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  <p:sldMasterId id="2147483686" r:id="rId3"/>
  </p:sldMasterIdLst>
  <p:notesMasterIdLst>
    <p:notesMasterId r:id="rId60"/>
  </p:notesMasterIdLst>
  <p:handoutMasterIdLst>
    <p:handoutMasterId r:id="rId61"/>
  </p:handoutMasterIdLst>
  <p:sldIdLst>
    <p:sldId id="316" r:id="rId4"/>
    <p:sldId id="334" r:id="rId5"/>
    <p:sldId id="256" r:id="rId6"/>
    <p:sldId id="257" r:id="rId7"/>
    <p:sldId id="298" r:id="rId8"/>
    <p:sldId id="258" r:id="rId9"/>
    <p:sldId id="259" r:id="rId10"/>
    <p:sldId id="267" r:id="rId11"/>
    <p:sldId id="260" r:id="rId12"/>
    <p:sldId id="261" r:id="rId13"/>
    <p:sldId id="262" r:id="rId14"/>
    <p:sldId id="263" r:id="rId15"/>
    <p:sldId id="265" r:id="rId16"/>
    <p:sldId id="335" r:id="rId17"/>
    <p:sldId id="266" r:id="rId18"/>
    <p:sldId id="270" r:id="rId19"/>
    <p:sldId id="271" r:id="rId20"/>
    <p:sldId id="272" r:id="rId21"/>
    <p:sldId id="279" r:id="rId22"/>
    <p:sldId id="282" r:id="rId23"/>
    <p:sldId id="280" r:id="rId24"/>
    <p:sldId id="281" r:id="rId25"/>
    <p:sldId id="283" r:id="rId26"/>
    <p:sldId id="284" r:id="rId27"/>
    <p:sldId id="285" r:id="rId28"/>
    <p:sldId id="300" r:id="rId29"/>
    <p:sldId id="286" r:id="rId30"/>
    <p:sldId id="301" r:id="rId31"/>
    <p:sldId id="302" r:id="rId32"/>
    <p:sldId id="291" r:id="rId33"/>
    <p:sldId id="287" r:id="rId34"/>
    <p:sldId id="303" r:id="rId35"/>
    <p:sldId id="304" r:id="rId36"/>
    <p:sldId id="305" r:id="rId37"/>
    <p:sldId id="319" r:id="rId38"/>
    <p:sldId id="320" r:id="rId39"/>
    <p:sldId id="318" r:id="rId40"/>
    <p:sldId id="321" r:id="rId41"/>
    <p:sldId id="322" r:id="rId42"/>
    <p:sldId id="323" r:id="rId43"/>
    <p:sldId id="324" r:id="rId44"/>
    <p:sldId id="326" r:id="rId45"/>
    <p:sldId id="327" r:id="rId46"/>
    <p:sldId id="328" r:id="rId47"/>
    <p:sldId id="329" r:id="rId48"/>
    <p:sldId id="309" r:id="rId49"/>
    <p:sldId id="331" r:id="rId50"/>
    <p:sldId id="330" r:id="rId51"/>
    <p:sldId id="332" r:id="rId52"/>
    <p:sldId id="333" r:id="rId53"/>
    <p:sldId id="314" r:id="rId54"/>
    <p:sldId id="292" r:id="rId55"/>
    <p:sldId id="293" r:id="rId56"/>
    <p:sldId id="294" r:id="rId57"/>
    <p:sldId id="295" r:id="rId58"/>
    <p:sldId id="315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6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0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0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2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0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8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6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05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2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7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6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2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7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prstClr val="black"/>
              </a:solidFill>
            </a:endParaRPr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prstClr val="black"/>
              </a:solidFill>
            </a:endParaRPr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2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11111111111111111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__33333333333333332222222.vsdx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429747" y="77543"/>
            <a:ext cx="1979712" cy="9286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编译流程</a:t>
            </a:r>
            <a:endParaRPr 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65266" y="1114057"/>
            <a:ext cx="457200" cy="4752528"/>
            <a:chOff x="1043608" y="1412776"/>
            <a:chExt cx="457200" cy="4752528"/>
          </a:xfrm>
        </p:grpSpPr>
        <p:sp>
          <p:nvSpPr>
            <p:cNvPr id="7" name="矩形 6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2594535"/>
              <a:ext cx="457200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信息表的管理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37828" y="1141600"/>
            <a:ext cx="474486" cy="4752528"/>
            <a:chOff x="8155114" y="1372433"/>
            <a:chExt cx="474486" cy="4752528"/>
          </a:xfrm>
        </p:grpSpPr>
        <p:sp>
          <p:nvSpPr>
            <p:cNvPr id="9" name="矩形 8"/>
            <p:cNvSpPr/>
            <p:nvPr/>
          </p:nvSpPr>
          <p:spPr>
            <a:xfrm>
              <a:off x="8155114" y="1372433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72400" y="2409869"/>
              <a:ext cx="457200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错误诊断及处理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57619" y="544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源程序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03848" y="1211923"/>
            <a:ext cx="3240360" cy="461665"/>
            <a:chOff x="1043608" y="1256391"/>
            <a:chExt cx="457200" cy="4984621"/>
          </a:xfrm>
        </p:grpSpPr>
        <p:sp>
          <p:nvSpPr>
            <p:cNvPr id="19" name="矩形 18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0000"/>
                  </a:solidFill>
                </a:rPr>
                <a:t>词法分析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2092526"/>
            <a:ext cx="3240360" cy="461665"/>
            <a:chOff x="1043608" y="1256391"/>
            <a:chExt cx="457200" cy="4984621"/>
          </a:xfrm>
        </p:grpSpPr>
        <p:sp>
          <p:nvSpPr>
            <p:cNvPr id="22" name="矩形 21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</a:rPr>
                <a:t>语法分析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03848" y="3070682"/>
            <a:ext cx="3240360" cy="461665"/>
            <a:chOff x="1043608" y="1256391"/>
            <a:chExt cx="457200" cy="4984621"/>
          </a:xfrm>
        </p:grpSpPr>
        <p:sp>
          <p:nvSpPr>
            <p:cNvPr id="25" name="矩形 24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prstClr val="black"/>
                  </a:solidFill>
                </a:rPr>
                <a:t>语义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分析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19604" y="4293096"/>
            <a:ext cx="3240360" cy="461665"/>
            <a:chOff x="1043608" y="1256391"/>
            <a:chExt cx="457200" cy="4984621"/>
          </a:xfrm>
        </p:grpSpPr>
        <p:sp>
          <p:nvSpPr>
            <p:cNvPr id="28" name="矩形 27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</a:rPr>
                <a:t>中间代码生成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15283" y="5141491"/>
            <a:ext cx="3240360" cy="461665"/>
            <a:chOff x="1043608" y="1256391"/>
            <a:chExt cx="457200" cy="4984621"/>
          </a:xfrm>
        </p:grpSpPr>
        <p:sp>
          <p:nvSpPr>
            <p:cNvPr id="31" name="矩形 30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</a:rPr>
                <a:t>代码生成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直接箭头连接符 34"/>
          <p:cNvCxnSpPr>
            <a:stCxn id="12" idx="2"/>
            <a:endCxn id="20" idx="0"/>
          </p:cNvCxnSpPr>
          <p:nvPr/>
        </p:nvCxnSpPr>
        <p:spPr>
          <a:xfrm>
            <a:off x="4811617" y="516067"/>
            <a:ext cx="12411" cy="6958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2" idx="0"/>
          </p:cNvCxnSpPr>
          <p:nvPr/>
        </p:nvCxnSpPr>
        <p:spPr>
          <a:xfrm>
            <a:off x="4824028" y="1666576"/>
            <a:ext cx="0" cy="44043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6" idx="0"/>
          </p:cNvCxnSpPr>
          <p:nvPr/>
        </p:nvCxnSpPr>
        <p:spPr>
          <a:xfrm>
            <a:off x="4824028" y="2547179"/>
            <a:ext cx="0" cy="5235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28" idx="0"/>
          </p:cNvCxnSpPr>
          <p:nvPr/>
        </p:nvCxnSpPr>
        <p:spPr>
          <a:xfrm>
            <a:off x="4824028" y="3525335"/>
            <a:ext cx="15756" cy="78224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32" idx="0"/>
          </p:cNvCxnSpPr>
          <p:nvPr/>
        </p:nvCxnSpPr>
        <p:spPr>
          <a:xfrm flipH="1">
            <a:off x="4835463" y="4747749"/>
            <a:ext cx="4321" cy="3937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9737" y="58630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目标</a:t>
            </a:r>
            <a:r>
              <a:rPr lang="zh-CN" altLang="en-US" sz="2400" dirty="0" smtClean="0">
                <a:solidFill>
                  <a:prstClr val="black"/>
                </a:solidFill>
              </a:rPr>
              <a:t>程序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7" name="直接箭头连接符 46"/>
          <p:cNvCxnSpPr>
            <a:stCxn id="31" idx="2"/>
            <a:endCxn id="45" idx="0"/>
          </p:cNvCxnSpPr>
          <p:nvPr/>
        </p:nvCxnSpPr>
        <p:spPr>
          <a:xfrm>
            <a:off x="4835463" y="5596144"/>
            <a:ext cx="2160" cy="26689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1"/>
          </p:cNvCxnSpPr>
          <p:nvPr/>
        </p:nvCxnSpPr>
        <p:spPr>
          <a:xfrm flipH="1">
            <a:off x="1500810" y="1442756"/>
            <a:ext cx="17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3"/>
          </p:cNvCxnSpPr>
          <p:nvPr/>
        </p:nvCxnSpPr>
        <p:spPr>
          <a:xfrm>
            <a:off x="6444208" y="1446492"/>
            <a:ext cx="1693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</p:cNvCxnSpPr>
          <p:nvPr/>
        </p:nvCxnSpPr>
        <p:spPr>
          <a:xfrm flipV="1">
            <a:off x="6444208" y="2323359"/>
            <a:ext cx="1693620" cy="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</p:cNvCxnSpPr>
          <p:nvPr/>
        </p:nvCxnSpPr>
        <p:spPr>
          <a:xfrm>
            <a:off x="6444208" y="3301515"/>
            <a:ext cx="1693620" cy="3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3"/>
          </p:cNvCxnSpPr>
          <p:nvPr/>
        </p:nvCxnSpPr>
        <p:spPr>
          <a:xfrm>
            <a:off x="6459964" y="4527665"/>
            <a:ext cx="1689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1" idx="3"/>
          </p:cNvCxnSpPr>
          <p:nvPr/>
        </p:nvCxnSpPr>
        <p:spPr>
          <a:xfrm>
            <a:off x="6455643" y="5376060"/>
            <a:ext cx="169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2" idx="1"/>
          </p:cNvCxnSpPr>
          <p:nvPr/>
        </p:nvCxnSpPr>
        <p:spPr>
          <a:xfrm>
            <a:off x="1522466" y="2323359"/>
            <a:ext cx="1681382" cy="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5" idx="1"/>
          </p:cNvCxnSpPr>
          <p:nvPr/>
        </p:nvCxnSpPr>
        <p:spPr>
          <a:xfrm>
            <a:off x="1522466" y="3301514"/>
            <a:ext cx="1681382" cy="3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9" idx="1"/>
          </p:cNvCxnSpPr>
          <p:nvPr/>
        </p:nvCxnSpPr>
        <p:spPr>
          <a:xfrm flipV="1">
            <a:off x="1547345" y="4523929"/>
            <a:ext cx="1672259" cy="14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2" idx="1"/>
          </p:cNvCxnSpPr>
          <p:nvPr/>
        </p:nvCxnSpPr>
        <p:spPr>
          <a:xfrm flipV="1">
            <a:off x="1533901" y="5372324"/>
            <a:ext cx="1681382" cy="3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475190" y="769718"/>
            <a:ext cx="8643" cy="287530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195736" y="3645024"/>
            <a:ext cx="5279454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195736" y="769718"/>
            <a:ext cx="0" cy="287530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195736" y="769718"/>
            <a:ext cx="5288097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98321" y="775398"/>
            <a:ext cx="800219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分析</a:t>
            </a:r>
            <a:endParaRPr lang="en-US" sz="2400" b="1" dirty="0">
              <a:solidFill>
                <a:prstClr val="black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2217946" y="4128448"/>
            <a:ext cx="5290943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483833" y="4128448"/>
            <a:ext cx="0" cy="159697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217946" y="4128448"/>
            <a:ext cx="5249" cy="158192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223195" y="5710372"/>
            <a:ext cx="5260638" cy="1504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17946" y="4128448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综合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01036" y="406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字符序列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01036" y="1702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字符序列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3027090" y="863995"/>
            <a:ext cx="3506266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566098" y="863995"/>
            <a:ext cx="0" cy="1772917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3075588" y="2636912"/>
            <a:ext cx="3490510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059832" y="863995"/>
            <a:ext cx="7878" cy="1772917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901036" y="821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结构分析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16452" y="2648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语法</a:t>
            </a:r>
            <a:r>
              <a:rPr lang="zh-CN" altLang="en-US" dirty="0" smtClean="0">
                <a:solidFill>
                  <a:prstClr val="black"/>
                </a:solidFill>
              </a:rPr>
              <a:t>树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85620" y="37463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带语义的树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01035" y="4775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中间代码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nn-NO" altLang="zh-CN" sz="2400" dirty="0" smtClean="0">
                <a:latin typeface="宋体" panose="02010600030101010101" pitchFamily="2" charset="-122"/>
              </a:rPr>
              <a:t>int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</a:t>
            </a:r>
            <a:r>
              <a:rPr lang="nn-NO" altLang="zh-CN" sz="2400" dirty="0" smtClean="0">
                <a:latin typeface="宋体" panose="02010600030101010101" pitchFamily="2" charset="-122"/>
              </a:rPr>
              <a:t>=0</a:t>
            </a:r>
            <a:r>
              <a:rPr lang="nn-NO" altLang="zh-CN" sz="2400" dirty="0">
                <a:latin typeface="宋体" panose="02010600030101010101" pitchFamily="2" charset="-122"/>
              </a:rPr>
              <a:t>, </a:t>
            </a:r>
            <a:r>
              <a:rPr lang="nn-NO" altLang="zh-CN" sz="2400" dirty="0" smtClean="0">
                <a:latin typeface="宋体" panose="02010600030101010101" pitchFamily="2" charset="-122"/>
              </a:rPr>
              <a:t>sum=0</a:t>
            </a:r>
            <a:r>
              <a:rPr lang="nn-NO" altLang="zh-CN" sz="2400" dirty="0">
                <a:latin typeface="宋体" panose="02010600030101010101" pitchFamily="2" charset="-122"/>
              </a:rPr>
              <a:t>;</a:t>
            </a:r>
            <a:br>
              <a:rPr lang="nn-NO" altLang="zh-CN" sz="2400" dirty="0">
                <a:latin typeface="宋体" panose="02010600030101010101" pitchFamily="2" charset="-122"/>
              </a:rPr>
            </a:br>
            <a:r>
              <a:rPr lang="nn-NO" altLang="zh-CN" sz="2400" dirty="0">
                <a:latin typeface="宋体" panose="02010600030101010101" pitchFamily="2" charset="-122"/>
              </a:rPr>
              <a:t>	</a:t>
            </a:r>
            <a:r>
              <a:rPr lang="nn-NO" altLang="zh-CN" sz="2400" dirty="0" smtClean="0">
                <a:latin typeface="宋体" panose="02010600030101010101" pitchFamily="2" charset="-122"/>
              </a:rPr>
              <a:t>while(i&lt;10</a:t>
            </a:r>
            <a:r>
              <a:rPr lang="nn-NO" altLang="zh-CN" sz="2400" dirty="0">
                <a:latin typeface="宋体" panose="02010600030101010101" pitchFamily="2" charset="-122"/>
              </a:rPr>
              <a:t>)</a:t>
            </a:r>
            <a:br>
              <a:rPr lang="nn-NO" altLang="zh-CN" sz="2400" dirty="0">
                <a:latin typeface="宋体" panose="02010600030101010101" pitchFamily="2" charset="-122"/>
              </a:rPr>
            </a:br>
            <a:r>
              <a:rPr lang="nn-NO" altLang="zh-CN" sz="2400" dirty="0" smtClean="0">
                <a:latin typeface="宋体" panose="02010600030101010101" pitchFamily="2" charset="-122"/>
              </a:rPr>
              <a:t>	</a:t>
            </a:r>
            <a:r>
              <a:rPr lang="en-US" altLang="zh-CN" sz="2400" dirty="0" smtClean="0">
                <a:latin typeface="宋体" panose="02010600030101010101" pitchFamily="2" charset="-122"/>
              </a:rPr>
              <a:t>{</a:t>
            </a:r>
            <a:r>
              <a:rPr lang="nn-NO" altLang="zh-CN" sz="2400" dirty="0">
                <a:latin typeface="宋体" panose="02010600030101010101" pitchFamily="2" charset="-122"/>
              </a:rPr>
              <a:t/>
            </a:r>
            <a:br>
              <a:rPr lang="nn-NO" altLang="zh-CN" sz="2400" dirty="0">
                <a:latin typeface="宋体" panose="02010600030101010101" pitchFamily="2" charset="-122"/>
              </a:rPr>
            </a:br>
            <a:r>
              <a:rPr lang="nn-NO" altLang="zh-CN" sz="2400" dirty="0">
                <a:latin typeface="宋体" panose="02010600030101010101" pitchFamily="2" charset="-122"/>
              </a:rPr>
              <a:t>	</a:t>
            </a:r>
            <a:r>
              <a:rPr lang="nn-NO" altLang="zh-CN" sz="2400" dirty="0" smtClean="0">
                <a:latin typeface="宋体" panose="02010600030101010101" pitchFamily="2" charset="-122"/>
              </a:rPr>
              <a:t>	sum </a:t>
            </a:r>
            <a:r>
              <a:rPr lang="nn-NO" altLang="zh-CN" sz="2400" dirty="0">
                <a:latin typeface="宋体" panose="02010600030101010101" pitchFamily="2" charset="-122"/>
              </a:rPr>
              <a:t>= sum + i;</a:t>
            </a:r>
            <a:br>
              <a:rPr lang="nn-NO" altLang="zh-CN" sz="2400" dirty="0">
                <a:latin typeface="宋体" panose="02010600030101010101" pitchFamily="2" charset="-122"/>
              </a:rPr>
            </a:br>
            <a:r>
              <a:rPr lang="nn-NO" altLang="zh-CN" sz="2400" dirty="0">
                <a:latin typeface="宋体" panose="02010600030101010101" pitchFamily="2" charset="-122"/>
              </a:rPr>
              <a:t>	</a:t>
            </a:r>
            <a:r>
              <a:rPr lang="nn-NO" altLang="zh-CN" sz="2400" dirty="0" smtClean="0">
                <a:latin typeface="宋体" panose="02010600030101010101" pitchFamily="2" charset="-122"/>
              </a:rPr>
              <a:t>	i </a:t>
            </a:r>
            <a:r>
              <a:rPr lang="nn-NO" altLang="zh-CN" sz="2400" dirty="0">
                <a:latin typeface="宋体" panose="02010600030101010101" pitchFamily="2" charset="-122"/>
              </a:rPr>
              <a:t>= i + 1;</a:t>
            </a:r>
            <a:br>
              <a:rPr lang="nn-NO" altLang="zh-CN" sz="2400" dirty="0">
                <a:latin typeface="宋体" panose="02010600030101010101" pitchFamily="2" charset="-122"/>
              </a:rPr>
            </a:br>
            <a:r>
              <a:rPr lang="nn-NO" altLang="zh-CN" sz="2400" dirty="0">
                <a:latin typeface="宋体" panose="02010600030101010101" pitchFamily="2" charset="-122"/>
              </a:rPr>
              <a:t>	</a:t>
            </a:r>
            <a:r>
              <a:rPr lang="nn-NO" altLang="zh-CN" sz="2400" dirty="0" smtClean="0">
                <a:latin typeface="宋体" panose="02010600030101010101" pitchFamily="2" charset="-122"/>
              </a:rPr>
              <a:t>}</a:t>
            </a:r>
            <a:r>
              <a:rPr lang="nn-NO" altLang="zh-CN" dirty="0">
                <a:latin typeface="宋体" panose="02010600030101010101" pitchFamily="2" charset="-122"/>
              </a:rPr>
              <a:t/>
            </a:r>
            <a:br>
              <a:rPr lang="nn-NO" altLang="zh-CN" dirty="0">
                <a:latin typeface="宋体" panose="02010600030101010101" pitchFamily="2" charset="-122"/>
              </a:rPr>
            </a:br>
            <a:endParaRPr lang="en-US" altLang="zh-CN" dirty="0">
              <a:latin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识别一个程序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C:\Users\Fuhu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8863360" cy="245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04397" y="3212976"/>
            <a:ext cx="8320210" cy="2913187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识别效率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例</a:t>
            </a:r>
            <a:r>
              <a:rPr lang="en-US" altLang="zh-CN" sz="3600" dirty="0"/>
              <a:t>2 </a:t>
            </a:r>
            <a:r>
              <a:rPr lang="zh-CN" altLang="en-US" sz="3600" dirty="0" smtClean="0"/>
              <a:t>识别一个程序</a:t>
            </a: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endParaRPr lang="en-US" sz="3600" dirty="0"/>
          </a:p>
        </p:txBody>
      </p:sp>
      <p:pic>
        <p:nvPicPr>
          <p:cNvPr id="2050" name="Picture 2" descr="C:\Users\Fuhu\Desktop\图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570096" cy="11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词法分析作为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一个独立的阶段，是否应当将其处理为一遍呢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7200" lvl="1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</a:rPr>
              <a:t>作为</a:t>
            </a:r>
            <a:r>
              <a:rPr lang="zh-CN" altLang="en-US" sz="2800" dirty="0">
                <a:latin typeface="宋体" panose="02010600030101010101" pitchFamily="2" charset="-122"/>
              </a:rPr>
              <a:t>独立阶段的优点：结构简洁、清晰和条理化，有利于集中考虑词法分析一些枝节问题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73200" lvl="1" indent="-457200"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673200" lvl="1" indent="-45720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</a:rPr>
              <a:t>不</a:t>
            </a:r>
            <a:r>
              <a:rPr lang="zh-CN" altLang="en-US" sz="2800" dirty="0">
                <a:latin typeface="宋体" panose="02010600030101010101" pitchFamily="2" charset="-122"/>
              </a:rPr>
              <a:t>作为一</a:t>
            </a:r>
            <a:r>
              <a:rPr lang="zh-CN" altLang="en-US" sz="2800" dirty="0" smtClean="0">
                <a:latin typeface="宋体" panose="02010600030101010101" pitchFamily="2" charset="-122"/>
              </a:rPr>
              <a:t>遍，将</a:t>
            </a:r>
            <a:r>
              <a:rPr lang="zh-CN" altLang="en-US" sz="2800" dirty="0">
                <a:latin typeface="宋体" panose="02010600030101010101" pitchFamily="2" charset="-122"/>
              </a:rPr>
              <a:t>其处理为一个子程序。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思考</a:t>
            </a:r>
            <a:endParaRPr 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3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36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503239" y="1916833"/>
            <a:ext cx="8271880" cy="41885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18482" indent="-318482"/>
            <a:r>
              <a:rPr lang="zh-CN" altLang="en-US" sz="2800" b="1" noProof="1" smtClean="0">
                <a:latin typeface="宋体" panose="02010600030101010101" pitchFamily="2" charset="-122"/>
              </a:rPr>
              <a:t>状态</a:t>
            </a:r>
            <a:r>
              <a:rPr lang="zh-CN" altLang="en-US" sz="2800" b="1" noProof="1">
                <a:latin typeface="宋体" panose="02010600030101010101" pitchFamily="2" charset="-122"/>
              </a:rPr>
              <a:t>转换图是一张</a:t>
            </a:r>
            <a:r>
              <a:rPr lang="zh-CN" altLang="en-US" sz="2800" b="1" noProof="1">
                <a:solidFill>
                  <a:schemeClr val="accent2"/>
                </a:solidFill>
                <a:latin typeface="宋体" panose="02010600030101010101" pitchFamily="2" charset="-122"/>
              </a:rPr>
              <a:t>有限方向图</a:t>
            </a:r>
            <a:r>
              <a:rPr lang="zh-CN" altLang="en-US" sz="2800" b="1" noProof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68787" y="2847742"/>
            <a:ext cx="6257732" cy="53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208" tIns="51588" rIns="99208" bIns="51588" anchor="ctr">
            <a:spAutoFit/>
          </a:bodyPr>
          <a:lstStyle/>
          <a:p>
            <a:pPr lvl="1" indent="-457200" eaLnBrk="0" hangingPunct="0">
              <a:spcBef>
                <a:spcPct val="4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800" noProof="1">
                <a:solidFill>
                  <a:schemeClr val="tx2"/>
                </a:solidFill>
                <a:latin typeface="宋体" panose="02010600030101010101" pitchFamily="2" charset="-122"/>
              </a:rPr>
              <a:t>结点代表状态，用圆圈表示</a:t>
            </a:r>
            <a:r>
              <a:rPr kumimoji="1" lang="zh-CN" altLang="zh-CN" sz="2800" noProof="1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68787" y="3678608"/>
            <a:ext cx="5795751" cy="139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208" tIns="51588" rIns="99208" bIns="51588" anchor="ctr">
            <a:spAutoFit/>
          </a:bodyPr>
          <a:lstStyle>
            <a:lvl1pPr marL="288925" indent="-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-457200">
              <a:spcBef>
                <a:spcPct val="4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noProof="1">
                <a:solidFill>
                  <a:schemeClr val="tx2"/>
                </a:solidFill>
                <a:latin typeface="宋体" panose="02010600030101010101" pitchFamily="2" charset="-122"/>
                <a:ea typeface="+mn-ea"/>
              </a:rPr>
              <a:t>状态之间用箭弧连结，箭弧上的标记(字符)代表射出结状态下可能出现的输入字符或字符类。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68787" y="5139382"/>
            <a:ext cx="7391682" cy="96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208" tIns="51588" rIns="99208" bIns="51588" anchor="ctr">
            <a:spAutoFit/>
          </a:bodyPr>
          <a:lstStyle>
            <a:lvl1pPr marL="288925" indent="-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-457200">
              <a:spcBef>
                <a:spcPct val="4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noProof="1">
                <a:solidFill>
                  <a:schemeClr val="tx2"/>
                </a:solidFill>
                <a:latin typeface="宋体" panose="02010600030101010101" pitchFamily="2" charset="-122"/>
                <a:ea typeface="+mn-ea"/>
              </a:rPr>
              <a:t>一张转换图只包含有限个状态，其中有一个为初态，至少要有一个</a:t>
            </a:r>
            <a:r>
              <a:rPr lang="zh-CN" altLang="en-US" sz="2800" noProof="1" smtClean="0">
                <a:solidFill>
                  <a:schemeClr val="tx2"/>
                </a:solidFill>
                <a:latin typeface="宋体" panose="02010600030101010101" pitchFamily="2" charset="-122"/>
                <a:ea typeface="+mn-ea"/>
              </a:rPr>
              <a:t>终态。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82858" y="3125104"/>
            <a:ext cx="2687884" cy="1728926"/>
            <a:chOff x="6082858" y="3125104"/>
            <a:chExt cx="2687884" cy="1728926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8065522" y="3125104"/>
              <a:ext cx="691220" cy="6719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119050" rIns="119050" bIns="119050"/>
            <a:lstStyle/>
            <a:p>
              <a:pPr algn="just" eaLnBrk="0" hangingPunct="0"/>
              <a:r>
                <a:rPr kumimoji="1" lang="en-US" altLang="zh-CN" sz="2000" b="1" dirty="0">
                  <a:latin typeface="Times New Roman" panose="02020603050405020304" pitchFamily="18" charset="0"/>
                </a:rPr>
                <a:t>2</a:t>
              </a:r>
              <a:endParaRPr kumimoji="1"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082858" y="3125104"/>
              <a:ext cx="645722" cy="6719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119050" rIns="119050" bIns="119050"/>
            <a:lstStyle/>
            <a:p>
              <a:pPr algn="just" eaLnBrk="0" hangingPunct="0"/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8079522" y="4180309"/>
              <a:ext cx="691220" cy="6737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119050" rIns="119050" bIns="119050"/>
            <a:lstStyle/>
            <a:p>
              <a:pPr algn="just" eaLnBrk="0" hangingPunct="0"/>
              <a:r>
                <a:rPr kumimoji="1" lang="en-US" altLang="zh-CN" sz="2000" b="1" dirty="0">
                  <a:latin typeface="Times New Roman" panose="02020603050405020304" pitchFamily="18" charset="0"/>
                </a:rPr>
                <a:t>3</a:t>
              </a:r>
              <a:endParaRPr kumimoji="1"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28582" y="2831119"/>
            <a:ext cx="1336943" cy="1651930"/>
            <a:chOff x="6728582" y="2831119"/>
            <a:chExt cx="1336943" cy="1651930"/>
          </a:xfrm>
        </p:grpSpPr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6728582" y="3385845"/>
              <a:ext cx="1336943" cy="1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58733" tIns="119050" rIns="119050" bIns="119050"/>
            <a:lstStyle/>
            <a:p>
              <a:endParaRPr lang="zh-CN" altLang="en-US" sz="140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6728582" y="3515340"/>
              <a:ext cx="1336943" cy="860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58733" tIns="119050" rIns="119050" bIns="119050"/>
            <a:lstStyle/>
            <a:p>
              <a:endParaRPr lang="zh-CN" altLang="en-US" sz="1400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7020820" y="2831119"/>
              <a:ext cx="839964" cy="58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7020820" y="3895074"/>
              <a:ext cx="839964" cy="58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34017" y="3701948"/>
            <a:ext cx="2365092" cy="2257217"/>
            <a:chOff x="6634017" y="3701948"/>
            <a:chExt cx="2365092" cy="2257217"/>
          </a:xfrm>
        </p:grpSpPr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8075148" y="5327443"/>
              <a:ext cx="699970" cy="631722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000" dirty="0" smtClean="0">
                  <a:latin typeface="Times New Roman" panose="02020603050405020304" pitchFamily="18" charset="0"/>
                </a:rPr>
                <a:t>4</a:t>
              </a:r>
              <a:endParaRPr kumimoji="1"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8411134" y="5075453"/>
              <a:ext cx="587975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634017" y="3701948"/>
              <a:ext cx="1450756" cy="16287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38445" y="4677717"/>
              <a:ext cx="604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Z</a:t>
              </a:r>
              <a:endParaRPr kumimoji="1" lang="en-US" sz="2000" b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97453" y="6250991"/>
            <a:ext cx="3786690" cy="365125"/>
          </a:xfrm>
        </p:spPr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标识符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的状态转换图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4926566" y="4843085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910653" y="4843085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078645" y="4255110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5178555" y="4255110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其他</a:t>
            </a: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4338591" y="3835128"/>
            <a:ext cx="503978" cy="671971"/>
          </a:xfrm>
          <a:custGeom>
            <a:avLst/>
            <a:gdLst>
              <a:gd name="T0" fmla="*/ 480 w 480"/>
              <a:gd name="T1" fmla="*/ 720 h 720"/>
              <a:gd name="T2" fmla="*/ 240 w 480"/>
              <a:gd name="T3" fmla="*/ 0 h 720"/>
              <a:gd name="T4" fmla="*/ 0 w 48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367" tIns="0" rIns="0" bIns="0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50616" y="3247153"/>
            <a:ext cx="1595931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数字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54685" y="4339106"/>
            <a:ext cx="5123780" cy="799716"/>
            <a:chOff x="1986693" y="3691117"/>
            <a:chExt cx="5123780" cy="799716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98669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408660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6102516" y="3859110"/>
              <a:ext cx="699970" cy="631723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6522498" y="3691117"/>
              <a:ext cx="587975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1678705" y="4684716"/>
            <a:ext cx="475980" cy="3167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30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2799451" cy="616089"/>
          </a:xfrm>
        </p:spPr>
        <p:txBody>
          <a:bodyPr>
            <a:normAutofit/>
          </a:bodyPr>
          <a:lstStyle/>
          <a:p>
            <a:pPr marL="318482" indent="-318482"/>
            <a:r>
              <a:rPr lang="zh-CN" altLang="en-US" sz="2800" b="1" dirty="0">
                <a:latin typeface="宋体" panose="02010600030101010101" pitchFamily="2" charset="-122"/>
              </a:rPr>
              <a:t>标识符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格式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1" name="内容占位符 1"/>
          <p:cNvSpPr txBox="1">
            <a:spLocks/>
          </p:cNvSpPr>
          <p:nvPr/>
        </p:nvSpPr>
        <p:spPr>
          <a:xfrm>
            <a:off x="251521" y="2725689"/>
            <a:ext cx="1224136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Font typeface="Symbol" pitchFamily="18" charset="2"/>
              <a:buNone/>
            </a:pP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dirty="0" smtClean="0">
                <a:solidFill>
                  <a:srgbClr val="073E87"/>
                </a:solidFill>
                <a:latin typeface="宋体" panose="02010600030101010101" pitchFamily="2" charset="-122"/>
              </a:rPr>
              <a:t>/_</a:t>
            </a:r>
            <a:endParaRPr lang="en-US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内容占位符 1"/>
          <p:cNvSpPr txBox="1">
            <a:spLocks/>
          </p:cNvSpPr>
          <p:nvPr/>
        </p:nvSpPr>
        <p:spPr>
          <a:xfrm>
            <a:off x="6561842" y="2725687"/>
            <a:ext cx="1545601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Font typeface="Symbol" pitchFamily="18" charset="2"/>
              <a:buNone/>
            </a:pP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其他字符</a:t>
            </a:r>
            <a:endParaRPr lang="en-US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内容占位符 1"/>
          <p:cNvSpPr txBox="1">
            <a:spLocks/>
          </p:cNvSpPr>
          <p:nvPr/>
        </p:nvSpPr>
        <p:spPr>
          <a:xfrm>
            <a:off x="1678705" y="2708920"/>
            <a:ext cx="5651021" cy="49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None/>
            </a:pPr>
            <a:r>
              <a:rPr lang="zh-CN" altLang="en-US" dirty="0">
                <a:solidFill>
                  <a:srgbClr val="073E87"/>
                </a:solidFill>
                <a:latin typeface="宋体" panose="02010600030101010101" pitchFamily="2" charset="-122"/>
              </a:rPr>
              <a:t>数字</a:t>
            </a:r>
            <a:r>
              <a:rPr lang="en-US" altLang="zh-CN" dirty="0">
                <a:solidFill>
                  <a:srgbClr val="073E87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73E87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dirty="0">
                <a:solidFill>
                  <a:srgbClr val="073E87"/>
                </a:solidFill>
                <a:latin typeface="宋体" panose="02010600030101010101" pitchFamily="2" charset="-122"/>
              </a:rPr>
              <a:t>/_</a:t>
            </a:r>
            <a:r>
              <a:rPr lang="zh-CN" altLang="en-US" dirty="0">
                <a:solidFill>
                  <a:srgbClr val="073E87"/>
                </a:solidFill>
                <a:latin typeface="宋体" panose="02010600030101010101" pitchFamily="2" charset="-122"/>
              </a:rPr>
              <a:t> </a:t>
            </a:r>
            <a:r>
              <a:rPr 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…… </a:t>
            </a: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数字</a:t>
            </a:r>
            <a:r>
              <a:rPr lang="en-US" altLang="zh-CN" dirty="0" smtClean="0">
                <a:solidFill>
                  <a:srgbClr val="073E87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dirty="0" smtClean="0">
                <a:solidFill>
                  <a:srgbClr val="073E87"/>
                </a:solidFill>
                <a:latin typeface="宋体" panose="02010600030101010101" pitchFamily="2" charset="-122"/>
              </a:rPr>
              <a:t>/_</a:t>
            </a:r>
            <a:endParaRPr lang="en-US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33" name="内容占位符 1"/>
          <p:cNvSpPr txBox="1">
            <a:spLocks/>
          </p:cNvSpPr>
          <p:nvPr/>
        </p:nvSpPr>
        <p:spPr>
          <a:xfrm>
            <a:off x="760782" y="5517232"/>
            <a:ext cx="7843666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073E87"/>
                </a:solidFill>
                <a:latin typeface="宋体" panose="02010600030101010101" pitchFamily="2" charset="-122"/>
              </a:rPr>
              <a:t>问题：如何识别保留字？ </a:t>
            </a:r>
            <a:endParaRPr lang="en-US" sz="2800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/>
      <p:bldP spid="26" grpId="0"/>
      <p:bldP spid="20" grpId="0" animBg="1"/>
      <p:bldP spid="20" grpId="1" animBg="1"/>
      <p:bldP spid="20" grpId="2" animBg="1"/>
      <p:bldP spid="20" grpId="3" animBg="1"/>
      <p:bldP spid="20" grpId="4" animBg="1"/>
      <p:bldP spid="27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97453" y="6250991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+mn-ea"/>
                <a:ea typeface="+mn-ea"/>
              </a:rPr>
              <a:t>识别正整常数的状态转换图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4881140" y="483305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865227" y="483305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033219" y="424507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latin typeface="Times New Roman" panose="02020603050405020304" pitchFamily="18" charset="0"/>
              </a:rPr>
              <a:t>数字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1-9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5133129" y="424507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其他</a:t>
            </a: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4293165" y="3825095"/>
            <a:ext cx="503978" cy="671971"/>
          </a:xfrm>
          <a:custGeom>
            <a:avLst/>
            <a:gdLst>
              <a:gd name="T0" fmla="*/ 480 w 480"/>
              <a:gd name="T1" fmla="*/ 720 h 720"/>
              <a:gd name="T2" fmla="*/ 240 w 480"/>
              <a:gd name="T3" fmla="*/ 0 h 720"/>
              <a:gd name="T4" fmla="*/ 0 w 48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367" tIns="0" rIns="0" bIns="0"/>
          <a:lstStyle/>
          <a:p>
            <a:endParaRPr lang="zh-CN" altLang="en-US" sz="160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05190" y="3237120"/>
            <a:ext cx="1595931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数字</a:t>
            </a:r>
          </a:p>
        </p:txBody>
      </p:sp>
      <p:sp>
        <p:nvSpPr>
          <p:cNvPr id="19" name="Oval 31"/>
          <p:cNvSpPr>
            <a:spLocks noChangeArrowheads="1"/>
          </p:cNvSpPr>
          <p:nvPr/>
        </p:nvSpPr>
        <p:spPr bwMode="auto">
          <a:xfrm>
            <a:off x="2109259" y="4497066"/>
            <a:ext cx="699970" cy="63172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0" rIns="158733" bIns="0"/>
          <a:lstStyle/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endParaRPr kumimoji="1"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4209169" y="4497066"/>
            <a:ext cx="699970" cy="63172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0" rIns="158733" bIns="0"/>
          <a:lstStyle/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endParaRPr kumimoji="1"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22" name="Oval 34"/>
          <p:cNvSpPr>
            <a:spLocks noChangeArrowheads="1"/>
          </p:cNvSpPr>
          <p:nvPr/>
        </p:nvSpPr>
        <p:spPr bwMode="auto">
          <a:xfrm>
            <a:off x="6225082" y="4497066"/>
            <a:ext cx="699970" cy="631723"/>
          </a:xfrm>
          <a:prstGeom prst="ellipse">
            <a:avLst/>
          </a:prstGeom>
          <a:noFill/>
          <a:ln w="92075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0" rIns="158733" bIns="0"/>
          <a:lstStyle/>
          <a:p>
            <a:pPr algn="just"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645064" y="4329073"/>
            <a:ext cx="587975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1633279" y="4674683"/>
            <a:ext cx="475980" cy="3167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0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2799451" cy="616089"/>
          </a:xfrm>
        </p:spPr>
        <p:txBody>
          <a:bodyPr>
            <a:normAutofit/>
          </a:bodyPr>
          <a:lstStyle/>
          <a:p>
            <a:pPr marL="318482" indent="-318482"/>
            <a:r>
              <a:rPr lang="zh-CN" altLang="en-US" sz="2800" b="1" dirty="0">
                <a:latin typeface="宋体" panose="02010600030101010101" pitchFamily="2" charset="-122"/>
              </a:rPr>
              <a:t>正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整常数</a:t>
            </a:r>
            <a:r>
              <a:rPr lang="zh-CN" altLang="en-US" sz="2800" b="1" dirty="0">
                <a:latin typeface="宋体" panose="02010600030101010101" pitchFamily="2" charset="-122"/>
              </a:rPr>
              <a:t>格式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1" name="内容占位符 1"/>
          <p:cNvSpPr txBox="1">
            <a:spLocks/>
          </p:cNvSpPr>
          <p:nvPr/>
        </p:nvSpPr>
        <p:spPr>
          <a:xfrm>
            <a:off x="583229" y="2725689"/>
            <a:ext cx="748411" cy="495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Symbol" pitchFamily="18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数字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Font typeface="Symbol" pitchFamily="18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1-9</a:t>
            </a: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5" name="内容占位符 1"/>
          <p:cNvSpPr txBox="1">
            <a:spLocks/>
          </p:cNvSpPr>
          <p:nvPr/>
        </p:nvSpPr>
        <p:spPr>
          <a:xfrm>
            <a:off x="5346548" y="2725689"/>
            <a:ext cx="1545601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Symbol" pitchFamily="18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其他字符</a:t>
            </a: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6" name="内容占位符 1"/>
          <p:cNvSpPr txBox="1">
            <a:spLocks/>
          </p:cNvSpPr>
          <p:nvPr/>
        </p:nvSpPr>
        <p:spPr>
          <a:xfrm>
            <a:off x="1633279" y="2725688"/>
            <a:ext cx="4486069" cy="49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数字 数字 </a:t>
            </a:r>
            <a:r>
              <a:rPr lang="zh-CN" altLang="en-US" dirty="0" smtClean="0">
                <a:latin typeface="宋体" panose="02010600030101010101" pitchFamily="2" charset="-122"/>
              </a:rPr>
              <a:t>数字 </a:t>
            </a:r>
            <a:r>
              <a:rPr lang="en-US" dirty="0" smtClean="0">
                <a:latin typeface="宋体" panose="02010600030101010101" pitchFamily="2" charset="-122"/>
              </a:rPr>
              <a:t>…… </a:t>
            </a:r>
            <a:r>
              <a:rPr lang="zh-CN" altLang="en-US" dirty="0" smtClean="0">
                <a:latin typeface="宋体" panose="02010600030101010101" pitchFamily="2" charset="-122"/>
              </a:rPr>
              <a:t>数字</a:t>
            </a: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7" name="内容占位符 1"/>
          <p:cNvSpPr txBox="1">
            <a:spLocks/>
          </p:cNvSpPr>
          <p:nvPr/>
        </p:nvSpPr>
        <p:spPr>
          <a:xfrm>
            <a:off x="583229" y="5517232"/>
            <a:ext cx="4763319" cy="61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8482" indent="-318482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常数的状态转换图？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1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/>
      <p:bldP spid="26" grpId="0"/>
      <p:bldP spid="20" grpId="0" animBg="1"/>
      <p:bldP spid="20" grpId="1" animBg="1"/>
      <p:bldP spid="20" grpId="2" animBg="1"/>
      <p:bldP spid="20" grpId="3" animBg="1"/>
      <p:bldP spid="20" grpId="4" animBg="1"/>
      <p:bldP spid="27" grpId="0"/>
      <p:bldP spid="19" grpId="0" animBg="1"/>
      <p:bldP spid="21" grpId="0" animBg="1"/>
      <p:bldP spid="22" grpId="0" animBg="1"/>
      <p:bldP spid="2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问题：状态转换图与程序的关系？</a:t>
            </a:r>
            <a:endParaRPr lang="en-US" altLang="zh-CN" sz="2800" dirty="0" smtClean="0"/>
          </a:p>
          <a:p>
            <a:r>
              <a:rPr lang="zh-CN" altLang="en-US" sz="2800" dirty="0" smtClean="0"/>
              <a:t>猜想：每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个状态结对应一小段程序。</a:t>
            </a:r>
            <a:endParaRPr lang="en-US" altLang="zh-CN" sz="2800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状态转换图的实现（一）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0" y="3423728"/>
            <a:ext cx="2460394" cy="2700133"/>
            <a:chOff x="340" y="1978"/>
            <a:chExt cx="1406" cy="154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40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 err="1"/>
                <a:t>i</a:t>
              </a:r>
              <a:endParaRPr lang="en-US" altLang="zh-CN" sz="2400" b="1" dirty="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429" y="202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j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429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k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429" y="3203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l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57" y="2795"/>
              <a:ext cx="7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1" y="2160"/>
              <a:ext cx="968" cy="454"/>
            </a:xfrm>
            <a:custGeom>
              <a:avLst/>
              <a:gdLst>
                <a:gd name="T0" fmla="*/ 60 w 968"/>
                <a:gd name="T1" fmla="*/ 454 h 454"/>
                <a:gd name="T2" fmla="*/ 151 w 968"/>
                <a:gd name="T3" fmla="*/ 136 h 454"/>
                <a:gd name="T4" fmla="*/ 968 w 968"/>
                <a:gd name="T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8" h="454">
                  <a:moveTo>
                    <a:pt x="60" y="454"/>
                  </a:moveTo>
                  <a:cubicBezTo>
                    <a:pt x="30" y="333"/>
                    <a:pt x="0" y="212"/>
                    <a:pt x="151" y="136"/>
                  </a:cubicBezTo>
                  <a:cubicBezTo>
                    <a:pt x="302" y="60"/>
                    <a:pt x="635" y="30"/>
                    <a:pt x="968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61" y="2931"/>
              <a:ext cx="968" cy="408"/>
            </a:xfrm>
            <a:custGeom>
              <a:avLst/>
              <a:gdLst>
                <a:gd name="T0" fmla="*/ 60 w 968"/>
                <a:gd name="T1" fmla="*/ 0 h 408"/>
                <a:gd name="T2" fmla="*/ 151 w 968"/>
                <a:gd name="T3" fmla="*/ 272 h 408"/>
                <a:gd name="T4" fmla="*/ 968 w 968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8" h="408">
                  <a:moveTo>
                    <a:pt x="60" y="0"/>
                  </a:moveTo>
                  <a:cubicBezTo>
                    <a:pt x="30" y="102"/>
                    <a:pt x="0" y="204"/>
                    <a:pt x="151" y="272"/>
                  </a:cubicBezTo>
                  <a:cubicBezTo>
                    <a:pt x="302" y="340"/>
                    <a:pt x="635" y="374"/>
                    <a:pt x="968" y="40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90" y="1978"/>
              <a:ext cx="45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字母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93" y="2519"/>
              <a:ext cx="45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数字</a:t>
              </a:r>
              <a:endParaRPr lang="zh-CN" altLang="en-US" sz="2646" b="1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793" y="2976"/>
              <a:ext cx="15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\</a:t>
              </a:r>
              <a:endParaRPr lang="en-US" altLang="zh-CN" sz="2000" b="1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2843808" y="3125660"/>
            <a:ext cx="56166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2400" noProof="1">
                <a:solidFill>
                  <a:schemeClr val="tx2"/>
                </a:solidFill>
              </a:rPr>
              <a:t>对不含回路的分叉结，</a:t>
            </a:r>
            <a:r>
              <a:rPr lang="zh-CN" altLang="en-US" sz="2400" noProof="1" smtClean="0">
                <a:solidFill>
                  <a:schemeClr val="tx2"/>
                </a:solidFill>
              </a:rPr>
              <a:t>可用一</a:t>
            </a:r>
            <a:r>
              <a:rPr lang="zh-CN" altLang="en-US" sz="2400" noProof="1">
                <a:solidFill>
                  <a:schemeClr val="tx2"/>
                </a:solidFill>
              </a:rPr>
              <a:t>组</a:t>
            </a:r>
            <a:r>
              <a:rPr lang="en-US" altLang="zh-CN" sz="2400" noProof="1">
                <a:solidFill>
                  <a:schemeClr val="tx2"/>
                </a:solidFill>
              </a:rPr>
              <a:t>IF-THEN-ELSE</a:t>
            </a:r>
            <a:r>
              <a:rPr lang="zh-CN" altLang="en-US" sz="2400" noProof="1" smtClean="0">
                <a:solidFill>
                  <a:schemeClr val="tx2"/>
                </a:solidFill>
              </a:rPr>
              <a:t>语句或一个</a:t>
            </a:r>
            <a:r>
              <a:rPr lang="en-US" altLang="zh-CN" sz="2400" noProof="1" smtClean="0">
                <a:solidFill>
                  <a:schemeClr val="tx2"/>
                </a:solidFill>
              </a:rPr>
              <a:t>CASE</a:t>
            </a:r>
            <a:r>
              <a:rPr lang="zh-CN" altLang="en-US" sz="2400" noProof="1" smtClean="0">
                <a:solidFill>
                  <a:schemeClr val="tx2"/>
                </a:solidFill>
              </a:rPr>
              <a:t>语句实现</a:t>
            </a:r>
            <a:endParaRPr lang="zh-CN" altLang="en-US" sz="2400" noProof="1">
              <a:solidFill>
                <a:schemeClr val="tx2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555776" y="3894621"/>
            <a:ext cx="6480720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98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g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etChar</a:t>
            </a:r>
            <a:r>
              <a:rPr lang="en-US" altLang="zh-CN" b="1" dirty="0">
                <a:solidFill>
                  <a:schemeClr val="accent2"/>
                </a:solidFill>
              </a:rPr>
              <a:t>( )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en-US" altLang="zh-CN" b="1" dirty="0"/>
              <a:t>if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2"/>
                </a:solidFill>
              </a:rPr>
              <a:t>letter</a:t>
            </a:r>
            <a:r>
              <a:rPr lang="en-US" altLang="zh-CN" b="1" dirty="0">
                <a:solidFill>
                  <a:schemeClr val="accent2"/>
                </a:solidFill>
              </a:rPr>
              <a:t>( )</a:t>
            </a:r>
            <a:r>
              <a:rPr lang="en-US" altLang="zh-CN" b="1" dirty="0"/>
              <a:t>) {…</a:t>
            </a:r>
            <a:r>
              <a:rPr lang="zh-CN" altLang="en-US" b="1" dirty="0"/>
              <a:t>状态</a:t>
            </a:r>
            <a:r>
              <a:rPr lang="en-US" altLang="zh-CN" b="1" dirty="0"/>
              <a:t>j</a:t>
            </a:r>
            <a:r>
              <a:rPr lang="zh-CN" altLang="en-US" b="1" dirty="0"/>
              <a:t>的对应程序段</a:t>
            </a:r>
            <a:r>
              <a:rPr lang="en-US" altLang="zh-CN" b="1" dirty="0"/>
              <a:t>…;}</a:t>
            </a:r>
          </a:p>
          <a:p>
            <a:pPr eaLnBrk="1" hangingPunct="1"/>
            <a:r>
              <a:rPr lang="en-US" altLang="zh-CN" b="1" dirty="0"/>
              <a:t>else if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2"/>
                </a:solidFill>
              </a:rPr>
              <a:t>digit</a:t>
            </a:r>
            <a:r>
              <a:rPr lang="en-US" altLang="zh-CN" b="1" dirty="0">
                <a:solidFill>
                  <a:schemeClr val="accent2"/>
                </a:solidFill>
              </a:rPr>
              <a:t>( )</a:t>
            </a:r>
            <a:r>
              <a:rPr lang="en-US" altLang="zh-CN" b="1" dirty="0"/>
              <a:t>) {…</a:t>
            </a:r>
            <a:r>
              <a:rPr lang="zh-CN" altLang="en-US" b="1" dirty="0"/>
              <a:t>状态</a:t>
            </a:r>
            <a:r>
              <a:rPr lang="en-US" altLang="zh-CN" b="1" dirty="0"/>
              <a:t>k</a:t>
            </a:r>
            <a:r>
              <a:rPr lang="zh-CN" altLang="en-US" b="1" dirty="0"/>
              <a:t>的对应程序段</a:t>
            </a:r>
            <a:r>
              <a:rPr lang="en-US" altLang="zh-CN" b="1" dirty="0"/>
              <a:t>…;}</a:t>
            </a:r>
          </a:p>
          <a:p>
            <a:pPr eaLnBrk="1" hangingPunct="1"/>
            <a:r>
              <a:rPr lang="en-US" altLang="zh-CN" b="1" dirty="0"/>
              <a:t>else if (</a:t>
            </a:r>
            <a:r>
              <a:rPr lang="en-US" altLang="zh-CN" b="1" dirty="0" err="1">
                <a:solidFill>
                  <a:schemeClr val="accent2"/>
                </a:solidFill>
              </a:rPr>
              <a:t>ch</a:t>
            </a:r>
            <a:r>
              <a:rPr lang="en-US" altLang="zh-CN" b="1" dirty="0" smtClean="0">
                <a:solidFill>
                  <a:schemeClr val="accent2"/>
                </a:solidFill>
              </a:rPr>
              <a:t>=‘</a:t>
            </a:r>
            <a:r>
              <a:rPr lang="en-US" altLang="zh-CN" b="1" dirty="0">
                <a:solidFill>
                  <a:schemeClr val="accent2"/>
                </a:solidFill>
              </a:rPr>
              <a:t>\</a:t>
            </a:r>
            <a:r>
              <a:rPr lang="en-US" altLang="zh-CN" b="1" dirty="0" smtClean="0">
                <a:solidFill>
                  <a:schemeClr val="accent2"/>
                </a:solidFill>
              </a:rPr>
              <a:t>’</a:t>
            </a:r>
            <a:r>
              <a:rPr lang="en-US" altLang="zh-CN" b="1" dirty="0" smtClean="0"/>
              <a:t>) </a:t>
            </a:r>
            <a:r>
              <a:rPr lang="en-US" altLang="zh-CN" b="1" dirty="0"/>
              <a:t>{…</a:t>
            </a:r>
            <a:r>
              <a:rPr lang="zh-CN" altLang="en-US" b="1" dirty="0"/>
              <a:t>状态</a:t>
            </a:r>
            <a:r>
              <a:rPr lang="en-US" altLang="zh-CN" b="1" dirty="0"/>
              <a:t>l</a:t>
            </a:r>
            <a:r>
              <a:rPr lang="zh-CN" altLang="en-US" b="1" dirty="0"/>
              <a:t>的对应程序段</a:t>
            </a:r>
            <a:r>
              <a:rPr lang="en-US" altLang="zh-CN" b="1" dirty="0"/>
              <a:t>…;}</a:t>
            </a:r>
          </a:p>
          <a:p>
            <a:pPr eaLnBrk="1" hangingPunct="1"/>
            <a:r>
              <a:rPr lang="en-US" altLang="zh-CN" b="1" dirty="0"/>
              <a:t>else {…</a:t>
            </a:r>
            <a:r>
              <a:rPr lang="zh-CN" altLang="en-US" b="1" dirty="0"/>
              <a:t>错误处理</a:t>
            </a:r>
            <a:r>
              <a:rPr lang="en-US" altLang="zh-CN" b="1" dirty="0"/>
              <a:t>…;}</a:t>
            </a:r>
          </a:p>
        </p:txBody>
      </p:sp>
    </p:spTree>
    <p:extLst>
      <p:ext uri="{BB962C8B-B14F-4D97-AF65-F5344CB8AC3E}">
        <p14:creationId xmlns:p14="http://schemas.microsoft.com/office/powerpoint/2010/main" val="7823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1278" y="1937120"/>
            <a:ext cx="8320210" cy="576064"/>
          </a:xfrm>
        </p:spPr>
        <p:txBody>
          <a:bodyPr/>
          <a:lstStyle/>
          <a:p>
            <a:r>
              <a:rPr lang="zh-CN" altLang="en-US" sz="2800" dirty="0" smtClean="0"/>
              <a:t>对含有回路的状态结，对应的程序又是怎么样的呢？</a:t>
            </a:r>
            <a:endParaRPr lang="en-US" altLang="zh-CN" sz="2800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状态转换图的实现（二）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52766" y="2623480"/>
            <a:ext cx="3095616" cy="1748174"/>
            <a:chOff x="2426" y="1933"/>
            <a:chExt cx="1769" cy="99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789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 err="1"/>
                <a:t>i</a:t>
              </a:r>
              <a:endParaRPr lang="en-US" altLang="zh-CN" sz="2400" b="1" dirty="0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835" y="2251"/>
              <a:ext cx="226" cy="408"/>
            </a:xfrm>
            <a:custGeom>
              <a:avLst/>
              <a:gdLst>
                <a:gd name="T0" fmla="*/ 226 w 226"/>
                <a:gd name="T1" fmla="*/ 408 h 408"/>
                <a:gd name="T2" fmla="*/ 136 w 226"/>
                <a:gd name="T3" fmla="*/ 0 h 408"/>
                <a:gd name="T4" fmla="*/ 0 w 226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408">
                  <a:moveTo>
                    <a:pt x="226" y="408"/>
                  </a:moveTo>
                  <a:cubicBezTo>
                    <a:pt x="200" y="204"/>
                    <a:pt x="174" y="0"/>
                    <a:pt x="136" y="0"/>
                  </a:cubicBezTo>
                  <a:cubicBezTo>
                    <a:pt x="98" y="0"/>
                    <a:pt x="49" y="204"/>
                    <a:pt x="0" y="40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26" y="1933"/>
              <a:ext cx="11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字母或数字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107" y="2795"/>
              <a:ext cx="7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243" y="2523"/>
              <a:ext cx="45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其它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878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j</a:t>
              </a:r>
              <a:endParaRPr lang="en-US" altLang="zh-CN" sz="3086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674250" y="4797152"/>
            <a:ext cx="713810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2800" noProof="1" smtClean="0">
                <a:solidFill>
                  <a:schemeClr val="tx2"/>
                </a:solidFill>
              </a:rPr>
              <a:t>一段</a:t>
            </a:r>
            <a:r>
              <a:rPr lang="zh-CN" altLang="en-US" sz="2800" noProof="1">
                <a:solidFill>
                  <a:schemeClr val="tx2"/>
                </a:solidFill>
              </a:rPr>
              <a:t>由</a:t>
            </a:r>
            <a:r>
              <a:rPr lang="en-US" altLang="zh-CN" sz="2800" noProof="1">
                <a:solidFill>
                  <a:schemeClr val="tx2"/>
                </a:solidFill>
              </a:rPr>
              <a:t>WHILE</a:t>
            </a:r>
            <a:r>
              <a:rPr lang="zh-CN" altLang="en-US" sz="2800" noProof="1">
                <a:solidFill>
                  <a:schemeClr val="tx2"/>
                </a:solidFill>
              </a:rPr>
              <a:t>结构和</a:t>
            </a:r>
            <a:r>
              <a:rPr lang="en-US" altLang="zh-CN" sz="2800" noProof="1">
                <a:solidFill>
                  <a:schemeClr val="tx2"/>
                </a:solidFill>
              </a:rPr>
              <a:t>IF</a:t>
            </a:r>
            <a:r>
              <a:rPr lang="zh-CN" altLang="en-US" sz="2800" noProof="1">
                <a:solidFill>
                  <a:schemeClr val="tx2"/>
                </a:solidFill>
              </a:rPr>
              <a:t>语句构成的程序</a:t>
            </a:r>
            <a:endParaRPr lang="en-US" altLang="zh-CN" sz="2800" noProof="1">
              <a:solidFill>
                <a:schemeClr val="tx2"/>
              </a:solidFill>
            </a:endParaRPr>
          </a:p>
          <a:p>
            <a:endParaRPr lang="en-US" b="1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b="1" noProof="1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563888" y="2567444"/>
            <a:ext cx="5178028" cy="1938992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g</a:t>
            </a:r>
            <a:r>
              <a:rPr lang="en-US" altLang="zh-CN" b="1" dirty="0" err="1" smtClean="0"/>
              <a:t>etChar</a:t>
            </a:r>
            <a:r>
              <a:rPr lang="en-US" altLang="zh-CN" b="1" dirty="0"/>
              <a:t>( );</a:t>
            </a:r>
          </a:p>
          <a:p>
            <a:pPr eaLnBrk="1" hangingPunct="1"/>
            <a:r>
              <a:rPr lang="en-US" altLang="zh-CN" b="1" dirty="0"/>
              <a:t>while </a:t>
            </a:r>
            <a:r>
              <a:rPr lang="en-US" altLang="zh-CN" b="1" dirty="0" smtClean="0"/>
              <a:t>(letter</a:t>
            </a:r>
            <a:r>
              <a:rPr lang="en-US" altLang="zh-CN" b="1" dirty="0"/>
              <a:t>( ) or d</a:t>
            </a:r>
            <a:r>
              <a:rPr lang="en-US" altLang="zh-CN" b="1" dirty="0" smtClean="0"/>
              <a:t>igit</a:t>
            </a:r>
            <a:r>
              <a:rPr lang="en-US" altLang="zh-CN" b="1" dirty="0"/>
              <a:t>( </a:t>
            </a:r>
            <a:r>
              <a:rPr lang="en-US" altLang="zh-CN" b="1" dirty="0" smtClean="0"/>
              <a:t>)){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err="1" smtClean="0"/>
              <a:t>getChar</a:t>
            </a:r>
            <a:r>
              <a:rPr lang="en-US" altLang="zh-CN" b="1" dirty="0"/>
              <a:t>( </a:t>
            </a:r>
            <a:r>
              <a:rPr lang="en-US" altLang="zh-CN" b="1" dirty="0" smtClean="0"/>
              <a:t>);</a:t>
            </a:r>
          </a:p>
          <a:p>
            <a:pPr eaLnBrk="1" hangingPunct="1"/>
            <a:r>
              <a:rPr lang="en-US" altLang="zh-CN" b="1" dirty="0" smtClean="0"/>
              <a:t>	if(</a:t>
            </a:r>
            <a:r>
              <a:rPr lang="zh-CN" altLang="en-US" b="1" dirty="0" smtClean="0"/>
              <a:t>其他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eaLnBrk="1" hangingPunct="1"/>
            <a:r>
              <a:rPr lang="en-US" altLang="zh-CN" b="1" dirty="0" smtClean="0"/>
              <a:t>	…</a:t>
            </a:r>
            <a:r>
              <a:rPr lang="zh-CN" altLang="en-US" b="1" dirty="0"/>
              <a:t>状态</a:t>
            </a:r>
            <a:r>
              <a:rPr lang="en-US" altLang="zh-CN" b="1" dirty="0"/>
              <a:t>j</a:t>
            </a:r>
            <a:r>
              <a:rPr lang="zh-CN" altLang="en-US" b="1" dirty="0"/>
              <a:t>的对应程序段</a:t>
            </a:r>
            <a:r>
              <a:rPr lang="en-US" altLang="zh-CN" b="1" dirty="0" smtClean="0"/>
              <a:t>…}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901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终态结点对应的程序</a:t>
            </a:r>
            <a:endParaRPr lang="en-US" altLang="zh-CN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sz="2800" dirty="0" smtClean="0"/>
              <a:t>终态表示识别出某种单词符号，因此，对应的语句为</a:t>
            </a:r>
            <a:endParaRPr lang="en-US" altLang="zh-CN" sz="2800" dirty="0" smtClean="0"/>
          </a:p>
          <a:p>
            <a:pPr marL="274320"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2800" noProof="1">
                <a:solidFill>
                  <a:srgbClr val="FFFF00"/>
                </a:solidFill>
              </a:rPr>
              <a:t> </a:t>
            </a:r>
            <a:r>
              <a:rPr lang="en-US" altLang="zh-CN" sz="2800" noProof="1">
                <a:solidFill>
                  <a:srgbClr val="C00000"/>
                </a:solidFill>
              </a:rPr>
              <a:t>return (C，VAL);</a:t>
            </a:r>
          </a:p>
          <a:p>
            <a:pPr marL="274320"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2800" noProof="1"/>
              <a:t> </a:t>
            </a:r>
            <a:r>
              <a:rPr lang="zh-CN" altLang="en-US" sz="2800" noProof="1" smtClean="0"/>
              <a:t>其中</a:t>
            </a:r>
            <a:r>
              <a:rPr lang="zh-CN" altLang="en-US" sz="2800" noProof="1"/>
              <a:t>，</a:t>
            </a:r>
            <a:r>
              <a:rPr lang="en-US" altLang="zh-CN" sz="2800" noProof="1"/>
              <a:t>C</a:t>
            </a:r>
            <a:r>
              <a:rPr lang="zh-CN" altLang="en-US" sz="2800" noProof="1"/>
              <a:t>为单词种别，</a:t>
            </a:r>
            <a:r>
              <a:rPr lang="en-US" altLang="zh-CN" sz="2800" noProof="1"/>
              <a:t>VAL</a:t>
            </a:r>
            <a:r>
              <a:rPr lang="zh-CN" altLang="en-US" sz="2800" noProof="1"/>
              <a:t>为单词自身值.</a:t>
            </a:r>
            <a:endParaRPr 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状态转换图的实现（三）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0103" y="2989447"/>
            <a:ext cx="2037611" cy="631722"/>
            <a:chOff x="930103" y="2989447"/>
            <a:chExt cx="2037611" cy="631722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2267744" y="2989447"/>
              <a:ext cx="699970" cy="631722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latin typeface="Times New Roman" panose="02020603050405020304" pitchFamily="18" charset="0"/>
                </a:rPr>
                <a:t>3</a:t>
              </a:r>
              <a:endParaRPr kumimoji="1"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930103" y="3277133"/>
              <a:ext cx="1336943" cy="17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58733" tIns="119050" rIns="119050" bIns="119050"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000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628800"/>
            <a:ext cx="8320210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500" b="1" dirty="0" smtClean="0">
                <a:latin typeface="+mn-ea"/>
              </a:rPr>
              <a:t>正规式与正规集的定义</a:t>
            </a:r>
            <a:endParaRPr lang="en-US" altLang="zh-CN" sz="35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/>
              <a:t>假设</a:t>
            </a:r>
            <a:r>
              <a:rPr lang="el-GR" altLang="zh-CN" dirty="0" smtClean="0"/>
              <a:t>Σ</a:t>
            </a:r>
            <a:r>
              <a:rPr lang="zh-CN" altLang="en-US" dirty="0" smtClean="0"/>
              <a:t>为有限字母表，在</a:t>
            </a:r>
            <a:r>
              <a:rPr lang="el-GR" altLang="zh-CN" dirty="0" smtClean="0"/>
              <a:t>Σ</a:t>
            </a:r>
            <a:r>
              <a:rPr lang="zh-CN" altLang="en-US" dirty="0" smtClean="0"/>
              <a:t>上的正规式和正规集可递归地定义如下：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l-GR" altLang="zh-CN" dirty="0" smtClean="0"/>
              <a:t>ε</a:t>
            </a:r>
            <a:r>
              <a:rPr lang="zh-CN" altLang="en-US" dirty="0" smtClean="0"/>
              <a:t>和</a:t>
            </a:r>
            <a:r>
              <a:rPr lang="en-US" altLang="zh-CN" dirty="0" smtClean="0"/>
              <a:t>Ø</a:t>
            </a:r>
            <a:r>
              <a:rPr lang="zh-CN" altLang="en-US" dirty="0" smtClean="0"/>
              <a:t>是</a:t>
            </a:r>
            <a:r>
              <a:rPr lang="el-GR" altLang="zh-CN" dirty="0" smtClean="0"/>
              <a:t>Σ</a:t>
            </a:r>
            <a:r>
              <a:rPr lang="zh-CN" altLang="en-US" dirty="0" smtClean="0"/>
              <a:t>上的正规式，它们表示的正规集分别为</a:t>
            </a:r>
            <a:r>
              <a:rPr lang="en-US" altLang="zh-CN" dirty="0" smtClean="0"/>
              <a:t>{</a:t>
            </a:r>
            <a:r>
              <a:rPr lang="el-GR" altLang="zh-CN" dirty="0" smtClean="0"/>
              <a:t>ε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 smtClean="0"/>
              <a:t>对任何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Cyrl-AZ" altLang="zh-CN" dirty="0" smtClean="0"/>
              <a:t>Є</a:t>
            </a:r>
            <a:r>
              <a:rPr lang="el-GR" altLang="zh-CN" dirty="0" smtClean="0"/>
              <a:t>Σ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/>
              <a:t>是</a:t>
            </a:r>
            <a:r>
              <a:rPr lang="el-GR" altLang="zh-CN" dirty="0" smtClean="0"/>
              <a:t>Σ</a:t>
            </a:r>
            <a:r>
              <a:rPr lang="zh-CN" altLang="en-US" dirty="0" smtClean="0"/>
              <a:t>上的正规式，它表示的正规集为</a:t>
            </a:r>
            <a:r>
              <a:rPr lang="en-US" altLang="zh-CN" dirty="0" smtClean="0"/>
              <a:t>{a}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都是正规式，它们表示的正规集分别为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S,</a:t>
            </a:r>
            <a:r>
              <a:rPr lang="zh-CN" altLang="en-US" dirty="0" smtClean="0"/>
              <a:t>则（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 smtClean="0"/>
              <a:t>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/>
              <a:t>）、（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/>
              <a:t>）、（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 smtClean="0"/>
              <a:t>也是正规式，它们表示的正规集分别是：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U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RS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 smtClean="0"/>
              <a:t>有限次使用上诉三条规则构成的表达式，称为</a:t>
            </a:r>
            <a:r>
              <a:rPr lang="el-GR" altLang="zh-CN" dirty="0" smtClean="0"/>
              <a:t>Σ</a:t>
            </a:r>
            <a:r>
              <a:rPr lang="zh-CN" altLang="en-US" dirty="0" smtClean="0"/>
              <a:t>上的正规式，仅由这些正规式表示的集合为正规集。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3.4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正规表达式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2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词法分析器与语法分析器</a:t>
            </a:r>
            <a:endParaRPr lang="en-US" sz="3600" b="1" dirty="0">
              <a:latin typeface="+mn-ea"/>
              <a:ea typeface="+mn-ea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878123" y="2558389"/>
            <a:ext cx="5795751" cy="3443852"/>
            <a:chOff x="1344" y="1392"/>
            <a:chExt cx="3312" cy="196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44" y="1392"/>
              <a:ext cx="912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词法分</a:t>
              </a:r>
            </a:p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析器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44" y="1440"/>
              <a:ext cx="912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语法分</a:t>
              </a:r>
            </a:p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析器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352" y="2880"/>
              <a:ext cx="1344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符号表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08695" y="2603888"/>
            <a:ext cx="1679928" cy="839964"/>
            <a:chOff x="384" y="1392"/>
            <a:chExt cx="960" cy="480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4" y="1392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源程序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80" y="1872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484554" y="2183906"/>
            <a:ext cx="2603888" cy="839964"/>
            <a:chOff x="2256" y="1152"/>
            <a:chExt cx="1488" cy="480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496" y="1152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单词符号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256" y="1632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484554" y="3611844"/>
            <a:ext cx="2603888" cy="755968"/>
            <a:chOff x="2256" y="1968"/>
            <a:chExt cx="1488" cy="43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304" y="1968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取下一单词</a:t>
              </a: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2256" y="1968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2644590" y="3947830"/>
            <a:ext cx="4367812" cy="1595931"/>
            <a:chOff x="1776" y="2160"/>
            <a:chExt cx="2496" cy="912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776" y="2160"/>
              <a:ext cx="576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3696" y="2208"/>
              <a:ext cx="576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684374" y="2939873"/>
            <a:ext cx="1595931" cy="755968"/>
            <a:chOff x="4656" y="1584"/>
            <a:chExt cx="912" cy="432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656" y="1824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5040" y="1584"/>
              <a:ext cx="52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en-US" altLang="zh-CN" sz="3527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27" name="内容占位符 6"/>
          <p:cNvSpPr txBox="1">
            <a:spLocks/>
          </p:cNvSpPr>
          <p:nvPr/>
        </p:nvSpPr>
        <p:spPr>
          <a:xfrm>
            <a:off x="503238" y="1728788"/>
            <a:ext cx="9069387" cy="438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1B6FD"/>
              </a:buClr>
              <a:buFont typeface="Symbol" pitchFamily="18" charset="2"/>
              <a:buNone/>
            </a:pPr>
            <a:r>
              <a:rPr lang="en-US" altLang="zh-CN" smtClean="0">
                <a:solidFill>
                  <a:srgbClr val="073E87"/>
                </a:solidFill>
              </a:rPr>
              <a:t> </a:t>
            </a:r>
            <a:endParaRPr lang="zh-CN" alt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8320210" cy="47207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假设，</a:t>
            </a:r>
            <a:r>
              <a:rPr lang="el-GR" altLang="zh-CN" sz="2800" dirty="0" smtClean="0"/>
              <a:t>Σ</a:t>
            </a:r>
            <a:r>
              <a:rPr lang="en-US" altLang="zh-CN" sz="2800" dirty="0" smtClean="0"/>
              <a:t>={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式与正规集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76536"/>
              </p:ext>
            </p:extLst>
          </p:nvPr>
        </p:nvGraphicFramePr>
        <p:xfrm>
          <a:off x="827584" y="1700808"/>
          <a:ext cx="7560840" cy="453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56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正规式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正规集</a:t>
                      </a:r>
                      <a:endParaRPr lang="en-US" sz="2800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04500" y="2261289"/>
            <a:ext cx="370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2261289"/>
            <a:ext cx="98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018" y="2784509"/>
            <a:ext cx="76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</a:t>
            </a:r>
            <a:r>
              <a:rPr lang="en-US" altLang="zh-CN" sz="2800" b="1" dirty="0" err="1" smtClean="0"/>
              <a:t>|b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77323" y="3341572"/>
            <a:ext cx="72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ab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92221" y="4005064"/>
            <a:ext cx="190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a|b</a:t>
            </a:r>
            <a:r>
              <a:rPr lang="en-US" altLang="zh-CN" sz="2800" b="1" dirty="0" smtClean="0"/>
              <a:t>)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99752" y="4576506"/>
            <a:ext cx="68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en-US" altLang="zh-CN" sz="3200" dirty="0" smtClean="0"/>
              <a:t>*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9752" y="5068948"/>
            <a:ext cx="105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</a:t>
            </a:r>
            <a:r>
              <a:rPr lang="en-US" altLang="zh-CN" sz="3200" b="1" baseline="30000" dirty="0" err="1" smtClean="0"/>
              <a:t>+</a:t>
            </a:r>
            <a:r>
              <a:rPr lang="en-US" altLang="zh-CN" sz="3200" b="1" dirty="0" err="1" smtClean="0"/>
              <a:t>b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92220" y="5684501"/>
            <a:ext cx="190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a|b</a:t>
            </a:r>
            <a:r>
              <a:rPr lang="en-US" altLang="zh-CN" sz="2800" b="1" dirty="0" smtClean="0"/>
              <a:t>)*</a:t>
            </a:r>
            <a:r>
              <a:rPr lang="en-US" altLang="zh-CN" sz="2800" b="1" dirty="0" err="1" smtClean="0"/>
              <a:t>ba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59" y="2825725"/>
            <a:ext cx="112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a,b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4168" y="3383992"/>
            <a:ext cx="112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</a:t>
            </a:r>
            <a:r>
              <a:rPr lang="en-US" sz="2800" dirty="0"/>
              <a:t>b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6596" y="4005064"/>
            <a:ext cx="128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aa,ab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508104" y="4516748"/>
            <a:ext cx="25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l-GR" sz="2800" dirty="0" smtClean="0"/>
              <a:t>ε</a:t>
            </a:r>
            <a:r>
              <a:rPr lang="en-US" sz="2800" dirty="0" smtClean="0"/>
              <a:t>,</a:t>
            </a:r>
            <a:r>
              <a:rPr lang="en-US" sz="2800" dirty="0" err="1" smtClean="0"/>
              <a:t>a,aa,aaa</a:t>
            </a:r>
            <a:r>
              <a:rPr lang="en-US" sz="2800" dirty="0" smtClean="0"/>
              <a:t>,…}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5099726"/>
            <a:ext cx="28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ab,aab,aaab</a:t>
            </a:r>
            <a:r>
              <a:rPr lang="en-US" sz="2800" dirty="0" smtClean="0"/>
              <a:t>,…}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06416" y="5749619"/>
            <a:ext cx="428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ba,aaba,ababa,baba</a:t>
            </a:r>
            <a:r>
              <a:rPr lang="en-US" sz="2800" dirty="0" smtClean="0"/>
              <a:t>,…}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2734"/>
              </p:ext>
            </p:extLst>
          </p:nvPr>
        </p:nvGraphicFramePr>
        <p:xfrm>
          <a:off x="395536" y="1916832"/>
          <a:ext cx="8271643" cy="376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044"/>
                <a:gridCol w="411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公理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并是可以交换的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s|t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t|s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并是可结合的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s|(</a:t>
                      </a:r>
                      <a:r>
                        <a:rPr lang="en-US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t|r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sz="24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s|t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)|r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连接是可结合的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</a:t>
                      </a:r>
                      <a:r>
                        <a:rPr lang="zh-CN" alt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zh-CN" altLang="en-US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连接对并可分配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s(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t|r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= 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st|sr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，（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t|r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ts|rs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13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是连接的恒等元素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s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l-GR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闭包与</a:t>
                      </a:r>
                      <a:r>
                        <a:rPr lang="el-GR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间的关系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s* = (s|</a:t>
                      </a:r>
                      <a:r>
                        <a:rPr lang="el-GR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)*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闭包是幂等的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a** = a*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式的代数性质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4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+mn-ea"/>
              </a:rPr>
              <a:t>化简规则：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）一元运算符 * 具有最高的优先级，并且是左结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合的。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连接具有次高的优先级，也是左结合的。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 </a:t>
            </a:r>
            <a:r>
              <a:rPr lang="zh-CN" altLang="en-US" dirty="0" smtClean="0"/>
              <a:t>的优先级最低，也是左结合的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i="1" dirty="0" smtClean="0">
                <a:sym typeface="Wingdings" panose="05000000000000000000" pitchFamily="2" charset="2"/>
              </a:rPr>
              <a:t>a</a:t>
            </a:r>
            <a:r>
              <a:rPr lang="en-US" altLang="zh-CN" dirty="0" smtClean="0">
                <a:sym typeface="Wingdings" panose="05000000000000000000" pitchFamily="2" charset="2"/>
              </a:rPr>
              <a:t>)|((</a:t>
            </a:r>
            <a:r>
              <a:rPr lang="en-US" altLang="zh-CN" i="1" dirty="0" smtClean="0">
                <a:sym typeface="Wingdings" panose="05000000000000000000" pitchFamily="2" charset="2"/>
              </a:rPr>
              <a:t>b</a:t>
            </a:r>
            <a:r>
              <a:rPr lang="en-US" altLang="zh-CN" dirty="0" smtClean="0">
                <a:sym typeface="Wingdings" panose="05000000000000000000" pitchFamily="2" charset="2"/>
              </a:rPr>
              <a:t>)*(c))</a:t>
            </a:r>
            <a:r>
              <a:rPr lang="zh-CN" altLang="en-US" dirty="0" smtClean="0">
                <a:sym typeface="Wingdings" panose="05000000000000000000" pitchFamily="2" charset="2"/>
              </a:rPr>
              <a:t>化简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zh-CN" i="1" dirty="0" err="1" smtClean="0">
                <a:sym typeface="Wingdings" panose="05000000000000000000" pitchFamily="2" charset="2"/>
              </a:rPr>
              <a:t>a|b</a:t>
            </a:r>
            <a:r>
              <a:rPr lang="en-US" altLang="zh-CN" i="1" dirty="0" smtClean="0">
                <a:sym typeface="Wingdings" panose="05000000000000000000" pitchFamily="2" charset="2"/>
              </a:rPr>
              <a:t>*c</a:t>
            </a:r>
          </a:p>
          <a:p>
            <a:endParaRPr lang="en-US" i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式的化简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8320210" cy="472074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={0,1,2,…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a, b, c, …, z, A, B, C, …, Z}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常用正规式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39600" y="2852936"/>
            <a:ext cx="8320210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数字的正规式：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digit=0|1|2|…|9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字母的正规式：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letter=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a|b|c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|…|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z|A|B|C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|…|Z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正整数的正规式：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digit digit*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2800" b="1" baseline="30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标识符的正规式：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(letter|_) (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letter|digit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|_)*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+mn-ea"/>
              </a:rPr>
              <a:t>标识符的正规式</a:t>
            </a:r>
            <a:endParaRPr lang="en-US" altLang="zh-CN" sz="2800" b="1" dirty="0" smtClean="0">
              <a:latin typeface="+mn-ea"/>
            </a:endParaRPr>
          </a:p>
          <a:p>
            <a:pPr marL="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(letter|_)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letter|digit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|_)*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+mn-ea"/>
              </a:rPr>
              <a:t>标识符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en-US" sz="2800" b="1" dirty="0" smtClean="0">
                <a:latin typeface="+mn-ea"/>
              </a:rPr>
              <a:t>状态转换图</a:t>
            </a:r>
            <a:endParaRPr lang="en-US" altLang="zh-CN" sz="2800" b="1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+mn-ea"/>
                <a:ea typeface="+mn-ea"/>
              </a:rPr>
              <a:t>正规</a:t>
            </a:r>
            <a:r>
              <a:rPr lang="zh-CN" altLang="en-US" sz="3600" b="1" dirty="0" smtClean="0">
                <a:latin typeface="+mn-ea"/>
                <a:ea typeface="+mn-ea"/>
              </a:rPr>
              <a:t>式与状态转换图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>
            <a:off x="4926566" y="590196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2910653" y="590196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078645" y="531398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5178555" y="531398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其他</a:t>
            </a:r>
          </a:p>
        </p:txBody>
      </p:sp>
      <p:sp>
        <p:nvSpPr>
          <p:cNvPr id="11" name="Freeform 32"/>
          <p:cNvSpPr>
            <a:spLocks/>
          </p:cNvSpPr>
          <p:nvPr/>
        </p:nvSpPr>
        <p:spPr bwMode="auto">
          <a:xfrm>
            <a:off x="4338591" y="4894005"/>
            <a:ext cx="503978" cy="671971"/>
          </a:xfrm>
          <a:custGeom>
            <a:avLst/>
            <a:gdLst>
              <a:gd name="T0" fmla="*/ 480 w 480"/>
              <a:gd name="T1" fmla="*/ 720 h 720"/>
              <a:gd name="T2" fmla="*/ 240 w 480"/>
              <a:gd name="T3" fmla="*/ 0 h 720"/>
              <a:gd name="T4" fmla="*/ 0 w 48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367" tIns="0" rIns="0" bIns="0"/>
          <a:lstStyle/>
          <a:p>
            <a:endParaRPr lang="zh-CN" altLang="en-US" sz="1600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750616" y="4306030"/>
            <a:ext cx="1595931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latin typeface="Times New Roman" panose="02020603050405020304" pitchFamily="18" charset="0"/>
              </a:rPr>
              <a:t>数字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54685" y="5397983"/>
            <a:ext cx="5123780" cy="799716"/>
            <a:chOff x="1986693" y="3691117"/>
            <a:chExt cx="5123780" cy="799716"/>
          </a:xfrm>
        </p:grpSpPr>
        <p:sp>
          <p:nvSpPr>
            <p:cNvPr id="14" name="Oval 31"/>
            <p:cNvSpPr>
              <a:spLocks noChangeArrowheads="1"/>
            </p:cNvSpPr>
            <p:nvPr/>
          </p:nvSpPr>
          <p:spPr bwMode="auto">
            <a:xfrm>
              <a:off x="198669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latin typeface="Times New Roman" panose="02020603050405020304" pitchFamily="18" charset="0"/>
                </a:rPr>
                <a:t>1</a:t>
              </a:r>
              <a:endParaRPr kumimoji="1"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408660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latin typeface="Times New Roman" panose="02020603050405020304" pitchFamily="18" charset="0"/>
                </a:rPr>
                <a:t>2</a:t>
              </a:r>
              <a:endParaRPr kumimoji="1"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6102516" y="3859110"/>
              <a:ext cx="699970" cy="631723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6522498" y="3691117"/>
              <a:ext cx="587975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1678705" y="5743593"/>
            <a:ext cx="475980" cy="3167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6731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1" grpId="1" animBg="1"/>
      <p:bldP spid="11" grpId="2" animBg="1"/>
      <p:bldP spid="11" grpId="3" animBg="1"/>
      <p:bldP spid="11" grpId="4" animBg="1"/>
      <p:bldP spid="12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320210" cy="446538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有限状态自动机（</a:t>
                </a:r>
                <a:r>
                  <a:rPr lang="en-US" altLang="zh-CN" dirty="0" smtClean="0"/>
                  <a:t>Finite Automaton, FA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是一个五元组：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M=(Q, </a:t>
                </a:r>
                <a:r>
                  <a:rPr lang="el-GR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altLang="zh-CN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F)</a:t>
                </a:r>
              </a:p>
              <a:p>
                <a:pPr marL="0" indent="0">
                  <a:buNone/>
                </a:pPr>
                <a:r>
                  <a:rPr lang="zh-CN" altLang="en-US" sz="2400" b="0" dirty="0" smtClean="0">
                    <a:latin typeface="+mn-ea"/>
                  </a:rPr>
                  <a:t>其中：</a:t>
                </a:r>
                <a:endParaRPr lang="en-US" altLang="zh-CN" sz="2400" b="0" dirty="0" smtClean="0">
                  <a:latin typeface="+mn-ea"/>
                </a:endParaRPr>
              </a:p>
              <a:p>
                <a:pPr marL="360000" indent="0">
                  <a:buNone/>
                </a:pPr>
                <a:r>
                  <a:rPr lang="en-US" altLang="zh-CN" sz="2000" b="0" i="1" dirty="0" smtClean="0"/>
                  <a:t>Q</a:t>
                </a:r>
                <a:r>
                  <a:rPr lang="en-US" altLang="zh-CN" sz="2000" b="0" dirty="0" smtClean="0"/>
                  <a:t>——</a:t>
                </a:r>
                <a:r>
                  <a:rPr lang="zh-CN" altLang="en-US" sz="2000" b="0" dirty="0" smtClean="0"/>
                  <a:t>状态的非空有限集合。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/>
                      </a:rPr>
                      <m:t>∀</m:t>
                    </m:r>
                    <m:r>
                      <a:rPr lang="en-US" altLang="zh-CN" sz="2000" b="0" i="1" smtClean="0">
                        <a:latin typeface="Cambria Math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</a:rPr>
                      <m:t>𝑞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n-US" sz="2000" b="0" dirty="0" smtClean="0"/>
                  <a:t>, </a:t>
                </a:r>
                <a:r>
                  <a:rPr lang="en-US" altLang="zh-CN" sz="2000" b="0" i="1" dirty="0" smtClean="0"/>
                  <a:t>q</a:t>
                </a:r>
                <a:r>
                  <a:rPr lang="zh-CN" altLang="en-US" sz="2000" b="0" dirty="0" smtClean="0"/>
                  <a:t>称为</a:t>
                </a:r>
                <a:r>
                  <a:rPr lang="en-US" altLang="zh-CN" sz="2000" b="0" i="1" dirty="0" smtClean="0"/>
                  <a:t>M</a:t>
                </a:r>
                <a:r>
                  <a:rPr lang="zh-CN" altLang="en-US" sz="2000" b="0" dirty="0" smtClean="0"/>
                  <a:t>的一个状态。</a:t>
                </a:r>
                <a:endParaRPr lang="en-US" altLang="zh-CN" sz="2000" b="0" dirty="0" smtClean="0"/>
              </a:p>
              <a:p>
                <a:pPr marL="360000" indent="0">
                  <a:buNone/>
                </a:pPr>
                <a:r>
                  <a:rPr lang="zh-CN" altLang="zh-CN" sz="2000" b="0" i="1" dirty="0" smtClean="0"/>
                  <a:t>Σ</a:t>
                </a:r>
                <a:r>
                  <a:rPr lang="en-US" altLang="zh-CN" sz="2000" b="0" dirty="0" smtClean="0"/>
                  <a:t>——</a:t>
                </a:r>
                <a:r>
                  <a:rPr lang="zh-CN" altLang="en-US" sz="2000" b="0" dirty="0" smtClean="0"/>
                  <a:t>输入字母表，输入字符串都是</a:t>
                </a:r>
                <a:r>
                  <a:rPr lang="el-GR" altLang="zh-CN" sz="2000" b="0" dirty="0" smtClean="0"/>
                  <a:t>Σ</a:t>
                </a:r>
                <a:r>
                  <a:rPr lang="zh-CN" altLang="en-US" sz="2000" b="0" dirty="0" smtClean="0"/>
                  <a:t>上的字符串。</a:t>
                </a:r>
                <a:endParaRPr lang="en-US" altLang="zh-CN" sz="2000" b="0" dirty="0" smtClean="0"/>
              </a:p>
              <a:p>
                <a:pPr marL="360000" indent="0">
                  <a:buNone/>
                </a:pPr>
                <a:r>
                  <a:rPr lang="el-GR" altLang="zh-CN" sz="2000" b="0" i="1" dirty="0" smtClean="0"/>
                  <a:t>δ</a:t>
                </a:r>
                <a:r>
                  <a:rPr lang="en-US" altLang="zh-CN" sz="2000" b="0" dirty="0" smtClean="0"/>
                  <a:t>——</a:t>
                </a:r>
                <a:r>
                  <a:rPr lang="zh-CN" altLang="en-US" sz="2000" b="0" dirty="0" smtClean="0"/>
                  <a:t>状态转移函数，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/>
                      </a:rPr>
                      <m:t>𝛿</m:t>
                    </m:r>
                    <m:r>
                      <a:rPr lang="zh-CN" altLang="en-US" sz="2000" b="0" i="1" smtClean="0">
                        <a:latin typeface="Cambria Math"/>
                      </a:rPr>
                      <m:t>：</m:t>
                    </m:r>
                    <m:r>
                      <a:rPr lang="en-US" altLang="zh-CN" sz="2000" b="0" i="1" smtClean="0">
                        <a:latin typeface="Cambria Math"/>
                      </a:rPr>
                      <m:t>𝑄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l-GR" altLang="zh-CN" sz="2000" b="0" i="1" smtClean="0">
                        <a:latin typeface="Cambria Math"/>
                        <a:ea typeface="Cambria Math"/>
                      </a:rPr>
                      <m:t>𝛴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sz="2000" b="0" dirty="0" smtClean="0"/>
                  <a:t>，为单值映射。</a:t>
                </a:r>
                <a:endParaRPr lang="en-US" altLang="zh-CN" sz="2000" b="0" dirty="0" smtClean="0"/>
              </a:p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zh-CN" altLang="en-US" sz="2000" b="0" dirty="0" smtClean="0"/>
                  <a:t>表示：在当前状态为</a:t>
                </a:r>
                <a:r>
                  <a:rPr lang="en-US" altLang="zh-CN" sz="2000" b="0" dirty="0" smtClean="0"/>
                  <a:t>s</a:t>
                </a:r>
                <a:r>
                  <a:rPr lang="zh-CN" altLang="en-US" sz="2000" b="0" dirty="0" smtClean="0"/>
                  <a:t>，输入为</a:t>
                </a:r>
                <a:r>
                  <a:rPr lang="en-US" altLang="zh-CN" sz="2000" b="0" dirty="0" smtClean="0"/>
                  <a:t>a</a:t>
                </a:r>
                <a:r>
                  <a:rPr lang="zh-CN" altLang="en-US" sz="2000" b="0" dirty="0" smtClean="0"/>
                  <a:t>的时候，状态将转移到下一状态</a:t>
                </a:r>
                <a:r>
                  <a:rPr lang="en-US" altLang="zh-CN" sz="2000" b="0" i="1" dirty="0" smtClean="0"/>
                  <a:t>s</a:t>
                </a:r>
                <a:r>
                  <a:rPr lang="en-US" altLang="zh-CN" sz="2000" b="0" dirty="0" smtClean="0"/>
                  <a:t>’</a:t>
                </a:r>
                <a:r>
                  <a:rPr lang="zh-CN" altLang="en-US" sz="2000" b="0" dirty="0" smtClean="0"/>
                  <a:t>。</a:t>
                </a:r>
                <a:r>
                  <a:rPr lang="en-US" altLang="zh-CN" sz="2000" b="0" i="1" dirty="0" smtClean="0"/>
                  <a:t>s</a:t>
                </a:r>
                <a:r>
                  <a:rPr lang="en-US" altLang="zh-CN" sz="2000" b="0" dirty="0" smtClean="0"/>
                  <a:t>’</a:t>
                </a:r>
                <a:r>
                  <a:rPr lang="zh-CN" altLang="en-US" sz="2000" b="0" dirty="0" smtClean="0"/>
                  <a:t>成为</a:t>
                </a:r>
                <a:r>
                  <a:rPr lang="en-US" altLang="zh-CN" sz="2000" b="0" i="1" dirty="0" smtClean="0"/>
                  <a:t>s</a:t>
                </a:r>
                <a:r>
                  <a:rPr lang="zh-CN" altLang="en-US" sz="2000" b="0" dirty="0" smtClean="0"/>
                  <a:t>的一个后继状态。</a:t>
                </a:r>
                <a:endParaRPr lang="en-US" altLang="zh-CN" sz="2000" b="0" dirty="0" smtClean="0"/>
              </a:p>
              <a:p>
                <a:pPr marL="360000" indent="0">
                  <a:buNone/>
                </a:pPr>
                <a:r>
                  <a:rPr lang="en-US" altLang="zh-CN" sz="2000" b="0" i="1" dirty="0" smtClean="0"/>
                  <a:t>q</a:t>
                </a:r>
                <a:r>
                  <a:rPr lang="en-US" altLang="zh-CN" sz="2000" b="0" i="1" baseline="-25000" dirty="0" smtClean="0"/>
                  <a:t>0</a:t>
                </a:r>
                <a:r>
                  <a:rPr lang="en-US" altLang="zh-CN" sz="2000" b="0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𝑞</m:t>
                    </m:r>
                    <m:r>
                      <a:rPr lang="en-US" altLang="zh-CN" sz="2000" b="0" i="1" baseline="-25000" smtClean="0">
                        <a:latin typeface="Cambria Math"/>
                      </a:rPr>
                      <m:t>0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sz="2000" b="0" dirty="0" smtClean="0"/>
                  <a:t>，是</a:t>
                </a:r>
                <a:r>
                  <a:rPr lang="en-US" altLang="zh-CN" sz="2000" b="0" i="1" dirty="0" smtClean="0"/>
                  <a:t>M</a:t>
                </a:r>
                <a:r>
                  <a:rPr lang="zh-CN" altLang="en-US" sz="2000" b="0" dirty="0" smtClean="0"/>
                  <a:t>的开始状态。</a:t>
                </a:r>
                <a:endParaRPr lang="en-US" altLang="zh-CN" sz="2000" b="0" dirty="0" smtClean="0"/>
              </a:p>
              <a:p>
                <a:pPr marL="360000" indent="0">
                  <a:buNone/>
                </a:pPr>
                <a:r>
                  <a:rPr lang="en-US" altLang="zh-CN" sz="2000" b="0" i="1" dirty="0" smtClean="0"/>
                  <a:t>F</a:t>
                </a:r>
                <a:r>
                  <a:rPr lang="en-US" altLang="zh-CN" sz="2000" b="0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𝐹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zh-CN" altLang="en-US" sz="2000" b="0" dirty="0" smtClean="0"/>
                  <a:t>，是</a:t>
                </a:r>
                <a:r>
                  <a:rPr lang="en-US" altLang="zh-CN" sz="2000" b="0" i="1" dirty="0" smtClean="0"/>
                  <a:t>M</a:t>
                </a:r>
                <a:r>
                  <a:rPr lang="zh-CN" altLang="en-US" sz="2000" b="0" dirty="0" smtClean="0"/>
                  <a:t>的终止状态集合。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/>
                      </a:rPr>
                      <m:t>∀</m:t>
                    </m:r>
                    <m:r>
                      <a:rPr lang="en-US" altLang="zh-CN" sz="2000" b="0" i="1" smtClean="0">
                        <a:latin typeface="Cambria Math"/>
                      </a:rPr>
                      <m:t>𝑞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zh-CN" altLang="en-US" sz="2000" b="0" i="1" dirty="0" smtClean="0"/>
                  <a:t>，</a:t>
                </a:r>
                <a:r>
                  <a:rPr lang="en-US" altLang="zh-CN" sz="2000" b="0" i="1" dirty="0" smtClean="0"/>
                  <a:t>q</a:t>
                </a:r>
                <a:r>
                  <a:rPr lang="zh-CN" altLang="en-US" sz="2000" b="0" dirty="0" smtClean="0"/>
                  <a:t>是</a:t>
                </a:r>
                <a:r>
                  <a:rPr lang="en-US" altLang="zh-CN" sz="2000" b="0" i="1" dirty="0" smtClean="0"/>
                  <a:t>M</a:t>
                </a:r>
                <a:r>
                  <a:rPr lang="zh-CN" altLang="en-US" sz="2000" b="0" dirty="0" smtClean="0"/>
                  <a:t>的终止状态。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320210" cy="4465381"/>
              </a:xfrm>
              <a:blipFill rotWithShape="1">
                <a:blip r:embed="rId2" cstate="print"/>
                <a:stretch>
                  <a:fillRect l="-1538" t="-1910" r="-879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+mn-ea"/>
                <a:ea typeface="+mn-ea"/>
              </a:rPr>
              <a:t>3.5 </a:t>
            </a:r>
            <a:r>
              <a:rPr lang="zh-CN" altLang="en-US" sz="3600" b="1" dirty="0" smtClean="0">
                <a:latin typeface="+mn-ea"/>
                <a:ea typeface="+mn-ea"/>
              </a:rPr>
              <a:t>有限状态自动机</a:t>
            </a:r>
            <a:endParaRPr 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082389" y="6237312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有限状态自动机</a:t>
            </a:r>
            <a:r>
              <a:rPr lang="zh-CN" altLang="en-US" dirty="0"/>
              <a:t>数学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7870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7014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6158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5302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447928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362328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164656" y="4267944"/>
            <a:ext cx="2365626" cy="139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95487" y="3318205"/>
            <a:ext cx="0" cy="95780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87082" y="196368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/>
              <a:t>Σ</a:t>
            </a:r>
            <a:endParaRPr lang="en-US" sz="3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850978" y="2852936"/>
            <a:ext cx="7200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547722" y="2852936"/>
            <a:ext cx="7200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9486" y="1918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85884" y="44790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控制器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2163" y="4291943"/>
            <a:ext cx="216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Q: 0,1,2,3,…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q</a:t>
            </a:r>
            <a:r>
              <a:rPr lang="en-US" altLang="zh-CN" sz="2800" baseline="-25000" dirty="0" smtClean="0"/>
              <a:t>0,       </a:t>
            </a:r>
            <a:r>
              <a:rPr lang="en-US" altLang="zh-CN" sz="2800" dirty="0" smtClean="0"/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95869" y="35354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/>
              <a:t>δ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06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非确定的有限状态自动机</a:t>
                </a:r>
                <a:r>
                  <a:rPr lang="en-US" altLang="zh-CN" dirty="0"/>
                  <a:t>(Non-deterministic Finite Automation, NFA)</a:t>
                </a:r>
              </a:p>
              <a:p>
                <a:pPr marL="360000" indent="0">
                  <a:buNone/>
                </a:pPr>
                <a:r>
                  <a:rPr lang="zh-CN" altLang="en-US" sz="2400" b="0" dirty="0">
                    <a:latin typeface="+mn-ea"/>
                  </a:rPr>
                  <a:t>在任意状态</a:t>
                </a:r>
                <a:r>
                  <a:rPr lang="en-US" altLang="zh-CN" sz="2400" b="0" i="1" dirty="0">
                    <a:latin typeface="+mn-ea"/>
                  </a:rPr>
                  <a:t>q</a:t>
                </a:r>
                <a:r>
                  <a:rPr lang="zh-CN" altLang="en-US" sz="2400" b="0" dirty="0">
                    <a:latin typeface="+mn-ea"/>
                  </a:rPr>
                  <a:t>下</a:t>
                </a:r>
                <a:r>
                  <a:rPr lang="en-US" altLang="zh-CN" sz="2400" b="0" dirty="0">
                    <a:latin typeface="+mn-ea"/>
                  </a:rPr>
                  <a:t>,</a:t>
                </a:r>
                <a:r>
                  <a:rPr lang="zh-CN" altLang="en-US" sz="2400" b="0" dirty="0">
                    <a:latin typeface="+mn-ea"/>
                  </a:rPr>
                  <a:t>读取任意输入字符</a:t>
                </a:r>
                <a:r>
                  <a:rPr lang="en-US" altLang="zh-CN" sz="2400" b="0" dirty="0">
                    <a:latin typeface="+mn-ea"/>
                  </a:rPr>
                  <a:t>a,</a:t>
                </a:r>
                <a:r>
                  <a:rPr lang="zh-CN" altLang="en-US" sz="2400" b="0" dirty="0">
                    <a:latin typeface="+mn-ea"/>
                  </a:rPr>
                  <a:t>其状态将变成状态集合</a:t>
                </a:r>
                <a:r>
                  <a:rPr lang="en-US" altLang="zh-CN" sz="2400" b="0" dirty="0">
                    <a:latin typeface="+mn-ea"/>
                  </a:rPr>
                  <a:t>{</a:t>
                </a:r>
                <a:r>
                  <a:rPr lang="en-US" altLang="zh-CN" sz="2400" b="0" i="1" dirty="0">
                    <a:latin typeface="+mn-ea"/>
                  </a:rPr>
                  <a:t>p</a:t>
                </a:r>
                <a:r>
                  <a:rPr lang="en-US" altLang="zh-CN" sz="2400" b="0" baseline="-25000" dirty="0">
                    <a:latin typeface="+mn-ea"/>
                  </a:rPr>
                  <a:t>1</a:t>
                </a:r>
                <a:r>
                  <a:rPr lang="zh-CN" altLang="en-US" sz="2400" b="0" dirty="0">
                    <a:latin typeface="+mn-ea"/>
                  </a:rPr>
                  <a:t>，</a:t>
                </a:r>
                <a:r>
                  <a:rPr lang="en-US" altLang="zh-CN" sz="2400" b="0" i="1" dirty="0">
                    <a:latin typeface="+mn-ea"/>
                  </a:rPr>
                  <a:t>p</a:t>
                </a:r>
                <a:r>
                  <a:rPr lang="en-US" altLang="zh-CN" sz="2400" b="0" baseline="-25000" dirty="0">
                    <a:latin typeface="+mn-ea"/>
                  </a:rPr>
                  <a:t>2</a:t>
                </a:r>
                <a:r>
                  <a:rPr lang="zh-CN" altLang="en-US" sz="2400" b="0" dirty="0">
                    <a:latin typeface="+mn-ea"/>
                  </a:rPr>
                  <a:t>，</a:t>
                </a:r>
                <a:r>
                  <a:rPr lang="en-US" altLang="zh-CN" sz="2400" b="0" dirty="0">
                    <a:latin typeface="+mn-ea"/>
                  </a:rPr>
                  <a:t>…</a:t>
                </a:r>
                <a:r>
                  <a:rPr lang="zh-CN" altLang="en-US" sz="2400" b="0" dirty="0">
                    <a:latin typeface="+mn-ea"/>
                  </a:rPr>
                  <a:t>，</a:t>
                </a:r>
                <a:r>
                  <a:rPr lang="en-US" altLang="zh-CN" sz="2400" b="0" i="1" dirty="0" err="1">
                    <a:latin typeface="+mn-ea"/>
                  </a:rPr>
                  <a:t>p</a:t>
                </a:r>
                <a:r>
                  <a:rPr lang="en-US" altLang="zh-CN" sz="2400" b="0" i="1" baseline="-25000" dirty="0" err="1">
                    <a:latin typeface="+mn-ea"/>
                  </a:rPr>
                  <a:t>k</a:t>
                </a:r>
                <a:r>
                  <a:rPr lang="en-US" altLang="zh-CN" sz="2400" b="0" dirty="0">
                    <a:latin typeface="+mn-ea"/>
                  </a:rPr>
                  <a:t>}</a:t>
                </a:r>
                <a:r>
                  <a:rPr lang="zh-CN" altLang="en-US" sz="2400" b="0" dirty="0">
                    <a:latin typeface="+mn-ea"/>
                  </a:rPr>
                  <a:t>中的某一个状态</a:t>
                </a:r>
                <a:r>
                  <a:rPr lang="zh-CN" altLang="en-US" sz="2400" b="0" i="1" dirty="0">
                    <a:latin typeface="+mn-ea"/>
                  </a:rPr>
                  <a:t>，</a:t>
                </a:r>
                <a:r>
                  <a:rPr lang="zh-CN" altLang="en-US" sz="2400" b="0" dirty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400" b="0">
                        <a:latin typeface="Cambria Math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>
                            <a:latin typeface="Cambria Math"/>
                          </a:rPr>
                          <m:t>𝑞</m:t>
                        </m:r>
                        <m:r>
                          <a:rPr lang="en-US" altLang="zh-CN" sz="2400" b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400" b="0">
                        <a:latin typeface="Cambria Math"/>
                      </a:rPr>
                      <m:t>=</m:t>
                    </m:r>
                    <m:r>
                      <a:rPr lang="en-US" altLang="zh-CN" sz="2400" b="0" i="1">
                        <a:latin typeface="Cambria Math"/>
                      </a:rPr>
                      <m:t>{</m:t>
                    </m:r>
                    <m:r>
                      <a:rPr lang="en-US" altLang="zh-CN" sz="2400" b="0">
                        <a:latin typeface="Cambria Math"/>
                      </a:rPr>
                      <m:t>𝑝</m:t>
                    </m:r>
                    <m:r>
                      <a:rPr lang="en-US" altLang="zh-CN" sz="2400" b="0" i="1" baseline="-25000">
                        <a:latin typeface="Cambria Math"/>
                      </a:rPr>
                      <m:t>1</m:t>
                    </m:r>
                    <m:r>
                      <a:rPr lang="zh-CN" altLang="en-US" sz="2400" b="0" i="1">
                        <a:latin typeface="Cambria Math"/>
                      </a:rPr>
                      <m:t>，</m:t>
                    </m:r>
                    <m:r>
                      <a:rPr lang="en-US" altLang="zh-CN" sz="2400" b="0" i="1">
                        <a:latin typeface="Cambria Math"/>
                      </a:rPr>
                      <m:t>𝑝</m:t>
                    </m:r>
                    <m:r>
                      <a:rPr lang="en-US" altLang="zh-CN" sz="2400" b="0" i="1" baseline="-25000">
                        <a:latin typeface="Cambria Math"/>
                      </a:rPr>
                      <m:t>2</m:t>
                    </m:r>
                    <m:r>
                      <a:rPr lang="zh-CN" altLang="en-US" sz="2400" b="0" i="1">
                        <a:latin typeface="Cambria Math"/>
                      </a:rPr>
                      <m:t>，</m:t>
                    </m:r>
                    <m:r>
                      <a:rPr lang="en-US" altLang="zh-CN" sz="2400" b="0" i="1">
                        <a:latin typeface="Cambria Math"/>
                      </a:rPr>
                      <m:t>…</m:t>
                    </m:r>
                    <m:r>
                      <a:rPr lang="zh-CN" altLang="en-US" sz="2400" b="0" i="1">
                        <a:latin typeface="Cambria Math"/>
                      </a:rPr>
                      <m:t>，</m:t>
                    </m:r>
                    <m:r>
                      <a:rPr lang="en-US" altLang="zh-CN" sz="2400" b="0" i="1">
                        <a:latin typeface="Cambria Math"/>
                      </a:rPr>
                      <m:t>𝑝</m:t>
                    </m:r>
                    <m:r>
                      <a:rPr lang="en-US" altLang="zh-CN" sz="2400" b="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+mn-ea"/>
                  </a:rPr>
                  <a:t>}</a:t>
                </a:r>
                <a:r>
                  <a:rPr lang="zh-CN" altLang="en-US" sz="2400" b="0" dirty="0" smtClean="0">
                    <a:latin typeface="+mn-ea"/>
                  </a:rPr>
                  <a:t>。</a:t>
                </a:r>
                <a:endParaRPr lang="en-US" altLang="zh-CN" sz="2400" b="0" dirty="0" smtClean="0">
                  <a:latin typeface="+mn-ea"/>
                </a:endParaRPr>
              </a:p>
              <a:p>
                <a:pPr marL="360000" indent="0">
                  <a:buNone/>
                </a:pPr>
                <a:r>
                  <a:rPr lang="en-US" altLang="zh-CN" sz="2400" b="0" dirty="0" smtClean="0">
                    <a:latin typeface="+mn-ea"/>
                  </a:rPr>
                  <a:t>NFA</a:t>
                </a:r>
                <a:r>
                  <a:rPr lang="zh-CN" altLang="en-US" sz="2400" b="0" dirty="0" smtClean="0">
                    <a:latin typeface="+mn-ea"/>
                  </a:rPr>
                  <a:t>中允许存在</a:t>
                </a:r>
                <a:r>
                  <a:rPr lang="el-GR" altLang="zh-CN" b="0" dirty="0" smtClean="0">
                    <a:latin typeface="+mn-ea"/>
                  </a:rPr>
                  <a:t>ε</a:t>
                </a:r>
                <a:r>
                  <a:rPr lang="zh-CN" altLang="en-US" sz="2400" b="0" dirty="0" smtClean="0">
                    <a:latin typeface="+mn-ea"/>
                  </a:rPr>
                  <a:t>转换。初态可以是多个</a:t>
                </a:r>
                <a:endParaRPr lang="en-US" altLang="zh-CN" sz="2400" b="0" dirty="0">
                  <a:latin typeface="+mn-ea"/>
                </a:endParaRPr>
              </a:p>
              <a:p>
                <a:r>
                  <a:rPr lang="zh-CN" altLang="en-US" dirty="0" smtClean="0"/>
                  <a:t>确定的有限状态自动机</a:t>
                </a:r>
                <a:r>
                  <a:rPr lang="en-US" altLang="zh-CN" dirty="0" smtClean="0"/>
                  <a:t>(Deterministic Finite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utomation, DFA)</a:t>
                </a:r>
              </a:p>
              <a:p>
                <a:pPr marL="360000" indent="0">
                  <a:buNone/>
                </a:pPr>
                <a:r>
                  <a:rPr lang="zh-CN" altLang="en-US" sz="2400" b="0" dirty="0" smtClean="0">
                    <a:latin typeface="+mn-ea"/>
                  </a:rPr>
                  <a:t>在任意状态</a:t>
                </a:r>
                <a:r>
                  <a:rPr lang="en-US" altLang="zh-CN" sz="2400" b="0" i="1" dirty="0" smtClean="0">
                    <a:latin typeface="+mn-ea"/>
                  </a:rPr>
                  <a:t>q</a:t>
                </a:r>
                <a:r>
                  <a:rPr lang="zh-CN" altLang="en-US" sz="2400" b="0" dirty="0" smtClean="0">
                    <a:latin typeface="+mn-ea"/>
                  </a:rPr>
                  <a:t>下</a:t>
                </a:r>
                <a:r>
                  <a:rPr lang="en-US" altLang="zh-CN" sz="2400" b="0" dirty="0" smtClean="0">
                    <a:latin typeface="+mn-ea"/>
                  </a:rPr>
                  <a:t>,</a:t>
                </a:r>
                <a:r>
                  <a:rPr lang="zh-CN" altLang="en-US" sz="2400" b="0" dirty="0" smtClean="0">
                    <a:latin typeface="+mn-ea"/>
                  </a:rPr>
                  <a:t>读取任意输入字符</a:t>
                </a:r>
                <a:r>
                  <a:rPr lang="en-US" altLang="zh-CN" sz="2400" b="0" i="1" dirty="0" smtClean="0">
                    <a:latin typeface="+mn-ea"/>
                  </a:rPr>
                  <a:t>a</a:t>
                </a:r>
                <a:r>
                  <a:rPr lang="en-US" altLang="zh-CN" sz="2400" b="0" dirty="0" smtClean="0">
                    <a:latin typeface="+mn-ea"/>
                  </a:rPr>
                  <a:t>,</a:t>
                </a:r>
                <a:r>
                  <a:rPr lang="zh-CN" altLang="en-US" sz="2400" b="0" dirty="0" smtClean="0">
                    <a:latin typeface="+mn-ea"/>
                  </a:rPr>
                  <a:t>其状态将变成唯一确定的状态</a:t>
                </a:r>
                <a:r>
                  <a:rPr lang="en-US" altLang="zh-CN" sz="2400" b="0" i="1" dirty="0" smtClean="0">
                    <a:latin typeface="+mn-ea"/>
                  </a:rPr>
                  <a:t>p</a:t>
                </a:r>
                <a:r>
                  <a:rPr lang="en-US" altLang="zh-CN" sz="2400" b="0" dirty="0" smtClean="0">
                    <a:latin typeface="+mn-ea"/>
                  </a:rPr>
                  <a:t>,</a:t>
                </a:r>
                <a:r>
                  <a:rPr lang="zh-CN" altLang="en-US" sz="2400" b="0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2400" b="0" dirty="0" smtClean="0">
                    <a:latin typeface="+mn-ea"/>
                  </a:rPr>
                  <a:t>。初态只能是一个。</a:t>
                </a:r>
                <a:endParaRPr lang="en-US" sz="2400" b="0" dirty="0">
                  <a:latin typeface="+mn-ea"/>
                </a:endParaRPr>
              </a:p>
              <a:p>
                <a:endParaRPr lang="en-US" dirty="0" smtClean="0"/>
              </a:p>
              <a:p>
                <a:pPr marL="360000" indent="0">
                  <a:buNone/>
                </a:pPr>
                <a:endParaRPr lang="en-US" sz="2400" b="0" dirty="0">
                  <a:latin typeface="+mn-ea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65" t="-2941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+mn-ea"/>
              </a:rPr>
              <a:t>M=({0</a:t>
            </a:r>
            <a:r>
              <a:rPr lang="zh-CN" altLang="en-US" b="0" dirty="0">
                <a:latin typeface="+mn-ea"/>
              </a:rPr>
              <a:t>，</a:t>
            </a:r>
            <a:r>
              <a:rPr lang="en-US" altLang="zh-CN" b="0" dirty="0">
                <a:latin typeface="+mn-ea"/>
              </a:rPr>
              <a:t>1</a:t>
            </a:r>
            <a:r>
              <a:rPr lang="zh-CN" altLang="en-US" b="0" dirty="0">
                <a:latin typeface="+mn-ea"/>
              </a:rPr>
              <a:t>，</a:t>
            </a:r>
            <a:r>
              <a:rPr lang="en-US" altLang="zh-CN" b="0" dirty="0" smtClean="0">
                <a:latin typeface="+mn-ea"/>
              </a:rPr>
              <a:t>2}</a:t>
            </a:r>
            <a:r>
              <a:rPr lang="zh-CN" altLang="en-US" b="0" dirty="0">
                <a:latin typeface="+mn-ea"/>
              </a:rPr>
              <a:t>，</a:t>
            </a:r>
            <a:r>
              <a:rPr lang="en-US" altLang="zh-CN" b="0" dirty="0" smtClean="0">
                <a:latin typeface="+mn-ea"/>
              </a:rPr>
              <a:t>{a</a:t>
            </a:r>
            <a:r>
              <a:rPr lang="zh-CN" altLang="en-US" b="0" dirty="0" smtClean="0">
                <a:latin typeface="+mn-ea"/>
              </a:rPr>
              <a:t>，</a:t>
            </a:r>
            <a:r>
              <a:rPr lang="en-US" altLang="zh-CN" b="0" dirty="0">
                <a:latin typeface="+mn-ea"/>
              </a:rPr>
              <a:t>b}</a:t>
            </a:r>
            <a:r>
              <a:rPr lang="zh-CN" altLang="en-US" b="0" dirty="0">
                <a:latin typeface="+mn-ea"/>
              </a:rPr>
              <a:t>，</a:t>
            </a:r>
            <a:r>
              <a:rPr lang="en-US" altLang="zh-CN" b="0" dirty="0">
                <a:latin typeface="+mn-ea"/>
              </a:rPr>
              <a:t>δ</a:t>
            </a:r>
            <a:r>
              <a:rPr lang="zh-CN" altLang="en-US" b="0" dirty="0">
                <a:latin typeface="+mn-ea"/>
              </a:rPr>
              <a:t>，</a:t>
            </a:r>
            <a:r>
              <a:rPr lang="en-US" altLang="zh-CN" b="0" dirty="0">
                <a:latin typeface="+mn-ea"/>
              </a:rPr>
              <a:t>{</a:t>
            </a:r>
            <a:r>
              <a:rPr lang="en-US" altLang="zh-CN" b="0" dirty="0" smtClean="0">
                <a:latin typeface="+mn-ea"/>
              </a:rPr>
              <a:t>0,1}</a:t>
            </a:r>
            <a:r>
              <a:rPr lang="zh-CN" altLang="en-US" b="0" dirty="0">
                <a:latin typeface="+mn-ea"/>
              </a:rPr>
              <a:t>，</a:t>
            </a:r>
            <a:r>
              <a:rPr lang="en-US" altLang="zh-CN" b="0" dirty="0" smtClean="0">
                <a:latin typeface="+mn-ea"/>
              </a:rPr>
              <a:t>{0,1})</a:t>
            </a:r>
            <a:r>
              <a:rPr lang="zh-CN" altLang="en-US" b="0" dirty="0">
                <a:latin typeface="+mn-ea"/>
              </a:rPr>
              <a:t>， 其中： </a:t>
            </a:r>
            <a:r>
              <a:rPr lang="el-GR" altLang="zh-CN" b="0" dirty="0">
                <a:latin typeface="+mn-ea"/>
              </a:rPr>
              <a:t>δ</a:t>
            </a:r>
            <a:r>
              <a:rPr lang="zh-CN" altLang="en-US" b="0" dirty="0">
                <a:latin typeface="+mn-ea"/>
              </a:rPr>
              <a:t>定义如下：</a:t>
            </a:r>
            <a:endParaRPr lang="en-US" dirty="0">
              <a:solidFill>
                <a:srgbClr val="073E87"/>
              </a:solidFill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非确定的有限状态自动机（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7654372"/>
                  </p:ext>
                </p:extLst>
              </p:nvPr>
            </p:nvGraphicFramePr>
            <p:xfrm>
              <a:off x="2699792" y="2341307"/>
              <a:ext cx="631229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0,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0,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488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1,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1,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=1,2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2,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2,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807654372"/>
                  </p:ext>
                </p:extLst>
              </p:nvPr>
            </p:nvGraphicFramePr>
            <p:xfrm>
              <a:off x="2699792" y="2341307"/>
              <a:ext cx="631229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r="-100000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r="-193" b="-20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t="-100000" r="-10000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t="-100000" r="-193" b="-10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t="-200000" r="-1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t="-200000" r="-193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1041061" y="3504073"/>
            <a:ext cx="648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buNone/>
            </a:pPr>
            <a:r>
              <a:rPr lang="zh-CN" altLang="en-US" sz="2800" dirty="0">
                <a:latin typeface="+mn-ea"/>
              </a:rPr>
              <a:t>状态转移矩阵</a:t>
            </a:r>
            <a:endParaRPr lang="en-US" sz="2800" dirty="0">
              <a:solidFill>
                <a:srgbClr val="073E8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6495540"/>
                  </p:ext>
                </p:extLst>
              </p:nvPr>
            </p:nvGraphicFramePr>
            <p:xfrm>
              <a:off x="2051720" y="3730104"/>
              <a:ext cx="6624736" cy="232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/>
                    <a:gridCol w="1656184"/>
                    <a:gridCol w="1368153"/>
                    <a:gridCol w="1944215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状态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输入字符</a:t>
                          </a:r>
                          <a:endParaRPr lang="en-US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终态</a:t>
                          </a:r>
                          <a:r>
                            <a:rPr lang="en-US" altLang="zh-CN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488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 smtClean="0">
                              <a:ea typeface="Cambria Math"/>
                            </a:rPr>
                            <a:t>     =&gt;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oMath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0060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96495540"/>
                  </p:ext>
                </p:extLst>
              </p:nvPr>
            </p:nvGraphicFramePr>
            <p:xfrm>
              <a:off x="2051720" y="3730104"/>
              <a:ext cx="6624736" cy="232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/>
                    <a:gridCol w="1656184"/>
                    <a:gridCol w="1368153"/>
                    <a:gridCol w="1944215"/>
                  </a:tblGrid>
                  <a:tr h="4572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68" t="-4667" r="-299632" b="-17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输入字符</a:t>
                          </a:r>
                          <a:endParaRPr lang="en-US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终态</a:t>
                          </a:r>
                          <a:r>
                            <a:rPr lang="en-US" altLang="zh-CN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38" t="-109333" r="-20073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8" t="-209333" r="-299632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00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8" t="-282927" r="-299632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38" t="-282927" r="-200738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8" t="-418667" r="-29963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88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状态转换矩阵到状态转换图（</a:t>
            </a:r>
            <a:r>
              <a:rPr lang="en-US" altLang="zh-CN" dirty="0"/>
              <a:t>NFA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895177" y="3537755"/>
            <a:ext cx="670618" cy="5932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39683" rIns="0" bIns="0"/>
          <a:lstStyle/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565795" y="3856650"/>
            <a:ext cx="1483771" cy="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720181" y="3834367"/>
            <a:ext cx="1607783" cy="1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181894" y="3032881"/>
            <a:ext cx="405961" cy="632760"/>
          </a:xfrm>
          <a:custGeom>
            <a:avLst/>
            <a:gdLst>
              <a:gd name="T0" fmla="*/ 0 w 360"/>
              <a:gd name="T1" fmla="*/ 260 h 380"/>
              <a:gd name="T2" fmla="*/ 240 w 360"/>
              <a:gd name="T3" fmla="*/ 20 h 380"/>
              <a:gd name="T4" fmla="*/ 360 w 360"/>
              <a:gd name="T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80">
                <a:moveTo>
                  <a:pt x="0" y="260"/>
                </a:moveTo>
                <a:cubicBezTo>
                  <a:pt x="90" y="130"/>
                  <a:pt x="180" y="0"/>
                  <a:pt x="240" y="20"/>
                </a:cubicBezTo>
                <a:cubicBezTo>
                  <a:pt x="300" y="40"/>
                  <a:pt x="330" y="210"/>
                  <a:pt x="360" y="3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6327967" y="3537941"/>
            <a:ext cx="670618" cy="593224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39683" rIns="0" bIns="0"/>
          <a:lstStyle/>
          <a:p>
            <a:pPr algn="just" eaLnBrk="0" hangingPunct="0"/>
            <a:r>
              <a:rPr kumimoji="1" lang="en-US" altLang="zh-CN" sz="2400" dirty="0" smtClean="0">
                <a:latin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049566" y="3537941"/>
            <a:ext cx="670618" cy="5932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39683" rIns="0" bIns="0"/>
          <a:lstStyle/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829611" y="3448825"/>
            <a:ext cx="658853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121082" y="3414571"/>
            <a:ext cx="658853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4061331" y="2621786"/>
            <a:ext cx="658853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 err="1">
                <a:latin typeface="Times New Roman" panose="02020603050405020304" pitchFamily="18" charset="0"/>
              </a:rPr>
              <a:t>a,b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159038" y="4479464"/>
            <a:ext cx="2635411" cy="49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dirty="0">
                <a:latin typeface="宋体" panose="02010600030101010101" pitchFamily="2" charset="-122"/>
              </a:rPr>
              <a:t>状态转换图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061331" y="4484713"/>
            <a:ext cx="658853" cy="49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646" dirty="0">
              <a:latin typeface="Times New Roman" panose="02020603050405020304" pitchFamily="18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5465023" y="4479464"/>
            <a:ext cx="658853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646" dirty="0">
              <a:latin typeface="Times New Roman" panose="02020603050405020304" pitchFamily="18" charset="0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392533" y="3658816"/>
            <a:ext cx="502644" cy="395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19672" y="2276872"/>
            <a:ext cx="6408712" cy="11540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第三章 </a:t>
            </a:r>
            <a:r>
              <a:rPr lang="zh-CN" altLang="en-US" b="1" dirty="0" smtClean="0">
                <a:latin typeface="+mn-ea"/>
                <a:ea typeface="+mn-ea"/>
              </a:rPr>
              <a:t>词法分析器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信息与软件工程学院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2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8399023"/>
                  </p:ext>
                </p:extLst>
              </p:nvPr>
            </p:nvGraphicFramePr>
            <p:xfrm>
              <a:off x="2370789" y="2105564"/>
              <a:ext cx="631229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0,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0,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488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1,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1,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2,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2,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3,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3,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8399023"/>
                  </p:ext>
                </p:extLst>
              </p:nvPr>
            </p:nvGraphicFramePr>
            <p:xfrm>
              <a:off x="2370789" y="2105564"/>
              <a:ext cx="631229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r="-100000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r="-193" b="-30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t="-100000" r="-100000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t="-100000" r="-193" b="-20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t="-200000" r="-10000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t="-200000" r="-193" b="-10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93" t="-300000" r="-1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063" marR="149063">
                        <a:blipFill rotWithShape="1">
                          <a:blip r:embed="rId2"/>
                          <a:stretch>
                            <a:fillRect l="-100387" t="-300000" r="-193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30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确定有限状态自动机（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251520" y="1556792"/>
            <a:ext cx="8424935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7200" indent="-457200"/>
            <a:r>
              <a:rPr lang="en-US" altLang="zh-CN" sz="2400" b="0" dirty="0">
                <a:latin typeface="+mn-ea"/>
              </a:rPr>
              <a:t>M=({0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1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2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3}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{a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b}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δ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{0}</a:t>
            </a:r>
            <a:r>
              <a:rPr lang="zh-CN" altLang="en-US" sz="2400" b="0" dirty="0">
                <a:latin typeface="+mn-ea"/>
              </a:rPr>
              <a:t>，</a:t>
            </a:r>
            <a:r>
              <a:rPr lang="en-US" altLang="zh-CN" sz="2400" b="0" dirty="0">
                <a:latin typeface="+mn-ea"/>
              </a:rPr>
              <a:t>{3})</a:t>
            </a:r>
            <a:r>
              <a:rPr lang="zh-CN" altLang="en-US" sz="2400" b="0" dirty="0">
                <a:latin typeface="+mn-ea"/>
              </a:rPr>
              <a:t>， 其中： </a:t>
            </a:r>
            <a:r>
              <a:rPr lang="el-GR" altLang="zh-CN" sz="2400" b="0" dirty="0">
                <a:latin typeface="+mn-ea"/>
              </a:rPr>
              <a:t>δ</a:t>
            </a:r>
            <a:r>
              <a:rPr lang="zh-CN" altLang="en-US" sz="2400" b="0" dirty="0">
                <a:latin typeface="+mn-ea"/>
              </a:rPr>
              <a:t>定义如下</a:t>
            </a:r>
            <a:r>
              <a:rPr lang="zh-CN" altLang="en-US" sz="2400" b="0" dirty="0" smtClean="0">
                <a:latin typeface="+mn-ea"/>
              </a:rPr>
              <a:t>：</a:t>
            </a:r>
            <a:endParaRPr lang="en-US" dirty="0">
              <a:solidFill>
                <a:srgbClr val="073E8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22182950"/>
                  </p:ext>
                </p:extLst>
              </p:nvPr>
            </p:nvGraphicFramePr>
            <p:xfrm>
              <a:off x="3347863" y="3933056"/>
              <a:ext cx="507192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642"/>
                    <a:gridCol w="1690642"/>
                    <a:gridCol w="1690642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488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 smtClean="0">
                              <a:ea typeface="Cambria Math"/>
                            </a:rPr>
                            <a:t>     =&gt;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oMath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22182950"/>
                  </p:ext>
                </p:extLst>
              </p:nvPr>
            </p:nvGraphicFramePr>
            <p:xfrm>
              <a:off x="3347863" y="3933056"/>
              <a:ext cx="507192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642"/>
                    <a:gridCol w="1690642"/>
                    <a:gridCol w="16906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20072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640" t="-10667" r="-100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20072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667" r="-20072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640" t="-210667" r="-100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0667" r="-20072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640" t="-310667" r="-1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内容占位符 1"/>
          <p:cNvSpPr txBox="1">
            <a:spLocks/>
          </p:cNvSpPr>
          <p:nvPr/>
        </p:nvSpPr>
        <p:spPr>
          <a:xfrm>
            <a:off x="559542" y="3934364"/>
            <a:ext cx="24294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>
              <a:buNone/>
            </a:pPr>
            <a:r>
              <a:rPr lang="zh-CN" altLang="en-US" sz="2400" dirty="0" smtClean="0">
                <a:latin typeface="+mn-ea"/>
              </a:rPr>
              <a:t>状态转移矩阵</a:t>
            </a:r>
            <a:endParaRPr 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2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状态转换矩阵到状态转换图（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92533" y="1684665"/>
            <a:ext cx="5815873" cy="4110183"/>
            <a:chOff x="1392533" y="1684665"/>
            <a:chExt cx="5815873" cy="4110183"/>
          </a:xfrm>
        </p:grpSpPr>
        <p:sp>
          <p:nvSpPr>
            <p:cNvPr id="82" name="Oval 5"/>
            <p:cNvSpPr>
              <a:spLocks noChangeArrowheads="1"/>
            </p:cNvSpPr>
            <p:nvPr/>
          </p:nvSpPr>
          <p:spPr bwMode="auto">
            <a:xfrm>
              <a:off x="1895177" y="3537755"/>
              <a:ext cx="670618" cy="5932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6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V="1">
              <a:off x="2445098" y="2601890"/>
              <a:ext cx="1656184" cy="9887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771898" y="2737967"/>
              <a:ext cx="1777655" cy="799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3936569" y="2833552"/>
              <a:ext cx="329426" cy="1997180"/>
            </a:xfrm>
            <a:custGeom>
              <a:avLst/>
              <a:gdLst>
                <a:gd name="T0" fmla="*/ 380 w 380"/>
                <a:gd name="T1" fmla="*/ 0 h 1080"/>
                <a:gd name="T2" fmla="*/ 20 w 380"/>
                <a:gd name="T3" fmla="*/ 480 h 1080"/>
                <a:gd name="T4" fmla="*/ 260 w 380"/>
                <a:gd name="T5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0" h="1080">
                  <a:moveTo>
                    <a:pt x="380" y="0"/>
                  </a:moveTo>
                  <a:cubicBezTo>
                    <a:pt x="210" y="150"/>
                    <a:pt x="40" y="300"/>
                    <a:pt x="20" y="480"/>
                  </a:cubicBezTo>
                  <a:cubicBezTo>
                    <a:pt x="0" y="660"/>
                    <a:pt x="130" y="870"/>
                    <a:pt x="260" y="10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445099" y="4099787"/>
              <a:ext cx="1656184" cy="909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 flipV="1">
              <a:off x="4791093" y="4099786"/>
              <a:ext cx="1758460" cy="10110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6549553" y="3005622"/>
              <a:ext cx="405961" cy="632760"/>
            </a:xfrm>
            <a:custGeom>
              <a:avLst/>
              <a:gdLst>
                <a:gd name="T0" fmla="*/ 0 w 360"/>
                <a:gd name="T1" fmla="*/ 260 h 380"/>
                <a:gd name="T2" fmla="*/ 240 w 360"/>
                <a:gd name="T3" fmla="*/ 20 h 380"/>
                <a:gd name="T4" fmla="*/ 360 w 360"/>
                <a:gd name="T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80">
                  <a:moveTo>
                    <a:pt x="0" y="260"/>
                  </a:moveTo>
                  <a:cubicBezTo>
                    <a:pt x="90" y="130"/>
                    <a:pt x="180" y="0"/>
                    <a:pt x="240" y="20"/>
                  </a:cubicBezTo>
                  <a:cubicBezTo>
                    <a:pt x="300" y="40"/>
                    <a:pt x="330" y="210"/>
                    <a:pt x="360" y="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6557507" y="4012126"/>
              <a:ext cx="433352" cy="467338"/>
            </a:xfrm>
            <a:custGeom>
              <a:avLst/>
              <a:gdLst>
                <a:gd name="T0" fmla="*/ 0 w 360"/>
                <a:gd name="T1" fmla="*/ 120 h 380"/>
                <a:gd name="T2" fmla="*/ 240 w 360"/>
                <a:gd name="T3" fmla="*/ 360 h 380"/>
                <a:gd name="T4" fmla="*/ 360 w 360"/>
                <a:gd name="T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80">
                  <a:moveTo>
                    <a:pt x="0" y="120"/>
                  </a:moveTo>
                  <a:cubicBezTo>
                    <a:pt x="90" y="250"/>
                    <a:pt x="180" y="380"/>
                    <a:pt x="240" y="360"/>
                  </a:cubicBezTo>
                  <a:cubicBezTo>
                    <a:pt x="300" y="340"/>
                    <a:pt x="330" y="170"/>
                    <a:pt x="36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6327967" y="3537941"/>
              <a:ext cx="670618" cy="593224"/>
            </a:xfrm>
            <a:prstGeom prst="ellips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6" dirty="0">
                  <a:latin typeface="Times New Roman" panose="02020603050405020304" pitchFamily="18" charset="0"/>
                </a:rPr>
                <a:t>3</a:t>
              </a:r>
              <a:endParaRPr kumimoji="1" lang="en-US" altLang="zh-CN" sz="1764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4101282" y="2305278"/>
              <a:ext cx="670618" cy="5932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6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" name="Oval 22"/>
            <p:cNvSpPr>
              <a:spLocks noChangeArrowheads="1"/>
            </p:cNvSpPr>
            <p:nvPr/>
          </p:nvSpPr>
          <p:spPr bwMode="auto">
            <a:xfrm>
              <a:off x="4120475" y="4712584"/>
              <a:ext cx="670618" cy="5932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6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805138" y="2795630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3442429" y="3658816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5450509" y="2795630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6444756" y="2795630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3159038" y="5302233"/>
              <a:ext cx="2635411" cy="492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dirty="0">
                  <a:latin typeface="宋体" panose="02010600030101010101" pitchFamily="2" charset="-122"/>
                </a:rPr>
                <a:t>状态转换图</a:t>
              </a:r>
              <a:endParaRPr kumimoji="1"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99" name="Rectangle 29"/>
            <p:cNvSpPr>
              <a:spLocks noChangeArrowheads="1"/>
            </p:cNvSpPr>
            <p:nvPr/>
          </p:nvSpPr>
          <p:spPr bwMode="auto">
            <a:xfrm>
              <a:off x="2805138" y="4435874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0" name="Rectangle 30"/>
            <p:cNvSpPr>
              <a:spLocks noChangeArrowheads="1"/>
            </p:cNvSpPr>
            <p:nvPr/>
          </p:nvSpPr>
          <p:spPr bwMode="auto">
            <a:xfrm>
              <a:off x="6549553" y="4396501"/>
              <a:ext cx="658853" cy="49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5465023" y="4479464"/>
              <a:ext cx="658853" cy="503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3868688" y="1684665"/>
              <a:ext cx="658853" cy="503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6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1392533" y="3658816"/>
              <a:ext cx="502644" cy="3956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4252803" y="1684665"/>
              <a:ext cx="405961" cy="632760"/>
            </a:xfrm>
            <a:custGeom>
              <a:avLst/>
              <a:gdLst>
                <a:gd name="T0" fmla="*/ 0 w 360"/>
                <a:gd name="T1" fmla="*/ 260 h 380"/>
                <a:gd name="T2" fmla="*/ 240 w 360"/>
                <a:gd name="T3" fmla="*/ 20 h 380"/>
                <a:gd name="T4" fmla="*/ 360 w 360"/>
                <a:gd name="T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80">
                  <a:moveTo>
                    <a:pt x="0" y="260"/>
                  </a:moveTo>
                  <a:cubicBezTo>
                    <a:pt x="90" y="130"/>
                    <a:pt x="180" y="0"/>
                    <a:pt x="240" y="20"/>
                  </a:cubicBezTo>
                  <a:cubicBezTo>
                    <a:pt x="300" y="40"/>
                    <a:pt x="330" y="210"/>
                    <a:pt x="360" y="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9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240834" cy="4497680"/>
          </a:xfrm>
        </p:spPr>
        <p:txBody>
          <a:bodyPr>
            <a:normAutofit/>
          </a:bodyPr>
          <a:lstStyle/>
          <a:p>
            <a:r>
              <a:rPr lang="zh-CN" altLang="en-US" b="0" dirty="0" smtClean="0"/>
              <a:t>对于</a:t>
            </a:r>
            <a:r>
              <a:rPr lang="el-GR" altLang="zh-CN" b="0" dirty="0" smtClean="0"/>
              <a:t>Σ</a:t>
            </a:r>
            <a:r>
              <a:rPr lang="zh-CN" altLang="en-US" b="0" dirty="0" smtClean="0"/>
              <a:t>*中的任何字符串</a:t>
            </a:r>
            <a:r>
              <a:rPr lang="en-US" altLang="zh-CN" b="0" dirty="0" smtClean="0"/>
              <a:t>t,</a:t>
            </a:r>
            <a:r>
              <a:rPr lang="zh-CN" altLang="en-US" b="0" dirty="0" smtClean="0"/>
              <a:t>若存在一条从初态到终态的路径（该路径上的输入符依次连接起来就是字符串</a:t>
            </a:r>
            <a:r>
              <a:rPr lang="en-US" altLang="zh-CN" b="0" dirty="0" smtClean="0"/>
              <a:t>t</a:t>
            </a:r>
            <a:r>
              <a:rPr lang="zh-CN" altLang="en-US" b="0" dirty="0" smtClean="0"/>
              <a:t>），则</a:t>
            </a:r>
            <a:r>
              <a:rPr lang="en-US" altLang="zh-CN" b="0" dirty="0" smtClean="0"/>
              <a:t>t</a:t>
            </a:r>
            <a:r>
              <a:rPr lang="zh-CN" altLang="en-US" b="0" dirty="0" smtClean="0"/>
              <a:t>为</a:t>
            </a:r>
            <a:r>
              <a:rPr lang="en-US" altLang="zh-CN" b="0" dirty="0" smtClean="0"/>
              <a:t>DFA M</a:t>
            </a:r>
            <a:r>
              <a:rPr lang="zh-CN" altLang="en-US" b="0" dirty="0" smtClean="0"/>
              <a:t>所接受，或者说</a:t>
            </a:r>
            <a:r>
              <a:rPr lang="en-US" altLang="zh-CN" b="0" dirty="0" smtClean="0"/>
              <a:t>t</a:t>
            </a:r>
            <a:r>
              <a:rPr lang="zh-CN" altLang="en-US" b="0" dirty="0" smtClean="0"/>
              <a:t>是该</a:t>
            </a:r>
            <a:r>
              <a:rPr lang="en-US" altLang="zh-CN" b="0" dirty="0" smtClean="0"/>
              <a:t>DFA</a:t>
            </a:r>
            <a:r>
              <a:rPr lang="zh-CN" altLang="en-US" b="0" dirty="0" smtClean="0"/>
              <a:t>可识别的。</a:t>
            </a:r>
            <a:endParaRPr lang="en-US" altLang="zh-CN" b="0" dirty="0" smtClean="0"/>
          </a:p>
          <a:p>
            <a:r>
              <a:rPr lang="en-US" altLang="zh-CN" b="0" dirty="0" smtClean="0"/>
              <a:t>DFA M</a:t>
            </a:r>
            <a:r>
              <a:rPr lang="zh-CN" altLang="en-US" b="0" dirty="0" smtClean="0"/>
              <a:t>所能接受的字符串的全体称为该自动机识别的语言，记为</a:t>
            </a:r>
            <a:r>
              <a:rPr lang="en-US" altLang="zh-CN" b="0" dirty="0" smtClean="0"/>
              <a:t>L(M)</a:t>
            </a:r>
          </a:p>
          <a:p>
            <a:r>
              <a:rPr lang="zh-CN" altLang="en-US" b="0" dirty="0" smtClean="0"/>
              <a:t>若</a:t>
            </a:r>
            <a:r>
              <a:rPr lang="en-US" altLang="zh-CN" b="0" dirty="0" smtClean="0"/>
              <a:t>FA M 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FA M’</a:t>
            </a:r>
            <a:r>
              <a:rPr lang="zh-CN" altLang="en-US" b="0" dirty="0" smtClean="0"/>
              <a:t>所识别的语言</a:t>
            </a:r>
            <a:r>
              <a:rPr lang="en-US" altLang="zh-CN" b="0" dirty="0" smtClean="0"/>
              <a:t>L(M)=L(M’),</a:t>
            </a:r>
            <a:r>
              <a:rPr lang="zh-CN" altLang="en-US" b="0" dirty="0" smtClean="0"/>
              <a:t>则</a:t>
            </a:r>
            <a:r>
              <a:rPr lang="en-US" altLang="zh-CN" b="0" dirty="0" smtClean="0"/>
              <a:t>M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M’ </a:t>
            </a:r>
            <a:r>
              <a:rPr lang="zh-CN" altLang="en-US" b="0" dirty="0" smtClean="0"/>
              <a:t>等价。</a:t>
            </a:r>
            <a:endParaRPr lang="en-US" altLang="zh-CN" b="0" dirty="0" smtClean="0"/>
          </a:p>
          <a:p>
            <a:r>
              <a:rPr lang="zh-CN" altLang="en-US" b="0" dirty="0" smtClean="0"/>
              <a:t>思考：如何找到一个与</a:t>
            </a:r>
            <a:r>
              <a:rPr lang="en-US" altLang="zh-CN" b="0" dirty="0" smtClean="0"/>
              <a:t>NFA</a:t>
            </a:r>
            <a:r>
              <a:rPr lang="zh-CN" altLang="en-US" b="0" dirty="0" smtClean="0"/>
              <a:t>等价的</a:t>
            </a:r>
            <a:r>
              <a:rPr lang="en-US" altLang="zh-CN" b="0" dirty="0" smtClean="0"/>
              <a:t>DFA?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651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算法思想：</a:t>
            </a:r>
            <a:r>
              <a:rPr lang="en-US" altLang="zh-CN" b="0" dirty="0" smtClean="0">
                <a:latin typeface="+mn-ea"/>
              </a:rPr>
              <a:t>NFA</a:t>
            </a:r>
            <a:r>
              <a:rPr lang="zh-CN" altLang="en-US" b="0" dirty="0" smtClean="0">
                <a:latin typeface="+mn-ea"/>
              </a:rPr>
              <a:t>和</a:t>
            </a:r>
            <a:r>
              <a:rPr lang="en-US" altLang="zh-CN" b="0" dirty="0" smtClean="0">
                <a:latin typeface="+mn-ea"/>
              </a:rPr>
              <a:t>DFA</a:t>
            </a:r>
            <a:r>
              <a:rPr lang="zh-CN" altLang="en-US" b="0" dirty="0" smtClean="0">
                <a:latin typeface="+mn-ea"/>
              </a:rPr>
              <a:t>的本质区别在于</a:t>
            </a:r>
            <a:r>
              <a:rPr lang="en-US" altLang="zh-CN" b="0" dirty="0" smtClean="0">
                <a:latin typeface="+mn-ea"/>
              </a:rPr>
              <a:t>—</a:t>
            </a:r>
            <a:r>
              <a:rPr lang="zh-CN" altLang="en-US" b="0" dirty="0" smtClean="0">
                <a:latin typeface="+mn-ea"/>
              </a:rPr>
              <a:t>在某一状态下如果输入某个字符后，</a:t>
            </a:r>
            <a:r>
              <a:rPr lang="en-US" altLang="zh-CN" b="0" dirty="0" smtClean="0">
                <a:latin typeface="+mn-ea"/>
              </a:rPr>
              <a:t>NFA</a:t>
            </a:r>
            <a:r>
              <a:rPr lang="zh-CN" altLang="en-US" b="0" dirty="0" smtClean="0">
                <a:latin typeface="+mn-ea"/>
              </a:rPr>
              <a:t>可以转换到多个后继状态（是一个后继状态集），而</a:t>
            </a:r>
            <a:r>
              <a:rPr lang="en-US" altLang="zh-CN" b="0" dirty="0" smtClean="0">
                <a:latin typeface="+mn-ea"/>
              </a:rPr>
              <a:t>DFA</a:t>
            </a:r>
            <a:r>
              <a:rPr lang="zh-CN" altLang="en-US" b="0" dirty="0" smtClean="0">
                <a:latin typeface="+mn-ea"/>
              </a:rPr>
              <a:t>只能转换到一个状态，所以可以让</a:t>
            </a:r>
            <a:r>
              <a:rPr lang="en-US" altLang="zh-CN" b="0" dirty="0" smtClean="0">
                <a:latin typeface="+mn-ea"/>
              </a:rPr>
              <a:t>DFA</a:t>
            </a:r>
            <a:r>
              <a:rPr lang="zh-CN" altLang="en-US" b="0" dirty="0" smtClean="0">
                <a:latin typeface="+mn-ea"/>
              </a:rPr>
              <a:t>的一个状态来对应</a:t>
            </a:r>
            <a:r>
              <a:rPr lang="en-US" altLang="zh-CN" b="0" dirty="0" smtClean="0">
                <a:latin typeface="+mn-ea"/>
              </a:rPr>
              <a:t>NFA</a:t>
            </a:r>
            <a:r>
              <a:rPr lang="zh-CN" altLang="en-US" b="0" dirty="0" smtClean="0">
                <a:latin typeface="+mn-ea"/>
              </a:rPr>
              <a:t>的这个后继状态集，这样构造出来的</a:t>
            </a:r>
            <a:r>
              <a:rPr lang="en-US" altLang="zh-CN" b="0" dirty="0" smtClean="0">
                <a:latin typeface="+mn-ea"/>
              </a:rPr>
              <a:t>DFA</a:t>
            </a:r>
            <a:r>
              <a:rPr lang="zh-CN" altLang="en-US" b="0" dirty="0" smtClean="0">
                <a:latin typeface="+mn-ea"/>
              </a:rPr>
              <a:t>便与</a:t>
            </a:r>
            <a:r>
              <a:rPr lang="en-US" altLang="zh-CN" b="0" dirty="0" smtClean="0">
                <a:latin typeface="+mn-ea"/>
              </a:rPr>
              <a:t>NFA</a:t>
            </a:r>
            <a:r>
              <a:rPr lang="zh-CN" altLang="en-US" b="0" dirty="0" smtClean="0">
                <a:latin typeface="+mn-ea"/>
              </a:rPr>
              <a:t>等价。</a:t>
            </a:r>
            <a:endParaRPr lang="en-US" altLang="zh-CN" b="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输入：</a:t>
            </a:r>
            <a:r>
              <a:rPr lang="zh-CN" altLang="en-US" dirty="0">
                <a:latin typeface="+mn-ea"/>
              </a:rPr>
              <a:t>一</a:t>
            </a:r>
            <a:r>
              <a:rPr lang="zh-CN" altLang="en-US" dirty="0" smtClean="0">
                <a:latin typeface="+mn-ea"/>
              </a:rPr>
              <a:t>个</a:t>
            </a:r>
            <a:r>
              <a:rPr lang="en-US" altLang="zh-CN" dirty="0" smtClean="0">
                <a:latin typeface="+mn-ea"/>
              </a:rPr>
              <a:t>NFA N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输出：一个接收相同语言的</a:t>
            </a:r>
            <a:r>
              <a:rPr lang="en-US" altLang="zh-CN" dirty="0" smtClean="0">
                <a:latin typeface="+mn-ea"/>
              </a:rPr>
              <a:t>DFA D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方法：为</a:t>
            </a:r>
            <a:r>
              <a:rPr lang="en-US" altLang="zh-CN" dirty="0" smtClean="0">
                <a:latin typeface="+mn-ea"/>
              </a:rPr>
              <a:t>D</a:t>
            </a:r>
            <a:r>
              <a:rPr lang="zh-CN" altLang="en-US" dirty="0" smtClean="0">
                <a:latin typeface="+mn-ea"/>
              </a:rPr>
              <a:t>构造一个转换表 </a:t>
            </a:r>
            <a:r>
              <a:rPr lang="en-US" altLang="zh-CN" dirty="0" err="1" smtClean="0">
                <a:latin typeface="+mn-ea"/>
              </a:rPr>
              <a:t>Dtran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+mn-ea"/>
              </a:rPr>
              <a:t>I</a:t>
            </a:r>
            <a:r>
              <a:rPr lang="zh-CN" altLang="en-US" b="0" dirty="0" smtClean="0">
                <a:latin typeface="+mn-ea"/>
              </a:rPr>
              <a:t>是</a:t>
            </a:r>
            <a:r>
              <a:rPr lang="en-US" altLang="zh-CN" b="0" dirty="0" smtClean="0">
                <a:latin typeface="+mn-ea"/>
              </a:rPr>
              <a:t>NFA N</a:t>
            </a:r>
            <a:r>
              <a:rPr lang="zh-CN" altLang="en-US" b="0" dirty="0" smtClean="0">
                <a:latin typeface="+mn-ea"/>
              </a:rPr>
              <a:t>的状态集的子集，状态</a:t>
            </a:r>
            <a:r>
              <a:rPr lang="zh-CN" altLang="en-US" b="0" dirty="0">
                <a:latin typeface="+mn-ea"/>
              </a:rPr>
              <a:t>集</a:t>
            </a:r>
            <a:r>
              <a:rPr lang="en-US" altLang="zh-CN" b="0" dirty="0">
                <a:latin typeface="+mn-ea"/>
              </a:rPr>
              <a:t>I</a:t>
            </a:r>
            <a:r>
              <a:rPr lang="zh-CN" altLang="en-US" b="0" dirty="0">
                <a:latin typeface="+mn-ea"/>
              </a:rPr>
              <a:t>的</a:t>
            </a:r>
            <a:r>
              <a:rPr lang="zh-CN" altLang="zh-CN" b="0" dirty="0">
                <a:latin typeface="+mn-ea"/>
              </a:rPr>
              <a:t>ε</a:t>
            </a:r>
            <a:r>
              <a:rPr lang="en-US" altLang="zh-CN" b="0" dirty="0">
                <a:latin typeface="+mn-ea"/>
              </a:rPr>
              <a:t>-</a:t>
            </a:r>
            <a:r>
              <a:rPr lang="zh-CN" altLang="en-US" b="0" dirty="0" smtClean="0">
                <a:latin typeface="+mn-ea"/>
              </a:rPr>
              <a:t>闭包表示</a:t>
            </a:r>
            <a:r>
              <a:rPr lang="zh-CN" altLang="en-US" b="0" dirty="0">
                <a:latin typeface="+mn-ea"/>
              </a:rPr>
              <a:t>为</a:t>
            </a:r>
            <a:r>
              <a:rPr lang="el-GR" altLang="zh-CN" b="0" dirty="0">
                <a:latin typeface="+mn-ea"/>
              </a:rPr>
              <a:t>ε</a:t>
            </a:r>
            <a:r>
              <a:rPr lang="en-US" altLang="zh-CN" b="0" dirty="0">
                <a:latin typeface="+mn-ea"/>
              </a:rPr>
              <a:t>-closure(I</a:t>
            </a:r>
            <a:r>
              <a:rPr lang="en-US" altLang="zh-CN" b="0" dirty="0" smtClean="0">
                <a:latin typeface="+mn-ea"/>
              </a:rPr>
              <a:t>)</a:t>
            </a:r>
            <a:r>
              <a:rPr lang="zh-CN" altLang="en-US" b="0" dirty="0" smtClean="0">
                <a:latin typeface="+mn-ea"/>
              </a:rPr>
              <a:t>：</a:t>
            </a:r>
            <a:endParaRPr lang="en-US" altLang="zh-CN" b="0" dirty="0" smtClean="0">
              <a:latin typeface="+mn-ea"/>
            </a:endParaRPr>
          </a:p>
          <a:p>
            <a:pPr marL="360000" indent="0">
              <a:buNone/>
            </a:pPr>
            <a:r>
              <a:rPr lang="zh-CN" altLang="en-US" sz="2400" b="0" dirty="0" smtClean="0">
                <a:latin typeface="+mn-ea"/>
              </a:rPr>
              <a:t>若状态</a:t>
            </a:r>
            <a:r>
              <a:rPr lang="en-US" altLang="zh-CN" sz="2400" b="0" dirty="0" smtClean="0">
                <a:latin typeface="+mn-ea"/>
              </a:rPr>
              <a:t>q</a:t>
            </a:r>
            <a:r>
              <a:rPr lang="az-Cyrl-AZ" altLang="zh-CN" sz="2400" b="0" dirty="0">
                <a:latin typeface="+mn-ea"/>
              </a:rPr>
              <a:t>∈</a:t>
            </a:r>
            <a:r>
              <a:rPr lang="en-US" altLang="zh-CN" sz="2400" b="0" dirty="0" smtClean="0">
                <a:latin typeface="+mn-ea"/>
              </a:rPr>
              <a:t>I</a:t>
            </a:r>
            <a:r>
              <a:rPr lang="zh-CN" altLang="en-US" sz="2400" b="0" dirty="0" smtClean="0">
                <a:latin typeface="+mn-ea"/>
              </a:rPr>
              <a:t>，则</a:t>
            </a:r>
            <a:r>
              <a:rPr lang="en-US" altLang="zh-CN" sz="2400" b="0" dirty="0" smtClean="0">
                <a:latin typeface="+mn-ea"/>
              </a:rPr>
              <a:t>q</a:t>
            </a:r>
            <a:r>
              <a:rPr lang="zh-CN" altLang="en-US" sz="2400" b="0" dirty="0" smtClean="0">
                <a:latin typeface="+mn-ea"/>
              </a:rPr>
              <a:t>属于</a:t>
            </a:r>
            <a:r>
              <a:rPr lang="el-GR" altLang="zh-CN" sz="2400" b="0" dirty="0" smtClean="0">
                <a:latin typeface="+mn-ea"/>
              </a:rPr>
              <a:t>ε</a:t>
            </a:r>
            <a:r>
              <a:rPr lang="en-US" altLang="zh-CN" sz="2400" b="0" dirty="0" smtClean="0">
                <a:latin typeface="+mn-ea"/>
              </a:rPr>
              <a:t>-closure(I)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pPr marL="360000" indent="0">
              <a:buNone/>
            </a:pPr>
            <a:r>
              <a:rPr lang="zh-CN" altLang="en-US" sz="2400" b="0" dirty="0" smtClean="0">
                <a:latin typeface="+mn-ea"/>
              </a:rPr>
              <a:t>若状态</a:t>
            </a:r>
            <a:r>
              <a:rPr lang="en-US" altLang="zh-CN" sz="2400" b="0" dirty="0" err="1" smtClean="0">
                <a:latin typeface="+mn-ea"/>
              </a:rPr>
              <a:t>q∈I</a:t>
            </a:r>
            <a:r>
              <a:rPr lang="zh-CN" altLang="en-US" sz="2400" b="0" dirty="0" smtClean="0">
                <a:latin typeface="+mn-ea"/>
              </a:rPr>
              <a:t>，则从</a:t>
            </a:r>
            <a:r>
              <a:rPr lang="en-US" altLang="zh-CN" sz="2400" b="0" dirty="0" smtClean="0">
                <a:latin typeface="+mn-ea"/>
              </a:rPr>
              <a:t>q</a:t>
            </a:r>
            <a:r>
              <a:rPr lang="zh-CN" altLang="en-US" sz="2400" b="0" dirty="0" smtClean="0">
                <a:latin typeface="+mn-ea"/>
              </a:rPr>
              <a:t>出发经任意多条</a:t>
            </a:r>
            <a:r>
              <a:rPr lang="el-GR" altLang="zh-CN" sz="2400" b="0" dirty="0" smtClean="0">
                <a:latin typeface="+mn-ea"/>
              </a:rPr>
              <a:t>ε</a:t>
            </a:r>
            <a:r>
              <a:rPr lang="zh-CN" altLang="en-US" sz="2400" b="0" dirty="0" smtClean="0">
                <a:latin typeface="+mn-ea"/>
              </a:rPr>
              <a:t>弧能够到达的任何状态</a:t>
            </a:r>
            <a:r>
              <a:rPr lang="en-US" altLang="zh-CN" sz="2400" b="0" dirty="0" smtClean="0">
                <a:latin typeface="+mn-ea"/>
              </a:rPr>
              <a:t>q’</a:t>
            </a:r>
            <a:r>
              <a:rPr lang="zh-CN" altLang="en-US" sz="2400" b="0" dirty="0" smtClean="0">
                <a:latin typeface="+mn-ea"/>
              </a:rPr>
              <a:t>都属于</a:t>
            </a:r>
            <a:r>
              <a:rPr lang="el-GR" altLang="zh-CN" sz="2400" b="0" dirty="0" smtClean="0">
                <a:latin typeface="+mn-ea"/>
              </a:rPr>
              <a:t>ε</a:t>
            </a:r>
            <a:r>
              <a:rPr lang="en-US" altLang="zh-CN" sz="2400" b="0" dirty="0" smtClean="0">
                <a:latin typeface="+mn-ea"/>
              </a:rPr>
              <a:t>-closure(I)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pPr marL="360000" indent="0">
              <a:buNone/>
            </a:pPr>
            <a:endParaRPr lang="en-US" sz="2400" b="0" dirty="0">
              <a:latin typeface="+mn-ea"/>
            </a:endParaRPr>
          </a:p>
          <a:p>
            <a:r>
              <a:rPr lang="zh-CN" altLang="en-US" b="0" dirty="0" smtClean="0"/>
              <a:t>状态集</a:t>
            </a:r>
            <a:r>
              <a:rPr lang="en-US" altLang="zh-CN" b="0" dirty="0" smtClean="0"/>
              <a:t>I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弧转换。表示为</a:t>
            </a:r>
            <a:r>
              <a:rPr lang="en-US" altLang="zh-CN" b="0" dirty="0" smtClean="0"/>
              <a:t>J=move(</a:t>
            </a:r>
            <a:r>
              <a:rPr lang="en-US" altLang="zh-CN" b="0" dirty="0" err="1" smtClean="0"/>
              <a:t>I,a</a:t>
            </a:r>
            <a:r>
              <a:rPr lang="en-US" altLang="zh-CN" b="0" dirty="0" smtClean="0"/>
              <a:t>)</a:t>
            </a:r>
          </a:p>
          <a:p>
            <a:pPr marL="360000" indent="0">
              <a:buNone/>
            </a:pPr>
            <a:r>
              <a:rPr lang="en-US" sz="2400" b="0" dirty="0" smtClean="0"/>
              <a:t>J</a:t>
            </a:r>
            <a:r>
              <a:rPr lang="zh-CN" altLang="en-US" sz="2400" b="0" dirty="0">
                <a:latin typeface="+mn-ea"/>
              </a:rPr>
              <a:t>是</a:t>
            </a:r>
            <a:r>
              <a:rPr lang="zh-CN" altLang="en-US" sz="2400" b="0" dirty="0" smtClean="0">
                <a:latin typeface="+mn-ea"/>
              </a:rPr>
              <a:t>所有从 </a:t>
            </a:r>
            <a:r>
              <a:rPr lang="en-US" altLang="zh-CN" sz="2400" b="0" dirty="0" smtClean="0">
                <a:latin typeface="+mn-ea"/>
              </a:rPr>
              <a:t>I </a:t>
            </a:r>
            <a:r>
              <a:rPr lang="zh-CN" altLang="en-US" sz="2400" b="0" dirty="0" smtClean="0">
                <a:latin typeface="+mn-ea"/>
              </a:rPr>
              <a:t>中任意状态出发经过</a:t>
            </a:r>
            <a:r>
              <a:rPr lang="zh-CN" altLang="en-US" sz="2400" b="0" dirty="0">
                <a:latin typeface="+mn-ea"/>
              </a:rPr>
              <a:t>一条</a:t>
            </a:r>
            <a:r>
              <a:rPr lang="en-US" altLang="zh-CN" sz="2400" b="0" dirty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弧</a:t>
            </a:r>
            <a:r>
              <a:rPr lang="zh-CN" altLang="en-US" sz="2400" b="0" dirty="0">
                <a:latin typeface="+mn-ea"/>
              </a:rPr>
              <a:t>转换</a:t>
            </a:r>
            <a:r>
              <a:rPr lang="zh-CN" altLang="en-US" sz="2400" b="0" dirty="0" smtClean="0">
                <a:latin typeface="+mn-ea"/>
              </a:rPr>
              <a:t>而</a:t>
            </a:r>
            <a:r>
              <a:rPr lang="zh-CN" altLang="en-US" sz="2400" b="0" dirty="0">
                <a:latin typeface="+mn-ea"/>
              </a:rPr>
              <a:t>到达的状态的集合</a:t>
            </a:r>
            <a:r>
              <a:rPr lang="zh-CN" altLang="en-US" sz="2400" b="0" dirty="0" smtClean="0"/>
              <a:t>。</a:t>
            </a:r>
            <a:endParaRPr lang="en-US" sz="2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子集构造法准备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必须找出当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NFA </a:t>
            </a:r>
            <a:r>
              <a:rPr lang="en-US" altLang="zh-CN" i="1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读入了某个输入串之后可能位于的所有状态集合。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zh-CN" dirty="0" smtClean="0"/>
              <a:t>在</a:t>
            </a:r>
            <a:r>
              <a:rPr lang="zh-CN" altLang="zh-CN" dirty="0"/>
              <a:t>读入第一个输入符号</a:t>
            </a:r>
            <a:r>
              <a:rPr lang="zh-CN" altLang="zh-CN" dirty="0" smtClean="0"/>
              <a:t>之前</a:t>
            </a:r>
            <a:endParaRPr lang="en-US" altLang="zh-CN" dirty="0" smtClean="0"/>
          </a:p>
          <a:p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zh-CN" altLang="en-US" i="1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/>
              <a:t>可以位于集合</a:t>
            </a:r>
            <a:r>
              <a:rPr lang="en-US" altLang="zh-CN" dirty="0" smtClean="0">
                <a:solidFill>
                  <a:srgbClr val="C00000"/>
                </a:solidFill>
              </a:rPr>
              <a:t>ε-</a:t>
            </a:r>
            <a:r>
              <a:rPr lang="en-US" altLang="zh-CN" i="1" dirty="0" smtClean="0">
                <a:solidFill>
                  <a:srgbClr val="C00000"/>
                </a:solidFill>
              </a:rPr>
              <a:t>closure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zh-CN" dirty="0"/>
              <a:t>中的任何状态上</a:t>
            </a:r>
            <a:r>
              <a:rPr lang="zh-CN" altLang="en-US" dirty="0" smtClean="0"/>
              <a:t>。</a:t>
            </a:r>
            <a:r>
              <a:rPr lang="en-US" altLang="zh-CN" dirty="0"/>
              <a:t>s</a:t>
            </a:r>
            <a:r>
              <a:rPr lang="zh-CN" altLang="en-US" dirty="0" smtClean="0"/>
              <a:t>为开始状态。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子集构造法目标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假定</a:t>
            </a:r>
            <a:r>
              <a:rPr lang="en-US" altLang="zh-CN" dirty="0" smtClean="0"/>
              <a:t> </a:t>
            </a:r>
            <a:r>
              <a:rPr lang="en-US" altLang="zh-CN" i="1" dirty="0"/>
              <a:t>N </a:t>
            </a:r>
            <a:r>
              <a:rPr lang="zh-CN" altLang="zh-CN" dirty="0"/>
              <a:t>在读入输入串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x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zh-CN" altLang="zh-CN" dirty="0"/>
              <a:t>之后可以位于集合</a:t>
            </a:r>
            <a:r>
              <a:rPr lang="en-US" altLang="zh-CN" dirty="0"/>
              <a:t> </a:t>
            </a:r>
            <a:r>
              <a:rPr lang="en-US" altLang="zh-CN" i="1" dirty="0"/>
              <a:t>T </a:t>
            </a:r>
            <a:r>
              <a:rPr lang="zh-CN" altLang="zh-CN" dirty="0"/>
              <a:t>中的状态上。如果下一个输入符号是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zh-CN" altLang="zh-CN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的下一状态</a:t>
            </a:r>
            <a:r>
              <a:rPr lang="zh-CN" altLang="en-US" dirty="0"/>
              <a:t>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zh-CN" altLang="zh-CN" dirty="0"/>
              <a:t>可以立即移动到集合</a:t>
            </a:r>
            <a:r>
              <a:rPr lang="en-US" altLang="zh-CN" i="1" dirty="0"/>
              <a:t>move 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zh-CN" dirty="0"/>
              <a:t>中的任何状态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i="1" dirty="0" smtClean="0">
                <a:solidFill>
                  <a:schemeClr val="bg2">
                    <a:lumMod val="50000"/>
                  </a:schemeClr>
                </a:solidFill>
              </a:rPr>
              <a:t>N </a:t>
            </a:r>
            <a:r>
              <a:rPr lang="zh-CN" altLang="zh-CN" dirty="0" smtClean="0"/>
              <a:t>可以在读入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a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zh-CN" altLang="zh-CN" dirty="0" smtClean="0"/>
              <a:t>后再执行几个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ε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zh-CN" dirty="0" smtClean="0"/>
              <a:t>转换，</a:t>
            </a:r>
            <a:r>
              <a:rPr lang="zh-CN" altLang="en-US" dirty="0" smtClean="0"/>
              <a:t>因此。。。</a:t>
            </a:r>
            <a:endParaRPr lang="en-US" altLang="zh-CN" dirty="0" smtClean="0"/>
          </a:p>
          <a:p>
            <a:r>
              <a:rPr lang="en-US" altLang="zh-CN" i="1" dirty="0" smtClean="0"/>
              <a:t>N</a:t>
            </a:r>
            <a:r>
              <a:rPr lang="zh-CN" altLang="zh-CN" dirty="0" smtClean="0"/>
              <a:t>在读入</a:t>
            </a:r>
            <a:r>
              <a:rPr lang="en-US" altLang="zh-CN" dirty="0" err="1">
                <a:solidFill>
                  <a:srgbClr val="C00000"/>
                </a:solidFill>
              </a:rPr>
              <a:t>x</a:t>
            </a:r>
            <a:r>
              <a:rPr lang="en-US" altLang="zh-CN" i="1" dirty="0" err="1" smtClean="0">
                <a:solidFill>
                  <a:srgbClr val="C00000"/>
                </a:solidFill>
              </a:rPr>
              <a:t>a</a:t>
            </a:r>
            <a:r>
              <a:rPr lang="zh-CN" altLang="zh-CN" dirty="0" smtClean="0"/>
              <a:t>之后可位于</a:t>
            </a:r>
            <a:r>
              <a:rPr lang="en-US" altLang="zh-CN" dirty="0" smtClean="0"/>
              <a:t>ε-</a:t>
            </a:r>
            <a:r>
              <a:rPr lang="en-US" altLang="zh-CN" i="1" dirty="0" smtClean="0"/>
              <a:t>closure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move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))</a:t>
            </a:r>
            <a:r>
              <a:rPr lang="zh-CN" altLang="zh-CN" dirty="0" smtClean="0"/>
              <a:t>中的任何状态上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Dtran</a:t>
            </a:r>
            <a:r>
              <a:rPr lang="en-US" altLang="zh-CN" dirty="0" smtClean="0"/>
              <a:t>[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,a</a:t>
            </a:r>
            <a:r>
              <a:rPr lang="en-US" altLang="zh-CN" dirty="0" smtClean="0"/>
              <a:t>]=</a:t>
            </a:r>
            <a:r>
              <a:rPr lang="en-US" altLang="zh-CN" dirty="0"/>
              <a:t> ε-</a:t>
            </a:r>
            <a:r>
              <a:rPr lang="en-US" altLang="zh-CN" i="1" dirty="0"/>
              <a:t>closure</a:t>
            </a:r>
            <a:r>
              <a:rPr lang="en-US" altLang="zh-CN" dirty="0"/>
              <a:t>(</a:t>
            </a:r>
            <a:r>
              <a:rPr lang="en-US" altLang="zh-CN" i="1" dirty="0"/>
              <a:t>move 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))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子集构造法猜想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1005264"/>
          </a:xfrm>
        </p:spPr>
        <p:txBody>
          <a:bodyPr/>
          <a:lstStyle/>
          <a:p>
            <a:r>
              <a:rPr lang="zh-CN" altLang="zh-CN" dirty="0"/>
              <a:t>根据这些思想，可以得到构造</a:t>
            </a:r>
            <a:r>
              <a:rPr lang="en-US" altLang="zh-CN" i="1" dirty="0"/>
              <a:t>D</a:t>
            </a:r>
            <a:r>
              <a:rPr lang="zh-CN" altLang="zh-CN" dirty="0"/>
              <a:t>的状态集合</a:t>
            </a:r>
            <a:r>
              <a:rPr lang="en-US" altLang="zh-CN" i="1" dirty="0" err="1"/>
              <a:t>Dstates</a:t>
            </a:r>
            <a:r>
              <a:rPr lang="zh-CN" altLang="zh-CN" dirty="0"/>
              <a:t>和</a:t>
            </a:r>
            <a:r>
              <a:rPr lang="en-US" altLang="zh-CN" i="1" dirty="0"/>
              <a:t>D</a:t>
            </a:r>
            <a:r>
              <a:rPr lang="zh-CN" altLang="zh-CN" dirty="0"/>
              <a:t>的转换函数</a:t>
            </a:r>
            <a:r>
              <a:rPr lang="en-US" altLang="zh-CN" i="1" dirty="0" err="1"/>
              <a:t>Dtran</a:t>
            </a:r>
            <a:r>
              <a:rPr lang="zh-CN" altLang="zh-CN" dirty="0"/>
              <a:t> </a:t>
            </a:r>
            <a:r>
              <a:rPr lang="zh-CN" altLang="en-US" dirty="0"/>
              <a:t>的算法：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91387"/>
              </p:ext>
            </p:extLst>
          </p:nvPr>
        </p:nvGraphicFramePr>
        <p:xfrm>
          <a:off x="-98800" y="2348880"/>
          <a:ext cx="9223643" cy="4693920"/>
        </p:xfrm>
        <a:graphic>
          <a:graphicData uri="http://schemas.openxmlformats.org/drawingml/2006/table">
            <a:tbl>
              <a:tblPr/>
              <a:tblGrid>
                <a:gridCol w="9223643"/>
              </a:tblGrid>
              <a:tr h="3979168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2800" kern="1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2800" kern="100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CN" sz="2800" kern="100" dirty="0" smtClean="0">
                          <a:effectLst/>
                          <a:latin typeface="+mn-ea"/>
                          <a:ea typeface="+mn-ea"/>
                        </a:rPr>
                        <a:t>一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开始，</a:t>
                      </a:r>
                      <a:r>
                        <a:rPr lang="en-US" sz="2800" kern="100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ε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closure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sz="2800" kern="100" baseline="-250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sz="2800" kern="100" dirty="0" err="1"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2800" i="1" kern="100" dirty="0" err="1">
                          <a:effectLst/>
                          <a:latin typeface="+mn-ea"/>
                          <a:ea typeface="+mn-ea"/>
                        </a:rPr>
                        <a:t>states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中的唯一状态</a:t>
                      </a:r>
                      <a:r>
                        <a:rPr lang="zh-CN" sz="2800" kern="100" dirty="0" smtClean="0">
                          <a:effectLst/>
                          <a:latin typeface="+mn-ea"/>
                          <a:ea typeface="+mn-ea"/>
                        </a:rPr>
                        <a:t>，未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加标记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2800" kern="100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2800" i="1" kern="100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states</a:t>
                      </a:r>
                      <a:r>
                        <a:rPr lang="zh-CN" sz="28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中有一个未标记状态</a:t>
                      </a:r>
                      <a:r>
                        <a:rPr lang="en-US" sz="2800" i="1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) {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sz="2800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给</a:t>
                      </a:r>
                      <a:r>
                        <a:rPr lang="en-US" sz="2800" i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2800" i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2800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加上</a:t>
                      </a:r>
                      <a:r>
                        <a:rPr lang="zh-CN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标记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2800" b="1" kern="100" dirty="0" smtClean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2800" b="1" kern="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800" kern="1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sz="28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每个输入符号</a:t>
                      </a:r>
                      <a:r>
                        <a:rPr lang="en-US" sz="2800" i="1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){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altLang="en-US" sz="2800" kern="100" dirty="0" smtClean="0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2800" i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lang="en-US" sz="2800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2800" kern="100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ε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closure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move 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));</a:t>
                      </a:r>
                      <a:endParaRPr lang="zh-CN" sz="2800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altLang="en-US" sz="2800" kern="100" dirty="0" smtClean="0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2800" b="1" kern="100" dirty="0" smtClean="0">
                          <a:effectLst/>
                          <a:latin typeface="+mn-ea"/>
                          <a:ea typeface="+mn-ea"/>
                        </a:rPr>
                        <a:t>if 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800" i="1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lang="zh-CN" sz="28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不在</a:t>
                      </a:r>
                      <a:r>
                        <a:rPr lang="en-US" sz="2800" kern="100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2800" i="1" kern="100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states</a:t>
                      </a:r>
                      <a:r>
                        <a:rPr lang="zh-CN" sz="28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中 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zh-CN" altLang="en-US" sz="2800" b="1" kern="10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sz="2800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将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lang="zh-CN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加入到</a:t>
                      </a:r>
                      <a:r>
                        <a:rPr lang="en-US" sz="2800" kern="100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sz="2800" i="1" kern="100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states</a:t>
                      </a:r>
                      <a:r>
                        <a:rPr lang="zh-CN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中，且不加标记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zh-CN" sz="2800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altLang="en-US" sz="2800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2800" i="1" kern="100" dirty="0" err="1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Dtran</a:t>
                      </a:r>
                      <a:r>
                        <a:rPr lang="en-US" sz="2800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sz="2800" i="1" kern="10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] = </a:t>
                      </a:r>
                      <a:r>
                        <a:rPr lang="en-US" sz="2800" i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lang="en-US" sz="2800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zh-CN" sz="2800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2800" kern="100" dirty="0" smtClean="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645224"/>
          </a:xfrm>
        </p:spPr>
        <p:txBody>
          <a:bodyPr/>
          <a:lstStyle/>
          <a:p>
            <a:r>
              <a:rPr lang="zh-CN" altLang="en-US" dirty="0" smtClean="0"/>
              <a:t>例，一个接受语言（</a:t>
            </a:r>
            <a:r>
              <a:rPr lang="en-US" altLang="zh-CN" dirty="0" err="1" smtClean="0"/>
              <a:t>a|b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abb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NFA </a:t>
            </a:r>
            <a:r>
              <a:rPr lang="zh-CN" altLang="en-US" dirty="0" smtClean="0"/>
              <a:t>如下图所示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89742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218743"/>
            <a:ext cx="439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请给出接收相同语言的</a:t>
            </a:r>
            <a:r>
              <a:rPr lang="en-US" altLang="zh-CN" sz="2800" b="1" dirty="0" smtClean="0"/>
              <a:t>DFA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72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1471826"/>
              </p:ext>
            </p:extLst>
          </p:nvPr>
        </p:nvGraphicFramePr>
        <p:xfrm>
          <a:off x="4283967" y="549273"/>
          <a:ext cx="4556820" cy="345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状态</a:t>
                      </a:r>
                      <a:endParaRPr lang="en-US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5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8375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开</a:t>
            </a:r>
            <a:r>
              <a:rPr lang="zh-CN" altLang="en-US" sz="2800" dirty="0" smtClean="0"/>
              <a:t>始状态是？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3350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7053" y="2335055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90193" y="233505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246" y="288069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55835" y="2862269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7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147" y="1516081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A=</a:t>
            </a:r>
            <a:r>
              <a:rPr lang="el-GR" sz="2800" dirty="0" smtClean="0"/>
              <a:t>ε</a:t>
            </a:r>
            <a:r>
              <a:rPr lang="en-US" altLang="zh-CN" sz="2800" dirty="0" smtClean="0"/>
              <a:t>-closure(0)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1403" y="3590032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A={0,1,2,4,7}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5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</a:rPr>
              <a:t>词法分析的任务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 marL="612000" indent="0">
              <a:buNone/>
            </a:pPr>
            <a:r>
              <a:rPr lang="zh-CN" altLang="en-US" sz="2800" dirty="0" smtClean="0">
                <a:latin typeface="+mn-ea"/>
              </a:rPr>
              <a:t>从左</a:t>
            </a:r>
            <a:r>
              <a:rPr lang="zh-CN" altLang="en-US" sz="2800" dirty="0">
                <a:latin typeface="+mn-ea"/>
              </a:rPr>
              <a:t>至右逐个字符地对源程序进行扫描，产生</a:t>
            </a:r>
            <a:r>
              <a:rPr lang="zh-CN" altLang="en-US" sz="2800" dirty="0" smtClean="0">
                <a:latin typeface="+mn-ea"/>
              </a:rPr>
              <a:t>一个个单词</a:t>
            </a:r>
            <a:r>
              <a:rPr lang="zh-CN" altLang="en-US" sz="2800" dirty="0">
                <a:latin typeface="+mn-ea"/>
              </a:rPr>
              <a:t>符号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 marL="720000" indent="0"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r>
              <a:rPr lang="zh-CN" altLang="en-US" sz="2800" b="1" dirty="0" smtClean="0">
                <a:latin typeface="+mn-ea"/>
              </a:rPr>
              <a:t>词法分析器（</a:t>
            </a:r>
            <a:r>
              <a:rPr lang="en-US" altLang="zh-CN" sz="2800" b="1" dirty="0" smtClean="0">
                <a:latin typeface="+mn-ea"/>
              </a:rPr>
              <a:t>Lexical Analyzer</a:t>
            </a:r>
            <a:r>
              <a:rPr lang="zh-CN" altLang="en-US" sz="2800" b="1" dirty="0" smtClean="0">
                <a:latin typeface="+mn-ea"/>
              </a:rPr>
              <a:t>）</a:t>
            </a:r>
            <a:r>
              <a:rPr lang="en-US" altLang="zh-CN" sz="2800" b="1" dirty="0" smtClean="0">
                <a:latin typeface="+mn-ea"/>
              </a:rPr>
              <a:t>:</a:t>
            </a:r>
          </a:p>
          <a:p>
            <a:pPr marL="612000" indent="0">
              <a:buNone/>
            </a:pPr>
            <a:r>
              <a:rPr lang="zh-CN" altLang="en-US" sz="2800" dirty="0">
                <a:latin typeface="+mn-ea"/>
              </a:rPr>
              <a:t>又称扫描器，是执行词法分析的程序。</a:t>
            </a:r>
            <a:endParaRPr 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509520" cy="11521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第三章  词法分析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4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11560" y="980728"/>
            <a:ext cx="3683234" cy="576065"/>
          </a:xfrm>
        </p:spPr>
        <p:txBody>
          <a:bodyPr/>
          <a:lstStyle/>
          <a:p>
            <a:r>
              <a:rPr lang="en-US" dirty="0" err="1" smtClean="0"/>
              <a:t>Dtran</a:t>
            </a:r>
            <a:r>
              <a:rPr lang="en-US" dirty="0" smtClean="0"/>
              <a:t>[</a:t>
            </a:r>
            <a:r>
              <a:rPr lang="en-US" dirty="0" err="1" smtClean="0"/>
              <a:t>A,a</a:t>
            </a:r>
            <a:r>
              <a:rPr lang="en-US" dirty="0" smtClean="0"/>
              <a:t>]=B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6" y="344285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271322"/>
              </p:ext>
            </p:extLst>
          </p:nvPr>
        </p:nvGraphicFramePr>
        <p:xfrm>
          <a:off x="4572001" y="836711"/>
          <a:ext cx="4552841" cy="376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7"/>
                <a:gridCol w="1209882"/>
                <a:gridCol w="1209882"/>
              </a:tblGrid>
              <a:tr h="8749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状态</a:t>
                      </a:r>
                      <a:endParaRPr lang="en-US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</a:tr>
              <a:tr h="5777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7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225" y="1495384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[0,a]=</a:t>
            </a:r>
            <a:endParaRPr lang="en-US" sz="2800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11560" y="548679"/>
            <a:ext cx="3683234" cy="5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A={0,1,2,4,7}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7576" y="15251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9224" y="204836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[1,a]=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7575" y="20704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9222" y="2593712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[2,a]=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37573" y="261583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{3,6,1,2,4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7}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222" y="3125157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[4,a]=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7573" y="31472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99222" y="367270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[7,a]=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7573" y="3694831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{8}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313491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B={1,2,3,4,6,7,8}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93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0734" y="404664"/>
            <a:ext cx="2891146" cy="1008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A={0,1,2,4,7</a:t>
            </a:r>
            <a:r>
              <a:rPr lang="en-US" dirty="0" smtClean="0"/>
              <a:t>}</a:t>
            </a:r>
          </a:p>
          <a:p>
            <a:r>
              <a:rPr lang="en-US" altLang="zh-CN" dirty="0" smtClean="0"/>
              <a:t>B={1,2,3,4,6,7,8}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8539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9221" y="1575956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[0,b]=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08678" y="15980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9221" y="2099176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[1,b]=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8678" y="21213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9221" y="260027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[2,b]=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08678" y="26223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9220" y="3139867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[4,b]=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8677" y="3161991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{5,6,7,1,2,4}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220" y="3664948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Dtran</a:t>
            </a:r>
            <a:r>
              <a:rPr lang="en-US" altLang="zh-CN" sz="2800" dirty="0" smtClean="0"/>
              <a:t>[7,b]=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8677" y="368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803652" y="404664"/>
            <a:ext cx="4152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Dtran</a:t>
            </a:r>
            <a:r>
              <a:rPr lang="en-US" sz="2800" dirty="0"/>
              <a:t>[</a:t>
            </a:r>
            <a:r>
              <a:rPr lang="en-US" sz="2800" dirty="0" err="1"/>
              <a:t>A,b</a:t>
            </a:r>
            <a:r>
              <a:rPr lang="en-US" sz="2800" dirty="0" smtClean="0"/>
              <a:t>]={1,2,4,5,6,7}=C</a:t>
            </a:r>
            <a:endParaRPr lang="en-US" sz="2800" dirty="0"/>
          </a:p>
        </p:txBody>
      </p:sp>
      <p:graphicFrame>
        <p:nvGraphicFramePr>
          <p:cNvPr id="19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440448"/>
              </p:ext>
            </p:extLst>
          </p:nvPr>
        </p:nvGraphicFramePr>
        <p:xfrm>
          <a:off x="4355976" y="927884"/>
          <a:ext cx="4552841" cy="376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7"/>
                <a:gridCol w="1209882"/>
                <a:gridCol w="1209882"/>
              </a:tblGrid>
              <a:tr h="8749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状态</a:t>
                      </a:r>
                      <a:endParaRPr lang="en-US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</a:tr>
              <a:tr h="5777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</a:tr>
              <a:tr h="5777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7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76655" y="1055585"/>
            <a:ext cx="2239161" cy="552246"/>
          </a:xfrm>
        </p:spPr>
        <p:txBody>
          <a:bodyPr/>
          <a:lstStyle/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B,a</a:t>
            </a:r>
            <a:r>
              <a:rPr lang="en-US" dirty="0" smtClean="0"/>
              <a:t>)=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3575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684" y="1071900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{3,6,1,2,4,7,8}</a:t>
            </a:r>
            <a:endParaRPr 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920163" y="538560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B={1,2,3,4,6,7,8}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48196" y="1084610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=B</a:t>
            </a:r>
            <a:endParaRPr lang="en-US" sz="2800" dirty="0"/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710754" y="1731205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B,b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61783" y="174752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{5,6,1,2,4,7,9}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2295" y="176023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=D</a:t>
            </a:r>
            <a:endParaRPr lang="en-US" sz="2800" dirty="0"/>
          </a:p>
        </p:txBody>
      </p:sp>
      <p:sp>
        <p:nvSpPr>
          <p:cNvPr id="14" name="内容占位符 4"/>
          <p:cNvSpPr txBox="1">
            <a:spLocks/>
          </p:cNvSpPr>
          <p:nvPr/>
        </p:nvSpPr>
        <p:spPr>
          <a:xfrm>
            <a:off x="710754" y="2254425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/>
              <a:t>C</a:t>
            </a:r>
            <a:r>
              <a:rPr lang="en-US" dirty="0" err="1" smtClean="0"/>
              <a:t>,a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1783" y="2270740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altLang="zh-CN" sz="2800" dirty="0" smtClean="0"/>
              <a:t>3,6,1,2,4,7,8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2295" y="2283450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=B</a:t>
            </a:r>
            <a:endParaRPr 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40152" y="548680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C={1,2,4,5,6,7}</a:t>
            </a:r>
            <a:endParaRPr 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67544" y="519379"/>
            <a:ext cx="204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A={0,1,2,4,7}</a:t>
            </a:r>
            <a:endParaRPr lang="en-US" sz="2800" dirty="0"/>
          </a:p>
        </p:txBody>
      </p:sp>
      <p:sp>
        <p:nvSpPr>
          <p:cNvPr id="19" name="内容占位符 4"/>
          <p:cNvSpPr txBox="1">
            <a:spLocks/>
          </p:cNvSpPr>
          <p:nvPr/>
        </p:nvSpPr>
        <p:spPr>
          <a:xfrm>
            <a:off x="737227" y="2875547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C,b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8256" y="2891862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{5,6,1,2,4,7,}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08768" y="29045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8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  <p:bldP spid="10" grpId="0"/>
      <p:bldP spid="11" grpId="0" build="p"/>
      <p:bldP spid="12" grpId="0"/>
      <p:bldP spid="13" grpId="0"/>
      <p:bldP spid="14" grpId="0" build="p"/>
      <p:bldP spid="15" grpId="0"/>
      <p:bldP spid="16" grpId="0"/>
      <p:bldP spid="17" grpId="0"/>
      <p:bldP spid="18" grpId="0"/>
      <p:bldP spid="19" grpId="0" build="p"/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6" name="日期占位符 1"/>
          <p:cNvSpPr txBox="1">
            <a:spLocks/>
          </p:cNvSpPr>
          <p:nvPr/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2"/>
          <p:cNvSpPr txBox="1">
            <a:spLocks/>
          </p:cNvSpPr>
          <p:nvPr/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8" name="灯片编号占位符 3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9" y="3789040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920163" y="538560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B={1,2,3,4,6,7,8}</a:t>
            </a:r>
            <a:endParaRPr 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5940152" y="548680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C={1,2,4,5,6,7}</a:t>
            </a:r>
            <a:endParaRPr 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467544" y="519379"/>
            <a:ext cx="204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A={0,1,2,4,7}</a:t>
            </a:r>
            <a:endParaRPr 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467544" y="1214180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={1,2,4,5,6,7,9}</a:t>
            </a:r>
            <a:endParaRPr lang="en-US" sz="2800" dirty="0"/>
          </a:p>
        </p:txBody>
      </p:sp>
      <p:sp>
        <p:nvSpPr>
          <p:cNvPr id="26" name="内容占位符 4"/>
          <p:cNvSpPr txBox="1">
            <a:spLocks/>
          </p:cNvSpPr>
          <p:nvPr/>
        </p:nvSpPr>
        <p:spPr>
          <a:xfrm>
            <a:off x="389668" y="1749717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D,a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0697" y="1766032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{3,6,1,2,4,7,8}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861209" y="1778742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=B</a:t>
            </a:r>
            <a:endParaRPr lang="en-US" sz="2800" dirty="0"/>
          </a:p>
        </p:txBody>
      </p:sp>
      <p:sp>
        <p:nvSpPr>
          <p:cNvPr id="29" name="内容占位符 4"/>
          <p:cNvSpPr txBox="1">
            <a:spLocks/>
          </p:cNvSpPr>
          <p:nvPr/>
        </p:nvSpPr>
        <p:spPr>
          <a:xfrm>
            <a:off x="371640" y="2260457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/>
              <a:t>D</a:t>
            </a:r>
            <a:r>
              <a:rPr lang="en-US" dirty="0" err="1" smtClean="0"/>
              <a:t>,b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0801" y="2240392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{5,6,1,2,4,7,10}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906114" y="2240392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=E</a:t>
            </a:r>
            <a:endParaRPr lang="en-US" sz="2800" dirty="0"/>
          </a:p>
        </p:txBody>
      </p:sp>
      <p:sp>
        <p:nvSpPr>
          <p:cNvPr id="32" name="内容占位符 4"/>
          <p:cNvSpPr txBox="1">
            <a:spLocks/>
          </p:cNvSpPr>
          <p:nvPr/>
        </p:nvSpPr>
        <p:spPr>
          <a:xfrm>
            <a:off x="371639" y="2767616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E,a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2668" y="2783931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{3,6,1,2,4,7,8}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843180" y="2796641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=B</a:t>
            </a:r>
            <a:endParaRPr lang="en-US" sz="2800" dirty="0"/>
          </a:p>
        </p:txBody>
      </p:sp>
      <p:sp>
        <p:nvSpPr>
          <p:cNvPr id="35" name="内容占位符 4"/>
          <p:cNvSpPr txBox="1">
            <a:spLocks/>
          </p:cNvSpPr>
          <p:nvPr/>
        </p:nvSpPr>
        <p:spPr>
          <a:xfrm>
            <a:off x="359771" y="3291349"/>
            <a:ext cx="2239161" cy="55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/>
              <a:t>E</a:t>
            </a:r>
            <a:r>
              <a:rPr lang="en-US" dirty="0" err="1" smtClean="0"/>
              <a:t>,b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10800" y="3307664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{5,6,1,2,4,7,9}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831312" y="332037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5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5" grpId="0"/>
      <p:bldP spid="26" grpId="0" build="p"/>
      <p:bldP spid="27" grpId="0"/>
      <p:bldP spid="28" grpId="0"/>
      <p:bldP spid="29" grpId="0" build="p"/>
      <p:bldP spid="30" grpId="0"/>
      <p:bldP spid="31" grpId="0"/>
      <p:bldP spid="32" grpId="0" build="p"/>
      <p:bldP spid="33" grpId="0"/>
      <p:bldP spid="34" grpId="0"/>
      <p:bldP spid="35" grpId="0" build="p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51520" y="332656"/>
            <a:ext cx="3312368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altLang="zh-CN" dirty="0" err="1"/>
              <a:t>A</a:t>
            </a:r>
            <a:r>
              <a:rPr lang="en-US" dirty="0" err="1" smtClean="0"/>
              <a:t>,a</a:t>
            </a:r>
            <a:r>
              <a:rPr lang="en-US" dirty="0" smtClean="0"/>
              <a:t>)=B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altLang="zh-CN" dirty="0" err="1" smtClean="0"/>
              <a:t>A,b</a:t>
            </a:r>
            <a:r>
              <a:rPr lang="en-US" dirty="0" smtClean="0"/>
              <a:t>)=C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B,a</a:t>
            </a:r>
            <a:r>
              <a:rPr lang="en-US" dirty="0" smtClean="0"/>
              <a:t>)=B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B,b</a:t>
            </a:r>
            <a:r>
              <a:rPr lang="en-US" dirty="0" smtClean="0"/>
              <a:t>)=D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altLang="zh-CN" dirty="0" err="1" smtClean="0"/>
              <a:t>C,a</a:t>
            </a:r>
            <a:r>
              <a:rPr lang="en-US" dirty="0" smtClean="0"/>
              <a:t>)=B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C,b</a:t>
            </a:r>
            <a:r>
              <a:rPr lang="en-US" dirty="0" smtClean="0"/>
              <a:t>)=C</a:t>
            </a:r>
          </a:p>
          <a:p>
            <a:r>
              <a:rPr lang="en-US" altLang="zh-CN" dirty="0" err="1" smtClean="0"/>
              <a:t>Dtran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D,a</a:t>
            </a:r>
            <a:r>
              <a:rPr lang="en-US" altLang="zh-CN" dirty="0" smtClean="0"/>
              <a:t>)=B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D,b</a:t>
            </a:r>
            <a:r>
              <a:rPr lang="en-US" dirty="0" smtClean="0"/>
              <a:t>)=E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dirty="0" err="1" smtClean="0"/>
              <a:t>E,a</a:t>
            </a:r>
            <a:r>
              <a:rPr lang="en-US" dirty="0" smtClean="0"/>
              <a:t>)=B</a:t>
            </a:r>
          </a:p>
          <a:p>
            <a:r>
              <a:rPr lang="en-US" dirty="0" err="1" smtClean="0"/>
              <a:t>Dtran</a:t>
            </a:r>
            <a:r>
              <a:rPr lang="en-US" dirty="0" smtClean="0"/>
              <a:t>(</a:t>
            </a:r>
            <a:r>
              <a:rPr lang="en-US" altLang="zh-CN" dirty="0" err="1" smtClean="0"/>
              <a:t>E,b</a:t>
            </a:r>
            <a:r>
              <a:rPr lang="en-US" dirty="0" smtClean="0"/>
              <a:t>)=</a:t>
            </a:r>
            <a:r>
              <a:rPr lang="en-US" altLang="zh-CN" dirty="0" smtClean="0"/>
              <a:t>C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79195"/>
              </p:ext>
            </p:extLst>
          </p:nvPr>
        </p:nvGraphicFramePr>
        <p:xfrm>
          <a:off x="2843808" y="1291404"/>
          <a:ext cx="6096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687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状态</a:t>
                      </a:r>
                      <a:endParaRPr 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输入状态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40251" y="5461704"/>
            <a:ext cx="8903750" cy="139629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zh-CN" dirty="0"/>
              <a:t>状态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zh-CN" altLang="zh-CN" dirty="0"/>
              <a:t>是</a:t>
            </a:r>
            <a:r>
              <a:rPr lang="en-US" altLang="zh-CN" i="1" dirty="0" smtClean="0"/>
              <a:t>DFA</a:t>
            </a:r>
            <a:r>
              <a:rPr lang="zh-CN" altLang="zh-CN" dirty="0" smtClean="0"/>
              <a:t>的</a:t>
            </a:r>
            <a:r>
              <a:rPr lang="zh-CN" altLang="zh-CN" dirty="0"/>
              <a:t>开始</a:t>
            </a:r>
            <a:r>
              <a:rPr lang="zh-CN" altLang="zh-CN" dirty="0" smtClean="0"/>
              <a:t>状态</a:t>
            </a:r>
            <a:r>
              <a:rPr lang="zh-CN" altLang="en-US" dirty="0" smtClean="0"/>
              <a:t>；</a:t>
            </a:r>
            <a:r>
              <a:rPr lang="zh-CN" altLang="zh-CN" dirty="0" smtClean="0"/>
              <a:t>包含</a:t>
            </a:r>
            <a:r>
              <a:rPr lang="zh-CN" altLang="en-US" dirty="0" smtClean="0"/>
              <a:t>原终止</a:t>
            </a:r>
            <a:r>
              <a:rPr lang="zh-CN" altLang="zh-CN" dirty="0" smtClean="0"/>
              <a:t>状态</a:t>
            </a:r>
            <a:r>
              <a:rPr lang="en-US" altLang="zh-CN" dirty="0"/>
              <a:t>10</a:t>
            </a:r>
            <a:r>
              <a:rPr lang="zh-CN" altLang="zh-CN" dirty="0"/>
              <a:t>的</a:t>
            </a:r>
            <a:r>
              <a:rPr lang="en-US" altLang="zh-CN" i="1" dirty="0">
                <a:solidFill>
                  <a:srgbClr val="C00000"/>
                </a:solidFill>
              </a:rPr>
              <a:t>E</a:t>
            </a:r>
            <a:r>
              <a:rPr lang="zh-CN" altLang="zh-CN" dirty="0"/>
              <a:t>状态</a:t>
            </a:r>
            <a:r>
              <a:rPr lang="zh-CN" altLang="zh-CN" dirty="0" smtClean="0"/>
              <a:t>是</a:t>
            </a:r>
            <a:r>
              <a:rPr lang="en-US" altLang="zh-CN" i="1" dirty="0" smtClean="0"/>
              <a:t>DFA</a:t>
            </a:r>
            <a:r>
              <a:rPr lang="zh-CN" altLang="zh-CN" dirty="0" smtClean="0"/>
              <a:t>的</a:t>
            </a:r>
            <a:r>
              <a:rPr lang="zh-CN" altLang="zh-CN" dirty="0"/>
              <a:t>接受</a:t>
            </a:r>
            <a:r>
              <a:rPr lang="zh-CN" altLang="zh-CN" dirty="0" smtClean="0"/>
              <a:t>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终态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00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37605"/>
              </p:ext>
            </p:extLst>
          </p:nvPr>
        </p:nvGraphicFramePr>
        <p:xfrm>
          <a:off x="539552" y="908720"/>
          <a:ext cx="761087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3" imgW="3267199" imgH="1885950" progId="Visio.Drawing.15">
                  <p:embed/>
                </p:oleObj>
              </mc:Choice>
              <mc:Fallback>
                <p:oleObj name="Visio" r:id="rId3" imgW="3267199" imgH="1885950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8720"/>
                        <a:ext cx="7610877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多余状态</a:t>
            </a:r>
            <a:endParaRPr lang="en-US" altLang="zh-CN" dirty="0" smtClean="0"/>
          </a:p>
          <a:p>
            <a:pPr marL="360000" indent="0">
              <a:buNone/>
            </a:pPr>
            <a:r>
              <a:rPr lang="zh-CN" altLang="en-US" sz="2400" dirty="0"/>
              <a:t>多余状态是指那些从开始状态出发，任何输入串都无法到达的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360000" indent="0">
              <a:buNone/>
            </a:pPr>
            <a:endParaRPr lang="en-US" altLang="zh-CN" sz="2400" dirty="0"/>
          </a:p>
          <a:p>
            <a:r>
              <a:rPr lang="zh-CN" altLang="en-US" dirty="0" smtClean="0"/>
              <a:t>等价状态指满足以下两个条件的两个或者多个状态</a:t>
            </a:r>
            <a:endParaRPr lang="en-US" altLang="zh-CN" dirty="0" smtClean="0"/>
          </a:p>
          <a:p>
            <a:pPr marL="36000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）一致性条件：这些状态或同为可接受状态（终态），或同为不可接受状态（非终态）</a:t>
            </a:r>
            <a:endParaRPr lang="en-US" altLang="zh-CN" sz="2400" dirty="0" smtClean="0"/>
          </a:p>
          <a:p>
            <a:pPr marL="36000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）蔓延性条件：这些状态对所有输入状态，都必须转到等价的状态。</a:t>
            </a:r>
            <a:endParaRPr 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多余状态和等价状态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对一个</a:t>
            </a:r>
            <a:r>
              <a:rPr lang="en-US" altLang="zh-CN" dirty="0"/>
              <a:t>DFA M</a:t>
            </a:r>
            <a:r>
              <a:rPr lang="zh-CN" altLang="en-US" dirty="0"/>
              <a:t>最少化的基本思想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M</a:t>
            </a:r>
            <a:r>
              <a:rPr lang="zh-CN" altLang="en-US" dirty="0"/>
              <a:t>的状态集划分为一些</a:t>
            </a:r>
            <a:r>
              <a:rPr lang="zh-CN" altLang="en-US" dirty="0">
                <a:solidFill>
                  <a:schemeClr val="accent2"/>
                </a:solidFill>
              </a:rPr>
              <a:t>不相交的子集</a:t>
            </a:r>
            <a:r>
              <a:rPr lang="zh-CN" altLang="en-US" dirty="0"/>
              <a:t>，使得：</a:t>
            </a:r>
          </a:p>
          <a:p>
            <a:pPr lvl="1">
              <a:buFont typeface="Wingdings" charset="2"/>
              <a:buChar char="ü"/>
            </a:pPr>
            <a:r>
              <a:rPr lang="zh-CN" altLang="en-US" sz="2800" dirty="0"/>
              <a:t>任何</a:t>
            </a:r>
            <a:r>
              <a:rPr lang="zh-CN" altLang="en-US" sz="2800" dirty="0">
                <a:solidFill>
                  <a:schemeClr val="tx1"/>
                </a:solidFill>
              </a:rPr>
              <a:t>两个不同子集的状态是</a:t>
            </a:r>
            <a:r>
              <a:rPr lang="zh-CN" altLang="en-US" sz="2800" dirty="0">
                <a:solidFill>
                  <a:schemeClr val="accent2"/>
                </a:solidFill>
              </a:rPr>
              <a:t>可区别</a:t>
            </a:r>
            <a:r>
              <a:rPr lang="zh-CN" altLang="en-US" sz="2800" dirty="0">
                <a:solidFill>
                  <a:schemeClr val="tx1"/>
                </a:solidFill>
              </a:rPr>
              <a:t>的；</a:t>
            </a:r>
          </a:p>
          <a:p>
            <a:pPr lvl="1">
              <a:buFont typeface="Wingdings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同一子集的任何两个状态是</a:t>
            </a:r>
            <a:r>
              <a:rPr lang="zh-CN" altLang="en-US" sz="2800" dirty="0">
                <a:solidFill>
                  <a:schemeClr val="accent2"/>
                </a:solidFill>
              </a:rPr>
              <a:t>等价的</a:t>
            </a:r>
            <a:r>
              <a:rPr lang="zh-CN" altLang="en-US" sz="2800" dirty="0"/>
              <a:t>。</a:t>
            </a:r>
          </a:p>
          <a:p>
            <a:pPr lvl="1">
              <a:buFont typeface="Wingdings" charset="2"/>
              <a:buChar char="ü"/>
            </a:pPr>
            <a:r>
              <a:rPr lang="zh-CN" altLang="en-US" sz="2800" dirty="0"/>
              <a:t>最后，让每个子集选出一个代表，同时消去其他状态。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首先，把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S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划分为</a:t>
            </a:r>
            <a:r>
              <a:rPr lang="zh-CN" altLang="en-US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终态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和</a:t>
            </a:r>
            <a:r>
              <a:rPr lang="zh-CN" altLang="en-US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非终态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两个子集，形成基本划分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  <a:sym typeface="Symbol" panose="05050102010706020507" pitchFamily="18" charset="2"/>
              </a:rPr>
              <a:t>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。 </a:t>
            </a:r>
          </a:p>
          <a:p>
            <a:pPr>
              <a:spcBef>
                <a:spcPct val="30000"/>
              </a:spcBef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假定某个时候，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  <a:sym typeface="Symbol" panose="05050102010706020507" pitchFamily="18" charset="2"/>
              </a:rPr>
              <a:t>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已含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m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个子集，记为：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  <a:sym typeface="Symbol" panose="05050102010706020507" pitchFamily="18" charset="2"/>
              </a:rPr>
              <a:t>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={I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(1)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(2)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  <a:sym typeface="Symbol" panose="05050102010706020507" pitchFamily="18" charset="2"/>
              </a:rPr>
              <a:t>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(m)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}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检查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  <a:sym typeface="Symbol" panose="05050102010706020507" pitchFamily="18" charset="2"/>
              </a:rPr>
              <a:t>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中的每个子集能否进一步划分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:</a:t>
            </a:r>
          </a:p>
          <a:p>
            <a:pPr marL="679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对某个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(</a:t>
            </a:r>
            <a:r>
              <a:rPr lang="en-US" altLang="zh-CN" sz="3000" baseline="30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)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={s</a:t>
            </a:r>
            <a:r>
              <a:rPr lang="en-US" altLang="zh-CN" sz="30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1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,s</a:t>
            </a:r>
            <a:r>
              <a:rPr lang="en-US" altLang="zh-CN" sz="30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2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, 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  <a:sym typeface="Symbol" panose="05050102010706020507" pitchFamily="18" charset="2"/>
              </a:rPr>
              <a:t>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,</a:t>
            </a:r>
            <a:r>
              <a:rPr lang="en-US" altLang="zh-CN" sz="3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s</a:t>
            </a:r>
            <a:r>
              <a:rPr lang="en-US" altLang="zh-CN" sz="30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k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}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，选择某个输入字符</a:t>
            </a:r>
            <a:r>
              <a:rPr lang="en-US" altLang="zh-CN" sz="30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a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；</a:t>
            </a:r>
          </a:p>
          <a:p>
            <a:pPr marL="679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检查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(</a:t>
            </a:r>
            <a:r>
              <a:rPr lang="en-US" altLang="zh-CN" sz="3000" baseline="30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en-US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)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在</a:t>
            </a:r>
            <a:r>
              <a:rPr lang="en-US" altLang="zh-CN" sz="30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a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上的转换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，如果这些转换到达的状态落入当前划分的两个或多个组中，就将</a:t>
            </a:r>
            <a:r>
              <a:rPr lang="zh-CN" altLang="en-US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分割成为多个分组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，使得：</a:t>
            </a:r>
          </a:p>
          <a:p>
            <a:pPr marL="113715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u"/>
            </a:pPr>
            <a:r>
              <a:rPr lang="en-US" altLang="zh-CN" sz="30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s</a:t>
            </a:r>
            <a:r>
              <a:rPr lang="en-US" altLang="zh-CN" sz="3000" baseline="-250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i</a:t>
            </a:r>
            <a:r>
              <a:rPr lang="zh-CN" altLang="en-US" sz="3000" baseline="-25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和</a:t>
            </a:r>
            <a:r>
              <a:rPr lang="en-US" altLang="zh-CN" sz="30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s</a:t>
            </a:r>
            <a:r>
              <a:rPr lang="en-US" altLang="zh-CN" sz="3000" baseline="-25000" dirty="0" err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j</a:t>
            </a:r>
            <a:r>
              <a:rPr lang="zh-CN" altLang="en-US" sz="30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在同一组中当且仅当它们在</a:t>
            </a:r>
            <a:r>
              <a:rPr lang="en-US" altLang="zh-CN" sz="30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a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上的转换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charset="0"/>
              </a:rPr>
              <a:t>都到达同一组状态。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重复上述过程，直到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所含子集数不再增长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对于上述最后划分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中的每个子集，选取每个子集中的一个状态代表其他状态，则可得到化简后的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DFA M’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含有原来的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，则其代表为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新的初态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含有原来的</a:t>
            </a: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，则其代表为</a:t>
            </a:r>
            <a:r>
              <a:rPr lang="zh-CN" altLang="en-US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新的终态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3.1 </a:t>
            </a:r>
            <a:r>
              <a:rPr lang="zh-CN" altLang="en-US" dirty="0" smtClean="0">
                <a:latin typeface="+mn-ea"/>
              </a:rPr>
              <a:t>词法分析器概述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3.2 </a:t>
            </a:r>
            <a:r>
              <a:rPr lang="zh-CN" altLang="en-US" dirty="0" smtClean="0">
                <a:latin typeface="+mn-ea"/>
              </a:rPr>
              <a:t>单词的识别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3.3 </a:t>
            </a:r>
            <a:r>
              <a:rPr lang="zh-CN" altLang="en-US" dirty="0" smtClean="0">
                <a:latin typeface="+mn-ea"/>
              </a:rPr>
              <a:t>状态转换图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3.4 </a:t>
            </a:r>
            <a:r>
              <a:rPr lang="zh-CN" altLang="en-US" dirty="0" smtClean="0">
                <a:latin typeface="+mn-ea"/>
              </a:rPr>
              <a:t>正规表达式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3.5 </a:t>
            </a:r>
            <a:r>
              <a:rPr lang="zh-CN" altLang="en-US" dirty="0" smtClean="0">
                <a:latin typeface="+mn-ea"/>
              </a:rPr>
              <a:t>有限状态转换机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3.6 </a:t>
            </a:r>
            <a:r>
              <a:rPr lang="zh-CN" altLang="en-US" dirty="0" smtClean="0">
                <a:latin typeface="+mn-ea"/>
              </a:rPr>
              <a:t>词法分析器生成器</a:t>
            </a:r>
            <a:r>
              <a:rPr lang="en-US" altLang="zh-CN" dirty="0" smtClean="0">
                <a:latin typeface="+mn-ea"/>
              </a:rPr>
              <a:t>LEX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634" y="3911428"/>
            <a:ext cx="4624704" cy="275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smtClean="0"/>
              <a:t>{A, B, C, D}   {</a:t>
            </a:r>
            <a:r>
              <a:rPr lang="en-US" altLang="zh-CN" sz="3200" smtClean="0">
                <a:solidFill>
                  <a:schemeClr val="accent2"/>
                </a:solidFill>
              </a:rPr>
              <a:t>E</a:t>
            </a:r>
            <a:r>
              <a:rPr lang="en-US" altLang="zh-CN" sz="3200" smtClean="0"/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3200" smtClean="0"/>
              <a:t>{A, B, C}   {</a:t>
            </a:r>
            <a:r>
              <a:rPr lang="en-US" altLang="zh-CN" sz="3200" smtClean="0">
                <a:solidFill>
                  <a:schemeClr val="accent2"/>
                </a:solidFill>
              </a:rPr>
              <a:t>D</a:t>
            </a:r>
            <a:r>
              <a:rPr lang="en-US" altLang="zh-CN" sz="3200" smtClean="0"/>
              <a:t>}   {</a:t>
            </a:r>
            <a:r>
              <a:rPr lang="en-US" altLang="zh-CN" sz="3200" smtClean="0">
                <a:solidFill>
                  <a:schemeClr val="accent2"/>
                </a:solidFill>
              </a:rPr>
              <a:t>E</a:t>
            </a:r>
            <a:r>
              <a:rPr lang="en-US" altLang="zh-CN" sz="3200" smtClean="0"/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3200" smtClean="0"/>
              <a:t>{A, C}   {</a:t>
            </a:r>
            <a:r>
              <a:rPr lang="en-US" altLang="zh-CN" sz="3200" smtClean="0">
                <a:solidFill>
                  <a:schemeClr val="accent2"/>
                </a:solidFill>
              </a:rPr>
              <a:t>B</a:t>
            </a:r>
            <a:r>
              <a:rPr lang="en-US" altLang="zh-CN" sz="3200" smtClean="0"/>
              <a:t>}   {</a:t>
            </a:r>
            <a:r>
              <a:rPr lang="en-US" altLang="zh-CN" sz="3200" smtClean="0">
                <a:solidFill>
                  <a:schemeClr val="accent2"/>
                </a:solidFill>
              </a:rPr>
              <a:t>D</a:t>
            </a:r>
            <a:r>
              <a:rPr lang="en-US" altLang="zh-CN" sz="3200" smtClean="0"/>
              <a:t>}   {</a:t>
            </a:r>
            <a:r>
              <a:rPr lang="en-US" altLang="zh-CN" sz="3200" smtClean="0">
                <a:solidFill>
                  <a:schemeClr val="accent2"/>
                </a:solidFill>
              </a:rPr>
              <a:t>E</a:t>
            </a:r>
            <a:r>
              <a:rPr lang="en-US" altLang="zh-CN" sz="3200" smtClean="0"/>
              <a:t>}</a:t>
            </a:r>
            <a:endParaRPr lang="en-US" altLang="zh-CN" sz="3200" dirty="0"/>
          </a:p>
        </p:txBody>
      </p:sp>
      <p:sp>
        <p:nvSpPr>
          <p:cNvPr id="8" name="页脚占位符 1"/>
          <p:cNvSpPr txBox="1">
            <a:spLocks/>
          </p:cNvSpPr>
          <p:nvPr/>
        </p:nvSpPr>
        <p:spPr>
          <a:xfrm>
            <a:off x="2970082" y="7127042"/>
            <a:ext cx="4617123" cy="29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信息与软件工程学院 </a:t>
            </a:r>
            <a:r>
              <a:rPr lang="en-US" altLang="zh-CN" smtClean="0"/>
              <a:t>( School of Information and Software Engineering )</a:t>
            </a:r>
            <a:endParaRPr lang="en-GB" altLang="zh-CN"/>
          </a:p>
        </p:txBody>
      </p:sp>
      <p:sp>
        <p:nvSpPr>
          <p:cNvPr id="9" name="灯片编号占位符 2"/>
          <p:cNvSpPr txBox="1">
            <a:spLocks/>
          </p:cNvSpPr>
          <p:nvPr/>
        </p:nvSpPr>
        <p:spPr>
          <a:xfrm>
            <a:off x="8775727" y="7127042"/>
            <a:ext cx="798486" cy="278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50</a:t>
            </a:fld>
            <a:endParaRPr lang="en-GB" altLang="zh-CN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03204" y="294681"/>
            <a:ext cx="2476600" cy="85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527" b="1" dirty="0" smtClean="0">
                <a:latin typeface="宋体" panose="02010600030101010101" pitchFamily="2" charset="-122"/>
              </a:rPr>
              <a:t> </a:t>
            </a:r>
            <a:r>
              <a:rPr lang="en-US" altLang="zh-CN" sz="3600" dirty="0"/>
              <a:t>(</a:t>
            </a:r>
            <a:r>
              <a:rPr lang="en-US" altLang="zh-CN" sz="3600" b="1" dirty="0"/>
              <a:t>a</a:t>
            </a:r>
            <a:r>
              <a:rPr lang="en-US" altLang="zh-CN" sz="3600" dirty="0"/>
              <a:t> | </a:t>
            </a:r>
            <a:r>
              <a:rPr lang="en-US" altLang="zh-CN" sz="3600" b="1" dirty="0"/>
              <a:t>b</a:t>
            </a:r>
            <a:r>
              <a:rPr lang="en-US" altLang="zh-CN" sz="3600" dirty="0"/>
              <a:t>) * </a:t>
            </a:r>
            <a:r>
              <a:rPr lang="en-US" altLang="zh-CN" sz="3600" b="1" dirty="0" err="1"/>
              <a:t>abb</a:t>
            </a:r>
            <a:endParaRPr kumimoji="1" lang="zh-CN" altLang="en-US" sz="3527" b="1" dirty="0">
              <a:latin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92" y="1229355"/>
            <a:ext cx="4642510" cy="1920411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58499"/>
              </p:ext>
            </p:extLst>
          </p:nvPr>
        </p:nvGraphicFramePr>
        <p:xfrm>
          <a:off x="164469" y="989527"/>
          <a:ext cx="4534694" cy="261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4" imgW="3267199" imgH="1885950" progId="Visio.Drawing.15">
                  <p:embed/>
                </p:oleObj>
              </mc:Choice>
              <mc:Fallback>
                <p:oleObj name="Visio" r:id="rId4" imgW="3267199" imgH="1885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9" y="989527"/>
                        <a:ext cx="4534694" cy="26176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40942"/>
              </p:ext>
            </p:extLst>
          </p:nvPr>
        </p:nvGraphicFramePr>
        <p:xfrm>
          <a:off x="5004048" y="3573016"/>
          <a:ext cx="354684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81"/>
                <a:gridCol w="1182281"/>
                <a:gridCol w="1182281"/>
              </a:tblGrid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</a:t>
                      </a:r>
                      <a:endParaRPr lang="zh-CN" altLang="en-US" sz="2800" dirty="0"/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E</a:t>
                      </a:r>
                      <a:endParaRPr lang="zh-CN" altLang="en-US" sz="2800" dirty="0"/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58" y="1568636"/>
            <a:ext cx="4599169" cy="18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123728" y="2348880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DFA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283968" y="4530824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状态转换图</a:t>
            </a:r>
            <a:endParaRPr 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195572" y="4520930"/>
            <a:ext cx="13287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正规式</a:t>
            </a:r>
            <a:endParaRPr 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580112" y="2348880"/>
            <a:ext cx="19442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最简</a:t>
            </a:r>
            <a:r>
              <a:rPr lang="en-US" altLang="zh-CN" sz="2400" dirty="0" smtClean="0"/>
              <a:t>DFA</a:t>
            </a:r>
            <a:endParaRPr 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123728" y="4520930"/>
            <a:ext cx="1346448" cy="9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NFA</a:t>
            </a:r>
            <a:endParaRPr lang="en-US" dirty="0"/>
          </a:p>
        </p:txBody>
      </p:sp>
      <p:cxnSp>
        <p:nvCxnSpPr>
          <p:cNvPr id="13" name="直接箭头连接符 12"/>
          <p:cNvCxnSpPr>
            <a:stCxn id="9" idx="1"/>
            <a:endCxn id="8" idx="3"/>
          </p:cNvCxnSpPr>
          <p:nvPr/>
        </p:nvCxnSpPr>
        <p:spPr>
          <a:xfrm flipH="1">
            <a:off x="5580112" y="4978130"/>
            <a:ext cx="615460" cy="98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11" idx="3"/>
          </p:cNvCxnSpPr>
          <p:nvPr/>
        </p:nvCxnSpPr>
        <p:spPr>
          <a:xfrm flipH="1" flipV="1">
            <a:off x="3470176" y="4983077"/>
            <a:ext cx="813792" cy="49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  <a:endCxn id="7" idx="2"/>
          </p:cNvCxnSpPr>
          <p:nvPr/>
        </p:nvCxnSpPr>
        <p:spPr>
          <a:xfrm flipV="1">
            <a:off x="2796952" y="3263280"/>
            <a:ext cx="0" cy="1257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0" idx="1"/>
          </p:cNvCxnSpPr>
          <p:nvPr/>
        </p:nvCxnSpPr>
        <p:spPr>
          <a:xfrm>
            <a:off x="3470176" y="2806080"/>
            <a:ext cx="2109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7" idx="2"/>
          </p:cNvCxnSpPr>
          <p:nvPr/>
        </p:nvCxnSpPr>
        <p:spPr>
          <a:xfrm flipH="1" flipV="1">
            <a:off x="2796952" y="3263280"/>
            <a:ext cx="1487016" cy="17247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535" y="1796892"/>
            <a:ext cx="8320210" cy="1264162"/>
          </a:xfrm>
        </p:spPr>
        <p:txBody>
          <a:bodyPr>
            <a:noAutofit/>
          </a:bodyPr>
          <a:lstStyle/>
          <a:p>
            <a:pPr indent="-162000"/>
            <a:r>
              <a:rPr lang="en-US" sz="2800" dirty="0" smtClean="0"/>
              <a:t>Lex</a:t>
            </a:r>
            <a:r>
              <a:rPr lang="zh-CN" altLang="en-US" sz="2800" dirty="0" smtClean="0"/>
              <a:t>是一个词法分析器的自动产生系统。</a:t>
            </a:r>
            <a:r>
              <a:rPr lang="en-US" altLang="zh-CN" sz="2800" dirty="0" smtClean="0"/>
              <a:t>LEX</a:t>
            </a:r>
            <a:r>
              <a:rPr lang="zh-CN" altLang="en-US" sz="2800" dirty="0" smtClean="0"/>
              <a:t>并不是一种完整的语言，而是某种高级语言（宿主语言，如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语言）的扩充。</a:t>
            </a:r>
            <a:endParaRPr lang="en-US" altLang="zh-CN" sz="28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815473" y="404665"/>
            <a:ext cx="6852871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latin typeface="+mn-ea"/>
                <a:cs typeface="Times New Roman" panose="02020603050405020304" pitchFamily="18" charset="0"/>
              </a:rPr>
              <a:t>3.7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词法分析程序生成器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endParaRPr lang="en-US" sz="3600" b="1" dirty="0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395535" y="3808494"/>
            <a:ext cx="1668295" cy="149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62000"/>
            <a:r>
              <a:rPr lang="zh-CN" altLang="en-US" sz="2800" dirty="0" smtClean="0"/>
              <a:t>词法分析程序生成流程</a:t>
            </a:r>
            <a:endParaRPr lang="en-US" altLang="zh-CN" sz="2800" dirty="0" smtClean="0"/>
          </a:p>
        </p:txBody>
      </p:sp>
      <p:grpSp>
        <p:nvGrpSpPr>
          <p:cNvPr id="61" name="组合 60"/>
          <p:cNvGrpSpPr/>
          <p:nvPr/>
        </p:nvGrpSpPr>
        <p:grpSpPr>
          <a:xfrm>
            <a:off x="1930841" y="3059594"/>
            <a:ext cx="7173122" cy="3412995"/>
            <a:chOff x="1930841" y="3059594"/>
            <a:chExt cx="7173122" cy="3412995"/>
          </a:xfrm>
        </p:grpSpPr>
        <p:sp>
          <p:nvSpPr>
            <p:cNvPr id="5" name="TextBox 4"/>
            <p:cNvSpPr txBox="1"/>
            <p:nvPr/>
          </p:nvSpPr>
          <p:spPr>
            <a:xfrm>
              <a:off x="3803805" y="3059594"/>
              <a:ext cx="28576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pPr algn="ctr"/>
              <a:r>
                <a:rPr lang="en-US" altLang="zh-CN" dirty="0" smtClean="0"/>
                <a:t>A</a:t>
              </a:r>
              <a:r>
                <a:rPr lang="zh-CN" altLang="en-US" dirty="0" smtClean="0"/>
                <a:t>语言的</a:t>
              </a:r>
              <a:r>
                <a:rPr lang="en-US" altLang="zh-CN" dirty="0" smtClean="0"/>
                <a:t>LEX</a:t>
              </a:r>
              <a:r>
                <a:rPr lang="zh-CN" altLang="en-US" dirty="0"/>
                <a:t>源程序</a:t>
              </a:r>
              <a:endParaRPr lang="en-US" dirty="0"/>
            </a:p>
          </p:txBody>
        </p:sp>
        <p:cxnSp>
          <p:nvCxnSpPr>
            <p:cNvPr id="8" name="直接箭头连接符 7"/>
            <p:cNvCxnSpPr>
              <a:stCxn id="5" idx="2"/>
              <a:endCxn id="12" idx="0"/>
            </p:cNvCxnSpPr>
            <p:nvPr/>
          </p:nvCxnSpPr>
          <p:spPr>
            <a:xfrm>
              <a:off x="5232650" y="3521259"/>
              <a:ext cx="0" cy="4844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41014" y="4005686"/>
              <a:ext cx="2183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LEX</a:t>
              </a:r>
              <a:r>
                <a:rPr lang="zh-CN" altLang="en-US" sz="2400" dirty="0" smtClean="0"/>
                <a:t>编译程序</a:t>
              </a:r>
              <a:endParaRPr lang="en-US" sz="24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5249020" y="3753552"/>
              <a:ext cx="1192552" cy="10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37601" y="3522719"/>
              <a:ext cx="89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l</a:t>
              </a:r>
              <a:r>
                <a:rPr lang="en-US" altLang="zh-CN" sz="2400" dirty="0" err="1" smtClean="0"/>
                <a:t>ex.l</a:t>
              </a:r>
              <a:endParaRPr lang="en-US" sz="2400" dirty="0"/>
            </a:p>
          </p:txBody>
        </p:sp>
        <p:cxnSp>
          <p:nvCxnSpPr>
            <p:cNvPr id="23" name="直接箭头连接符 22"/>
            <p:cNvCxnSpPr>
              <a:stCxn id="12" idx="2"/>
            </p:cNvCxnSpPr>
            <p:nvPr/>
          </p:nvCxnSpPr>
          <p:spPr>
            <a:xfrm>
              <a:off x="5232650" y="4467351"/>
              <a:ext cx="0" cy="5222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32538" y="5808881"/>
              <a:ext cx="8002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运行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0841" y="5800038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输入字符串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8110" y="580004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输出记号序列</a:t>
              </a:r>
              <a:endParaRPr lang="en-US" sz="2400" dirty="0"/>
            </a:p>
          </p:txBody>
        </p:sp>
        <p:cxnSp>
          <p:nvCxnSpPr>
            <p:cNvPr id="43" name="直接箭头连接符 42"/>
            <p:cNvCxnSpPr>
              <a:endCxn id="28" idx="1"/>
            </p:cNvCxnSpPr>
            <p:nvPr/>
          </p:nvCxnSpPr>
          <p:spPr>
            <a:xfrm flipV="1">
              <a:off x="3983635" y="6039714"/>
              <a:ext cx="848903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8" idx="3"/>
              <a:endCxn id="30" idx="1"/>
            </p:cNvCxnSpPr>
            <p:nvPr/>
          </p:nvCxnSpPr>
          <p:spPr>
            <a:xfrm flipV="1">
              <a:off x="5632757" y="6030874"/>
              <a:ext cx="1195353" cy="8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06934" y="4989571"/>
              <a:ext cx="265142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高级</a:t>
              </a:r>
              <a:r>
                <a:rPr lang="zh-CN" altLang="en-US" sz="2400" dirty="0" smtClean="0"/>
                <a:t>语言编译程序</a:t>
              </a:r>
              <a:endParaRPr lang="en-US" sz="2400" dirty="0"/>
            </a:p>
          </p:txBody>
        </p:sp>
        <p:cxnSp>
          <p:nvCxnSpPr>
            <p:cNvPr id="40" name="直接箭头连接符 39"/>
            <p:cNvCxnSpPr>
              <a:stCxn id="39" idx="2"/>
              <a:endCxn id="28" idx="0"/>
            </p:cNvCxnSpPr>
            <p:nvPr/>
          </p:nvCxnSpPr>
          <p:spPr>
            <a:xfrm flipH="1">
              <a:off x="5232648" y="5451236"/>
              <a:ext cx="1" cy="357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03805" y="4884351"/>
              <a:ext cx="0" cy="15841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03805" y="4869160"/>
              <a:ext cx="28337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661494" y="4869160"/>
              <a:ext cx="0" cy="16034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803805" y="6453336"/>
              <a:ext cx="28337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539655" y="4407495"/>
              <a:ext cx="2564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</a:t>
              </a:r>
              <a:r>
                <a:rPr lang="zh-CN" altLang="en-US" sz="2400" dirty="0" smtClean="0"/>
                <a:t>语言词法分析器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28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altLang="zh-CN" sz="3600" dirty="0" smtClean="0"/>
              <a:t> </a:t>
            </a:r>
            <a:r>
              <a:rPr lang="zh-CN" altLang="en-US" sz="3600" b="1" dirty="0" smtClean="0">
                <a:latin typeface="+mn-ea"/>
                <a:ea typeface="+mn-ea"/>
              </a:rPr>
              <a:t>源程序格式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2060848"/>
            <a:ext cx="4068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1620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altLang="zh-CN" sz="2400" dirty="0">
                <a:solidFill>
                  <a:schemeClr val="tx2"/>
                </a:solidFill>
              </a:rPr>
              <a:t>LEX</a:t>
            </a:r>
            <a:r>
              <a:rPr lang="zh-CN" altLang="en-US" sz="2400" dirty="0">
                <a:solidFill>
                  <a:schemeClr val="tx2"/>
                </a:solidFill>
              </a:rPr>
              <a:t>源程序的一般格式：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720000" indent="0">
              <a:buNone/>
            </a:pPr>
            <a:endParaRPr lang="en-US" altLang="zh-CN" sz="2400" dirty="0" smtClean="0">
              <a:latin typeface="+mj-ea"/>
            </a:endParaRPr>
          </a:p>
          <a:p>
            <a:pPr marL="720000" indent="0">
              <a:buNone/>
            </a:pPr>
            <a:r>
              <a:rPr lang="en-US" altLang="zh-CN" sz="2400" dirty="0" smtClean="0">
                <a:latin typeface="+mj-ea"/>
              </a:rPr>
              <a:t>{</a:t>
            </a:r>
            <a:r>
              <a:rPr lang="zh-CN" altLang="en-US" sz="2400" dirty="0" smtClean="0">
                <a:latin typeface="+mj-ea"/>
              </a:rPr>
              <a:t>辅助定义部分</a:t>
            </a:r>
            <a:r>
              <a:rPr lang="en-US" altLang="zh-CN" sz="2400" dirty="0">
                <a:latin typeface="+mj-ea"/>
              </a:rPr>
              <a:t>}</a:t>
            </a:r>
          </a:p>
          <a:p>
            <a:pPr marL="720000" indent="0">
              <a:buNone/>
            </a:pPr>
            <a:r>
              <a:rPr lang="en-US" altLang="zh-CN" sz="2400" dirty="0">
                <a:latin typeface="+mj-ea"/>
              </a:rPr>
              <a:t>%%</a:t>
            </a:r>
          </a:p>
          <a:p>
            <a:pPr marL="720000" indent="0">
              <a:buNone/>
            </a:pPr>
            <a:r>
              <a:rPr lang="en-US" altLang="zh-CN" sz="2400" dirty="0" smtClean="0">
                <a:latin typeface="+mj-ea"/>
              </a:rPr>
              <a:t>{</a:t>
            </a:r>
            <a:r>
              <a:rPr lang="zh-CN" altLang="en-US" sz="2400" dirty="0">
                <a:latin typeface="+mj-ea"/>
              </a:rPr>
              <a:t>翻译</a:t>
            </a:r>
            <a:r>
              <a:rPr lang="zh-CN" altLang="en-US" sz="2400" dirty="0" smtClean="0">
                <a:latin typeface="+mj-ea"/>
              </a:rPr>
              <a:t>规则</a:t>
            </a:r>
            <a:r>
              <a:rPr lang="zh-CN" altLang="en-US" sz="2400" dirty="0">
                <a:latin typeface="+mj-ea"/>
              </a:rPr>
              <a:t>部分</a:t>
            </a:r>
            <a:r>
              <a:rPr lang="en-US" altLang="zh-CN" sz="2400" dirty="0">
                <a:latin typeface="+mj-ea"/>
              </a:rPr>
              <a:t>}</a:t>
            </a:r>
          </a:p>
          <a:p>
            <a:pPr marL="720000" indent="0">
              <a:buNone/>
            </a:pPr>
            <a:r>
              <a:rPr lang="en-US" altLang="zh-CN" sz="2400" dirty="0">
                <a:latin typeface="+mj-ea"/>
              </a:rPr>
              <a:t>%%</a:t>
            </a:r>
          </a:p>
          <a:p>
            <a:pPr marL="720000" indent="0">
              <a:buNone/>
            </a:pPr>
            <a:r>
              <a:rPr lang="en-US" altLang="zh-CN" sz="2400" dirty="0">
                <a:latin typeface="+mj-ea"/>
              </a:rPr>
              <a:t>{</a:t>
            </a:r>
            <a:r>
              <a:rPr lang="zh-CN" altLang="en-US" sz="2400" dirty="0">
                <a:latin typeface="+mj-ea"/>
              </a:rPr>
              <a:t>用户子程序部分</a:t>
            </a:r>
            <a:r>
              <a:rPr lang="en-US" altLang="zh-CN" sz="2400" dirty="0">
                <a:latin typeface="+mj-ea"/>
              </a:rPr>
              <a:t>}</a:t>
            </a:r>
            <a:endParaRPr 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92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337" y="1196752"/>
            <a:ext cx="8712968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*辅助定义部分*</a:t>
            </a:r>
            <a:r>
              <a:rPr lang="en-US" altLang="zh-CN" dirty="0" smtClean="0">
                <a:latin typeface="+mj-ea"/>
              </a:rPr>
              <a:t>/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%{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*显明常量</a:t>
            </a:r>
            <a:endParaRPr lang="en-US" altLang="zh-CN" dirty="0">
              <a:latin typeface="+mj-ea"/>
            </a:endParaRP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LT,LE,EQ,NE,GT,GE,IF,THEN,ELSE,ID,NUMBER,RELOP</a:t>
            </a:r>
            <a:r>
              <a:rPr lang="zh-CN" altLang="en-US" dirty="0" smtClean="0">
                <a:latin typeface="+mj-ea"/>
              </a:rPr>
              <a:t>的定义*</a:t>
            </a:r>
            <a:r>
              <a:rPr lang="en-US" altLang="zh-CN" dirty="0" smtClean="0">
                <a:latin typeface="+mj-ea"/>
              </a:rPr>
              <a:t>/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%}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# include&lt;</a:t>
            </a:r>
            <a:r>
              <a:rPr lang="en-US" altLang="zh-CN" dirty="0" err="1" smtClean="0">
                <a:latin typeface="+mj-ea"/>
              </a:rPr>
              <a:t>studio.h</a:t>
            </a:r>
            <a:r>
              <a:rPr lang="en-US" altLang="zh-CN" dirty="0" smtClean="0">
                <a:latin typeface="+mj-ea"/>
              </a:rPr>
              <a:t>&gt;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>
                <a:latin typeface="+mj-ea"/>
              </a:rPr>
              <a:t>c</a:t>
            </a:r>
            <a:r>
              <a:rPr lang="en-US" altLang="zh-CN" dirty="0" smtClean="0">
                <a:latin typeface="+mj-ea"/>
              </a:rPr>
              <a:t>har 	* 	</a:t>
            </a:r>
            <a:r>
              <a:rPr lang="en-US" altLang="zh-CN" dirty="0" err="1" smtClean="0">
                <a:latin typeface="+mj-ea"/>
              </a:rPr>
              <a:t>yylval</a:t>
            </a:r>
            <a:r>
              <a:rPr lang="en-US" dirty="0" smtClean="0">
                <a:latin typeface="+mj-ea"/>
              </a:rPr>
              <a:t>;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err="1">
                <a:latin typeface="+mj-ea"/>
              </a:rPr>
              <a:t>d</a:t>
            </a:r>
            <a:r>
              <a:rPr lang="en-US" dirty="0" err="1" smtClean="0">
                <a:latin typeface="+mj-ea"/>
              </a:rPr>
              <a:t>elim</a:t>
            </a:r>
            <a:r>
              <a:rPr lang="en-US" dirty="0">
                <a:latin typeface="+mj-ea"/>
              </a:rPr>
              <a:t>	</a:t>
            </a:r>
            <a:r>
              <a:rPr lang="en-US" dirty="0" smtClean="0">
                <a:latin typeface="+mj-ea"/>
              </a:rPr>
              <a:t>	[ \t\n]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err="1">
                <a:latin typeface="+mj-ea"/>
              </a:rPr>
              <a:t>w</a:t>
            </a:r>
            <a:r>
              <a:rPr lang="en-US" dirty="0" err="1" smtClean="0">
                <a:latin typeface="+mj-ea"/>
              </a:rPr>
              <a:t>s</a:t>
            </a:r>
            <a:r>
              <a:rPr lang="en-US" dirty="0" smtClean="0">
                <a:latin typeface="+mj-ea"/>
              </a:rPr>
              <a:t>		{</a:t>
            </a:r>
            <a:r>
              <a:rPr lang="en-US" dirty="0" err="1" smtClean="0">
                <a:latin typeface="+mj-ea"/>
              </a:rPr>
              <a:t>delim</a:t>
            </a:r>
            <a:r>
              <a:rPr lang="en-US" dirty="0" smtClean="0">
                <a:latin typeface="+mj-ea"/>
              </a:rPr>
              <a:t>}+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d</a:t>
            </a:r>
            <a:r>
              <a:rPr lang="en-US" dirty="0" smtClean="0">
                <a:latin typeface="+mj-ea"/>
              </a:rPr>
              <a:t>igit 		[0-9]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l</a:t>
            </a:r>
            <a:r>
              <a:rPr lang="en-US" dirty="0" smtClean="0">
                <a:latin typeface="+mj-ea"/>
              </a:rPr>
              <a:t>etter		[A-</a:t>
            </a:r>
            <a:r>
              <a:rPr lang="en-US" dirty="0" err="1" smtClean="0">
                <a:latin typeface="+mj-ea"/>
              </a:rPr>
              <a:t>Za</a:t>
            </a:r>
            <a:r>
              <a:rPr lang="en-US" dirty="0" smtClean="0">
                <a:latin typeface="+mj-ea"/>
              </a:rPr>
              <a:t>-z]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i</a:t>
            </a:r>
            <a:r>
              <a:rPr lang="en-US" dirty="0" smtClean="0">
                <a:latin typeface="+mj-ea"/>
              </a:rPr>
              <a:t>d		{letter}({letter}|{digit})*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e</a:t>
            </a:r>
            <a:r>
              <a:rPr lang="en-US" dirty="0" smtClean="0">
                <a:latin typeface="+mj-ea"/>
              </a:rPr>
              <a:t>xtern 		</a:t>
            </a:r>
            <a:r>
              <a:rPr lang="en-US" dirty="0" err="1" smtClean="0">
                <a:latin typeface="+mj-ea"/>
              </a:rPr>
              <a:t>yylval</a:t>
            </a:r>
            <a:r>
              <a:rPr lang="en-US" dirty="0" smtClean="0">
                <a:latin typeface="+mj-ea"/>
              </a:rPr>
              <a:t>, </a:t>
            </a:r>
            <a:r>
              <a:rPr lang="en-US" dirty="0" err="1" smtClean="0">
                <a:latin typeface="+mj-ea"/>
              </a:rPr>
              <a:t>yytext</a:t>
            </a:r>
            <a:r>
              <a:rPr lang="en-US" dirty="0" smtClean="0">
                <a:latin typeface="+mj-ea"/>
              </a:rPr>
              <a:t>, </a:t>
            </a:r>
            <a:r>
              <a:rPr lang="en-US" dirty="0" err="1" smtClean="0">
                <a:latin typeface="+mj-ea"/>
              </a:rPr>
              <a:t>yyleng</a:t>
            </a:r>
            <a:r>
              <a:rPr lang="en-US" dirty="0" smtClean="0">
                <a:latin typeface="+mj-ea"/>
              </a:rPr>
              <a:t>;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4905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052736"/>
            <a:ext cx="8712968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%%		</a:t>
            </a:r>
            <a:r>
              <a:rPr lang="en-US" dirty="0" smtClean="0">
                <a:latin typeface="+mj-ea"/>
              </a:rPr>
              <a:t>/*</a:t>
            </a:r>
            <a:r>
              <a:rPr lang="zh-CN" altLang="en-US" dirty="0">
                <a:latin typeface="+mj-ea"/>
              </a:rPr>
              <a:t>翻译规则部分</a:t>
            </a:r>
            <a:r>
              <a:rPr lang="en-US" dirty="0">
                <a:latin typeface="+mj-ea"/>
              </a:rPr>
              <a:t>*/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{</a:t>
            </a:r>
            <a:r>
              <a:rPr lang="en-US" dirty="0" err="1">
                <a:latin typeface="+mj-ea"/>
              </a:rPr>
              <a:t>ws</a:t>
            </a:r>
            <a:r>
              <a:rPr lang="en-US" dirty="0">
                <a:latin typeface="+mj-ea"/>
              </a:rPr>
              <a:t>}		{}/*</a:t>
            </a:r>
            <a:r>
              <a:rPr lang="zh-CN" altLang="en-US" dirty="0">
                <a:latin typeface="+mj-ea"/>
              </a:rPr>
              <a:t>没有动作，也不返回，作用是跳过所有空字符</a:t>
            </a:r>
            <a:r>
              <a:rPr lang="en-US" dirty="0">
                <a:latin typeface="+mj-ea"/>
              </a:rPr>
              <a:t>*/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>
                <a:latin typeface="+mj-ea"/>
              </a:rPr>
              <a:t>if		{return(IF);}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{id}		{</a:t>
            </a:r>
            <a:r>
              <a:rPr lang="en-US" dirty="0" err="1">
                <a:latin typeface="+mj-ea"/>
              </a:rPr>
              <a:t>yylval</a:t>
            </a:r>
            <a:r>
              <a:rPr lang="en-US" dirty="0">
                <a:latin typeface="+mj-ea"/>
              </a:rPr>
              <a:t>=</a:t>
            </a:r>
            <a:r>
              <a:rPr lang="en-US" dirty="0" err="1">
                <a:latin typeface="+mj-ea"/>
              </a:rPr>
              <a:t>install_id</a:t>
            </a:r>
            <a:r>
              <a:rPr lang="en-US" dirty="0">
                <a:latin typeface="+mj-ea"/>
              </a:rPr>
              <a:t>();return(ID);}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{number}	{</a:t>
            </a:r>
            <a:r>
              <a:rPr lang="en-US" dirty="0" err="1">
                <a:latin typeface="+mj-ea"/>
              </a:rPr>
              <a:t>yylval</a:t>
            </a:r>
            <a:r>
              <a:rPr lang="en-US" dirty="0">
                <a:latin typeface="+mj-ea"/>
              </a:rPr>
              <a:t>=</a:t>
            </a:r>
            <a:r>
              <a:rPr lang="en-US" dirty="0" err="1">
                <a:latin typeface="+mj-ea"/>
              </a:rPr>
              <a:t>install_number</a:t>
            </a:r>
            <a:r>
              <a:rPr lang="en-US" dirty="0">
                <a:latin typeface="+mj-ea"/>
              </a:rPr>
              <a:t>();return(NUMBER);}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“&lt;”		{</a:t>
            </a:r>
            <a:r>
              <a:rPr lang="en-US" dirty="0" err="1">
                <a:latin typeface="+mj-ea"/>
              </a:rPr>
              <a:t>yylval</a:t>
            </a:r>
            <a:r>
              <a:rPr lang="en-US" dirty="0">
                <a:latin typeface="+mj-ea"/>
              </a:rPr>
              <a:t>=</a:t>
            </a:r>
            <a:r>
              <a:rPr lang="en-US" dirty="0" err="1">
                <a:latin typeface="+mj-ea"/>
              </a:rPr>
              <a:t>LT;return</a:t>
            </a:r>
            <a:r>
              <a:rPr lang="en-US" dirty="0">
                <a:latin typeface="+mj-ea"/>
              </a:rPr>
              <a:t>(RELOP);</a:t>
            </a:r>
            <a:endParaRPr lang="en-US" sz="2400" dirty="0">
              <a:latin typeface="+mj-ea"/>
            </a:endParaRP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“&gt;”		{</a:t>
            </a:r>
            <a:r>
              <a:rPr lang="en-US" altLang="zh-CN" dirty="0" err="1" smtClean="0">
                <a:latin typeface="+mj-ea"/>
              </a:rPr>
              <a:t>yylval</a:t>
            </a:r>
            <a:r>
              <a:rPr lang="en-US" altLang="zh-CN" dirty="0" smtClean="0">
                <a:latin typeface="+mj-ea"/>
              </a:rPr>
              <a:t>=</a:t>
            </a:r>
            <a:r>
              <a:rPr lang="en-US" altLang="zh-CN" dirty="0" err="1" smtClean="0">
                <a:latin typeface="+mj-ea"/>
              </a:rPr>
              <a:t>GT;return</a:t>
            </a:r>
            <a:r>
              <a:rPr lang="en-US" altLang="zh-CN" dirty="0" smtClean="0">
                <a:latin typeface="+mj-ea"/>
              </a:rPr>
              <a:t>(RELOP);}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…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%%		</a:t>
            </a: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*用户子程序部分*</a:t>
            </a:r>
            <a:r>
              <a:rPr lang="en-US" altLang="zh-CN" dirty="0" smtClean="0">
                <a:latin typeface="+mj-ea"/>
              </a:rPr>
              <a:t>/</a:t>
            </a:r>
            <a:endParaRPr lang="en-US" dirty="0" smtClean="0">
              <a:latin typeface="+mj-ea"/>
            </a:endParaRP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err="1">
                <a:latin typeface="+mj-ea"/>
              </a:rPr>
              <a:t>i</a:t>
            </a:r>
            <a:r>
              <a:rPr lang="en-US" dirty="0" err="1" smtClean="0">
                <a:latin typeface="+mj-ea"/>
              </a:rPr>
              <a:t>nstall_id</a:t>
            </a:r>
            <a:r>
              <a:rPr lang="en-US" dirty="0" smtClean="0">
                <a:latin typeface="+mj-ea"/>
              </a:rPr>
              <a:t>()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{/*</a:t>
            </a:r>
            <a:r>
              <a:rPr lang="zh-CN" altLang="en-US" dirty="0" smtClean="0">
                <a:latin typeface="+mj-ea"/>
              </a:rPr>
              <a:t>把单词装入符号表并返回指针。</a:t>
            </a:r>
            <a:endParaRPr lang="en-US" dirty="0" smtClean="0">
              <a:latin typeface="+mj-ea"/>
            </a:endParaRP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err="1">
                <a:latin typeface="+mj-ea"/>
              </a:rPr>
              <a:t>y</a:t>
            </a:r>
            <a:r>
              <a:rPr lang="en-US" altLang="zh-CN" dirty="0" err="1" smtClean="0">
                <a:latin typeface="+mj-ea"/>
              </a:rPr>
              <a:t>ytext</a:t>
            </a:r>
            <a:r>
              <a:rPr lang="zh-CN" altLang="en-US" dirty="0" smtClean="0">
                <a:latin typeface="+mj-ea"/>
              </a:rPr>
              <a:t>指向该单词的第一个字符，</a:t>
            </a:r>
            <a:r>
              <a:rPr lang="en-US" altLang="zh-CN" dirty="0" err="1" smtClean="0">
                <a:latin typeface="+mj-ea"/>
              </a:rPr>
              <a:t>yyleng</a:t>
            </a:r>
            <a:r>
              <a:rPr lang="zh-CN" altLang="en-US" dirty="0" smtClean="0">
                <a:latin typeface="+mj-ea"/>
              </a:rPr>
              <a:t>给出它的长度*</a:t>
            </a:r>
            <a:r>
              <a:rPr lang="en-US" altLang="zh-CN" dirty="0" smtClean="0">
                <a:latin typeface="+mj-ea"/>
              </a:rPr>
              <a:t>/</a:t>
            </a:r>
            <a:endParaRPr lang="en-US" dirty="0">
              <a:latin typeface="+mj-ea"/>
            </a:endParaRP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}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err="1" smtClean="0">
                <a:latin typeface="+mj-ea"/>
              </a:rPr>
              <a:t>Install_number</a:t>
            </a:r>
            <a:r>
              <a:rPr lang="en-US" altLang="zh-CN" dirty="0" smtClean="0">
                <a:latin typeface="+mj-ea"/>
              </a:rPr>
              <a:t>()</a:t>
            </a:r>
          </a:p>
          <a:p>
            <a:pPr marL="11232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{/*</a:t>
            </a:r>
            <a:r>
              <a:rPr lang="zh-CN" altLang="en-US" dirty="0" smtClean="0">
                <a:latin typeface="+mj-ea"/>
              </a:rPr>
              <a:t>类似函数</a:t>
            </a:r>
            <a:r>
              <a:rPr lang="en-US" altLang="zh-CN" dirty="0" err="1" smtClean="0">
                <a:latin typeface="+mj-ea"/>
              </a:rPr>
              <a:t>install_id</a:t>
            </a:r>
            <a:r>
              <a:rPr lang="en-US" altLang="zh-CN" dirty="0" smtClean="0">
                <a:latin typeface="+mj-ea"/>
              </a:rPr>
              <a:t>()</a:t>
            </a:r>
            <a:r>
              <a:rPr lang="zh-CN" altLang="en-US" dirty="0" smtClean="0">
                <a:latin typeface="+mj-ea"/>
              </a:rPr>
              <a:t>的动作*</a:t>
            </a:r>
            <a:r>
              <a:rPr lang="en-US" altLang="zh-CN" dirty="0" smtClean="0">
                <a:latin typeface="+mj-ea"/>
              </a:rPr>
              <a:t>/</a:t>
            </a:r>
            <a:r>
              <a:rPr lang="en-US" dirty="0" smtClean="0">
                <a:latin typeface="+mj-ea"/>
              </a:rPr>
              <a:t>}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3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LEX</a:t>
            </a:r>
            <a:r>
              <a:rPr lang="zh-CN" altLang="en-US" dirty="0" smtClean="0"/>
              <a:t>源程序的规则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构造相应的</a:t>
            </a:r>
            <a:r>
              <a:rPr lang="en-US" altLang="zh-CN" dirty="0" smtClean="0"/>
              <a:t>NFA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将所有的</a:t>
            </a:r>
            <a:r>
              <a:rPr lang="en-US" altLang="zh-CN" dirty="0" smtClean="0"/>
              <a:t>NFA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合并成总的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根据子集构造法转换成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化</a:t>
            </a:r>
            <a:r>
              <a:rPr lang="zh-CN" altLang="en-US" dirty="0" smtClean="0"/>
              <a:t>简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出控制执行程序。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</a:t>
            </a:r>
            <a:r>
              <a:rPr lang="zh-CN" altLang="en-US" dirty="0" smtClean="0"/>
              <a:t>编译程序的工作原理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b="1" dirty="0">
                <a:latin typeface="+mn-ea"/>
              </a:rPr>
              <a:t>词法分析器的功能：</a:t>
            </a:r>
            <a:endParaRPr lang="en-US" altLang="zh-CN" sz="3000" b="1" dirty="0">
              <a:latin typeface="+mn-ea"/>
            </a:endParaRPr>
          </a:p>
          <a:p>
            <a:pPr marL="612000" indent="0">
              <a:buNone/>
            </a:pPr>
            <a:r>
              <a:rPr lang="zh-CN" altLang="en-US" sz="3000" dirty="0">
                <a:latin typeface="+mn-ea"/>
              </a:rPr>
              <a:t>输入源程序，输出单词</a:t>
            </a:r>
            <a:r>
              <a:rPr lang="zh-CN" altLang="en-US" sz="3000" dirty="0" smtClean="0">
                <a:latin typeface="+mn-ea"/>
              </a:rPr>
              <a:t>符号的集合。</a:t>
            </a:r>
            <a:endParaRPr lang="en-US" sz="3000" dirty="0">
              <a:latin typeface="+mn-ea"/>
            </a:endParaRPr>
          </a:p>
          <a:p>
            <a:r>
              <a:rPr lang="zh-CN" altLang="en-US" sz="3000" b="1" dirty="0">
                <a:latin typeface="+mn-ea"/>
              </a:rPr>
              <a:t>单词符号的种类：</a:t>
            </a:r>
            <a:endParaRPr lang="en-US" altLang="zh-CN" sz="3000" b="1" dirty="0">
              <a:latin typeface="+mn-ea"/>
            </a:endParaRPr>
          </a:p>
          <a:p>
            <a:pPr marL="28800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基本</a:t>
            </a:r>
            <a:r>
              <a:rPr lang="zh-CN" alt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字</a:t>
            </a:r>
            <a:r>
              <a:rPr lang="zh-CN" altLang="en-US" sz="3000" dirty="0">
                <a:latin typeface="+mn-ea"/>
              </a:rPr>
              <a:t>：如 </a:t>
            </a:r>
            <a:r>
              <a:rPr lang="en-US" altLang="zh-CN" sz="3000" dirty="0" smtClean="0">
                <a:latin typeface="+mn-ea"/>
              </a:rPr>
              <a:t>if</a:t>
            </a:r>
            <a:r>
              <a:rPr lang="zh-CN" altLang="en-US" sz="3000" dirty="0" smtClean="0">
                <a:latin typeface="+mn-ea"/>
              </a:rPr>
              <a:t>、</a:t>
            </a:r>
            <a:r>
              <a:rPr lang="en-US" altLang="zh-CN" sz="3000" dirty="0" smtClean="0">
                <a:latin typeface="+mn-ea"/>
              </a:rPr>
              <a:t>else</a:t>
            </a:r>
            <a:r>
              <a:rPr lang="zh-CN" altLang="en-US" sz="3000" dirty="0" smtClean="0">
                <a:latin typeface="+mn-ea"/>
              </a:rPr>
              <a:t>、</a:t>
            </a:r>
            <a:r>
              <a:rPr lang="en-US" altLang="zh-CN" sz="3000" dirty="0" smtClean="0">
                <a:latin typeface="+mn-ea"/>
              </a:rPr>
              <a:t>case</a:t>
            </a:r>
            <a:r>
              <a:rPr lang="zh-CN" altLang="en-US" sz="3000" dirty="0" smtClean="0">
                <a:latin typeface="+mn-ea"/>
              </a:rPr>
              <a:t>等</a:t>
            </a:r>
            <a:endParaRPr lang="en-US" altLang="zh-CN" sz="3000" dirty="0">
              <a:latin typeface="+mn-ea"/>
            </a:endParaRPr>
          </a:p>
          <a:p>
            <a:pPr marL="28800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标识符</a:t>
            </a:r>
            <a:r>
              <a:rPr lang="zh-CN" altLang="en-US" sz="3000" dirty="0">
                <a:latin typeface="+mn-ea"/>
              </a:rPr>
              <a:t>：表示各种名字，如变量名、数组名</a:t>
            </a:r>
            <a:r>
              <a:rPr lang="zh-CN" altLang="en-US" sz="3000" dirty="0" smtClean="0">
                <a:latin typeface="+mn-ea"/>
              </a:rPr>
              <a:t>及过   </a:t>
            </a:r>
            <a:endParaRPr lang="en-US" altLang="zh-CN" sz="3000" dirty="0" smtClean="0">
              <a:latin typeface="+mn-ea"/>
            </a:endParaRPr>
          </a:p>
          <a:p>
            <a:pPr marL="288000" indent="0">
              <a:buNone/>
            </a:pPr>
            <a:r>
              <a:rPr lang="en-US" altLang="zh-CN" sz="3000" dirty="0" smtClean="0">
                <a:latin typeface="+mn-ea"/>
              </a:rPr>
              <a:t>		  </a:t>
            </a:r>
            <a:r>
              <a:rPr lang="zh-CN" altLang="en-US" sz="3000" dirty="0" smtClean="0">
                <a:latin typeface="+mn-ea"/>
              </a:rPr>
              <a:t>程名等</a:t>
            </a:r>
            <a:endParaRPr lang="en-US" altLang="zh-CN" sz="3000" dirty="0" smtClean="0">
              <a:latin typeface="+mn-ea"/>
            </a:endParaRPr>
          </a:p>
          <a:p>
            <a:pPr marL="28800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常数</a:t>
            </a:r>
            <a:r>
              <a:rPr lang="zh-CN" altLang="en-US" sz="3000" dirty="0">
                <a:latin typeface="+mn-ea"/>
              </a:rPr>
              <a:t>：各种类型的常数</a:t>
            </a:r>
            <a:endParaRPr lang="en-US" altLang="zh-CN" sz="3000" dirty="0">
              <a:latin typeface="+mn-ea"/>
            </a:endParaRPr>
          </a:p>
          <a:p>
            <a:pPr marL="28800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运算符</a:t>
            </a:r>
            <a:r>
              <a:rPr lang="zh-CN" altLang="en-US" sz="3000" dirty="0">
                <a:latin typeface="+mn-ea"/>
              </a:rPr>
              <a:t>：</a:t>
            </a:r>
            <a:r>
              <a:rPr lang="en-US" altLang="zh-CN" sz="3000" dirty="0">
                <a:latin typeface="+mn-ea"/>
              </a:rPr>
              <a:t>+</a:t>
            </a:r>
            <a:r>
              <a:rPr lang="zh-CN" altLang="en-US" sz="3000" dirty="0">
                <a:latin typeface="+mn-ea"/>
              </a:rPr>
              <a:t>、</a:t>
            </a:r>
            <a:r>
              <a:rPr lang="en-US" altLang="zh-CN" sz="3000" dirty="0">
                <a:latin typeface="+mn-ea"/>
              </a:rPr>
              <a:t>-</a:t>
            </a:r>
            <a:r>
              <a:rPr lang="zh-CN" altLang="en-US" sz="3000" dirty="0">
                <a:latin typeface="+mn-ea"/>
              </a:rPr>
              <a:t>、*、</a:t>
            </a:r>
            <a:r>
              <a:rPr lang="en-US" altLang="zh-CN" sz="3000" dirty="0">
                <a:latin typeface="+mn-ea"/>
              </a:rPr>
              <a:t>/</a:t>
            </a:r>
            <a:r>
              <a:rPr lang="zh-CN" altLang="en-US" sz="3000" dirty="0">
                <a:latin typeface="+mn-ea"/>
              </a:rPr>
              <a:t>等</a:t>
            </a:r>
            <a:endParaRPr lang="en-US" altLang="zh-CN" sz="3000" dirty="0">
              <a:latin typeface="+mn-ea"/>
            </a:endParaRPr>
          </a:p>
          <a:p>
            <a:pPr marL="28800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界</a:t>
            </a:r>
            <a:r>
              <a:rPr lang="zh-CN" alt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符</a:t>
            </a:r>
            <a:r>
              <a:rPr lang="zh-CN" altLang="en-US" sz="3000" dirty="0" smtClean="0">
                <a:latin typeface="+mn-ea"/>
              </a:rPr>
              <a:t>：分号、花括号、空格、回车等</a:t>
            </a:r>
            <a:endParaRPr lang="en-US" sz="3000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+mn-ea"/>
                <a:ea typeface="+mn-ea"/>
              </a:rPr>
              <a:t>3.1 </a:t>
            </a:r>
            <a:r>
              <a:rPr lang="zh-CN" altLang="en-US" sz="3600" b="1" dirty="0">
                <a:latin typeface="+mn-ea"/>
                <a:ea typeface="+mn-ea"/>
              </a:rPr>
              <a:t>词法分析器概述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400" smtClean="0"/>
              <a:pPr/>
              <a:t>6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44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844824"/>
            <a:ext cx="8320210" cy="4281339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输出的单词符号表示形式：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（单词种别，单词自身的值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单词种别通常用整数编码表示，称为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种别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编码、类别编码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8000" indent="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-</a:t>
            </a:r>
            <a:r>
              <a:rPr lang="zh-CN" altLang="en-US" sz="2800" dirty="0">
                <a:latin typeface="宋体" panose="02010600030101010101" pitchFamily="2" charset="-122"/>
              </a:rPr>
              <a:t>若一个种别只有一个单词符号，则种别编码就代表该单词符号。通常假定基本字、运算符和界符都是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一符一种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288000" indent="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-</a:t>
            </a:r>
            <a:r>
              <a:rPr lang="zh-CN" altLang="en-US" sz="2800" dirty="0">
                <a:latin typeface="宋体" panose="02010600030101010101" pitchFamily="2" charset="-122"/>
              </a:rPr>
              <a:t>若一个种别有多个单词符号，则对每一个</a:t>
            </a:r>
            <a:r>
              <a:rPr lang="zh-CN" altLang="en-US" sz="2800" dirty="0" smtClean="0">
                <a:latin typeface="宋体" panose="02010600030101010101" pitchFamily="2" charset="-122"/>
              </a:rPr>
              <a:t>单词</a:t>
            </a:r>
            <a:r>
              <a:rPr lang="zh-CN" altLang="en-US" sz="2800" dirty="0">
                <a:latin typeface="宋体" panose="02010600030101010101" pitchFamily="2" charset="-122"/>
              </a:rPr>
              <a:t>符号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，分别给</a:t>
            </a:r>
            <a:r>
              <a:rPr lang="zh-CN" altLang="en-US" sz="2800" dirty="0">
                <a:latin typeface="宋体" panose="02010600030101010101" pitchFamily="2" charset="-122"/>
              </a:rPr>
              <a:t>出种别编码和自身的值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单词符号表示形式</a:t>
            </a:r>
            <a:endParaRPr 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2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单词符号编码表</a:t>
            </a:r>
            <a:endParaRPr lang="en-US" sz="36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26" name="Picture 2" descr="E:\教学\教学课程\编译技术\课件\Pictures\表3-1 单词符号编码表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772816"/>
            <a:ext cx="807878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300" dirty="0" smtClean="0"/>
              <a:t>从以下源代码中识别单词</a:t>
            </a:r>
            <a:r>
              <a:rPr lang="zh-CN" altLang="en-US" sz="3300" dirty="0"/>
              <a:t>符号</a:t>
            </a:r>
            <a:endParaRPr lang="en-US" altLang="zh-CN" sz="3300" dirty="0" smtClean="0"/>
          </a:p>
          <a:p>
            <a:pPr marL="612000" indent="0">
              <a:lnSpc>
                <a:spcPct val="90000"/>
              </a:lnSpc>
              <a:buNone/>
            </a:pPr>
            <a:r>
              <a:rPr lang="en-US" sz="2800" dirty="0" err="1">
                <a:latin typeface="宋体" panose="02010600030101010101" pitchFamily="2" charset="-122"/>
              </a:rPr>
              <a:t>int</a:t>
            </a:r>
            <a:r>
              <a:rPr lang="en-US" sz="2800" dirty="0">
                <a:latin typeface="宋体" panose="02010600030101010101" pitchFamily="2" charset="-122"/>
              </a:rPr>
              <a:t> </a:t>
            </a:r>
            <a:r>
              <a:rPr lang="en-US" dirty="0" smtClean="0">
                <a:latin typeface="宋体" panose="02010600030101010101" pitchFamily="2" charset="-122"/>
              </a:rPr>
              <a:t>student1_score</a:t>
            </a:r>
            <a:r>
              <a:rPr lang="en-US" sz="2800" dirty="0" smtClean="0">
                <a:latin typeface="宋体" panose="02010600030101010101" pitchFamily="2" charset="-122"/>
              </a:rPr>
              <a:t>=90,Class_score=500;</a:t>
            </a:r>
            <a:endParaRPr lang="en-US" sz="2800" dirty="0">
              <a:latin typeface="宋体" panose="02010600030101010101" pitchFamily="2" charset="-122"/>
            </a:endParaRPr>
          </a:p>
          <a:p>
            <a:endParaRPr lang="en-US" dirty="0" smtClean="0"/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int</a:t>
            </a:r>
            <a:r>
              <a:rPr lang="zh-CN" altLang="en-US" sz="2800" dirty="0">
                <a:latin typeface="宋体" panose="02010600030101010101" pitchFamily="2" charset="-122"/>
              </a:rPr>
              <a:t>的编码（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），</a:t>
            </a:r>
            <a:r>
              <a:rPr lang="en-US" altLang="zh-CN" sz="2800" dirty="0">
                <a:latin typeface="宋体" panose="02010600030101010101" pitchFamily="2" charset="-122"/>
              </a:rPr>
              <a:t>-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</a:rPr>
              <a:t>空格的编码（</a:t>
            </a:r>
            <a:r>
              <a:rPr lang="en-US" altLang="zh-CN" sz="2800" dirty="0" smtClean="0">
                <a:latin typeface="宋体" panose="02010600030101010101" pitchFamily="2" charset="-122"/>
              </a:rPr>
              <a:t>25</a:t>
            </a:r>
            <a:r>
              <a:rPr lang="zh-CN" altLang="en-US" sz="2800" dirty="0" smtClean="0">
                <a:latin typeface="宋体" panose="02010600030101010101" pitchFamily="2" charset="-122"/>
              </a:rPr>
              <a:t>），</a:t>
            </a:r>
            <a:r>
              <a:rPr lang="en-US" altLang="zh-CN" sz="2800" dirty="0" smtClean="0">
                <a:latin typeface="宋体" panose="02010600030101010101" pitchFamily="2" charset="-122"/>
              </a:rPr>
              <a:t>-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</a:rPr>
              <a:t>标识符的编码（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），标识符的名称“</a:t>
            </a:r>
            <a:r>
              <a:rPr lang="en-US" altLang="zh-CN" dirty="0" smtClean="0">
                <a:latin typeface="宋体" panose="02010600030101010101" pitchFamily="2" charset="-122"/>
              </a:rPr>
              <a:t>student1_score</a:t>
            </a:r>
            <a:r>
              <a:rPr lang="zh-CN" altLang="en-US" sz="2800" dirty="0" smtClean="0">
                <a:latin typeface="宋体" panose="02010600030101010101" pitchFamily="2" charset="-122"/>
              </a:rPr>
              <a:t>” 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sz="2800" dirty="0" smtClean="0">
                <a:latin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宋体" panose="02010600030101010101" pitchFamily="2" charset="-122"/>
              </a:rPr>
              <a:t>=</a:t>
            </a:r>
            <a:r>
              <a:rPr lang="zh-CN" altLang="en-US" sz="2800" dirty="0">
                <a:latin typeface="宋体" panose="02010600030101010101" pitchFamily="2" charset="-122"/>
              </a:rPr>
              <a:t>的编码（</a:t>
            </a:r>
            <a:r>
              <a:rPr lang="en-US" altLang="zh-CN" sz="2800" dirty="0">
                <a:latin typeface="宋体" panose="02010600030101010101" pitchFamily="2" charset="-122"/>
              </a:rPr>
              <a:t>20</a:t>
            </a:r>
            <a:r>
              <a:rPr lang="zh-CN" altLang="en-US" sz="2800" dirty="0">
                <a:latin typeface="宋体" panose="02010600030101010101" pitchFamily="2" charset="-122"/>
              </a:rPr>
              <a:t>），</a:t>
            </a:r>
            <a:r>
              <a:rPr lang="en-US" altLang="zh-CN" sz="2800" dirty="0">
                <a:latin typeface="宋体" panose="02010600030101010101" pitchFamily="2" charset="-122"/>
              </a:rPr>
              <a:t>-</a:t>
            </a:r>
            <a:r>
              <a:rPr lang="en-US" sz="2800" dirty="0">
                <a:latin typeface="宋体" panose="02010600030101010101" pitchFamily="2" charset="-122"/>
              </a:rPr>
              <a:t>)</a:t>
            </a: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</a:rPr>
              <a:t>常数的编码（</a:t>
            </a:r>
            <a:r>
              <a:rPr lang="en-US" altLang="zh-CN" sz="2800" dirty="0" smtClean="0">
                <a:latin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</a:rPr>
              <a:t>），</a:t>
            </a:r>
            <a:r>
              <a:rPr lang="en-US" altLang="zh-CN" sz="2800" dirty="0" smtClean="0">
                <a:latin typeface="宋体" panose="02010600030101010101" pitchFamily="2" charset="-122"/>
              </a:rPr>
              <a:t>0101 1010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，的编码</a:t>
            </a:r>
            <a:r>
              <a:rPr lang="en-US" altLang="zh-CN" sz="2800" dirty="0">
                <a:latin typeface="宋体" panose="02010600030101010101" pitchFamily="2" charset="-122"/>
              </a:rPr>
              <a:t>(23) </a:t>
            </a:r>
            <a:r>
              <a:rPr lang="zh-CN" altLang="en-US" sz="2800" dirty="0">
                <a:latin typeface="宋体" panose="02010600030101010101" pitchFamily="2" charset="-122"/>
              </a:rPr>
              <a:t>， － ）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标识符的</a:t>
            </a:r>
            <a:r>
              <a:rPr lang="zh-CN" altLang="en-US" sz="2800" dirty="0" smtClean="0">
                <a:latin typeface="宋体" panose="02010600030101010101" pitchFamily="2" charset="-122"/>
              </a:rPr>
              <a:t>编码（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），</a:t>
            </a:r>
            <a:r>
              <a:rPr lang="zh-CN" altLang="en-US" sz="2800" dirty="0">
                <a:latin typeface="宋体" panose="02010600030101010101" pitchFamily="2" charset="-122"/>
              </a:rPr>
              <a:t>标识符的名称</a:t>
            </a:r>
            <a:r>
              <a:rPr lang="zh-CN" altLang="en-US" sz="2800" dirty="0" smtClean="0">
                <a:latin typeface="宋体" panose="02010600030101010101" pitchFamily="2" charset="-122"/>
              </a:rPr>
              <a:t>“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Class_score</a:t>
            </a:r>
            <a:r>
              <a:rPr lang="en-US" altLang="zh-CN" sz="2800" dirty="0" smtClean="0">
                <a:latin typeface="宋体" panose="02010600030101010101" pitchFamily="2" charset="-122"/>
              </a:rPr>
              <a:t>”)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＝的编码</a:t>
            </a:r>
            <a:r>
              <a:rPr lang="en-US" altLang="zh-CN" sz="2800" dirty="0">
                <a:latin typeface="宋体" panose="02010600030101010101" pitchFamily="2" charset="-122"/>
              </a:rPr>
              <a:t>(20) </a:t>
            </a:r>
            <a:r>
              <a:rPr lang="zh-CN" altLang="en-US" sz="2800" dirty="0">
                <a:latin typeface="宋体" panose="02010600030101010101" pitchFamily="2" charset="-122"/>
              </a:rPr>
              <a:t>， －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常数的编码</a:t>
            </a:r>
            <a:r>
              <a:rPr lang="en-US" altLang="zh-CN" sz="2800" dirty="0">
                <a:latin typeface="宋体" panose="02010600030101010101" pitchFamily="2" charset="-122"/>
              </a:rPr>
              <a:t>(2) </a:t>
            </a:r>
            <a:r>
              <a:rPr lang="zh-CN" altLang="en-US" sz="2800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宋体" panose="02010600030101010101" pitchFamily="2" charset="-122"/>
              </a:rPr>
              <a:t>0001 1111 0100)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612000" indent="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；的编码</a:t>
            </a:r>
            <a:r>
              <a:rPr lang="en-US" altLang="zh-CN" sz="2800" dirty="0">
                <a:latin typeface="宋体" panose="02010600030101010101" pitchFamily="2" charset="-122"/>
              </a:rPr>
              <a:t>(24) </a:t>
            </a:r>
            <a:r>
              <a:rPr lang="zh-CN" altLang="en-US" sz="2800" dirty="0">
                <a:latin typeface="宋体" panose="02010600030101010101" pitchFamily="2" charset="-122"/>
              </a:rPr>
              <a:t>， －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+mn-ea"/>
                <a:ea typeface="+mn-ea"/>
              </a:rPr>
              <a:t>3.2 </a:t>
            </a:r>
            <a:r>
              <a:rPr lang="zh-CN" altLang="en-US" sz="3600" b="1" dirty="0">
                <a:latin typeface="+mn-ea"/>
                <a:ea typeface="+mn-ea"/>
              </a:rPr>
              <a:t>单词的识别</a:t>
            </a:r>
            <a:endParaRPr 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3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3879</TotalTime>
  <Words>3633</Words>
  <Application>Microsoft Office PowerPoint</Application>
  <PresentationFormat>全屏显示(4:3)</PresentationFormat>
  <Paragraphs>758</Paragraphs>
  <Slides>56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0" baseType="lpstr">
      <vt:lpstr>波形</vt:lpstr>
      <vt:lpstr>1_波形</vt:lpstr>
      <vt:lpstr>2_波形</vt:lpstr>
      <vt:lpstr>Visio</vt:lpstr>
      <vt:lpstr>编译流程</vt:lpstr>
      <vt:lpstr>词法分析器与语法分析器</vt:lpstr>
      <vt:lpstr>第三章 词法分析器</vt:lpstr>
      <vt:lpstr>第三章  词法分析</vt:lpstr>
      <vt:lpstr>本章内容</vt:lpstr>
      <vt:lpstr>3.1 词法分析器概述</vt:lpstr>
      <vt:lpstr>单词符号表示形式</vt:lpstr>
      <vt:lpstr>单词符号编码表</vt:lpstr>
      <vt:lpstr>3.2 单词的识别</vt:lpstr>
      <vt:lpstr>例2 识别一个程序（1）</vt:lpstr>
      <vt:lpstr>例2 识别一个程序（2）</vt:lpstr>
      <vt:lpstr>思考</vt:lpstr>
      <vt:lpstr>3.3 状态转换图</vt:lpstr>
      <vt:lpstr>识别标识符的状态转换图</vt:lpstr>
      <vt:lpstr>识别正整常数的状态转换图</vt:lpstr>
      <vt:lpstr>状态转换图的实现（一）</vt:lpstr>
      <vt:lpstr>状态转换图的实现（二）</vt:lpstr>
      <vt:lpstr>状态转换图的实现（三）</vt:lpstr>
      <vt:lpstr>3.4 正规表达式</vt:lpstr>
      <vt:lpstr>正规式与正规集</vt:lpstr>
      <vt:lpstr>正规式的代数性质</vt:lpstr>
      <vt:lpstr>正规式的化简</vt:lpstr>
      <vt:lpstr>常用正规式</vt:lpstr>
      <vt:lpstr>正规式与状态转换图</vt:lpstr>
      <vt:lpstr>3.5 有限状态自动机</vt:lpstr>
      <vt:lpstr>有限状态自动机数学模型</vt:lpstr>
      <vt:lpstr>分类</vt:lpstr>
      <vt:lpstr>非确定的有限状态自动机（NFA）</vt:lpstr>
      <vt:lpstr>状态转换矩阵到状态转换图（NFA）</vt:lpstr>
      <vt:lpstr>确定有限状态自动机（DFA）</vt:lpstr>
      <vt:lpstr>状态转换矩阵到状态转换图（DFA）</vt:lpstr>
      <vt:lpstr>PowerPoint 演示文稿</vt:lpstr>
      <vt:lpstr>子集构造法</vt:lpstr>
      <vt:lpstr>子集构造法准备</vt:lpstr>
      <vt:lpstr>子集构造法目标</vt:lpstr>
      <vt:lpstr>子集构造法猜想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多余状态和等价状态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LEX 源程序格式</vt:lpstr>
      <vt:lpstr>PowerPoint 演示文稿</vt:lpstr>
      <vt:lpstr>PowerPoint 演示文稿</vt:lpstr>
      <vt:lpstr>LEX编译程序的工作原理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264</cp:revision>
  <dcterms:created xsi:type="dcterms:W3CDTF">2017-05-08T07:51:46Z</dcterms:created>
  <dcterms:modified xsi:type="dcterms:W3CDTF">2018-09-23T06:08:48Z</dcterms:modified>
</cp:coreProperties>
</file>