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9"/>
  </p:notesMasterIdLst>
  <p:handoutMasterIdLst>
    <p:handoutMasterId r:id="rId70"/>
  </p:handoutMasterIdLst>
  <p:sldIdLst>
    <p:sldId id="389" r:id="rId2"/>
    <p:sldId id="391" r:id="rId3"/>
    <p:sldId id="392" r:id="rId4"/>
    <p:sldId id="393" r:id="rId5"/>
    <p:sldId id="396" r:id="rId6"/>
    <p:sldId id="397" r:id="rId7"/>
    <p:sldId id="324" r:id="rId8"/>
    <p:sldId id="398" r:id="rId9"/>
    <p:sldId id="399" r:id="rId10"/>
    <p:sldId id="400" r:id="rId11"/>
    <p:sldId id="401" r:id="rId12"/>
    <p:sldId id="402" r:id="rId13"/>
    <p:sldId id="404" r:id="rId14"/>
    <p:sldId id="405" r:id="rId15"/>
    <p:sldId id="403" r:id="rId16"/>
    <p:sldId id="406" r:id="rId17"/>
    <p:sldId id="407" r:id="rId18"/>
    <p:sldId id="408" r:id="rId19"/>
    <p:sldId id="409" r:id="rId20"/>
    <p:sldId id="410" r:id="rId21"/>
    <p:sldId id="411" r:id="rId22"/>
    <p:sldId id="414" r:id="rId23"/>
    <p:sldId id="413" r:id="rId24"/>
    <p:sldId id="412" r:id="rId25"/>
    <p:sldId id="415" r:id="rId26"/>
    <p:sldId id="417" r:id="rId27"/>
    <p:sldId id="416" r:id="rId28"/>
    <p:sldId id="438" r:id="rId29"/>
    <p:sldId id="418" r:id="rId30"/>
    <p:sldId id="462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9" r:id="rId50"/>
    <p:sldId id="440" r:id="rId51"/>
    <p:sldId id="441" r:id="rId52"/>
    <p:sldId id="442" r:id="rId53"/>
    <p:sldId id="444" r:id="rId54"/>
    <p:sldId id="446" r:id="rId55"/>
    <p:sldId id="445" r:id="rId56"/>
    <p:sldId id="449" r:id="rId57"/>
    <p:sldId id="447" r:id="rId58"/>
    <p:sldId id="448" r:id="rId59"/>
    <p:sldId id="463" r:id="rId60"/>
    <p:sldId id="464" r:id="rId61"/>
    <p:sldId id="450" r:id="rId62"/>
    <p:sldId id="451" r:id="rId63"/>
    <p:sldId id="458" r:id="rId64"/>
    <p:sldId id="452" r:id="rId65"/>
    <p:sldId id="459" r:id="rId66"/>
    <p:sldId id="460" r:id="rId67"/>
    <p:sldId id="461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10" autoAdjust="0"/>
  </p:normalViewPr>
  <p:slideViewPr>
    <p:cSldViewPr>
      <p:cViewPr>
        <p:scale>
          <a:sx n="60" d="100"/>
          <a:sy n="60" d="100"/>
        </p:scale>
        <p:origin x="-15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r>
              <a:rPr lang="zh-CN" altLang="en-US" dirty="0" smtClean="0"/>
              <a:t>从输入串开始，逐步进行“规约”，直到文法的开始符号。即从构造语法树的末端开始。直至根节点。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主要方法：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分析法，从左至右扫描，自下而上规约。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自下而上的语法分析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772817"/>
            <a:ext cx="8320210" cy="1008112"/>
          </a:xfrm>
        </p:spPr>
        <p:txBody>
          <a:bodyPr/>
          <a:lstStyle/>
          <a:p>
            <a:r>
              <a:rPr lang="zh-CN" altLang="en-US" dirty="0" smtClean="0"/>
              <a:t>文法</a:t>
            </a:r>
            <a:r>
              <a:rPr lang="en-US" altLang="zh-CN" dirty="0" smtClean="0"/>
              <a:t>G(E):E-&gt;E+E|E*E|(E)|id  </a:t>
            </a:r>
            <a:r>
              <a:rPr lang="zh-CN" altLang="en-US" dirty="0" smtClean="0"/>
              <a:t>对输入串</a:t>
            </a:r>
            <a:r>
              <a:rPr lang="en-US" altLang="zh-CN" dirty="0" err="1" smtClean="0"/>
              <a:t>id+id</a:t>
            </a:r>
            <a:r>
              <a:rPr lang="en-US" altLang="zh-CN" dirty="0" smtClean="0"/>
              <a:t>*id</a:t>
            </a:r>
            <a:r>
              <a:rPr lang="zh-CN" altLang="en-US" dirty="0" smtClean="0"/>
              <a:t>的规约过程。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算符优先分析法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119" y="2757638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* 优先级高于 </a:t>
            </a:r>
            <a:r>
              <a:rPr lang="en-US" altLang="zh-CN" sz="2800" dirty="0" smtClean="0"/>
              <a:t>+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2757638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r>
              <a:rPr lang="zh-CN" altLang="en-US" sz="2800" dirty="0" smtClean="0"/>
              <a:t> 优先级高于 </a:t>
            </a:r>
            <a:r>
              <a:rPr lang="zh-CN" altLang="en-US" sz="2800" dirty="0"/>
              <a:t>*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273678"/>
            <a:ext cx="17524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2800" dirty="0" err="1" smtClean="0"/>
              <a:t>id+id</a:t>
            </a:r>
            <a:r>
              <a:rPr lang="en-US" altLang="zh-CN" sz="2800" dirty="0" smtClean="0"/>
              <a:t>*id</a:t>
            </a:r>
          </a:p>
          <a:p>
            <a:pPr marL="342900" indent="-342900">
              <a:buAutoNum type="arabicParenBoth"/>
            </a:pPr>
            <a:r>
              <a:rPr lang="en-US" sz="2800" dirty="0" err="1" smtClean="0"/>
              <a:t>E+id</a:t>
            </a:r>
            <a:r>
              <a:rPr lang="en-US" sz="2800" dirty="0" smtClean="0"/>
              <a:t>*id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E+E*id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E+E*E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E+E</a:t>
            </a:r>
          </a:p>
          <a:p>
            <a:pPr marL="342900" indent="-342900">
              <a:buAutoNum type="arabicParenBoth"/>
            </a:pPr>
            <a:r>
              <a:rPr lang="en-US" sz="2800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3295578"/>
            <a:ext cx="17524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2800" dirty="0" err="1" smtClean="0"/>
              <a:t>id+id</a:t>
            </a:r>
            <a:r>
              <a:rPr lang="en-US" altLang="zh-CN" sz="2800" dirty="0" smtClean="0"/>
              <a:t>*id</a:t>
            </a:r>
          </a:p>
          <a:p>
            <a:pPr marL="342900" indent="-342900">
              <a:buAutoNum type="arabicParenBoth"/>
            </a:pPr>
            <a:r>
              <a:rPr lang="en-US" sz="2800" dirty="0" err="1" smtClean="0"/>
              <a:t>E+id</a:t>
            </a:r>
            <a:r>
              <a:rPr lang="en-US" sz="2800" dirty="0" smtClean="0"/>
              <a:t>*id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E+E*id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E*id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E*E</a:t>
            </a:r>
          </a:p>
          <a:p>
            <a:pPr marL="342900" indent="-342900">
              <a:buAutoNum type="arabicParenBoth"/>
            </a:pPr>
            <a:r>
              <a:rPr lang="en-US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546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句柄？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定义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是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文法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G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开始符号，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假定𝜶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𝜹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是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文法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G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的一个句型，如果有：</a:t>
                </a: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 dirty="0">
                            <a:solidFill>
                              <a:srgbClr val="073E87"/>
                            </a:solidFill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i="1" dirty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  <m:r>
                      <a:rPr lang="en-US" altLang="zh-CN" i="1" dirty="0">
                        <a:solidFill>
                          <a:srgbClr val="073E87"/>
                        </a:solidFill>
                        <a:latin typeface="Cambria Math"/>
                        <a:ea typeface="宋体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𝜶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𝜹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且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</a:rPr>
                  <a:t>A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ea typeface="宋体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  </a:t>
                </a:r>
                <a:r>
                  <a:rPr lang="en-US" altLang="zh-CN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,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称</a:t>
                </a:r>
                <a:r>
                  <a:rPr kumimoji="1"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是句型</a:t>
                </a:r>
                <a:r>
                  <a:rPr kumimoji="1"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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关于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非终结符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特别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地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如果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存在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产生式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A-&gt;</a:t>
                </a:r>
                <a:r>
                  <a:rPr lang="zh-CN" altLang="en-US" noProof="1" smtClean="0">
                    <a:solidFill>
                      <a:srgbClr val="C00000"/>
                    </a:solidFill>
                    <a:latin typeface="宋体" charset="0"/>
                    <a:sym typeface="Symbol" charset="2"/>
                  </a:rPr>
                  <a:t> </a:t>
                </a:r>
                <a:r>
                  <a:rPr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称</a:t>
                </a:r>
                <a:r>
                  <a:rPr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 是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句型</a:t>
                </a:r>
                <a:r>
                  <a:rPr kumimoji="1"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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关于非终结符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直接短语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一个句型的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最左直接短语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称为该句型的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句柄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65" t="-1961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6362" y="426253"/>
            <a:ext cx="8566118" cy="192262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T*F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  句型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*i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2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+i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3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的短语、直接短语、句柄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96718"/>
              </p:ext>
            </p:extLst>
          </p:nvPr>
        </p:nvGraphicFramePr>
        <p:xfrm>
          <a:off x="355354" y="2380499"/>
          <a:ext cx="4072629" cy="3026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2629">
                  <a:extLst>
                    <a:ext uri="{9D8B030D-6E8A-4147-A177-3AD203B41FA5}">
                      <a16:colId xmlns="" xmlns:a16="http://schemas.microsoft.com/office/drawing/2014/main" val="2500886132"/>
                    </a:ext>
                  </a:extLst>
                </a:gridCol>
              </a:tblGrid>
              <a:tr h="1091368">
                <a:tc>
                  <a:txBody>
                    <a:bodyPr/>
                    <a:lstStyle/>
                    <a:p>
                      <a:r>
                        <a:rPr lang="zh-CN" altLang="en-US" sz="2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短语：</a:t>
                      </a:r>
                      <a:endParaRPr lang="en-US" altLang="zh-CN" sz="29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297460948"/>
                  </a:ext>
                </a:extLst>
              </a:tr>
              <a:tr h="967782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直接短语：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373669840"/>
                  </a:ext>
                </a:extLst>
              </a:tr>
              <a:tr h="592457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句柄： 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13855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5508104" y="2348880"/>
                <a:ext cx="2473915" cy="2593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*i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2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+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3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1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*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+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1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*i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2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+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  <a:sym typeface="Symbol" charset="2"/>
                  </a:rPr>
                  <a:t>E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+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 smtClean="0">
                    <a:solidFill>
                      <a:srgbClr val="C00000"/>
                    </a:solidFill>
                    <a:latin typeface="Times New Roman" charset="0"/>
                    <a:ea typeface="宋体" charset="0"/>
                    <a:sym typeface="Symbol" charset="2"/>
                  </a:rPr>
                  <a:t>E</a:t>
                </a:r>
                <a:r>
                  <a:rPr lang="en-US" altLang="zh-CN" sz="2900" b="1" dirty="0" smtClean="0">
                    <a:latin typeface="Times New Roman" charset="0"/>
                    <a:ea typeface="宋体" charset="0"/>
                    <a:sym typeface="Symbol" charset="2"/>
                  </a:rPr>
                  <a:t>                   </a:t>
                </a:r>
                <a:endParaRPr lang="en-US" altLang="zh-CN" sz="2900" b="1" baseline="-25000" dirty="0">
                  <a:solidFill>
                    <a:srgbClr val="C00000"/>
                  </a:solidFill>
                  <a:latin typeface="Times New Roman" charset="0"/>
                  <a:ea typeface="宋体" charset="0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348880"/>
                <a:ext cx="2473915" cy="2593872"/>
              </a:xfrm>
              <a:prstGeom prst="rect">
                <a:avLst/>
              </a:prstGeom>
              <a:blipFill rotWithShape="1">
                <a:blip r:embed="rId2"/>
                <a:stretch>
                  <a:fillRect l="-5432" t="-469" b="-56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8263" y="2852936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8691" y="2854663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2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0752" y="2851175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3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8977" y="2867415"/>
            <a:ext cx="1231140" cy="530032"/>
          </a:xfrm>
          <a:prstGeom prst="rect">
            <a:avLst/>
          </a:prstGeom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*i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，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7916" y="2875040"/>
            <a:ext cx="1246422" cy="485824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*i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2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+i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3</a:t>
            </a:r>
            <a:endParaRPr lang="en-US" altLang="zh-CN" sz="2900" b="1" dirty="0">
              <a:solidFill>
                <a:schemeClr val="accent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198" y="3933056"/>
            <a:ext cx="1595398" cy="485824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2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3</a:t>
            </a:r>
            <a:endParaRPr lang="en-US" altLang="zh-CN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198" y="4869160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6362" y="426253"/>
            <a:ext cx="8566118" cy="149057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T*F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 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6362" y="2449134"/>
            <a:ext cx="2775993" cy="3266218"/>
            <a:chOff x="2976" y="1488"/>
            <a:chExt cx="2160" cy="26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04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80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976" y="3414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540" y="2463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752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976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76" y="3907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i</a:t>
              </a:r>
              <a:r>
                <a:rPr kumimoji="1" lang="en-US" altLang="zh-CN" sz="2900" b="1" baseline="-25000">
                  <a:latin typeface="Times New Roman" charset="0"/>
                </a:rPr>
                <a:t>1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080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+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504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*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80" y="148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696" y="1757"/>
              <a:ext cx="576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272" y="1757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272" y="1757"/>
              <a:ext cx="672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96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168" y="319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68" y="3683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3168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696" y="2738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696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752" y="247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752" y="2966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>
                  <a:latin typeface="Times New Roman" charset="0"/>
                </a:rPr>
                <a:t>i</a:t>
              </a:r>
              <a:r>
                <a:rPr kumimoji="1" lang="en-US" altLang="zh-CN" sz="2900" b="1" baseline="-25000" dirty="0">
                  <a:latin typeface="Times New Roman" charset="0"/>
                </a:rPr>
                <a:t>3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944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944" y="2742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2" y="3414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>
                  <a:latin typeface="Times New Roman" charset="0"/>
                </a:rPr>
                <a:t>i</a:t>
              </a:r>
              <a:r>
                <a:rPr kumimoji="1" lang="en-US" altLang="zh-CN" sz="2900" b="1" baseline="-25000" dirty="0">
                  <a:latin typeface="Times New Roman" charset="0"/>
                </a:rPr>
                <a:t>2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224" y="319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777696" y="1171543"/>
            <a:ext cx="4955059" cy="5091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900" b="1" kern="0" noProof="1">
                <a:latin typeface="宋体" charset="0"/>
              </a:rPr>
              <a:t>在一个句型对应的语法树中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以某非终结符为根的</a:t>
            </a:r>
            <a:r>
              <a:rPr lang="zh-CN" altLang="en-US" sz="2900" b="1" kern="0" noProof="1">
                <a:solidFill>
                  <a:schemeClr val="accent2"/>
                </a:solidFill>
                <a:latin typeface="宋体" charset="0"/>
              </a:rPr>
              <a:t>两代及以上的子树的所有末端结点从左到右排列</a:t>
            </a:r>
            <a:r>
              <a:rPr lang="zh-CN" altLang="en-US" sz="2900" b="1" kern="0" noProof="1">
                <a:latin typeface="宋体" charset="0"/>
              </a:rPr>
              <a:t>就是相对于该非终结符的一个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短语</a:t>
            </a:r>
            <a:r>
              <a:rPr lang="zh-CN" altLang="en-US" sz="2900" b="1" kern="0" noProof="1">
                <a:latin typeface="宋体" charset="0"/>
              </a:rPr>
              <a:t>；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如果</a:t>
            </a:r>
            <a:r>
              <a:rPr lang="zh-CN" altLang="en-US" sz="2900" b="1" kern="0" noProof="1">
                <a:solidFill>
                  <a:schemeClr val="accent2"/>
                </a:solidFill>
                <a:latin typeface="宋体" charset="0"/>
              </a:rPr>
              <a:t>子树只有二代</a:t>
            </a:r>
            <a:r>
              <a:rPr lang="zh-CN" altLang="en-US" sz="2900" b="1" kern="0" noProof="1">
                <a:latin typeface="宋体" charset="0"/>
              </a:rPr>
              <a:t>，则该短语就是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直接短语</a:t>
            </a:r>
            <a:r>
              <a:rPr lang="zh-CN" altLang="en-US" sz="2900" b="1" kern="0" noProof="1">
                <a:latin typeface="宋体" charset="0"/>
              </a:rPr>
              <a:t>；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最左直接短语</a:t>
            </a:r>
            <a:r>
              <a:rPr lang="en-US" altLang="zh-CN" sz="2900" b="1" kern="0" noProof="1">
                <a:latin typeface="宋体" charset="0"/>
              </a:rPr>
              <a:t>—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句柄</a:t>
            </a:r>
            <a:r>
              <a:rPr lang="zh-CN" altLang="en-US" sz="2900" b="1" kern="0" noProof="1">
                <a:solidFill>
                  <a:schemeClr val="tx1"/>
                </a:solidFill>
                <a:latin typeface="宋体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40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8833" y="168437"/>
            <a:ext cx="3959873" cy="212304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E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→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E+T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|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T</a:t>
            </a:r>
            <a:endParaRPr lang="zh-CN" altLang="en-US" sz="29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      </a:t>
            </a:r>
            <a:r>
              <a:rPr lang="en-US" altLang="zh-CN" sz="2900" dirty="0" smtClean="0"/>
              <a:t>T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→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T*F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|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3300" b="1" dirty="0" smtClean="0"/>
              <a:t>  </a:t>
            </a:r>
            <a:r>
              <a:rPr lang="en-US" altLang="zh-CN" sz="3300" b="1" dirty="0" smtClean="0"/>
              <a:t>F</a:t>
            </a:r>
            <a:r>
              <a:rPr lang="zh-CN" altLang="en-US" sz="3300" b="1" dirty="0" smtClean="0"/>
              <a:t> </a:t>
            </a:r>
            <a:r>
              <a:rPr lang="en-US" altLang="zh-CN" sz="3300" b="1" dirty="0" smtClean="0"/>
              <a:t>→</a:t>
            </a:r>
            <a:r>
              <a:rPr lang="zh-CN" altLang="en-US" sz="3300" b="1" dirty="0" smtClean="0"/>
              <a:t> </a:t>
            </a:r>
            <a:r>
              <a:rPr lang="en-US" altLang="zh-CN" sz="3300" b="1" dirty="0" err="1" smtClean="0"/>
              <a:t>i</a:t>
            </a:r>
            <a:endParaRPr lang="zh-CN" altLang="en-US" sz="3300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900" b="1" dirty="0" smtClean="0">
                <a:sym typeface="Symbol" charset="2"/>
              </a:rPr>
              <a:t>和</a:t>
            </a:r>
            <a:r>
              <a:rPr lang="zh-CN" altLang="en-US" sz="2900" b="1" dirty="0" smtClean="0">
                <a:solidFill>
                  <a:srgbClr val="FF0000"/>
                </a:solidFill>
                <a:sym typeface="Symbol" charset="2"/>
              </a:rPr>
              <a:t>句型 </a:t>
            </a:r>
            <a:r>
              <a:rPr lang="en-US" altLang="zh-CN" sz="2900" b="1" dirty="0" smtClean="0">
                <a:solidFill>
                  <a:srgbClr val="FF0000"/>
                </a:solidFill>
                <a:sym typeface="Symbol" charset="2"/>
              </a:rPr>
              <a:t>T*</a:t>
            </a:r>
            <a:r>
              <a:rPr lang="en-US" altLang="zh-CN" sz="2900" b="1" dirty="0" err="1" smtClean="0">
                <a:solidFill>
                  <a:srgbClr val="FF0000"/>
                </a:solidFill>
                <a:sym typeface="Symbol" charset="2"/>
              </a:rPr>
              <a:t>F+i</a:t>
            </a:r>
            <a:r>
              <a:rPr lang="zh-CN" altLang="en-US" sz="2900" b="1" dirty="0" smtClean="0">
                <a:sym typeface="Symbol" charset="2"/>
              </a:rPr>
              <a:t>：</a:t>
            </a:r>
            <a:endParaRPr lang="en-US" altLang="zh-CN" sz="2900" b="1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12127" y="2449134"/>
            <a:ext cx="2775993" cy="2564042"/>
            <a:chOff x="2976" y="1488"/>
            <a:chExt cx="2160" cy="174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04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80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40" y="2463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752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76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80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+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*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80" y="148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696" y="1757"/>
              <a:ext cx="576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57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272" y="1757"/>
              <a:ext cx="672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696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168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696" y="2738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696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752" y="247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752" y="2966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err="1" smtClean="0">
                  <a:latin typeface="Times New Roman" charset="0"/>
                </a:rPr>
                <a:t>i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944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944" y="2742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0015"/>
              </p:ext>
            </p:extLst>
          </p:nvPr>
        </p:nvGraphicFramePr>
        <p:xfrm>
          <a:off x="3851920" y="1229956"/>
          <a:ext cx="4968552" cy="42872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68552">
                  <a:extLst>
                    <a:ext uri="{9D8B030D-6E8A-4147-A177-3AD203B41FA5}">
                      <a16:colId xmlns="" xmlns:a16="http://schemas.microsoft.com/office/drawing/2014/main" val="2500886132"/>
                    </a:ext>
                  </a:extLst>
                </a:gridCol>
              </a:tblGrid>
              <a:tr h="1546253">
                <a:tc>
                  <a:txBody>
                    <a:bodyPr/>
                    <a:lstStyle/>
                    <a:p>
                      <a:r>
                        <a:rPr lang="zh-CN" altLang="en-US" sz="2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短语：</a:t>
                      </a:r>
                      <a:endParaRPr lang="en-US" altLang="zh-CN" sz="29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297460948"/>
                  </a:ext>
                </a:extLst>
              </a:tr>
              <a:tr h="1371156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直接短语：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373669840"/>
                  </a:ext>
                </a:extLst>
              </a:tr>
              <a:tr h="1369866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句柄： 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13855964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3989510" y="2026462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0072" y="2026462"/>
            <a:ext cx="363076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err="1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68144" y="2026462"/>
            <a:ext cx="1143739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</a:t>
            </a:r>
            <a:r>
              <a:rPr lang="en-US" altLang="zh-CN" sz="2900" b="1" dirty="0" err="1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F+i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89510" y="3466872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0072" y="3465980"/>
            <a:ext cx="270102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err="1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9509" y="4748160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9901" y="1538850"/>
            <a:ext cx="8320210" cy="6257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用来对句子进行规约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句柄的用途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3376" y="4752592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b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75936" y="3784810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976" y="3784810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78036" y="2955283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013578" y="2978326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c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66538" y="2978326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828416" y="1918374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526708" y="2333137"/>
            <a:ext cx="138240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6287028" y="2333137"/>
            <a:ext cx="62208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09108" y="2333137"/>
            <a:ext cx="20736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922068" y="2329486"/>
            <a:ext cx="954720" cy="676202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932022" y="2330432"/>
            <a:ext cx="1589760" cy="7604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0591" y="2978326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A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5803188" y="3370046"/>
            <a:ext cx="41472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217908" y="3370046"/>
            <a:ext cx="62208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736132" y="2978326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876788" y="3370046"/>
            <a:ext cx="0" cy="414764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580750" y="3784810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620309" y="3950428"/>
            <a:ext cx="2880" cy="38452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734069" y="4199574"/>
            <a:ext cx="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399901" y="2564904"/>
            <a:ext cx="2083867" cy="377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zh-CN" altLang="en-US" noProof="1" smtClean="0"/>
              <a:t>	句型</a:t>
            </a:r>
            <a:endParaRPr lang="en-US" altLang="zh-CN" noProof="1" smtClean="0"/>
          </a:p>
          <a:p>
            <a:pPr>
              <a:buFont typeface="Wingdings" charset="2"/>
              <a:buNone/>
              <a:defRPr/>
            </a:pPr>
            <a:r>
              <a:rPr lang="en-US" altLang="zh-CN" noProof="1"/>
              <a:t>a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b</a:t>
            </a:r>
            <a:r>
              <a:rPr lang="en-US" altLang="zh-CN" dirty="0" err="1" smtClean="0"/>
              <a:t>bcde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Ab</a:t>
            </a:r>
            <a:r>
              <a:rPr lang="en-US" altLang="zh-CN" dirty="0" err="1" smtClean="0"/>
              <a:t>cde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aAc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d</a:t>
            </a:r>
            <a:r>
              <a:rPr lang="en-US" altLang="zh-CN" dirty="0" err="1" smtClean="0"/>
              <a:t>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u="sng" dirty="0" err="1" smtClean="0">
                <a:solidFill>
                  <a:schemeClr val="accent2"/>
                </a:solidFill>
              </a:rPr>
              <a:t>aAcBe</a:t>
            </a:r>
            <a:endParaRPr lang="en-US" altLang="zh-CN" u="sng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None/>
              <a:defRPr/>
            </a:pPr>
            <a:r>
              <a:rPr lang="en-US" altLang="zh-CN" u="sng" dirty="0">
                <a:solidFill>
                  <a:schemeClr val="accent2"/>
                </a:solidFill>
              </a:rPr>
              <a:t>S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907704" y="2564904"/>
            <a:ext cx="3312367" cy="377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zh-CN" altLang="en-US" noProof="1"/>
              <a:t>句</a:t>
            </a:r>
            <a:r>
              <a:rPr lang="zh-CN" altLang="en-US" noProof="1" smtClean="0"/>
              <a:t>柄   规约规则</a:t>
            </a:r>
            <a:endParaRPr lang="en-US" altLang="zh-CN" noProof="1" smtClean="0"/>
          </a:p>
          <a:p>
            <a:pPr>
              <a:buFont typeface="Wingdings" charset="2"/>
              <a:buNone/>
              <a:defRPr/>
            </a:pPr>
            <a:r>
              <a:rPr lang="en-US" altLang="zh-CN" noProof="1" smtClean="0"/>
              <a:t>b                 A-&gt;b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smtClean="0"/>
              <a:t>Ab              A-&gt;Ab</a:t>
            </a:r>
          </a:p>
          <a:p>
            <a:pPr>
              <a:buFont typeface="Wingdings" charset="2"/>
              <a:buNone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                B-&gt;d</a:t>
            </a:r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aAcBe</a:t>
            </a:r>
            <a:r>
              <a:rPr lang="en-US" altLang="zh-CN" dirty="0" smtClean="0"/>
              <a:t>       S-&gt;</a:t>
            </a:r>
            <a:r>
              <a:rPr lang="en-US" altLang="zh-CN" dirty="0" err="1" smtClean="0"/>
              <a:t>aAcBe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4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7646" y="641531"/>
            <a:ext cx="3338250" cy="278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E→E+T│T</a:t>
            </a:r>
          </a:p>
          <a:p>
            <a:pPr marL="0" indent="0" eaLnBrk="1" hangingPunct="1">
              <a:buNone/>
            </a:pP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T→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T*F│F</a:t>
            </a:r>
          </a:p>
          <a:p>
            <a:pPr marL="0" indent="0" eaLnBrk="1" hangingPunct="1">
              <a:buNone/>
            </a:pP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F→(E)│</a:t>
            </a:r>
            <a:r>
              <a:rPr lang="en-US" altLang="zh-CN" sz="2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zh-CN" sz="2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按句柄归约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005801" y="981593"/>
            <a:ext cx="1266673" cy="507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E+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E+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E+T*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E+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T*F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372226" y="1623425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/>
              <a:t>E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 flipH="1">
            <a:off x="5674232" y="1963149"/>
            <a:ext cx="713868" cy="43815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79" name="Line 5"/>
          <p:cNvSpPr>
            <a:spLocks noChangeShapeType="1"/>
          </p:cNvSpPr>
          <p:nvPr/>
        </p:nvSpPr>
        <p:spPr bwMode="auto">
          <a:xfrm>
            <a:off x="6692900" y="196315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6540500" y="203934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473701" y="2371815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E</a:t>
            </a: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7197341" y="2393118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/>
              <a:t>T</a:t>
            </a: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388033" y="2389351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+</a:t>
            </a: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6540500" y="2690224"/>
            <a:ext cx="60960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/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7607300" y="2690224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7388816" y="276642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7988300" y="2995025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/>
              <a:t>F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6299226" y="302505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T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8140700" y="337602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6491166" y="341095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8001168" y="3909425"/>
            <a:ext cx="255178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 err="1"/>
              <a:t>i</a:t>
            </a:r>
            <a:endParaRPr lang="en-US" altLang="zh-CN" sz="2200" b="1" dirty="0"/>
          </a:p>
        </p:txBody>
      </p:sp>
      <p:sp>
        <p:nvSpPr>
          <p:cNvPr id="92" name="Text Box 18"/>
          <p:cNvSpPr txBox="1">
            <a:spLocks noChangeArrowheads="1"/>
          </p:cNvSpPr>
          <p:nvPr/>
        </p:nvSpPr>
        <p:spPr bwMode="auto">
          <a:xfrm>
            <a:off x="6367435" y="4900025"/>
            <a:ext cx="255178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/>
              <a:t>i</a:t>
            </a: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5626100" y="2690224"/>
            <a:ext cx="0" cy="38893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7258412" y="3246733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*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322892" y="3909425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/>
              <a:t>F</a:t>
            </a: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6506674" y="432721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5435600" y="3087190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T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5626100" y="342365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5494170" y="4936538"/>
            <a:ext cx="255178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 err="1"/>
              <a:t>i</a:t>
            </a:r>
            <a:endParaRPr lang="en-US" altLang="zh-CN" sz="2200" b="1" dirty="0"/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5457825" y="3944572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eaLnBrk="1" hangingPunct="1"/>
            <a:r>
              <a:rPr lang="en-US" altLang="zh-CN" sz="2200" b="1" dirty="0"/>
              <a:t>F</a:t>
            </a:r>
          </a:p>
        </p:txBody>
      </p:sp>
      <p:sp>
        <p:nvSpPr>
          <p:cNvPr id="101" name="Line 27"/>
          <p:cNvSpPr>
            <a:spLocks noChangeShapeType="1"/>
          </p:cNvSpPr>
          <p:nvPr/>
        </p:nvSpPr>
        <p:spPr bwMode="auto">
          <a:xfrm>
            <a:off x="5633409" y="432721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/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5397500" y="4431713"/>
            <a:ext cx="381000" cy="9144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5449888" y="3639550"/>
            <a:ext cx="385762" cy="9525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5449889" y="2775950"/>
            <a:ext cx="409575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 bwMode="auto">
          <a:xfrm>
            <a:off x="6278442" y="4528550"/>
            <a:ext cx="431800" cy="9826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6" name="Rectangle 32"/>
          <p:cNvSpPr>
            <a:spLocks noChangeArrowheads="1"/>
          </p:cNvSpPr>
          <p:nvPr/>
        </p:nvSpPr>
        <p:spPr bwMode="auto">
          <a:xfrm>
            <a:off x="6278442" y="3591925"/>
            <a:ext cx="457200" cy="1066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7" name="Rectangle 33"/>
          <p:cNvSpPr>
            <a:spLocks noChangeArrowheads="1"/>
          </p:cNvSpPr>
          <p:nvPr/>
        </p:nvSpPr>
        <p:spPr bwMode="auto">
          <a:xfrm>
            <a:off x="7899400" y="3520488"/>
            <a:ext cx="457200" cy="1066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6259513" y="2704513"/>
            <a:ext cx="20574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5449889" y="2152063"/>
            <a:ext cx="20574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110" name="TextBox 109"/>
          <p:cNvSpPr txBox="1"/>
          <p:nvPr/>
        </p:nvSpPr>
        <p:spPr>
          <a:xfrm>
            <a:off x="297646" y="4429720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LR</a:t>
            </a:r>
            <a:r>
              <a:rPr lang="zh-CN" altLang="en-US" sz="3200" dirty="0" smtClean="0">
                <a:solidFill>
                  <a:srgbClr val="FF0000"/>
                </a:solidFill>
              </a:rPr>
              <a:t>分析法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/>
      <p:bldP spid="88" grpId="0"/>
      <p:bldP spid="89" grpId="0" animBg="1"/>
      <p:bldP spid="90" grpId="0" animBg="1"/>
      <p:bldP spid="91" grpId="0"/>
      <p:bldP spid="92" grpId="0"/>
      <p:bldP spid="93" grpId="0" animBg="1"/>
      <p:bldP spid="94" grpId="0"/>
      <p:bldP spid="95" grpId="0"/>
      <p:bldP spid="96" grpId="0" animBg="1"/>
      <p:bldP spid="97" grpId="0"/>
      <p:bldP spid="98" grpId="0" animBg="1"/>
      <p:bldP spid="99" grpId="0"/>
      <p:bldP spid="100" grpId="0"/>
      <p:bldP spid="101" grpId="0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LR</a:t>
            </a:r>
            <a:r>
              <a:rPr lang="zh-CN" altLang="en-US" sz="2800" b="1" dirty="0">
                <a:latin typeface="+mn-ea"/>
              </a:rPr>
              <a:t>分析法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从左向右</a:t>
            </a:r>
            <a:r>
              <a:rPr lang="zh-CN" altLang="en-US" sz="2800" b="1" dirty="0">
                <a:latin typeface="+mn-ea"/>
              </a:rPr>
              <a:t>扫描输入串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分析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栈中符号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向前搜索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zh-CN" altLang="en-US" sz="2800" b="1" dirty="0">
                <a:latin typeface="+mn-ea"/>
              </a:rPr>
              <a:t>个输入符号 以确定是否已在栈顶形成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句柄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从而决定应采取的动作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LR(K)</a:t>
            </a:r>
            <a:r>
              <a:rPr lang="zh-CN" altLang="en-US" sz="2800" b="1" dirty="0" smtClean="0">
                <a:latin typeface="+mn-ea"/>
              </a:rPr>
              <a:t>分析法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只考虑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=0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1</a:t>
            </a:r>
            <a:r>
              <a:rPr lang="zh-CN" altLang="en-US" sz="2800" b="1" dirty="0">
                <a:latin typeface="+mn-ea"/>
              </a:rPr>
              <a:t>的情况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800" b="1" dirty="0">
              <a:latin typeface="+mn-ea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LR(0)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SLR(1)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LR(1)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LALR(1)</a:t>
            </a:r>
            <a:endParaRPr 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</a:t>
            </a:r>
            <a:r>
              <a:rPr lang="zh-CN" altLang="en-US" dirty="0" smtClean="0"/>
              <a:t>分析器的结构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6" y="1532908"/>
            <a:ext cx="6193701" cy="4680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48263" y="2636912"/>
            <a:ext cx="16209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分析栈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分析表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总</a:t>
            </a:r>
            <a:r>
              <a:rPr lang="zh-CN" altLang="en-US" sz="2800" b="1" dirty="0" smtClean="0">
                <a:latin typeface="+mn-ea"/>
              </a:rPr>
              <a:t>控程序</a:t>
            </a: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9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772816"/>
            <a:ext cx="5967803" cy="4353347"/>
          </a:xfrm>
        </p:spPr>
        <p:txBody>
          <a:bodyPr/>
          <a:lstStyle/>
          <a:p>
            <a:r>
              <a:rPr lang="zh-CN" altLang="en-US" dirty="0" smtClean="0"/>
              <a:t>包含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栈和</a:t>
            </a:r>
            <a:r>
              <a:rPr lang="zh-CN" altLang="en-US" dirty="0" smtClean="0">
                <a:solidFill>
                  <a:srgbClr val="FF0000"/>
                </a:solidFill>
              </a:rPr>
              <a:t>符号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状态栈</a:t>
            </a:r>
            <a:r>
              <a:rPr lang="zh-CN" altLang="en-US" dirty="0" smtClean="0"/>
              <a:t>：分析</a:t>
            </a:r>
            <a:r>
              <a:rPr lang="zh-CN" altLang="en-US" dirty="0"/>
              <a:t>的状态信息</a:t>
            </a:r>
          </a:p>
          <a:p>
            <a:pPr marL="0" indent="0">
              <a:buNone/>
            </a:pPr>
            <a:r>
              <a:rPr lang="zh-CN" altLang="en-US" dirty="0"/>
              <a:t>   历史和</a:t>
            </a:r>
            <a:r>
              <a:rPr lang="zh-CN" altLang="en-US" dirty="0" smtClean="0"/>
              <a:t>展望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符号</a:t>
            </a:r>
            <a:r>
              <a:rPr lang="zh-CN" altLang="en-US" dirty="0"/>
              <a:t>栈：分析过程中移进和规约的文法符号信息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分析栈</a:t>
            </a:r>
            <a:endParaRPr lang="en-US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191677" y="2348880"/>
            <a:ext cx="2641746" cy="3084804"/>
            <a:chOff x="28" y="1718"/>
            <a:chExt cx="1920" cy="2142"/>
          </a:xfrm>
        </p:grpSpPr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289" y="3174"/>
              <a:ext cx="7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500" b="1" dirty="0" smtClean="0">
                  <a:latin typeface="Times New Roman" charset="0"/>
                </a:rPr>
                <a:t>状态栈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011" y="3175"/>
              <a:ext cx="7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500" b="1" dirty="0" smtClean="0">
                  <a:latin typeface="Times New Roman" charset="0"/>
                </a:rPr>
                <a:t>符号栈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" y="1718"/>
              <a:ext cx="1920" cy="2142"/>
              <a:chOff x="28" y="1718"/>
              <a:chExt cx="1920" cy="2142"/>
            </a:xfrm>
          </p:grpSpPr>
          <p:graphicFrame>
            <p:nvGraphicFramePr>
              <p:cNvPr id="11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4828405"/>
                  </p:ext>
                </p:extLst>
              </p:nvPr>
            </p:nvGraphicFramePr>
            <p:xfrm>
              <a:off x="28" y="1718"/>
              <a:ext cx="192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7" name="Document" r:id="rId3" imgW="1708902" imgH="1500829" progId="Word.Document.8">
                      <p:embed/>
                    </p:oleObj>
                  </mc:Choice>
                  <mc:Fallback>
                    <p:oleObj name="Document" r:id="rId3" imgW="1708902" imgH="1500829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" y="1718"/>
                            <a:ext cx="1920" cy="14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670" y="3476"/>
                <a:ext cx="76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kumimoji="1" lang="zh-CN" altLang="en-US" sz="2500" b="1" dirty="0">
                    <a:latin typeface="Times New Roman" charset="0"/>
                  </a:rPr>
                  <a:t>分析栈</a:t>
                </a:r>
                <a:endParaRPr kumimoji="1" lang="zh-CN" altLang="en-US" sz="2200" b="1" dirty="0"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9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0926" y="325438"/>
            <a:ext cx="184690" cy="34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1235628" y="5244884"/>
            <a:ext cx="6248144" cy="89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V="1">
            <a:off x="1235627" y="2722183"/>
            <a:ext cx="0" cy="2522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1994743" y="2775759"/>
            <a:ext cx="2629" cy="252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 flipV="1">
            <a:off x="2606973" y="2775759"/>
            <a:ext cx="7279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H="1" flipV="1">
            <a:off x="3182865" y="2775758"/>
            <a:ext cx="5132" cy="252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V="1">
            <a:off x="3835698" y="2775759"/>
            <a:ext cx="13223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 flipH="1" flipV="1">
            <a:off x="4424716" y="2775762"/>
            <a:ext cx="11058" cy="2522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 flipH="1" flipV="1">
            <a:off x="5034878" y="2775761"/>
            <a:ext cx="10495" cy="2522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 flipV="1">
            <a:off x="5654973" y="2775764"/>
            <a:ext cx="16621" cy="252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V="1">
            <a:off x="6264573" y="2816592"/>
            <a:ext cx="24365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 flipH="1" flipV="1">
            <a:off x="6857552" y="2816590"/>
            <a:ext cx="16621" cy="2481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9" name="Line 17"/>
          <p:cNvSpPr>
            <a:spLocks noChangeShapeType="1"/>
          </p:cNvSpPr>
          <p:nvPr/>
        </p:nvSpPr>
        <p:spPr bwMode="auto">
          <a:xfrm flipV="1">
            <a:off x="7483772" y="2816593"/>
            <a:ext cx="0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90" name="Text Box 18"/>
          <p:cNvSpPr txBox="1">
            <a:spLocks noChangeArrowheads="1"/>
          </p:cNvSpPr>
          <p:nvPr/>
        </p:nvSpPr>
        <p:spPr bwMode="auto">
          <a:xfrm>
            <a:off x="1469419" y="4810363"/>
            <a:ext cx="366402" cy="4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2133897" y="4810363"/>
            <a:ext cx="401300" cy="4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2759372" y="4449694"/>
            <a:ext cx="401300" cy="81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3368973" y="4083255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4" name="Text Box 22"/>
          <p:cNvSpPr txBox="1">
            <a:spLocks noChangeArrowheads="1"/>
          </p:cNvSpPr>
          <p:nvPr/>
        </p:nvSpPr>
        <p:spPr bwMode="auto">
          <a:xfrm>
            <a:off x="3978573" y="3714794"/>
            <a:ext cx="401300" cy="15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4588172" y="3719701"/>
            <a:ext cx="401300" cy="15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5197773" y="4446809"/>
            <a:ext cx="401300" cy="81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5807374" y="4083255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8" name="Text Box 26"/>
          <p:cNvSpPr txBox="1">
            <a:spLocks noChangeArrowheads="1"/>
          </p:cNvSpPr>
          <p:nvPr/>
        </p:nvSpPr>
        <p:spPr bwMode="auto">
          <a:xfrm>
            <a:off x="6411408" y="4082245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9" name="Text Box 27"/>
          <p:cNvSpPr txBox="1">
            <a:spLocks noChangeArrowheads="1"/>
          </p:cNvSpPr>
          <p:nvPr/>
        </p:nvSpPr>
        <p:spPr bwMode="auto">
          <a:xfrm>
            <a:off x="7023761" y="4810363"/>
            <a:ext cx="401300" cy="4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734597" y="326093"/>
            <a:ext cx="2284310" cy="219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G(S)</a:t>
            </a:r>
            <a:r>
              <a:rPr lang="zh-CN" altLang="en-US" sz="3200" dirty="0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(1) S</a:t>
            </a: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SAS</a:t>
            </a: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(2)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b</a:t>
            </a:r>
            <a:endParaRPr lang="en-US" altLang="zh-CN" sz="3200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(3)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ccA</a:t>
            </a:r>
            <a:endParaRPr lang="en-US" altLang="zh-CN" sz="3200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(4)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zh-CN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901" name="Text Box 29"/>
          <p:cNvSpPr txBox="1">
            <a:spLocks noChangeArrowheads="1"/>
          </p:cNvSpPr>
          <p:nvPr/>
        </p:nvSpPr>
        <p:spPr bwMode="auto">
          <a:xfrm>
            <a:off x="4375731" y="488465"/>
            <a:ext cx="2854325" cy="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dirty="0">
                <a:solidFill>
                  <a:srgbClr val="000000"/>
                </a:solidFill>
                <a:latin typeface="Arial" pitchFamily="34" charset="0"/>
              </a:rPr>
              <a:t>输入串</a:t>
            </a:r>
            <a:r>
              <a:rPr lang="en-US" altLang="zh-CN" sz="3200" b="1" dirty="0" err="1">
                <a:solidFill>
                  <a:srgbClr val="000000"/>
                </a:solidFill>
                <a:latin typeface="Arial" pitchFamily="34" charset="0"/>
              </a:rPr>
              <a:t>bccab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883259" y="5546429"/>
            <a:ext cx="1409825" cy="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>
                <a:solidFill>
                  <a:srgbClr val="000000"/>
                </a:solidFill>
                <a:latin typeface="Arial" pitchFamily="34" charset="0"/>
              </a:rPr>
              <a:t>符号栈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4429056" y="1553473"/>
            <a:ext cx="2854325" cy="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dirty="0">
                <a:solidFill>
                  <a:srgbClr val="000000"/>
                </a:solidFill>
                <a:latin typeface="Arial" pitchFamily="34" charset="0"/>
              </a:rPr>
              <a:t>规约过程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2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597203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8" grpId="0" animBg="1"/>
      <p:bldP spid="463879" grpId="0" animBg="1"/>
      <p:bldP spid="463880" grpId="0" animBg="1"/>
      <p:bldP spid="463881" grpId="0" animBg="1"/>
      <p:bldP spid="463883" grpId="0" animBg="1"/>
      <p:bldP spid="463884" grpId="0" animBg="1"/>
      <p:bldP spid="463885" grpId="0" animBg="1"/>
      <p:bldP spid="463886" grpId="0" animBg="1"/>
      <p:bldP spid="463887" grpId="0" animBg="1"/>
      <p:bldP spid="463888" grpId="0" animBg="1"/>
      <p:bldP spid="463889" grpId="0" animBg="1"/>
      <p:bldP spid="463890" grpId="0"/>
      <p:bldP spid="463891" grpId="0"/>
      <p:bldP spid="463892" grpId="0"/>
      <p:bldP spid="463893" grpId="0"/>
      <p:bldP spid="463894" grpId="0"/>
      <p:bldP spid="463895" grpId="0"/>
      <p:bldP spid="463896" grpId="0"/>
      <p:bldP spid="463897" grpId="0"/>
      <p:bldP spid="463898" grpId="0"/>
      <p:bldP spid="463899" grpId="0"/>
      <p:bldP spid="463900" grpId="0" autoUpdateAnimBg="0"/>
      <p:bldP spid="463901" grpId="0" autoUpdateAnimBg="0"/>
      <p:bldP spid="45" grpId="0" autoUpdateAnimBg="0"/>
      <p:bldP spid="4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772816"/>
            <a:ext cx="5391739" cy="43533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包括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/>
              <a:t>两个子表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(1)action[s, a]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在状态 </a:t>
            </a:r>
            <a:r>
              <a:rPr lang="en-US" altLang="zh-CN" dirty="0"/>
              <a:t>s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zh-CN" altLang="en-US" dirty="0"/>
              <a:t>当前输入符号为 </a:t>
            </a:r>
            <a:r>
              <a:rPr lang="en-US" altLang="zh-CN" dirty="0"/>
              <a:t>a </a:t>
            </a:r>
            <a:r>
              <a:rPr lang="zh-CN" altLang="en-US" dirty="0"/>
              <a:t>时应采取的分析动作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 smtClean="0"/>
              <a:t>移</a:t>
            </a:r>
            <a:r>
              <a:rPr lang="zh-CN" altLang="en-US" dirty="0"/>
              <a:t>进</a:t>
            </a:r>
            <a:r>
              <a:rPr lang="en-US" altLang="zh-CN" dirty="0"/>
              <a:t>, </a:t>
            </a:r>
            <a:r>
              <a:rPr lang="zh-CN" altLang="en-US" dirty="0"/>
              <a:t>归约</a:t>
            </a:r>
            <a:r>
              <a:rPr lang="en-US" altLang="zh-CN" dirty="0"/>
              <a:t>, </a:t>
            </a:r>
            <a:r>
              <a:rPr lang="zh-CN" altLang="en-US" dirty="0"/>
              <a:t>接收</a:t>
            </a:r>
            <a:r>
              <a:rPr lang="en-US" altLang="zh-CN" dirty="0"/>
              <a:t>, </a:t>
            </a:r>
            <a:r>
              <a:rPr lang="zh-CN" altLang="en-US" dirty="0"/>
              <a:t>出错。 </a:t>
            </a:r>
          </a:p>
          <a:p>
            <a:r>
              <a:rPr lang="en-US" altLang="zh-CN" dirty="0"/>
              <a:t>(2) </a:t>
            </a:r>
            <a:r>
              <a:rPr lang="en-US" altLang="zh-CN" dirty="0" err="1"/>
              <a:t>goto</a:t>
            </a:r>
            <a:r>
              <a:rPr lang="en-US" altLang="zh-CN" dirty="0"/>
              <a:t>[s, X]</a:t>
            </a:r>
            <a:r>
              <a:rPr lang="zh-CN" altLang="en-US" dirty="0"/>
              <a:t>表</a:t>
            </a:r>
          </a:p>
          <a:p>
            <a:pPr marL="0" indent="0">
              <a:buNone/>
            </a:pPr>
            <a:r>
              <a:rPr lang="zh-CN" altLang="en-US" dirty="0"/>
              <a:t>   状态及非终结符的二维矩阵</a:t>
            </a:r>
          </a:p>
          <a:p>
            <a:pPr marL="0" indent="0">
              <a:buNone/>
            </a:pPr>
            <a:r>
              <a:rPr lang="zh-CN" altLang="en-US" dirty="0"/>
              <a:t>   在状态 </a:t>
            </a:r>
            <a:r>
              <a:rPr lang="en-US" altLang="zh-CN" dirty="0"/>
              <a:t>s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zh-CN" altLang="en-US" dirty="0"/>
              <a:t>归约后的符号 </a:t>
            </a:r>
            <a:r>
              <a:rPr lang="en-US" altLang="zh-CN" dirty="0"/>
              <a:t>X </a:t>
            </a:r>
            <a:r>
              <a:rPr lang="zh-CN" altLang="en-US" dirty="0"/>
              <a:t>入栈的状态。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分析表</a:t>
            </a:r>
            <a:endParaRPr lang="en-US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949905" y="2368797"/>
            <a:ext cx="2954880" cy="1052752"/>
            <a:chOff x="2688" y="3400"/>
            <a:chExt cx="1940" cy="731"/>
          </a:xfrm>
          <a:noFill/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688" y="3400"/>
              <a:ext cx="1940" cy="342"/>
              <a:chOff x="7200" y="5340"/>
              <a:chExt cx="1591" cy="473"/>
            </a:xfrm>
            <a:grpFill/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7200" y="5345"/>
                <a:ext cx="1591" cy="468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kumimoji="1" lang="en-US" altLang="zh-CN" sz="2500" b="1" dirty="0">
                    <a:latin typeface="Times New Roman" charset="0"/>
                  </a:rPr>
                  <a:t>   action           </a:t>
                </a:r>
                <a:r>
                  <a:rPr kumimoji="1" lang="en-US" altLang="zh-CN" sz="2500" b="1" dirty="0" err="1">
                    <a:latin typeface="Times New Roman" charset="0"/>
                  </a:rPr>
                  <a:t>goto</a:t>
                </a:r>
                <a:endParaRPr kumimoji="1" lang="en-US" altLang="zh-CN" b="1" dirty="0">
                  <a:latin typeface="Times New Roman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8100" y="5340"/>
                <a:ext cx="0" cy="468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234" y="3747"/>
              <a:ext cx="768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500" b="1" dirty="0">
                  <a:latin typeface="Times New Roman" charset="0"/>
                </a:rPr>
                <a:t> LR</a:t>
              </a:r>
              <a:r>
                <a:rPr kumimoji="1" lang="zh-CN" altLang="en-US" sz="2500" b="1" dirty="0">
                  <a:latin typeface="Times New Roman" charset="0"/>
                </a:rPr>
                <a:t>分析表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8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每一项</a:t>
                </a:r>
                <a:r>
                  <a:rPr lang="en-US" altLang="zh-CN" dirty="0"/>
                  <a:t>ACTION[s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a]</a:t>
                </a:r>
                <a:r>
                  <a:rPr lang="zh-CN" altLang="en-US" dirty="0"/>
                  <a:t>所规定的四种动作</a:t>
                </a:r>
                <a:r>
                  <a:rPr lang="en-US" altLang="zh-CN" dirty="0"/>
                  <a:t>:</a:t>
                </a:r>
              </a:p>
              <a:p>
                <a:pPr marL="32400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移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进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(shift)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 </a:t>
                </a:r>
                <a:r>
                  <a:rPr lang="zh-CN" altLang="en-US" dirty="0"/>
                  <a:t>把</a:t>
                </a:r>
                <a:r>
                  <a:rPr lang="en-US" altLang="zh-CN" dirty="0"/>
                  <a:t>(s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a)</a:t>
                </a:r>
                <a:r>
                  <a:rPr lang="zh-CN" altLang="en-US" dirty="0"/>
                  <a:t>的下一状态 </a:t>
                </a:r>
                <a:r>
                  <a:rPr lang="en-US" altLang="zh-CN" dirty="0"/>
                  <a:t>s’ </a:t>
                </a:r>
                <a:r>
                  <a:rPr lang="zh-CN" altLang="en-US" dirty="0"/>
                  <a:t>和输入符号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推进栈，下一输入符号</a:t>
                </a:r>
                <a:r>
                  <a:rPr lang="zh-CN" altLang="en-US" dirty="0" smtClean="0"/>
                  <a:t>变成</a:t>
                </a:r>
                <a:r>
                  <a:rPr lang="zh-CN" altLang="en-US" dirty="0"/>
                  <a:t>当前</a:t>
                </a:r>
                <a:r>
                  <a:rPr lang="zh-CN" altLang="en-US" dirty="0" smtClean="0"/>
                  <a:t>输入</a:t>
                </a:r>
                <a:r>
                  <a:rPr lang="zh-CN" altLang="en-US" dirty="0"/>
                  <a:t>符号。</a:t>
                </a:r>
              </a:p>
              <a:p>
                <a:pPr marL="324000" indent="0">
                  <a:buNone/>
                </a:pPr>
                <a:r>
                  <a:rPr lang="en-US" altLang="zh-CN" dirty="0"/>
                  <a:t>2.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归约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(reduce)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/>
                  <a:t>指用某产生式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/>
                      </a:rPr>
                      <m:t>A</m:t>
                    </m:r>
                    <m:r>
                      <a:rPr lang="en-US" altLang="zh-CN" b="1" i="0" dirty="0" smtClean="0">
                        <a:latin typeface="Cambria Math"/>
                      </a:rPr>
                      <m:t>→</m:t>
                    </m:r>
                    <m:r>
                      <a:rPr lang="zh-CN" altLang="en-US" b="1" i="1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zh-CN" altLang="en-US" dirty="0"/>
                  <a:t>进行归约。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𝛃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长度为 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，归约动作是：去除栈顶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个项，使状态 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m</a:t>
                </a:r>
                <a:r>
                  <a:rPr lang="en-US" altLang="zh-CN" baseline="-25000" dirty="0"/>
                  <a:t>-t </a:t>
                </a:r>
                <a:r>
                  <a:rPr lang="zh-CN" altLang="en-US" dirty="0"/>
                  <a:t>变成栈顶状态，然后把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m</a:t>
                </a:r>
                <a:r>
                  <a:rPr lang="en-US" altLang="zh-CN" baseline="-25000" dirty="0"/>
                  <a:t>-t</a:t>
                </a:r>
                <a:r>
                  <a:rPr lang="en-US" altLang="zh-CN" dirty="0"/>
                  <a:t>, A) </a:t>
                </a:r>
                <a:r>
                  <a:rPr lang="zh-CN" altLang="en-US" dirty="0"/>
                  <a:t>的下一状态 </a:t>
                </a:r>
                <a:r>
                  <a:rPr lang="en-US" altLang="zh-CN" dirty="0"/>
                  <a:t>s’=GOTO[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m</a:t>
                </a:r>
                <a:r>
                  <a:rPr lang="en-US" altLang="zh-CN" baseline="-25000" dirty="0"/>
                  <a:t>-t</a:t>
                </a:r>
                <a:r>
                  <a:rPr lang="en-US" altLang="zh-CN" dirty="0"/>
                  <a:t> , A] </a:t>
                </a:r>
                <a:r>
                  <a:rPr lang="zh-CN" altLang="en-US" dirty="0"/>
                  <a:t>和文法符号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推进栈</a:t>
                </a:r>
                <a:r>
                  <a:rPr lang="en-US" altLang="zh-CN" dirty="0"/>
                  <a:t>.</a:t>
                </a:r>
              </a:p>
              <a:p>
                <a:pPr marL="324000" indent="0">
                  <a:buNone/>
                </a:pPr>
                <a:r>
                  <a:rPr lang="en-US" altLang="zh-CN" dirty="0"/>
                  <a:t>3.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接受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(accept)</a:t>
                </a:r>
                <a:r>
                  <a:rPr lang="zh-CN" altLang="en-US" dirty="0" smtClean="0"/>
                  <a:t>  </a:t>
                </a:r>
                <a:r>
                  <a:rPr lang="zh-CN" altLang="en-US" dirty="0"/>
                  <a:t>宣布分析成功，停止分析器工作</a:t>
                </a:r>
                <a:r>
                  <a:rPr lang="en-US" altLang="zh-CN" dirty="0"/>
                  <a:t>.</a:t>
                </a:r>
              </a:p>
              <a:p>
                <a:pPr marL="324000" indent="0">
                  <a:buNone/>
                </a:pPr>
                <a:r>
                  <a:rPr lang="en-US" altLang="zh-CN" dirty="0"/>
                  <a:t>4.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(error) </a:t>
                </a:r>
                <a:r>
                  <a:rPr lang="zh-CN" altLang="en-US" dirty="0"/>
                  <a:t>语法出错，记录出错处理程序入口。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322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</a:t>
            </a:r>
            <a:r>
              <a:rPr lang="zh-CN" altLang="en-US" dirty="0" smtClean="0"/>
              <a:t>子表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根据当前状态栈栈顶符号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以及当前输入符号</a:t>
                </a:r>
                <a:r>
                  <a:rPr lang="en-US" altLang="zh-CN" dirty="0" smtClean="0"/>
                  <a:t>a</a:t>
                </a:r>
                <a:r>
                  <a:rPr lang="zh-CN" altLang="en-US" dirty="0"/>
                  <a:t>查询</a:t>
                </a:r>
                <a:r>
                  <a:rPr lang="zh-CN" altLang="en-US" dirty="0" smtClean="0"/>
                  <a:t>分析表</a:t>
                </a:r>
                <a:r>
                  <a:rPr lang="en-US" altLang="zh-CN" dirty="0" smtClean="0"/>
                  <a:t>action[</a:t>
                </a:r>
                <a:r>
                  <a:rPr lang="en-US" altLang="zh-CN" dirty="0" err="1" smtClean="0"/>
                  <a:t>s,a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，根据情况作如下操作：</a:t>
                </a:r>
                <a:endParaRPr lang="en-US" altLang="zh-CN" dirty="0" smtClean="0"/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1</a:t>
                </a:r>
                <a:r>
                  <a:rPr lang="zh-CN" altLang="en-US" sz="2400" dirty="0" smtClean="0">
                    <a:latin typeface="+mn-ea"/>
                  </a:rPr>
                  <a:t>）</a:t>
                </a:r>
                <a:r>
                  <a:rPr lang="zh-CN" altLang="en-US" sz="2400" dirty="0" smtClean="0"/>
                  <a:t>若</a:t>
                </a:r>
                <a:r>
                  <a:rPr lang="en-US" altLang="zh-CN" sz="2400" dirty="0" smtClean="0"/>
                  <a:t>action[</a:t>
                </a:r>
                <a:r>
                  <a:rPr lang="en-US" altLang="zh-CN" sz="2400" dirty="0" err="1" smtClean="0"/>
                  <a:t>s,a</a:t>
                </a:r>
                <a:r>
                  <a:rPr lang="en-US" altLang="zh-CN" sz="2400" dirty="0" smtClean="0"/>
                  <a:t>]=</a:t>
                </a:r>
                <a:r>
                  <a:rPr lang="en-US" altLang="zh-CN" sz="2400" dirty="0" err="1" smtClean="0"/>
                  <a:t>s</a:t>
                </a:r>
                <a:r>
                  <a:rPr lang="en-US" altLang="zh-CN" sz="2400" baseline="-25000" dirty="0" err="1" smtClean="0"/>
                  <a:t>j</a:t>
                </a:r>
                <a:r>
                  <a:rPr lang="zh-CN" altLang="en-US" sz="2400" dirty="0" smtClean="0"/>
                  <a:t>，则将状态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推入栈顶，输入指针指向下一个输入符号。</a:t>
                </a:r>
                <a:endParaRPr lang="en-US" altLang="zh-CN" sz="2400" dirty="0" smtClean="0"/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2</a:t>
                </a:r>
                <a:r>
                  <a:rPr lang="zh-CN" altLang="en-US" sz="2400" dirty="0" smtClean="0">
                    <a:latin typeface="+mn-ea"/>
                  </a:rPr>
                  <a:t>）</a:t>
                </a:r>
                <a:r>
                  <a:rPr lang="zh-CN" altLang="en-US" sz="2400" dirty="0" smtClean="0"/>
                  <a:t>若</a:t>
                </a:r>
                <a:r>
                  <a:rPr lang="en-US" altLang="zh-CN" sz="2400" dirty="0" smtClean="0"/>
                  <a:t>action[</a:t>
                </a:r>
                <a:r>
                  <a:rPr lang="en-US" altLang="zh-CN" sz="2400" dirty="0" err="1" smtClean="0"/>
                  <a:t>s,a</a:t>
                </a:r>
                <a:r>
                  <a:rPr lang="en-US" altLang="zh-CN" sz="2400" dirty="0" smtClean="0"/>
                  <a:t>]=</a:t>
                </a:r>
                <a:r>
                  <a:rPr lang="en-US" altLang="zh-CN" sz="2400" dirty="0" err="1" smtClean="0"/>
                  <a:t>r</a:t>
                </a:r>
                <a:r>
                  <a:rPr lang="en-US" altLang="zh-CN" sz="2400" baseline="-25000" dirty="0" err="1" smtClean="0"/>
                  <a:t>j</a:t>
                </a:r>
                <a:r>
                  <a:rPr lang="zh-CN" altLang="en-US" sz="2400" dirty="0" smtClean="0"/>
                  <a:t>，则按照第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个产生式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A</m:t>
                    </m:r>
                    <m:r>
                      <a:rPr lang="en-US" altLang="zh-CN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zh-CN" altLang="en-US" sz="2400" i="1" dirty="0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zh-CN" altLang="en-US" sz="2400" dirty="0" smtClean="0"/>
                  <a:t>规约，假设</a:t>
                </a:r>
                <a:r>
                  <a:rPr lang="en-US" altLang="zh-CN" sz="2400" dirty="0" smtClean="0"/>
                  <a:t>|</a:t>
                </a:r>
                <a:r>
                  <a:rPr lang="el-GR" altLang="zh-CN" sz="2400" dirty="0" smtClean="0"/>
                  <a:t>β</a:t>
                </a:r>
                <a:r>
                  <a:rPr lang="en-US" altLang="zh-CN" sz="2400" dirty="0" smtClean="0"/>
                  <a:t>|=t</a:t>
                </a:r>
                <a:r>
                  <a:rPr lang="zh-CN" altLang="en-US" sz="2400" dirty="0" smtClean="0"/>
                  <a:t>，则将状态栈顶的</a:t>
                </a:r>
                <a:r>
                  <a:rPr lang="en-US" altLang="zh-CN" sz="2400" dirty="0" smtClean="0"/>
                  <a:t>t</a:t>
                </a:r>
                <a:r>
                  <a:rPr lang="zh-CN" altLang="en-US" sz="2400" dirty="0" smtClean="0"/>
                  <a:t>个状态出栈，再根据当前栈顶状态</a:t>
                </a:r>
                <a:r>
                  <a:rPr lang="en-US" altLang="zh-CN" sz="2400" dirty="0" err="1" smtClean="0"/>
                  <a:t>s</a:t>
                </a:r>
                <a:r>
                  <a:rPr lang="en-US" altLang="zh-CN" sz="2400" baseline="-25000" dirty="0" err="1" smtClean="0"/>
                  <a:t>i</a:t>
                </a:r>
                <a:r>
                  <a:rPr lang="zh-CN" altLang="en-US" sz="2400" dirty="0" smtClean="0"/>
                  <a:t>以及规约后的非终结符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，查</a:t>
                </a:r>
                <a:r>
                  <a:rPr lang="en-US" altLang="zh-CN" sz="2400" dirty="0" err="1" smtClean="0"/>
                  <a:t>goto</a:t>
                </a:r>
                <a:r>
                  <a:rPr lang="zh-CN" altLang="en-US" sz="2400" dirty="0" smtClean="0"/>
                  <a:t>表，若</a:t>
                </a:r>
                <a:r>
                  <a:rPr lang="en-US" altLang="zh-CN" sz="2400" dirty="0" err="1" smtClean="0"/>
                  <a:t>goto</a:t>
                </a:r>
                <a:r>
                  <a:rPr lang="en-US" altLang="zh-CN" sz="2400" dirty="0" smtClean="0"/>
                  <a:t>[</a:t>
                </a:r>
                <a:r>
                  <a:rPr lang="en-US" altLang="zh-CN" sz="2400" dirty="0" err="1" smtClean="0"/>
                  <a:t>s</a:t>
                </a:r>
                <a:r>
                  <a:rPr lang="en-US" altLang="zh-CN" sz="2400" baseline="-25000" dirty="0" err="1" smtClean="0"/>
                  <a:t>i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A]=k</a:t>
                </a:r>
                <a:r>
                  <a:rPr lang="zh-CN" altLang="en-US" sz="2400" dirty="0" smtClean="0"/>
                  <a:t>，则将状态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推入栈顶。</a:t>
                </a:r>
                <a:endParaRPr lang="en-US" altLang="zh-CN" sz="2400" dirty="0" smtClean="0"/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3</a:t>
                </a:r>
                <a:r>
                  <a:rPr lang="zh-CN" altLang="en-US" sz="2400" dirty="0" smtClean="0">
                    <a:latin typeface="+mn-ea"/>
                  </a:rPr>
                  <a:t>）</a:t>
                </a:r>
                <a:r>
                  <a:rPr lang="zh-CN" altLang="en-US" sz="2400" dirty="0" smtClean="0"/>
                  <a:t>若</a:t>
                </a:r>
                <a:r>
                  <a:rPr lang="en-US" altLang="zh-CN" sz="2400" dirty="0" smtClean="0"/>
                  <a:t>action[</a:t>
                </a:r>
                <a:r>
                  <a:rPr lang="en-US" altLang="zh-CN" sz="2400" dirty="0" err="1" smtClean="0"/>
                  <a:t>s,a</a:t>
                </a:r>
                <a:r>
                  <a:rPr lang="en-US" altLang="zh-CN" sz="2400" dirty="0" smtClean="0"/>
                  <a:t>]=</a:t>
                </a:r>
                <a:r>
                  <a:rPr lang="en-US" altLang="zh-CN" sz="2400" dirty="0" err="1" smtClean="0"/>
                  <a:t>acc</a:t>
                </a:r>
                <a:r>
                  <a:rPr lang="zh-CN" altLang="en-US" sz="2400" dirty="0" smtClean="0"/>
                  <a:t>，则分析成功，输入串被接受。</a:t>
                </a:r>
                <a:endParaRPr lang="en-US" altLang="zh-CN" sz="2400" dirty="0" smtClean="0"/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4</a:t>
                </a:r>
                <a:r>
                  <a:rPr lang="zh-CN" altLang="en-US" sz="2400" dirty="0" smtClean="0">
                    <a:latin typeface="+mn-ea"/>
                  </a:rPr>
                  <a:t>）</a:t>
                </a:r>
                <a:r>
                  <a:rPr lang="zh-CN" altLang="en-US" sz="2400" dirty="0" smtClean="0"/>
                  <a:t>若</a:t>
                </a:r>
                <a:r>
                  <a:rPr lang="en-US" altLang="zh-CN" sz="2400" dirty="0" smtClean="0"/>
                  <a:t>action[</a:t>
                </a:r>
                <a:r>
                  <a:rPr lang="en-US" altLang="zh-CN" sz="2400" dirty="0" err="1" smtClean="0"/>
                  <a:t>s,a</a:t>
                </a:r>
                <a:r>
                  <a:rPr lang="en-US" altLang="zh-CN" sz="2400" dirty="0" smtClean="0"/>
                  <a:t>]</a:t>
                </a:r>
                <a:r>
                  <a:rPr lang="zh-CN" altLang="en-US" sz="2400" dirty="0" smtClean="0"/>
                  <a:t>或</a:t>
                </a:r>
                <a:r>
                  <a:rPr lang="en-US" altLang="zh-CN" sz="2400" dirty="0" err="1" smtClean="0"/>
                  <a:t>goto</a:t>
                </a:r>
                <a:r>
                  <a:rPr lang="en-US" altLang="zh-CN" sz="2400" dirty="0" smtClean="0"/>
                  <a:t>[</a:t>
                </a:r>
                <a:r>
                  <a:rPr lang="en-US" altLang="zh-CN" sz="2400" dirty="0" err="1" smtClean="0"/>
                  <a:t>s</a:t>
                </a:r>
                <a:r>
                  <a:rPr lang="en-US" altLang="zh-CN" sz="2400" baseline="-25000" dirty="0" err="1" smtClean="0"/>
                  <a:t>i</a:t>
                </a:r>
                <a:r>
                  <a:rPr lang="en-US" altLang="zh-CN" sz="2400" dirty="0" err="1" smtClean="0"/>
                  <a:t>,A</a:t>
                </a:r>
                <a:r>
                  <a:rPr lang="en-US" altLang="zh-CN" sz="2400" dirty="0" smtClean="0"/>
                  <a:t>]</a:t>
                </a:r>
                <a:r>
                  <a:rPr lang="zh-CN" altLang="en-US" sz="2400" dirty="0" smtClean="0"/>
                  <a:t>为空白，则转出错处理。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总控程序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分析表及产生式排序</a:t>
            </a:r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49805"/>
              </p:ext>
            </p:extLst>
          </p:nvPr>
        </p:nvGraphicFramePr>
        <p:xfrm>
          <a:off x="2483768" y="1628800"/>
          <a:ext cx="6310808" cy="444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文档" r:id="rId3" imgW="5885688" imgH="4143756" progId="Word.Document.8">
                  <p:embed/>
                </p:oleObj>
              </mc:Choice>
              <mc:Fallback>
                <p:oleObj name="文档" r:id="rId3" imgW="5885688" imgH="41437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28800"/>
                        <a:ext cx="6310808" cy="444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2060848"/>
            <a:ext cx="2004647" cy="230425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</a:t>
            </a:r>
            <a:r>
              <a:rPr lang="zh-CN" altLang="en-US" sz="2400" b="1" kern="0" dirty="0"/>
              <a:t> </a:t>
            </a:r>
            <a:r>
              <a:rPr lang="en-US" altLang="zh-CN" sz="2400" b="1" kern="0" dirty="0"/>
              <a:t>(1)E→E+T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(2)E→T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(3)T→T*F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(4)T→F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(5)F→(E)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(6)</a:t>
            </a:r>
            <a:r>
              <a:rPr lang="en-US" altLang="zh-CN" sz="2400" b="1" kern="0" dirty="0" err="1"/>
              <a:t>F→i</a:t>
            </a:r>
            <a:endParaRPr lang="en-US" altLang="zh-CN" sz="24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280513" y="4566319"/>
            <a:ext cx="1733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教材第</a:t>
            </a:r>
            <a:r>
              <a:rPr lang="en-US" altLang="zh-CN" sz="2400" b="1" dirty="0" smtClean="0"/>
              <a:t>93</a:t>
            </a:r>
            <a:r>
              <a:rPr lang="zh-CN" altLang="en-US" sz="2400" b="1" dirty="0" smtClean="0"/>
              <a:t>页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4-21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30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err="1" smtClean="0"/>
              <a:t>i+i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的分析过程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01185"/>
              </p:ext>
            </p:extLst>
          </p:nvPr>
        </p:nvGraphicFramePr>
        <p:xfrm>
          <a:off x="395536" y="1556792"/>
          <a:ext cx="8352930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656184"/>
                <a:gridCol w="1944216"/>
                <a:gridCol w="1944216"/>
                <a:gridCol w="2232250"/>
              </a:tblGrid>
              <a:tr h="58506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状态栈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符号栈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输入串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动作</a:t>
                      </a:r>
                      <a:endParaRPr lang="en-US" sz="2800" dirty="0"/>
                    </a:p>
                  </a:txBody>
                  <a:tcPr anchor="ctr"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0732" y="2132856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263" y="2132856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0123" y="213981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3133" y="2149662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i+i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2183037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732" y="269553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262" y="2695531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0123" y="2672882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475" y="270625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8475" y="3373798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8475" y="39149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8475" y="452592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1754" y="5079558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2281" y="576045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2745712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R6 F-&gt;</a:t>
            </a:r>
            <a:r>
              <a:rPr lang="en-US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248" y="3407173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R4 T-&gt;F 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3948289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R2 E-&gt;T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4248" y="4559301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8" y="5112933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578343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R6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0123" y="335663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0123" y="387985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0123" y="450912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0123" y="5062752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0123" y="5728805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E+i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335" y="335663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244" y="389810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244" y="450912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335" y="506218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244" y="572880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3263" y="3356635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3261" y="3898108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3260" y="4509120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3263" y="506275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3263" y="5733256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3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36843"/>
              </p:ext>
            </p:extLst>
          </p:nvPr>
        </p:nvGraphicFramePr>
        <p:xfrm>
          <a:off x="186765" y="116634"/>
          <a:ext cx="8802909" cy="640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95"/>
                <a:gridCol w="1748781"/>
                <a:gridCol w="1948185"/>
                <a:gridCol w="2164650"/>
                <a:gridCol w="2334198"/>
              </a:tblGrid>
              <a:tr h="8375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状态栈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符号栈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输入串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动作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3542" y="108347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4472" y="172007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5718" y="1693762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R4 T-&gt;F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460" y="1747121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#E+F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340" y="1715627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7627" y="1747121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229271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7302" y="227366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S7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044" y="2319754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#E+T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340" y="2248111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627" y="2292711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9944" y="2962896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7304" y="29235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4044" y="2974079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#E+T*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384" y="2923542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7625" y="2947036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97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3301" y="3595108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7304" y="3571614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R6 F-&gt;</a:t>
            </a:r>
            <a:r>
              <a:rPr lang="en-US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43" y="3622151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#E+T*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182" y="3572910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7626" y="3595108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016975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1622" y="4176564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7304" y="416489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R3 T-&gt;T*F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044" y="4215436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#E+T*F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182" y="4147703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7627" y="4188393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0169710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0350" y="4742232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6030" y="4751681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R1 E-&gt;E+T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62772" y="4782543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#E+T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383" y="4766273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6352" y="4770724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0169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3444" y="5311158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9126" y="5307339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ACC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866" y="5353425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#E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5181" y="5307339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6352" y="5326382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6056" y="1098322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27304" y="1083478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R6 F-&gt;</a:t>
            </a:r>
            <a:r>
              <a:rPr lang="en-US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4044" y="1125365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E+i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7627" y="1098322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0165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0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1" grpId="0"/>
      <p:bldP spid="52" grpId="0"/>
      <p:bldP spid="53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1556792"/>
            <a:ext cx="8240834" cy="4569688"/>
          </a:xfrm>
        </p:spPr>
        <p:txBody>
          <a:bodyPr>
            <a:normAutofit/>
          </a:bodyPr>
          <a:lstStyle/>
          <a:p>
            <a:r>
              <a:rPr lang="zh-CN" altLang="en-US" dirty="0"/>
              <a:t>定义：对于一个文法，如果能够构造一张分析表，使得它的每个入口均是唯一确定的，则这个文法就称为</a:t>
            </a:r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定义：一个文法，如果能用一个每步顶多向前检查</a:t>
            </a:r>
            <a:r>
              <a:rPr lang="en-US" altLang="zh-CN" dirty="0"/>
              <a:t>k</a:t>
            </a:r>
            <a:r>
              <a:rPr lang="zh-CN" altLang="en-US" dirty="0"/>
              <a:t>个输入符号的</a:t>
            </a:r>
            <a:r>
              <a:rPr lang="en-US" altLang="zh-CN" dirty="0"/>
              <a:t>LR</a:t>
            </a:r>
            <a:r>
              <a:rPr lang="zh-CN" altLang="en-US" dirty="0"/>
              <a:t>分析器进行分析，则这个文法就称为</a:t>
            </a:r>
            <a:r>
              <a:rPr lang="en-US" altLang="zh-CN" dirty="0">
                <a:solidFill>
                  <a:srgbClr val="FF0000"/>
                </a:solidFill>
              </a:rPr>
              <a:t>LR(k)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LR</a:t>
            </a:r>
            <a:r>
              <a:rPr lang="zh-CN" altLang="en-US" dirty="0"/>
              <a:t>文法不是二义的，二义文法肯定不会是</a:t>
            </a:r>
            <a:r>
              <a:rPr lang="en-US" altLang="zh-CN" dirty="0"/>
              <a:t>LR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04397" y="1772817"/>
            <a:ext cx="8320210" cy="165618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GB" dirty="0"/>
              <a:t>规范归约过程中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GB" b="1" dirty="0"/>
              <a:t>栈内的符号串和扫描剩下的输入符号串构成了一个</a:t>
            </a:r>
            <a:r>
              <a:rPr lang="zh-CN" altLang="en-GB" b="1" dirty="0">
                <a:solidFill>
                  <a:schemeClr val="accent2"/>
                </a:solidFill>
              </a:rPr>
              <a:t>规范句型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GB" b="1" dirty="0"/>
              <a:t>栈内的如果出现句柄，</a:t>
            </a:r>
            <a:r>
              <a:rPr lang="zh-CN" altLang="en-GB" b="1" dirty="0">
                <a:solidFill>
                  <a:schemeClr val="accent2"/>
                </a:solidFill>
              </a:rPr>
              <a:t>句柄一定在栈的顶部</a:t>
            </a:r>
            <a:endParaRPr lang="en-GB" altLang="zh-CN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表的构造</a:t>
            </a:r>
            <a:endParaRPr lang="en-US" dirty="0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5289" y="3633502"/>
            <a:ext cx="2172448" cy="1762745"/>
            <a:chOff x="340" y="2614"/>
            <a:chExt cx="1830" cy="122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0" y="2614"/>
              <a:ext cx="545" cy="1224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22" y="2702"/>
              <a:ext cx="266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X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053" y="2774"/>
              <a:ext cx="15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en-GB" altLang="zh-CN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07" y="2646"/>
              <a:ext cx="116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200" b="1" dirty="0"/>
                <a:t>a• </a:t>
              </a:r>
              <a:r>
                <a:rPr lang="zh-CN" altLang="en-US" sz="2200" b="1" dirty="0">
                  <a:solidFill>
                    <a:srgbClr val="FF33CC"/>
                  </a:solidFill>
                </a:rPr>
                <a:t>句柄</a:t>
              </a:r>
              <a:r>
                <a:rPr lang="zh-CN" altLang="en-US" sz="2200" b="1" dirty="0"/>
                <a:t> </a:t>
              </a:r>
              <a:r>
                <a:rPr lang="en-US" altLang="zh-CN" sz="2200" b="1" dirty="0"/>
                <a:t>•</a:t>
              </a:r>
              <a:endParaRPr lang="en-GB" altLang="zh-CN" sz="2200" b="1" dirty="0"/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2605769" y="3758795"/>
            <a:ext cx="1843205" cy="1638892"/>
            <a:chOff x="1791" y="2610"/>
            <a:chExt cx="1653" cy="1138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791" y="2614"/>
              <a:ext cx="544" cy="1134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920" y="2614"/>
              <a:ext cx="453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81" y="2610"/>
              <a:ext cx="106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4630409" y="3698309"/>
            <a:ext cx="1890936" cy="1765625"/>
            <a:chOff x="3424" y="2568"/>
            <a:chExt cx="1482" cy="1226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424" y="2568"/>
              <a:ext cx="589" cy="1226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33" y="2591"/>
              <a:ext cx="396" cy="1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105" y="2568"/>
              <a:ext cx="80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a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6721289" y="3698309"/>
            <a:ext cx="2001600" cy="1765625"/>
            <a:chOff x="4694" y="2704"/>
            <a:chExt cx="1390" cy="1226"/>
          </a:xfrm>
        </p:grpSpPr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4694" y="2704"/>
              <a:ext cx="589" cy="1226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825" y="2745"/>
              <a:ext cx="351" cy="1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  <a:endParaRPr lang="zh-CN" altLang="en-US" sz="2500" b="1"/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375" y="2704"/>
              <a:ext cx="70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a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7177769" y="4156277"/>
            <a:ext cx="784800" cy="718636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168649" y="5070773"/>
            <a:ext cx="6938594" cy="591587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>
              <a:defRPr/>
            </a:pPr>
            <a:r>
              <a:rPr lang="zh-CN" altLang="en-GB" sz="3300">
                <a:solidFill>
                  <a:srgbClr val="FF3300"/>
                </a:solidFill>
                <a:ea typeface="华文行楷" charset="0"/>
              </a:rPr>
              <a:t>栈内永远不会出现句柄之后的符号！</a:t>
            </a:r>
            <a:endParaRPr lang="en-GB" altLang="zh-CN" sz="3300">
              <a:solidFill>
                <a:srgbClr val="FF3300"/>
              </a:solidFill>
              <a:ea typeface="华文行楷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规约符号串总是在栈顶</a:t>
            </a:r>
            <a:endParaRPr lang="en-US" altLang="zh-CN" dirty="0" smtClean="0"/>
          </a:p>
          <a:p>
            <a:r>
              <a:rPr lang="zh-CN" altLang="en-US" dirty="0" smtClean="0"/>
              <a:t>句柄之后的待入栈符号总是终结符</a:t>
            </a:r>
            <a:endParaRPr lang="en-US" altLang="zh-CN" dirty="0" smtClean="0"/>
          </a:p>
          <a:p>
            <a:r>
              <a:rPr lang="zh-CN" altLang="en-US" dirty="0" smtClean="0"/>
              <a:t>规范句型在符号栈中的符号串是规范句型的前缀。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为了知道</a:t>
            </a:r>
            <a:r>
              <a:rPr lang="zh-CN" altLang="en-US" dirty="0"/>
              <a:t>何时</a:t>
            </a:r>
            <a:r>
              <a:rPr lang="zh-CN" altLang="en-US" dirty="0" smtClean="0"/>
              <a:t>可以进行规约，引入</a:t>
            </a:r>
            <a:r>
              <a:rPr lang="zh-CN" altLang="en-US" dirty="0" smtClean="0">
                <a:solidFill>
                  <a:srgbClr val="FF0000"/>
                </a:solidFill>
              </a:rPr>
              <a:t>活前缀</a:t>
            </a:r>
            <a:r>
              <a:rPr lang="zh-CN" altLang="en-US" dirty="0"/>
              <a:t>的概念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04397" y="1556792"/>
                <a:ext cx="8320210" cy="45693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 smtClean="0">
                    <a:latin typeface="+mn-ea"/>
                  </a:rPr>
                  <a:t>字符串的前缀、真前缀？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 smtClean="0">
                    <a:latin typeface="+mn-ea"/>
                  </a:rPr>
                  <a:t>定义</a:t>
                </a:r>
                <a:r>
                  <a:rPr lang="zh-CN" altLang="en-US" dirty="0">
                    <a:latin typeface="+mn-ea"/>
                  </a:rPr>
                  <a:t>：</a:t>
                </a:r>
                <a:r>
                  <a:rPr lang="zh-CN" altLang="en-US" dirty="0">
                    <a:latin typeface="+mn-ea"/>
                    <a:cs typeface="SimSun" charset="0"/>
                  </a:rPr>
                  <a:t>规范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句型中</a:t>
                </a:r>
                <a:r>
                  <a:rPr lang="zh-CN" altLang="en-US" dirty="0">
                    <a:latin typeface="+mn-ea"/>
                    <a:cs typeface="SimSun" charset="0"/>
                  </a:rPr>
                  <a:t>不含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句柄之后</a:t>
                </a:r>
                <a:r>
                  <a:rPr lang="zh-CN" altLang="en-US" dirty="0">
                    <a:latin typeface="+mn-ea"/>
                    <a:cs typeface="SimSun" charset="0"/>
                  </a:rPr>
                  <a:t>任何符号的一个前缀。</a:t>
                </a:r>
                <a:br>
                  <a:rPr lang="zh-CN" altLang="en-US" dirty="0">
                    <a:latin typeface="+mn-ea"/>
                    <a:cs typeface="SimSun" charset="0"/>
                  </a:rPr>
                </a:br>
                <a:r>
                  <a:rPr lang="zh-CN" altLang="en-US" dirty="0">
                    <a:latin typeface="+mn-ea"/>
                    <a:cs typeface="SimSun" charset="0"/>
                  </a:rPr>
                  <a:t>（即：从第一个符号开始，到句柄结束，构成了一个符号串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>
                    <a:latin typeface="+mn-ea"/>
                    <a:cs typeface="SimSun" charset="0"/>
                  </a:rPr>
                  <a:t>这符号串的前缀叫做该规范句型的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活前缀</a:t>
                </a:r>
                <a:r>
                  <a:rPr lang="zh-CN" altLang="en-US" dirty="0">
                    <a:latin typeface="+mn-ea"/>
                    <a:cs typeface="SimSun" charset="0"/>
                  </a:rPr>
                  <a:t>）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例：若</a:t>
                </a:r>
                <a:r>
                  <a:rPr lang="en-US" altLang="zh-CN" dirty="0">
                    <a:latin typeface="+mn-ea"/>
                    <a:cs typeface="SimSun" charset="0"/>
                  </a:rPr>
                  <a:t>A→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zh-CN" altLang="en-US" dirty="0">
                    <a:latin typeface="+mn-ea"/>
                    <a:cs typeface="SimSun" charset="0"/>
                  </a:rPr>
                  <a:t>是文法的一个产生式，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是句柄，</a:t>
                </a:r>
                <a:r>
                  <a:rPr lang="zh-CN" altLang="en-US" dirty="0">
                    <a:latin typeface="+mn-ea"/>
                    <a:cs typeface="SimSun" charset="0"/>
                  </a:rPr>
                  <a:t>且有     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            </a:t>
                </a:r>
                <a:r>
                  <a:rPr lang="en-US" altLang="zh-CN" dirty="0">
                    <a:latin typeface="+mn-ea"/>
                    <a:cs typeface="SimSun" charset="0"/>
                  </a:rPr>
                  <a:t>S 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>
                            <a:latin typeface="Cambria Math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 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A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    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</a:t>
                </a:r>
                <a:endParaRPr lang="en-US" altLang="zh-CN" dirty="0">
                  <a:latin typeface="+mn-ea"/>
                  <a:cs typeface="SimSun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则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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的任何前缀都是</a:t>
                </a:r>
                <a:r>
                  <a:rPr lang="zh-CN" altLang="en-US" dirty="0">
                    <a:latin typeface="+mn-ea"/>
                    <a:cs typeface="SimSun" charset="0"/>
                  </a:rPr>
                  <a:t>规范句型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</a:t>
                </a:r>
                <a:r>
                  <a:rPr lang="zh-CN" altLang="en-US" dirty="0">
                    <a:solidFill>
                      <a:schemeClr val="accent2"/>
                    </a:solidFill>
                    <a:latin typeface="+mn-ea"/>
                    <a:cs typeface="SimSun" charset="0"/>
                  </a:rPr>
                  <a:t>的活前缀</a:t>
                </a:r>
                <a:r>
                  <a:rPr lang="zh-CN" altLang="en-US" dirty="0">
                    <a:latin typeface="+mn-ea"/>
                    <a:cs typeface="SimSun" charset="0"/>
                  </a:rPr>
                  <a:t>，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包括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：</a:t>
                </a:r>
                <a:r>
                  <a:rPr lang="el-GR" altLang="zh-CN" sz="3900" dirty="0" smtClean="0">
                    <a:latin typeface="+mn-ea"/>
                    <a:cs typeface="SimSun" charset="0"/>
                  </a:rPr>
                  <a:t>ε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、</a:t>
                </a:r>
                <a:r>
                  <a:rPr lang="zh-CN" altLang="en-US" dirty="0" smtClean="0">
                    <a:latin typeface="+mn-ea"/>
                    <a:cs typeface="SimSun" charset="0"/>
                    <a:sym typeface="Symbol" panose="05050102010706020507" pitchFamily="18" charset="2"/>
                  </a:rPr>
                  <a:t>、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、 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……</a:t>
                </a:r>
                <a:endParaRPr lang="en-US" altLang="zh-CN" dirty="0">
                  <a:latin typeface="+mn-ea"/>
                  <a:cs typeface="SimSun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397" y="1556792"/>
                <a:ext cx="8320210" cy="4569371"/>
              </a:xfrm>
              <a:blipFill rotWithShape="1">
                <a:blip r:embed="rId2"/>
                <a:stretch>
                  <a:fillRect l="-12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准备一：活前缀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782720" y="5715938"/>
            <a:ext cx="7965744" cy="5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V="1">
            <a:off x="782719" y="3193236"/>
            <a:ext cx="0" cy="2522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1541836" y="3246812"/>
            <a:ext cx="2629" cy="252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 flipV="1">
            <a:off x="2339752" y="3246814"/>
            <a:ext cx="7279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H="1" flipV="1">
            <a:off x="3059832" y="3267227"/>
            <a:ext cx="5132" cy="252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V="1">
            <a:off x="3831662" y="3229801"/>
            <a:ext cx="13223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 flipH="1" flipV="1">
            <a:off x="4746616" y="3308158"/>
            <a:ext cx="11058" cy="2522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 flipH="1" flipV="1">
            <a:off x="5537218" y="3345584"/>
            <a:ext cx="10495" cy="2522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 flipV="1">
            <a:off x="6383505" y="3292961"/>
            <a:ext cx="16621" cy="252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V="1">
            <a:off x="7198954" y="3345584"/>
            <a:ext cx="24365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 flipH="1" flipV="1">
            <a:off x="8028384" y="3287643"/>
            <a:ext cx="16621" cy="2481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9" name="Line 17"/>
          <p:cNvSpPr>
            <a:spLocks noChangeShapeType="1"/>
          </p:cNvSpPr>
          <p:nvPr/>
        </p:nvSpPr>
        <p:spPr bwMode="auto">
          <a:xfrm flipV="1">
            <a:off x="8748464" y="3287646"/>
            <a:ext cx="0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90" name="Text Box 18"/>
          <p:cNvSpPr txBox="1">
            <a:spLocks noChangeArrowheads="1"/>
          </p:cNvSpPr>
          <p:nvPr/>
        </p:nvSpPr>
        <p:spPr bwMode="auto">
          <a:xfrm>
            <a:off x="1016512" y="5281417"/>
            <a:ext cx="362559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b</a:t>
            </a: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1749219" y="5244256"/>
            <a:ext cx="401300" cy="4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2564337" y="4911284"/>
            <a:ext cx="401300" cy="81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3249444" y="4554309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4" name="Text Box 22"/>
          <p:cNvSpPr txBox="1">
            <a:spLocks noChangeArrowheads="1"/>
          </p:cNvSpPr>
          <p:nvPr/>
        </p:nvSpPr>
        <p:spPr bwMode="auto">
          <a:xfrm>
            <a:off x="4034197" y="4215501"/>
            <a:ext cx="401300" cy="15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4974962" y="4215501"/>
            <a:ext cx="401300" cy="15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5798039" y="4917861"/>
            <a:ext cx="401300" cy="81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6651373" y="4569507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b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8" name="Text Box 26"/>
          <p:cNvSpPr txBox="1">
            <a:spLocks noChangeArrowheads="1"/>
          </p:cNvSpPr>
          <p:nvPr/>
        </p:nvSpPr>
        <p:spPr bwMode="auto">
          <a:xfrm>
            <a:off x="7436946" y="4586518"/>
            <a:ext cx="401300" cy="11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9" name="Text Box 27"/>
          <p:cNvSpPr txBox="1">
            <a:spLocks noChangeArrowheads="1"/>
          </p:cNvSpPr>
          <p:nvPr/>
        </p:nvSpPr>
        <p:spPr bwMode="auto">
          <a:xfrm>
            <a:off x="8172400" y="5244256"/>
            <a:ext cx="401300" cy="4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3</a:t>
            </a:fld>
            <a:endParaRPr lang="en-GB" altLang="zh-CN" dirty="0"/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6314062" y="248442"/>
            <a:ext cx="2058988" cy="3289301"/>
            <a:chOff x="4166" y="1514"/>
            <a:chExt cx="1297" cy="2072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4694" y="151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H="1">
              <a:off x="4368" y="172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4176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4272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896" y="172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184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5319" y="22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80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694" y="202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480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560" y="2251"/>
              <a:ext cx="225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4830" y="2251"/>
              <a:ext cx="21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4166" y="2720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4454" y="2618"/>
              <a:ext cx="23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704" y="2623"/>
              <a:ext cx="23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4944" y="2640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5216" y="2720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5075" y="29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4959" y="3266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53" name="Group 23"/>
          <p:cNvGrpSpPr>
            <a:grpSpLocks/>
          </p:cNvGrpSpPr>
          <p:nvPr/>
        </p:nvGrpSpPr>
        <p:grpSpPr bwMode="auto">
          <a:xfrm>
            <a:off x="4218802" y="244778"/>
            <a:ext cx="433389" cy="1677989"/>
            <a:chOff x="3648" y="2016"/>
            <a:chExt cx="273" cy="1057"/>
          </a:xfrm>
        </p:grpSpPr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3648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3756" y="229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3661" y="2753"/>
              <a:ext cx="2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57" name="Group 27"/>
          <p:cNvGrpSpPr>
            <a:grpSpLocks/>
          </p:cNvGrpSpPr>
          <p:nvPr/>
        </p:nvGrpSpPr>
        <p:grpSpPr bwMode="auto">
          <a:xfrm>
            <a:off x="2651750" y="242436"/>
            <a:ext cx="1195388" cy="2492377"/>
            <a:chOff x="2290" y="1979"/>
            <a:chExt cx="753" cy="1570"/>
          </a:xfrm>
        </p:grpSpPr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2770" y="265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2290" y="1979"/>
              <a:ext cx="740" cy="1570"/>
              <a:chOff x="2290" y="1979"/>
              <a:chExt cx="740" cy="1570"/>
            </a:xfrm>
          </p:grpSpPr>
          <p:sp>
            <p:nvSpPr>
              <p:cNvPr id="60" name="Text Box 30"/>
              <p:cNvSpPr txBox="1">
                <a:spLocks noChangeArrowheads="1"/>
              </p:cNvSpPr>
              <p:nvPr/>
            </p:nvSpPr>
            <p:spPr bwMode="auto">
              <a:xfrm>
                <a:off x="2517" y="1979"/>
                <a:ext cx="31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2626" y="2219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 flipH="1">
                <a:off x="2386" y="2205"/>
                <a:ext cx="222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213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auto">
              <a:xfrm>
                <a:off x="2530" y="2654"/>
                <a:ext cx="2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2901" y="289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6" name="Text Box 36"/>
              <p:cNvSpPr txBox="1">
                <a:spLocks noChangeArrowheads="1"/>
              </p:cNvSpPr>
              <p:nvPr/>
            </p:nvSpPr>
            <p:spPr bwMode="auto">
              <a:xfrm>
                <a:off x="2783" y="3229"/>
                <a:ext cx="247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" name="Text Box 37"/>
              <p:cNvSpPr txBox="1">
                <a:spLocks noChangeArrowheads="1"/>
              </p:cNvSpPr>
              <p:nvPr/>
            </p:nvSpPr>
            <p:spPr bwMode="auto">
              <a:xfrm>
                <a:off x="2290" y="2654"/>
                <a:ext cx="2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c</a:t>
                </a:r>
              </a:p>
            </p:txBody>
          </p:sp>
        </p:grpSp>
      </p:grpSp>
      <p:grpSp>
        <p:nvGrpSpPr>
          <p:cNvPr id="68" name="Group 48"/>
          <p:cNvGrpSpPr>
            <a:grpSpLocks/>
          </p:cNvGrpSpPr>
          <p:nvPr/>
        </p:nvGrpSpPr>
        <p:grpSpPr bwMode="auto">
          <a:xfrm>
            <a:off x="1753473" y="240094"/>
            <a:ext cx="433389" cy="1574802"/>
            <a:chOff x="1701" y="2016"/>
            <a:chExt cx="273" cy="992"/>
          </a:xfrm>
        </p:grpSpPr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1701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1824" y="2296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718" y="2688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72" name="Group 42"/>
          <p:cNvGrpSpPr>
            <a:grpSpLocks/>
          </p:cNvGrpSpPr>
          <p:nvPr/>
        </p:nvGrpSpPr>
        <p:grpSpPr bwMode="auto">
          <a:xfrm>
            <a:off x="786695" y="230980"/>
            <a:ext cx="433389" cy="1597026"/>
            <a:chOff x="922" y="2038"/>
            <a:chExt cx="273" cy="1006"/>
          </a:xfrm>
        </p:grpSpPr>
        <p:sp>
          <p:nvSpPr>
            <p:cNvPr id="73" name="Text Box 43"/>
            <p:cNvSpPr txBox="1">
              <a:spLocks noChangeArrowheads="1"/>
            </p:cNvSpPr>
            <p:nvPr/>
          </p:nvSpPr>
          <p:spPr bwMode="auto">
            <a:xfrm>
              <a:off x="922" y="2038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>
              <a:off x="1051" y="232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946" y="2724"/>
              <a:ext cx="14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7" name="日期占位符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789543" y="248442"/>
            <a:ext cx="1173437" cy="1579564"/>
            <a:chOff x="5794122" y="480562"/>
            <a:chExt cx="1173437" cy="1579564"/>
          </a:xfrm>
        </p:grpSpPr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6534427" y="1535764"/>
              <a:ext cx="433132" cy="50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grpSp>
          <p:nvGrpSpPr>
            <p:cNvPr id="80" name="Group 29"/>
            <p:cNvGrpSpPr>
              <a:grpSpLocks/>
            </p:cNvGrpSpPr>
            <p:nvPr/>
          </p:nvGrpSpPr>
          <p:grpSpPr bwMode="auto">
            <a:xfrm>
              <a:off x="5794122" y="480562"/>
              <a:ext cx="914400" cy="1579564"/>
              <a:chOff x="2290" y="1979"/>
              <a:chExt cx="576" cy="995"/>
            </a:xfrm>
          </p:grpSpPr>
          <p:sp>
            <p:nvSpPr>
              <p:cNvPr id="81" name="Text Box 30"/>
              <p:cNvSpPr txBox="1">
                <a:spLocks noChangeArrowheads="1"/>
              </p:cNvSpPr>
              <p:nvPr/>
            </p:nvSpPr>
            <p:spPr bwMode="auto">
              <a:xfrm>
                <a:off x="2517" y="1979"/>
                <a:ext cx="31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  <p:sp>
            <p:nvSpPr>
              <p:cNvPr id="82" name="Line 31"/>
              <p:cNvSpPr>
                <a:spLocks noChangeShapeType="1"/>
              </p:cNvSpPr>
              <p:nvPr/>
            </p:nvSpPr>
            <p:spPr bwMode="auto">
              <a:xfrm>
                <a:off x="2626" y="2219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 flipH="1">
                <a:off x="2386" y="2205"/>
                <a:ext cx="222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213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2530" y="2654"/>
                <a:ext cx="27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 smtClean="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29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2290" y="2654"/>
                <a:ext cx="27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</p:grpSp>
      </p:grpSp>
      <p:cxnSp>
        <p:nvCxnSpPr>
          <p:cNvPr id="4" name="直接箭头连接符 3"/>
          <p:cNvCxnSpPr/>
          <p:nvPr/>
        </p:nvCxnSpPr>
        <p:spPr>
          <a:xfrm>
            <a:off x="1315864" y="5457076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538928" y="4454587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299990" y="4892470"/>
            <a:ext cx="646532" cy="2533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6980844" y="4857891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802530" y="5145805"/>
            <a:ext cx="484949" cy="31127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08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70276" y="3100519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92836" y="2132737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79876" y="2132737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94936" y="1303210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30478" y="1326253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c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83438" y="1326253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345316" y="266301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1043608" y="681064"/>
            <a:ext cx="138240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1803928" y="681064"/>
            <a:ext cx="62208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426008" y="681064"/>
            <a:ext cx="20736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438968" y="677413"/>
            <a:ext cx="954720" cy="676202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448922" y="678359"/>
            <a:ext cx="1589760" cy="7604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617491" y="1326253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A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320088" y="1717973"/>
            <a:ext cx="41472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34808" y="1717973"/>
            <a:ext cx="62208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253032" y="1326253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393688" y="1717973"/>
            <a:ext cx="0" cy="414764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97650" y="2132737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137209" y="2298355"/>
            <a:ext cx="2880" cy="38452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250969" y="2547501"/>
            <a:ext cx="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043608" y="2201864"/>
            <a:ext cx="385762" cy="1391098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  <p:sp>
        <p:nvSpPr>
          <p:cNvPr id="29" name="TextBox 28"/>
          <p:cNvSpPr txBox="1"/>
          <p:nvPr/>
        </p:nvSpPr>
        <p:spPr>
          <a:xfrm>
            <a:off x="5292080" y="677413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+mn-ea"/>
              </a:rPr>
              <a:t>δ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sz="40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16496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句柄：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254750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/>
              <a:t>ω</a:t>
            </a:r>
            <a:r>
              <a:rPr lang="en-US" altLang="zh-CN" sz="2800" dirty="0" smtClean="0"/>
              <a:t>: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35608" y="615857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35608" y="160218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6235608" y="246628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bcde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5292080" y="424736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+mn-ea"/>
              </a:rPr>
              <a:t>δ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sz="40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2080" y="49029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句柄：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00736" y="553020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/>
              <a:t>ω</a:t>
            </a:r>
            <a:r>
              <a:rPr lang="en-US" altLang="zh-CN" sz="2800" dirty="0" smtClean="0"/>
              <a:t>: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6431173" y="418581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6374334" y="4868606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</a:t>
            </a:r>
            <a:endParaRPr lang="en-US" sz="36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0076" y="546865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cde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7668344" y="6158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活</a:t>
            </a:r>
            <a:r>
              <a:rPr lang="zh-CN" altLang="en-US" sz="2800" b="1" dirty="0" smtClean="0"/>
              <a:t>前缀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56376" y="1438759"/>
            <a:ext cx="6671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/>
              <a:t>ε</a:t>
            </a:r>
            <a:endParaRPr lang="en-US" sz="3600" dirty="0" smtClean="0"/>
          </a:p>
          <a:p>
            <a:r>
              <a:rPr lang="en-US" sz="3600" dirty="0" smtClean="0"/>
              <a:t>a</a:t>
            </a:r>
          </a:p>
          <a:p>
            <a:r>
              <a:rPr lang="en-US" altLang="zh-CN" sz="3600" dirty="0"/>
              <a:t>a</a:t>
            </a:r>
            <a:r>
              <a:rPr lang="en-US" altLang="zh-CN" sz="3600" dirty="0" smtClean="0"/>
              <a:t>b</a:t>
            </a:r>
            <a:endParaRPr lang="en-US" sz="3600" dirty="0"/>
          </a:p>
        </p:txBody>
      </p:sp>
      <p:sp>
        <p:nvSpPr>
          <p:cNvPr id="65" name="TextBox 64"/>
          <p:cNvSpPr txBox="1"/>
          <p:nvPr/>
        </p:nvSpPr>
        <p:spPr>
          <a:xfrm>
            <a:off x="7766797" y="33896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活</a:t>
            </a:r>
            <a:r>
              <a:rPr lang="zh-CN" altLang="en-US" sz="2800" b="1" dirty="0" smtClean="0"/>
              <a:t>前缀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50528" y="3990598"/>
            <a:ext cx="950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/>
              <a:t>ε</a:t>
            </a:r>
            <a:endParaRPr lang="en-US" sz="3600" dirty="0" smtClean="0"/>
          </a:p>
          <a:p>
            <a:r>
              <a:rPr lang="en-US" sz="3600" dirty="0" smtClean="0"/>
              <a:t>a</a:t>
            </a:r>
          </a:p>
          <a:p>
            <a:r>
              <a:rPr lang="en-US" altLang="zh-CN" sz="3600" dirty="0" err="1" smtClean="0"/>
              <a:t>aA</a:t>
            </a:r>
            <a:endParaRPr lang="en-US" altLang="zh-CN" sz="3600" dirty="0" smtClean="0"/>
          </a:p>
          <a:p>
            <a:r>
              <a:rPr lang="en-US" sz="3600" dirty="0" err="1" smtClean="0"/>
              <a:t>a</a:t>
            </a:r>
            <a:r>
              <a:rPr lang="en-US" altLang="zh-CN" sz="3600" dirty="0" err="1" smtClean="0"/>
              <a:t>Ab</a:t>
            </a:r>
            <a:endParaRPr lang="en-US" sz="3600" dirty="0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058035" y="1880479"/>
            <a:ext cx="1549467" cy="780501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7755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33" grpId="0"/>
      <p:bldP spid="34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67544" y="836712"/>
            <a:ext cx="8240834" cy="4713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规范句型的活前缀不含</a:t>
            </a: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句柄后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的任何符号。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活前缀与句柄之间的三种关系：</a:t>
            </a: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活前缀不含句柄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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的任何符号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期待从剩余输入串中识别由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推导出的符号串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活前缀只含句柄的真前缀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句柄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中已识别，并出现在栈顶，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期待从剩余输入串中识别由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推导出的符号串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活前缀已含句柄的全部符号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句柄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已全部出现在栈顶，下一步应将归约为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900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项目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：</a:t>
            </a:r>
            <a:r>
              <a:rPr lang="zh-CN" altLang="en-US" sz="2600" dirty="0">
                <a:latin typeface="+mn-ea"/>
              </a:rPr>
              <a:t>在产生式右部添加一个圆点，用于表示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活前缀</a:t>
            </a:r>
            <a:r>
              <a:rPr lang="zh-CN" altLang="en-US" sz="2600" dirty="0">
                <a:latin typeface="+mn-ea"/>
              </a:rPr>
              <a:t>和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句柄</a:t>
            </a:r>
            <a:r>
              <a:rPr lang="zh-CN" altLang="en-US" sz="2600" dirty="0">
                <a:latin typeface="+mn-ea"/>
              </a:rPr>
              <a:t>之间的三种关系：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zh-CN" sz="2600" dirty="0" smtClean="0">
                <a:latin typeface="+mn-ea"/>
              </a:rPr>
              <a:t>A→•</a:t>
            </a:r>
            <a:r>
              <a:rPr lang="en-US" altLang="zh-CN" sz="2600" dirty="0" smtClean="0">
                <a:latin typeface="+mn-ea"/>
                <a:sym typeface="Symbol" panose="05050102010706020507" pitchFamily="18" charset="2"/>
              </a:rPr>
              <a:t></a:t>
            </a:r>
            <a:r>
              <a:rPr lang="zh-CN" altLang="en-US" sz="2600" dirty="0" smtClean="0">
                <a:latin typeface="+mn-ea"/>
              </a:rPr>
              <a:t>、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</a:rPr>
              <a:t>、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chemeClr val="accent2"/>
                </a:solidFill>
                <a:latin typeface="+mn-ea"/>
              </a:rPr>
              <a:t>项目的分类</a:t>
            </a:r>
            <a:r>
              <a:rPr lang="zh-CN" altLang="en-US" sz="2600" dirty="0">
                <a:latin typeface="+mn-ea"/>
              </a:rPr>
              <a:t>：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归约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+mn-ea"/>
              </a:rPr>
              <a:t>移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进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  <a:sym typeface="Symbol" panose="05050102010706020507" pitchFamily="18" charset="2"/>
              </a:rPr>
              <a:t>， 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= a…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，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  <a:latin typeface="+mn-ea"/>
              </a:rPr>
              <a:t>T</a:t>
            </a:r>
            <a:endParaRPr lang="en-US" altLang="zh-CN" sz="2600" dirty="0">
              <a:solidFill>
                <a:schemeClr val="accent2"/>
              </a:solidFill>
              <a:latin typeface="+mn-ea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待约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  <a:sym typeface="Symbol" panose="05050102010706020507" pitchFamily="18" charset="2"/>
              </a:rPr>
              <a:t>， 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= B …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，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B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</a:rPr>
              <a:t>V</a:t>
            </a:r>
            <a:r>
              <a:rPr lang="en-US" altLang="zh-CN" sz="2600" baseline="-25000" dirty="0">
                <a:solidFill>
                  <a:schemeClr val="accent2"/>
                </a:solidFill>
                <a:latin typeface="+mn-ea"/>
              </a:rPr>
              <a:t>N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 </a:t>
            </a:r>
            <a:endParaRPr lang="en-US" altLang="zh-CN" sz="2600" dirty="0" smtClean="0">
              <a:solidFill>
                <a:schemeClr val="accent2"/>
              </a:solidFill>
              <a:latin typeface="+mn-ea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接受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600" dirty="0">
                <a:latin typeface="+mn-ea"/>
              </a:rPr>
              <a:t>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  <a:r>
              <a:rPr lang="zh-CN" altLang="en-US" sz="2600" dirty="0">
                <a:latin typeface="+mn-ea"/>
              </a:rPr>
              <a:t>，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</a:rPr>
              <a:t>为开始</a:t>
            </a:r>
            <a:r>
              <a:rPr lang="zh-CN" altLang="en-US" sz="2600" dirty="0" smtClean="0">
                <a:solidFill>
                  <a:schemeClr val="accent2"/>
                </a:solidFill>
                <a:latin typeface="+mn-ea"/>
              </a:rPr>
              <a:t>符号。</a:t>
            </a:r>
            <a:endParaRPr lang="en-US" altLang="zh-CN" sz="2600" dirty="0" smtClean="0">
              <a:solidFill>
                <a:schemeClr val="accent2"/>
              </a:solidFill>
              <a:latin typeface="+mn-ea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如果开始符号有两个产生式，如何表示接受项目？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90000"/>
              </a:lnSpc>
            </a:pPr>
            <a:endParaRPr lang="en-US" altLang="zh-CN" sz="2600" baseline="-25000" dirty="0">
              <a:solidFill>
                <a:schemeClr val="accent2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准备二：项目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对文法</a:t>
            </a:r>
            <a:r>
              <a:rPr lang="en-US" altLang="zh-CN" dirty="0">
                <a:latin typeface="+mn-ea"/>
              </a:rPr>
              <a:t>G(S)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增加产生式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S’→S</a:t>
            </a:r>
            <a:r>
              <a:rPr lang="zh-CN" altLang="en-US" dirty="0">
                <a:latin typeface="+mn-ea"/>
              </a:rPr>
              <a:t>，把开始</a:t>
            </a:r>
            <a:r>
              <a:rPr lang="zh-CN" altLang="en-US" dirty="0" smtClean="0">
                <a:latin typeface="+mn-ea"/>
              </a:rPr>
              <a:t>符号重新表示为</a:t>
            </a:r>
            <a:r>
              <a:rPr lang="en-US" altLang="zh-CN" dirty="0">
                <a:latin typeface="+mn-ea"/>
              </a:rPr>
              <a:t>S’</a:t>
            </a:r>
            <a:r>
              <a:rPr lang="zh-CN" altLang="en-US" dirty="0">
                <a:latin typeface="+mn-ea"/>
              </a:rPr>
              <a:t>，形成拓广文法</a:t>
            </a:r>
            <a:r>
              <a:rPr lang="en-US" altLang="zh-CN" dirty="0">
                <a:latin typeface="+mn-ea"/>
              </a:rPr>
              <a:t>G(S’)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该拓广文法中，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S’→S•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是唯一的</a:t>
            </a:r>
            <a:r>
              <a:rPr lang="zh-CN" altLang="en-US" dirty="0">
                <a:latin typeface="+mn-ea"/>
              </a:rPr>
              <a:t>接受项目。</a:t>
            </a:r>
          </a:p>
          <a:p>
            <a:r>
              <a:rPr lang="zh-CN" altLang="en-US" dirty="0" smtClean="0"/>
              <a:t>文法的项目有哪些呢？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准备三：拓广文法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求拓广文法的项目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912" y="1622113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</a:t>
            </a:r>
            <a:r>
              <a:rPr lang="zh-CN" altLang="en-US" sz="2800" dirty="0" smtClean="0"/>
              <a:t>拓广文法</a:t>
            </a:r>
            <a:r>
              <a:rPr lang="en-US" altLang="zh-CN" sz="2800" dirty="0" smtClean="0"/>
              <a:t>G(S’)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S’-&gt;S	S-&gt;BB	B-&gt;</a:t>
            </a:r>
            <a:r>
              <a:rPr lang="en-US" sz="2800" dirty="0" err="1" smtClean="0"/>
              <a:t>aB</a:t>
            </a:r>
            <a:r>
              <a:rPr lang="en-US" sz="2800" dirty="0" smtClean="0"/>
              <a:t>	B-&gt;b</a:t>
            </a:r>
            <a:r>
              <a:rPr lang="zh-CN" altLang="en-US" sz="2800" dirty="0" smtClean="0"/>
              <a:t>，文法的项目有：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3154" y="2600035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S’-&gt;•S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9438" y="5373216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S’-&gt;S•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35699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S-&gt;•BB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260003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S-&gt;B•B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46531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S-&gt;BB•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125" y="4031486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-&gt;•</a:t>
            </a:r>
            <a:r>
              <a:rPr lang="en-US" altLang="zh-CN" sz="2800" dirty="0" err="1" smtClean="0"/>
              <a:t>aB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356635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a•B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341451" y="5373216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aB</a:t>
            </a:r>
            <a:r>
              <a:rPr lang="en-US" altLang="zh-CN" sz="2800" dirty="0" smtClean="0"/>
              <a:t>•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0712" y="4653136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-&gt;•</a:t>
            </a:r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4031486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-&gt;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2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</a:rPr>
              <a:t>构造状态转换图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一个状态对应一个</a:t>
            </a:r>
            <a:r>
              <a:rPr lang="zh-CN" altLang="en-US" dirty="0" smtClean="0">
                <a:latin typeface="+mn-ea"/>
              </a:rPr>
              <a:t>项目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连线表示在当前状态（项目）下，如果从输入串中识别了某个符号，则转换到另一个状态（项目）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+mn-ea"/>
              </a:rPr>
              <a:t>状态</a:t>
            </a:r>
            <a:r>
              <a:rPr lang="zh-CN" altLang="en-US" b="1" dirty="0">
                <a:latin typeface="+mn-ea"/>
              </a:rPr>
              <a:t>（项目）</a:t>
            </a:r>
            <a:r>
              <a:rPr lang="en-US" altLang="zh-CN" b="1" dirty="0">
                <a:latin typeface="+mn-ea"/>
              </a:rPr>
              <a:t>S’→ •S</a:t>
            </a:r>
            <a:r>
              <a:rPr lang="zh-CN" altLang="en-US" b="1" dirty="0">
                <a:latin typeface="+mn-ea"/>
              </a:rPr>
              <a:t>作为初态，对应“空”活前缀</a:t>
            </a:r>
            <a:r>
              <a:rPr lang="zh-CN" altLang="en-US" b="1" dirty="0" smtClean="0">
                <a:latin typeface="+mn-ea"/>
              </a:rPr>
              <a:t>；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ea"/>
                <a:cs typeface="Times New Roman" charset="0"/>
              </a:rPr>
              <a:t>状态</a:t>
            </a:r>
            <a:r>
              <a:rPr lang="zh-CN" altLang="en-US" dirty="0">
                <a:latin typeface="+mn-ea"/>
                <a:cs typeface="Times New Roman" charset="0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规约项目</a:t>
            </a:r>
            <a:r>
              <a:rPr lang="en-US" altLang="zh-CN" dirty="0">
                <a:latin typeface="+mn-ea"/>
              </a:rPr>
              <a:t>A→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dirty="0">
                <a:latin typeface="+mn-ea"/>
              </a:rPr>
              <a:t>•</a:t>
            </a:r>
            <a:r>
              <a:rPr lang="zh-CN" altLang="en-US" dirty="0">
                <a:latin typeface="+mn-ea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接受项目</a:t>
            </a:r>
            <a:r>
              <a:rPr lang="en-US" altLang="zh-CN" dirty="0">
                <a:latin typeface="+mn-ea"/>
              </a:rPr>
              <a:t>S→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dirty="0">
                <a:latin typeface="+mn-ea"/>
              </a:rPr>
              <a:t>•</a:t>
            </a:r>
            <a:r>
              <a:rPr lang="zh-CN" altLang="en-US" dirty="0">
                <a:latin typeface="+mn-ea"/>
                <a:cs typeface="Times New Roman" charset="0"/>
              </a:rPr>
              <a:t>）作为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终态</a:t>
            </a:r>
            <a:r>
              <a:rPr lang="zh-CN" altLang="en-US" dirty="0">
                <a:latin typeface="+mn-ea"/>
                <a:cs typeface="Times New Roman" charset="0"/>
              </a:rPr>
              <a:t>，能够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识别其它活前缀</a:t>
            </a:r>
            <a:r>
              <a:rPr lang="zh-CN" altLang="en-US" dirty="0">
                <a:latin typeface="+mn-ea"/>
                <a:cs typeface="Times New Roman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准备四：识别活前缀的状态转换图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9512" indent="-466567">
              <a:buClrTx/>
              <a:buFont typeface="+mj-lt"/>
              <a:buAutoNum type="arabicPeriod"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若状态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为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X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X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… 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i-1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…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SimSun" charset="-12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状态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j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为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X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X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…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i-1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i+1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…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，输入为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i</a:t>
            </a:r>
            <a:endParaRPr lang="zh-CN" altLang="en-US" baseline="-25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imSun" charset="-122"/>
            </a:endParaRPr>
          </a:p>
          <a:p>
            <a:pP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  则从状态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画一条标志为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i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的有向边到状态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j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；</a:t>
            </a: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若状态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i</a:t>
            </a: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为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X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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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为非终结符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，并有产生式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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| 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| …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| </a:t>
            </a:r>
            <a:r>
              <a:rPr lang="en-US" altLang="zh-CN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则从状态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 画一条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边到所有状态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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</a:t>
            </a:r>
            <a:r>
              <a:rPr lang="en-US" altLang="zh-CN" baseline="-25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k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SimSun" charset="-122"/>
              <a:sym typeface="Symbol" charset="2"/>
            </a:endParaRP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由于存在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  <a:sym typeface="Symbol" charset="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边，因此这个状态转换图为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NFA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SimSun" charset="-122"/>
            </a:endParaRP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NFA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SimSun" charset="-122"/>
              </a:rPr>
              <a:t>确定化。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zh-CN" altLang="en-US" dirty="0" smtClean="0"/>
              <a:t>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1520" y="785726"/>
            <a:ext cx="8665969" cy="1005264"/>
          </a:xfrm>
        </p:spPr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(1)</a:t>
            </a:r>
            <a:r>
              <a:rPr lang="en-US" altLang="zh-CN" dirty="0" smtClean="0"/>
              <a:t>S’-&gt;•S  (2)S’-&gt;S• (3)S-&gt;•BB (4)S-&gt;B•B (5) S-&gt;BB• (6)B-&gt;•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(7)B-&gt;</a:t>
            </a:r>
            <a:r>
              <a:rPr lang="en-US" altLang="zh-CN" dirty="0" err="1" smtClean="0"/>
              <a:t>a•B</a:t>
            </a:r>
            <a:r>
              <a:rPr lang="en-US" altLang="zh-CN" dirty="0" smtClean="0"/>
              <a:t> (8)B-&gt;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• (9)B-&gt;•b (10)B-&gt;b•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260648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有拓广文法</a:t>
            </a:r>
            <a:r>
              <a:rPr lang="en-US" altLang="zh-CN" sz="2800" dirty="0">
                <a:solidFill>
                  <a:srgbClr val="C00000"/>
                </a:solidFill>
              </a:rPr>
              <a:t>G(S’)</a:t>
            </a:r>
            <a:r>
              <a:rPr lang="zh-CN" altLang="en-US" sz="2800" dirty="0">
                <a:solidFill>
                  <a:srgbClr val="C00000"/>
                </a:solidFill>
              </a:rPr>
              <a:t>：</a:t>
            </a:r>
            <a:r>
              <a:rPr lang="en-US" sz="2800" dirty="0">
                <a:solidFill>
                  <a:srgbClr val="C00000"/>
                </a:solidFill>
              </a:rPr>
              <a:t>S’-&gt;</a:t>
            </a:r>
            <a:r>
              <a:rPr lang="en-US" sz="2800" dirty="0" smtClean="0">
                <a:solidFill>
                  <a:srgbClr val="C00000"/>
                </a:solidFill>
              </a:rPr>
              <a:t>S    S-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sz="2800" dirty="0" smtClean="0">
                <a:solidFill>
                  <a:srgbClr val="C00000"/>
                </a:solidFill>
              </a:rPr>
              <a:t>BB    B-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    B-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117614" y="2414402"/>
            <a:ext cx="512555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423711" y="2500212"/>
            <a:ext cx="338879" cy="2942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334755" y="2411950"/>
            <a:ext cx="537971" cy="4388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55586" y="2627701"/>
            <a:ext cx="6396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88312" y="2294267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S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33551" y="2411950"/>
            <a:ext cx="412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</a:t>
            </a:r>
            <a:endParaRPr lang="en-US" altLang="zh-CN" b="1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360171" y="3247987"/>
            <a:ext cx="512555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32883" y="3228373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4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113564" y="3247987"/>
            <a:ext cx="512555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5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77104" y="5027936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9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511055" y="5034854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10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832883" y="4082797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6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177104" y="4085249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7</a:t>
            </a: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6459196" y="4082797"/>
            <a:ext cx="512554" cy="4364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8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500265" y="2795644"/>
            <a:ext cx="896617" cy="5553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909437" y="3462512"/>
            <a:ext cx="896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82150" y="3462512"/>
            <a:ext cx="704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80946" y="3629229"/>
            <a:ext cx="1088650" cy="500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383562" y="4296097"/>
            <a:ext cx="7667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727782" y="4296097"/>
            <a:ext cx="704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727782" y="5242461"/>
            <a:ext cx="768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2845898" y="3795946"/>
            <a:ext cx="2304378" cy="1390126"/>
            <a:chOff x="2064" y="2432"/>
            <a:chExt cx="1632" cy="1134"/>
          </a:xfrm>
        </p:grpSpPr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2064" y="2432"/>
              <a:ext cx="1406" cy="1089"/>
            </a:xfrm>
            <a:custGeom>
              <a:avLst/>
              <a:gdLst>
                <a:gd name="T0" fmla="*/ 0 w 1814"/>
                <a:gd name="T1" fmla="*/ 0 h 1225"/>
                <a:gd name="T2" fmla="*/ 635 w 1814"/>
                <a:gd name="T3" fmla="*/ 862 h 1225"/>
                <a:gd name="T4" fmla="*/ 1814 w 181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4" h="1225">
                  <a:moveTo>
                    <a:pt x="0" y="0"/>
                  </a:moveTo>
                  <a:cubicBezTo>
                    <a:pt x="166" y="329"/>
                    <a:pt x="333" y="658"/>
                    <a:pt x="635" y="862"/>
                  </a:cubicBezTo>
                  <a:cubicBezTo>
                    <a:pt x="937" y="1066"/>
                    <a:pt x="1618" y="1165"/>
                    <a:pt x="1814" y="12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3470" y="3521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820788" y="2795644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>
                <a:cs typeface="Times New Roman" panose="02020603050405020304" pitchFamily="18" charset="0"/>
              </a:rPr>
              <a:t>ε</a:t>
            </a:r>
            <a:endParaRPr lang="en-US" altLang="zh-CN" b="1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3165008" y="3129078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B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510641" y="3129078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B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3179129" y="3609615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/>
              <a:t>ε</a:t>
            </a:r>
            <a:endParaRPr lang="en-US" altLang="zh-CN" b="1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717406" y="4074216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/>
              <a:t>ε</a:t>
            </a:r>
            <a:endParaRPr lang="en-US" altLang="zh-CN" b="1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31821" y="3962662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a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919814" y="3962662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/>
              <a:t>B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5983354" y="49078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b</a:t>
            </a:r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5196872" y="3335022"/>
            <a:ext cx="338879" cy="2942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541092" y="4168607"/>
            <a:ext cx="338879" cy="2942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6606044" y="5114971"/>
            <a:ext cx="338879" cy="2942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126579" y="3684393"/>
            <a:ext cx="0" cy="38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4268" y="3625456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 dirty="0"/>
              <a:t>ε</a:t>
            </a:r>
            <a:endParaRPr lang="en-US" altLang="zh-CN" b="1" dirty="0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5470799" y="4519203"/>
            <a:ext cx="0" cy="500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5504203" y="4519203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/>
              <a:t>ε</a:t>
            </a:r>
            <a:endParaRPr lang="en-US" altLang="zh-CN" b="1"/>
          </a:p>
        </p:txBody>
      </p:sp>
      <p:grpSp>
        <p:nvGrpSpPr>
          <p:cNvPr id="47" name="Group 73"/>
          <p:cNvGrpSpPr>
            <a:grpSpLocks/>
          </p:cNvGrpSpPr>
          <p:nvPr/>
        </p:nvGrpSpPr>
        <p:grpSpPr bwMode="auto">
          <a:xfrm>
            <a:off x="4190118" y="4477524"/>
            <a:ext cx="1010989" cy="375113"/>
            <a:chOff x="1937" y="3647"/>
            <a:chExt cx="716" cy="306"/>
          </a:xfrm>
        </p:grpSpPr>
        <p:sp>
          <p:nvSpPr>
            <p:cNvPr id="52" name="Freeform 64"/>
            <p:cNvSpPr>
              <a:spLocks/>
            </p:cNvSpPr>
            <p:nvPr/>
          </p:nvSpPr>
          <p:spPr bwMode="auto">
            <a:xfrm>
              <a:off x="2018" y="3657"/>
              <a:ext cx="635" cy="296"/>
            </a:xfrm>
            <a:custGeom>
              <a:avLst/>
              <a:gdLst>
                <a:gd name="T0" fmla="*/ 635 w 635"/>
                <a:gd name="T1" fmla="*/ 0 h 296"/>
                <a:gd name="T2" fmla="*/ 318 w 635"/>
                <a:gd name="T3" fmla="*/ 273 h 296"/>
                <a:gd name="T4" fmla="*/ 0 w 635"/>
                <a:gd name="T5" fmla="*/ 13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296">
                  <a:moveTo>
                    <a:pt x="635" y="0"/>
                  </a:moveTo>
                  <a:cubicBezTo>
                    <a:pt x="529" y="125"/>
                    <a:pt x="424" y="250"/>
                    <a:pt x="318" y="273"/>
                  </a:cubicBezTo>
                  <a:cubicBezTo>
                    <a:pt x="212" y="296"/>
                    <a:pt x="106" y="216"/>
                    <a:pt x="0" y="1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" name="Group 72"/>
            <p:cNvGrpSpPr>
              <a:grpSpLocks/>
            </p:cNvGrpSpPr>
            <p:nvPr/>
          </p:nvGrpSpPr>
          <p:grpSpPr bwMode="auto">
            <a:xfrm>
              <a:off x="1937" y="3647"/>
              <a:ext cx="433" cy="301"/>
              <a:chOff x="3061" y="2961"/>
              <a:chExt cx="433" cy="301"/>
            </a:xfrm>
          </p:grpSpPr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 flipH="1" flipV="1">
                <a:off x="3061" y="3022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67"/>
              <p:cNvSpPr txBox="1">
                <a:spLocks noChangeArrowheads="1"/>
              </p:cNvSpPr>
              <p:nvPr/>
            </p:nvSpPr>
            <p:spPr bwMode="auto">
              <a:xfrm>
                <a:off x="3288" y="2961"/>
                <a:ext cx="20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l-GR" altLang="zh-CN" b="1"/>
                  <a:t>ε</a:t>
                </a:r>
                <a:endParaRPr lang="en-US" altLang="zh-CN" b="1"/>
              </a:p>
            </p:txBody>
          </p:sp>
        </p:grp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4190118" y="2387433"/>
            <a:ext cx="3448095" cy="3697194"/>
            <a:chOff x="3016" y="1283"/>
            <a:chExt cx="2442" cy="3016"/>
          </a:xfrm>
        </p:grpSpPr>
        <p:sp>
          <p:nvSpPr>
            <p:cNvPr id="49" name="Freeform 62"/>
            <p:cNvSpPr>
              <a:spLocks/>
            </p:cNvSpPr>
            <p:nvPr/>
          </p:nvSpPr>
          <p:spPr bwMode="auto">
            <a:xfrm>
              <a:off x="3016" y="1283"/>
              <a:ext cx="2442" cy="3016"/>
            </a:xfrm>
            <a:custGeom>
              <a:avLst/>
              <a:gdLst>
                <a:gd name="T0" fmla="*/ 0 w 2442"/>
                <a:gd name="T1" fmla="*/ 650 h 3016"/>
                <a:gd name="T2" fmla="*/ 1996 w 2442"/>
                <a:gd name="T3" fmla="*/ 333 h 3016"/>
                <a:gd name="T4" fmla="*/ 2313 w 2442"/>
                <a:gd name="T5" fmla="*/ 2646 h 3016"/>
                <a:gd name="T6" fmla="*/ 1225 w 2442"/>
                <a:gd name="T7" fmla="*/ 2555 h 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2" h="3016">
                  <a:moveTo>
                    <a:pt x="0" y="650"/>
                  </a:moveTo>
                  <a:cubicBezTo>
                    <a:pt x="805" y="325"/>
                    <a:pt x="1610" y="0"/>
                    <a:pt x="1996" y="333"/>
                  </a:cubicBezTo>
                  <a:cubicBezTo>
                    <a:pt x="2382" y="666"/>
                    <a:pt x="2442" y="2276"/>
                    <a:pt x="2313" y="2646"/>
                  </a:cubicBezTo>
                  <a:cubicBezTo>
                    <a:pt x="2184" y="3016"/>
                    <a:pt x="1704" y="2785"/>
                    <a:pt x="1225" y="2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H="1" flipV="1">
              <a:off x="4059" y="3748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3615" y="1373"/>
              <a:ext cx="20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l-GR" altLang="zh-CN" b="1" dirty="0"/>
                <a:t>ε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化简</a:t>
            </a:r>
            <a:endParaRPr 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66154" y="2023812"/>
            <a:ext cx="5577890" cy="4116166"/>
            <a:chOff x="938594" y="1589393"/>
            <a:chExt cx="6873154" cy="487181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370349" y="3616630"/>
              <a:ext cx="576201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059271" y="372775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59268" y="3613455"/>
              <a:ext cx="604775" cy="5683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1975122" y="3461053"/>
              <a:ext cx="941289" cy="431800"/>
              <a:chOff x="1244" y="2296"/>
              <a:chExt cx="593" cy="272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244" y="2568"/>
                <a:ext cx="5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1432" y="2296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S</a:t>
                </a:r>
              </a:p>
            </p:txBody>
          </p:sp>
        </p:grp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938594" y="3613454"/>
              <a:ext cx="395136" cy="360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/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</a:t>
              </a:r>
              <a:endParaRPr lang="en-US" altLang="zh-CN" b="1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56124" y="25244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235546" y="3605518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356124" y="46961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940282" y="46961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960898" y="4900928"/>
              <a:ext cx="934939" cy="369888"/>
              <a:chOff x="3125" y="3203"/>
              <a:chExt cx="589" cy="233"/>
            </a:xfrm>
          </p:grpSpPr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125" y="3249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288" y="3203"/>
                <a:ext cx="2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</p:grp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7329198" y="3718230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sp>
          <p:nvSpPr>
            <p:cNvPr id="23" name="Oval 35"/>
            <p:cNvSpPr>
              <a:spLocks noChangeArrowheads="1"/>
            </p:cNvSpPr>
            <p:nvPr/>
          </p:nvSpPr>
          <p:spPr bwMode="auto">
            <a:xfrm>
              <a:off x="6032346" y="480725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1692577" y="2740330"/>
              <a:ext cx="2663546" cy="865188"/>
              <a:chOff x="1066" y="1842"/>
              <a:chExt cx="1678" cy="545"/>
            </a:xfrm>
          </p:grpSpPr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1882" y="1842"/>
                <a:ext cx="2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 flipV="1">
                <a:off x="1066" y="1888"/>
                <a:ext cx="1678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4932325" y="2813355"/>
              <a:ext cx="2376238" cy="863600"/>
              <a:chOff x="3107" y="1888"/>
              <a:chExt cx="1497" cy="544"/>
            </a:xfrm>
          </p:grpSpPr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791" y="19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3107" y="1888"/>
                <a:ext cx="1497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Oval 45"/>
            <p:cNvSpPr>
              <a:spLocks noChangeArrowheads="1"/>
            </p:cNvSpPr>
            <p:nvPr/>
          </p:nvSpPr>
          <p:spPr bwMode="auto">
            <a:xfrm>
              <a:off x="6227589" y="1589393"/>
              <a:ext cx="576201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31" name="Oval 47"/>
            <p:cNvSpPr>
              <a:spLocks noChangeArrowheads="1"/>
            </p:cNvSpPr>
            <p:nvPr/>
          </p:nvSpPr>
          <p:spPr bwMode="auto">
            <a:xfrm>
              <a:off x="6321241" y="170210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grpSp>
          <p:nvGrpSpPr>
            <p:cNvPr id="32" name="Group 67"/>
            <p:cNvGrpSpPr>
              <a:grpSpLocks/>
            </p:cNvGrpSpPr>
            <p:nvPr/>
          </p:nvGrpSpPr>
          <p:grpSpPr bwMode="auto">
            <a:xfrm>
              <a:off x="4932325" y="1949755"/>
              <a:ext cx="1295264" cy="719138"/>
              <a:chOff x="3107" y="1344"/>
              <a:chExt cx="816" cy="453"/>
            </a:xfrm>
          </p:grpSpPr>
          <p:sp>
            <p:nvSpPr>
              <p:cNvPr id="33" name="Line 48"/>
              <p:cNvSpPr>
                <a:spLocks noChangeShapeType="1"/>
              </p:cNvSpPr>
              <p:nvPr/>
            </p:nvSpPr>
            <p:spPr bwMode="auto">
              <a:xfrm flipV="1">
                <a:off x="3107" y="1389"/>
                <a:ext cx="81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49"/>
              <p:cNvSpPr txBox="1">
                <a:spLocks noChangeArrowheads="1"/>
              </p:cNvSpPr>
              <p:nvPr/>
            </p:nvSpPr>
            <p:spPr bwMode="auto">
              <a:xfrm>
                <a:off x="3334" y="1344"/>
                <a:ext cx="2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/>
                  <a:t>B</a:t>
                </a:r>
              </a:p>
            </p:txBody>
          </p:sp>
        </p:grpSp>
        <p:grpSp>
          <p:nvGrpSpPr>
            <p:cNvPr id="35" name="Group 64"/>
            <p:cNvGrpSpPr>
              <a:grpSpLocks/>
            </p:cNvGrpSpPr>
            <p:nvPr/>
          </p:nvGrpSpPr>
          <p:grpSpPr bwMode="auto">
            <a:xfrm>
              <a:off x="1908455" y="4037318"/>
              <a:ext cx="2447668" cy="863600"/>
              <a:chOff x="1202" y="2659"/>
              <a:chExt cx="1542" cy="544"/>
            </a:xfrm>
          </p:grpSpPr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>
                <a:off x="1202" y="2659"/>
                <a:ext cx="1542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50"/>
              <p:cNvSpPr txBox="1">
                <a:spLocks noChangeArrowheads="1"/>
              </p:cNvSpPr>
              <p:nvPr/>
            </p:nvSpPr>
            <p:spPr bwMode="auto">
              <a:xfrm>
                <a:off x="1474" y="2750"/>
                <a:ext cx="1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</p:grpSp>
        <p:grpSp>
          <p:nvGrpSpPr>
            <p:cNvPr id="38" name="Group 72"/>
            <p:cNvGrpSpPr>
              <a:grpSpLocks/>
            </p:cNvGrpSpPr>
            <p:nvPr/>
          </p:nvGrpSpPr>
          <p:grpSpPr bwMode="auto">
            <a:xfrm>
              <a:off x="4932325" y="4037317"/>
              <a:ext cx="2303220" cy="792162"/>
              <a:chOff x="3107" y="2659"/>
              <a:chExt cx="1451" cy="499"/>
            </a:xfrm>
          </p:grpSpPr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 flipV="1">
                <a:off x="3107" y="2659"/>
                <a:ext cx="1451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53"/>
              <p:cNvSpPr txBox="1">
                <a:spLocks noChangeArrowheads="1"/>
              </p:cNvSpPr>
              <p:nvPr/>
            </p:nvSpPr>
            <p:spPr bwMode="auto">
              <a:xfrm>
                <a:off x="3651" y="2659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</p:grpSp>
        <p:grpSp>
          <p:nvGrpSpPr>
            <p:cNvPr id="41" name="Group 69"/>
            <p:cNvGrpSpPr>
              <a:grpSpLocks/>
            </p:cNvGrpSpPr>
            <p:nvPr/>
          </p:nvGrpSpPr>
          <p:grpSpPr bwMode="auto">
            <a:xfrm>
              <a:off x="4643424" y="3100693"/>
              <a:ext cx="298418" cy="1584325"/>
              <a:chOff x="2925" y="2069"/>
              <a:chExt cx="188" cy="998"/>
            </a:xfrm>
          </p:grpSpPr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2925" y="2069"/>
                <a:ext cx="0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54"/>
              <p:cNvSpPr txBox="1">
                <a:spLocks noChangeArrowheads="1"/>
              </p:cNvSpPr>
              <p:nvPr/>
            </p:nvSpPr>
            <p:spPr bwMode="auto">
              <a:xfrm>
                <a:off x="2925" y="2387"/>
                <a:ext cx="1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</p:grpSp>
        <p:grpSp>
          <p:nvGrpSpPr>
            <p:cNvPr id="44" name="Group 74"/>
            <p:cNvGrpSpPr>
              <a:grpSpLocks/>
            </p:cNvGrpSpPr>
            <p:nvPr/>
          </p:nvGrpSpPr>
          <p:grpSpPr bwMode="auto">
            <a:xfrm>
              <a:off x="1619561" y="4287922"/>
              <a:ext cx="5833450" cy="2173287"/>
              <a:chOff x="1020" y="2749"/>
              <a:chExt cx="3675" cy="1369"/>
            </a:xfrm>
          </p:grpSpPr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 flipV="1">
                <a:off x="4649" y="2749"/>
                <a:ext cx="4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Group 65"/>
              <p:cNvGrpSpPr>
                <a:grpSpLocks/>
              </p:cNvGrpSpPr>
              <p:nvPr/>
            </p:nvGrpSpPr>
            <p:grpSpPr bwMode="auto">
              <a:xfrm>
                <a:off x="1020" y="2750"/>
                <a:ext cx="3629" cy="1368"/>
                <a:chOff x="1020" y="2750"/>
                <a:chExt cx="3629" cy="1368"/>
              </a:xfrm>
            </p:grpSpPr>
            <p:sp>
              <p:nvSpPr>
                <p:cNvPr id="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42" y="3113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b="1"/>
                    <a:t>b</a:t>
                  </a:r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auto">
                <a:xfrm>
                  <a:off x="1020" y="2750"/>
                  <a:ext cx="3629" cy="1368"/>
                </a:xfrm>
                <a:custGeom>
                  <a:avLst/>
                  <a:gdLst>
                    <a:gd name="T0" fmla="*/ 0 w 3629"/>
                    <a:gd name="T1" fmla="*/ 0 h 1368"/>
                    <a:gd name="T2" fmla="*/ 1044 w 3629"/>
                    <a:gd name="T3" fmla="*/ 1224 h 1368"/>
                    <a:gd name="T4" fmla="*/ 2903 w 3629"/>
                    <a:gd name="T5" fmla="*/ 862 h 1368"/>
                    <a:gd name="T6" fmla="*/ 3629 w 3629"/>
                    <a:gd name="T7" fmla="*/ 90 h 1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29" h="1368">
                      <a:moveTo>
                        <a:pt x="0" y="0"/>
                      </a:moveTo>
                      <a:cubicBezTo>
                        <a:pt x="280" y="540"/>
                        <a:pt x="560" y="1080"/>
                        <a:pt x="1044" y="1224"/>
                      </a:cubicBezTo>
                      <a:cubicBezTo>
                        <a:pt x="1528" y="1368"/>
                        <a:pt x="2472" y="1051"/>
                        <a:pt x="2903" y="862"/>
                      </a:cubicBezTo>
                      <a:cubicBezTo>
                        <a:pt x="3334" y="673"/>
                        <a:pt x="3481" y="381"/>
                        <a:pt x="3629" y="9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" name="Group 71"/>
            <p:cNvGrpSpPr>
              <a:grpSpLocks/>
            </p:cNvGrpSpPr>
            <p:nvPr/>
          </p:nvGrpSpPr>
          <p:grpSpPr bwMode="auto">
            <a:xfrm>
              <a:off x="3971988" y="5116818"/>
              <a:ext cx="671443" cy="600075"/>
              <a:chOff x="2502" y="3339"/>
              <a:chExt cx="423" cy="378"/>
            </a:xfrm>
          </p:grpSpPr>
          <p:sp>
            <p:nvSpPr>
              <p:cNvPr id="50" name="Line 57"/>
              <p:cNvSpPr>
                <a:spLocks noChangeShapeType="1"/>
              </p:cNvSpPr>
              <p:nvPr/>
            </p:nvSpPr>
            <p:spPr bwMode="auto">
              <a:xfrm flipV="1">
                <a:off x="2925" y="343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" name="Group 70"/>
              <p:cNvGrpSpPr>
                <a:grpSpLocks/>
              </p:cNvGrpSpPr>
              <p:nvPr/>
            </p:nvGrpSpPr>
            <p:grpSpPr bwMode="auto">
              <a:xfrm>
                <a:off x="2502" y="3339"/>
                <a:ext cx="423" cy="378"/>
                <a:chOff x="2502" y="3339"/>
                <a:chExt cx="423" cy="378"/>
              </a:xfrm>
            </p:grpSpPr>
            <p:sp>
              <p:nvSpPr>
                <p:cNvPr id="52" name="Freeform 56"/>
                <p:cNvSpPr>
                  <a:spLocks/>
                </p:cNvSpPr>
                <p:nvPr/>
              </p:nvSpPr>
              <p:spPr bwMode="auto">
                <a:xfrm>
                  <a:off x="2502" y="3339"/>
                  <a:ext cx="423" cy="378"/>
                </a:xfrm>
                <a:custGeom>
                  <a:avLst/>
                  <a:gdLst>
                    <a:gd name="T0" fmla="*/ 242 w 423"/>
                    <a:gd name="T1" fmla="*/ 0 h 378"/>
                    <a:gd name="T2" fmla="*/ 15 w 423"/>
                    <a:gd name="T3" fmla="*/ 227 h 378"/>
                    <a:gd name="T4" fmla="*/ 333 w 423"/>
                    <a:gd name="T5" fmla="*/ 363 h 378"/>
                    <a:gd name="T6" fmla="*/ 423 w 423"/>
                    <a:gd name="T7" fmla="*/ 13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3" h="378">
                      <a:moveTo>
                        <a:pt x="242" y="0"/>
                      </a:moveTo>
                      <a:cubicBezTo>
                        <a:pt x="121" y="83"/>
                        <a:pt x="0" y="167"/>
                        <a:pt x="15" y="227"/>
                      </a:cubicBezTo>
                      <a:cubicBezTo>
                        <a:pt x="30" y="287"/>
                        <a:pt x="265" y="378"/>
                        <a:pt x="333" y="363"/>
                      </a:cubicBezTo>
                      <a:cubicBezTo>
                        <a:pt x="401" y="348"/>
                        <a:pt x="412" y="242"/>
                        <a:pt x="423" y="1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23" y="3414"/>
                  <a:ext cx="18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b="1"/>
                    <a:t>a</a:t>
                  </a:r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755575" y="1741512"/>
            <a:ext cx="2339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子集构造法</a:t>
            </a:r>
            <a:endParaRPr lang="en-US" altLang="zh-CN" sz="2800" b="1" dirty="0" smtClean="0"/>
          </a:p>
          <a:p>
            <a:r>
              <a:rPr lang="el-GR" altLang="zh-CN" sz="2800" b="1" dirty="0"/>
              <a:t>ε</a:t>
            </a:r>
            <a:r>
              <a:rPr lang="zh-CN" altLang="en-US" sz="2800" b="1" dirty="0" smtClean="0"/>
              <a:t>闭包</a:t>
            </a:r>
            <a:endParaRPr lang="en-US" altLang="zh-CN" sz="2800" b="1" dirty="0" smtClean="0"/>
          </a:p>
          <a:p>
            <a:r>
              <a:rPr lang="en-US" altLang="zh-CN" sz="2800" b="1" dirty="0"/>
              <a:t>a</a:t>
            </a:r>
            <a:r>
              <a:rPr lang="zh-CN" altLang="en-US" sz="2800" b="1" dirty="0" smtClean="0"/>
              <a:t>弧转换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构造新的状态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删除多余状态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和等价状态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99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7" indent="-466567">
              <a:lnSpc>
                <a:spcPct val="140000"/>
              </a:lnSpc>
              <a:buClrTx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对于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A→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•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如果有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 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 A  </a:t>
            </a:r>
            <a:r>
              <a:rPr lang="en-US" altLang="zh-CN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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则称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A→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•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对活前缀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有效。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即：从</a:t>
            </a:r>
            <a:r>
              <a:rPr lang="zh-CN" altLang="en-US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初态到达状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态</a:t>
            </a:r>
            <a:r>
              <a:rPr lang="en-US" altLang="zh-CN" dirty="0">
                <a:latin typeface="+mn-ea"/>
              </a:rPr>
              <a:t>A→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+mn-ea"/>
              </a:rPr>
              <a:t>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时，已识别出，希望继续从输入串中识别由推出的串。 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项目的有效性定义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语法树的剪枝过程：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剪枝</a:t>
            </a:r>
            <a:r>
              <a:rPr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11638" y="2276476"/>
            <a:ext cx="370763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 flipH="1">
            <a:off x="3694113" y="2616201"/>
            <a:ext cx="5334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3389314" y="3073401"/>
            <a:ext cx="370763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35417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4532313" y="2616201"/>
            <a:ext cx="5334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4989513" y="3073401"/>
            <a:ext cx="370763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51419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8" name="Line 10"/>
          <p:cNvSpPr>
            <a:spLocks noChangeShapeType="1"/>
          </p:cNvSpPr>
          <p:nvPr/>
        </p:nvSpPr>
        <p:spPr bwMode="auto">
          <a:xfrm>
            <a:off x="4379913" y="2692400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4211638" y="3068639"/>
            <a:ext cx="404812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80" name="Line 12"/>
          <p:cNvSpPr>
            <a:spLocks noChangeShapeType="1"/>
          </p:cNvSpPr>
          <p:nvPr/>
        </p:nvSpPr>
        <p:spPr bwMode="auto">
          <a:xfrm>
            <a:off x="43799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1" name="Line 13"/>
          <p:cNvSpPr>
            <a:spLocks noChangeShapeType="1"/>
          </p:cNvSpPr>
          <p:nvPr/>
        </p:nvSpPr>
        <p:spPr bwMode="auto">
          <a:xfrm flipH="1">
            <a:off x="3998913" y="3429000"/>
            <a:ext cx="357187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2" name="Line 14"/>
          <p:cNvSpPr>
            <a:spLocks noChangeShapeType="1"/>
          </p:cNvSpPr>
          <p:nvPr/>
        </p:nvSpPr>
        <p:spPr bwMode="auto">
          <a:xfrm>
            <a:off x="4427540" y="3429000"/>
            <a:ext cx="333375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3373438" y="4105275"/>
            <a:ext cx="340228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3830640" y="4045753"/>
            <a:ext cx="324234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4227515" y="4064000"/>
            <a:ext cx="324234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467986" name="Text Box 18"/>
          <p:cNvSpPr txBox="1">
            <a:spLocks noChangeArrowheads="1"/>
          </p:cNvSpPr>
          <p:nvPr/>
        </p:nvSpPr>
        <p:spPr bwMode="auto">
          <a:xfrm>
            <a:off x="4608514" y="4064000"/>
            <a:ext cx="370763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5021057" y="4127408"/>
            <a:ext cx="340228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7988" name="Line 20"/>
          <p:cNvSpPr>
            <a:spLocks noChangeShapeType="1"/>
          </p:cNvSpPr>
          <p:nvPr/>
        </p:nvSpPr>
        <p:spPr bwMode="auto">
          <a:xfrm>
            <a:off x="4760913" y="4445000"/>
            <a:ext cx="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4640006" y="5025618"/>
            <a:ext cx="340228" cy="403941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3373438" y="3571877"/>
            <a:ext cx="3810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4595813" y="4562477"/>
            <a:ext cx="3810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2" name="Rectangle 24"/>
          <p:cNvSpPr>
            <a:spLocks noChangeArrowheads="1"/>
          </p:cNvSpPr>
          <p:nvPr/>
        </p:nvSpPr>
        <p:spPr bwMode="auto">
          <a:xfrm>
            <a:off x="3875088" y="3627438"/>
            <a:ext cx="1066800" cy="1143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5027613" y="3554414"/>
            <a:ext cx="304800" cy="9144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3443288" y="2762251"/>
            <a:ext cx="1905000" cy="9144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" name="日期占位符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</p:spPr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93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nimBg="1"/>
      <p:bldP spid="467973" grpId="0"/>
      <p:bldP spid="467974" grpId="0" animBg="1"/>
      <p:bldP spid="467975" grpId="0" animBg="1"/>
      <p:bldP spid="467976" grpId="0"/>
      <p:bldP spid="467977" grpId="0" animBg="1"/>
      <p:bldP spid="467978" grpId="0" animBg="1"/>
      <p:bldP spid="467979" grpId="0"/>
      <p:bldP spid="467980" grpId="0" animBg="1"/>
      <p:bldP spid="467981" grpId="0" animBg="1"/>
      <p:bldP spid="467982" grpId="0" animBg="1"/>
      <p:bldP spid="467983" grpId="0"/>
      <p:bldP spid="467984" grpId="0"/>
      <p:bldP spid="467985" grpId="0"/>
      <p:bldP spid="467986" grpId="0"/>
      <p:bldP spid="467987" grpId="0"/>
      <p:bldP spid="467988" grpId="0" animBg="1"/>
      <p:bldP spid="467989" grpId="0"/>
      <p:bldP spid="467990" grpId="0" animBg="1"/>
      <p:bldP spid="467990" grpId="1" animBg="1"/>
      <p:bldP spid="467991" grpId="0" animBg="1"/>
      <p:bldP spid="467991" grpId="1" animBg="1"/>
      <p:bldP spid="467992" grpId="0" animBg="1"/>
      <p:bldP spid="467992" grpId="1" animBg="1"/>
      <p:bldP spid="467993" grpId="0" animBg="1"/>
      <p:bldP spid="467993" grpId="1" animBg="1"/>
      <p:bldP spid="467994" grpId="0" animBg="1"/>
      <p:bldP spid="46799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7" indent="-466567">
              <a:lnSpc>
                <a:spcPct val="130000"/>
              </a:lnSpc>
              <a:buClrTx/>
              <a:buFont typeface="+mj-lt"/>
              <a:buAutoNum type="arabicPeriod" startAt="2"/>
            </a:pPr>
            <a:r>
              <a:rPr lang="zh-CN" altLang="en-US" dirty="0">
                <a:latin typeface="+mn-ea"/>
                <a:cs typeface="Times New Roman" charset="0"/>
              </a:rPr>
              <a:t>若</a:t>
            </a:r>
            <a:r>
              <a:rPr lang="en-US" altLang="zh-CN" dirty="0">
                <a:latin typeface="+mn-ea"/>
                <a:cs typeface="Times New Roman" charset="0"/>
              </a:rPr>
              <a:t>A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+mn-ea"/>
                <a:cs typeface="Times New Roman" charset="0"/>
              </a:rPr>
              <a:t>•B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对活前缀  有效，且有产生式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，则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</a:rPr>
              <a:t>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对活前缀  也是有效的。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因为：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S’ABB’’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即：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S’B’’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+mn-ea"/>
              <a:cs typeface="Times New Roman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所以，项目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</a:rPr>
              <a:t>→•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 (B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el-GR" altLang="zh-CN" dirty="0">
                <a:latin typeface="+mn-ea"/>
                <a:cs typeface="Times New Roman" charset="0"/>
              </a:rPr>
              <a:t> ε </a:t>
            </a:r>
            <a:r>
              <a:rPr lang="en-US" altLang="zh-CN" dirty="0">
                <a:latin typeface="+mn-ea"/>
                <a:cs typeface="Times New Roman" charset="0"/>
              </a:rPr>
              <a:t>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)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活前缀 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</a:t>
            </a:r>
            <a:r>
              <a:rPr lang="el-GR" altLang="zh-CN" dirty="0">
                <a:solidFill>
                  <a:srgbClr val="FF0000"/>
                </a:solidFill>
                <a:latin typeface="+mn-ea"/>
                <a:cs typeface="Times New Roman" charset="0"/>
              </a:rPr>
              <a:t>ε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也有效。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(A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el-GR" altLang="zh-CN" dirty="0">
                <a:latin typeface="+mn-ea"/>
                <a:cs typeface="Times New Roman" charset="0"/>
              </a:rPr>
              <a:t> </a:t>
            </a:r>
            <a:r>
              <a:rPr lang="el-GR" altLang="zh-CN" dirty="0">
                <a:solidFill>
                  <a:srgbClr val="FF0000"/>
                </a:solidFill>
                <a:latin typeface="+mn-ea"/>
                <a:cs typeface="Times New Roman" charset="0"/>
              </a:rPr>
              <a:t>ε</a:t>
            </a:r>
            <a:r>
              <a:rPr lang="en-US" altLang="zh-CN" dirty="0">
                <a:latin typeface="+mn-ea"/>
                <a:cs typeface="Times New Roman" charset="0"/>
              </a:rPr>
              <a:t>;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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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)</a:t>
            </a:r>
            <a:endParaRPr lang="zh-CN" altLang="en-US" dirty="0">
              <a:latin typeface="+mn-ea"/>
              <a:cs typeface="Times New Roman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项目的有效性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78472" y="620688"/>
            <a:ext cx="8240834" cy="1365304"/>
          </a:xfrm>
        </p:spPr>
        <p:txBody>
          <a:bodyPr>
            <a:noAutofit/>
          </a:bodyPr>
          <a:lstStyle/>
          <a:p>
            <a:r>
              <a:rPr lang="zh-CN" altLang="en-US" dirty="0"/>
              <a:t>文法</a:t>
            </a:r>
            <a:r>
              <a:rPr lang="en-US" altLang="zh-CN" dirty="0"/>
              <a:t>G(S</a:t>
            </a:r>
            <a:r>
              <a:rPr lang="en-US" altLang="zh-CN" dirty="0">
                <a:sym typeface="Symbol" charset="2"/>
              </a:rPr>
              <a:t>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S</a:t>
            </a:r>
            <a:r>
              <a:rPr lang="en-US" altLang="zh-CN" b="1" dirty="0" smtClean="0">
                <a:sym typeface="Symbol" charset="2"/>
              </a:rPr>
              <a:t></a:t>
            </a:r>
            <a:r>
              <a:rPr lang="en-US" altLang="zh-CN" b="1" dirty="0" smtClean="0"/>
              <a:t>→S         </a:t>
            </a:r>
            <a:r>
              <a:rPr lang="en-US" altLang="zh-CN" b="1" dirty="0" err="1" smtClean="0"/>
              <a:t>S→bB</a:t>
            </a:r>
            <a:r>
              <a:rPr lang="zh-CN" altLang="en-US" b="1" dirty="0" smtClean="0"/>
              <a:t>         </a:t>
            </a:r>
            <a:r>
              <a:rPr lang="en-US" altLang="zh-CN" b="1" dirty="0" err="1"/>
              <a:t>B→cB</a:t>
            </a:r>
            <a:r>
              <a:rPr lang="zh-CN" altLang="en-US" b="1" dirty="0"/>
              <a:t> </a:t>
            </a:r>
            <a:r>
              <a:rPr lang="en-US" altLang="zh-CN" b="1" dirty="0"/>
              <a:t>|</a:t>
            </a:r>
            <a:r>
              <a:rPr lang="zh-CN" altLang="en-US" b="1" dirty="0"/>
              <a:t> </a:t>
            </a:r>
            <a:r>
              <a:rPr lang="en-US" altLang="zh-CN" b="1" dirty="0"/>
              <a:t>d </a:t>
            </a:r>
          </a:p>
          <a:p>
            <a:r>
              <a:rPr lang="zh-CN" altLang="en-US" dirty="0" smtClean="0">
                <a:sym typeface="Symbol" charset="2"/>
              </a:rPr>
              <a:t>判断项目：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• </a:t>
            </a:r>
            <a:r>
              <a:rPr lang="en-US" altLang="zh-CN" dirty="0" err="1">
                <a:solidFill>
                  <a:schemeClr val="tx1"/>
                </a:solidFill>
                <a:sym typeface="Symbol" charset="2"/>
              </a:rPr>
              <a:t>cB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charset="2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 c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•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B,</a:t>
            </a:r>
            <a:r>
              <a:rPr lang="zh-CN" altLang="en-US" dirty="0">
                <a:solidFill>
                  <a:schemeClr val="tx1"/>
                </a:solidFill>
                <a:sym typeface="Symbol" charset="2"/>
              </a:rPr>
              <a:t>  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B 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•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d</a:t>
            </a:r>
            <a:r>
              <a:rPr lang="zh-CN" altLang="en-US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charset="2"/>
              </a:rPr>
              <a:t>对</a:t>
            </a:r>
            <a:r>
              <a:rPr lang="zh-CN" altLang="en-US" dirty="0" smtClean="0">
                <a:sym typeface="Symbol" charset="2"/>
              </a:rPr>
              <a:t>活</a:t>
            </a:r>
            <a:r>
              <a:rPr lang="zh-CN" altLang="en-US" dirty="0">
                <a:sym typeface="Symbol" charset="2"/>
              </a:rPr>
              <a:t>前缀 </a:t>
            </a:r>
            <a:r>
              <a:rPr lang="en-US" altLang="zh-CN" dirty="0" err="1" smtClean="0">
                <a:solidFill>
                  <a:srgbClr val="FF0000"/>
                </a:solidFill>
                <a:sym typeface="Symbol" charset="2"/>
              </a:rPr>
              <a:t>bc</a:t>
            </a:r>
            <a:r>
              <a:rPr lang="zh-CN" altLang="en-US" dirty="0">
                <a:sym typeface="Symbol" charset="2"/>
              </a:rPr>
              <a:t>的</a:t>
            </a:r>
            <a:r>
              <a:rPr lang="zh-CN" altLang="en-US" dirty="0" smtClean="0">
                <a:sym typeface="Symbol" charset="2"/>
              </a:rPr>
              <a:t>有效性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1416" y="2412475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Symbol" charset="2"/>
              </a:rPr>
              <a:t>S’ </a:t>
            </a:r>
            <a:r>
              <a:rPr lang="en-US" altLang="zh-CN" sz="2800" dirty="0" smtClean="0">
                <a:sym typeface="Symbol" charset="2"/>
              </a:rPr>
              <a:t>S </a:t>
            </a:r>
            <a:r>
              <a:rPr lang="en-US" altLang="zh-CN" sz="2800" dirty="0"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sym typeface="Symbol" charset="2"/>
              </a:rPr>
              <a:t>b</a:t>
            </a:r>
            <a:r>
              <a:rPr lang="en-US" altLang="zh-CN" sz="2800" dirty="0" err="1">
                <a:solidFill>
                  <a:srgbClr val="006600"/>
                </a:solidFill>
                <a:sym typeface="Symbol" charset="2"/>
              </a:rPr>
              <a:t>B</a:t>
            </a:r>
            <a:r>
              <a:rPr lang="en-US" altLang="zh-CN" sz="2800" dirty="0">
                <a:sym typeface="Symbol" charset="2"/>
              </a:rPr>
              <a:t>  </a:t>
            </a:r>
            <a:r>
              <a:rPr lang="en-US" altLang="zh-CN" sz="2800" dirty="0" err="1" smtClean="0">
                <a:solidFill>
                  <a:srgbClr val="0066CC"/>
                </a:solidFill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sym typeface="Symbol" charset="2"/>
              </a:rPr>
              <a:t>B</a:t>
            </a:r>
            <a:endParaRPr lang="en-US" altLang="zh-CN" sz="2800" dirty="0">
              <a:sym typeface="Symbol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1416" y="3636611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Symbol" charset="2"/>
              </a:rPr>
              <a:t>S’ </a:t>
            </a:r>
            <a:r>
              <a:rPr lang="en-US" altLang="zh-CN" sz="2800" dirty="0" smtClean="0">
                <a:sym typeface="Symbol" charset="2"/>
              </a:rPr>
              <a:t>S </a:t>
            </a:r>
            <a:r>
              <a:rPr lang="en-US" altLang="zh-CN" sz="2800" dirty="0"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sym typeface="Symbol" charset="2"/>
              </a:rPr>
              <a:t>b</a:t>
            </a:r>
            <a:r>
              <a:rPr lang="en-US" altLang="zh-CN" sz="2800" dirty="0" err="1">
                <a:sym typeface="Symbol" charset="2"/>
              </a:rPr>
              <a:t>B</a:t>
            </a:r>
            <a:r>
              <a:rPr lang="en-US" altLang="zh-CN" sz="2800" dirty="0">
                <a:sym typeface="Symbol" charset="2"/>
              </a:rPr>
              <a:t>  </a:t>
            </a:r>
            <a:r>
              <a:rPr lang="en-US" altLang="zh-CN" sz="2800" dirty="0" err="1">
                <a:solidFill>
                  <a:srgbClr val="0066CC"/>
                </a:solidFill>
                <a:sym typeface="Symbol" charset="2"/>
              </a:rPr>
              <a:t>bc</a:t>
            </a:r>
            <a:r>
              <a:rPr lang="en-US" altLang="zh-CN" sz="2800" dirty="0" err="1">
                <a:solidFill>
                  <a:srgbClr val="006600"/>
                </a:solidFill>
                <a:sym typeface="Symbol" charset="2"/>
              </a:rPr>
              <a:t>B</a:t>
            </a:r>
            <a:r>
              <a:rPr lang="en-US" altLang="zh-CN" sz="2800" dirty="0">
                <a:sym typeface="Symbol" charset="2"/>
              </a:rPr>
              <a:t> </a:t>
            </a:r>
            <a:r>
              <a:rPr lang="en-US" altLang="zh-CN" sz="2800" dirty="0" err="1" smtClean="0">
                <a:solidFill>
                  <a:srgbClr val="0066CC"/>
                </a:solidFill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sym typeface="Symbol" charset="2"/>
              </a:rPr>
              <a:t>cB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1416" y="4851581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charset="2"/>
              </a:rPr>
              <a:t>S’ </a:t>
            </a:r>
            <a:r>
              <a:rPr lang="en-US" altLang="zh-CN" sz="2800" dirty="0" smtClean="0">
                <a:sym typeface="Symbol" charset="2"/>
              </a:rPr>
              <a:t>S </a:t>
            </a:r>
            <a:r>
              <a:rPr lang="en-US" altLang="zh-CN" sz="2800" dirty="0"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sym typeface="Symbol" charset="2"/>
              </a:rPr>
              <a:t>b</a:t>
            </a:r>
            <a:r>
              <a:rPr lang="en-US" altLang="zh-CN" sz="2800" dirty="0" err="1">
                <a:sym typeface="Symbol" charset="2"/>
              </a:rPr>
              <a:t>B</a:t>
            </a:r>
            <a:r>
              <a:rPr lang="en-US" altLang="zh-CN" sz="2800" dirty="0">
                <a:sym typeface="Symbol" charset="2"/>
              </a:rPr>
              <a:t>  </a:t>
            </a:r>
            <a:r>
              <a:rPr lang="en-US" altLang="zh-CN" sz="2800" dirty="0" err="1">
                <a:solidFill>
                  <a:srgbClr val="0066CC"/>
                </a:solidFill>
                <a:sym typeface="Symbol" charset="2"/>
              </a:rPr>
              <a:t>bc</a:t>
            </a:r>
            <a:r>
              <a:rPr lang="en-US" altLang="zh-CN" sz="2800" dirty="0" err="1">
                <a:solidFill>
                  <a:srgbClr val="006600"/>
                </a:solidFill>
                <a:sym typeface="Symbol" charset="2"/>
              </a:rPr>
              <a:t>B</a:t>
            </a:r>
            <a:r>
              <a:rPr lang="en-US" altLang="zh-CN" sz="2800" dirty="0">
                <a:sym typeface="Symbol" charset="2"/>
              </a:rPr>
              <a:t>  </a:t>
            </a:r>
            <a:r>
              <a:rPr lang="en-US" altLang="zh-CN" sz="2800" dirty="0" err="1" smtClean="0">
                <a:solidFill>
                  <a:srgbClr val="0066CC"/>
                </a:solidFill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sym typeface="Symbol" charset="2"/>
              </a:rPr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44858" y="2935695"/>
            <a:ext cx="4605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sym typeface="Symbol" charset="2"/>
              </a:rPr>
              <a:t> </a:t>
            </a:r>
            <a:r>
              <a:rPr lang="en-US" altLang="zh-CN" sz="2800" dirty="0">
                <a:sym typeface="Symbol" charset="2"/>
              </a:rPr>
              <a:t>(</a:t>
            </a:r>
            <a:r>
              <a:rPr lang="en-US" altLang="zh-CN" sz="2800" dirty="0" err="1">
                <a:ea typeface="仿宋_GB2312" pitchFamily="49" charset="-122"/>
              </a:rPr>
              <a:t>B→</a:t>
            </a:r>
            <a:r>
              <a:rPr lang="en-US" altLang="zh-CN" sz="2800" dirty="0" err="1">
                <a:solidFill>
                  <a:srgbClr val="FF0000"/>
                </a:solidFill>
                <a:sym typeface="Symbol" charset="2"/>
              </a:rPr>
              <a:t>c</a:t>
            </a:r>
            <a:r>
              <a:rPr lang="en-US" altLang="zh-CN" sz="2800" dirty="0" err="1">
                <a:ea typeface="仿宋_GB2312" pitchFamily="49" charset="-122"/>
              </a:rPr>
              <a:t>•</a:t>
            </a:r>
            <a:r>
              <a:rPr lang="en-US" altLang="zh-CN" sz="2800" dirty="0" err="1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  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=b,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  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=B</a:t>
            </a:r>
            <a:r>
              <a:rPr lang="en-US" altLang="zh-CN" sz="2800" dirty="0" smtClean="0">
                <a:sym typeface="Symbol" charset="2"/>
              </a:rPr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4858" y="4133926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charset="2"/>
              </a:rPr>
              <a:t>(</a:t>
            </a:r>
            <a:r>
              <a:rPr lang="en-US" altLang="zh-CN" sz="2800" dirty="0">
                <a:ea typeface="仿宋_GB2312" pitchFamily="49" charset="-122"/>
              </a:rPr>
              <a:t>B→•</a:t>
            </a:r>
            <a:r>
              <a:rPr lang="en-US" altLang="zh-CN" sz="2800" dirty="0" err="1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cB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  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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=</a:t>
            </a:r>
            <a:r>
              <a:rPr lang="en-US" altLang="zh-CN" sz="2800" dirty="0" err="1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cB</a:t>
            </a:r>
            <a:r>
              <a:rPr lang="en-US" altLang="zh-CN" sz="2800" dirty="0" smtClean="0">
                <a:sym typeface="Symbol" charset="2"/>
              </a:rPr>
              <a:t>)</a:t>
            </a:r>
            <a:endParaRPr 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544858" y="5498708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ym typeface="Symbol" charset="2"/>
              </a:rPr>
              <a:t>(</a:t>
            </a:r>
            <a:r>
              <a:rPr lang="en-US" altLang="zh-CN" sz="2800" dirty="0">
                <a:ea typeface="仿宋_GB2312" pitchFamily="49" charset="-122"/>
              </a:rPr>
              <a:t>B→•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    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 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  <a:sym typeface="Symbol" panose="05050102010706020507" pitchFamily="18" charset="2"/>
              </a:rPr>
              <a:t>=d</a:t>
            </a:r>
            <a:r>
              <a:rPr lang="en-US" altLang="zh-CN" sz="2800" dirty="0">
                <a:sym typeface="Symbol" charset="2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9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66567" indent="-466567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zh-CN" altLang="en-US" dirty="0">
                <a:latin typeface="+mn-ea"/>
              </a:rPr>
              <a:t>有效项目集：对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活前缀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有效的项目的集合称为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对的有效项目集</a:t>
            </a:r>
            <a:r>
              <a:rPr lang="zh-CN" altLang="en-US" dirty="0" smtClean="0">
                <a:latin typeface="+mn-ea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+mn-ea"/>
              <a:sym typeface="Symbol" panose="05050102010706020507" pitchFamily="18" charset="2"/>
            </a:endParaRPr>
          </a:p>
          <a:p>
            <a:pPr marL="466567" indent="-466567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有效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项目集闭包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closure(I)</a:t>
            </a:r>
            <a:r>
              <a:rPr lang="zh-CN" altLang="en-US" dirty="0">
                <a:latin typeface="+mn-ea"/>
              </a:rPr>
              <a:t>的求法</a:t>
            </a:r>
          </a:p>
          <a:p>
            <a:pPr marL="362885" lvl="1" indent="0" algn="just">
              <a:spcAft>
                <a:spcPts val="544"/>
              </a:spcAft>
              <a:buNone/>
            </a:pPr>
            <a:r>
              <a:rPr lang="zh-CN" altLang="en-US" sz="2800" b="1" dirty="0">
                <a:latin typeface="+mn-ea"/>
              </a:rPr>
              <a:t>设</a:t>
            </a:r>
            <a:r>
              <a:rPr lang="en-US" altLang="zh-CN" sz="2800" b="1" dirty="0">
                <a:latin typeface="+mn-ea"/>
              </a:rPr>
              <a:t>I</a:t>
            </a:r>
            <a:r>
              <a:rPr lang="zh-CN" altLang="en-US" sz="2800" b="1" dirty="0">
                <a:latin typeface="+mn-ea"/>
              </a:rPr>
              <a:t>是文法</a:t>
            </a:r>
            <a:r>
              <a:rPr lang="en-US" altLang="zh-CN" sz="2800" b="1" dirty="0">
                <a:latin typeface="+mn-ea"/>
              </a:rPr>
              <a:t>G</a:t>
            </a:r>
            <a:r>
              <a:rPr lang="zh-CN" altLang="en-US" sz="2800" b="1" dirty="0">
                <a:latin typeface="+mn-ea"/>
              </a:rPr>
              <a:t>的一个项目集，通过以下步骤构造有效项目集闭包</a:t>
            </a:r>
            <a:r>
              <a:rPr lang="en-US" altLang="zh-CN" sz="2800" b="1" dirty="0">
                <a:latin typeface="+mn-ea"/>
              </a:rPr>
              <a:t>closure(I)</a:t>
            </a:r>
            <a:r>
              <a:rPr lang="zh-CN" altLang="en-US" sz="2800" b="1" dirty="0">
                <a:latin typeface="+mn-ea"/>
              </a:rPr>
              <a:t>：</a:t>
            </a:r>
          </a:p>
          <a:p>
            <a:pPr marL="829452" lvl="1" indent="-466567" algn="just">
              <a:spcAft>
                <a:spcPts val="544"/>
              </a:spcAft>
              <a:buFont typeface="+mj-ea"/>
              <a:buAutoNum type="circleNumDbPlain"/>
            </a:pPr>
            <a:r>
              <a:rPr lang="zh-CN" altLang="en-US" sz="2800" b="1" dirty="0">
                <a:latin typeface="+mn-ea"/>
              </a:rPr>
              <a:t> 对 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zh-CN" altLang="en-US" sz="2800" b="1" dirty="0">
                <a:latin typeface="+mn-ea"/>
              </a:rPr>
              <a:t>，都有 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latin typeface="+mn-ea"/>
              </a:rPr>
              <a:t>closure</a:t>
            </a:r>
            <a:r>
              <a:rPr lang="en-US" altLang="zh-CN" sz="2800" b="1" dirty="0">
                <a:latin typeface="+mn-ea"/>
              </a:rPr>
              <a:t>(I)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pPr marL="829452" lvl="1" indent="-466567" algn="just">
              <a:spcAft>
                <a:spcPts val="544"/>
              </a:spcAft>
              <a:buFont typeface="+mj-lt"/>
              <a:buAutoNum type="circleNumDbPlain"/>
            </a:pPr>
            <a:r>
              <a:rPr lang="zh-CN" altLang="en-US" sz="2800" b="1" dirty="0">
                <a:latin typeface="+mn-ea"/>
              </a:rPr>
              <a:t> 若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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  </a:t>
            </a:r>
            <a:r>
              <a:rPr lang="en-US" altLang="zh-CN" sz="2800" b="1" dirty="0">
                <a:latin typeface="+mn-ea"/>
              </a:rPr>
              <a:t>closure(I)</a:t>
            </a:r>
            <a:r>
              <a:rPr lang="zh-CN" altLang="en-US" sz="2800" b="1" dirty="0">
                <a:latin typeface="+mn-ea"/>
              </a:rPr>
              <a:t>，且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</a:t>
            </a:r>
            <a:r>
              <a:rPr lang="zh-CN" altLang="en-US" sz="2800" b="1" dirty="0">
                <a:latin typeface="+mn-ea"/>
              </a:rPr>
              <a:t>为文法</a:t>
            </a:r>
            <a:r>
              <a:rPr lang="en-US" altLang="zh-CN" sz="2800" b="1" dirty="0">
                <a:latin typeface="+mn-ea"/>
              </a:rPr>
              <a:t>G</a:t>
            </a:r>
            <a:r>
              <a:rPr lang="zh-CN" altLang="en-US" sz="2800" b="1" dirty="0">
                <a:latin typeface="+mn-ea"/>
              </a:rPr>
              <a:t>的 一个产生式，则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  </a:t>
            </a:r>
            <a:r>
              <a:rPr lang="en-US" altLang="zh-CN" sz="2800" b="1" dirty="0">
                <a:latin typeface="+mn-ea"/>
              </a:rPr>
              <a:t>closure(I)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pPr marL="829452" lvl="1" indent="-466567" algn="just">
              <a:spcAft>
                <a:spcPts val="544"/>
              </a:spcAft>
              <a:buFont typeface="+mj-lt"/>
              <a:buAutoNum type="circleNumDbPlain"/>
            </a:pPr>
            <a:r>
              <a:rPr lang="zh-CN" altLang="en-US" sz="2800" b="1" dirty="0">
                <a:latin typeface="+mn-ea"/>
              </a:rPr>
              <a:t> 重复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，直至</a:t>
            </a:r>
            <a:r>
              <a:rPr lang="en-US" altLang="zh-CN" sz="2800" b="1" dirty="0">
                <a:latin typeface="+mn-ea"/>
              </a:rPr>
              <a:t>closure(I)</a:t>
            </a:r>
            <a:r>
              <a:rPr lang="zh-CN" altLang="en-US" sz="2800" b="1" dirty="0">
                <a:latin typeface="+mn-ea"/>
              </a:rPr>
              <a:t>不再增大。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73930" indent="-673930">
              <a:buClrTx/>
              <a:buFont typeface="+mj-lt"/>
              <a:buAutoNum type="arabicPeriod" startAt="5"/>
            </a:pPr>
            <a:r>
              <a:rPr lang="zh-CN" altLang="en-US" dirty="0">
                <a:latin typeface="+mn-ea"/>
              </a:rPr>
              <a:t>有效项目集之间的转换关系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pPr marL="0" indent="0">
              <a:buClrTx/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状态转换函数：</a:t>
            </a:r>
            <a:r>
              <a:rPr lang="en-US" altLang="zh-CN" dirty="0" smtClean="0">
                <a:latin typeface="+mn-ea"/>
              </a:rPr>
              <a:t>go(I</a:t>
            </a:r>
            <a:r>
              <a:rPr lang="en-US" altLang="zh-CN" dirty="0">
                <a:latin typeface="+mn-ea"/>
              </a:rPr>
              <a:t>, X),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V</a:t>
            </a:r>
            <a:r>
              <a:rPr lang="zh-CN" altLang="en-US" dirty="0" smtClean="0">
                <a:latin typeface="+mn-ea"/>
                <a:sym typeface="Symbol" panose="05050102010706020507" pitchFamily="18" charset="2"/>
              </a:rPr>
              <a:t>*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如果：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A</a:t>
            </a:r>
            <a:r>
              <a:rPr lang="en-US" altLang="zh-CN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X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有效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即：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S’</a:t>
            </a:r>
            <a:r>
              <a:rPr lang="en-US" altLang="zh-CN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</a:t>
            </a:r>
            <a:r>
              <a:rPr lang="en-US" altLang="zh-CN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X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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所以：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X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有效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latin typeface="+mn-ea"/>
                <a:sym typeface="Symbol" panose="05050102010706020507" pitchFamily="18" charset="2"/>
              </a:rPr>
              <a:t>定义：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go(I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X)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＝ 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closure( { 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AX 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| </a:t>
            </a:r>
            <a:r>
              <a:rPr lang="en-US" altLang="zh-CN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AXI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568952" cy="1581328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 startAt="6"/>
            </a:pPr>
            <a:r>
              <a:rPr lang="zh-CN" altLang="en-US" dirty="0" smtClean="0">
                <a:latin typeface="+mn-ea"/>
              </a:rPr>
              <a:t>项目</a:t>
            </a:r>
            <a:r>
              <a:rPr lang="zh-CN" altLang="en-US" dirty="0">
                <a:latin typeface="+mn-ea"/>
              </a:rPr>
              <a:t>集规范</a:t>
            </a:r>
            <a:r>
              <a:rPr lang="zh-CN" altLang="en-US" dirty="0" smtClean="0">
                <a:latin typeface="+mn-ea"/>
              </a:rPr>
              <a:t>族</a:t>
            </a:r>
            <a:endParaRPr lang="en-US" altLang="zh-CN" dirty="0" smtClean="0">
              <a:latin typeface="+mn-ea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定义：一个文法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所有有效项目集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组成的集合，叫做该文法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项目集规范族</a:t>
            </a:r>
            <a:r>
              <a:rPr lang="zh-CN" altLang="en-US" dirty="0" smtClean="0">
                <a:latin typeface="+mn-ea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+mn-ea"/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24936" cy="441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项目集规范族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的求法：</a:t>
            </a:r>
            <a:endParaRPr lang="en-US" altLang="zh-CN" sz="2800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begin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     C := { 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closure( {S’→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S} 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</a:rPr>
              <a:t>)  </a:t>
            </a:r>
            <a:r>
              <a:rPr lang="en-US" altLang="zh-CN" sz="2800" dirty="0">
                <a:ea typeface="仿宋_GB2312" pitchFamily="49" charset="-122"/>
              </a:rPr>
              <a:t>};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     repeat  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	  </a:t>
            </a:r>
            <a:r>
              <a:rPr lang="en-US" altLang="zh-CN" sz="2800" dirty="0" smtClean="0">
                <a:ea typeface="仿宋_GB2312" pitchFamily="49" charset="-122"/>
              </a:rPr>
              <a:t>for</a:t>
            </a:r>
            <a:r>
              <a:rPr lang="zh-CN" altLang="en-US" sz="2800" dirty="0">
                <a:ea typeface="仿宋_GB2312" pitchFamily="49" charset="-12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中每一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项目集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符号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仿宋_GB2312" pitchFamily="49" charset="-122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sym typeface="Symbol" panose="05050102010706020507" pitchFamily="18" charset="2"/>
              </a:rPr>
              <a:t>V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ea typeface="仿宋_GB2312" pitchFamily="49" charset="-122"/>
              </a:rPr>
              <a:t>）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zh-CN" altLang="en-US" sz="2800" dirty="0">
                <a:ea typeface="仿宋_GB2312" pitchFamily="49" charset="-122"/>
              </a:rPr>
              <a:t>              </a:t>
            </a:r>
            <a:r>
              <a:rPr lang="en-US" altLang="zh-CN" sz="2800" dirty="0">
                <a:ea typeface="仿宋_GB2312" pitchFamily="49" charset="-122"/>
              </a:rPr>
              <a:t>{  if</a:t>
            </a:r>
            <a:r>
              <a:rPr lang="zh-CN" altLang="en-US" sz="2800" dirty="0">
                <a:ea typeface="仿宋_GB2312" pitchFamily="49" charset="-12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go(I,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X)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sym typeface="Symbol" panose="05050102010706020507" pitchFamily="18" charset="2"/>
              </a:rPr>
              <a:t>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C</a:t>
            </a:r>
            <a:r>
              <a:rPr lang="zh-CN" altLang="en-US" sz="2800" dirty="0">
                <a:ea typeface="仿宋_GB2312" pitchFamily="49" charset="-122"/>
              </a:rPr>
              <a:t>）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zh-CN" altLang="en-US" sz="2800" dirty="0">
                <a:ea typeface="仿宋_GB2312" pitchFamily="49" charset="-122"/>
              </a:rPr>
              <a:t>	      </a:t>
            </a:r>
            <a:r>
              <a:rPr lang="zh-CN" altLang="en-US" sz="2800" dirty="0" smtClean="0">
                <a:ea typeface="仿宋_GB2312" pitchFamily="49" charset="-122"/>
              </a:rPr>
              <a:t>        </a:t>
            </a:r>
            <a:r>
              <a:rPr lang="en-US" altLang="zh-CN" sz="2800" dirty="0" smtClean="0">
                <a:ea typeface="仿宋_GB2312" pitchFamily="49" charset="-122"/>
              </a:rPr>
              <a:t>then 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把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go(I,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X)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加入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中</a:t>
            </a:r>
            <a:r>
              <a:rPr lang="zh-CN" altLang="en-US" sz="2800" dirty="0">
                <a:solidFill>
                  <a:schemeClr val="accent2"/>
                </a:solidFill>
                <a:ea typeface="仿宋_GB2312" pitchFamily="49" charset="-122"/>
              </a:rPr>
              <a:t>  </a:t>
            </a:r>
            <a:r>
              <a:rPr lang="en-US" altLang="zh-CN" sz="2800" dirty="0">
                <a:ea typeface="仿宋_GB2312" pitchFamily="49" charset="-122"/>
              </a:rPr>
              <a:t>}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     until  C</a:t>
            </a:r>
            <a:r>
              <a:rPr lang="zh-CN" altLang="en-US" sz="2800" dirty="0">
                <a:ea typeface="仿宋_GB2312" pitchFamily="49" charset="-122"/>
              </a:rPr>
              <a:t>不再增大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ea typeface="仿宋_GB2312" pitchFamily="49" charset="-122"/>
              </a:rPr>
              <a:t>end</a:t>
            </a:r>
            <a:endParaRPr lang="en-US" sz="2800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1712319" cy="180730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800" b="1" dirty="0"/>
              <a:t>0.  S’→S</a:t>
            </a:r>
          </a:p>
          <a:p>
            <a:r>
              <a:rPr lang="en-US" altLang="zh-CN" sz="2800" b="1" dirty="0"/>
              <a:t>1.  </a:t>
            </a:r>
            <a:r>
              <a:rPr lang="en-US" altLang="zh-CN" sz="2800" b="1" dirty="0" smtClean="0"/>
              <a:t> S</a:t>
            </a:r>
            <a:r>
              <a:rPr lang="en-US" altLang="zh-CN" sz="2800" b="1" dirty="0"/>
              <a:t>→BB</a:t>
            </a:r>
          </a:p>
          <a:p>
            <a:r>
              <a:rPr lang="en-US" altLang="zh-CN" sz="2800" b="1" dirty="0"/>
              <a:t>2.  </a:t>
            </a:r>
            <a:r>
              <a:rPr lang="en-US" altLang="zh-CN" sz="2800" b="1" dirty="0" err="1"/>
              <a:t>B→aB</a:t>
            </a:r>
            <a:endParaRPr lang="en-US" altLang="zh-CN" sz="2800" b="1" dirty="0"/>
          </a:p>
          <a:p>
            <a:r>
              <a:rPr lang="en-US" altLang="zh-CN" sz="2800" b="1" dirty="0"/>
              <a:t>3.  </a:t>
            </a:r>
            <a:r>
              <a:rPr lang="en-US" altLang="zh-CN" sz="2800" b="1" dirty="0" err="1"/>
              <a:t>B→b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1963839" y="402642"/>
            <a:ext cx="7039584" cy="598897"/>
          </a:xfrm>
          <a:prstGeom prst="rect">
            <a:avLst/>
          </a:prstGeom>
          <a:solidFill>
            <a:srgbClr val="FFC000"/>
          </a:solidFill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go(I, X) </a:t>
            </a:r>
            <a:r>
              <a:rPr lang="zh-CN" altLang="en-US" sz="2800" b="1" dirty="0">
                <a:sym typeface="Symbol" panose="05050102010706020507" pitchFamily="18" charset="2"/>
              </a:rPr>
              <a:t>＝ </a:t>
            </a:r>
            <a:r>
              <a:rPr lang="en-US" altLang="zh-CN" sz="2800" b="1" dirty="0">
                <a:sym typeface="Symbol" panose="05050102010706020507" pitchFamily="18" charset="2"/>
              </a:rPr>
              <a:t>closure( {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AX </a:t>
            </a:r>
            <a:r>
              <a:rPr lang="en-US" altLang="zh-CN" sz="2800" b="1" dirty="0"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AXI</a:t>
            </a:r>
            <a:r>
              <a:rPr lang="en-US" altLang="zh-CN" sz="2800" b="1" dirty="0">
                <a:sym typeface="Symbol" panose="05050102010706020507" pitchFamily="18" charset="2"/>
              </a:rPr>
              <a:t>} 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43271" y="1027941"/>
            <a:ext cx="6480720" cy="51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charset="0"/>
              </a:rPr>
              <a:t>初始时：</a:t>
            </a:r>
            <a:r>
              <a:rPr lang="en-US" altLang="zh-CN" sz="2800" b="1" dirty="0">
                <a:latin typeface="+mn-ea"/>
                <a:cs typeface="Times New Roman" charset="0"/>
              </a:rPr>
              <a:t>C = { I</a:t>
            </a:r>
            <a:r>
              <a:rPr lang="en-US" altLang="zh-CN" sz="2800" b="1" baseline="-25000" dirty="0">
                <a:latin typeface="+mn-ea"/>
                <a:cs typeface="Times New Roman" charset="0"/>
              </a:rPr>
              <a:t>0</a:t>
            </a:r>
            <a:r>
              <a:rPr lang="en-US" altLang="zh-CN" sz="2800" b="1" dirty="0">
                <a:latin typeface="+mn-ea"/>
                <a:cs typeface="Times New Roman" charset="0"/>
              </a:rPr>
              <a:t> </a:t>
            </a:r>
            <a:r>
              <a:rPr lang="en-US" altLang="zh-CN" sz="2800" b="1" dirty="0" smtClean="0">
                <a:latin typeface="+mn-ea"/>
                <a:cs typeface="Times New Roman" charset="0"/>
              </a:rPr>
              <a:t>}=closure(S</a:t>
            </a:r>
            <a:r>
              <a:rPr lang="en-US" altLang="zh-CN" sz="2800" b="1" dirty="0"/>
              <a:t> ’ </a:t>
            </a:r>
            <a:r>
              <a:rPr lang="en-US" altLang="zh-CN" sz="2800" b="1" dirty="0" smtClean="0">
                <a:latin typeface="+mn-ea"/>
                <a:cs typeface="Times New Roman" charset="0"/>
              </a:rPr>
              <a:t>-&gt;•S)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3271" y="154970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={						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11530" y="1549703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S’-&gt;•S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3611" y="1560381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B-&gt;•</a:t>
            </a:r>
            <a:r>
              <a:rPr lang="en-US" sz="2800" dirty="0" err="1" smtClean="0"/>
              <a:t>aB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596246" y="154970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B-&gt;•b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807" y="1553262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S-&gt;•BB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233783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,S)={	                          }</a:t>
            </a:r>
            <a:endParaRPr 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763688" y="2233783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closure(S’-&gt;S</a:t>
            </a:r>
            <a:r>
              <a:rPr lang="en-US" sz="2800" dirty="0" smtClean="0"/>
              <a:t>•)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6071" y="2211969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={S’-&gt;S•}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765095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</a:t>
            </a:r>
            <a:r>
              <a:rPr lang="en-US" altLang="zh-CN" sz="2800" dirty="0" smtClean="0"/>
              <a:t>B</a:t>
            </a:r>
            <a:r>
              <a:rPr lang="en-US" sz="2800" dirty="0" smtClean="0"/>
              <a:t>)={                                   }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718370" y="276509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closure({S→B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ea typeface="仿宋_GB2312" pitchFamily="49" charset="-122"/>
              </a:rPr>
              <a:t>B</a:t>
            </a:r>
            <a:r>
              <a:rPr lang="en-US" altLang="zh-CN" sz="2800" dirty="0" smtClean="0">
                <a:ea typeface="仿宋_GB2312" pitchFamily="49" charset="-122"/>
              </a:rPr>
              <a:t>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0786" y="2765095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={S-&gt;B•B                           }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129480" y="2746047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2367" y="274604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B-&gt;•b  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602" y="22119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39857" y="2746662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3288315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</a:t>
            </a:r>
            <a:r>
              <a:rPr lang="en-US" sz="2800" dirty="0"/>
              <a:t>a</a:t>
            </a:r>
            <a:r>
              <a:rPr lang="en-US" sz="2800" dirty="0" smtClean="0"/>
              <a:t>)={                                   }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017" y="328831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B→a</a:t>
            </a:r>
            <a:r>
              <a:rPr lang="en-US" altLang="zh-CN" sz="2800" dirty="0" err="1" smtClean="0">
                <a:ea typeface="仿宋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dirty="0" err="1">
                <a:ea typeface="仿宋_GB2312" pitchFamily="49" charset="-122"/>
              </a:rPr>
              <a:t>B</a:t>
            </a:r>
            <a:r>
              <a:rPr lang="en-US" altLang="zh-CN" sz="2800" dirty="0" smtClean="0">
                <a:ea typeface="仿宋_GB2312" pitchFamily="49" charset="-122"/>
              </a:rPr>
              <a:t>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1141" y="3288315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</a:t>
            </a:r>
            <a:r>
              <a:rPr lang="en-US" sz="2800" dirty="0" err="1" smtClean="0"/>
              <a:t>a•B</a:t>
            </a:r>
            <a:r>
              <a:rPr lang="en-US" sz="2800" dirty="0" smtClean="0"/>
              <a:t>                            }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129479" y="3288315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6900" y="328273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B-&gt;•b  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336650" y="328831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79130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,b)={                                 }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691017" y="3805954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B→b</a:t>
            </a:r>
            <a:r>
              <a:rPr lang="en-US" altLang="zh-CN" sz="2800" dirty="0" smtClean="0">
                <a:ea typeface="仿宋_GB2312" pitchFamily="49" charset="-122"/>
              </a:rPr>
              <a:t>•})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8471" y="3791303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={B-&gt;b•}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979602" y="3779485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0299" y="4314523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,S)={}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935392" y="4314523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,B)={}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9013" y="4314523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,a)={}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4547" y="431452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,b)={}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47038" y="43037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终结状态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136" y="4806069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</a:t>
            </a:r>
            <a:r>
              <a:rPr lang="en-US" altLang="zh-CN" sz="2800" dirty="0" smtClean="0"/>
              <a:t>B</a:t>
            </a:r>
            <a:r>
              <a:rPr lang="en-US" sz="2800" dirty="0" smtClean="0"/>
              <a:t>)={                                   }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1674874" y="4806069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({B→BB•})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8803" y="4806069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={B-&gt;BB•}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18348" y="480606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</a:rPr>
              <a:t>5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520" y="5229200"/>
            <a:ext cx="4491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</a:t>
            </a:r>
            <a:r>
              <a:rPr lang="en-US" sz="2800" dirty="0"/>
              <a:t>a</a:t>
            </a:r>
            <a:r>
              <a:rPr lang="en-US" sz="2800" dirty="0" smtClean="0"/>
              <a:t>)={                                   }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669478" y="5229200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B→a•B</a:t>
            </a:r>
            <a:r>
              <a:rPr lang="en-US" altLang="zh-CN" sz="2800" dirty="0" smtClean="0">
                <a:ea typeface="仿宋_GB2312" pitchFamily="49" charset="-122"/>
              </a:rPr>
              <a:t>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6715" y="5229200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</a:t>
            </a:r>
            <a:r>
              <a:rPr lang="en-US" sz="2800" dirty="0" err="1" smtClean="0"/>
              <a:t>a•B</a:t>
            </a:r>
            <a:r>
              <a:rPr lang="en-US" sz="2800" dirty="0" smtClean="0"/>
              <a:t>                            }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6034469" y="5229200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7038" y="523341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B-&gt;•b  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8336650" y="52292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136" y="5756635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,b)={                                 }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691017" y="575663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B→b</a:t>
            </a:r>
            <a:r>
              <a:rPr lang="en-US" altLang="zh-CN" sz="2800" dirty="0" smtClean="0">
                <a:ea typeface="仿宋_GB2312" pitchFamily="49" charset="-122"/>
              </a:rPr>
              <a:t>•})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8471" y="5756635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={B-&gt;b•}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79602" y="5776496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1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1712319" cy="180730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800" b="1" dirty="0"/>
              <a:t>0.  S’→S</a:t>
            </a:r>
          </a:p>
          <a:p>
            <a:r>
              <a:rPr lang="en-US" altLang="zh-CN" sz="2800" b="1" dirty="0"/>
              <a:t>1.  </a:t>
            </a:r>
            <a:r>
              <a:rPr lang="en-US" altLang="zh-CN" sz="2800" b="1" dirty="0" smtClean="0"/>
              <a:t> S</a:t>
            </a:r>
            <a:r>
              <a:rPr lang="en-US" altLang="zh-CN" sz="2800" b="1" dirty="0"/>
              <a:t>→BB</a:t>
            </a:r>
          </a:p>
          <a:p>
            <a:r>
              <a:rPr lang="en-US" altLang="zh-CN" sz="2800" b="1" dirty="0"/>
              <a:t>2.  </a:t>
            </a:r>
            <a:r>
              <a:rPr lang="en-US" altLang="zh-CN" sz="2800" b="1" dirty="0" err="1"/>
              <a:t>B→aB</a:t>
            </a:r>
            <a:endParaRPr lang="en-US" altLang="zh-CN" sz="2800" b="1" dirty="0"/>
          </a:p>
          <a:p>
            <a:r>
              <a:rPr lang="en-US" altLang="zh-CN" sz="2800" b="1" dirty="0"/>
              <a:t>3.  </a:t>
            </a:r>
            <a:r>
              <a:rPr lang="en-US" altLang="zh-CN" sz="2800" b="1" dirty="0" err="1"/>
              <a:t>B→b</a:t>
            </a:r>
            <a:endParaRPr lang="en-US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1963839" y="402642"/>
            <a:ext cx="7039584" cy="598897"/>
          </a:xfrm>
          <a:prstGeom prst="rect">
            <a:avLst/>
          </a:prstGeom>
          <a:solidFill>
            <a:srgbClr val="FFC000"/>
          </a:solidFill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go(I, X) </a:t>
            </a:r>
            <a:r>
              <a:rPr lang="zh-CN" altLang="en-US" sz="2800" b="1" dirty="0">
                <a:sym typeface="Symbol" panose="05050102010706020507" pitchFamily="18" charset="2"/>
              </a:rPr>
              <a:t>＝ </a:t>
            </a:r>
            <a:r>
              <a:rPr lang="en-US" altLang="zh-CN" sz="2800" b="1" dirty="0">
                <a:sym typeface="Symbol" panose="05050102010706020507" pitchFamily="18" charset="2"/>
              </a:rPr>
              <a:t>closure( {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AX </a:t>
            </a:r>
            <a:r>
              <a:rPr lang="en-US" altLang="zh-CN" sz="2800" b="1" dirty="0"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AXI</a:t>
            </a:r>
            <a:r>
              <a:rPr lang="en-US" altLang="zh-CN" sz="2800" b="1" dirty="0">
                <a:sym typeface="Symbol" panose="05050102010706020507" pitchFamily="18" charset="2"/>
              </a:rPr>
              <a:t>}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135" y="2236544"/>
            <a:ext cx="461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,B)={                                    }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06880" y="223654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B→aB</a:t>
            </a:r>
            <a:r>
              <a:rPr lang="en-US" altLang="zh-CN" sz="2800" dirty="0" smtClean="0">
                <a:ea typeface="仿宋_GB2312" pitchFamily="49" charset="-122"/>
              </a:rPr>
              <a:t>•})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5632" y="223654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={B-&gt;</a:t>
            </a:r>
            <a:r>
              <a:rPr lang="en-US" sz="2800" dirty="0" err="1" smtClean="0"/>
              <a:t>aB</a:t>
            </a:r>
            <a:r>
              <a:rPr lang="en-US" sz="2800" dirty="0" smtClean="0"/>
              <a:t>•}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6318" y="223654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</a:rPr>
              <a:t>6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759764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,a)={                                    }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6879" y="275976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B→a•B</a:t>
            </a:r>
            <a:r>
              <a:rPr lang="en-US" altLang="zh-CN" sz="2800" dirty="0" smtClean="0">
                <a:ea typeface="仿宋_GB2312" pitchFamily="49" charset="-122"/>
              </a:rPr>
              <a:t>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3764" y="276035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3268987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,b)={                                    }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06880" y="3268987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仿宋_GB2312" pitchFamily="49" charset="-122"/>
              </a:rPr>
              <a:t>closure</a:t>
            </a:r>
            <a:r>
              <a:rPr lang="en-US" altLang="zh-CN" sz="2800" dirty="0" smtClean="0">
                <a:ea typeface="仿宋_GB2312" pitchFamily="49" charset="-122"/>
              </a:rPr>
              <a:t>({</a:t>
            </a:r>
            <a:r>
              <a:rPr lang="en-US" altLang="zh-CN" sz="2800" dirty="0" err="1" smtClean="0">
                <a:ea typeface="仿宋_GB2312" pitchFamily="49" charset="-122"/>
              </a:rPr>
              <a:t>B→b</a:t>
            </a:r>
            <a:r>
              <a:rPr lang="en-US" altLang="zh-CN" sz="2800" dirty="0" smtClean="0">
                <a:ea typeface="仿宋_GB2312" pitchFamily="49" charset="-122"/>
              </a:rPr>
              <a:t>•})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764" y="326898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3801654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,S)={}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5391" y="3801654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/>
              <a:t>4</a:t>
            </a:r>
            <a:r>
              <a:rPr lang="en-US" sz="2800" dirty="0" smtClean="0"/>
              <a:t>,B)={}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4194" y="3802058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,a)={}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00259" y="380205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,b)={}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5465" y="38236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终结状态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3018" y="4348777"/>
            <a:ext cx="783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/>
              <a:t>5</a:t>
            </a:r>
            <a:r>
              <a:rPr lang="en-US" sz="2800" dirty="0" smtClean="0"/>
              <a:t>,S)={} go(I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,B={}   go(I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,a)={}  go(I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, b)={})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0294" y="43586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终结状态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4881848"/>
            <a:ext cx="783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,S)={} go(I</a:t>
            </a:r>
            <a:r>
              <a:rPr lang="en-US" sz="2800" baseline="-25000" dirty="0"/>
              <a:t>6</a:t>
            </a:r>
            <a:r>
              <a:rPr lang="en-US" sz="2800" dirty="0" smtClean="0"/>
              <a:t>,B={}   go(I</a:t>
            </a:r>
            <a:r>
              <a:rPr lang="en-US" sz="2800" baseline="-25000" dirty="0"/>
              <a:t>6</a:t>
            </a:r>
            <a:r>
              <a:rPr lang="en-US" sz="2800" dirty="0" smtClean="0"/>
              <a:t>,a)={}  go(I</a:t>
            </a:r>
            <a:r>
              <a:rPr lang="en-US" sz="2800" baseline="-25000" dirty="0"/>
              <a:t>6</a:t>
            </a:r>
            <a:r>
              <a:rPr lang="en-US" sz="2800" dirty="0" smtClean="0"/>
              <a:t>, b)={})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5466" y="48792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终结状态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240834" cy="645224"/>
          </a:xfrm>
        </p:spPr>
        <p:txBody>
          <a:bodyPr/>
          <a:lstStyle/>
          <a:p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结果：</a:t>
            </a:r>
            <a:r>
              <a:rPr lang="en-US" altLang="zh-CN" dirty="0">
                <a:latin typeface="+mn-ea"/>
                <a:cs typeface="Times New Roman" charset="0"/>
              </a:rPr>
              <a:t>C = { I</a:t>
            </a:r>
            <a:r>
              <a:rPr lang="en-US" altLang="zh-CN" baseline="-25000" dirty="0">
                <a:latin typeface="+mn-ea"/>
                <a:cs typeface="Times New Roman" charset="0"/>
              </a:rPr>
              <a:t>0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1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2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3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4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5</a:t>
            </a:r>
            <a:r>
              <a:rPr lang="zh-CN" altLang="en-US" dirty="0">
                <a:latin typeface="+mn-ea"/>
                <a:cs typeface="Times New Roman" charset="0"/>
              </a:rPr>
              <a:t>，</a:t>
            </a:r>
            <a:r>
              <a:rPr lang="en-US" altLang="zh-CN" dirty="0">
                <a:latin typeface="+mn-ea"/>
                <a:cs typeface="Times New Roman" charset="0"/>
              </a:rPr>
              <a:t>I</a:t>
            </a:r>
            <a:r>
              <a:rPr lang="en-US" altLang="zh-CN" baseline="-25000" dirty="0">
                <a:latin typeface="+mn-ea"/>
                <a:cs typeface="Times New Roman" charset="0"/>
              </a:rPr>
              <a:t>6</a:t>
            </a:r>
            <a:r>
              <a:rPr lang="en-US" altLang="zh-CN" dirty="0">
                <a:latin typeface="+mn-ea"/>
                <a:cs typeface="Times New Roman" charset="0"/>
              </a:rPr>
              <a:t> }</a:t>
            </a:r>
          </a:p>
          <a:p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22308"/>
              </p:ext>
            </p:extLst>
          </p:nvPr>
        </p:nvGraphicFramePr>
        <p:xfrm>
          <a:off x="2987823" y="1628800"/>
          <a:ext cx="583265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729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转换表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39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1560" y="1616447"/>
            <a:ext cx="1764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,S)=I</a:t>
            </a:r>
            <a:r>
              <a:rPr lang="en-US" sz="2800" baseline="-25000" dirty="0" smtClean="0"/>
              <a:t>1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,B)=I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,a)=I</a:t>
            </a:r>
            <a:r>
              <a:rPr lang="en-US" sz="2800" baseline="-25000" dirty="0" smtClean="0"/>
              <a:t>3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,b)=I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,B)=I</a:t>
            </a:r>
            <a:r>
              <a:rPr lang="en-US" sz="2800" baseline="-25000" dirty="0" smtClean="0"/>
              <a:t>5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,a)=I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,b)=I</a:t>
            </a:r>
            <a:r>
              <a:rPr lang="en-US" sz="2800" baseline="-25000" dirty="0"/>
              <a:t>4</a:t>
            </a:r>
            <a:r>
              <a:rPr lang="en-US" sz="2800" baseline="-25000" dirty="0" smtClean="0"/>
              <a:t>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,B</a:t>
            </a:r>
            <a:r>
              <a:rPr lang="en-US" sz="2800" dirty="0"/>
              <a:t>)=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,a)=I</a:t>
            </a:r>
            <a:r>
              <a:rPr lang="en-US" sz="2800" baseline="-25000" dirty="0" smtClean="0"/>
              <a:t>3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,B</a:t>
            </a:r>
            <a:r>
              <a:rPr lang="en-US" sz="2800" dirty="0"/>
              <a:t>)=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318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识别活前缀的状态转换图（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523164" y="3757589"/>
            <a:ext cx="576201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212086" y="386871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112084" y="3754414"/>
            <a:ext cx="604775" cy="568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1</a:t>
            </a:r>
          </a:p>
        </p:txBody>
      </p: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127938" y="3602012"/>
            <a:ext cx="941289" cy="431800"/>
            <a:chOff x="1244" y="2296"/>
            <a:chExt cx="593" cy="272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244" y="2568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432" y="229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S</a:t>
              </a: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91409" y="3890601"/>
            <a:ext cx="39513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</a:t>
            </a:r>
            <a:endParaRPr lang="en-US" altLang="zh-CN" b="1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508939" y="2665389"/>
            <a:ext cx="57620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8388361" y="3746477"/>
            <a:ext cx="57620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4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508939" y="4837088"/>
            <a:ext cx="57620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3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93098" y="4837088"/>
            <a:ext cx="57620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6</a:t>
            </a:r>
          </a:p>
        </p:txBody>
      </p: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6113713" y="5041887"/>
            <a:ext cx="934939" cy="369888"/>
            <a:chOff x="3125" y="3203"/>
            <a:chExt cx="589" cy="233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125" y="324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3288" y="3203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B</a:t>
              </a:r>
            </a:p>
          </p:txBody>
        </p:sp>
      </p:grpSp>
      <p:sp>
        <p:nvSpPr>
          <p:cNvPr id="22" name="Oval 34"/>
          <p:cNvSpPr>
            <a:spLocks noChangeArrowheads="1"/>
          </p:cNvSpPr>
          <p:nvPr/>
        </p:nvSpPr>
        <p:spPr bwMode="auto">
          <a:xfrm>
            <a:off x="8482013" y="3859189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7185162" y="494821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/>
          </a:p>
        </p:txBody>
      </p: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6085141" y="2954314"/>
            <a:ext cx="2376238" cy="863600"/>
            <a:chOff x="3107" y="1888"/>
            <a:chExt cx="1497" cy="544"/>
          </a:xfrm>
        </p:grpSpPr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791" y="191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3107" y="1888"/>
              <a:ext cx="149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Oval 45"/>
          <p:cNvSpPr>
            <a:spLocks noChangeArrowheads="1"/>
          </p:cNvSpPr>
          <p:nvPr/>
        </p:nvSpPr>
        <p:spPr bwMode="auto">
          <a:xfrm>
            <a:off x="7380404" y="1730352"/>
            <a:ext cx="576201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/>
              <a:t>5</a:t>
            </a:r>
          </a:p>
        </p:txBody>
      </p:sp>
      <p:sp>
        <p:nvSpPr>
          <p:cNvPr id="28" name="Oval 47"/>
          <p:cNvSpPr>
            <a:spLocks noChangeArrowheads="1"/>
          </p:cNvSpPr>
          <p:nvPr/>
        </p:nvSpPr>
        <p:spPr bwMode="auto">
          <a:xfrm>
            <a:off x="7474056" y="184306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/>
          </a:p>
        </p:txBody>
      </p:sp>
      <p:grpSp>
        <p:nvGrpSpPr>
          <p:cNvPr id="29" name="Group 67"/>
          <p:cNvGrpSpPr>
            <a:grpSpLocks/>
          </p:cNvGrpSpPr>
          <p:nvPr/>
        </p:nvGrpSpPr>
        <p:grpSpPr bwMode="auto">
          <a:xfrm>
            <a:off x="6085140" y="2090714"/>
            <a:ext cx="1295264" cy="719138"/>
            <a:chOff x="3107" y="1344"/>
            <a:chExt cx="816" cy="453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3107" y="1389"/>
              <a:ext cx="8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334" y="1344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B</a:t>
              </a:r>
            </a:p>
          </p:txBody>
        </p:sp>
      </p:grpSp>
      <p:grpSp>
        <p:nvGrpSpPr>
          <p:cNvPr id="32" name="Group 64"/>
          <p:cNvGrpSpPr>
            <a:grpSpLocks/>
          </p:cNvGrpSpPr>
          <p:nvPr/>
        </p:nvGrpSpPr>
        <p:grpSpPr bwMode="auto">
          <a:xfrm>
            <a:off x="3061270" y="4178277"/>
            <a:ext cx="2447668" cy="863600"/>
            <a:chOff x="1202" y="2659"/>
            <a:chExt cx="1542" cy="544"/>
          </a:xfrm>
        </p:grpSpPr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1202" y="2659"/>
              <a:ext cx="154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1474" y="2750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a</a:t>
              </a:r>
            </a:p>
          </p:txBody>
        </p:sp>
      </p:grpSp>
      <p:grpSp>
        <p:nvGrpSpPr>
          <p:cNvPr id="35" name="Group 72"/>
          <p:cNvGrpSpPr>
            <a:grpSpLocks/>
          </p:cNvGrpSpPr>
          <p:nvPr/>
        </p:nvGrpSpPr>
        <p:grpSpPr bwMode="auto">
          <a:xfrm>
            <a:off x="6085140" y="4178276"/>
            <a:ext cx="2303220" cy="792162"/>
            <a:chOff x="3107" y="2659"/>
            <a:chExt cx="1451" cy="499"/>
          </a:xfrm>
        </p:grpSpPr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V="1">
              <a:off x="3107" y="2659"/>
              <a:ext cx="145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651" y="265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b</a:t>
              </a:r>
            </a:p>
          </p:txBody>
        </p:sp>
      </p:grpSp>
      <p:grpSp>
        <p:nvGrpSpPr>
          <p:cNvPr id="38" name="Group 69"/>
          <p:cNvGrpSpPr>
            <a:grpSpLocks/>
          </p:cNvGrpSpPr>
          <p:nvPr/>
        </p:nvGrpSpPr>
        <p:grpSpPr bwMode="auto">
          <a:xfrm>
            <a:off x="5796239" y="3241652"/>
            <a:ext cx="298418" cy="1584325"/>
            <a:chOff x="2925" y="2069"/>
            <a:chExt cx="188" cy="998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2925" y="2069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2925" y="2387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a</a:t>
              </a:r>
            </a:p>
          </p:txBody>
        </p:sp>
      </p:grpSp>
      <p:grpSp>
        <p:nvGrpSpPr>
          <p:cNvPr id="41" name="Group 74"/>
          <p:cNvGrpSpPr>
            <a:grpSpLocks/>
          </p:cNvGrpSpPr>
          <p:nvPr/>
        </p:nvGrpSpPr>
        <p:grpSpPr bwMode="auto">
          <a:xfrm>
            <a:off x="2772376" y="4321152"/>
            <a:ext cx="5833450" cy="2173287"/>
            <a:chOff x="1020" y="2749"/>
            <a:chExt cx="3675" cy="1369"/>
          </a:xfrm>
        </p:grpSpPr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4649" y="2749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65"/>
            <p:cNvGrpSpPr>
              <a:grpSpLocks/>
            </p:cNvGrpSpPr>
            <p:nvPr/>
          </p:nvGrpSpPr>
          <p:grpSpPr bwMode="auto">
            <a:xfrm>
              <a:off x="1020" y="2750"/>
              <a:ext cx="3629" cy="1368"/>
              <a:chOff x="1020" y="2750"/>
              <a:chExt cx="3629" cy="1368"/>
            </a:xfrm>
          </p:grpSpPr>
          <p:sp>
            <p:nvSpPr>
              <p:cNvPr id="44" name="Text Box 51"/>
              <p:cNvSpPr txBox="1">
                <a:spLocks noChangeArrowheads="1"/>
              </p:cNvSpPr>
              <p:nvPr/>
            </p:nvSpPr>
            <p:spPr bwMode="auto">
              <a:xfrm>
                <a:off x="1342" y="311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1020" y="2750"/>
                <a:ext cx="3629" cy="1368"/>
              </a:xfrm>
              <a:custGeom>
                <a:avLst/>
                <a:gdLst>
                  <a:gd name="T0" fmla="*/ 0 w 3629"/>
                  <a:gd name="T1" fmla="*/ 0 h 1368"/>
                  <a:gd name="T2" fmla="*/ 1044 w 3629"/>
                  <a:gd name="T3" fmla="*/ 1224 h 1368"/>
                  <a:gd name="T4" fmla="*/ 2903 w 3629"/>
                  <a:gd name="T5" fmla="*/ 862 h 1368"/>
                  <a:gd name="T6" fmla="*/ 3629 w 3629"/>
                  <a:gd name="T7" fmla="*/ 9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9" h="1368">
                    <a:moveTo>
                      <a:pt x="0" y="0"/>
                    </a:moveTo>
                    <a:cubicBezTo>
                      <a:pt x="280" y="540"/>
                      <a:pt x="560" y="1080"/>
                      <a:pt x="1044" y="1224"/>
                    </a:cubicBezTo>
                    <a:cubicBezTo>
                      <a:pt x="1528" y="1368"/>
                      <a:pt x="2472" y="1051"/>
                      <a:pt x="2903" y="862"/>
                    </a:cubicBezTo>
                    <a:cubicBezTo>
                      <a:pt x="3334" y="673"/>
                      <a:pt x="3481" y="381"/>
                      <a:pt x="3629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71"/>
          <p:cNvGrpSpPr>
            <a:grpSpLocks/>
          </p:cNvGrpSpPr>
          <p:nvPr/>
        </p:nvGrpSpPr>
        <p:grpSpPr bwMode="auto">
          <a:xfrm>
            <a:off x="5124804" y="5257777"/>
            <a:ext cx="671443" cy="600075"/>
            <a:chOff x="2502" y="3339"/>
            <a:chExt cx="423" cy="378"/>
          </a:xfrm>
        </p:grpSpPr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V="1">
              <a:off x="2925" y="3430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" name="Group 70"/>
            <p:cNvGrpSpPr>
              <a:grpSpLocks/>
            </p:cNvGrpSpPr>
            <p:nvPr/>
          </p:nvGrpSpPr>
          <p:grpSpPr bwMode="auto">
            <a:xfrm>
              <a:off x="2502" y="3339"/>
              <a:ext cx="423" cy="378"/>
              <a:chOff x="2502" y="3339"/>
              <a:chExt cx="423" cy="378"/>
            </a:xfrm>
          </p:grpSpPr>
          <p:sp>
            <p:nvSpPr>
              <p:cNvPr id="49" name="Freeform 56"/>
              <p:cNvSpPr>
                <a:spLocks/>
              </p:cNvSpPr>
              <p:nvPr/>
            </p:nvSpPr>
            <p:spPr bwMode="auto">
              <a:xfrm>
                <a:off x="2502" y="3339"/>
                <a:ext cx="423" cy="378"/>
              </a:xfrm>
              <a:custGeom>
                <a:avLst/>
                <a:gdLst>
                  <a:gd name="T0" fmla="*/ 242 w 423"/>
                  <a:gd name="T1" fmla="*/ 0 h 378"/>
                  <a:gd name="T2" fmla="*/ 15 w 423"/>
                  <a:gd name="T3" fmla="*/ 227 h 378"/>
                  <a:gd name="T4" fmla="*/ 333 w 423"/>
                  <a:gd name="T5" fmla="*/ 363 h 378"/>
                  <a:gd name="T6" fmla="*/ 423 w 423"/>
                  <a:gd name="T7" fmla="*/ 136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378">
                    <a:moveTo>
                      <a:pt x="242" y="0"/>
                    </a:moveTo>
                    <a:cubicBezTo>
                      <a:pt x="121" y="83"/>
                      <a:pt x="0" y="167"/>
                      <a:pt x="15" y="227"/>
                    </a:cubicBezTo>
                    <a:cubicBezTo>
                      <a:pt x="30" y="287"/>
                      <a:pt x="265" y="378"/>
                      <a:pt x="333" y="363"/>
                    </a:cubicBezTo>
                    <a:cubicBezTo>
                      <a:pt x="401" y="348"/>
                      <a:pt x="412" y="242"/>
                      <a:pt x="423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2"/>
              <p:cNvSpPr txBox="1">
                <a:spLocks noChangeArrowheads="1"/>
              </p:cNvSpPr>
              <p:nvPr/>
            </p:nvSpPr>
            <p:spPr bwMode="auto">
              <a:xfrm>
                <a:off x="2623" y="3414"/>
                <a:ext cx="1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</p:grpSp>
      </p:grpSp>
      <p:grpSp>
        <p:nvGrpSpPr>
          <p:cNvPr id="51" name="Group 66"/>
          <p:cNvGrpSpPr>
            <a:grpSpLocks/>
          </p:cNvGrpSpPr>
          <p:nvPr/>
        </p:nvGrpSpPr>
        <p:grpSpPr bwMode="auto">
          <a:xfrm>
            <a:off x="2845392" y="2881289"/>
            <a:ext cx="2663546" cy="865188"/>
            <a:chOff x="1066" y="1842"/>
            <a:chExt cx="1678" cy="545"/>
          </a:xfrm>
        </p:grpSpPr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882" y="1842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V="1">
              <a:off x="1066" y="1888"/>
              <a:ext cx="167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73432"/>
              </p:ext>
            </p:extLst>
          </p:nvPr>
        </p:nvGraphicFramePr>
        <p:xfrm>
          <a:off x="430290" y="1659841"/>
          <a:ext cx="2669075" cy="175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15"/>
                <a:gridCol w="533815"/>
                <a:gridCol w="533815"/>
                <a:gridCol w="533815"/>
                <a:gridCol w="533815"/>
              </a:tblGrid>
              <a:tr h="5619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</a:tr>
              <a:tr h="242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24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24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1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</a:rPr>
              <a:t>(1) C={ I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, I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 …, I</a:t>
            </a:r>
            <a:r>
              <a:rPr lang="en-US" altLang="zh-CN" baseline="-25000" dirty="0">
                <a:latin typeface="+mn-ea"/>
              </a:rPr>
              <a:t>n </a:t>
            </a:r>
            <a:r>
              <a:rPr lang="en-US" altLang="zh-CN" dirty="0">
                <a:latin typeface="+mn-ea"/>
              </a:rPr>
              <a:t>}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</a:t>
            </a:r>
            <a:r>
              <a:rPr lang="en-US" altLang="zh-CN" baseline="-25000" dirty="0">
                <a:latin typeface="+mn-ea"/>
              </a:rPr>
              <a:t>i </a:t>
            </a:r>
            <a:r>
              <a:rPr lang="zh-CN" altLang="en-US" dirty="0">
                <a:latin typeface="+mn-ea"/>
              </a:rPr>
              <a:t>对应状态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	 其中，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  <a:latin typeface="+mn-ea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=closure({S’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S})</a:t>
            </a:r>
            <a:r>
              <a:rPr lang="zh-CN" altLang="en-US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为唯一初态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sym typeface="Symbol" panose="05050102010706020507" pitchFamily="18" charset="2"/>
              </a:rPr>
              <a:t>(2)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对每个 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+mn-ea"/>
              </a:rPr>
              <a:t>i</a:t>
            </a:r>
            <a:endParaRPr lang="en-US" altLang="zh-CN" dirty="0">
              <a:solidFill>
                <a:srgbClr val="FF0000"/>
              </a:solidFill>
              <a:latin typeface="+mn-ea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go(I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) = </a:t>
            </a:r>
            <a:r>
              <a:rPr lang="en-US" altLang="zh-CN" sz="2800" dirty="0" err="1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2800" dirty="0">
                <a:latin typeface="+mn-ea"/>
              </a:rPr>
              <a:t>，则 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action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 </a:t>
            </a:r>
            <a:r>
              <a:rPr lang="en-US" altLang="zh-CN" sz="2800" dirty="0">
                <a:latin typeface="+mn-ea"/>
              </a:rPr>
              <a:t>=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go(I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= </a:t>
            </a:r>
            <a:r>
              <a:rPr lang="en-US" altLang="zh-CN" sz="2800" dirty="0" err="1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2800" dirty="0">
                <a:latin typeface="+mn-ea"/>
              </a:rPr>
              <a:t>，则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goto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 </a:t>
            </a:r>
            <a:r>
              <a:rPr lang="en-US" altLang="zh-CN" sz="2800" dirty="0">
                <a:latin typeface="+mn-ea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j </a:t>
            </a:r>
            <a:r>
              <a:rPr lang="en-US" altLang="zh-CN" sz="2800" dirty="0">
                <a:latin typeface="+mn-ea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A 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A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为第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个产生式</a:t>
            </a:r>
            <a:r>
              <a:rPr lang="zh-CN" altLang="en-US" sz="2800" dirty="0">
                <a:latin typeface="+mn-ea"/>
              </a:rPr>
              <a:t>，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+mn-ea"/>
              </a:rPr>
              <a:t>   则对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任何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终结符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 或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#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action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a/#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=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S’S 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，则 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] </a:t>
            </a:r>
            <a:r>
              <a:rPr lang="en-US" altLang="zh-CN" sz="2800" dirty="0">
                <a:latin typeface="+mn-ea"/>
              </a:rPr>
              <a:t>=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acc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</a:rPr>
              <a:t>(3) </a:t>
            </a:r>
            <a:r>
              <a:rPr lang="zh-CN" altLang="en-US" dirty="0">
                <a:latin typeface="+mn-ea"/>
              </a:rPr>
              <a:t>凡不能用规则</a:t>
            </a:r>
            <a:r>
              <a:rPr lang="en-US" altLang="zh-CN" dirty="0">
                <a:latin typeface="+mn-ea"/>
              </a:rPr>
              <a:t>(2)</a:t>
            </a:r>
            <a:r>
              <a:rPr lang="zh-CN" altLang="en-US" dirty="0">
                <a:latin typeface="+mn-ea"/>
              </a:rPr>
              <a:t>登记的表项均为“错误”。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LR(0)</a:t>
            </a:r>
            <a:r>
              <a:rPr lang="zh-CN" altLang="en-US" dirty="0" smtClean="0"/>
              <a:t>分析表的构造</a:t>
            </a:r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23703"/>
              </p:ext>
            </p:extLst>
          </p:nvPr>
        </p:nvGraphicFramePr>
        <p:xfrm>
          <a:off x="251520" y="1556792"/>
          <a:ext cx="864096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文档" r:id="rId3" imgW="5885688" imgH="4143756" progId="Word.Document.8">
                  <p:embed/>
                </p:oleObj>
              </mc:Choice>
              <mc:Fallback>
                <p:oleObj name="文档" r:id="rId3" imgW="5885688" imgH="4143756" progId="Word.Document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8640960" cy="444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冲突</a:t>
            </a:r>
            <a:endParaRPr lang="en-US" altLang="zh-CN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>
                <a:solidFill>
                  <a:srgbClr val="FF0000"/>
                </a:solidFill>
              </a:rPr>
              <a:t>规约与规约</a:t>
            </a:r>
            <a:r>
              <a:rPr lang="zh-CN" altLang="en-US" sz="3600" dirty="0" smtClean="0"/>
              <a:t>的冲突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>
                <a:solidFill>
                  <a:srgbClr val="FF0000"/>
                </a:solidFill>
              </a:rPr>
              <a:t>移进与规约</a:t>
            </a:r>
            <a:r>
              <a:rPr lang="zh-CN" altLang="en-US" sz="3600" dirty="0" smtClean="0"/>
              <a:t>的冲突</a:t>
            </a:r>
            <a:endParaRPr lang="en-US" sz="36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自下而上可能遇到的问题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65407" y="2348880"/>
            <a:ext cx="1657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o(I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,S)=I</a:t>
            </a:r>
            <a:r>
              <a:rPr lang="en-US" sz="2400" baseline="-25000" dirty="0" smtClean="0"/>
              <a:t>1 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,B)=I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,a)=I</a:t>
            </a:r>
            <a:r>
              <a:rPr lang="en-US" sz="2400" baseline="-25000" dirty="0" smtClean="0"/>
              <a:t>3 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,b)=I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,B)=I</a:t>
            </a:r>
            <a:r>
              <a:rPr lang="en-US" sz="2400" baseline="-25000" dirty="0" smtClean="0"/>
              <a:t>5 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,a)=I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,b)=I</a:t>
            </a:r>
            <a:r>
              <a:rPr lang="en-US" sz="2400" baseline="-25000" dirty="0"/>
              <a:t>4</a:t>
            </a:r>
            <a:r>
              <a:rPr lang="en-US" sz="2400" baseline="-25000" dirty="0" smtClean="0"/>
              <a:t> 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,B</a:t>
            </a:r>
            <a:r>
              <a:rPr lang="en-US" sz="2400" dirty="0"/>
              <a:t>)=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,a)=I</a:t>
            </a:r>
            <a:r>
              <a:rPr lang="en-US" sz="2400" baseline="-25000" dirty="0" smtClean="0"/>
              <a:t>3 </a:t>
            </a:r>
          </a:p>
          <a:p>
            <a:r>
              <a:rPr lang="en-US" sz="2400" dirty="0" smtClean="0"/>
              <a:t>go(I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,b)=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01411" y="195171"/>
            <a:ext cx="1474445" cy="162263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500" b="1" dirty="0"/>
              <a:t>0.  S’→S</a:t>
            </a:r>
          </a:p>
          <a:p>
            <a:r>
              <a:rPr lang="en-US" altLang="zh-CN" sz="2500" b="1" dirty="0"/>
              <a:t>1.  S→BB</a:t>
            </a:r>
          </a:p>
          <a:p>
            <a:r>
              <a:rPr lang="en-US" altLang="zh-CN" sz="2500" b="1" dirty="0"/>
              <a:t>2.  </a:t>
            </a:r>
            <a:r>
              <a:rPr lang="en-US" altLang="zh-CN" sz="2500" b="1" dirty="0" err="1"/>
              <a:t>B→aB</a:t>
            </a:r>
            <a:endParaRPr lang="en-US" altLang="zh-CN" sz="2500" b="1" dirty="0"/>
          </a:p>
          <a:p>
            <a:r>
              <a:rPr lang="en-US" altLang="zh-CN" sz="2500" b="1" dirty="0"/>
              <a:t>3.  </a:t>
            </a:r>
            <a:r>
              <a:rPr lang="en-US" altLang="zh-CN" sz="2500" b="1" dirty="0" err="1"/>
              <a:t>B→b</a:t>
            </a:r>
            <a:endParaRPr lang="en-US" altLang="zh-CN" sz="2500" b="1" dirty="0"/>
          </a:p>
        </p:txBody>
      </p:sp>
      <p:sp>
        <p:nvSpPr>
          <p:cNvPr id="10" name="矩形 9"/>
          <p:cNvSpPr/>
          <p:nvPr/>
        </p:nvSpPr>
        <p:spPr>
          <a:xfrm>
            <a:off x="3275856" y="195171"/>
            <a:ext cx="5773863" cy="1945804"/>
          </a:xfrm>
          <a:prstGeom prst="rect">
            <a:avLst/>
          </a:prstGeom>
          <a:solidFill>
            <a:srgbClr val="FFC000"/>
          </a:solidFill>
        </p:spPr>
        <p:txBody>
          <a:bodyPr wrap="square" lIns="82945" tIns="41473" rIns="82945" bIns="41473">
            <a:spAutoFit/>
          </a:bodyPr>
          <a:lstStyle/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</a:rPr>
              <a:t>go(I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) = 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zh-CN" altLang="en-US" sz="2400" dirty="0"/>
              <a:t>，则 </a:t>
            </a:r>
            <a:r>
              <a:rPr lang="en-US" altLang="zh-CN" sz="2400" dirty="0">
                <a:solidFill>
                  <a:srgbClr val="C00000"/>
                </a:solidFill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a] </a:t>
            </a:r>
            <a:r>
              <a:rPr lang="en-US" altLang="zh-CN" sz="2400" dirty="0"/>
              <a:t>= </a:t>
            </a:r>
            <a:r>
              <a:rPr lang="en-US" altLang="zh-CN" sz="2400" dirty="0" err="1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</a:rPr>
              <a:t>go(I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= 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zh-CN" altLang="en-US" sz="2400" dirty="0"/>
              <a:t>，则 </a:t>
            </a:r>
            <a:r>
              <a:rPr lang="en-US" altLang="zh-CN" sz="2400" dirty="0" err="1">
                <a:solidFill>
                  <a:srgbClr val="C00000"/>
                </a:solidFill>
              </a:rPr>
              <a:t>goto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 A]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j 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A  </a:t>
            </a:r>
            <a:r>
              <a:rPr lang="en-US" altLang="zh-CN" sz="2400" dirty="0">
                <a:solidFill>
                  <a:schemeClr val="accent2"/>
                </a:solidFill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A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为第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个产生式</a:t>
            </a:r>
            <a:r>
              <a:rPr lang="zh-CN" altLang="en-US" sz="2400" dirty="0"/>
              <a:t>，</a:t>
            </a:r>
          </a:p>
          <a:p>
            <a:pPr marL="0" lvl="1" indent="-414726">
              <a:buFont typeface="Wingdings" panose="05000000000000000000" pitchFamily="2" charset="2"/>
              <a:buChar char="§"/>
            </a:pPr>
            <a:r>
              <a:rPr lang="zh-CN" altLang="en-US" sz="2400" dirty="0" smtClean="0"/>
              <a:t>则</a:t>
            </a: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FF0000"/>
                </a:solidFill>
              </a:rPr>
              <a:t>任何</a:t>
            </a:r>
            <a:r>
              <a:rPr lang="zh-CN" altLang="en-US" sz="2400" dirty="0">
                <a:sym typeface="Symbol" panose="05050102010706020507" pitchFamily="18" charset="2"/>
              </a:rPr>
              <a:t>终结符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sym typeface="Symbol" panose="05050102010706020507" pitchFamily="18" charset="2"/>
              </a:rPr>
              <a:t>#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a/#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;</a:t>
            </a:r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S’S  </a:t>
            </a:r>
            <a:r>
              <a:rPr lang="en-US" altLang="zh-CN" sz="2400" dirty="0">
                <a:solidFill>
                  <a:schemeClr val="accent2"/>
                </a:solidFill>
              </a:rPr>
              <a:t>I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/>
              <a:t>，则 </a:t>
            </a:r>
            <a:r>
              <a:rPr lang="en-US" altLang="zh-CN" sz="2400" dirty="0">
                <a:solidFill>
                  <a:schemeClr val="accent2"/>
                </a:solidFill>
              </a:rPr>
              <a:t>action[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#] </a:t>
            </a:r>
            <a:r>
              <a:rPr lang="en-US" altLang="zh-CN" sz="2400" dirty="0"/>
              <a:t>= </a:t>
            </a:r>
            <a:r>
              <a:rPr lang="en-US" altLang="zh-CN" sz="2400" dirty="0" err="1">
                <a:solidFill>
                  <a:srgbClr val="FF0000"/>
                </a:solidFill>
              </a:rPr>
              <a:t>acc</a:t>
            </a:r>
            <a:r>
              <a:rPr lang="zh-CN" altLang="en-US" sz="2500" dirty="0"/>
              <a:t>。</a:t>
            </a:r>
            <a:endParaRPr lang="en-US" altLang="zh-CN" sz="2500" dirty="0"/>
          </a:p>
        </p:txBody>
      </p:sp>
      <p:graphicFrame>
        <p:nvGraphicFramePr>
          <p:cNvPr id="11" name="Group 20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8836624"/>
              </p:ext>
            </p:extLst>
          </p:nvPr>
        </p:nvGraphicFramePr>
        <p:xfrm>
          <a:off x="3491880" y="2204861"/>
          <a:ext cx="5299304" cy="3877938"/>
        </p:xfrm>
        <a:graphic>
          <a:graphicData uri="http://schemas.openxmlformats.org/drawingml/2006/table">
            <a:tbl>
              <a:tblPr/>
              <a:tblGrid>
                <a:gridCol w="882308">
                  <a:extLst>
                    <a:ext uri="{9D8B030D-6E8A-4147-A177-3AD203B41FA5}">
                      <a16:colId xmlns="" xmlns:a16="http://schemas.microsoft.com/office/drawing/2014/main" val="1346908991"/>
                    </a:ext>
                  </a:extLst>
                </a:gridCol>
                <a:gridCol w="884491">
                  <a:extLst>
                    <a:ext uri="{9D8B030D-6E8A-4147-A177-3AD203B41FA5}">
                      <a16:colId xmlns="" xmlns:a16="http://schemas.microsoft.com/office/drawing/2014/main" val="2074059355"/>
                    </a:ext>
                  </a:extLst>
                </a:gridCol>
                <a:gridCol w="883398">
                  <a:extLst>
                    <a:ext uri="{9D8B030D-6E8A-4147-A177-3AD203B41FA5}">
                      <a16:colId xmlns="" xmlns:a16="http://schemas.microsoft.com/office/drawing/2014/main" val="675142656"/>
                    </a:ext>
                  </a:extLst>
                </a:gridCol>
                <a:gridCol w="882308">
                  <a:extLst>
                    <a:ext uri="{9D8B030D-6E8A-4147-A177-3AD203B41FA5}">
                      <a16:colId xmlns="" xmlns:a16="http://schemas.microsoft.com/office/drawing/2014/main" val="792568613"/>
                    </a:ext>
                  </a:extLst>
                </a:gridCol>
                <a:gridCol w="884491">
                  <a:extLst>
                    <a:ext uri="{9D8B030D-6E8A-4147-A177-3AD203B41FA5}">
                      <a16:colId xmlns="" xmlns:a16="http://schemas.microsoft.com/office/drawing/2014/main" val="240247892"/>
                    </a:ext>
                  </a:extLst>
                </a:gridCol>
                <a:gridCol w="882308">
                  <a:extLst>
                    <a:ext uri="{9D8B030D-6E8A-4147-A177-3AD203B41FA5}">
                      <a16:colId xmlns="" xmlns:a16="http://schemas.microsoft.com/office/drawing/2014/main" val="2336862149"/>
                    </a:ext>
                  </a:extLst>
                </a:gridCol>
              </a:tblGrid>
              <a:tr h="43088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7972509"/>
                  </a:ext>
                </a:extLst>
              </a:tr>
              <a:tr h="4308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131607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9687934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5231368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9968287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3582070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1990855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5831932"/>
                  </a:ext>
                </a:extLst>
              </a:tr>
              <a:tr h="430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6936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59446" y="3060442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0279" y="306044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3925" y="3060442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1264" y="306044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6" name="内容占位符 6"/>
          <p:cNvSpPr>
            <a:spLocks noGrp="1"/>
          </p:cNvSpPr>
          <p:nvPr>
            <p:ph sz="quarter" idx="13"/>
          </p:nvPr>
        </p:nvSpPr>
        <p:spPr>
          <a:xfrm>
            <a:off x="47041" y="332656"/>
            <a:ext cx="1879121" cy="600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S-&gt;•BB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B-&gt;•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B-&gt;•b}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400" dirty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-&gt;S•}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={S-&gt;B•B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B-&gt;•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endParaRPr lang="en-US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B-&gt;•b}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={B-&gt;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a•</a:t>
            </a:r>
            <a:r>
              <a:rPr lang="en-US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B-&gt;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endParaRPr lang="en-US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B-&gt;•b}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={B-&gt;b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={S-&gt;BB•}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={B-&gt;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3925" y="347288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74088" y="347288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3495155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acc</a:t>
            </a:r>
            <a:endParaRPr lang="en-US" sz="20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22263" y="3895265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3925" y="389526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21945" y="3895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8226271" y="4301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  <a:endParaRPr lang="en-US" sz="20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3925" y="432208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21945" y="432208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3925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1264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5953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3925" y="517187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1264" y="517187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85953" y="517187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3925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61264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953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0728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输入串</a:t>
            </a:r>
            <a:r>
              <a:rPr lang="en-US" altLang="zh-CN" dirty="0" err="1" smtClean="0"/>
              <a:t>bab</a:t>
            </a:r>
            <a:r>
              <a:rPr lang="zh-CN" altLang="en-US" dirty="0" smtClean="0"/>
              <a:t>的分析过程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278" y="1205315"/>
            <a:ext cx="8685888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251278" y="39580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 flipV="1">
            <a:off x="684621" y="120531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51278" y="18244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51278" y="23578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278" y="28912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278" y="34246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51278" y="44914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51278" y="51010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51278" y="57106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 flipV="1">
            <a:off x="2649740" y="120531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4881530" y="120531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 flipV="1">
            <a:off x="7184750" y="1214840"/>
            <a:ext cx="1587" cy="510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7789" y="1845078"/>
            <a:ext cx="167575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endParaRPr lang="zh-CN" altLang="zh-CN" sz="2200" b="1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27470" y="1853014"/>
            <a:ext cx="26208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1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27470" y="2403878"/>
            <a:ext cx="30216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2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11597" y="2980140"/>
            <a:ext cx="300560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3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11597" y="3508778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4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311597" y="4059640"/>
            <a:ext cx="300560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5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11597" y="4635903"/>
            <a:ext cx="316590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6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11597" y="5237565"/>
            <a:ext cx="298956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7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311597" y="5859865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8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73517" y="1311678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状态栈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130701" y="1311678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/>
              <a:t>符号栈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386302" y="1311678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输入串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7549837" y="1311678"/>
            <a:ext cx="731767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/>
              <a:t>动作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765615" y="18800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008258" y="1900640"/>
            <a:ext cx="108442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/>
              <a:t>b a b</a:t>
            </a:r>
            <a:r>
              <a:rPr lang="en-US" altLang="zh-CN" sz="2200" dirty="0"/>
              <a:t> </a:t>
            </a:r>
            <a:r>
              <a:rPr lang="zh-CN" altLang="en-US" sz="2200" b="1" dirty="0"/>
              <a:t>＃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626030" y="1865715"/>
            <a:ext cx="436815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s4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765615" y="2967440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 smtClean="0"/>
              <a:t>＃</a:t>
            </a:r>
            <a:endParaRPr lang="en-US" altLang="zh-CN" sz="2200" b="1" dirty="0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226266" y="2980140"/>
            <a:ext cx="86641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/>
              <a:t>a b</a:t>
            </a:r>
            <a:r>
              <a:rPr lang="en-US" altLang="zh-CN" sz="2200" dirty="0"/>
              <a:t> </a:t>
            </a:r>
            <a:r>
              <a:rPr lang="zh-CN" altLang="en-US" sz="2200" b="1" dirty="0"/>
              <a:t>＃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7312280" y="2403878"/>
            <a:ext cx="78787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|r3|=1</a:t>
            </a:r>
            <a:endParaRPr lang="en-US" altLang="zh-CN" sz="2200" b="1" dirty="0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768749" y="1865715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768749" y="2399115"/>
            <a:ext cx="379106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 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755325" y="2967440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0</a:t>
            </a:r>
            <a:endParaRPr lang="en-US" altLang="zh-CN" sz="2200" b="1" dirty="0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2765615" y="2434040"/>
            <a:ext cx="51055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 </a:t>
            </a:r>
            <a:endParaRPr lang="en-US" altLang="zh-CN" sz="2200" b="1" dirty="0"/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6226266" y="2434040"/>
            <a:ext cx="86641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/>
              <a:t>a b</a:t>
            </a:r>
            <a:r>
              <a:rPr lang="en-US" altLang="zh-CN" sz="2200" dirty="0"/>
              <a:t> </a:t>
            </a:r>
            <a:r>
              <a:rPr lang="zh-CN" altLang="en-US" sz="2200" b="1" dirty="0"/>
              <a:t>＃</a:t>
            </a: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7641903" y="2980140"/>
            <a:ext cx="41918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s3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84623" y="3500840"/>
            <a:ext cx="51375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 </a:t>
            </a:r>
            <a:r>
              <a:rPr lang="en-US" altLang="zh-CN" sz="2200" b="1" dirty="0" smtClean="0"/>
              <a:t>2</a:t>
            </a:r>
            <a:endParaRPr lang="en-US" altLang="zh-CN" sz="2200" b="1" dirty="0"/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2765615" y="3500840"/>
            <a:ext cx="67886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 </a:t>
            </a:r>
            <a:r>
              <a:rPr lang="en-US" altLang="zh-CN" sz="2200" b="1" dirty="0" smtClean="0"/>
              <a:t>B</a:t>
            </a:r>
            <a:endParaRPr lang="en-US" altLang="zh-CN" sz="2200" b="1" dirty="0"/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6349839" y="3500840"/>
            <a:ext cx="72856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/>
              <a:t> b</a:t>
            </a:r>
            <a:r>
              <a:rPr lang="en-US" altLang="zh-CN" sz="2200" dirty="0"/>
              <a:t> </a:t>
            </a:r>
            <a:r>
              <a:rPr lang="zh-CN" altLang="en-US" sz="2200" b="1" dirty="0"/>
              <a:t>＃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7641903" y="3521478"/>
            <a:ext cx="436815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/>
              <a:t>s4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784622" y="4034240"/>
            <a:ext cx="70772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0 2 </a:t>
            </a:r>
            <a:r>
              <a:rPr lang="en-US" altLang="zh-CN" sz="2200" b="1" dirty="0" smtClean="0"/>
              <a:t>3</a:t>
            </a:r>
            <a:endParaRPr lang="en-US" altLang="zh-CN" sz="2200" b="1" dirty="0"/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2765614" y="4059640"/>
            <a:ext cx="87764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 </a:t>
            </a:r>
            <a:r>
              <a:rPr lang="en-US" altLang="zh-CN" sz="2200" b="1" dirty="0"/>
              <a:t>B </a:t>
            </a:r>
            <a:r>
              <a:rPr lang="en-US" altLang="zh-CN" sz="2200" b="1" dirty="0" smtClean="0"/>
              <a:t>a</a:t>
            </a:r>
            <a:endParaRPr lang="en-US" altLang="zh-CN" sz="2200" b="1" dirty="0"/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643047" y="40136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/>
              <a:t>＃</a:t>
            </a: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7344179" y="4054878"/>
            <a:ext cx="78787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|r3|=1</a:t>
            </a:r>
            <a:endParaRPr lang="en-US" altLang="zh-CN" sz="2200" b="1" dirty="0"/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784622" y="4643840"/>
            <a:ext cx="70772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0 2 </a:t>
            </a:r>
            <a:r>
              <a:rPr lang="en-US" altLang="zh-CN" sz="2200" b="1" dirty="0" smtClean="0"/>
              <a:t>3</a:t>
            </a:r>
            <a:endParaRPr lang="en-US" altLang="zh-CN" sz="2200" b="1" dirty="0"/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2765615" y="4643840"/>
            <a:ext cx="87764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 </a:t>
            </a:r>
            <a:r>
              <a:rPr lang="en-US" altLang="zh-CN" sz="2200" b="1" dirty="0"/>
              <a:t>B </a:t>
            </a:r>
            <a:r>
              <a:rPr lang="en-US" altLang="zh-CN" sz="2200" b="1" dirty="0" smtClean="0"/>
              <a:t>a</a:t>
            </a:r>
            <a:endParaRPr lang="en-US" altLang="zh-CN" sz="2200" b="1" dirty="0"/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6643047" y="46232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/>
              <a:t>＃</a:t>
            </a: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7344179" y="4588278"/>
            <a:ext cx="82955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|r2|=2</a:t>
            </a:r>
            <a:endParaRPr lang="en-US" altLang="zh-CN" sz="2200" b="1" dirty="0"/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784623" y="5253440"/>
            <a:ext cx="51375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/>
              <a:t>0 </a:t>
            </a:r>
            <a:r>
              <a:rPr lang="en-US" altLang="zh-CN" sz="2200" b="1" dirty="0" smtClean="0"/>
              <a:t>2</a:t>
            </a:r>
            <a:endParaRPr lang="en-US" altLang="zh-CN" sz="2200" b="1" dirty="0"/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2765615" y="5253440"/>
            <a:ext cx="67886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/>
              <a:t>＃ </a:t>
            </a:r>
            <a:r>
              <a:rPr lang="en-US" altLang="zh-CN" sz="2200" b="1" dirty="0" smtClean="0"/>
              <a:t>B</a:t>
            </a:r>
            <a:endParaRPr lang="en-US" altLang="zh-CN" sz="2200" b="1" dirty="0"/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6643047" y="52328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/>
              <a:t>＃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7344179" y="5197878"/>
            <a:ext cx="789475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|r1|=2</a:t>
            </a:r>
            <a:endParaRPr lang="en-US" altLang="zh-CN" sz="2200" b="1" dirty="0"/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784623" y="5863040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/>
              <a:t>0</a:t>
            </a:r>
            <a:endParaRPr lang="en-US" altLang="zh-CN" sz="2200" b="1" dirty="0"/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2765615" y="5863040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 smtClean="0"/>
              <a:t>＃</a:t>
            </a:r>
            <a:endParaRPr lang="en-US" altLang="zh-CN" sz="2200" b="1" dirty="0"/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8761" y="58424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/>
              <a:t>＃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7641903" y="5807478"/>
            <a:ext cx="55543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err="1"/>
              <a:t>acc</a:t>
            </a:r>
            <a:endParaRPr lang="en-US" altLang="zh-CN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61085" y="1880003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200" b="1"/>
            </a:lvl1pPr>
          </a:lstStyle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3454" y="24311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/>
              <a:t>b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8196" y="2964176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/>
              <a:t>4</a:t>
            </a:r>
            <a:endParaRPr lang="en-US" sz="2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078718" y="2425463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2</a:t>
            </a:r>
            <a:endParaRPr lang="en-US" sz="2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12392" y="297292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/>
              <a:t>b</a:t>
            </a:r>
            <a:endParaRPr lang="en-US" sz="2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107270" y="2972511"/>
            <a:ext cx="352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12382" y="3492992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</a:t>
            </a:r>
            <a:endParaRPr lang="en-US" sz="2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63236" y="2972927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3</a:t>
            </a:r>
            <a:endParaRPr lang="en-US" sz="2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03454" y="399274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058528" y="3520288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4</a:t>
            </a:r>
            <a:endParaRPr lang="en-US" sz="2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89393" y="4650275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4</a:t>
            </a:r>
            <a:endParaRPr lang="en-US" sz="2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50115" y="464930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43126" y="4649305"/>
            <a:ext cx="352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035940" y="4093371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6</a:t>
            </a:r>
            <a:endParaRPr lang="en-US" sz="2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192469" y="5231609"/>
            <a:ext cx="527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3 6</a:t>
            </a:r>
            <a:endParaRPr lang="en-US" sz="2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369052" y="5246227"/>
            <a:ext cx="720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a B</a:t>
            </a:r>
            <a:endParaRPr lang="en-US" sz="2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352254" y="5252257"/>
            <a:ext cx="352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</a:t>
            </a:r>
            <a:endParaRPr lang="en-US" sz="2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049588" y="4575046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5</a:t>
            </a:r>
            <a:endParaRPr lang="en-US" sz="2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74101" y="5869475"/>
            <a:ext cx="513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2 5</a:t>
            </a:r>
            <a:endParaRPr lang="en-US" sz="2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84846" y="5868505"/>
            <a:ext cx="582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 </a:t>
            </a:r>
            <a:r>
              <a:rPr lang="en-US" sz="2200" b="1" dirty="0" err="1" smtClean="0"/>
              <a:t>B</a:t>
            </a:r>
            <a:endParaRPr lang="en-US" sz="2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96592" y="5860608"/>
            <a:ext cx="332142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</a:t>
            </a:r>
            <a:endParaRPr lang="en-US" sz="2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041112" y="5204313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1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580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00209 L -0.77605 0.076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6642E-6 L -0.31268 -0.001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00208 L -0.77709 0.0814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9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2886E-6 L -0.75347 0.0770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4" y="38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5.18039E-7 L -0.31494 0.0011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624 L -0.73021 0.0749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10" y="40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62 L -0.31579 0.0106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25532E-7 L -0.72778 0.08164 " pathEditMode="relative" rAng="0" ptsTypes="AA">
                                      <p:cBhvr>
                                        <p:cTn id="170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89" y="40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7 L -0.75208 0.09968 " pathEditMode="relative" rAng="0" ptsTypes="AA">
                                      <p:cBhvr>
                                        <p:cTn id="20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04" y="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3.284E-6 L -0.76945 0.09805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47" y="4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5" grpId="0"/>
      <p:bldP spid="5" grpId="1"/>
      <p:bldP spid="7" grpId="0"/>
      <p:bldP spid="7" grpId="1"/>
      <p:bldP spid="8" grpId="0"/>
      <p:bldP spid="8" grpId="1"/>
      <p:bldP spid="67" grpId="0"/>
      <p:bldP spid="67" grpId="1"/>
      <p:bldP spid="68" grpId="0"/>
      <p:bldP spid="68" grpId="1"/>
      <p:bldP spid="69" grpId="0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2" grpId="1"/>
      <p:bldP spid="83" grpId="0"/>
      <p:bldP spid="83" grpId="1"/>
      <p:bldP spid="84" grpId="0"/>
      <p:bldP spid="85" grpId="0"/>
      <p:bldP spid="8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772816"/>
            <a:ext cx="3447523" cy="4353347"/>
          </a:xfrm>
        </p:spPr>
        <p:txBody>
          <a:bodyPr>
            <a:normAutofit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lang="zh-CN" altLang="en-US" sz="3000" dirty="0">
                <a:latin typeface="+mn-ea"/>
              </a:rPr>
              <a:t>例</a:t>
            </a:r>
            <a:r>
              <a:rPr lang="en-US" altLang="zh-CN" sz="3000" dirty="0">
                <a:latin typeface="+mn-ea"/>
              </a:rPr>
              <a:t>2</a:t>
            </a:r>
            <a:r>
              <a:rPr lang="zh-CN" altLang="en-US" sz="3000" dirty="0">
                <a:latin typeface="+mn-ea"/>
              </a:rPr>
              <a:t>：拓广文法</a:t>
            </a:r>
            <a:r>
              <a:rPr kumimoji="1" lang="en-US" altLang="zh-CN" sz="3000" dirty="0" smtClean="0">
                <a:latin typeface="+mn-ea"/>
              </a:rPr>
              <a:t>G(S</a:t>
            </a:r>
            <a:r>
              <a:rPr lang="en-US" sz="3200" dirty="0"/>
              <a:t>’</a:t>
            </a:r>
            <a:r>
              <a:rPr kumimoji="1" lang="en-US" altLang="zh-CN" sz="3000" dirty="0" smtClean="0">
                <a:latin typeface="+mn-ea"/>
              </a:rPr>
              <a:t>) 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0)S</a:t>
            </a:r>
            <a:r>
              <a:rPr lang="en-US" sz="3200" dirty="0"/>
              <a:t>’</a:t>
            </a:r>
            <a:r>
              <a:rPr lang="en-US" altLang="zh-CN" sz="3000" dirty="0" smtClean="0">
                <a:latin typeface="+mn-ea"/>
              </a:rPr>
              <a:t>→S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1)S-&gt;S+T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2)S-&gt;T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3)T-&gt;T*F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4)T-&gt;F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5)F-&gt;(S)</a:t>
            </a:r>
            <a:endParaRPr lang="en-US" altLang="zh-CN" sz="3000" dirty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sz="3000" dirty="0">
                <a:latin typeface="+mn-ea"/>
              </a:rPr>
              <a:t>(</a:t>
            </a:r>
            <a:r>
              <a:rPr lang="en-US" altLang="zh-CN" sz="3000" dirty="0" smtClean="0">
                <a:latin typeface="+mn-ea"/>
              </a:rPr>
              <a:t>6)F-&gt;</a:t>
            </a:r>
            <a:r>
              <a:rPr lang="en-US" altLang="zh-CN" sz="3000" dirty="0" err="1" smtClean="0">
                <a:latin typeface="+mn-ea"/>
              </a:rPr>
              <a:t>i</a:t>
            </a:r>
            <a:endParaRPr lang="en-US" altLang="zh-CN" sz="3000" dirty="0">
              <a:latin typeface="+mn-ea"/>
            </a:endParaRPr>
          </a:p>
          <a:p>
            <a:endParaRPr lang="en-US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例子：构建</a:t>
            </a:r>
            <a:r>
              <a:rPr lang="en-US" altLang="zh-CN" dirty="0" smtClean="0"/>
              <a:t>LR(0)</a:t>
            </a:r>
            <a:r>
              <a:rPr lang="zh-CN" altLang="en-US" dirty="0" smtClean="0"/>
              <a:t>分析表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28780" y="6286500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239693"/>
            <a:ext cx="2285760" cy="2469227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: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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·S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S→·S+T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S→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·T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T→·T*F</a:t>
            </a:r>
          </a:p>
          <a:p>
            <a:pPr>
              <a:defRPr/>
            </a:pPr>
            <a:r>
              <a:rPr kumimoji="1" lang="zh-CN" altLang="en-US" sz="2400" b="1" dirty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·(S) 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F→·</a:t>
            </a:r>
            <a:r>
              <a:rPr kumimoji="1" lang="en-US" altLang="zh-CN" sz="2400" b="1" dirty="0" err="1">
                <a:latin typeface="Times New Roman" charset="0"/>
                <a:ea typeface="宋体" charset="0"/>
              </a:rPr>
              <a:t>i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520" y="2781300"/>
            <a:ext cx="228576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1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,S): 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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→S·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·+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T</a:t>
            </a:r>
            <a:endParaRPr kumimoji="1" lang="en-US" altLang="zh-CN" sz="20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416" y="4168822"/>
            <a:ext cx="2285760" cy="1066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2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,T)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T·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T→T·*F</a:t>
            </a:r>
            <a:endParaRPr kumimoji="1" lang="en-US" altLang="zh-CN" sz="20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780" y="5301208"/>
            <a:ext cx="2285760" cy="1001214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3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,F)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→F·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 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771800" y="239693"/>
            <a:ext cx="2361952" cy="2971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4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,() </a:t>
            </a:r>
          </a:p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F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(·S)   </a:t>
            </a:r>
            <a:endParaRPr kumimoji="1" lang="en-US" altLang="zh-CN" sz="24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S→·S+T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S→</a:t>
            </a:r>
            <a:r>
              <a:rPr kumimoji="1" lang="en-US" altLang="zh-CN" sz="2400" b="1" dirty="0">
                <a:latin typeface="Times New Roman" charset="0"/>
                <a:ea typeface="宋体" charset="0"/>
              </a:rPr>
              <a:t>·T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T→·T*F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F→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·(S)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F→·</a:t>
            </a:r>
            <a:r>
              <a:rPr kumimoji="1" lang="en-US" altLang="zh-CN" sz="2400" b="1" dirty="0" err="1">
                <a:latin typeface="Times New Roman" charset="0"/>
                <a:ea typeface="宋体" charset="0"/>
              </a:rPr>
              <a:t>i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757634" y="3258972"/>
            <a:ext cx="2361952" cy="741528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0"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>
                <a:latin typeface="Times New Roman" charset="0"/>
                <a:ea typeface="宋体" charset="0"/>
              </a:rPr>
              <a:t>5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,i)</a:t>
            </a:r>
          </a:p>
          <a:p>
            <a:pPr defTabSz="0"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F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→i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·</a:t>
            </a:r>
            <a:endParaRPr kumimoji="1" lang="en-US" altLang="zh-CN" sz="20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757634" y="4168822"/>
            <a:ext cx="2361952" cy="21336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6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1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,+)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+·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T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T→·T*F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·(S)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F→·</a:t>
            </a:r>
            <a:r>
              <a:rPr kumimoji="1" lang="en-US" altLang="zh-CN" sz="2400" b="1" dirty="0" err="1">
                <a:latin typeface="Times New Roman" charset="0"/>
                <a:ea typeface="宋体" charset="0"/>
              </a:rPr>
              <a:t>i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568375" y="265117"/>
            <a:ext cx="2133376" cy="1460475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7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2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,*) 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  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→T*·F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·(S)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F→·</a:t>
            </a:r>
            <a:r>
              <a:rPr kumimoji="1" lang="en-US" altLang="zh-CN" sz="2400" b="1" dirty="0" err="1">
                <a:latin typeface="Times New Roman" charset="0"/>
                <a:ea typeface="宋体" charset="0"/>
              </a:rPr>
              <a:t>i</a:t>
            </a:r>
            <a:endParaRPr kumimoji="1" lang="en-US" altLang="zh-CN" sz="2400" b="1" dirty="0">
              <a:latin typeface="Times New Roman" charset="0"/>
              <a:ea typeface="宋体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584604" y="1780232"/>
            <a:ext cx="2133376" cy="12192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8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4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,S)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    F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(S·)</a:t>
            </a:r>
            <a:endParaRPr kumimoji="1" lang="en-US" altLang="zh-CN" sz="24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E→E·+T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584604" y="3258972"/>
            <a:ext cx="2133376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9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6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,T)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+T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·  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T→T·*F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584604" y="4773873"/>
            <a:ext cx="2133376" cy="685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10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7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,F)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    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→T*F·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575789" y="5612073"/>
            <a:ext cx="2133376" cy="685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11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charset="0"/>
                <a:ea typeface="宋体" charset="0"/>
              </a:rPr>
              <a:t>8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,))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宋体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F→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(S)·</a:t>
            </a:r>
            <a:endParaRPr kumimoji="1" lang="en-US" altLang="zh-CN" sz="20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0" name="幻灯片编号占位符 4"/>
          <p:cNvSpPr txBox="1">
            <a:spLocks/>
          </p:cNvSpPr>
          <p:nvPr/>
        </p:nvSpPr>
        <p:spPr>
          <a:xfrm>
            <a:off x="4143488" y="64025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2A26E4D-3A89-4AAE-AA98-3436318A2D7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840625" y="239693"/>
            <a:ext cx="1224927" cy="19597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(0)S’</a:t>
            </a:r>
            <a:r>
              <a:rPr lang="en-US" altLang="zh-CN" sz="1800" kern="0" dirty="0" smtClean="0">
                <a:ea typeface="仿宋_GB2312" pitchFamily="49" charset="-122"/>
              </a:rPr>
              <a:t>→S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1)S→</a:t>
            </a:r>
            <a:r>
              <a:rPr lang="en-US" altLang="zh-CN" sz="1800" kern="0" dirty="0">
                <a:ea typeface="仿宋_GB2312" pitchFamily="49" charset="-122"/>
              </a:rPr>
              <a:t>S</a:t>
            </a:r>
            <a:r>
              <a:rPr lang="en-US" altLang="zh-CN" sz="1800" kern="0" dirty="0" smtClean="0">
                <a:ea typeface="仿宋_GB2312" pitchFamily="49" charset="-122"/>
              </a:rPr>
              <a:t>+T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2)S→</a:t>
            </a:r>
            <a:r>
              <a:rPr lang="en-US" altLang="zh-CN" sz="1800" kern="0" dirty="0">
                <a:ea typeface="仿宋_GB2312" pitchFamily="49" charset="-122"/>
              </a:rPr>
              <a:t>T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(3)T→T*F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(4)T→F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(5)F→</a:t>
            </a:r>
            <a:r>
              <a:rPr lang="en-US" altLang="zh-CN" sz="1800" kern="0" dirty="0" smtClean="0">
                <a:ea typeface="仿宋_GB2312" pitchFamily="49" charset="-122"/>
              </a:rPr>
              <a:t>(S)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ea typeface="仿宋_GB2312" pitchFamily="49" charset="-122"/>
              </a:rPr>
              <a:t>(6)</a:t>
            </a:r>
            <a:r>
              <a:rPr lang="en-US" altLang="zh-CN" sz="1800" kern="0" dirty="0" err="1">
                <a:ea typeface="仿宋_GB2312" pitchFamily="49" charset="-122"/>
              </a:rPr>
              <a:t>F→i</a:t>
            </a:r>
            <a:endParaRPr lang="en-US" altLang="zh-CN" sz="1800" kern="0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-11950" y="332656"/>
            <a:ext cx="1879121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-&gt;•T     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T-&gt;•T*F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T-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&gt;•F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0" y="3407457"/>
            <a:ext cx="1979712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-&gt;S•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S-&gt;S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•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+T}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-1" y="4431481"/>
            <a:ext cx="1879121" cy="819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-&gt;T•*F}</a:t>
            </a:r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0" y="5517232"/>
            <a:ext cx="1879121" cy="45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={T-&gt;F•}</a:t>
            </a:r>
          </a:p>
        </p:txBody>
      </p:sp>
      <p:sp>
        <p:nvSpPr>
          <p:cNvPr id="13" name="内容占位符 6"/>
          <p:cNvSpPr txBox="1">
            <a:spLocks/>
          </p:cNvSpPr>
          <p:nvPr/>
        </p:nvSpPr>
        <p:spPr>
          <a:xfrm>
            <a:off x="1763688" y="378709"/>
            <a:ext cx="1879121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/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-&gt;(•S)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S-&gt;•T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>
          <a:xfrm>
            <a:off x="1763687" y="3429000"/>
            <a:ext cx="1879121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={F-&gt;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•}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1763688" y="4187096"/>
            <a:ext cx="1879121" cy="203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-&gt;S+•T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6" name="内容占位符 6"/>
          <p:cNvSpPr txBox="1">
            <a:spLocks/>
          </p:cNvSpPr>
          <p:nvPr/>
        </p:nvSpPr>
        <p:spPr>
          <a:xfrm>
            <a:off x="3642809" y="375281"/>
            <a:ext cx="1879121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={T-&gt;T*•F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7" name="内容占位符 6"/>
          <p:cNvSpPr txBox="1">
            <a:spLocks/>
          </p:cNvSpPr>
          <p:nvPr/>
        </p:nvSpPr>
        <p:spPr>
          <a:xfrm>
            <a:off x="3642809" y="1828881"/>
            <a:ext cx="1879121" cy="89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F-&gt;(S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•+T}</a:t>
            </a:r>
          </a:p>
        </p:txBody>
      </p:sp>
      <p:sp>
        <p:nvSpPr>
          <p:cNvPr id="18" name="内容占位符 6"/>
          <p:cNvSpPr txBox="1">
            <a:spLocks/>
          </p:cNvSpPr>
          <p:nvPr/>
        </p:nvSpPr>
        <p:spPr>
          <a:xfrm>
            <a:off x="3642807" y="3016176"/>
            <a:ext cx="1879121" cy="825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={S-&gt;S+T•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T-&gt;T•*F</a:t>
            </a:r>
          </a:p>
        </p:txBody>
      </p:sp>
      <p:sp>
        <p:nvSpPr>
          <p:cNvPr id="19" name="内容占位符 6"/>
          <p:cNvSpPr txBox="1">
            <a:spLocks/>
          </p:cNvSpPr>
          <p:nvPr/>
        </p:nvSpPr>
        <p:spPr>
          <a:xfrm>
            <a:off x="3642808" y="4055529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={T-&gt;T*F•}</a:t>
            </a:r>
          </a:p>
        </p:txBody>
      </p:sp>
      <p:sp>
        <p:nvSpPr>
          <p:cNvPr id="20" name="内容占位符 6"/>
          <p:cNvSpPr txBox="1">
            <a:spLocks/>
          </p:cNvSpPr>
          <p:nvPr/>
        </p:nvSpPr>
        <p:spPr>
          <a:xfrm>
            <a:off x="3642809" y="4841217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-&gt;(S)•}</a:t>
            </a:r>
          </a:p>
        </p:txBody>
      </p:sp>
      <p:sp>
        <p:nvSpPr>
          <p:cNvPr id="22" name="矩形 21"/>
          <p:cNvSpPr/>
          <p:nvPr/>
        </p:nvSpPr>
        <p:spPr>
          <a:xfrm>
            <a:off x="5555584" y="1391403"/>
            <a:ext cx="17932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)=I</a:t>
            </a:r>
            <a:r>
              <a:rPr lang="en-US" sz="2800" baseline="-25000" dirty="0"/>
              <a:t>1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)=I</a:t>
            </a:r>
            <a:r>
              <a:rPr lang="en-US" sz="2800" baseline="-25000" dirty="0"/>
              <a:t>3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)=I</a:t>
            </a:r>
            <a:r>
              <a:rPr lang="en-US" sz="2800" baseline="-25000" dirty="0"/>
              <a:t>4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)=I</a:t>
            </a:r>
            <a:r>
              <a:rPr lang="en-US" sz="2800" baseline="-25000" dirty="0"/>
              <a:t>6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)=I</a:t>
            </a:r>
            <a:r>
              <a:rPr lang="en-US" sz="2800" baseline="-25000" dirty="0"/>
              <a:t>7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)=</a:t>
            </a:r>
            <a:r>
              <a:rPr lang="en-US" sz="2800" dirty="0"/>
              <a:t>I</a:t>
            </a:r>
            <a:r>
              <a:rPr lang="en-US" sz="2800" baseline="-25000" dirty="0"/>
              <a:t>8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3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7236296" y="1391984"/>
            <a:ext cx="1793289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9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3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10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11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6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7 </a:t>
            </a:r>
            <a:endParaRPr lang="en-US" sz="2800" baseline="-25000" dirty="0"/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0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9761177"/>
              </p:ext>
            </p:extLst>
          </p:nvPr>
        </p:nvGraphicFramePr>
        <p:xfrm>
          <a:off x="251515" y="332662"/>
          <a:ext cx="866547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</a:tblGrid>
              <a:tr h="41962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6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#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5870" y="125395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25395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5683" y="125458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0312" y="125394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3780" y="128086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6309" y="17112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s6</a:t>
            </a:r>
            <a:endParaRPr 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429" y="217727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5683" y="311390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0312" y="310088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3780" y="311390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928" y="31145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70" y="31008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40050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3780" y="400506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3928" y="400506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5870" y="400506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1645" y="446672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446672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5870" y="446672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8584" y="492839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s11</a:t>
            </a:r>
            <a:endParaRPr lang="en-US" sz="24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49283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s6</a:t>
            </a:r>
            <a:endParaRPr lang="en-US" sz="2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8665" y="492839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171561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acc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5870" y="171561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0</a:t>
            </a:r>
            <a:endParaRPr lang="en-US" sz="2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4781" y="1742528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0</a:t>
            </a:r>
            <a:endParaRPr 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3474" y="171624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0</a:t>
            </a:r>
            <a:endParaRPr lang="en-US" sz="24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3928" y="169821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0</a:t>
            </a:r>
            <a:endParaRPr lang="en-US" sz="24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5529" y="171624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0</a:t>
            </a:r>
            <a:endParaRPr lang="en-US" sz="24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5870" y="217791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5354" y="217791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455" y="215642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928" y="216661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5529" y="217791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9446" y="217791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r2</a:t>
            </a:r>
            <a:endParaRPr lang="en-US" sz="24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5870" y="265287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5354" y="265287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3474" y="265287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6735" y="263957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5529" y="265287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9446" y="263957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5870" y="354339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354" y="354339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63474" y="354339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3928" y="354339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65529" y="354339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9446" y="354339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5870" y="539005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5354" y="539005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63474" y="539005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06735" y="539005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65528" y="539005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9446" y="539005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5870" y="585172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5354" y="585171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3474" y="585171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3928" y="585171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65528" y="585172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9446" y="585172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5870" y="631338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5354" y="631338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63474" y="631338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06735" y="631337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65529" y="631338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9446" y="631338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5015" y="172315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 s</a:t>
            </a:r>
            <a:r>
              <a:rPr lang="en-US" sz="2400" baseline="-25000" dirty="0" smtClean="0">
                <a:solidFill>
                  <a:srgbClr val="FF0000"/>
                </a:solidFill>
              </a:rPr>
              <a:t>6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7455" y="215642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2  s7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3" grpId="2"/>
      <p:bldP spid="13" grpId="3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5" grpId="0"/>
      <p:bldP spid="7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5536" y="404664"/>
                <a:ext cx="8240834" cy="59766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oto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,+)=I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         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S-&gt;S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•+T</a:t>
                </a:r>
                <a14:m>
                  <m:oMath xmlns:m="http://schemas.openxmlformats.org/officeDocument/2006/math">
                    <m:r>
                      <a:rPr lang="az-Cyrl-AZ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{S’-&gt;S•}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,*)=I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             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T-&gt;T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•*F</a:t>
                </a:r>
                <a14:m>
                  <m:oMath xmlns:m="http://schemas.openxmlformats.org/officeDocument/2006/math">
                    <m:r>
                      <a:rPr lang="az-Cyrl-AZ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{S-&gt;T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•}</a:t>
                </a:r>
                <a14:m>
                  <m:oMath xmlns:m="http://schemas.openxmlformats.org/officeDocument/2006/math">
                    <m:r>
                      <a:rPr lang="az-Cyrl-AZ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如果项目集中存在以下形式的项目：</a:t>
                </a: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>
                    <a:latin typeface="+mn-ea"/>
                  </a:rPr>
                  <a:t>		</a:t>
                </a:r>
                <a:r>
                  <a:rPr lang="en-US" altLang="zh-CN" dirty="0">
                    <a:latin typeface="+mn-ea"/>
                  </a:rPr>
                  <a:t>I={X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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a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A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B </a:t>
                </a:r>
                <a:r>
                  <a:rPr lang="en-US" altLang="zh-CN" dirty="0">
                    <a:latin typeface="+mn-ea"/>
                  </a:rPr>
                  <a:t>}</a:t>
                </a:r>
                <a:r>
                  <a:rPr lang="zh-CN" altLang="en-US" dirty="0">
                    <a:latin typeface="+mn-ea"/>
                  </a:rPr>
                  <a:t>，</a:t>
                </a:r>
              </a:p>
              <a:p>
                <a:pPr marL="0" indent="0"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会出现“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移进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zh-CN" altLang="en-US" dirty="0">
                    <a:latin typeface="+mn-ea"/>
                  </a:rPr>
                  <a:t>”冲突，以及“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zh-CN" altLang="en-US" dirty="0">
                    <a:latin typeface="+mn-ea"/>
                  </a:rPr>
                  <a:t>”冲突</a:t>
                </a:r>
                <a:r>
                  <a:rPr lang="zh-CN" altLang="en-US" dirty="0" smtClean="0">
                    <a:latin typeface="+mn-ea"/>
                  </a:rPr>
                  <a:t>，冲突原因在于下一个字符的处理存在多种可能。</a:t>
                </a:r>
                <a:endParaRPr lang="en-US" altLang="zh-CN" dirty="0" smtClean="0">
                  <a:latin typeface="+mn-ea"/>
                </a:endParaRP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5536" y="404664"/>
                <a:ext cx="8240834" cy="5976664"/>
              </a:xfrm>
              <a:blipFill rotWithShape="1">
                <a:blip r:embed="rId2"/>
                <a:stretch>
                  <a:fillRect l="-1553" t="-1223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若</a:t>
            </a:r>
            <a:r>
              <a:rPr lang="zh-CN" altLang="en-US" dirty="0">
                <a:latin typeface="+mn-ea"/>
              </a:rPr>
              <a:t>一个文法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分析表不含多重入口，则该文法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文法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上述文法不是</a:t>
            </a:r>
            <a:r>
              <a:rPr lang="en-US" altLang="zh-CN" dirty="0" smtClean="0">
                <a:latin typeface="+mn-ea"/>
              </a:rPr>
              <a:t>LR(0)</a:t>
            </a:r>
            <a:r>
              <a:rPr lang="zh-CN" altLang="en-US" dirty="0" smtClean="0">
                <a:latin typeface="+mn-ea"/>
              </a:rPr>
              <a:t>文法！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+mn-ea"/>
              </a:rPr>
              <a:t>LR(0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文法非常少，大多数上下文无关文法都不是</a:t>
            </a:r>
            <a:r>
              <a:rPr lang="en-US" altLang="zh-CN" dirty="0"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文法</a:t>
            </a:r>
            <a:r>
              <a:rPr lang="en-US" altLang="zh-CN" dirty="0">
                <a:latin typeface="+mn-ea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n-ea"/>
              </a:rPr>
              <a:t>增加向前“展望”一个符号，则该文法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latin typeface="+mn-ea"/>
              </a:rPr>
              <a:t>SLR(1)</a:t>
            </a:r>
            <a:r>
              <a:rPr lang="zh-CN" altLang="en-US" dirty="0">
                <a:latin typeface="+mn-ea"/>
              </a:rPr>
              <a:t>文法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8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04396" y="1772816"/>
                <a:ext cx="8739603" cy="435334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I</a:t>
                </a:r>
                <a:r>
                  <a:rPr lang="en-US" altLang="zh-CN" dirty="0">
                    <a:latin typeface="+mn-ea"/>
                  </a:rPr>
                  <a:t>={X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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a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A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B </a:t>
                </a:r>
                <a:r>
                  <a:rPr lang="en-US" altLang="zh-CN" dirty="0" smtClean="0">
                    <a:latin typeface="+mn-ea"/>
                  </a:rPr>
                  <a:t>}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sz="2400" dirty="0" smtClean="0">
                    <a:latin typeface="+mn-ea"/>
                  </a:rPr>
                  <a:t>X-&gt;</a:t>
                </a:r>
                <a:r>
                  <a:rPr lang="el-GR" altLang="zh-CN" sz="3200" dirty="0" smtClean="0">
                    <a:latin typeface="+mn-ea"/>
                  </a:rPr>
                  <a:t>α•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a</a:t>
                </a:r>
                <a:r>
                  <a:rPr lang="el-GR" altLang="zh-CN" sz="3200" dirty="0" smtClean="0">
                    <a:latin typeface="+mn-ea"/>
                  </a:rPr>
                  <a:t>β</a:t>
                </a:r>
                <a:r>
                  <a:rPr lang="zh-CN" altLang="en-US" sz="2400" dirty="0" smtClean="0">
                    <a:latin typeface="+mn-ea"/>
                  </a:rPr>
                  <a:t>进行移进处理，则下一个字符必须为 </a:t>
                </a:r>
                <a:endParaRPr lang="en-US" altLang="zh-CN" sz="32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dirty="0" smtClean="0">
                    <a:latin typeface="+mn-ea"/>
                  </a:rPr>
                  <a:t>A-&gt;</a:t>
                </a:r>
                <a:r>
                  <a:rPr lang="el-GR" altLang="zh-CN" sz="3200" dirty="0" smtClean="0">
                    <a:latin typeface="+mn-ea"/>
                  </a:rPr>
                  <a:t>α•</a:t>
                </a:r>
                <a:r>
                  <a:rPr lang="zh-CN" altLang="en-US" sz="2400" dirty="0" smtClean="0">
                    <a:latin typeface="+mn-ea"/>
                  </a:rPr>
                  <a:t>进行规约处理，则下一个字符必须为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dirty="0" smtClean="0">
                    <a:latin typeface="+mn-ea"/>
                  </a:rPr>
                  <a:t>B-&gt;</a:t>
                </a:r>
                <a:r>
                  <a:rPr lang="el-GR" altLang="zh-CN" sz="3600" dirty="0" smtClean="0">
                    <a:latin typeface="+mn-ea"/>
                  </a:rPr>
                  <a:t>α</a:t>
                </a:r>
                <a:r>
                  <a:rPr lang="el-GR" altLang="zh-CN" dirty="0" smtClean="0">
                    <a:latin typeface="+mn-ea"/>
                  </a:rPr>
                  <a:t>•</a:t>
                </a:r>
                <a:r>
                  <a:rPr lang="zh-CN" altLang="en-US" sz="2400" dirty="0" smtClean="0">
                    <a:latin typeface="+mn-ea"/>
                  </a:rPr>
                  <a:t>进行规约处理，则下一个字符必须为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因此为了避免“规约</a:t>
                </a:r>
                <a:r>
                  <a:rPr lang="en-US" altLang="zh-CN" sz="2400" dirty="0" smtClean="0">
                    <a:latin typeface="+mn-ea"/>
                  </a:rPr>
                  <a:t>-</a:t>
                </a:r>
                <a:r>
                  <a:rPr lang="zh-CN" altLang="en-US" sz="2400" dirty="0">
                    <a:latin typeface="+mn-ea"/>
                  </a:rPr>
                  <a:t>移进</a:t>
                </a:r>
                <a:r>
                  <a:rPr lang="zh-CN" altLang="en-US" sz="2400" dirty="0" smtClean="0">
                    <a:latin typeface="+mn-ea"/>
                  </a:rPr>
                  <a:t>”冲突以及“规约</a:t>
                </a:r>
                <a:r>
                  <a:rPr lang="en-US" altLang="zh-CN" sz="2400" dirty="0" smtClean="0">
                    <a:latin typeface="+mn-ea"/>
                  </a:rPr>
                  <a:t>-</a:t>
                </a:r>
                <a:r>
                  <a:rPr lang="zh-CN" altLang="en-US" sz="2400" dirty="0" smtClean="0">
                    <a:latin typeface="+mn-ea"/>
                  </a:rPr>
                  <a:t>规约冲突”，下一个字符必须满足</a:t>
                </a:r>
                <a:r>
                  <a:rPr lang="zh-CN" altLang="en-US" sz="2400" dirty="0">
                    <a:latin typeface="+mn-ea"/>
                  </a:rPr>
                  <a:t>以下</a:t>
                </a:r>
                <a:r>
                  <a:rPr lang="zh-CN" altLang="en-US" sz="2400" dirty="0" smtClean="0">
                    <a:latin typeface="+mn-ea"/>
                  </a:rPr>
                  <a:t>条件：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396" y="1772816"/>
                <a:ext cx="8739603" cy="4353347"/>
              </a:xfrm>
              <a:blipFill rotWithShape="1">
                <a:blip r:embed="rId2"/>
                <a:stretch>
                  <a:fillRect l="-10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冲突原因分析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4352" y="237994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2410" y="299695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FOLLOW(A)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3206" y="361101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FOLLOW(B)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41902" y="5459195"/>
                <a:ext cx="6572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FOLLOW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zh-CN" sz="28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FOLLOW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两两不相交</a:t>
                </a:r>
                <a:endParaRPr 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02" y="5459195"/>
                <a:ext cx="6572248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83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如果项目集中存在以下形式的项目：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𝑰</m:t>
                      </m:r>
                      <m:r>
                        <a:rPr lang="en-US" b="1" i="1" smtClean="0">
                          <a:latin typeface="Cambria Math"/>
                        </a:rPr>
                        <m:t>={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∙,  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则会出现“移进</a:t>
                </a:r>
                <a:r>
                  <a:rPr lang="en-US" altLang="zh-CN" dirty="0" smtClean="0"/>
                  <a:t>-</a:t>
                </a:r>
                <a:r>
                  <a:rPr lang="zh-CN" altLang="en-US" dirty="0"/>
                  <a:t>规约</a:t>
                </a:r>
                <a:r>
                  <a:rPr lang="zh-CN" altLang="en-US" dirty="0" smtClean="0"/>
                  <a:t>”冲突，以及“规约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规约”冲突。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{a}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FOLLOW(a)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FOLLOW(B)</a:t>
                </a:r>
                <a:r>
                  <a:rPr lang="zh-CN" altLang="en-US" dirty="0" smtClean="0"/>
                  <a:t>两两不相交，则可用如下方法解决，该方法称为</a:t>
                </a:r>
                <a:r>
                  <a:rPr lang="en-US" altLang="zh-CN" dirty="0" smtClean="0"/>
                  <a:t>SLR(1)</a:t>
                </a:r>
                <a:r>
                  <a:rPr lang="zh-CN" altLang="en-US" dirty="0" smtClean="0"/>
                  <a:t>方法：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</a:t>
            </a:r>
            <a:r>
              <a:rPr lang="zh-CN" altLang="en-US" dirty="0" smtClean="0"/>
              <a:t>（</a:t>
            </a:r>
            <a:r>
              <a:rPr lang="en-US" altLang="zh-CN" dirty="0"/>
              <a:t>S</a:t>
            </a:r>
            <a:r>
              <a:rPr lang="en-US" altLang="zh-CN" dirty="0" smtClean="0"/>
              <a:t>imple LR</a:t>
            </a:r>
            <a:r>
              <a:rPr lang="zh-CN" altLang="en-US" dirty="0" smtClean="0"/>
              <a:t>）分析法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08010" y="173223"/>
            <a:ext cx="6239275" cy="290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0571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544"/>
              </a:spcAft>
            </a:pPr>
            <a:r>
              <a:rPr lang="zh-CN" altLang="en-US" sz="2900" b="1" kern="0" noProof="1">
                <a:latin typeface="+mn-ea"/>
                <a:ea typeface="+mn-ea"/>
              </a:rPr>
              <a:t>例：设文法</a:t>
            </a:r>
            <a:r>
              <a:rPr lang="en-US" altLang="zh-CN" sz="2900" b="1" kern="0" noProof="1">
                <a:latin typeface="+mn-ea"/>
                <a:ea typeface="+mn-ea"/>
              </a:rPr>
              <a:t>G(S)：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zh-CN" altLang="en-US" sz="2900" b="1" kern="0" dirty="0">
                <a:latin typeface="+mn-ea"/>
                <a:ea typeface="+mn-ea"/>
              </a:rPr>
              <a:t>         </a:t>
            </a:r>
            <a:r>
              <a:rPr lang="en-US" altLang="zh-CN" sz="2900" b="1" kern="0" dirty="0">
                <a:latin typeface="+mn-ea"/>
                <a:ea typeface="+mn-ea"/>
              </a:rPr>
              <a:t>(1) S 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 </a:t>
            </a:r>
            <a:r>
              <a:rPr lang="en-US" altLang="zh-CN" sz="2900" b="1" kern="0" dirty="0" err="1">
                <a:latin typeface="+mn-ea"/>
                <a:ea typeface="+mn-ea"/>
                <a:sym typeface="Symbol" panose="05050102010706020507" pitchFamily="18" charset="2"/>
              </a:rPr>
              <a:t>aAcBe</a:t>
            </a:r>
            <a:endParaRPr lang="en-US" altLang="zh-CN" sz="2900" b="1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2) A  b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3) A  Ab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4) B  d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zh-CN" altLang="en-US" sz="2900" b="1" kern="0" dirty="0">
                <a:latin typeface="+mn-ea"/>
                <a:ea typeface="+mn-ea"/>
              </a:rPr>
              <a:t>试对</a:t>
            </a:r>
            <a:r>
              <a:rPr lang="en-US" altLang="zh-CN" sz="2900" b="1" kern="0" dirty="0" err="1">
                <a:latin typeface="+mn-ea"/>
                <a:ea typeface="+mn-ea"/>
              </a:rPr>
              <a:t>abbcde</a:t>
            </a:r>
            <a:r>
              <a:rPr lang="zh-CN" altLang="en-US" sz="2900" b="1" kern="0" dirty="0">
                <a:latin typeface="+mn-ea"/>
                <a:ea typeface="+mn-ea"/>
              </a:rPr>
              <a:t>进行“移进－归约”分析</a:t>
            </a:r>
            <a:r>
              <a:rPr lang="zh-CN" altLang="en-US" sz="2900" b="1" kern="0" dirty="0">
                <a:latin typeface="宋体" panose="02010600030101010101" pitchFamily="2" charset="-122"/>
              </a:rPr>
              <a:t>。</a:t>
            </a:r>
            <a:endParaRPr lang="zh-CN" altLang="en-US" sz="2900" b="1" kern="0" dirty="0"/>
          </a:p>
        </p:txBody>
      </p:sp>
      <p:sp>
        <p:nvSpPr>
          <p:cNvPr id="45" name="矩形 44"/>
          <p:cNvSpPr/>
          <p:nvPr/>
        </p:nvSpPr>
        <p:spPr>
          <a:xfrm>
            <a:off x="5841800" y="171707"/>
            <a:ext cx="3108082" cy="1256442"/>
          </a:xfrm>
          <a:prstGeom prst="rect">
            <a:avLst/>
          </a:prstGeom>
          <a:solidFill>
            <a:schemeClr val="bg1"/>
          </a:solidFill>
        </p:spPr>
        <p:txBody>
          <a:bodyPr wrap="square" lIns="82936" tIns="41469" rIns="82936" bIns="41469">
            <a:spAutoFit/>
          </a:bodyPr>
          <a:lstStyle/>
          <a:p>
            <a:pPr defTabSz="4074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500" b="1" dirty="0">
                <a:solidFill>
                  <a:srgbClr val="0000CC"/>
                </a:solidFill>
                <a:latin typeface="Arial" pitchFamily="34" charset="0"/>
              </a:rPr>
              <a:t>归约与归约</a:t>
            </a:r>
            <a:r>
              <a:rPr lang="zh-CN" altLang="en-US" sz="2500" b="1" dirty="0">
                <a:solidFill>
                  <a:srgbClr val="000000"/>
                </a:solidFill>
                <a:latin typeface="Arial" pitchFamily="34" charset="0"/>
              </a:rPr>
              <a:t>的冲突</a:t>
            </a:r>
            <a:endParaRPr lang="en-US" altLang="zh-CN" sz="2500" b="1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500" b="1" dirty="0">
                <a:solidFill>
                  <a:srgbClr val="0000CC"/>
                </a:solidFill>
                <a:latin typeface="Arial" pitchFamily="34" charset="0"/>
              </a:rPr>
              <a:t>移进与归约</a:t>
            </a:r>
            <a:r>
              <a:rPr lang="zh-CN" altLang="en-US" sz="2500" b="1" dirty="0">
                <a:solidFill>
                  <a:srgbClr val="000000"/>
                </a:solidFill>
                <a:latin typeface="Arial" pitchFamily="34" charset="0"/>
              </a:rPr>
              <a:t>的冲突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115616" y="3789040"/>
            <a:ext cx="2808312" cy="792088"/>
            <a:chOff x="1115616" y="3789040"/>
            <a:chExt cx="2808312" cy="79208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115616" y="3789040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15616" y="3789040"/>
              <a:ext cx="0" cy="792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15616" y="4581128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766540" y="392347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224386" y="392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47285" y="392347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4845" y="392347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41" y="39234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77677" y="3923474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63688" y="392347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763688" y="39372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2699792" y="393724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259632" y="3921092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6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31214E-6 L -0.49618 2.3121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16 L -0.49774 0.0020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16 L -0.47622 0.001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208 L -0.52274 0.0030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416 L -0.51875 0.0011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8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416 L -0.52031 0.0011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4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5" grpId="0" animBg="1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8" grpId="0"/>
      <p:bldP spid="58" grpId="1"/>
      <p:bldP spid="58" grpId="2"/>
      <p:bldP spid="60" grpId="0"/>
      <p:bldP spid="60" grpId="1"/>
      <p:bldP spid="62" grpId="0"/>
      <p:bldP spid="62" grpId="1"/>
      <p:bldP spid="63" grpId="0"/>
      <p:bldP spid="63" grpId="1"/>
      <p:bldP spid="63" grpId="2"/>
      <p:bldP spid="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当前状态是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I</m:t>
                    </m:r>
                    <m:r>
                      <a:rPr lang="en-US" altLang="zh-CN" dirty="0">
                        <a:latin typeface="Cambria Math"/>
                      </a:rPr>
                      <m:t>={</m:t>
                    </m:r>
                    <m:r>
                      <a:rPr lang="en-US" altLang="zh-CN" dirty="0">
                        <a:latin typeface="Cambria Math"/>
                      </a:rPr>
                      <m:t>𝐗</m:t>
                    </m:r>
                    <m:r>
                      <a:rPr lang="en-US" altLang="zh-CN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𝛂</m:t>
                    </m:r>
                    <m:r>
                      <a:rPr lang="zh-CN" altLang="en-US" i="1" dirty="0">
                        <a:latin typeface="Cambria Math"/>
                      </a:rPr>
                      <m:t>∙</m:t>
                    </m:r>
                    <m:r>
                      <a:rPr lang="en-US" altLang="zh-CN" i="1" dirty="0">
                        <a:latin typeface="Cambria Math"/>
                      </a:rPr>
                      <m:t>𝒂</m:t>
                    </m:r>
                    <m:r>
                      <a:rPr lang="zh-CN" altLang="en-US" i="1" dirty="0">
                        <a:latin typeface="Cambria Math"/>
                      </a:rPr>
                      <m:t>𝜷</m:t>
                    </m:r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latin typeface="Cambria Math"/>
                      </a:rPr>
                      <m:t>𝑨</m:t>
                    </m:r>
                    <m:r>
                      <a:rPr lang="en-US" altLang="zh-CN" i="1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𝜶</m:t>
                    </m:r>
                    <m:r>
                      <a:rPr lang="zh-CN" altLang="en-US" i="1" dirty="0">
                        <a:latin typeface="Cambria Math"/>
                      </a:rPr>
                      <m:t>∙, </m:t>
                    </m:r>
                    <m:r>
                      <a:rPr lang="en-US" altLang="zh-CN" i="1" dirty="0">
                        <a:latin typeface="Cambria Math"/>
                      </a:rPr>
                      <m:t>𝑩</m:t>
                    </m:r>
                    <m:r>
                      <a:rPr lang="en-US" altLang="zh-CN" i="1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𝜶</m:t>
                    </m:r>
                    <m:r>
                      <a:rPr lang="zh-CN" altLang="en-US" i="1" dirty="0">
                        <a:latin typeface="Cambria Math"/>
                      </a:rPr>
                      <m:t>∙</m:t>
                    </m:r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当前输入符号是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</a:t>
                </a:r>
                <a:r>
                  <a:rPr lang="en-US" altLang="zh-CN" dirty="0" smtClean="0"/>
                  <a:t>b=a, </a:t>
                </a:r>
                <a:r>
                  <a:rPr lang="zh-CN" altLang="en-US" dirty="0" smtClean="0"/>
                  <a:t>则移进输入符号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到符号栈中；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𝐛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𝐅𝐎𝐋𝐋𝐎𝐖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𝐀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zh-CN" altLang="en-US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 smtClean="0"/>
                  <a:t>进行规约；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𝐛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𝐅𝐎𝐋𝐋𝐎𝐖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𝐁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zh-CN" altLang="en-US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 smtClean="0"/>
                  <a:t>进行规约；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）其他情况按出错处理。</a:t>
                </a:r>
                <a:endParaRPr 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479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6567" indent="-466567">
              <a:lnSpc>
                <a:spcPct val="90000"/>
              </a:lnSpc>
              <a:buClrTx/>
              <a:buFont typeface="Monotype Sorts" pitchFamily="2" charset="2"/>
              <a:buAutoNum type="arabicParenBoth"/>
            </a:pPr>
            <a:r>
              <a:rPr lang="en-US" altLang="zh-CN" b="0" dirty="0"/>
              <a:t>C={ 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I</a:t>
            </a:r>
            <a:r>
              <a:rPr lang="en-US" altLang="zh-CN" b="0" baseline="-25000" dirty="0"/>
              <a:t>n </a:t>
            </a:r>
            <a:r>
              <a:rPr lang="en-US" altLang="zh-CN" b="0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i </a:t>
            </a:r>
            <a:r>
              <a:rPr lang="zh-CN" altLang="en-US" dirty="0"/>
              <a:t>对应状态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，其中，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</a:t>
            </a:r>
            <a:r>
              <a:rPr lang="en-US" altLang="zh-CN" b="0" dirty="0"/>
              <a:t>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=closure({S’</a:t>
            </a:r>
            <a:r>
              <a:rPr lang="en-US" altLang="zh-CN" b="0" dirty="0">
                <a:sym typeface="Symbol" panose="05050102010706020507" pitchFamily="18" charset="2"/>
              </a:rPr>
              <a:t>S})</a:t>
            </a:r>
            <a:r>
              <a:rPr lang="zh-CN" altLang="en-US" dirty="0">
                <a:sym typeface="Symbol" panose="05050102010706020507" pitchFamily="18" charset="2"/>
              </a:rPr>
              <a:t>为唯一初态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(2) </a:t>
            </a:r>
            <a:r>
              <a:rPr lang="zh-CN" altLang="en-US" dirty="0">
                <a:sym typeface="Symbol" panose="05050102010706020507" pitchFamily="18" charset="2"/>
              </a:rPr>
              <a:t>对每个 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为向前展望的下一个字符。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a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go(I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 a) = 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j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a] = 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A </a:t>
            </a:r>
            <a:r>
              <a:rPr lang="zh-CN" altLang="en-US" sz="2800" dirty="0">
                <a:sym typeface="Symbol" panose="05050102010706020507" pitchFamily="18" charset="2"/>
              </a:rPr>
              <a:t>为第 </a:t>
            </a:r>
            <a:r>
              <a:rPr lang="en-US" altLang="zh-CN" sz="2800" dirty="0">
                <a:sym typeface="Symbol" panose="05050102010706020507" pitchFamily="18" charset="2"/>
              </a:rPr>
              <a:t>j </a:t>
            </a:r>
            <a:r>
              <a:rPr lang="zh-CN" altLang="en-US" sz="2800" dirty="0">
                <a:sym typeface="Symbol" panose="05050102010706020507" pitchFamily="18" charset="2"/>
              </a:rPr>
              <a:t>个产生式</a:t>
            </a:r>
            <a:r>
              <a:rPr lang="zh-CN" altLang="en-US" sz="2800" dirty="0"/>
              <a:t>，对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FOLLOW(A)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b]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S’S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#] 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acc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/>
              <a:t>go(I</a:t>
            </a:r>
            <a:r>
              <a:rPr lang="en-US" altLang="zh-CN" baseline="-25000" dirty="0"/>
              <a:t>i</a:t>
            </a:r>
            <a:r>
              <a:rPr lang="en-US" altLang="zh-CN" dirty="0"/>
              <a:t>, A)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b="0" dirty="0" err="1">
                <a:solidFill>
                  <a:srgbClr val="FF0000"/>
                </a:solidFill>
              </a:rPr>
              <a:t>goto</a:t>
            </a:r>
            <a:r>
              <a:rPr lang="en-US" altLang="zh-CN" b="0" dirty="0">
                <a:solidFill>
                  <a:srgbClr val="FF0000"/>
                </a:solidFill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, A] </a:t>
            </a:r>
            <a:r>
              <a:rPr lang="en-US" altLang="zh-CN" b="0" dirty="0"/>
              <a:t>= </a:t>
            </a:r>
            <a:r>
              <a:rPr lang="en-US" altLang="zh-CN" b="0" dirty="0">
                <a:solidFill>
                  <a:srgbClr val="FF0000"/>
                </a:solidFill>
              </a:rPr>
              <a:t>j 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凡不能用规则</a:t>
            </a:r>
            <a:r>
              <a:rPr lang="en-US" altLang="zh-CN" dirty="0"/>
              <a:t>(2)</a:t>
            </a:r>
            <a:r>
              <a:rPr lang="zh-CN" altLang="en-US" dirty="0"/>
              <a:t>登记的表项均为“错误”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SLR(1)</a:t>
            </a:r>
            <a:r>
              <a:rPr lang="zh-CN" altLang="en-US" dirty="0" smtClean="0"/>
              <a:t>分析表的构造方法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</a:t>
            </a:r>
            <a:r>
              <a:rPr lang="zh-CN" altLang="en-US" dirty="0" smtClean="0"/>
              <a:t>分析表的构造</a:t>
            </a:r>
            <a:endParaRPr 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04397" y="1772816"/>
            <a:ext cx="3447523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zh-CN" altLang="en-US" dirty="0" smtClean="0">
                <a:latin typeface="+mn-ea"/>
              </a:rPr>
              <a:t>拓广文法</a:t>
            </a:r>
            <a:r>
              <a:rPr kumimoji="1" lang="en-US" altLang="zh-CN" dirty="0" smtClean="0">
                <a:latin typeface="+mn-ea"/>
              </a:rPr>
              <a:t>G(S</a:t>
            </a:r>
            <a:r>
              <a:rPr lang="en-US" dirty="0" smtClean="0"/>
              <a:t>’</a:t>
            </a:r>
            <a:r>
              <a:rPr kumimoji="1" lang="en-US" altLang="zh-CN" dirty="0" smtClean="0">
                <a:latin typeface="+mn-ea"/>
              </a:rPr>
              <a:t>) </a:t>
            </a:r>
            <a:endParaRPr lang="en-US" altLang="zh-CN" dirty="0" smtClean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(0)S</a:t>
            </a:r>
            <a:r>
              <a:rPr lang="en-US" dirty="0" smtClean="0"/>
              <a:t>’</a:t>
            </a:r>
            <a:r>
              <a:rPr lang="en-US" altLang="zh-CN" dirty="0" smtClean="0">
                <a:latin typeface="+mn-ea"/>
              </a:rPr>
              <a:t>→S</a:t>
            </a:r>
            <a:endParaRPr lang="en-US" altLang="zh-CN" b="0" dirty="0" smtClean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(1)S-&gt;S+T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(2)S-&gt;T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(3)T-&gt;T*F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(4)T-&gt;F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(5)F-&gt;(S)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(6)F-&gt;</a:t>
            </a:r>
            <a:r>
              <a:rPr lang="en-US" altLang="zh-CN" dirty="0" err="1" smtClean="0">
                <a:latin typeface="+mn-ea"/>
              </a:rPr>
              <a:t>i</a:t>
            </a:r>
            <a:endParaRPr lang="en-US" altLang="zh-CN" dirty="0" smtClean="0">
              <a:latin typeface="+mn-ea"/>
            </a:endParaRPr>
          </a:p>
          <a:p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109887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(S</a:t>
            </a:r>
            <a:r>
              <a:rPr lang="en-US" sz="2800" dirty="0"/>
              <a:t> </a:t>
            </a:r>
            <a:r>
              <a:rPr lang="en-US" sz="2800" dirty="0" smtClean="0"/>
              <a:t>’</a:t>
            </a:r>
            <a:r>
              <a:rPr lang="en-US" altLang="zh-CN" sz="2800" dirty="0" smtClean="0">
                <a:latin typeface="+mn-ea"/>
              </a:rPr>
              <a:t>)={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633107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(S)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3169945"/>
            <a:ext cx="4665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(T)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630104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(F)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6850" y="210988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6850" y="263310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5056" y="263310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0744" y="2633107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96850" y="31821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15056" y="31821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0744" y="3182988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43012" y="318320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6850" y="369210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5056" y="369210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0744" y="3692951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43012" y="3693165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-11950" y="332656"/>
            <a:ext cx="1879121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-&gt;•T     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T-&gt;•T*F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T-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&gt;•F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0" y="3407457"/>
            <a:ext cx="1979712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-&gt;S•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S-&gt;S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•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+T}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-1" y="4431481"/>
            <a:ext cx="1879121" cy="819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-&gt;T•*F}</a:t>
            </a:r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0" y="5517232"/>
            <a:ext cx="1879121" cy="45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={T-&gt;F•}</a:t>
            </a:r>
          </a:p>
        </p:txBody>
      </p:sp>
      <p:sp>
        <p:nvSpPr>
          <p:cNvPr id="13" name="内容占位符 6"/>
          <p:cNvSpPr txBox="1">
            <a:spLocks/>
          </p:cNvSpPr>
          <p:nvPr/>
        </p:nvSpPr>
        <p:spPr>
          <a:xfrm>
            <a:off x="1763688" y="378709"/>
            <a:ext cx="1879121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/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-&gt;(•S)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S-&gt;•T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>
          <a:xfrm>
            <a:off x="1763687" y="3429000"/>
            <a:ext cx="1879121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={F-&gt;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•}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1763688" y="4187096"/>
            <a:ext cx="1879121" cy="203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-&gt;S+•T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6" name="内容占位符 6"/>
          <p:cNvSpPr txBox="1">
            <a:spLocks/>
          </p:cNvSpPr>
          <p:nvPr/>
        </p:nvSpPr>
        <p:spPr>
          <a:xfrm>
            <a:off x="3642809" y="375281"/>
            <a:ext cx="1879121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={T-&gt;T*•F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7" name="内容占位符 6"/>
          <p:cNvSpPr txBox="1">
            <a:spLocks/>
          </p:cNvSpPr>
          <p:nvPr/>
        </p:nvSpPr>
        <p:spPr>
          <a:xfrm>
            <a:off x="3642809" y="1828881"/>
            <a:ext cx="1879121" cy="89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F-&gt;(S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•+T}</a:t>
            </a:r>
          </a:p>
        </p:txBody>
      </p:sp>
      <p:sp>
        <p:nvSpPr>
          <p:cNvPr id="18" name="内容占位符 6"/>
          <p:cNvSpPr txBox="1">
            <a:spLocks/>
          </p:cNvSpPr>
          <p:nvPr/>
        </p:nvSpPr>
        <p:spPr>
          <a:xfrm>
            <a:off x="3642807" y="3016176"/>
            <a:ext cx="1879121" cy="825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={S-&gt;S+T•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T-&gt;T•*F</a:t>
            </a:r>
          </a:p>
        </p:txBody>
      </p:sp>
      <p:sp>
        <p:nvSpPr>
          <p:cNvPr id="19" name="内容占位符 6"/>
          <p:cNvSpPr txBox="1">
            <a:spLocks/>
          </p:cNvSpPr>
          <p:nvPr/>
        </p:nvSpPr>
        <p:spPr>
          <a:xfrm>
            <a:off x="3642808" y="4055529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={T-&gt;T*F•}</a:t>
            </a:r>
          </a:p>
        </p:txBody>
      </p:sp>
      <p:sp>
        <p:nvSpPr>
          <p:cNvPr id="20" name="内容占位符 6"/>
          <p:cNvSpPr txBox="1">
            <a:spLocks/>
          </p:cNvSpPr>
          <p:nvPr/>
        </p:nvSpPr>
        <p:spPr>
          <a:xfrm>
            <a:off x="3642809" y="4841217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-&gt;(S)•}</a:t>
            </a:r>
          </a:p>
        </p:txBody>
      </p:sp>
      <p:sp>
        <p:nvSpPr>
          <p:cNvPr id="22" name="矩形 21"/>
          <p:cNvSpPr/>
          <p:nvPr/>
        </p:nvSpPr>
        <p:spPr>
          <a:xfrm>
            <a:off x="5555584" y="1391403"/>
            <a:ext cx="17932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)=I</a:t>
            </a:r>
            <a:r>
              <a:rPr lang="en-US" sz="2800" baseline="-25000" dirty="0"/>
              <a:t>1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)=I</a:t>
            </a:r>
            <a:r>
              <a:rPr lang="en-US" sz="2800" baseline="-25000" dirty="0"/>
              <a:t>3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)=I</a:t>
            </a:r>
            <a:r>
              <a:rPr lang="en-US" sz="2800" baseline="-25000" dirty="0"/>
              <a:t>4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)=I</a:t>
            </a:r>
            <a:r>
              <a:rPr lang="en-US" sz="2800" baseline="-25000" dirty="0"/>
              <a:t>6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)=I</a:t>
            </a:r>
            <a:r>
              <a:rPr lang="en-US" sz="2800" baseline="-25000" dirty="0"/>
              <a:t>7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)=</a:t>
            </a:r>
            <a:r>
              <a:rPr lang="en-US" sz="2800" dirty="0"/>
              <a:t>I</a:t>
            </a:r>
            <a:r>
              <a:rPr lang="en-US" sz="2800" baseline="-25000" dirty="0"/>
              <a:t>8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3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7236296" y="1391984"/>
            <a:ext cx="1793289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9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3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10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11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6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7 </a:t>
            </a:r>
            <a:endParaRPr lang="en-US" sz="2800" baseline="-25000" dirty="0"/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043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907301"/>
              </p:ext>
            </p:extLst>
          </p:nvPr>
        </p:nvGraphicFramePr>
        <p:xfrm>
          <a:off x="179512" y="188640"/>
          <a:ext cx="878498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</a:tblGrid>
              <a:tr h="41962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6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#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716" y="105003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3774" y="10500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5529" y="105066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0158" y="105002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3626" y="107694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0" y="1541051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acc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5561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s6</a:t>
            </a:r>
            <a:endParaRPr lang="en-US" sz="24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3728" y="201922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2</a:t>
            </a:r>
            <a:endParaRPr lang="en-US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201922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637" y="201922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2</a:t>
            </a:r>
            <a:endParaRPr lang="en-US" sz="24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20192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728" y="248088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1631" y="248088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7119" y="248088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637" y="248088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5529" y="29163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0158" y="291573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3626" y="294264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5716" y="29157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3774" y="291572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2823" y="337802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1631" y="337802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6214" y="337802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4637" y="337802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158" y="383707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3626" y="386399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5716" y="38654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3774" y="38654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51491" y="432960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5716" y="43296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3774" y="43296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4726" y="4764332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11</a:t>
            </a:r>
            <a:endParaRPr lang="en-US" sz="24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8537" y="479127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6</a:t>
            </a:r>
            <a:endParaRPr lang="en-US" sz="2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637" y="522491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2823" y="522491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9832" y="521680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8024" y="524659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4637" y="568666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2823" y="5675302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1631" y="567629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4637" y="613251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2823" y="612114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1631" y="612214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8024" y="612114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88024" y="567530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5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上面的分析表不含有多重入口，则表明这是一个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分析表。这个文法是一个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 LR(0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SLR(1)</a:t>
            </a:r>
          </a:p>
          <a:p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LALR(1):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Look-Ahead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LR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LR(1)</a:t>
            </a:r>
          </a:p>
          <a:p>
            <a:r>
              <a:rPr lang="zh-CN" altLang="en-US" dirty="0" smtClean="0">
                <a:latin typeface="+mn-ea"/>
              </a:rPr>
              <a:t>分析</a:t>
            </a:r>
            <a:r>
              <a:rPr lang="zh-CN" altLang="en-US" dirty="0">
                <a:latin typeface="+mn-ea"/>
              </a:rPr>
              <a:t>能力：</a:t>
            </a:r>
            <a:endParaRPr lang="en-US" altLang="zh-CN" dirty="0">
              <a:latin typeface="+mn-ea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LALR(1)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LR(0)</a:t>
            </a:r>
            <a:endParaRPr 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7382" indent="-414726">
              <a:spcAft>
                <a:spcPts val="193"/>
              </a:spcAft>
            </a:pPr>
            <a:r>
              <a:rPr lang="zh-CN" altLang="en-US" sz="2900" dirty="0">
                <a:latin typeface="+mn-ea"/>
              </a:rPr>
              <a:t>文法和语法</a:t>
            </a:r>
          </a:p>
          <a:p>
            <a:pPr marL="1276834" lvl="3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</a:rPr>
              <a:t>定义、上下文无关文法、推导和规约、语法树</a:t>
            </a:r>
          </a:p>
          <a:p>
            <a:pPr marL="447382" indent="-414726">
              <a:spcAft>
                <a:spcPts val="193"/>
              </a:spcAft>
            </a:pPr>
            <a:r>
              <a:rPr lang="zh-CN" altLang="en-US" sz="2900" dirty="0">
                <a:latin typeface="+mn-ea"/>
              </a:rPr>
              <a:t>自上而下的语法分析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</a:rPr>
              <a:t>回溯 </a:t>
            </a:r>
            <a:r>
              <a:rPr lang="en-US" altLang="zh-CN" sz="2500" b="1" dirty="0">
                <a:latin typeface="+mn-ea"/>
              </a:rPr>
              <a:t>--</a:t>
            </a:r>
            <a:r>
              <a:rPr lang="zh-CN" altLang="en-US" sz="2500" b="1" dirty="0">
                <a:latin typeface="+mn-ea"/>
              </a:rPr>
              <a:t> 左递归、公共左因子、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</a:t>
            </a:r>
            <a:endParaRPr lang="zh-CN" altLang="en-US" sz="2500" b="1" dirty="0">
              <a:latin typeface="+mn-ea"/>
              <a:sym typeface="Symbol" pitchFamily="18" charset="2"/>
            </a:endParaRP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en-US" altLang="zh-CN" sz="2500" b="1" dirty="0">
                <a:latin typeface="+mn-ea"/>
                <a:sym typeface="Symbol" pitchFamily="18" charset="2"/>
              </a:rPr>
              <a:t>FIRST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FOLLOW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集合、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LL(1)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文法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递归下降分析法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预测分析法</a:t>
            </a:r>
          </a:p>
          <a:p>
            <a:pPr marL="447382" indent="-414726">
              <a:spcAft>
                <a:spcPts val="193"/>
              </a:spcAft>
              <a:buFont typeface="Arial" charset="0"/>
              <a:buChar char="•"/>
            </a:pPr>
            <a:r>
              <a:rPr lang="zh-CN" altLang="en-US" sz="2900" dirty="0">
                <a:latin typeface="+mn-ea"/>
                <a:sym typeface="Symbol" pitchFamily="18" charset="2"/>
              </a:rPr>
              <a:t>自下而上的语法分析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规范推导、规范规约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短语、直接短语、句柄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en-US" altLang="zh-CN" sz="2500" b="1" dirty="0">
                <a:latin typeface="+mn-ea"/>
                <a:sym typeface="Symbol" pitchFamily="18" charset="2"/>
              </a:rPr>
              <a:t>LR(0)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SLR(1)</a:t>
            </a:r>
            <a:endParaRPr lang="zh-CN" altLang="en-US" sz="2500" b="1" dirty="0">
              <a:latin typeface="+mn-ea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自下而上分析的关键</a:t>
            </a:r>
            <a:r>
              <a:rPr lang="zh-CN" altLang="en-US" dirty="0" smtClean="0">
                <a:latin typeface="Arial" charset="0"/>
              </a:rPr>
              <a:t>问题</a:t>
            </a:r>
            <a:endParaRPr kumimoji="1" lang="zh-CN" alt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467934" y="1469269"/>
            <a:ext cx="8226720" cy="397625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如何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判断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:</a:t>
            </a:r>
            <a:endParaRPr lang="zh-CN" altLang="en-US" dirty="0">
              <a:solidFill>
                <a:srgbClr val="0000CC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   栈顶符号串已经形成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可归约串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如何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进行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:</a:t>
            </a:r>
            <a:endParaRPr lang="zh-CN" altLang="en-US" dirty="0">
              <a:solidFill>
                <a:srgbClr val="0000CC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归约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信息与软件工程学院 </a:t>
            </a:r>
            <a:endParaRPr lang="en-GB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7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0945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556792"/>
            <a:ext cx="8320210" cy="46805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移进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 smtClean="0"/>
              <a:t>读入一个单词并压入栈中，输入串指针后移。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检查栈顶若干个</a:t>
            </a:r>
            <a:r>
              <a:rPr lang="zh-CN" altLang="en-US" sz="2400" dirty="0" smtClean="0"/>
              <a:t>符号，</a:t>
            </a:r>
            <a:r>
              <a:rPr lang="zh-CN" altLang="en-US" sz="2400" dirty="0"/>
              <a:t>判断是否可以规约，若能，则以相应产生式左部替换该符号串。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识别成功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栈内只剩下栈底符号以及文法开始符号，输入串指针处于输入语句的结束符。则语法分析成功。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识别失败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当输入串指针处于输入语句的结束符时，不能达到第三步的状态，则表示语法错误，转入出错处理程序。</a:t>
            </a:r>
            <a:endParaRPr 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自下而上分析法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步骤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算符优先分析法：</a:t>
            </a:r>
            <a:endParaRPr lang="en-US" altLang="zh-CN" dirty="0" smtClean="0"/>
          </a:p>
          <a:p>
            <a:pPr marL="288000" indent="0">
              <a:buNone/>
            </a:pPr>
            <a:r>
              <a:rPr lang="zh-CN" altLang="en-US" sz="2400" dirty="0" smtClean="0"/>
              <a:t>每一步规约，都以栈顶符号串是否已经形成</a:t>
            </a:r>
            <a:r>
              <a:rPr lang="zh-CN" altLang="en-US" sz="2400" dirty="0" smtClean="0">
                <a:solidFill>
                  <a:srgbClr val="FF0000"/>
                </a:solidFill>
              </a:rPr>
              <a:t>最左素短语</a:t>
            </a:r>
            <a:r>
              <a:rPr lang="zh-CN" altLang="en-US" sz="2400" dirty="0" smtClean="0"/>
              <a:t>为标准。</a:t>
            </a:r>
            <a:endParaRPr lang="en-US" altLang="zh-CN" sz="2400" dirty="0" smtClean="0"/>
          </a:p>
          <a:p>
            <a:pPr marL="288000" indent="0">
              <a:buNone/>
            </a:pPr>
            <a:endParaRPr lang="en-US" sz="2400" dirty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分析法：</a:t>
            </a:r>
            <a:endParaRPr lang="en-US" altLang="zh-CN" dirty="0" smtClean="0"/>
          </a:p>
          <a:p>
            <a:pPr marL="288000" indent="0">
              <a:buNone/>
            </a:pPr>
            <a:r>
              <a:rPr lang="zh-CN" altLang="en-US" sz="2400" dirty="0"/>
              <a:t>每一步规约</a:t>
            </a:r>
            <a:r>
              <a:rPr lang="zh-CN" altLang="en-US" sz="2400" dirty="0" smtClean="0"/>
              <a:t>，都</a:t>
            </a:r>
            <a:r>
              <a:rPr lang="zh-CN" altLang="en-US" sz="2400" dirty="0"/>
              <a:t>以栈顶符号串是否已经形成</a:t>
            </a:r>
            <a:r>
              <a:rPr lang="zh-CN" altLang="en-US" sz="2400" dirty="0">
                <a:solidFill>
                  <a:srgbClr val="FF0000"/>
                </a:solidFill>
              </a:rPr>
              <a:t>句柄</a:t>
            </a:r>
            <a:r>
              <a:rPr lang="zh-CN" altLang="en-US" sz="2400" dirty="0"/>
              <a:t>为准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8000" indent="0">
              <a:buNone/>
            </a:pPr>
            <a:endParaRPr lang="en-US" sz="2400" dirty="0"/>
          </a:p>
          <a:p>
            <a:pPr marL="28800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最左素短语？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zh-CN" altLang="en-US" dirty="0" smtClean="0">
                <a:solidFill>
                  <a:srgbClr val="FF0000"/>
                </a:solidFill>
              </a:rPr>
              <a:t>句柄？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自下而上分析方法分类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6564</TotalTime>
  <Words>5787</Words>
  <Application>Microsoft Office PowerPoint</Application>
  <PresentationFormat>全屏显示(4:3)</PresentationFormat>
  <Paragraphs>1539</Paragraphs>
  <Slides>67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0" baseType="lpstr">
      <vt:lpstr>波形</vt:lpstr>
      <vt:lpstr>Document</vt:lpstr>
      <vt:lpstr>文档</vt:lpstr>
      <vt:lpstr>第四章 自下而上的语法分析</vt:lpstr>
      <vt:lpstr>PowerPoint 演示文稿</vt:lpstr>
      <vt:lpstr>PowerPoint 演示文稿</vt:lpstr>
      <vt:lpstr>剪枝过程</vt:lpstr>
      <vt:lpstr>自下而上可能遇到的问题</vt:lpstr>
      <vt:lpstr>PowerPoint 演示文稿</vt:lpstr>
      <vt:lpstr>自下而上分析的关键问题</vt:lpstr>
      <vt:lpstr>自下而上分析法--步骤</vt:lpstr>
      <vt:lpstr>自下而上分析方法分类</vt:lpstr>
      <vt:lpstr>算符优先分析法</vt:lpstr>
      <vt:lpstr>LR分析法</vt:lpstr>
      <vt:lpstr>PowerPoint 演示文稿</vt:lpstr>
      <vt:lpstr>PowerPoint 演示文稿</vt:lpstr>
      <vt:lpstr>PowerPoint 演示文稿</vt:lpstr>
      <vt:lpstr>句柄的用途</vt:lpstr>
      <vt:lpstr>PowerPoint 演示文稿</vt:lpstr>
      <vt:lpstr>LR分析法</vt:lpstr>
      <vt:lpstr>LR分析器的结构</vt:lpstr>
      <vt:lpstr>分析栈</vt:lpstr>
      <vt:lpstr>分析表</vt:lpstr>
      <vt:lpstr>ACTION 子表</vt:lpstr>
      <vt:lpstr>总控程序</vt:lpstr>
      <vt:lpstr>LR分析表及产生式排序</vt:lpstr>
      <vt:lpstr>例子：i+i*i的分析过程</vt:lpstr>
      <vt:lpstr>PowerPoint 演示文稿</vt:lpstr>
      <vt:lpstr>PowerPoint 演示文稿</vt:lpstr>
      <vt:lpstr>分析表的构造</vt:lpstr>
      <vt:lpstr>PowerPoint 演示文稿</vt:lpstr>
      <vt:lpstr>准备一：活前缀</vt:lpstr>
      <vt:lpstr>PowerPoint 演示文稿</vt:lpstr>
      <vt:lpstr>PowerPoint 演示文稿</vt:lpstr>
      <vt:lpstr>准备二：项目</vt:lpstr>
      <vt:lpstr>准备三：拓广文法</vt:lpstr>
      <vt:lpstr>求拓广文法的项目</vt:lpstr>
      <vt:lpstr>准备四：识别活前缀的状态转换图</vt:lpstr>
      <vt:lpstr>构造方法</vt:lpstr>
      <vt:lpstr>PowerPoint 演示文稿</vt:lpstr>
      <vt:lpstr>NFA化简</vt:lpstr>
      <vt:lpstr>项目的有效性定义</vt:lpstr>
      <vt:lpstr>项目的有效性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识别活前缀的状态转换图（DFA）</vt:lpstr>
      <vt:lpstr>LR(0)分析表的构造</vt:lpstr>
      <vt:lpstr>PowerPoint 演示文稿</vt:lpstr>
      <vt:lpstr>输入串bab的分析过程</vt:lpstr>
      <vt:lpstr>例子：构建LR(0)分析表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冲突原因分析</vt:lpstr>
      <vt:lpstr>SLR（Simple LR）分析法</vt:lpstr>
      <vt:lpstr>PowerPoint 演示文稿</vt:lpstr>
      <vt:lpstr>SLR(1)分析表的构造方法</vt:lpstr>
      <vt:lpstr>SLR(1)分析表的构造</vt:lpstr>
      <vt:lpstr>PowerPoint 演示文稿</vt:lpstr>
      <vt:lpstr>PowerPoint 演示文稿</vt:lpstr>
      <vt:lpstr>PowerPoint 演示文稿</vt:lpstr>
      <vt:lpstr>常用LR分析方法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423</cp:revision>
  <dcterms:created xsi:type="dcterms:W3CDTF">2017-05-08T07:51:46Z</dcterms:created>
  <dcterms:modified xsi:type="dcterms:W3CDTF">2018-12-28T05:08:36Z</dcterms:modified>
</cp:coreProperties>
</file>