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0" r:id="rId5"/>
    <p:sldId id="262" r:id="rId6"/>
    <p:sldId id="264" r:id="rId7"/>
    <p:sldId id="263" r:id="rId8"/>
    <p:sldId id="265" r:id="rId9"/>
    <p:sldId id="266" r:id="rId10"/>
    <p:sldId id="267" r:id="rId11"/>
    <p:sldId id="268" r:id="rId12"/>
    <p:sldId id="270" r:id="rId13"/>
    <p:sldId id="269"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69" d="100"/>
          <a:sy n="69" d="100"/>
        </p:scale>
        <p:origin x="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extLst>
      <p:ext uri="{BB962C8B-B14F-4D97-AF65-F5344CB8AC3E}">
        <p14:creationId xmlns:p14="http://schemas.microsoft.com/office/powerpoint/2010/main" val="39916917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extLst>
      <p:ext uri="{BB962C8B-B14F-4D97-AF65-F5344CB8AC3E}">
        <p14:creationId xmlns:p14="http://schemas.microsoft.com/office/powerpoint/2010/main" val="214960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extLst>
      <p:ext uri="{BB962C8B-B14F-4D97-AF65-F5344CB8AC3E}">
        <p14:creationId xmlns:p14="http://schemas.microsoft.com/office/powerpoint/2010/main" val="203606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31371" y="1844824"/>
            <a:ext cx="11233248" cy="4034483"/>
          </a:xfrm>
        </p:spPr>
        <p:txBody>
          <a:bodyPr/>
          <a:lstStyle>
            <a:lvl1pPr marL="342900" indent="-342900" algn="just">
              <a:lnSpc>
                <a:spcPct val="120000"/>
              </a:lnSpc>
              <a:buFont typeface="Wingdings" panose="05000000000000000000" pitchFamily="2" charset="2"/>
              <a:buChar char="p"/>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Ø"/>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u"/>
              <a:defRPr sz="2000">
                <a:solidFill>
                  <a:schemeClr val="tx2"/>
                </a:solidFill>
                <a:latin typeface="微软雅黑" panose="020B0503020204020204" pitchFamily="34" charset="-122"/>
                <a:ea typeface="微软雅黑" panose="020B0503020204020204" pitchFamily="34" charset="-122"/>
              </a:defRPr>
            </a:lvl3pPr>
            <a:lvl4pPr algn="just">
              <a:lnSpc>
                <a:spcPct val="120000"/>
              </a:lnSpc>
              <a:defRPr sz="1800">
                <a:solidFill>
                  <a:schemeClr val="tx2"/>
                </a:solidFill>
                <a:latin typeface="微软雅黑" panose="020B0503020204020204" pitchFamily="34" charset="-122"/>
                <a:ea typeface="微软雅黑" panose="020B0503020204020204" pitchFamily="34" charset="-122"/>
              </a:defRPr>
            </a:lvl4pPr>
            <a:lvl5pPr algn="just">
              <a:lnSpc>
                <a:spcPct val="120000"/>
              </a:lnSpc>
              <a:defRPr sz="1800">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2019/12/16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extLst>
      <p:ext uri="{BB962C8B-B14F-4D97-AF65-F5344CB8AC3E}">
        <p14:creationId xmlns:p14="http://schemas.microsoft.com/office/powerpoint/2010/main" val="1763647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smtClean="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extLst>
      <p:ext uri="{BB962C8B-B14F-4D97-AF65-F5344CB8AC3E}">
        <p14:creationId xmlns:p14="http://schemas.microsoft.com/office/powerpoint/2010/main" val="7610511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extLst>
      <p:ext uri="{BB962C8B-B14F-4D97-AF65-F5344CB8AC3E}">
        <p14:creationId xmlns:p14="http://schemas.microsoft.com/office/powerpoint/2010/main" val="1225296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extLst>
      <p:ext uri="{BB962C8B-B14F-4D97-AF65-F5344CB8AC3E}">
        <p14:creationId xmlns:p14="http://schemas.microsoft.com/office/powerpoint/2010/main" val="70253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extLst>
      <p:ext uri="{BB962C8B-B14F-4D97-AF65-F5344CB8AC3E}">
        <p14:creationId xmlns:p14="http://schemas.microsoft.com/office/powerpoint/2010/main" val="419111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extLst>
      <p:ext uri="{BB962C8B-B14F-4D97-AF65-F5344CB8AC3E}">
        <p14:creationId xmlns:p14="http://schemas.microsoft.com/office/powerpoint/2010/main" val="247139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extLst>
      <p:ext uri="{BB962C8B-B14F-4D97-AF65-F5344CB8AC3E}">
        <p14:creationId xmlns:p14="http://schemas.microsoft.com/office/powerpoint/2010/main" val="334046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extLst>
      <p:ext uri="{BB962C8B-B14F-4D97-AF65-F5344CB8AC3E}">
        <p14:creationId xmlns:p14="http://schemas.microsoft.com/office/powerpoint/2010/main" val="102263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2019/12/16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extLst>
      <p:ext uri="{BB962C8B-B14F-4D97-AF65-F5344CB8AC3E}">
        <p14:creationId xmlns:p14="http://schemas.microsoft.com/office/powerpoint/2010/main" val="3097270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en-US" dirty="0" smtClean="0"/>
              <a:t>什么是网络安全？</a:t>
            </a:r>
            <a:endParaRPr lang="en-US" altLang="zh-CN" dirty="0" smtClean="0"/>
          </a:p>
          <a:p>
            <a:pPr lvl="1"/>
            <a:r>
              <a:rPr lang="zh-CN" altLang="en-US" dirty="0"/>
              <a:t>网络的安全是指</a:t>
            </a:r>
            <a:r>
              <a:rPr lang="zh-CN" altLang="en-US" dirty="0">
                <a:solidFill>
                  <a:srgbClr val="C00000"/>
                </a:solidFill>
              </a:rPr>
              <a:t>网络系统的硬件、软件及其系统中的数据</a:t>
            </a:r>
            <a:r>
              <a:rPr lang="zh-CN" altLang="en-US" dirty="0"/>
              <a:t>受到保护，不会因偶然或者恶意的因素的影响而遭到</a:t>
            </a:r>
            <a:r>
              <a:rPr lang="zh-CN" altLang="en-US" dirty="0">
                <a:solidFill>
                  <a:srgbClr val="C00000"/>
                </a:solidFill>
              </a:rPr>
              <a:t>破坏、更改或泄露</a:t>
            </a:r>
            <a:r>
              <a:rPr lang="zh-CN" altLang="en-US" dirty="0"/>
              <a:t>，系统能够连续、可靠地正常运行，网络服务不被中断。</a:t>
            </a:r>
            <a:endParaRPr lang="en-US" altLang="zh-CN" dirty="0" smtClean="0"/>
          </a:p>
          <a:p>
            <a:r>
              <a:rPr lang="en-US" altLang="zh-CN" dirty="0"/>
              <a:t> </a:t>
            </a:r>
            <a:r>
              <a:rPr lang="zh-CN" altLang="en-US" dirty="0" smtClean="0"/>
              <a:t>什么是脆弱性？脆弱性分为哪几类？</a:t>
            </a:r>
            <a:endParaRPr lang="en-US" altLang="zh-CN" dirty="0" smtClean="0"/>
          </a:p>
          <a:p>
            <a:pPr lvl="1"/>
            <a:r>
              <a:rPr lang="zh-CN" altLang="en-US" dirty="0">
                <a:latin typeface="宋体" panose="02010600030101010101" pitchFamily="2" charset="-122"/>
              </a:rPr>
              <a:t>所谓网络系统的脆弱性，是指系统的硬件资源、通信资源、软件及信息资源等存在的弱点和缺陷。</a:t>
            </a:r>
            <a:endParaRPr lang="en-US" altLang="zh-CN" dirty="0">
              <a:latin typeface="宋体" panose="02010600030101010101" pitchFamily="2" charset="-122"/>
            </a:endParaRPr>
          </a:p>
          <a:p>
            <a:pPr lvl="1"/>
            <a:r>
              <a:rPr lang="zh-CN" altLang="en-US" dirty="0" smtClean="0"/>
              <a:t>硬件、软件、网络和通信协议、使用者等</a:t>
            </a:r>
            <a:endParaRPr lang="zh-CN" altLang="en-US" dirty="0"/>
          </a:p>
        </p:txBody>
      </p:sp>
      <p:sp>
        <p:nvSpPr>
          <p:cNvPr id="4" name="文本框 3"/>
          <p:cNvSpPr txBox="1"/>
          <p:nvPr/>
        </p:nvSpPr>
        <p:spPr>
          <a:xfrm>
            <a:off x="431371" y="1246837"/>
            <a:ext cx="2074607" cy="58477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1F497D"/>
                </a:solidFill>
                <a:effectLst/>
                <a:uLnTx/>
                <a:uFillTx/>
                <a:latin typeface="微软雅黑" panose="020B0503020204020204" pitchFamily="34" charset="-122"/>
                <a:ea typeface="微软雅黑" panose="020B0503020204020204" pitchFamily="34" charset="-122"/>
                <a:cs typeface="+mn-cs"/>
              </a:rPr>
              <a:t>测试点</a:t>
            </a:r>
            <a:r>
              <a:rPr kumimoji="0" lang="en-US" altLang="zh-CN" sz="3200" b="0" i="0" u="none" strike="noStrike" kern="1200" cap="none" spc="0" normalizeH="0" baseline="0" noProof="0" dirty="0" smtClean="0">
                <a:ln>
                  <a:noFill/>
                </a:ln>
                <a:solidFill>
                  <a:srgbClr val="1F497D"/>
                </a:solidFill>
                <a:effectLst/>
                <a:uLnTx/>
                <a:uFillTx/>
                <a:latin typeface="微软雅黑" panose="020B0503020204020204" pitchFamily="34" charset="-122"/>
                <a:ea typeface="微软雅黑" panose="020B0503020204020204" pitchFamily="34" charset="-122"/>
                <a:cs typeface="+mn-cs"/>
              </a:rPr>
              <a:t>1-1</a:t>
            </a:r>
            <a:endParaRPr kumimoji="0" lang="zh-CN" altLang="en-US" sz="3200" b="0"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65402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第三讲 身份认证技术</a:t>
            </a:r>
          </a:p>
        </p:txBody>
      </p:sp>
      <p:sp>
        <p:nvSpPr>
          <p:cNvPr id="3" name="内容占位符 2"/>
          <p:cNvSpPr>
            <a:spLocks noGrp="1"/>
          </p:cNvSpPr>
          <p:nvPr>
            <p:ph idx="1"/>
          </p:nvPr>
        </p:nvSpPr>
        <p:spPr>
          <a:xfrm>
            <a:off x="431371" y="1340768"/>
            <a:ext cx="11233248" cy="4538539"/>
          </a:xfrm>
        </p:spPr>
        <p:txBody>
          <a:bodyPr/>
          <a:lstStyle/>
          <a:p>
            <a:pPr algn="just"/>
            <a:r>
              <a:rPr lang="zh-CN" altLang="en-US" dirty="0" smtClean="0"/>
              <a:t>测试点</a:t>
            </a:r>
            <a:r>
              <a:rPr lang="en-US" altLang="zh-CN" dirty="0" smtClean="0"/>
              <a:t>3-2</a:t>
            </a:r>
          </a:p>
          <a:p>
            <a:pPr lvl="1" algn="just"/>
            <a:r>
              <a:rPr lang="en-US" altLang="zh-CN" dirty="0"/>
              <a:t> </a:t>
            </a:r>
            <a:r>
              <a:rPr lang="zh-CN" altLang="en-US" dirty="0" smtClean="0"/>
              <a:t>针对基于密码的身份认证，主要存在重放攻击和中间人攻击两种安全风险，试分析基于对称密码的</a:t>
            </a:r>
            <a:r>
              <a:rPr lang="en-US" altLang="zh-CN" dirty="0" smtClean="0"/>
              <a:t>Needham-Schroeder </a:t>
            </a:r>
            <a:r>
              <a:rPr lang="zh-CN" altLang="en-US" dirty="0" smtClean="0"/>
              <a:t>协议流程，判断该协议是否存在安全风险？如果存在，请给出攻击过程和改进方案。</a:t>
            </a:r>
            <a:endParaRPr lang="en-US" altLang="zh-CN" dirty="0" smtClean="0"/>
          </a:p>
          <a:p>
            <a:pPr lvl="2"/>
            <a:r>
              <a:rPr lang="en-US" altLang="zh-CN" dirty="0" smtClean="0"/>
              <a:t>  </a:t>
            </a:r>
            <a:endParaRPr lang="en-US" altLang="zh-CN" dirty="0"/>
          </a:p>
        </p:txBody>
      </p:sp>
      <p:sp>
        <p:nvSpPr>
          <p:cNvPr id="5" name="Text Box 18"/>
          <p:cNvSpPr txBox="1">
            <a:spLocks noChangeArrowheads="1"/>
          </p:cNvSpPr>
          <p:nvPr/>
        </p:nvSpPr>
        <p:spPr bwMode="auto">
          <a:xfrm>
            <a:off x="1833707" y="3408218"/>
            <a:ext cx="52578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1. A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S : A, B, N</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a:t>
            </a:r>
          </a:p>
          <a:p>
            <a:pPr eaLnBrk="1" hangingPunct="1">
              <a:lnSpc>
                <a:spcPct val="100000"/>
              </a:lnSpc>
              <a:spcBef>
                <a:spcPct val="50000"/>
              </a:spcBef>
              <a:buFontTx/>
              <a:buNone/>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2. S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A :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N</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B, 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AB</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AB</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A</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BS</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AS</a:t>
            </a:r>
            <a:endParaRPr kumimoji="1" lang="en-US" altLang="zh-CN" sz="2400" b="1" i="1">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00000"/>
              </a:lnSpc>
              <a:spcBef>
                <a:spcPct val="50000"/>
              </a:spcBef>
              <a:buFontTx/>
              <a:buNone/>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3. A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B :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AB</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,A</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BS</a:t>
            </a:r>
            <a:endParaRPr kumimoji="1" lang="en-US" altLang="zh-CN" sz="2400" b="1" i="1">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00000"/>
              </a:lnSpc>
              <a:spcBef>
                <a:spcPct val="50000"/>
              </a:spcBef>
              <a:buFontTx/>
              <a:buNone/>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4. B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A :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N</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B</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AB</a:t>
            </a:r>
            <a:endParaRPr kumimoji="1" lang="en-US" altLang="zh-CN" sz="2400" b="1" i="1">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00000"/>
              </a:lnSpc>
              <a:spcBef>
                <a:spcPct val="50000"/>
              </a:spcBef>
              <a:buFontTx/>
              <a:buNone/>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5. A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 B :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N</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B </a:t>
            </a:r>
            <a:r>
              <a:rPr kumimoji="1" lang="en-US" altLang="zh-CN" sz="2400" b="1">
                <a:latin typeface="Times New Roman" panose="02020603050405020304" pitchFamily="18" charset="0"/>
                <a:ea typeface="宋体" panose="02010600030101010101" pitchFamily="2" charset="-122"/>
                <a:sym typeface="Symbol" panose="05050102010706020507" pitchFamily="18" charset="2"/>
              </a:rPr>
              <a:t>- 1} </a:t>
            </a:r>
            <a:r>
              <a:rPr kumimoji="1" lang="en-US" altLang="zh-CN" sz="2400" b="1" i="1" baseline="-1000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a:latin typeface="Times New Roman" panose="02020603050405020304" pitchFamily="18" charset="0"/>
                <a:ea typeface="宋体" panose="02010600030101010101" pitchFamily="2" charset="-122"/>
                <a:sym typeface="Symbol" panose="05050102010706020507" pitchFamily="18" charset="2"/>
              </a:rPr>
              <a:t>AB</a:t>
            </a:r>
          </a:p>
        </p:txBody>
      </p:sp>
      <p:sp>
        <p:nvSpPr>
          <p:cNvPr id="6" name="Text Box 4"/>
          <p:cNvSpPr txBox="1">
            <a:spLocks noChangeArrowheads="1"/>
          </p:cNvSpPr>
          <p:nvPr/>
        </p:nvSpPr>
        <p:spPr bwMode="auto">
          <a:xfrm>
            <a:off x="7622288" y="4503593"/>
            <a:ext cx="351155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3. </a:t>
            </a: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 B :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AB</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,A</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dirty="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BS</a:t>
            </a:r>
            <a:endParaRPr kumimoji="1"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00000"/>
              </a:lnSpc>
              <a:spcBef>
                <a:spcPct val="50000"/>
              </a:spcBef>
              <a:buFontTx/>
              <a:buNone/>
            </a:pP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4. B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 </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N</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B</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10000" dirty="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AB</a:t>
            </a:r>
            <a:endParaRPr kumimoji="1"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00000"/>
              </a:lnSpc>
              <a:spcBef>
                <a:spcPct val="50000"/>
              </a:spcBef>
              <a:buFontTx/>
              <a:buNone/>
            </a:pP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5. </a:t>
            </a:r>
            <a:r>
              <a:rPr kumimoji="1"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 B :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N</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B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- 1} </a:t>
            </a:r>
            <a:r>
              <a:rPr kumimoji="1" lang="en-US" altLang="zh-CN" sz="2400" b="1" i="1" baseline="-10000" dirty="0">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baseline="-25000" dirty="0">
                <a:latin typeface="Times New Roman" panose="02020603050405020304" pitchFamily="18" charset="0"/>
                <a:ea typeface="宋体" panose="02010600030101010101" pitchFamily="2" charset="-122"/>
                <a:sym typeface="Symbol" panose="05050102010706020507" pitchFamily="18" charset="2"/>
              </a:rPr>
              <a:t>AB</a:t>
            </a:r>
          </a:p>
        </p:txBody>
      </p:sp>
      <p:sp>
        <p:nvSpPr>
          <p:cNvPr id="7" name="矩形 6"/>
          <p:cNvSpPr/>
          <p:nvPr/>
        </p:nvSpPr>
        <p:spPr>
          <a:xfrm>
            <a:off x="7865613" y="3408218"/>
            <a:ext cx="2646878" cy="461665"/>
          </a:xfrm>
          <a:prstGeom prst="rect">
            <a:avLst/>
          </a:prstGeom>
        </p:spPr>
        <p:txBody>
          <a:bodyPr wrap="none">
            <a:spAutoFit/>
          </a:bodyPr>
          <a:lstStyle/>
          <a:p>
            <a:pPr lvl="0" algn="just"/>
            <a:r>
              <a:rPr lang="zh-CN" altLang="en-US" sz="2400" dirty="0">
                <a:solidFill>
                  <a:srgbClr val="002060"/>
                </a:solidFill>
                <a:latin typeface="华文中宋" panose="02010600040101010101" pitchFamily="2" charset="-122"/>
                <a:ea typeface="华文中宋" panose="02010600040101010101" pitchFamily="2" charset="-122"/>
              </a:rPr>
              <a:t>无法防范重放攻击</a:t>
            </a:r>
            <a:endParaRPr lang="zh-CN" altLang="en-US" sz="2400" dirty="0">
              <a:solidFill>
                <a:srgbClr val="00206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06982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第三讲 身份认证技术</a:t>
            </a:r>
          </a:p>
        </p:txBody>
      </p:sp>
      <p:sp>
        <p:nvSpPr>
          <p:cNvPr id="3" name="内容占位符 2"/>
          <p:cNvSpPr>
            <a:spLocks noGrp="1"/>
          </p:cNvSpPr>
          <p:nvPr>
            <p:ph idx="1"/>
          </p:nvPr>
        </p:nvSpPr>
        <p:spPr>
          <a:xfrm>
            <a:off x="431371" y="1191491"/>
            <a:ext cx="11233248" cy="4917283"/>
          </a:xfrm>
        </p:spPr>
        <p:txBody>
          <a:bodyPr/>
          <a:lstStyle/>
          <a:p>
            <a:pPr lvl="1"/>
            <a:r>
              <a:rPr lang="zh-CN" altLang="en-US" dirty="0"/>
              <a:t>使用公钥密码的</a:t>
            </a:r>
            <a:r>
              <a:rPr lang="en-US" altLang="zh-CN" dirty="0"/>
              <a:t>Needham-Schroeder</a:t>
            </a:r>
            <a:r>
              <a:rPr lang="zh-CN" altLang="en-US" dirty="0"/>
              <a:t>协议流程如下：</a:t>
            </a:r>
            <a:endParaRPr lang="en-US" altLang="zh-CN" dirty="0"/>
          </a:p>
          <a:p>
            <a:pPr lvl="1"/>
            <a:endParaRPr lang="en-US" altLang="zh-CN" dirty="0"/>
          </a:p>
          <a:p>
            <a:pPr lvl="1"/>
            <a:endParaRPr lang="en-US" altLang="zh-CN" dirty="0"/>
          </a:p>
          <a:p>
            <a:pPr lvl="2"/>
            <a:r>
              <a:rPr lang="en-US" altLang="zh-CN" dirty="0" smtClean="0"/>
              <a:t> </a:t>
            </a:r>
            <a:r>
              <a:rPr lang="zh-CN" altLang="en-US" dirty="0"/>
              <a:t>分析该协议中存在的安全风险，给出攻击过程和改进后的方案</a:t>
            </a:r>
            <a:r>
              <a:rPr lang="zh-CN" altLang="en-US" dirty="0" smtClean="0"/>
              <a:t>。</a:t>
            </a:r>
            <a:endParaRPr lang="en-US" altLang="zh-CN" dirty="0" smtClean="0"/>
          </a:p>
          <a:p>
            <a:pPr lvl="2"/>
            <a:r>
              <a:rPr lang="zh-CN" altLang="en-US" dirty="0" smtClean="0"/>
              <a:t>答：无法防范中间人攻击。在消息</a:t>
            </a:r>
            <a:r>
              <a:rPr lang="en-US" altLang="zh-CN" dirty="0" smtClean="0"/>
              <a:t>2</a:t>
            </a:r>
            <a:r>
              <a:rPr lang="zh-CN" altLang="en-US" dirty="0" smtClean="0"/>
              <a:t>中增加发送者的</a:t>
            </a:r>
            <a:r>
              <a:rPr lang="en-US" altLang="zh-CN" dirty="0" smtClean="0"/>
              <a:t>ID</a:t>
            </a:r>
            <a:r>
              <a:rPr lang="zh-CN" altLang="en-US" dirty="0" smtClean="0"/>
              <a:t>，</a:t>
            </a:r>
            <a:r>
              <a:rPr kumimoji="1" lang="en-US" altLang="zh-CN" b="1" i="1" dirty="0">
                <a:latin typeface="Times New Roman" panose="02020603050405020304" pitchFamily="18" charset="0"/>
              </a:rPr>
              <a:t>B</a:t>
            </a:r>
            <a:r>
              <a:rPr kumimoji="1" lang="en-US" altLang="zh-CN" b="1" dirty="0">
                <a:latin typeface="Times New Roman" panose="02020603050405020304" pitchFamily="18" charset="0"/>
                <a:sym typeface="Symbol" panose="05050102010706020507" pitchFamily="18" charset="2"/>
              </a:rPr>
              <a:t></a:t>
            </a:r>
            <a:r>
              <a:rPr kumimoji="1" lang="en-US" altLang="zh-CN" b="1" i="1" dirty="0">
                <a:latin typeface="Times New Roman" panose="02020603050405020304" pitchFamily="18" charset="0"/>
                <a:sym typeface="Symbol" panose="05050102010706020507" pitchFamily="18" charset="2"/>
              </a:rPr>
              <a:t>A</a:t>
            </a:r>
            <a:r>
              <a:rPr kumimoji="1" lang="en-US" altLang="zh-CN" b="1" dirty="0">
                <a:latin typeface="Times New Roman" panose="02020603050405020304" pitchFamily="18" charset="0"/>
                <a:sym typeface="Symbol" panose="05050102010706020507" pitchFamily="18" charset="2"/>
              </a:rPr>
              <a:t>: </a:t>
            </a:r>
            <a:r>
              <a:rPr kumimoji="1" lang="en-US" altLang="zh-CN" b="1" i="1" dirty="0">
                <a:latin typeface="Times New Roman" panose="02020603050405020304" pitchFamily="18" charset="0"/>
                <a:sym typeface="Symbol" panose="05050102010706020507" pitchFamily="18" charset="2"/>
              </a:rPr>
              <a:t>E</a:t>
            </a:r>
            <a:r>
              <a:rPr kumimoji="1" lang="en-US" altLang="zh-CN" b="1" i="1" baseline="-25000" dirty="0">
                <a:latin typeface="Times New Roman" panose="02020603050405020304" pitchFamily="18" charset="0"/>
                <a:sym typeface="Symbol" panose="05050102010706020507" pitchFamily="18" charset="2"/>
              </a:rPr>
              <a:t>A</a:t>
            </a:r>
            <a:r>
              <a:rPr kumimoji="1" lang="en-US" altLang="zh-CN" b="1" i="1" dirty="0">
                <a:latin typeface="Times New Roman" panose="02020603050405020304" pitchFamily="18" charset="0"/>
                <a:sym typeface="Symbol" panose="05050102010706020507" pitchFamily="18" charset="2"/>
              </a:rPr>
              <a:t>(N</a:t>
            </a:r>
            <a:r>
              <a:rPr kumimoji="1" lang="en-US" altLang="zh-CN" b="1" i="1" baseline="-25000" dirty="0">
                <a:latin typeface="Times New Roman" panose="02020603050405020304" pitchFamily="18" charset="0"/>
                <a:sym typeface="Symbol" panose="05050102010706020507" pitchFamily="18" charset="2"/>
              </a:rPr>
              <a:t>A</a:t>
            </a:r>
            <a:r>
              <a:rPr kumimoji="1" lang="en-US" altLang="zh-CN" b="1" i="1" dirty="0">
                <a:latin typeface="Times New Roman" panose="02020603050405020304" pitchFamily="18" charset="0"/>
                <a:sym typeface="Symbol" panose="05050102010706020507" pitchFamily="18" charset="2"/>
              </a:rPr>
              <a:t>, </a:t>
            </a:r>
            <a:r>
              <a:rPr kumimoji="1" lang="en-US" altLang="zh-CN" b="1" i="1" dirty="0" smtClean="0">
                <a:latin typeface="Times New Roman" panose="02020603050405020304" pitchFamily="18" charset="0"/>
                <a:sym typeface="Symbol" panose="05050102010706020507" pitchFamily="18" charset="2"/>
              </a:rPr>
              <a:t>N</a:t>
            </a:r>
            <a:r>
              <a:rPr kumimoji="1" lang="en-US" altLang="zh-CN" b="1" i="1" baseline="-25000" dirty="0" smtClean="0">
                <a:latin typeface="Times New Roman" panose="02020603050405020304" pitchFamily="18" charset="0"/>
                <a:sym typeface="Symbol" panose="05050102010706020507" pitchFamily="18" charset="2"/>
              </a:rPr>
              <a:t>B</a:t>
            </a:r>
            <a:r>
              <a:rPr kumimoji="1" lang="zh-CN" altLang="en-US" b="1" i="1" dirty="0" smtClean="0">
                <a:latin typeface="Times New Roman" panose="02020603050405020304" pitchFamily="18" charset="0"/>
                <a:sym typeface="Symbol" panose="05050102010706020507" pitchFamily="18" charset="2"/>
              </a:rPr>
              <a:t>，</a:t>
            </a:r>
            <a:r>
              <a:rPr kumimoji="1" lang="en-US" altLang="zh-CN" b="1" i="1" dirty="0" smtClean="0">
                <a:latin typeface="Times New Roman" panose="02020603050405020304" pitchFamily="18" charset="0"/>
                <a:sym typeface="Symbol" panose="05050102010706020507" pitchFamily="18" charset="2"/>
              </a:rPr>
              <a:t>B)</a:t>
            </a:r>
            <a:endParaRPr kumimoji="1" lang="en-US" altLang="zh-CN" b="1" i="1" dirty="0">
              <a:latin typeface="Times New Roman" panose="02020603050405020304" pitchFamily="18" charset="0"/>
              <a:sym typeface="Symbol" panose="05050102010706020507" pitchFamily="18" charset="2"/>
            </a:endParaRPr>
          </a:p>
          <a:p>
            <a:pPr lvl="2"/>
            <a:endParaRPr lang="en-US" altLang="zh-CN" dirty="0"/>
          </a:p>
        </p:txBody>
      </p:sp>
      <p:sp>
        <p:nvSpPr>
          <p:cNvPr id="5" name="Text Box 6"/>
          <p:cNvSpPr txBox="1">
            <a:spLocks noChangeArrowheads="1"/>
          </p:cNvSpPr>
          <p:nvPr/>
        </p:nvSpPr>
        <p:spPr bwMode="auto">
          <a:xfrm>
            <a:off x="3263745" y="1551957"/>
            <a:ext cx="2971800" cy="132343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AutoNum type="arabicPeriod"/>
            </a:pPr>
            <a:r>
              <a:rPr kumimoji="1" lang="en-US" altLang="zh-CN" sz="2000" b="1" i="1" dirty="0">
                <a:solidFill>
                  <a:schemeClr val="tx2"/>
                </a:solidFill>
                <a:latin typeface="Times New Roman" panose="02020603050405020304" pitchFamily="18" charset="0"/>
              </a:rPr>
              <a:t>A</a:t>
            </a:r>
            <a:r>
              <a:rPr kumimoji="1" lang="en-US" altLang="zh-CN" sz="2000" b="1" dirty="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B</a:t>
            </a:r>
            <a:r>
              <a:rPr kumimoji="1" lang="en-US" altLang="zh-CN" sz="2000" b="1" dirty="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a:solidFill>
                  <a:schemeClr val="tx2"/>
                </a:solidFill>
                <a:latin typeface="Times New Roman" panose="02020603050405020304" pitchFamily="18" charset="0"/>
                <a:sym typeface="Symbol" panose="05050102010706020507" pitchFamily="18" charset="2"/>
              </a:rPr>
              <a:t>B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A)</a:t>
            </a:r>
            <a:endParaRPr kumimoji="1" lang="en-US" altLang="zh-CN" sz="2000" b="1" i="1" baseline="-25000" dirty="0">
              <a:solidFill>
                <a:schemeClr val="tx2"/>
              </a:solidFill>
              <a:latin typeface="Times New Roman" panose="02020603050405020304" pitchFamily="18" charset="0"/>
              <a:sym typeface="Symbol" panose="05050102010706020507" pitchFamily="18" charset="2"/>
            </a:endParaRPr>
          </a:p>
          <a:p>
            <a:pPr eaLnBrk="1" hangingPunct="1">
              <a:lnSpc>
                <a:spcPct val="100000"/>
              </a:lnSpc>
              <a:spcBef>
                <a:spcPct val="50000"/>
              </a:spcBef>
              <a:buFontTx/>
              <a:buAutoNum type="arabicPeriod"/>
            </a:pPr>
            <a:r>
              <a:rPr kumimoji="1" lang="en-US" altLang="zh-CN" sz="2000" b="1" i="1" dirty="0">
                <a:solidFill>
                  <a:schemeClr val="tx2"/>
                </a:solidFill>
                <a:latin typeface="Times New Roman" panose="02020603050405020304" pitchFamily="18" charset="0"/>
              </a:rPr>
              <a:t>B</a:t>
            </a:r>
            <a:r>
              <a:rPr kumimoji="1" lang="en-US" altLang="zh-CN" sz="2000" b="1" dirty="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A</a:t>
            </a:r>
            <a:r>
              <a:rPr kumimoji="1" lang="en-US" altLang="zh-CN" sz="2000" b="1" dirty="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N</a:t>
            </a:r>
            <a:r>
              <a:rPr kumimoji="1" lang="en-US" altLang="zh-CN" sz="2000" b="1" i="1" baseline="-25000" dirty="0">
                <a:solidFill>
                  <a:schemeClr val="tx2"/>
                </a:solidFill>
                <a:latin typeface="Times New Roman" panose="02020603050405020304" pitchFamily="18" charset="0"/>
                <a:sym typeface="Symbol" panose="05050102010706020507" pitchFamily="18" charset="2"/>
              </a:rPr>
              <a:t>B</a:t>
            </a:r>
            <a:r>
              <a:rPr kumimoji="1" lang="en-US" altLang="zh-CN" sz="2000" b="1" i="1" dirty="0">
                <a:solidFill>
                  <a:schemeClr val="tx2"/>
                </a:solidFill>
                <a:latin typeface="Times New Roman" panose="02020603050405020304" pitchFamily="18" charset="0"/>
                <a:sym typeface="Symbol" panose="05050102010706020507" pitchFamily="18" charset="2"/>
              </a:rPr>
              <a:t>)</a:t>
            </a:r>
          </a:p>
          <a:p>
            <a:pPr eaLnBrk="1" hangingPunct="1">
              <a:lnSpc>
                <a:spcPct val="100000"/>
              </a:lnSpc>
              <a:spcBef>
                <a:spcPct val="50000"/>
              </a:spcBef>
              <a:buFontTx/>
              <a:buAutoNum type="arabicPeriod"/>
            </a:pPr>
            <a:r>
              <a:rPr kumimoji="1" lang="en-US" altLang="zh-CN" sz="2000" b="1" i="1" dirty="0">
                <a:solidFill>
                  <a:schemeClr val="tx2"/>
                </a:solidFill>
                <a:latin typeface="Times New Roman" panose="02020603050405020304" pitchFamily="18" charset="0"/>
              </a:rPr>
              <a:t>A</a:t>
            </a:r>
            <a:r>
              <a:rPr kumimoji="1" lang="en-US" altLang="zh-CN" sz="2000" b="1" dirty="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B</a:t>
            </a:r>
            <a:r>
              <a:rPr kumimoji="1" lang="en-US" altLang="zh-CN" sz="2000" b="1" dirty="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a:solidFill>
                  <a:schemeClr val="tx2"/>
                </a:solidFill>
                <a:latin typeface="Times New Roman" panose="02020603050405020304" pitchFamily="18" charset="0"/>
                <a:sym typeface="Symbol" panose="05050102010706020507" pitchFamily="18" charset="2"/>
              </a:rPr>
              <a:t>B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B </a:t>
            </a:r>
            <a:r>
              <a:rPr kumimoji="1" lang="en-US" altLang="zh-CN" sz="2000" b="1" i="1" dirty="0">
                <a:solidFill>
                  <a:schemeClr val="tx2"/>
                </a:solidFill>
                <a:latin typeface="Times New Roman" panose="02020603050405020304" pitchFamily="18" charset="0"/>
                <a:sym typeface="Symbol" panose="05050102010706020507" pitchFamily="18" charset="2"/>
              </a:rPr>
              <a:t>)</a:t>
            </a:r>
          </a:p>
        </p:txBody>
      </p:sp>
      <p:sp>
        <p:nvSpPr>
          <p:cNvPr id="6" name="Text Box 6"/>
          <p:cNvSpPr txBox="1">
            <a:spLocks noChangeArrowheads="1"/>
          </p:cNvSpPr>
          <p:nvPr/>
        </p:nvSpPr>
        <p:spPr bwMode="auto">
          <a:xfrm>
            <a:off x="2049163" y="3400341"/>
            <a:ext cx="2971800" cy="27084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AutoNum type="arabicPeriod"/>
            </a:pPr>
            <a:r>
              <a:rPr kumimoji="1" lang="en-US" altLang="zh-CN" sz="2000" b="1" i="1" dirty="0">
                <a:solidFill>
                  <a:schemeClr val="tx2"/>
                </a:solidFill>
                <a:latin typeface="Times New Roman" panose="02020603050405020304" pitchFamily="18" charset="0"/>
              </a:rPr>
              <a:t>A</a:t>
            </a:r>
            <a:r>
              <a:rPr kumimoji="1" lang="en-US" altLang="zh-CN" sz="2000" b="1" dirty="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B</a:t>
            </a:r>
            <a:r>
              <a:rPr kumimoji="1" lang="en-US" altLang="zh-CN" sz="2000" b="1" dirty="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a:solidFill>
                  <a:schemeClr val="tx2"/>
                </a:solidFill>
                <a:latin typeface="Times New Roman" panose="02020603050405020304" pitchFamily="18" charset="0"/>
                <a:sym typeface="Symbol" panose="05050102010706020507" pitchFamily="18" charset="2"/>
              </a:rPr>
              <a:t>B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A</a:t>
            </a:r>
            <a:r>
              <a:rPr kumimoji="1" lang="en-US" altLang="zh-CN" sz="2000" b="1" i="1" dirty="0" smtClean="0">
                <a:solidFill>
                  <a:schemeClr val="tx2"/>
                </a:solidFill>
                <a:latin typeface="Times New Roman" panose="02020603050405020304" pitchFamily="18" charset="0"/>
                <a:sym typeface="Symbol" panose="05050102010706020507" pitchFamily="18" charset="2"/>
              </a:rPr>
              <a:t>)</a:t>
            </a:r>
          </a:p>
          <a:p>
            <a:pPr>
              <a:lnSpc>
                <a:spcPct val="100000"/>
              </a:lnSpc>
              <a:spcBef>
                <a:spcPct val="50000"/>
              </a:spcBef>
              <a:buFontTx/>
              <a:buAutoNum type="arabicPeriod"/>
            </a:pPr>
            <a:r>
              <a:rPr kumimoji="1" lang="en-US" altLang="zh-CN" sz="2000" b="1" i="1" dirty="0" smtClean="0">
                <a:solidFill>
                  <a:schemeClr val="tx2"/>
                </a:solidFill>
                <a:latin typeface="Times New Roman" panose="02020603050405020304" pitchFamily="18" charset="0"/>
              </a:rPr>
              <a:t>B</a:t>
            </a:r>
            <a:r>
              <a:rPr kumimoji="1" lang="en-US" altLang="zh-CN" sz="2000" b="1" dirty="0" smtClean="0">
                <a:solidFill>
                  <a:schemeClr val="tx2"/>
                </a:solidFill>
                <a:latin typeface="Times New Roman" panose="02020603050405020304" pitchFamily="18" charset="0"/>
                <a:sym typeface="Symbol" panose="05050102010706020507" pitchFamily="18" charset="2"/>
              </a:rPr>
              <a:t></a:t>
            </a:r>
            <a:r>
              <a:rPr kumimoji="1" lang="en-US" altLang="zh-CN" sz="2000" b="1" i="1" dirty="0" smtClean="0">
                <a:solidFill>
                  <a:schemeClr val="tx2"/>
                </a:solidFill>
                <a:latin typeface="Times New Roman" panose="02020603050405020304" pitchFamily="18" charset="0"/>
                <a:sym typeface="Symbol" panose="05050102010706020507" pitchFamily="18" charset="2"/>
              </a:rPr>
              <a:t>C</a:t>
            </a:r>
            <a:r>
              <a:rPr kumimoji="1" lang="en-US" altLang="zh-CN" sz="2000" b="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C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A)</a:t>
            </a:r>
          </a:p>
          <a:p>
            <a:pPr eaLnBrk="1" hangingPunct="1">
              <a:lnSpc>
                <a:spcPct val="100000"/>
              </a:lnSpc>
              <a:spcBef>
                <a:spcPct val="50000"/>
              </a:spcBef>
              <a:buFontTx/>
              <a:buAutoNum type="arabicPeriod"/>
            </a:pPr>
            <a:r>
              <a:rPr kumimoji="1" lang="en-US" altLang="zh-CN" sz="2000" b="1" i="1" dirty="0" smtClean="0">
                <a:solidFill>
                  <a:schemeClr val="tx2"/>
                </a:solidFill>
                <a:latin typeface="Times New Roman" panose="02020603050405020304" pitchFamily="18" charset="0"/>
              </a:rPr>
              <a:t>C</a:t>
            </a:r>
            <a:r>
              <a:rPr kumimoji="1" lang="en-US" altLang="zh-CN" sz="2000" b="1" dirty="0" smtClean="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B</a:t>
            </a:r>
            <a:r>
              <a:rPr kumimoji="1" lang="en-US" altLang="zh-CN" sz="2000" b="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A</a:t>
            </a:r>
            <a:r>
              <a:rPr kumimoji="1" lang="en-US" altLang="zh-CN" sz="2000" b="1" i="1" dirty="0" smtClean="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C</a:t>
            </a:r>
            <a:r>
              <a:rPr kumimoji="1" lang="en-US" altLang="zh-CN" sz="2000" b="1" i="1" dirty="0" smtClean="0">
                <a:solidFill>
                  <a:schemeClr val="tx2"/>
                </a:solidFill>
                <a:latin typeface="Times New Roman" panose="02020603050405020304" pitchFamily="18" charset="0"/>
                <a:sym typeface="Symbol" panose="05050102010706020507" pitchFamily="18" charset="2"/>
              </a:rPr>
              <a:t>)</a:t>
            </a:r>
            <a:endParaRPr kumimoji="1" lang="en-US" altLang="zh-CN" sz="2000" b="1" i="1" dirty="0">
              <a:solidFill>
                <a:schemeClr val="tx2"/>
              </a:solidFill>
              <a:latin typeface="Times New Roman" panose="02020603050405020304" pitchFamily="18" charset="0"/>
              <a:sym typeface="Symbol" panose="05050102010706020507" pitchFamily="18" charset="2"/>
            </a:endParaRPr>
          </a:p>
          <a:p>
            <a:pPr>
              <a:lnSpc>
                <a:spcPct val="100000"/>
              </a:lnSpc>
              <a:spcBef>
                <a:spcPct val="50000"/>
              </a:spcBef>
              <a:buFontTx/>
              <a:buAutoNum type="arabicPeriod"/>
            </a:pPr>
            <a:r>
              <a:rPr kumimoji="1" lang="en-US" altLang="zh-CN" sz="2000" b="1" i="1" dirty="0" smtClean="0">
                <a:solidFill>
                  <a:schemeClr val="tx2"/>
                </a:solidFill>
                <a:latin typeface="Times New Roman" panose="02020603050405020304" pitchFamily="18" charset="0"/>
              </a:rPr>
              <a:t>B</a:t>
            </a:r>
            <a:r>
              <a:rPr kumimoji="1" lang="en-US" altLang="zh-CN" sz="2000" b="1" dirty="0" smtClean="0">
                <a:solidFill>
                  <a:schemeClr val="tx2"/>
                </a:solidFill>
                <a:latin typeface="Times New Roman" panose="02020603050405020304" pitchFamily="18" charset="0"/>
                <a:sym typeface="Symbol" panose="05050102010706020507" pitchFamily="18" charset="2"/>
              </a:rPr>
              <a:t></a:t>
            </a:r>
            <a:r>
              <a:rPr kumimoji="1" lang="en-US" altLang="zh-CN" sz="2000" b="1" i="1" dirty="0">
                <a:solidFill>
                  <a:schemeClr val="tx2"/>
                </a:solidFill>
                <a:latin typeface="Times New Roman" panose="02020603050405020304" pitchFamily="18" charset="0"/>
                <a:sym typeface="Symbol" panose="05050102010706020507" pitchFamily="18" charset="2"/>
              </a:rPr>
              <a:t>A</a:t>
            </a:r>
            <a:r>
              <a:rPr kumimoji="1" lang="en-US" altLang="zh-CN" sz="2000" b="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A</a:t>
            </a:r>
            <a:r>
              <a:rPr kumimoji="1" lang="en-US" altLang="zh-CN" sz="2000" b="1" i="1" dirty="0" smtClean="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A</a:t>
            </a:r>
            <a:r>
              <a:rPr kumimoji="1" lang="en-US" altLang="zh-CN" sz="2000" b="1" i="1" dirty="0">
                <a:solidFill>
                  <a:schemeClr val="tx2"/>
                </a:solidFill>
                <a:latin typeface="Times New Roman" panose="02020603050405020304" pitchFamily="18" charset="0"/>
                <a:sym typeface="Symbol" panose="05050102010706020507" pitchFamily="18" charset="2"/>
              </a:rPr>
              <a:t>, N</a:t>
            </a:r>
            <a:r>
              <a:rPr kumimoji="1" lang="en-US" altLang="zh-CN" sz="2000" b="1" i="1" baseline="-25000" dirty="0">
                <a:solidFill>
                  <a:schemeClr val="tx2"/>
                </a:solidFill>
                <a:latin typeface="Times New Roman" panose="02020603050405020304" pitchFamily="18" charset="0"/>
                <a:sym typeface="Symbol" panose="05050102010706020507" pitchFamily="18" charset="2"/>
              </a:rPr>
              <a:t>C</a:t>
            </a:r>
            <a:r>
              <a:rPr kumimoji="1" lang="en-US" altLang="zh-CN" sz="2000" b="1" i="1" dirty="0" smtClean="0">
                <a:solidFill>
                  <a:schemeClr val="tx2"/>
                </a:solidFill>
                <a:latin typeface="Times New Roman" panose="02020603050405020304" pitchFamily="18" charset="0"/>
                <a:sym typeface="Symbol" panose="05050102010706020507" pitchFamily="18" charset="2"/>
              </a:rPr>
              <a:t>)</a:t>
            </a:r>
          </a:p>
          <a:p>
            <a:pPr>
              <a:lnSpc>
                <a:spcPct val="100000"/>
              </a:lnSpc>
              <a:spcBef>
                <a:spcPct val="50000"/>
              </a:spcBef>
              <a:buFontTx/>
              <a:buAutoNum type="arabicPeriod"/>
            </a:pPr>
            <a:r>
              <a:rPr kumimoji="1" lang="en-US" altLang="zh-CN" sz="2000" b="1" i="1" dirty="0" smtClean="0">
                <a:solidFill>
                  <a:schemeClr val="tx2"/>
                </a:solidFill>
                <a:latin typeface="Times New Roman" panose="02020603050405020304" pitchFamily="18" charset="0"/>
                <a:sym typeface="Symbol" panose="05050102010706020507" pitchFamily="18" charset="2"/>
              </a:rPr>
              <a:t>A</a:t>
            </a:r>
            <a:r>
              <a:rPr kumimoji="1" lang="en-US" altLang="zh-CN" sz="2000" b="1" dirty="0" smtClean="0">
                <a:solidFill>
                  <a:schemeClr val="tx2"/>
                </a:solidFill>
                <a:latin typeface="Times New Roman" panose="02020603050405020304" pitchFamily="18" charset="0"/>
                <a:sym typeface="Symbol" panose="05050102010706020507" pitchFamily="18" charset="2"/>
              </a:rPr>
              <a:t></a:t>
            </a:r>
            <a:r>
              <a:rPr kumimoji="1" lang="en-US" altLang="zh-CN" sz="2000" b="1" i="1" dirty="0" smtClean="0">
                <a:solidFill>
                  <a:schemeClr val="tx2"/>
                </a:solidFill>
                <a:latin typeface="Times New Roman" panose="02020603050405020304" pitchFamily="18" charset="0"/>
                <a:sym typeface="Symbol" panose="05050102010706020507" pitchFamily="18" charset="2"/>
              </a:rPr>
              <a:t>B</a:t>
            </a:r>
            <a:r>
              <a:rPr kumimoji="1" lang="en-US" altLang="zh-CN" sz="2000" b="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B</a:t>
            </a:r>
            <a:r>
              <a:rPr kumimoji="1" lang="en-US" altLang="zh-CN" sz="2000" b="1" i="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C</a:t>
            </a:r>
            <a:r>
              <a:rPr kumimoji="1" lang="en-US" altLang="zh-CN" sz="2000" b="1" i="1" dirty="0">
                <a:solidFill>
                  <a:schemeClr val="tx2"/>
                </a:solidFill>
                <a:latin typeface="Times New Roman" panose="02020603050405020304" pitchFamily="18" charset="0"/>
                <a:sym typeface="Symbol" panose="05050102010706020507" pitchFamily="18" charset="2"/>
              </a:rPr>
              <a:t>)</a:t>
            </a:r>
          </a:p>
          <a:p>
            <a:pPr>
              <a:lnSpc>
                <a:spcPct val="100000"/>
              </a:lnSpc>
              <a:spcBef>
                <a:spcPct val="50000"/>
              </a:spcBef>
              <a:buFontTx/>
              <a:buAutoNum type="arabicPeriod"/>
            </a:pPr>
            <a:r>
              <a:rPr kumimoji="1" lang="en-US" altLang="zh-CN" sz="2000" b="1" i="1" dirty="0">
                <a:solidFill>
                  <a:schemeClr val="tx2"/>
                </a:solidFill>
                <a:latin typeface="Times New Roman" panose="02020603050405020304" pitchFamily="18" charset="0"/>
              </a:rPr>
              <a:t>B</a:t>
            </a:r>
            <a:r>
              <a:rPr kumimoji="1" lang="en-US" altLang="zh-CN" sz="2000" b="1" dirty="0" smtClean="0">
                <a:solidFill>
                  <a:schemeClr val="tx2"/>
                </a:solidFill>
                <a:latin typeface="Times New Roman" panose="02020603050405020304" pitchFamily="18" charset="0"/>
                <a:sym typeface="Symbol" panose="05050102010706020507" pitchFamily="18" charset="2"/>
              </a:rPr>
              <a:t></a:t>
            </a:r>
            <a:r>
              <a:rPr kumimoji="1" lang="en-US" altLang="zh-CN" sz="2000" b="1" i="1" dirty="0" smtClean="0">
                <a:solidFill>
                  <a:schemeClr val="tx2"/>
                </a:solidFill>
                <a:latin typeface="Times New Roman" panose="02020603050405020304" pitchFamily="18" charset="0"/>
                <a:sym typeface="Symbol" panose="05050102010706020507" pitchFamily="18" charset="2"/>
              </a:rPr>
              <a:t>C</a:t>
            </a:r>
            <a:r>
              <a:rPr kumimoji="1" lang="en-US" altLang="zh-CN" sz="2000" b="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smtClean="0">
                <a:solidFill>
                  <a:schemeClr val="tx2"/>
                </a:solidFill>
                <a:latin typeface="Times New Roman" panose="02020603050405020304" pitchFamily="18" charset="0"/>
                <a:sym typeface="Symbol" panose="05050102010706020507" pitchFamily="18" charset="2"/>
              </a:rPr>
              <a:t>E</a:t>
            </a:r>
            <a:r>
              <a:rPr kumimoji="1" lang="en-US" altLang="zh-CN" sz="2000" b="1" i="1" baseline="-25000" dirty="0" smtClean="0">
                <a:solidFill>
                  <a:schemeClr val="tx2"/>
                </a:solidFill>
                <a:latin typeface="Times New Roman" panose="02020603050405020304" pitchFamily="18" charset="0"/>
                <a:sym typeface="Symbol" panose="05050102010706020507" pitchFamily="18" charset="2"/>
              </a:rPr>
              <a:t>C</a:t>
            </a:r>
            <a:r>
              <a:rPr kumimoji="1" lang="en-US" altLang="zh-CN" sz="2000" b="1" i="1" dirty="0" smtClean="0">
                <a:solidFill>
                  <a:schemeClr val="tx2"/>
                </a:solidFill>
                <a:latin typeface="Times New Roman" panose="02020603050405020304" pitchFamily="18" charset="0"/>
                <a:sym typeface="Symbol" panose="05050102010706020507" pitchFamily="18" charset="2"/>
              </a:rPr>
              <a:t>( </a:t>
            </a:r>
            <a:r>
              <a:rPr kumimoji="1" lang="en-US" altLang="zh-CN" sz="2000" b="1" i="1" dirty="0">
                <a:solidFill>
                  <a:schemeClr val="tx2"/>
                </a:solidFill>
                <a:latin typeface="Times New Roman" panose="02020603050405020304" pitchFamily="18" charset="0"/>
                <a:sym typeface="Symbol" panose="05050102010706020507" pitchFamily="18" charset="2"/>
              </a:rPr>
              <a:t>N</a:t>
            </a:r>
            <a:r>
              <a:rPr kumimoji="1" lang="en-US" altLang="zh-CN" sz="2000" b="1" i="1" baseline="-25000" dirty="0">
                <a:solidFill>
                  <a:schemeClr val="tx2"/>
                </a:solidFill>
                <a:latin typeface="Times New Roman" panose="02020603050405020304" pitchFamily="18" charset="0"/>
                <a:sym typeface="Symbol" panose="05050102010706020507" pitchFamily="18" charset="2"/>
              </a:rPr>
              <a:t>C</a:t>
            </a:r>
            <a:r>
              <a:rPr kumimoji="1" lang="en-US" altLang="zh-CN" sz="2000" b="1" i="1" dirty="0" smtClean="0">
                <a:solidFill>
                  <a:schemeClr val="tx2"/>
                </a:solidFill>
                <a:latin typeface="Times New Roman" panose="02020603050405020304" pitchFamily="18" charset="0"/>
                <a:sym typeface="Symbol" panose="05050102010706020507" pitchFamily="18" charset="2"/>
              </a:rPr>
              <a:t>)</a:t>
            </a:r>
            <a:endParaRPr kumimoji="1" lang="en-US" altLang="zh-CN" sz="2000" b="1" i="1" dirty="0">
              <a:solidFill>
                <a:schemeClr val="tx2"/>
              </a:solidFill>
              <a:latin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808847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4-1</a:t>
            </a:r>
          </a:p>
          <a:p>
            <a:pPr lvl="1"/>
            <a:r>
              <a:rPr lang="en-US" altLang="zh-CN" dirty="0" smtClean="0"/>
              <a:t> </a:t>
            </a:r>
            <a:r>
              <a:rPr lang="zh-CN" altLang="en-US" dirty="0" smtClean="0"/>
              <a:t>依据</a:t>
            </a:r>
            <a:r>
              <a:rPr lang="en-US" altLang="zh-CN" dirty="0" err="1" smtClean="0"/>
              <a:t>Biba</a:t>
            </a:r>
            <a:r>
              <a:rPr lang="zh-CN" altLang="en-US" dirty="0" smtClean="0"/>
              <a:t>控制模型的定义，画出模型中信息流示意图。（形式参考</a:t>
            </a:r>
            <a:r>
              <a:rPr lang="en-US" altLang="zh-CN" dirty="0"/>
              <a:t>BLP</a:t>
            </a:r>
            <a:r>
              <a:rPr lang="zh-CN" altLang="en-US" dirty="0"/>
              <a:t>模型</a:t>
            </a:r>
            <a:r>
              <a:rPr lang="zh-CN" altLang="en-US" dirty="0" smtClean="0"/>
              <a:t>信息流示意图</a:t>
            </a:r>
            <a:r>
              <a:rPr lang="zh-CN" altLang="en-US" dirty="0" smtClean="0"/>
              <a:t>）</a:t>
            </a:r>
            <a:endParaRPr lang="en-US" altLang="zh-CN" dirty="0" smtClean="0"/>
          </a:p>
        </p:txBody>
      </p:sp>
      <p:pic>
        <p:nvPicPr>
          <p:cNvPr id="6"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7347" y="5655469"/>
            <a:ext cx="2727280" cy="33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8"/>
          <p:cNvGrpSpPr>
            <a:grpSpLocks/>
          </p:cNvGrpSpPr>
          <p:nvPr/>
        </p:nvGrpSpPr>
        <p:grpSpPr bwMode="auto">
          <a:xfrm>
            <a:off x="3362904" y="2651414"/>
            <a:ext cx="8624888" cy="3417360"/>
            <a:chOff x="936745" y="1928611"/>
            <a:chExt cx="7620000" cy="3305969"/>
          </a:xfrm>
        </p:grpSpPr>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745" y="1928611"/>
              <a:ext cx="7620000" cy="330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4512" y="4778685"/>
              <a:ext cx="2409524" cy="3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 name="直接箭头连接符 9"/>
          <p:cNvCxnSpPr/>
          <p:nvPr/>
        </p:nvCxnSpPr>
        <p:spPr>
          <a:xfrm>
            <a:off x="8534402" y="3082628"/>
            <a:ext cx="9236" cy="2325423"/>
          </a:xfrm>
          <a:prstGeom prst="straightConnector1">
            <a:avLst/>
          </a:prstGeom>
          <a:ln w="5715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43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74618"/>
            <a:ext cx="11233248" cy="4604689"/>
          </a:xfrm>
        </p:spPr>
        <p:txBody>
          <a:bodyPr/>
          <a:lstStyle/>
          <a:p>
            <a:pPr lvl="1"/>
            <a:r>
              <a:rPr lang="zh-CN" altLang="en-US" dirty="0"/>
              <a:t>总结</a:t>
            </a:r>
            <a:r>
              <a:rPr lang="en-US" altLang="zh-CN" dirty="0"/>
              <a:t>DAC</a:t>
            </a:r>
            <a:r>
              <a:rPr lang="zh-CN" altLang="en-US" dirty="0"/>
              <a:t>、</a:t>
            </a:r>
            <a:r>
              <a:rPr lang="en-US" altLang="zh-CN" dirty="0"/>
              <a:t>MAC</a:t>
            </a:r>
            <a:r>
              <a:rPr lang="zh-CN" altLang="en-US" dirty="0"/>
              <a:t>、</a:t>
            </a:r>
            <a:r>
              <a:rPr lang="en-US" altLang="zh-CN" dirty="0"/>
              <a:t>RBAC</a:t>
            </a:r>
            <a:r>
              <a:rPr lang="zh-CN" altLang="en-US" dirty="0"/>
              <a:t>这三种常见访问控制模型的特点，用表格形式给出从模型设计原理、优点、缺点和适用场景的对比</a:t>
            </a:r>
            <a:r>
              <a:rPr lang="zh-CN" altLang="en-US" dirty="0" smtClean="0"/>
              <a:t>。</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89061867"/>
              </p:ext>
            </p:extLst>
          </p:nvPr>
        </p:nvGraphicFramePr>
        <p:xfrm>
          <a:off x="1237674" y="2447635"/>
          <a:ext cx="10317016" cy="2421313"/>
        </p:xfrm>
        <a:graphic>
          <a:graphicData uri="http://schemas.openxmlformats.org/drawingml/2006/table">
            <a:tbl>
              <a:tblPr firstRow="1" bandRow="1">
                <a:tableStyleId>{5940675A-B579-460E-94D1-54222C63F5DA}</a:tableStyleId>
              </a:tblPr>
              <a:tblGrid>
                <a:gridCol w="2579254">
                  <a:extLst>
                    <a:ext uri="{9D8B030D-6E8A-4147-A177-3AD203B41FA5}">
                      <a16:colId xmlns:a16="http://schemas.microsoft.com/office/drawing/2014/main" val="3648961639"/>
                    </a:ext>
                  </a:extLst>
                </a:gridCol>
                <a:gridCol w="2579254">
                  <a:extLst>
                    <a:ext uri="{9D8B030D-6E8A-4147-A177-3AD203B41FA5}">
                      <a16:colId xmlns:a16="http://schemas.microsoft.com/office/drawing/2014/main" val="936897245"/>
                    </a:ext>
                  </a:extLst>
                </a:gridCol>
                <a:gridCol w="2579254">
                  <a:extLst>
                    <a:ext uri="{9D8B030D-6E8A-4147-A177-3AD203B41FA5}">
                      <a16:colId xmlns:a16="http://schemas.microsoft.com/office/drawing/2014/main" val="3596484265"/>
                    </a:ext>
                  </a:extLst>
                </a:gridCol>
                <a:gridCol w="2579254">
                  <a:extLst>
                    <a:ext uri="{9D8B030D-6E8A-4147-A177-3AD203B41FA5}">
                      <a16:colId xmlns:a16="http://schemas.microsoft.com/office/drawing/2014/main" val="3232985163"/>
                    </a:ext>
                  </a:extLst>
                </a:gridCol>
              </a:tblGrid>
              <a:tr h="501073">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原理</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优点</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缺点</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适用场景</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604788728"/>
                  </a:ext>
                </a:extLst>
              </a:tr>
              <a:tr h="501073">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根据访问者的身份和授权来决定访问模式</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简单灵活</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存在权限传递</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无特定业务的环境</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697393994"/>
                  </a:ext>
                </a:extLst>
              </a:tr>
              <a:tr h="5010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2060"/>
                          </a:solidFill>
                          <a:latin typeface="微软雅黑" panose="020B0503020204020204" pitchFamily="34" charset="-122"/>
                          <a:ea typeface="微软雅黑" panose="020B0503020204020204" pitchFamily="34" charset="-122"/>
                        </a:rPr>
                        <a:t>统一对主体和客体的安全标签赋值</a:t>
                      </a: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安全性高</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灵活性差</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有严格安全等级的场景</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02456300"/>
                  </a:ext>
                </a:extLst>
              </a:tr>
              <a:tr h="501073">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角色分配权限，用户通过关联角色获得权限</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责权分离</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实现复杂</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rgbClr val="002060"/>
                          </a:solidFill>
                          <a:latin typeface="微软雅黑" panose="020B0503020204020204" pitchFamily="34" charset="-122"/>
                          <a:ea typeface="微软雅黑" panose="020B0503020204020204" pitchFamily="34" charset="-122"/>
                        </a:rPr>
                        <a:t>有特定业务的环境</a:t>
                      </a:r>
                      <a:endParaRPr lang="zh-CN" altLang="en-US" dirty="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01180659"/>
                  </a:ext>
                </a:extLst>
              </a:tr>
            </a:tbl>
          </a:graphicData>
        </a:graphic>
      </p:graphicFrame>
    </p:spTree>
    <p:extLst>
      <p:ext uri="{BB962C8B-B14F-4D97-AF65-F5344CB8AC3E}">
        <p14:creationId xmlns:p14="http://schemas.microsoft.com/office/powerpoint/2010/main" val="1835361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320800"/>
            <a:ext cx="11233248" cy="4558507"/>
          </a:xfrm>
        </p:spPr>
        <p:txBody>
          <a:bodyPr/>
          <a:lstStyle/>
          <a:p>
            <a:pPr lvl="1"/>
            <a:r>
              <a:rPr lang="en-US" altLang="zh-CN" dirty="0"/>
              <a:t> RBAC</a:t>
            </a:r>
            <a:r>
              <a:rPr lang="zh-CN" altLang="en-US" dirty="0"/>
              <a:t>被认为是一种与访问策略分离的访问控制模型，即权限管理可以采用自主访问控制策略，也可以采用强制访问控制策略，这种观点是正确的吗？如何理解</a:t>
            </a:r>
            <a:r>
              <a:rPr lang="zh-CN" altLang="en-US" dirty="0" smtClean="0"/>
              <a:t>？</a:t>
            </a:r>
            <a:endParaRPr lang="en-US" altLang="zh-CN" dirty="0" smtClean="0"/>
          </a:p>
          <a:p>
            <a:pPr lvl="2"/>
            <a:r>
              <a:rPr lang="en-US" altLang="zh-CN" dirty="0"/>
              <a:t> </a:t>
            </a:r>
            <a:r>
              <a:rPr lang="zh-CN" altLang="en-US" dirty="0" smtClean="0"/>
              <a:t>正确，</a:t>
            </a:r>
            <a:r>
              <a:rPr lang="en-US" altLang="zh-CN" dirty="0" smtClean="0"/>
              <a:t>RBAC</a:t>
            </a:r>
            <a:r>
              <a:rPr lang="zh-CN" altLang="en-US" dirty="0" smtClean="0"/>
              <a:t>只是规定了通过角色来进行权限管理，自主访问控制和强制访问控制策略确定的是授权原则。</a:t>
            </a:r>
            <a:endParaRPr lang="zh-CN" altLang="en-US" dirty="0"/>
          </a:p>
        </p:txBody>
      </p:sp>
    </p:spTree>
    <p:extLst>
      <p:ext uri="{BB962C8B-B14F-4D97-AF65-F5344CB8AC3E}">
        <p14:creationId xmlns:p14="http://schemas.microsoft.com/office/powerpoint/2010/main" val="2231647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196752"/>
            <a:ext cx="11233248" cy="4682555"/>
          </a:xfrm>
        </p:spPr>
        <p:txBody>
          <a:bodyPr/>
          <a:lstStyle/>
          <a:p>
            <a:r>
              <a:rPr lang="zh-CN" altLang="en-US" dirty="0" smtClean="0"/>
              <a:t>测试点</a:t>
            </a:r>
            <a:r>
              <a:rPr lang="en-US" altLang="zh-CN" dirty="0" smtClean="0"/>
              <a:t>4-2</a:t>
            </a:r>
          </a:p>
          <a:p>
            <a:pPr lvl="1"/>
            <a:r>
              <a:rPr lang="zh-CN" altLang="en-US" dirty="0" smtClean="0"/>
              <a:t> 假设</a:t>
            </a:r>
            <a:r>
              <a:rPr lang="zh-CN" altLang="en-US" dirty="0"/>
              <a:t>操作系统中客体的访问权限（</a:t>
            </a:r>
            <a:r>
              <a:rPr lang="en-US" altLang="zh-CN" dirty="0"/>
              <a:t>R</a:t>
            </a:r>
            <a:r>
              <a:rPr lang="zh-CN" altLang="en-US" dirty="0"/>
              <a:t>，</a:t>
            </a:r>
            <a:r>
              <a:rPr lang="en-US" altLang="zh-CN" dirty="0"/>
              <a:t>W</a:t>
            </a:r>
            <a:r>
              <a:rPr lang="zh-CN" altLang="en-US" dirty="0"/>
              <a:t>，</a:t>
            </a:r>
            <a:r>
              <a:rPr lang="en-US" altLang="zh-CN" dirty="0"/>
              <a:t>X</a:t>
            </a:r>
            <a:r>
              <a:rPr lang="zh-CN" altLang="en-US" dirty="0"/>
              <a:t>）可以划分为属主（客体的创建者）、属组（只考虑用户加入一个用户组）和其余三类，请给出一个用二进制表示用户对文件访问权限的方法，要求对任意一个给定文件，可以确定每类用户对它的访问权限。并写出一个实例加以说明</a:t>
            </a:r>
            <a:r>
              <a:rPr lang="zh-CN" altLang="en-US" dirty="0" smtClean="0"/>
              <a:t>。（提示：可参考</a:t>
            </a:r>
            <a:r>
              <a:rPr lang="en-US" altLang="zh-CN" dirty="0" smtClean="0"/>
              <a:t>Linux</a:t>
            </a:r>
            <a:r>
              <a:rPr lang="zh-CN" altLang="en-US" dirty="0" smtClean="0"/>
              <a:t>系统的权限管理实现方式）</a:t>
            </a:r>
            <a:endParaRPr lang="en-US" altLang="zh-CN" dirty="0"/>
          </a:p>
          <a:p>
            <a:pPr lvl="2"/>
            <a:r>
              <a:rPr lang="zh-CN" altLang="en-US" dirty="0"/>
              <a:t>用</a:t>
            </a:r>
            <a:r>
              <a:rPr lang="en-US" altLang="zh-CN" dirty="0"/>
              <a:t>9</a:t>
            </a:r>
            <a:r>
              <a:rPr lang="zh-CN" altLang="en-US" dirty="0"/>
              <a:t>位二进制位串表示一个用户的访问权限，由左至右，</a:t>
            </a:r>
            <a:r>
              <a:rPr lang="en-US" altLang="zh-CN" dirty="0"/>
              <a:t>3</a:t>
            </a:r>
            <a:r>
              <a:rPr lang="zh-CN" altLang="en-US" dirty="0"/>
              <a:t>位二进制分别表示属主类，属组类和其他类用户对文件的访问，如文件</a:t>
            </a:r>
            <a:r>
              <a:rPr lang="en-US" altLang="zh-CN" dirty="0"/>
              <a:t>F</a:t>
            </a:r>
            <a:r>
              <a:rPr lang="zh-CN" altLang="en-US" dirty="0"/>
              <a:t>的二进制权限位串为</a:t>
            </a:r>
            <a:r>
              <a:rPr lang="en-US" altLang="zh-CN" dirty="0">
                <a:solidFill>
                  <a:srgbClr val="FF0000"/>
                </a:solidFill>
              </a:rPr>
              <a:t>111101001</a:t>
            </a:r>
            <a:r>
              <a:rPr lang="zh-CN" altLang="en-US" dirty="0"/>
              <a:t>，表示属主类用户可以读写执行，属组类用户可以读和执行，其他类用户对文件拥有执行权限</a:t>
            </a:r>
            <a:r>
              <a:rPr lang="zh-CN" altLang="en-US" dirty="0" smtClean="0"/>
              <a:t>。</a:t>
            </a:r>
            <a:endParaRPr lang="en-US" altLang="zh-CN" dirty="0"/>
          </a:p>
        </p:txBody>
      </p:sp>
    </p:spTree>
    <p:extLst>
      <p:ext uri="{BB962C8B-B14F-4D97-AF65-F5344CB8AC3E}">
        <p14:creationId xmlns:p14="http://schemas.microsoft.com/office/powerpoint/2010/main" val="1730502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4-3</a:t>
            </a:r>
          </a:p>
          <a:p>
            <a:pPr lvl="1"/>
            <a:r>
              <a:rPr lang="en-US" altLang="zh-CN" dirty="0"/>
              <a:t> </a:t>
            </a:r>
            <a:r>
              <a:rPr lang="en-US" altLang="zh-CN" dirty="0" smtClean="0"/>
              <a:t>Windows</a:t>
            </a:r>
            <a:r>
              <a:rPr lang="zh-CN" altLang="en-US" dirty="0" smtClean="0"/>
              <a:t>的访问控制有本地模式和域模式两种类型，请查阅资料，理解域模式下访问控制的原理和过程，并进行简要</a:t>
            </a:r>
            <a:r>
              <a:rPr lang="zh-CN" altLang="en-US" dirty="0" smtClean="0"/>
              <a:t>描述。</a:t>
            </a:r>
            <a:endParaRPr lang="en-US" altLang="zh-CN" dirty="0" smtClean="0"/>
          </a:p>
          <a:p>
            <a:pPr lvl="2"/>
            <a:r>
              <a:rPr lang="en-US" altLang="zh-CN" dirty="0"/>
              <a:t>Windows</a:t>
            </a:r>
            <a:r>
              <a:rPr lang="zh-CN" altLang="en-US" dirty="0"/>
              <a:t>域是计算机网络的一种形式，其中所有用户帐户 ，计算机，打印机和其他安全主体都在位于称为域控制器的一个或多个中央计算机集群上的中央数据库中注册。 </a:t>
            </a:r>
            <a:endParaRPr lang="en-US" altLang="zh-CN" dirty="0" smtClean="0"/>
          </a:p>
          <a:p>
            <a:pPr lvl="2"/>
            <a:r>
              <a:rPr lang="zh-CN" altLang="en-US" dirty="0" smtClean="0"/>
              <a:t>身份</a:t>
            </a:r>
            <a:r>
              <a:rPr lang="zh-CN" altLang="en-US" dirty="0"/>
              <a:t>验证在域控制器上进行。 在域中使用计算机的每个人都会收到一个唯一的用户帐户，然后可以为该帐户分配对该域内资源的访问权限。 </a:t>
            </a:r>
            <a:endParaRPr lang="en-US" altLang="zh-CN" dirty="0" smtClean="0"/>
          </a:p>
          <a:p>
            <a:pPr lvl="2"/>
            <a:r>
              <a:rPr lang="zh-CN" altLang="en-US" dirty="0" smtClean="0"/>
              <a:t> </a:t>
            </a:r>
            <a:r>
              <a:rPr lang="en-US" altLang="zh-CN" dirty="0"/>
              <a:t>Active Directory</a:t>
            </a:r>
            <a:r>
              <a:rPr lang="zh-CN" altLang="en-US" dirty="0"/>
              <a:t>是负责维护该中央数据库的</a:t>
            </a:r>
            <a:r>
              <a:rPr lang="en-US" altLang="zh-CN" dirty="0"/>
              <a:t>Windows</a:t>
            </a:r>
            <a:r>
              <a:rPr lang="zh-CN" altLang="en-US" dirty="0"/>
              <a:t>组件。</a:t>
            </a:r>
            <a:r>
              <a:rPr lang="en-US" altLang="zh-CN" dirty="0"/>
              <a:t>Windows</a:t>
            </a:r>
            <a:r>
              <a:rPr lang="zh-CN" altLang="en-US" dirty="0"/>
              <a:t>域的概念与工作组的概念形成对比，</a:t>
            </a:r>
            <a:r>
              <a:rPr lang="zh-CN" altLang="en-US" dirty="0" smtClean="0"/>
              <a:t>在工作组</a:t>
            </a:r>
            <a:r>
              <a:rPr lang="zh-CN" altLang="en-US" dirty="0"/>
              <a:t>中，每台计算机都维护自己的安全主体数据库。</a:t>
            </a:r>
            <a:endParaRPr lang="en-US" altLang="zh-CN" dirty="0" smtClean="0"/>
          </a:p>
        </p:txBody>
      </p:sp>
    </p:spTree>
    <p:extLst>
      <p:ext uri="{BB962C8B-B14F-4D97-AF65-F5344CB8AC3E}">
        <p14:creationId xmlns:p14="http://schemas.microsoft.com/office/powerpoint/2010/main" val="2068218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第四讲 访问控制技术</a:t>
            </a:r>
          </a:p>
        </p:txBody>
      </p:sp>
      <p:sp>
        <p:nvSpPr>
          <p:cNvPr id="3" name="内容占位符 2"/>
          <p:cNvSpPr>
            <a:spLocks noGrp="1"/>
          </p:cNvSpPr>
          <p:nvPr>
            <p:ph idx="1"/>
          </p:nvPr>
        </p:nvSpPr>
        <p:spPr>
          <a:xfrm>
            <a:off x="431371" y="1237674"/>
            <a:ext cx="11233248" cy="4641634"/>
          </a:xfrm>
        </p:spPr>
        <p:txBody>
          <a:bodyPr/>
          <a:lstStyle/>
          <a:p>
            <a:pPr lvl="1"/>
            <a:r>
              <a:rPr lang="en-US" altLang="zh-CN" dirty="0"/>
              <a:t> </a:t>
            </a:r>
            <a:r>
              <a:rPr lang="zh-CN" altLang="en-US" dirty="0"/>
              <a:t>设计一个通用的基本</a:t>
            </a:r>
            <a:r>
              <a:rPr lang="en-US" altLang="zh-CN" dirty="0"/>
              <a:t>RBAC</a:t>
            </a:r>
            <a:r>
              <a:rPr lang="zh-CN" altLang="en-US" dirty="0"/>
              <a:t>访问控制系统的静态数据模型，要求给出数据库设计的表结构和表的</a:t>
            </a:r>
            <a:r>
              <a:rPr lang="en-US" altLang="zh-CN" dirty="0"/>
              <a:t>E-R</a:t>
            </a:r>
            <a:r>
              <a:rPr lang="zh-CN" altLang="en-US" dirty="0"/>
              <a:t>关系图。</a:t>
            </a:r>
            <a:r>
              <a:rPr lang="en-US" altLang="zh-CN" dirty="0"/>
              <a:t> </a:t>
            </a:r>
            <a:endParaRPr lang="en-US" altLang="zh-CN" dirty="0" smtClean="0"/>
          </a:p>
          <a:p>
            <a:pPr lvl="2"/>
            <a:r>
              <a:rPr lang="en-US" altLang="zh-CN" dirty="0" smtClean="0"/>
              <a:t>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809" y="2401369"/>
            <a:ext cx="6815427" cy="3753588"/>
          </a:xfrm>
          <a:prstGeom prst="rect">
            <a:avLst/>
          </a:prstGeom>
        </p:spPr>
      </p:pic>
    </p:spTree>
    <p:extLst>
      <p:ext uri="{BB962C8B-B14F-4D97-AF65-F5344CB8AC3E}">
        <p14:creationId xmlns:p14="http://schemas.microsoft.com/office/powerpoint/2010/main" val="2585044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 </a:t>
            </a:r>
            <a:r>
              <a:rPr lang="en-US" altLang="zh-CN" dirty="0" smtClean="0"/>
              <a:t>5-1</a:t>
            </a:r>
          </a:p>
          <a:p>
            <a:pPr lvl="1"/>
            <a:r>
              <a:rPr lang="en-US" altLang="zh-CN" dirty="0"/>
              <a:t> </a:t>
            </a:r>
            <a:r>
              <a:rPr lang="zh-CN" altLang="en-US" dirty="0" smtClean="0"/>
              <a:t>主机扫描技术是利用</a:t>
            </a:r>
            <a:r>
              <a:rPr lang="en-US" altLang="zh-CN" dirty="0" smtClean="0"/>
              <a:t>ICMP</a:t>
            </a:r>
            <a:r>
              <a:rPr lang="zh-CN" altLang="en-US" dirty="0" smtClean="0"/>
              <a:t>协议来实现，请查阅相关资料，了解</a:t>
            </a:r>
            <a:r>
              <a:rPr lang="en-US" altLang="zh-CN" dirty="0" smtClean="0"/>
              <a:t>ICMP</a:t>
            </a:r>
            <a:r>
              <a:rPr lang="zh-CN" altLang="en-US" dirty="0" smtClean="0"/>
              <a:t>协议的工作原理，并简要说明</a:t>
            </a:r>
            <a:r>
              <a:rPr lang="en-US" altLang="zh-CN" dirty="0" smtClean="0"/>
              <a:t>Ping</a:t>
            </a:r>
            <a:r>
              <a:rPr lang="zh-CN" altLang="en-US" dirty="0" smtClean="0"/>
              <a:t>功能的实现原理</a:t>
            </a:r>
            <a:r>
              <a:rPr lang="zh-CN" altLang="en-US" dirty="0" smtClean="0"/>
              <a:t>。</a:t>
            </a:r>
            <a:endParaRPr lang="en-US" altLang="zh-CN" dirty="0" smtClean="0"/>
          </a:p>
          <a:p>
            <a:pPr lvl="2"/>
            <a:r>
              <a:rPr lang="en-US" altLang="zh-CN" dirty="0"/>
              <a:t>ICMP</a:t>
            </a:r>
            <a:r>
              <a:rPr lang="zh-CN" altLang="en-US" dirty="0"/>
              <a:t>全称</a:t>
            </a:r>
            <a:r>
              <a:rPr lang="en-US" altLang="zh-CN" dirty="0"/>
              <a:t>Internet Control Message Protocol</a:t>
            </a:r>
            <a:r>
              <a:rPr lang="zh-CN" altLang="en-US" dirty="0"/>
              <a:t>，中文名为因特网控制报文协议。它工作在</a:t>
            </a:r>
            <a:r>
              <a:rPr lang="en-US" altLang="zh-CN" dirty="0"/>
              <a:t>OSI</a:t>
            </a:r>
            <a:r>
              <a:rPr lang="zh-CN" altLang="en-US" dirty="0"/>
              <a:t>的网络层，向数据通讯中的源主机报告错误。</a:t>
            </a:r>
            <a:r>
              <a:rPr lang="en-US" altLang="zh-CN" dirty="0"/>
              <a:t>ICMP</a:t>
            </a:r>
            <a:r>
              <a:rPr lang="zh-CN" altLang="en-US" dirty="0"/>
              <a:t>可以实现故障隔离和故障恢复</a:t>
            </a:r>
            <a:r>
              <a:rPr lang="zh-CN" altLang="en-US" dirty="0" smtClean="0"/>
              <a:t>。</a:t>
            </a:r>
            <a:r>
              <a:rPr lang="en-US" altLang="zh-CN" dirty="0" smtClean="0"/>
              <a:t>ICMP</a:t>
            </a:r>
            <a:r>
              <a:rPr lang="zh-CN" altLang="en-US" dirty="0" smtClean="0"/>
              <a:t>协议通过不同</a:t>
            </a:r>
            <a:r>
              <a:rPr lang="zh-CN" altLang="en-US" dirty="0"/>
              <a:t>的类别（</a:t>
            </a:r>
            <a:r>
              <a:rPr lang="en-US" altLang="zh-CN" dirty="0"/>
              <a:t>Type</a:t>
            </a:r>
            <a:r>
              <a:rPr lang="zh-CN" altLang="en-US" dirty="0"/>
              <a:t>）与代码（</a:t>
            </a:r>
            <a:r>
              <a:rPr lang="en-US" altLang="zh-CN" dirty="0"/>
              <a:t>Code</a:t>
            </a:r>
            <a:r>
              <a:rPr lang="zh-CN" altLang="en-US" dirty="0"/>
              <a:t>）让机器来识别不同</a:t>
            </a:r>
            <a:r>
              <a:rPr lang="zh-CN" altLang="en-US" dirty="0" smtClean="0"/>
              <a:t>的连接状况</a:t>
            </a:r>
            <a:r>
              <a:rPr lang="en-US" altLang="zh-CN" dirty="0" smtClean="0"/>
              <a:t>｡</a:t>
            </a:r>
          </a:p>
          <a:p>
            <a:pPr lvl="2"/>
            <a:r>
              <a:rPr lang="en-US" altLang="zh-CN" dirty="0" smtClean="0"/>
              <a:t>Ping</a:t>
            </a:r>
            <a:r>
              <a:rPr lang="zh-CN" altLang="en-US" dirty="0"/>
              <a:t>是一种计算机网络工具，用来测试数据包能否透过</a:t>
            </a:r>
            <a:r>
              <a:rPr lang="en-US" altLang="zh-CN" dirty="0"/>
              <a:t>IP</a:t>
            </a:r>
            <a:r>
              <a:rPr lang="zh-CN" altLang="en-US" dirty="0"/>
              <a:t>协议到达特定主机。</a:t>
            </a:r>
            <a:r>
              <a:rPr lang="en-US" altLang="zh-CN" dirty="0"/>
              <a:t>ping</a:t>
            </a:r>
            <a:r>
              <a:rPr lang="zh-CN" altLang="en-US" dirty="0"/>
              <a:t>的运作原理是向目标主机传出一个</a:t>
            </a:r>
            <a:r>
              <a:rPr lang="en-US" altLang="zh-CN" dirty="0"/>
              <a:t>ICMP </a:t>
            </a:r>
            <a:r>
              <a:rPr lang="en-US" altLang="zh-CN" dirty="0" smtClean="0"/>
              <a:t>echo</a:t>
            </a:r>
            <a:r>
              <a:rPr lang="zh-CN" altLang="en-US" dirty="0" smtClean="0"/>
              <a:t>（</a:t>
            </a:r>
            <a:r>
              <a:rPr lang="en-US" altLang="zh-CN" dirty="0" smtClean="0"/>
              <a:t>8</a:t>
            </a:r>
            <a:r>
              <a:rPr lang="zh-CN" altLang="en-US" dirty="0" smtClean="0"/>
              <a:t>）数据包</a:t>
            </a:r>
            <a:r>
              <a:rPr lang="zh-CN" altLang="en-US" dirty="0"/>
              <a:t>，并等待接收</a:t>
            </a:r>
            <a:r>
              <a:rPr lang="en-US" altLang="zh-CN" dirty="0" smtClean="0"/>
              <a:t>echo</a:t>
            </a:r>
            <a:r>
              <a:rPr lang="zh-CN" altLang="en-US" dirty="0"/>
              <a:t> </a:t>
            </a:r>
            <a:r>
              <a:rPr lang="en-US" altLang="zh-CN" dirty="0" smtClean="0"/>
              <a:t>reply</a:t>
            </a:r>
            <a:r>
              <a:rPr lang="zh-CN" altLang="en-US" dirty="0" smtClean="0"/>
              <a:t>（</a:t>
            </a:r>
            <a:r>
              <a:rPr lang="en-US" altLang="zh-CN" dirty="0" smtClean="0"/>
              <a:t>0</a:t>
            </a:r>
            <a:r>
              <a:rPr lang="zh-CN" altLang="en-US" dirty="0" smtClean="0"/>
              <a:t>）数据包</a:t>
            </a:r>
            <a:r>
              <a:rPr lang="zh-CN" altLang="en-US" dirty="0"/>
              <a:t>。程序会按时间和成功响应的次数估算丢失数据包率（丢包率）和数据包往返时间（网络时延，</a:t>
            </a:r>
            <a:r>
              <a:rPr lang="en-US" altLang="zh-CN" dirty="0"/>
              <a:t>Round-trip delay time</a:t>
            </a:r>
            <a:r>
              <a:rPr lang="zh-CN" altLang="en-US" dirty="0"/>
              <a:t>）</a:t>
            </a:r>
            <a:r>
              <a:rPr lang="zh-CN" altLang="en-US" dirty="0" smtClean="0"/>
              <a:t>。</a:t>
            </a:r>
            <a:endParaRPr lang="en-US" altLang="zh-CN" dirty="0" smtClean="0"/>
          </a:p>
          <a:p>
            <a:pPr lvl="2"/>
            <a:endParaRPr lang="zh-CN" altLang="en-US" dirty="0"/>
          </a:p>
        </p:txBody>
      </p:sp>
    </p:spTree>
    <p:extLst>
      <p:ext uri="{BB962C8B-B14F-4D97-AF65-F5344CB8AC3E}">
        <p14:creationId xmlns:p14="http://schemas.microsoft.com/office/powerpoint/2010/main" val="19474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340768"/>
            <a:ext cx="11233248" cy="4538539"/>
          </a:xfrm>
        </p:spPr>
        <p:txBody>
          <a:bodyPr/>
          <a:lstStyle/>
          <a:p>
            <a:r>
              <a:rPr lang="zh-CN" altLang="en-US" dirty="0" smtClean="0"/>
              <a:t>测试点</a:t>
            </a:r>
            <a:r>
              <a:rPr lang="en-US" altLang="zh-CN" dirty="0" smtClean="0"/>
              <a:t>6-1</a:t>
            </a:r>
          </a:p>
          <a:p>
            <a:pPr lvl="1"/>
            <a:r>
              <a:rPr lang="en-US" altLang="zh-CN" dirty="0"/>
              <a:t> </a:t>
            </a:r>
            <a:r>
              <a:rPr lang="zh-CN" altLang="en-US" dirty="0" smtClean="0"/>
              <a:t>集线器能作为网络隔离设备吗？请说明理由</a:t>
            </a:r>
            <a:r>
              <a:rPr lang="zh-CN" altLang="en-US" dirty="0" smtClean="0"/>
              <a:t>？</a:t>
            </a:r>
            <a:endParaRPr lang="en-US" altLang="zh-CN" dirty="0" smtClean="0"/>
          </a:p>
          <a:p>
            <a:pPr lvl="2"/>
            <a:r>
              <a:rPr lang="zh-CN" altLang="en-US" dirty="0" smtClean="0"/>
              <a:t>不能，因为采用广播方式通信，无法在不同设备间控制信息传输。</a:t>
            </a:r>
            <a:endParaRPr lang="en-US" altLang="zh-CN" dirty="0" smtClean="0"/>
          </a:p>
          <a:p>
            <a:pPr lvl="1"/>
            <a:r>
              <a:rPr lang="en-US" altLang="zh-CN" dirty="0"/>
              <a:t> </a:t>
            </a:r>
            <a:r>
              <a:rPr lang="zh-CN" altLang="en-US" dirty="0" smtClean="0"/>
              <a:t>简述</a:t>
            </a:r>
            <a:r>
              <a:rPr lang="en-US" altLang="zh-CN" dirty="0" err="1" smtClean="0"/>
              <a:t>Vlan</a:t>
            </a:r>
            <a:r>
              <a:rPr lang="zh-CN" altLang="en-US" dirty="0" smtClean="0"/>
              <a:t>划分的不同方式及特点。</a:t>
            </a:r>
            <a:endParaRPr lang="zh-CN" altLang="en-US" dirty="0"/>
          </a:p>
        </p:txBody>
      </p:sp>
      <p:sp>
        <p:nvSpPr>
          <p:cNvPr id="6" name="日期占位符 5"/>
          <p:cNvSpPr>
            <a:spLocks noGrp="1"/>
          </p:cNvSpPr>
          <p:nvPr>
            <p:ph type="dt" sz="half" idx="10"/>
          </p:nvPr>
        </p:nvSpPr>
        <p:spPr/>
        <p:txBody>
          <a:bodyPr/>
          <a:lstStyle/>
          <a:p>
            <a:pPr>
              <a:defRPr/>
            </a:pPr>
            <a:fld id="{8453C56F-5F62-4B97-9017-63EFC7144F69}" type="datetime1">
              <a:rPr lang="zh-CN" altLang="en-US" smtClean="0"/>
              <a:t>2019/12/16</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970599948"/>
              </p:ext>
            </p:extLst>
          </p:nvPr>
        </p:nvGraphicFramePr>
        <p:xfrm>
          <a:off x="755407" y="3780160"/>
          <a:ext cx="10585175" cy="1856224"/>
        </p:xfrm>
        <a:graphic>
          <a:graphicData uri="http://schemas.openxmlformats.org/drawingml/2006/table">
            <a:tbl>
              <a:tblPr firstRow="1" bandRow="1">
                <a:tableStyleId>{5940675A-B579-460E-94D1-54222C63F5DA}</a:tableStyleId>
              </a:tblPr>
              <a:tblGrid>
                <a:gridCol w="1009344">
                  <a:extLst>
                    <a:ext uri="{9D8B030D-6E8A-4147-A177-3AD203B41FA5}">
                      <a16:colId xmlns:a16="http://schemas.microsoft.com/office/drawing/2014/main" val="1112195743"/>
                    </a:ext>
                  </a:extLst>
                </a:gridCol>
                <a:gridCol w="1798968">
                  <a:extLst>
                    <a:ext uri="{9D8B030D-6E8A-4147-A177-3AD203B41FA5}">
                      <a16:colId xmlns:a16="http://schemas.microsoft.com/office/drawing/2014/main" val="2972885624"/>
                    </a:ext>
                  </a:extLst>
                </a:gridCol>
                <a:gridCol w="2952328">
                  <a:extLst>
                    <a:ext uri="{9D8B030D-6E8A-4147-A177-3AD203B41FA5}">
                      <a16:colId xmlns:a16="http://schemas.microsoft.com/office/drawing/2014/main" val="1453954205"/>
                    </a:ext>
                  </a:extLst>
                </a:gridCol>
                <a:gridCol w="2707500">
                  <a:extLst>
                    <a:ext uri="{9D8B030D-6E8A-4147-A177-3AD203B41FA5}">
                      <a16:colId xmlns:a16="http://schemas.microsoft.com/office/drawing/2014/main" val="1290951003"/>
                    </a:ext>
                  </a:extLst>
                </a:gridCol>
                <a:gridCol w="2117035">
                  <a:extLst>
                    <a:ext uri="{9D8B030D-6E8A-4147-A177-3AD203B41FA5}">
                      <a16:colId xmlns:a16="http://schemas.microsoft.com/office/drawing/2014/main" val="2911176857"/>
                    </a:ext>
                  </a:extLst>
                </a:gridCol>
              </a:tblGrid>
              <a:tr h="576064">
                <a:tc>
                  <a:txBody>
                    <a:bodyPr/>
                    <a:lstStyle/>
                    <a:p>
                      <a:pPr algn="ct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基于端口划分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MAC</a:t>
                      </a:r>
                      <a:r>
                        <a:rPr lang="zh-CN" altLang="en-US" b="0" dirty="0" smtClean="0">
                          <a:solidFill>
                            <a:srgbClr val="002060"/>
                          </a:solidFill>
                          <a:latin typeface="微软雅黑" panose="020B0503020204020204" pitchFamily="34" charset="-122"/>
                          <a:ea typeface="微软雅黑" panose="020B0503020204020204" pitchFamily="34" charset="-122"/>
                        </a:rPr>
                        <a:t>地址划分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IP</a:t>
                      </a:r>
                      <a:r>
                        <a:rPr lang="zh-CN" altLang="en-US" b="0" dirty="0" smtClean="0">
                          <a:solidFill>
                            <a:srgbClr val="002060"/>
                          </a:solidFill>
                          <a:latin typeface="微软雅黑" panose="020B0503020204020204" pitchFamily="34" charset="-122"/>
                          <a:ea typeface="微软雅黑" panose="020B0503020204020204" pitchFamily="34" charset="-122"/>
                        </a:rPr>
                        <a:t>层划分</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基于</a:t>
                      </a:r>
                      <a:r>
                        <a:rPr lang="en-US" altLang="zh-CN" b="0" dirty="0" smtClean="0">
                          <a:solidFill>
                            <a:srgbClr val="002060"/>
                          </a:solidFill>
                          <a:latin typeface="微软雅黑" panose="020B0503020204020204" pitchFamily="34" charset="-122"/>
                          <a:ea typeface="微软雅黑" panose="020B0503020204020204" pitchFamily="34" charset="-122"/>
                        </a:rPr>
                        <a:t>IP</a:t>
                      </a:r>
                      <a:r>
                        <a:rPr lang="zh-CN" altLang="en-US" b="0" dirty="0" smtClean="0">
                          <a:solidFill>
                            <a:srgbClr val="002060"/>
                          </a:solidFill>
                          <a:latin typeface="微软雅黑" panose="020B0503020204020204" pitchFamily="34" charset="-122"/>
                          <a:ea typeface="微软雅黑" panose="020B0503020204020204" pitchFamily="34" charset="-122"/>
                        </a:rPr>
                        <a:t>组播划分</a:t>
                      </a:r>
                    </a:p>
                  </a:txBody>
                  <a:tcPr anchor="ctr"/>
                </a:tc>
                <a:extLst>
                  <a:ext uri="{0D108BD9-81ED-4DB2-BD59-A6C34878D82A}">
                    <a16:rowId xmlns:a16="http://schemas.microsoft.com/office/drawing/2014/main" val="2565266362"/>
                  </a:ext>
                </a:extLst>
              </a:tr>
              <a:tr h="370840">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优点</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l"/>
                      <a:r>
                        <a:rPr lang="zh-CN" altLang="en-US" b="0" dirty="0" smtClean="0">
                          <a:solidFill>
                            <a:srgbClr val="002060"/>
                          </a:solidFill>
                          <a:latin typeface="微软雅黑" panose="020B0503020204020204" pitchFamily="34" charset="-122"/>
                          <a:ea typeface="微软雅黑" panose="020B0503020204020204" pitchFamily="34" charset="-122"/>
                        </a:rPr>
                        <a:t>简单，一次定义</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支持用户动态迁移</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支持用户动态迁移，可按协议类型划分</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可通过路由器扩展，支持广域网</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835074"/>
                  </a:ext>
                </a:extLst>
              </a:tr>
              <a:tr h="370840">
                <a:tc>
                  <a:txBody>
                    <a:bodyPr/>
                    <a:lstStyle/>
                    <a:p>
                      <a:pPr algn="ctr"/>
                      <a:r>
                        <a:rPr lang="zh-CN" altLang="en-US" b="0" dirty="0" smtClean="0">
                          <a:solidFill>
                            <a:srgbClr val="002060"/>
                          </a:solidFill>
                          <a:latin typeface="微软雅黑" panose="020B0503020204020204" pitchFamily="34" charset="-122"/>
                          <a:ea typeface="微软雅黑" panose="020B0503020204020204" pitchFamily="34" charset="-122"/>
                        </a:rPr>
                        <a:t>缺点</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灵活性差</a:t>
                      </a:r>
                      <a:endParaRPr lang="zh-CN" altLang="en-US" b="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配置工作量大，执行效率低</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效率低，需要交换机支持</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002060"/>
                          </a:solidFill>
                          <a:latin typeface="微软雅黑" panose="020B0503020204020204" pitchFamily="34" charset="-122"/>
                          <a:ea typeface="微软雅黑" panose="020B0503020204020204" pitchFamily="34" charset="-122"/>
                        </a:rPr>
                        <a:t>效率低，不适合局域网</a:t>
                      </a:r>
                      <a:endParaRPr lang="zh-CN" altLang="en-US" b="0" dirty="0" smtClean="0">
                        <a:solidFill>
                          <a:srgbClr val="00206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26403127"/>
                  </a:ext>
                </a:extLst>
              </a:tr>
            </a:tbl>
          </a:graphicData>
        </a:graphic>
      </p:graphicFrame>
    </p:spTree>
    <p:extLst>
      <p:ext uri="{BB962C8B-B14F-4D97-AF65-F5344CB8AC3E}">
        <p14:creationId xmlns:p14="http://schemas.microsoft.com/office/powerpoint/2010/main" val="4179074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a:xfrm>
            <a:off x="431371" y="1283856"/>
            <a:ext cx="11233248" cy="4595452"/>
          </a:xfrm>
        </p:spPr>
        <p:txBody>
          <a:bodyPr/>
          <a:lstStyle/>
          <a:p>
            <a:r>
              <a:rPr lang="en-US" altLang="zh-CN" dirty="0" smtClean="0"/>
              <a:t> </a:t>
            </a:r>
            <a:r>
              <a:rPr lang="zh-CN" altLang="en-US" dirty="0"/>
              <a:t>什么是安全威胁？安全威胁分为哪几类</a:t>
            </a:r>
            <a:r>
              <a:rPr lang="zh-CN" altLang="en-US" dirty="0" smtClean="0"/>
              <a:t>？</a:t>
            </a:r>
            <a:endParaRPr lang="en-US" altLang="zh-CN" dirty="0" smtClean="0"/>
          </a:p>
          <a:p>
            <a:pPr lvl="1"/>
            <a:r>
              <a:rPr lang="zh-CN" altLang="en-US" dirty="0"/>
              <a:t>可能对系统或组织造成危害的不期望事件的潜在原因。脆弱性的普遍存在是安全威胁产生的根本原因。</a:t>
            </a:r>
            <a:endParaRPr lang="en-US" altLang="zh-CN" dirty="0"/>
          </a:p>
          <a:p>
            <a:pPr lvl="1"/>
            <a:r>
              <a:rPr lang="zh-CN" altLang="en-US" dirty="0" smtClean="0"/>
              <a:t>信息泄露、完整性破坏、服务拒绝、未授权访问、非人为威胁</a:t>
            </a:r>
            <a:endParaRPr lang="en-US" altLang="zh-CN" dirty="0"/>
          </a:p>
          <a:p>
            <a:r>
              <a:rPr lang="en-US" altLang="zh-CN" dirty="0"/>
              <a:t> </a:t>
            </a:r>
            <a:r>
              <a:rPr lang="zh-CN" altLang="en-US" dirty="0"/>
              <a:t>什么是安全攻击</a:t>
            </a:r>
            <a:r>
              <a:rPr lang="zh-CN" altLang="en-US" dirty="0" smtClean="0"/>
              <a:t>？</a:t>
            </a:r>
            <a:r>
              <a:rPr lang="en-US" altLang="zh-CN" dirty="0" smtClean="0"/>
              <a:t>IATF</a:t>
            </a:r>
            <a:r>
              <a:rPr lang="zh-CN" altLang="en-US" dirty="0" smtClean="0"/>
              <a:t>将安全</a:t>
            </a:r>
            <a:r>
              <a:rPr lang="zh-CN" altLang="en-US" dirty="0"/>
              <a:t>攻击分为哪几类</a:t>
            </a:r>
            <a:r>
              <a:rPr lang="zh-CN" altLang="en-US" dirty="0" smtClean="0"/>
              <a:t>？</a:t>
            </a:r>
            <a:endParaRPr lang="en-US" altLang="zh-CN" dirty="0" smtClean="0"/>
          </a:p>
          <a:p>
            <a:pPr lvl="1"/>
            <a:r>
              <a:rPr lang="zh-CN" altLang="en-US" dirty="0"/>
              <a:t> 任何危及到信息安全的行为，安全攻击往往要利用一个或多个威胁。</a:t>
            </a:r>
            <a:endParaRPr lang="en-US" altLang="zh-CN" dirty="0"/>
          </a:p>
          <a:p>
            <a:pPr lvl="1"/>
            <a:r>
              <a:rPr lang="en-US" altLang="zh-CN" dirty="0"/>
              <a:t> </a:t>
            </a:r>
            <a:r>
              <a:rPr lang="zh-CN" altLang="en-US" dirty="0"/>
              <a:t>被动</a:t>
            </a:r>
            <a:r>
              <a:rPr lang="zh-CN" altLang="en-US" dirty="0" smtClean="0"/>
              <a:t>攻击、主动攻击、物理</a:t>
            </a:r>
            <a:r>
              <a:rPr lang="zh-CN" altLang="en-US" dirty="0"/>
              <a:t>临近</a:t>
            </a:r>
            <a:r>
              <a:rPr lang="zh-CN" altLang="en-US" dirty="0" smtClean="0"/>
              <a:t>攻击、内部</a:t>
            </a:r>
            <a:r>
              <a:rPr lang="zh-CN" altLang="en-US" dirty="0"/>
              <a:t>人员</a:t>
            </a:r>
            <a:r>
              <a:rPr lang="zh-CN" altLang="en-US" dirty="0" smtClean="0"/>
              <a:t>攻击、</a:t>
            </a:r>
            <a:r>
              <a:rPr lang="en-US" altLang="zh-CN" dirty="0" smtClean="0"/>
              <a:t> </a:t>
            </a:r>
            <a:r>
              <a:rPr lang="zh-CN" altLang="en-US" dirty="0"/>
              <a:t>配装分发攻击</a:t>
            </a:r>
          </a:p>
          <a:p>
            <a:pPr lvl="1"/>
            <a:endParaRPr lang="zh-CN" altLang="en-US" dirty="0"/>
          </a:p>
          <a:p>
            <a:endParaRPr lang="zh-CN" altLang="en-US" dirty="0"/>
          </a:p>
        </p:txBody>
      </p:sp>
    </p:spTree>
    <p:extLst>
      <p:ext uri="{BB962C8B-B14F-4D97-AF65-F5344CB8AC3E}">
        <p14:creationId xmlns:p14="http://schemas.microsoft.com/office/powerpoint/2010/main" val="2208303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412776"/>
            <a:ext cx="11233248" cy="4466531"/>
          </a:xfrm>
        </p:spPr>
        <p:txBody>
          <a:bodyPr/>
          <a:lstStyle/>
          <a:p>
            <a:r>
              <a:rPr lang="zh-CN" altLang="en-US" dirty="0" smtClean="0"/>
              <a:t>测试点 </a:t>
            </a:r>
            <a:r>
              <a:rPr lang="en-US" altLang="zh-CN" dirty="0" smtClean="0"/>
              <a:t>6-2</a:t>
            </a:r>
          </a:p>
          <a:p>
            <a:pPr lvl="1"/>
            <a:r>
              <a:rPr lang="en-US" altLang="zh-CN" dirty="0"/>
              <a:t> </a:t>
            </a:r>
            <a:r>
              <a:rPr lang="zh-CN" altLang="en-US" dirty="0" smtClean="0"/>
              <a:t>简述防火墙的典型技术分类与特点</a:t>
            </a:r>
            <a:r>
              <a:rPr lang="zh-CN" altLang="en-US" dirty="0" smtClean="0"/>
              <a:t>。</a:t>
            </a:r>
            <a:endParaRPr lang="en-US" altLang="zh-CN" dirty="0" smtClean="0"/>
          </a:p>
          <a:p>
            <a:pPr lvl="2"/>
            <a:r>
              <a:rPr lang="zh-CN" altLang="en-US" dirty="0"/>
              <a:t>包</a:t>
            </a:r>
            <a:r>
              <a:rPr lang="zh-CN" altLang="en-US" dirty="0" smtClean="0"/>
              <a:t>过滤，应用代理、状态检测、链路层代理。特点：略</a:t>
            </a:r>
            <a:endParaRPr lang="en-US" altLang="zh-CN" dirty="0" smtClean="0"/>
          </a:p>
          <a:p>
            <a:pPr lvl="1"/>
            <a:r>
              <a:rPr lang="en-US" altLang="zh-CN" dirty="0"/>
              <a:t> </a:t>
            </a:r>
            <a:r>
              <a:rPr lang="zh-CN" altLang="en-US" dirty="0" smtClean="0"/>
              <a:t>简述防火墙的典型体系架构及特点</a:t>
            </a:r>
            <a:r>
              <a:rPr lang="zh-CN" altLang="en-US" dirty="0" smtClean="0"/>
              <a:t>。</a:t>
            </a:r>
            <a:endParaRPr lang="en-US" altLang="zh-CN" dirty="0" smtClean="0"/>
          </a:p>
          <a:p>
            <a:pPr lvl="2"/>
            <a:r>
              <a:rPr lang="en-US" altLang="zh-CN" dirty="0"/>
              <a:t>1</a:t>
            </a:r>
            <a:r>
              <a:rPr lang="zh-CN" altLang="en-US" dirty="0"/>
              <a:t>）包过滤路由器模型，通常作为边界路由器部署在用户网络的边界。特点是成本低廉，但安全性较低，如果包过滤路由器被攻破，内部网络就失去了保护。</a:t>
            </a:r>
            <a:r>
              <a:rPr lang="en-US" altLang="zh-CN" dirty="0"/>
              <a:t>2</a:t>
            </a:r>
            <a:r>
              <a:rPr lang="zh-CN" altLang="en-US" dirty="0"/>
              <a:t>）单堡垒主机模型由包过滤路由器和堡垒主机构成，安全等级超过包过滤路由器模型，可实现网络层安全（包过滤）和应用层安全（代理服务）。</a:t>
            </a:r>
            <a:r>
              <a:rPr lang="en-US" altLang="zh-CN" dirty="0"/>
              <a:t>3</a:t>
            </a:r>
            <a:r>
              <a:rPr lang="zh-CN" altLang="en-US" dirty="0"/>
              <a:t>）双堡垒主机模型结构类似单堡垒主机模型，但在物理结构上强行使所有传送到内部网络的信息都经过堡垒主机，因此有更高的安全性。</a:t>
            </a:r>
            <a:r>
              <a:rPr lang="en-US" altLang="zh-CN" dirty="0"/>
              <a:t>4</a:t>
            </a:r>
            <a:r>
              <a:rPr lang="zh-CN" altLang="en-US" dirty="0"/>
              <a:t>）子网屏蔽防火墙模型，由两个包过滤路由器和一个堡垒主机构成，划分了中立区（</a:t>
            </a:r>
            <a:r>
              <a:rPr lang="en-US" altLang="zh-CN" dirty="0"/>
              <a:t>DMZ</a:t>
            </a:r>
            <a:r>
              <a:rPr lang="zh-CN" altLang="en-US" dirty="0"/>
              <a:t>），具有最高的安全性</a:t>
            </a:r>
            <a:r>
              <a:rPr lang="zh-CN" altLang="en-US" dirty="0" smtClean="0"/>
              <a:t>。</a:t>
            </a:r>
            <a:endParaRPr lang="en-US" altLang="zh-CN" dirty="0" smtClean="0"/>
          </a:p>
        </p:txBody>
      </p:sp>
      <p:sp>
        <p:nvSpPr>
          <p:cNvPr id="6" name="日期占位符 5"/>
          <p:cNvSpPr>
            <a:spLocks noGrp="1"/>
          </p:cNvSpPr>
          <p:nvPr>
            <p:ph type="dt" sz="half" idx="10"/>
          </p:nvPr>
        </p:nvSpPr>
        <p:spPr/>
        <p:txBody>
          <a:bodyPr/>
          <a:lstStyle/>
          <a:p>
            <a:pPr>
              <a:defRPr/>
            </a:pPr>
            <a:fld id="{43132587-96D1-4E03-B6FE-66FC8B4DB09D}" type="datetime1">
              <a:rPr lang="zh-CN" altLang="en-US" smtClean="0"/>
              <a:t>2019/12/16</a:t>
            </a:fld>
            <a:endParaRPr lang="zh-CN" altLang="en-US"/>
          </a:p>
        </p:txBody>
      </p:sp>
    </p:spTree>
    <p:extLst>
      <p:ext uri="{BB962C8B-B14F-4D97-AF65-F5344CB8AC3E}">
        <p14:creationId xmlns:p14="http://schemas.microsoft.com/office/powerpoint/2010/main" val="4121353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46910"/>
            <a:ext cx="11233248" cy="4632398"/>
          </a:xfrm>
        </p:spPr>
        <p:txBody>
          <a:bodyPr/>
          <a:lstStyle/>
          <a:p>
            <a:pPr lvl="1"/>
            <a:r>
              <a:rPr lang="en-US" altLang="zh-CN" dirty="0" smtClean="0"/>
              <a:t> </a:t>
            </a:r>
            <a:r>
              <a:rPr lang="zh-CN" altLang="en-US" dirty="0" smtClean="0"/>
              <a:t>如果允许</a:t>
            </a:r>
            <a:r>
              <a:rPr lang="en-US" altLang="zh-CN" dirty="0" smtClean="0"/>
              <a:t>IP</a:t>
            </a:r>
            <a:r>
              <a:rPr lang="zh-CN" altLang="en-US" dirty="0" smtClean="0"/>
              <a:t>地址为</a:t>
            </a:r>
            <a:r>
              <a:rPr lang="en-US" altLang="zh-CN" dirty="0" smtClean="0"/>
              <a:t>192.168.1.212</a:t>
            </a:r>
            <a:r>
              <a:rPr lang="zh-CN" altLang="en-US" dirty="0" smtClean="0"/>
              <a:t>的内网主机访问外部网络的</a:t>
            </a:r>
            <a:r>
              <a:rPr lang="en-US" altLang="zh-CN" dirty="0" smtClean="0"/>
              <a:t>Web</a:t>
            </a:r>
            <a:r>
              <a:rPr lang="zh-CN" altLang="en-US" dirty="0" smtClean="0"/>
              <a:t>服务，但禁止该主机使用邮件服务（</a:t>
            </a:r>
            <a:r>
              <a:rPr lang="en-US" altLang="zh-CN" dirty="0" smtClean="0"/>
              <a:t>SMTP</a:t>
            </a:r>
            <a:r>
              <a:rPr lang="zh-CN" altLang="en-US" dirty="0" smtClean="0"/>
              <a:t>，</a:t>
            </a:r>
            <a:r>
              <a:rPr lang="en-US" altLang="zh-CN" dirty="0" smtClean="0"/>
              <a:t>POP3</a:t>
            </a:r>
            <a:r>
              <a:rPr lang="zh-CN" altLang="en-US" dirty="0" smtClean="0"/>
              <a:t>），请给出防火墙应当配置的规则</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965094263"/>
              </p:ext>
            </p:extLst>
          </p:nvPr>
        </p:nvGraphicFramePr>
        <p:xfrm>
          <a:off x="2004647" y="2396767"/>
          <a:ext cx="7397972" cy="3002004"/>
        </p:xfrm>
        <a:graphic>
          <a:graphicData uri="http://schemas.openxmlformats.org/drawingml/2006/table">
            <a:tbl>
              <a:tblPr>
                <a:tableStyleId>{5940675A-B579-460E-94D1-54222C63F5DA}</a:tableStyleId>
              </a:tblPr>
              <a:tblGrid>
                <a:gridCol w="872461">
                  <a:extLst>
                    <a:ext uri="{9D8B030D-6E8A-4147-A177-3AD203B41FA5}">
                      <a16:colId xmlns:a16="http://schemas.microsoft.com/office/drawing/2014/main" val="20000"/>
                    </a:ext>
                  </a:extLst>
                </a:gridCol>
                <a:gridCol w="745845">
                  <a:extLst>
                    <a:ext uri="{9D8B030D-6E8A-4147-A177-3AD203B41FA5}">
                      <a16:colId xmlns:a16="http://schemas.microsoft.com/office/drawing/2014/main" val="20001"/>
                    </a:ext>
                  </a:extLst>
                </a:gridCol>
                <a:gridCol w="1563618">
                  <a:extLst>
                    <a:ext uri="{9D8B030D-6E8A-4147-A177-3AD203B41FA5}">
                      <a16:colId xmlns:a16="http://schemas.microsoft.com/office/drawing/2014/main" val="20002"/>
                    </a:ext>
                  </a:extLst>
                </a:gridCol>
                <a:gridCol w="1670510">
                  <a:extLst>
                    <a:ext uri="{9D8B030D-6E8A-4147-A177-3AD203B41FA5}">
                      <a16:colId xmlns:a16="http://schemas.microsoft.com/office/drawing/2014/main" val="20003"/>
                    </a:ext>
                  </a:extLst>
                </a:gridCol>
                <a:gridCol w="954577">
                  <a:extLst>
                    <a:ext uri="{9D8B030D-6E8A-4147-A177-3AD203B41FA5}">
                      <a16:colId xmlns:a16="http://schemas.microsoft.com/office/drawing/2014/main" val="20004"/>
                    </a:ext>
                  </a:extLst>
                </a:gridCol>
                <a:gridCol w="715933">
                  <a:extLst>
                    <a:ext uri="{9D8B030D-6E8A-4147-A177-3AD203B41FA5}">
                      <a16:colId xmlns:a16="http://schemas.microsoft.com/office/drawing/2014/main" val="20005"/>
                    </a:ext>
                  </a:extLst>
                </a:gridCol>
                <a:gridCol w="875028">
                  <a:extLst>
                    <a:ext uri="{9D8B030D-6E8A-4147-A177-3AD203B41FA5}">
                      <a16:colId xmlns:a16="http://schemas.microsoft.com/office/drawing/2014/main" val="20006"/>
                    </a:ext>
                  </a:extLst>
                </a:gridCol>
              </a:tblGrid>
              <a:tr h="576064">
                <a:tc>
                  <a:txBody>
                    <a:bodyPr/>
                    <a:lstStyle/>
                    <a:p>
                      <a:pPr indent="0" algn="ctr">
                        <a:lnSpc>
                          <a:spcPct val="100000"/>
                        </a:lnSpc>
                        <a:spcAft>
                          <a:spcPts val="0"/>
                        </a:spcAft>
                      </a:pPr>
                      <a:r>
                        <a:rPr lang="zh-CN" sz="1800" kern="100" dirty="0" smtClean="0">
                          <a:solidFill>
                            <a:srgbClr val="002060"/>
                          </a:solidFill>
                          <a:effectLst/>
                          <a:latin typeface="微软雅黑" panose="020B0503020204020204" pitchFamily="34" charset="-122"/>
                          <a:ea typeface="微软雅黑" panose="020B0503020204020204" pitchFamily="34" charset="-122"/>
                        </a:rPr>
                        <a:t>序号</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动作</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a:t>
                      </a:r>
                      <a:r>
                        <a:rPr lang="en-US" sz="1800" kern="100">
                          <a:solidFill>
                            <a:srgbClr val="002060"/>
                          </a:solidFill>
                          <a:effectLst/>
                          <a:latin typeface="微软雅黑" panose="020B0503020204020204" pitchFamily="34" charset="-122"/>
                          <a:ea typeface="微软雅黑" panose="020B0503020204020204" pitchFamily="34" charset="-122"/>
                        </a:rPr>
                        <a:t>IP</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目的</a:t>
                      </a:r>
                      <a:r>
                        <a:rPr lang="en-US" sz="1800" kern="100" dirty="0">
                          <a:solidFill>
                            <a:srgbClr val="002060"/>
                          </a:solidFill>
                          <a:effectLst/>
                          <a:latin typeface="微软雅黑" panose="020B0503020204020204" pitchFamily="34" charset="-122"/>
                          <a:ea typeface="微软雅黑" panose="020B0503020204020204" pitchFamily="34" charset="-122"/>
                        </a:rPr>
                        <a:t>IP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源端口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目的端口</a:t>
                      </a: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协议类型</a:t>
                      </a:r>
                    </a:p>
                  </a:txBody>
                  <a:tcPr marL="68577" marR="68577" marT="0" marB="0" anchor="ctr"/>
                </a:tc>
                <a:extLst>
                  <a:ext uri="{0D108BD9-81ED-4DB2-BD59-A6C34878D82A}">
                    <a16:rowId xmlns:a16="http://schemas.microsoft.com/office/drawing/2014/main" val="10000"/>
                  </a:ext>
                </a:extLst>
              </a:tr>
              <a:tr h="606485">
                <a:tc>
                  <a:txBody>
                    <a:bodyPr/>
                    <a:lstStyle/>
                    <a:p>
                      <a:pPr indent="0" algn="ctr">
                        <a:lnSpc>
                          <a:spcPct val="100000"/>
                        </a:lnSpc>
                        <a:spcAft>
                          <a:spcPts val="0"/>
                        </a:spcAft>
                      </a:pPr>
                      <a:r>
                        <a:rPr lang="en-US" sz="2000" kern="100" dirty="0">
                          <a:solidFill>
                            <a:srgbClr val="002060"/>
                          </a:solidFill>
                          <a:effectLst/>
                          <a:latin typeface="微软雅黑" panose="020B0503020204020204" pitchFamily="34" charset="-122"/>
                          <a:ea typeface="微软雅黑" panose="020B0503020204020204" pitchFamily="34" charset="-122"/>
                        </a:rPr>
                        <a:t>1</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dirty="0" smtClean="0">
                          <a:solidFill>
                            <a:srgbClr val="002060"/>
                          </a:solidFill>
                          <a:effectLst/>
                          <a:latin typeface="微软雅黑" panose="020B0503020204020204" pitchFamily="34" charset="-122"/>
                          <a:ea typeface="微软雅黑" panose="020B0503020204020204" pitchFamily="34" charset="-122"/>
                        </a:rPr>
                        <a:t>192</a:t>
                      </a: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.168.1.212</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smtClean="0">
                          <a:solidFill>
                            <a:srgbClr val="002060"/>
                          </a:solidFill>
                          <a:effectLst/>
                          <a:latin typeface="微软雅黑" panose="020B0503020204020204" pitchFamily="34" charset="-122"/>
                          <a:ea typeface="微软雅黑" panose="020B0503020204020204" pitchFamily="34" charset="-122"/>
                        </a:rPr>
                        <a:t>80</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1"/>
                  </a:ext>
                </a:extLst>
              </a:tr>
              <a:tr h="606485">
                <a:tc>
                  <a:txBody>
                    <a:bodyPr/>
                    <a:lstStyle/>
                    <a:p>
                      <a:pPr indent="0" algn="ctr">
                        <a:lnSpc>
                          <a:spcPct val="100000"/>
                        </a:lnSpc>
                        <a:spcAft>
                          <a:spcPts val="0"/>
                        </a:spcAft>
                      </a:pPr>
                      <a:r>
                        <a:rPr lang="en-US" sz="2000" kern="100">
                          <a:solidFill>
                            <a:srgbClr val="002060"/>
                          </a:solidFill>
                          <a:effectLst/>
                          <a:latin typeface="微软雅黑" panose="020B0503020204020204" pitchFamily="34" charset="-122"/>
                          <a:ea typeface="微软雅黑" panose="020B0503020204020204" pitchFamily="34" charset="-122"/>
                        </a:rPr>
                        <a:t>2</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允许</a:t>
                      </a:r>
                    </a:p>
                  </a:txBody>
                  <a:tcPr marL="68577" marR="68577" marT="0" marB="0" anchor="ctr"/>
                </a:tc>
                <a:tc>
                  <a:txBody>
                    <a:bodyPr/>
                    <a:lstStyle/>
                    <a:p>
                      <a:pPr indent="0" algn="ctr">
                        <a:lnSpc>
                          <a:spcPct val="100000"/>
                        </a:lnSpc>
                        <a:spcAft>
                          <a:spcPts val="0"/>
                        </a:spcAft>
                      </a:pPr>
                      <a:r>
                        <a:rPr lang="en-US" sz="1600" kern="100">
                          <a:solidFill>
                            <a:srgbClr val="002060"/>
                          </a:solidFill>
                          <a:effectLst/>
                          <a:latin typeface="微软雅黑" panose="020B0503020204020204" pitchFamily="34" charset="-122"/>
                          <a:ea typeface="微软雅黑" panose="020B0503020204020204" pitchFamily="34" charset="-122"/>
                        </a:rPr>
                        <a:t>*</a:t>
                      </a:r>
                      <a:endParaRPr lang="zh-CN" sz="16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192.168.1.212</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smtClean="0">
                          <a:solidFill>
                            <a:srgbClr val="002060"/>
                          </a:solidFill>
                          <a:effectLst/>
                          <a:latin typeface="微软雅黑" panose="020B0503020204020204" pitchFamily="34" charset="-122"/>
                          <a:ea typeface="微软雅黑" panose="020B0503020204020204" pitchFamily="34" charset="-122"/>
                        </a:rPr>
                        <a:t>80</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2"/>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3</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altLang="en-US" sz="1800" kern="100" dirty="0" smtClean="0">
                          <a:solidFill>
                            <a:srgbClr val="002060"/>
                          </a:solidFill>
                          <a:effectLst/>
                          <a:latin typeface="微软雅黑" panose="020B0503020204020204" pitchFamily="34" charset="-122"/>
                          <a:ea typeface="微软雅黑" panose="020B0503020204020204" pitchFamily="34" charset="-122"/>
                        </a:rPr>
                        <a:t>禁止</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192.168.1.212</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altLang="en-US" sz="1600" kern="100" dirty="0" smtClean="0">
                          <a:solidFill>
                            <a:srgbClr val="002060"/>
                          </a:solidFill>
                          <a:effectLst/>
                          <a:latin typeface="微软雅黑" panose="020B0503020204020204" pitchFamily="34" charset="-122"/>
                          <a:ea typeface="微软雅黑" panose="020B0503020204020204" pitchFamily="34" charset="-122"/>
                        </a:rPr>
                        <a:t>*</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altLang="en-US" sz="1800" kern="100" dirty="0" smtClean="0">
                          <a:solidFill>
                            <a:srgbClr val="002060"/>
                          </a:solidFill>
                          <a:effectLst/>
                          <a:latin typeface="微软雅黑" panose="020B0503020204020204" pitchFamily="34" charset="-122"/>
                          <a:ea typeface="微软雅黑" panose="020B0503020204020204" pitchFamily="34" charset="-122"/>
                        </a:rPr>
                        <a:t>*</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smtClean="0">
                          <a:solidFill>
                            <a:srgbClr val="002060"/>
                          </a:solidFill>
                          <a:effectLst/>
                          <a:latin typeface="微软雅黑" panose="020B0503020204020204" pitchFamily="34" charset="-122"/>
                          <a:ea typeface="微软雅黑" panose="020B0503020204020204" pitchFamily="34" charset="-122"/>
                        </a:rPr>
                        <a:t>25</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4"/>
                  </a:ext>
                </a:extLst>
              </a:tr>
              <a:tr h="606485">
                <a:tc>
                  <a:txBody>
                    <a:bodyPr/>
                    <a:lstStyle/>
                    <a:p>
                      <a:pPr indent="0" algn="ctr">
                        <a:lnSpc>
                          <a:spcPct val="100000"/>
                        </a:lnSpc>
                        <a:spcAft>
                          <a:spcPts val="0"/>
                        </a:spcAft>
                      </a:pPr>
                      <a:r>
                        <a:rPr lang="en-US" sz="2000" kern="100" dirty="0" smtClean="0">
                          <a:solidFill>
                            <a:srgbClr val="002060"/>
                          </a:solidFill>
                          <a:effectLst/>
                          <a:latin typeface="微软雅黑" panose="020B0503020204020204" pitchFamily="34" charset="-122"/>
                          <a:ea typeface="微软雅黑" panose="020B0503020204020204" pitchFamily="34" charset="-122"/>
                        </a:rPr>
                        <a:t>4</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zh-CN" altLang="en-US" sz="1800" kern="100" dirty="0" smtClean="0">
                          <a:solidFill>
                            <a:srgbClr val="002060"/>
                          </a:solidFill>
                          <a:effectLst/>
                          <a:latin typeface="微软雅黑" panose="020B0503020204020204" pitchFamily="34" charset="-122"/>
                          <a:ea typeface="微软雅黑" panose="020B0503020204020204" pitchFamily="34" charset="-122"/>
                        </a:rPr>
                        <a:t>禁止</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altLang="zh-CN" sz="1600" kern="100" dirty="0" smtClean="0">
                          <a:solidFill>
                            <a:srgbClr val="002060"/>
                          </a:solidFill>
                          <a:effectLst/>
                          <a:latin typeface="微软雅黑" panose="020B0503020204020204" pitchFamily="34" charset="-122"/>
                          <a:ea typeface="微软雅黑" panose="020B0503020204020204" pitchFamily="34" charset="-122"/>
                        </a:rPr>
                        <a:t>192.168.1.212</a:t>
                      </a:r>
                      <a:endParaRPr lang="zh-CN" alt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600" kern="100" dirty="0">
                          <a:solidFill>
                            <a:srgbClr val="002060"/>
                          </a:solidFill>
                          <a:effectLst/>
                          <a:latin typeface="微软雅黑" panose="020B0503020204020204" pitchFamily="34" charset="-122"/>
                          <a:ea typeface="微软雅黑" panose="020B0503020204020204" pitchFamily="34" charset="-122"/>
                        </a:rPr>
                        <a:t>*</a:t>
                      </a:r>
                      <a:endParaRPr lang="zh-CN" sz="16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a:t>
                      </a:r>
                      <a:endParaRPr lang="zh-CN" sz="1800" kern="10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smtClean="0">
                          <a:solidFill>
                            <a:srgbClr val="002060"/>
                          </a:solidFill>
                          <a:effectLst/>
                          <a:latin typeface="微软雅黑" panose="020B0503020204020204" pitchFamily="34" charset="-122"/>
                          <a:ea typeface="微软雅黑" panose="020B0503020204020204" pitchFamily="34" charset="-122"/>
                        </a:rPr>
                        <a:t>110</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tc>
                  <a:txBody>
                    <a:bodyPr/>
                    <a:lstStyle/>
                    <a:p>
                      <a:pPr indent="0" algn="ctr">
                        <a:lnSpc>
                          <a:spcPct val="100000"/>
                        </a:lnSpc>
                        <a:spcAft>
                          <a:spcPts val="0"/>
                        </a:spcAft>
                      </a:pPr>
                      <a:r>
                        <a:rPr lang="en-US" sz="1800" kern="100" dirty="0">
                          <a:solidFill>
                            <a:srgbClr val="002060"/>
                          </a:solidFill>
                          <a:effectLst/>
                          <a:latin typeface="微软雅黑" panose="020B0503020204020204" pitchFamily="34" charset="-122"/>
                          <a:ea typeface="微软雅黑" panose="020B0503020204020204" pitchFamily="34" charset="-122"/>
                        </a:rPr>
                        <a:t>TCP</a:t>
                      </a:r>
                      <a:endParaRPr lang="zh-CN" sz="1800" kern="100" dirty="0">
                        <a:solidFill>
                          <a:srgbClr val="002060"/>
                        </a:solidFill>
                        <a:effectLst/>
                        <a:latin typeface="微软雅黑" panose="020B0503020204020204" pitchFamily="34" charset="-122"/>
                        <a:ea typeface="微软雅黑" panose="020B0503020204020204" pitchFamily="34" charset="-122"/>
                      </a:endParaRPr>
                    </a:p>
                  </a:txBody>
                  <a:tcPr marL="68577" marR="68577"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9665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6-3</a:t>
            </a:r>
          </a:p>
          <a:p>
            <a:pPr lvl="1"/>
            <a:r>
              <a:rPr lang="en-US" altLang="zh-CN" dirty="0"/>
              <a:t> </a:t>
            </a:r>
            <a:r>
              <a:rPr lang="en-US" altLang="zh-CN" dirty="0" smtClean="0"/>
              <a:t>NAT</a:t>
            </a:r>
            <a:r>
              <a:rPr lang="zh-CN" altLang="en-US" dirty="0" smtClean="0"/>
              <a:t>有几种转换方式？简述其工作原理与特点</a:t>
            </a:r>
            <a:r>
              <a:rPr lang="zh-CN" altLang="en-US" dirty="0" smtClean="0"/>
              <a:t>。</a:t>
            </a:r>
            <a:endParaRPr lang="en-US" altLang="zh-CN" dirty="0" smtClean="0"/>
          </a:p>
          <a:p>
            <a:pPr lvl="2"/>
            <a:r>
              <a:rPr lang="zh-CN" altLang="zh-CN" dirty="0"/>
              <a:t>静态</a:t>
            </a:r>
            <a:r>
              <a:rPr lang="en-US" altLang="zh-CN" dirty="0"/>
              <a:t>NAT</a:t>
            </a:r>
            <a:r>
              <a:rPr lang="zh-CN" altLang="zh-CN" dirty="0"/>
              <a:t>，动态</a:t>
            </a:r>
            <a:r>
              <a:rPr lang="en-US" altLang="zh-CN" dirty="0"/>
              <a:t>NAT</a:t>
            </a:r>
            <a:r>
              <a:rPr lang="zh-CN" altLang="zh-CN" dirty="0"/>
              <a:t>和网络地址端口转换</a:t>
            </a:r>
            <a:r>
              <a:rPr lang="zh-CN" altLang="zh-CN" dirty="0" smtClean="0"/>
              <a:t>。</a:t>
            </a:r>
            <a:r>
              <a:rPr lang="zh-CN" altLang="zh-CN" dirty="0"/>
              <a:t>静态</a:t>
            </a:r>
            <a:r>
              <a:rPr lang="en-US" altLang="zh-CN" dirty="0"/>
              <a:t>NAT</a:t>
            </a:r>
            <a:r>
              <a:rPr lang="zh-CN" altLang="zh-CN" dirty="0"/>
              <a:t>最为简单，直接把内部</a:t>
            </a:r>
            <a:r>
              <a:rPr lang="en-US" altLang="zh-CN" dirty="0"/>
              <a:t>IP</a:t>
            </a:r>
            <a:r>
              <a:rPr lang="zh-CN" altLang="zh-CN" dirty="0"/>
              <a:t>映射为外部网络中的某个合法</a:t>
            </a:r>
            <a:r>
              <a:rPr lang="en-US" altLang="zh-CN" dirty="0"/>
              <a:t>IP</a:t>
            </a:r>
            <a:r>
              <a:rPr lang="zh-CN" altLang="zh-CN" dirty="0"/>
              <a:t>地址；动态</a:t>
            </a:r>
            <a:r>
              <a:rPr lang="en-US" altLang="zh-CN" dirty="0"/>
              <a:t>NAT</a:t>
            </a:r>
            <a:r>
              <a:rPr lang="zh-CN" altLang="zh-CN" dirty="0"/>
              <a:t>则提供一个</a:t>
            </a:r>
            <a:r>
              <a:rPr lang="en-US" altLang="zh-CN" dirty="0"/>
              <a:t>IP</a:t>
            </a:r>
            <a:r>
              <a:rPr lang="zh-CN" altLang="zh-CN" dirty="0"/>
              <a:t>地址池，采用动态映射的方式将内部地址映射为外部网络中的某个合法</a:t>
            </a:r>
            <a:r>
              <a:rPr lang="en-US" altLang="zh-CN" dirty="0"/>
              <a:t>IP</a:t>
            </a:r>
            <a:r>
              <a:rPr lang="zh-CN" altLang="zh-CN" dirty="0"/>
              <a:t>，网络地址端口转换是把内部地址映射到某个外部</a:t>
            </a:r>
            <a:r>
              <a:rPr lang="en-US" altLang="zh-CN" dirty="0"/>
              <a:t>IP</a:t>
            </a:r>
            <a:r>
              <a:rPr lang="zh-CN" altLang="zh-CN" dirty="0"/>
              <a:t>地址不同的端口上。静态</a:t>
            </a:r>
            <a:r>
              <a:rPr lang="en-US" altLang="zh-CN" dirty="0"/>
              <a:t>NAT</a:t>
            </a:r>
            <a:r>
              <a:rPr lang="zh-CN" altLang="zh-CN" dirty="0"/>
              <a:t>仅实现了内部地址隐藏，动态</a:t>
            </a:r>
            <a:r>
              <a:rPr lang="en-US" altLang="zh-CN" dirty="0"/>
              <a:t>NAT</a:t>
            </a:r>
            <a:r>
              <a:rPr lang="zh-CN" altLang="zh-CN" dirty="0"/>
              <a:t>实现了外部</a:t>
            </a:r>
            <a:r>
              <a:rPr lang="en-US" altLang="zh-CN" dirty="0"/>
              <a:t>IP</a:t>
            </a:r>
            <a:r>
              <a:rPr lang="zh-CN" altLang="zh-CN" dirty="0"/>
              <a:t>的动态共享，网络地址端口转换则可以最大限度地节约</a:t>
            </a:r>
            <a:r>
              <a:rPr lang="en-US" altLang="zh-CN" dirty="0"/>
              <a:t>IP</a:t>
            </a:r>
            <a:r>
              <a:rPr lang="zh-CN" altLang="zh-CN" dirty="0"/>
              <a:t>地址。</a:t>
            </a:r>
            <a:endParaRPr lang="en-US" altLang="zh-CN" dirty="0" smtClean="0"/>
          </a:p>
          <a:p>
            <a:pPr marL="457200" lvl="1" indent="0">
              <a:buNone/>
            </a:pPr>
            <a:endParaRPr lang="zh-CN" altLang="en-US" dirty="0"/>
          </a:p>
        </p:txBody>
      </p:sp>
      <p:sp>
        <p:nvSpPr>
          <p:cNvPr id="6" name="日期占位符 5"/>
          <p:cNvSpPr>
            <a:spLocks noGrp="1"/>
          </p:cNvSpPr>
          <p:nvPr>
            <p:ph type="dt" sz="half" idx="10"/>
          </p:nvPr>
        </p:nvSpPr>
        <p:spPr/>
        <p:txBody>
          <a:bodyPr/>
          <a:lstStyle/>
          <a:p>
            <a:pPr>
              <a:defRPr/>
            </a:pPr>
            <a:fld id="{67197D5F-E78E-4E9D-90CA-ACE06A995D09}" type="datetime1">
              <a:rPr lang="zh-CN" altLang="en-US" smtClean="0"/>
              <a:t>2019/12/16</a:t>
            </a:fld>
            <a:endParaRPr lang="zh-CN" altLang="en-US"/>
          </a:p>
        </p:txBody>
      </p:sp>
    </p:spTree>
    <p:extLst>
      <p:ext uri="{BB962C8B-B14F-4D97-AF65-F5344CB8AC3E}">
        <p14:creationId xmlns:p14="http://schemas.microsoft.com/office/powerpoint/2010/main" val="509893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74618"/>
            <a:ext cx="11233248" cy="4604689"/>
          </a:xfrm>
        </p:spPr>
        <p:txBody>
          <a:bodyPr/>
          <a:lstStyle/>
          <a:p>
            <a:pPr lvl="1"/>
            <a:r>
              <a:rPr lang="en-US" altLang="zh-CN" dirty="0"/>
              <a:t>VPN</a:t>
            </a:r>
            <a:r>
              <a:rPr lang="zh-CN" altLang="en-US" dirty="0"/>
              <a:t>可提供哪些基本安全功能？如果一个企业需要在分支机构间提供安全通信，以及让出差的员工访问内部资源，请给出一个基于</a:t>
            </a:r>
            <a:r>
              <a:rPr lang="en-US" altLang="zh-CN" dirty="0"/>
              <a:t>VPN</a:t>
            </a:r>
            <a:r>
              <a:rPr lang="zh-CN" altLang="en-US" dirty="0"/>
              <a:t>技术的解决</a:t>
            </a:r>
            <a:r>
              <a:rPr lang="zh-CN" altLang="en-US" dirty="0" smtClean="0"/>
              <a:t>方案</a:t>
            </a:r>
            <a:endParaRPr lang="en-US" altLang="zh-CN" dirty="0" smtClean="0"/>
          </a:p>
          <a:p>
            <a:pPr lvl="2"/>
            <a:r>
              <a:rPr lang="en-US" altLang="zh-CN" dirty="0"/>
              <a:t> </a:t>
            </a:r>
            <a:r>
              <a:rPr lang="zh-CN" altLang="en-US" dirty="0" smtClean="0"/>
              <a:t>数据完整性、通信机密性，密钥协商，身份鉴别与访问控制。</a:t>
            </a:r>
            <a:endParaRPr lang="en-US" altLang="zh-CN" dirty="0" smtClean="0"/>
          </a:p>
          <a:p>
            <a:pPr lvl="2"/>
            <a:r>
              <a:rPr lang="zh-CN" altLang="en-US" dirty="0" smtClean="0"/>
              <a:t> 通过内部</a:t>
            </a:r>
            <a:r>
              <a:rPr lang="en-US" altLang="zh-CN" dirty="0" smtClean="0"/>
              <a:t>VPN</a:t>
            </a:r>
            <a:r>
              <a:rPr lang="zh-CN" altLang="en-US" dirty="0" smtClean="0"/>
              <a:t>（</a:t>
            </a:r>
            <a:r>
              <a:rPr lang="en-US" altLang="zh-CN" dirty="0" smtClean="0"/>
              <a:t>VPN</a:t>
            </a:r>
            <a:r>
              <a:rPr lang="zh-CN" altLang="en-US" dirty="0" smtClean="0"/>
              <a:t>网关互联）实现分支机构间安全通信，通过</a:t>
            </a:r>
            <a:r>
              <a:rPr lang="en-US" altLang="zh-CN" dirty="0" smtClean="0"/>
              <a:t>VPN</a:t>
            </a:r>
            <a:r>
              <a:rPr lang="zh-CN" altLang="en-US" dirty="0" smtClean="0"/>
              <a:t>客户端软件提供远程访问</a:t>
            </a:r>
            <a:r>
              <a:rPr lang="en-US" altLang="zh-CN" dirty="0" smtClean="0"/>
              <a:t>VPN</a:t>
            </a:r>
            <a:r>
              <a:rPr lang="zh-CN" altLang="en-US" dirty="0" smtClean="0"/>
              <a:t>。</a:t>
            </a:r>
            <a:endParaRPr lang="zh-CN" altLang="en-US" dirty="0"/>
          </a:p>
        </p:txBody>
      </p:sp>
    </p:spTree>
    <p:extLst>
      <p:ext uri="{BB962C8B-B14F-4D97-AF65-F5344CB8AC3E}">
        <p14:creationId xmlns:p14="http://schemas.microsoft.com/office/powerpoint/2010/main" val="1675234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第六讲 网络隔离技术</a:t>
            </a:r>
          </a:p>
        </p:txBody>
      </p:sp>
      <p:sp>
        <p:nvSpPr>
          <p:cNvPr id="3" name="内容占位符 2"/>
          <p:cNvSpPr>
            <a:spLocks noGrp="1"/>
          </p:cNvSpPr>
          <p:nvPr>
            <p:ph idx="1"/>
          </p:nvPr>
        </p:nvSpPr>
        <p:spPr>
          <a:xfrm>
            <a:off x="431371" y="1268760"/>
            <a:ext cx="11233248" cy="4610547"/>
          </a:xfrm>
        </p:spPr>
        <p:txBody>
          <a:bodyPr>
            <a:normAutofit lnSpcReduction="10000"/>
          </a:bodyPr>
          <a:lstStyle/>
          <a:p>
            <a:r>
              <a:rPr lang="zh-CN" altLang="en-US" dirty="0" smtClean="0"/>
              <a:t>测试点 </a:t>
            </a:r>
            <a:r>
              <a:rPr lang="en-US" altLang="zh-CN" dirty="0" smtClean="0"/>
              <a:t>6-4</a:t>
            </a:r>
          </a:p>
          <a:p>
            <a:pPr lvl="1"/>
            <a:r>
              <a:rPr lang="en-US" altLang="zh-CN" dirty="0"/>
              <a:t> </a:t>
            </a:r>
            <a:r>
              <a:rPr lang="zh-CN" altLang="en-US" dirty="0" smtClean="0"/>
              <a:t>简述物理隔离的类型与工作模式</a:t>
            </a:r>
            <a:r>
              <a:rPr lang="zh-CN" altLang="en-US" dirty="0" smtClean="0"/>
              <a:t>。</a:t>
            </a:r>
            <a:endParaRPr lang="en-US" altLang="zh-CN" dirty="0" smtClean="0"/>
          </a:p>
          <a:p>
            <a:pPr lvl="2"/>
            <a:r>
              <a:rPr lang="zh-CN" altLang="en-US" dirty="0" smtClean="0">
                <a:solidFill>
                  <a:srgbClr val="002060"/>
                </a:solidFill>
              </a:rPr>
              <a:t>类型： </a:t>
            </a:r>
            <a:r>
              <a:rPr lang="zh-CN" altLang="en-US" dirty="0" smtClean="0">
                <a:solidFill>
                  <a:srgbClr val="C00000"/>
                </a:solidFill>
              </a:rPr>
              <a:t>双</a:t>
            </a:r>
            <a:r>
              <a:rPr lang="zh-CN" altLang="en-US" dirty="0">
                <a:solidFill>
                  <a:srgbClr val="C00000"/>
                </a:solidFill>
              </a:rPr>
              <a:t>网双机</a:t>
            </a:r>
            <a:r>
              <a:rPr lang="zh-CN" altLang="en-US" dirty="0"/>
              <a:t>：两台计算机共用一套外部设备，通过开关选择两套计算机系统</a:t>
            </a:r>
            <a:r>
              <a:rPr lang="zh-CN" altLang="en-US" dirty="0" smtClean="0"/>
              <a:t>。 </a:t>
            </a:r>
            <a:r>
              <a:rPr lang="zh-CN" altLang="en-US" dirty="0">
                <a:solidFill>
                  <a:srgbClr val="C00000"/>
                </a:solidFill>
              </a:rPr>
              <a:t>双硬盘物理隔离卡</a:t>
            </a:r>
            <a:r>
              <a:rPr lang="zh-CN" altLang="en-US" dirty="0"/>
              <a:t>：通过增加一块隔离卡、一块硬盘，将硬盘接口通过添加的</a:t>
            </a:r>
            <a:r>
              <a:rPr lang="zh-CN" altLang="en-US" dirty="0" smtClean="0"/>
              <a:t>隔离</a:t>
            </a:r>
            <a:r>
              <a:rPr lang="zh-CN" altLang="en-US" dirty="0"/>
              <a:t>卡转接到主板，网卡也通过该卡引出两个网络接口</a:t>
            </a:r>
            <a:r>
              <a:rPr lang="zh-CN" altLang="en-US" dirty="0" smtClean="0"/>
              <a:t>。</a:t>
            </a:r>
            <a:r>
              <a:rPr lang="zh-CN" altLang="en-US" dirty="0" smtClean="0">
                <a:solidFill>
                  <a:srgbClr val="C00000"/>
                </a:solidFill>
              </a:rPr>
              <a:t>单</a:t>
            </a:r>
            <a:r>
              <a:rPr lang="zh-CN" altLang="en-US" dirty="0">
                <a:solidFill>
                  <a:srgbClr val="C00000"/>
                </a:solidFill>
              </a:rPr>
              <a:t>硬盘物理隔离：</a:t>
            </a:r>
            <a:r>
              <a:rPr lang="zh-CN" altLang="en-US" dirty="0"/>
              <a:t>增加一块隔离卡，引出两个网口，并对原有硬盘划分安全区、非安全区。（非严格的物理隔离</a:t>
            </a:r>
            <a:r>
              <a:rPr lang="zh-CN" altLang="en-US" dirty="0" smtClean="0"/>
              <a:t>）； </a:t>
            </a:r>
            <a:r>
              <a:rPr lang="zh-CN" altLang="en-US" dirty="0">
                <a:solidFill>
                  <a:srgbClr val="C00000"/>
                </a:solidFill>
              </a:rPr>
              <a:t>隔离网关</a:t>
            </a:r>
            <a:r>
              <a:rPr lang="zh-CN" altLang="en-US" dirty="0"/>
              <a:t>（网闸）</a:t>
            </a:r>
            <a:r>
              <a:rPr lang="en-US" altLang="zh-CN" dirty="0"/>
              <a:t>:</a:t>
            </a:r>
            <a:r>
              <a:rPr lang="zh-CN" altLang="en-US" dirty="0"/>
              <a:t>内、外部主机是完全网络隔离的，支持文件、数据或信息的交换</a:t>
            </a:r>
            <a:r>
              <a:rPr lang="zh-CN" altLang="en-US" dirty="0" smtClean="0"/>
              <a:t>。</a:t>
            </a:r>
            <a:endParaRPr lang="en-US" altLang="zh-CN" dirty="0" smtClean="0"/>
          </a:p>
          <a:p>
            <a:pPr lvl="2"/>
            <a:r>
              <a:rPr lang="zh-CN" altLang="en-US" dirty="0" smtClean="0">
                <a:solidFill>
                  <a:srgbClr val="002060"/>
                </a:solidFill>
              </a:rPr>
              <a:t>工作模式</a:t>
            </a:r>
            <a:r>
              <a:rPr lang="zh-CN" altLang="en-US" dirty="0" smtClean="0">
                <a:solidFill>
                  <a:srgbClr val="C00000"/>
                </a:solidFill>
              </a:rPr>
              <a:t>：单向</a:t>
            </a:r>
            <a:r>
              <a:rPr lang="zh-CN" altLang="en-US" dirty="0">
                <a:solidFill>
                  <a:srgbClr val="C00000"/>
                </a:solidFill>
              </a:rPr>
              <a:t>隔离</a:t>
            </a:r>
            <a:r>
              <a:rPr lang="zh-CN" altLang="en-US" dirty="0"/>
              <a:t>：在端上依靠由硬件访问控制信息交换分区实现信息在不同的安全域信息单向流动</a:t>
            </a:r>
            <a:r>
              <a:rPr lang="zh-CN" altLang="en-US" dirty="0" smtClean="0"/>
              <a:t>。 </a:t>
            </a:r>
            <a:r>
              <a:rPr lang="zh-CN" altLang="en-US" dirty="0">
                <a:solidFill>
                  <a:srgbClr val="C00000"/>
                </a:solidFill>
              </a:rPr>
              <a:t>协议隔离</a:t>
            </a:r>
            <a:r>
              <a:rPr lang="zh-CN" altLang="en-US" dirty="0"/>
              <a:t>：通过协议转换的手段保证受保护信息在逻辑上是隔离的，只有被系统要求传输的、内容受限的信息可以通过</a:t>
            </a:r>
            <a:r>
              <a:rPr lang="zh-CN" altLang="en-US" dirty="0" smtClean="0"/>
              <a:t>。</a:t>
            </a:r>
            <a:r>
              <a:rPr lang="zh-CN" altLang="en-US" dirty="0" smtClean="0">
                <a:solidFill>
                  <a:srgbClr val="C00000"/>
                </a:solidFill>
              </a:rPr>
              <a:t>网</a:t>
            </a:r>
            <a:r>
              <a:rPr lang="zh-CN" altLang="en-US" dirty="0">
                <a:solidFill>
                  <a:srgbClr val="C00000"/>
                </a:solidFill>
              </a:rPr>
              <a:t>闸隔离</a:t>
            </a:r>
            <a:r>
              <a:rPr lang="zh-CN" altLang="en-US" dirty="0"/>
              <a:t>：位于两个不同安全域之间，通过协议转换的手段，以信息摆渡的方式实现数据交换。只有被系统明确要求传输的信息可以通过。</a:t>
            </a:r>
          </a:p>
          <a:p>
            <a:pPr lvl="2"/>
            <a:endParaRPr lang="zh-CN" altLang="en-US" dirty="0"/>
          </a:p>
          <a:p>
            <a:pPr lvl="2"/>
            <a:endParaRPr lang="zh-CN" altLang="en-US" dirty="0"/>
          </a:p>
        </p:txBody>
      </p:sp>
      <p:sp>
        <p:nvSpPr>
          <p:cNvPr id="6" name="日期占位符 5"/>
          <p:cNvSpPr>
            <a:spLocks noGrp="1"/>
          </p:cNvSpPr>
          <p:nvPr>
            <p:ph type="dt" sz="half" idx="10"/>
          </p:nvPr>
        </p:nvSpPr>
        <p:spPr/>
        <p:txBody>
          <a:bodyPr/>
          <a:lstStyle/>
          <a:p>
            <a:pPr>
              <a:defRPr/>
            </a:pPr>
            <a:fld id="{EE304425-23F2-4D7C-9689-C7928BB8F21A}" type="datetime1">
              <a:rPr lang="zh-CN" altLang="en-US" smtClean="0"/>
              <a:t>2019/12/16</a:t>
            </a:fld>
            <a:endParaRPr lang="zh-CN" altLang="en-US"/>
          </a:p>
        </p:txBody>
      </p:sp>
    </p:spTree>
    <p:extLst>
      <p:ext uri="{BB962C8B-B14F-4D97-AF65-F5344CB8AC3E}">
        <p14:creationId xmlns:p14="http://schemas.microsoft.com/office/powerpoint/2010/main" val="39993034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第七讲 入侵检测</a:t>
            </a:r>
            <a:r>
              <a:rPr lang="zh-CN" altLang="en-US" dirty="0" smtClean="0"/>
              <a:t>技术</a:t>
            </a:r>
            <a:endParaRPr lang="zh-CN" altLang="en-US" dirty="0"/>
          </a:p>
        </p:txBody>
      </p:sp>
      <p:sp>
        <p:nvSpPr>
          <p:cNvPr id="3" name="内容占位符 2"/>
          <p:cNvSpPr>
            <a:spLocks noGrp="1"/>
          </p:cNvSpPr>
          <p:nvPr>
            <p:ph idx="1"/>
          </p:nvPr>
        </p:nvSpPr>
        <p:spPr>
          <a:xfrm>
            <a:off x="431371" y="1196752"/>
            <a:ext cx="11233248" cy="4682555"/>
          </a:xfrm>
        </p:spPr>
        <p:txBody>
          <a:bodyPr/>
          <a:lstStyle/>
          <a:p>
            <a:r>
              <a:rPr lang="zh-CN" altLang="en-US" dirty="0"/>
              <a:t>测试点</a:t>
            </a:r>
            <a:r>
              <a:rPr lang="en-US" altLang="zh-CN" dirty="0" smtClean="0"/>
              <a:t>7-1</a:t>
            </a:r>
          </a:p>
          <a:p>
            <a:pPr lvl="1"/>
            <a:r>
              <a:rPr lang="en-US" altLang="zh-CN" dirty="0"/>
              <a:t> </a:t>
            </a:r>
            <a:r>
              <a:rPr lang="zh-CN" altLang="en-US" dirty="0" smtClean="0"/>
              <a:t>入侵检测如何分类</a:t>
            </a:r>
            <a:r>
              <a:rPr lang="zh-CN" altLang="en-US" dirty="0" smtClean="0"/>
              <a:t>？</a:t>
            </a:r>
            <a:endParaRPr lang="en-US" altLang="zh-CN" dirty="0" smtClean="0"/>
          </a:p>
          <a:p>
            <a:pPr lvl="2"/>
            <a:r>
              <a:rPr lang="zh-CN" altLang="zh-CN" dirty="0"/>
              <a:t>按检测所使用的</a:t>
            </a:r>
            <a:r>
              <a:rPr lang="zh-CN" altLang="zh-CN" dirty="0" smtClean="0"/>
              <a:t>数据源可以分为：基于主机</a:t>
            </a:r>
            <a:r>
              <a:rPr lang="zh-CN" altLang="en-US" dirty="0" smtClean="0"/>
              <a:t>、</a:t>
            </a:r>
            <a:r>
              <a:rPr lang="zh-CN" altLang="zh-CN" dirty="0" smtClean="0"/>
              <a:t>基于网络</a:t>
            </a:r>
            <a:r>
              <a:rPr lang="zh-CN" altLang="en-US" dirty="0" smtClean="0"/>
              <a:t>、混合式、网络节点和文件完整性</a:t>
            </a:r>
            <a:r>
              <a:rPr lang="zh-CN" altLang="zh-CN" dirty="0" smtClean="0"/>
              <a:t>入侵检测</a:t>
            </a:r>
            <a:r>
              <a:rPr lang="zh-CN" altLang="en-US" dirty="0" smtClean="0"/>
              <a:t>等</a:t>
            </a:r>
            <a:r>
              <a:rPr lang="zh-CN" altLang="zh-CN" dirty="0" smtClean="0"/>
              <a:t>；按检测采用的技术可以分为：异常检测和误用检测</a:t>
            </a:r>
            <a:r>
              <a:rPr lang="zh-CN" altLang="en-US" dirty="0" smtClean="0"/>
              <a:t>；按系统结构可分为：集中式和分布式入侵检测；按时效性可以分为：在线和离线入侵检测；</a:t>
            </a:r>
            <a:endParaRPr lang="en-US" altLang="zh-CN" dirty="0" smtClean="0"/>
          </a:p>
          <a:p>
            <a:pPr lvl="1"/>
            <a:r>
              <a:rPr lang="en-US" altLang="zh-CN" dirty="0"/>
              <a:t> </a:t>
            </a:r>
            <a:r>
              <a:rPr lang="zh-CN" altLang="en-US" dirty="0" smtClean="0"/>
              <a:t>入侵检测系统的主要技术指标有哪些</a:t>
            </a:r>
            <a:r>
              <a:rPr lang="zh-CN" altLang="en-US" dirty="0" smtClean="0"/>
              <a:t>？</a:t>
            </a:r>
            <a:endParaRPr lang="en-US" altLang="zh-CN" dirty="0" smtClean="0"/>
          </a:p>
          <a:p>
            <a:pPr lvl="2"/>
            <a:r>
              <a:rPr lang="zh-CN" altLang="zh-CN" dirty="0"/>
              <a:t>漏报率、误报率是入侵检测系统的主要技术指标，其他的还包括处理性能、完备性、容错性、及时性及体系架构等参考指标</a:t>
            </a:r>
            <a:r>
              <a:rPr lang="zh-CN" altLang="zh-CN" dirty="0" smtClean="0"/>
              <a:t>。</a:t>
            </a:r>
            <a:endParaRPr lang="en-US" altLang="zh-CN" dirty="0" smtClean="0"/>
          </a:p>
          <a:p>
            <a:pPr lvl="1"/>
            <a:r>
              <a:rPr lang="en-US" altLang="zh-CN" dirty="0"/>
              <a:t> </a:t>
            </a:r>
            <a:r>
              <a:rPr lang="zh-CN" altLang="en-US" dirty="0" smtClean="0"/>
              <a:t>常用的未知攻击检测方法有哪些</a:t>
            </a:r>
            <a:r>
              <a:rPr lang="zh-CN" altLang="en-US" dirty="0" smtClean="0"/>
              <a:t>？</a:t>
            </a:r>
            <a:endParaRPr lang="en-US" altLang="zh-CN" dirty="0" smtClean="0"/>
          </a:p>
          <a:p>
            <a:pPr lvl="2"/>
            <a:r>
              <a:rPr lang="zh-CN" altLang="zh-CN" dirty="0"/>
              <a:t>有统计分析、神经网络、数据挖掘等基于异常的检测方法</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5A597C06-23AD-4493-A7C1-D1A43245CA11}" type="datetime1">
              <a:rPr lang="zh-CN" altLang="en-US" smtClean="0"/>
              <a:t>2019/12/16</a:t>
            </a:fld>
            <a:endParaRPr lang="zh-CN" altLang="en-US"/>
          </a:p>
        </p:txBody>
      </p:sp>
    </p:spTree>
    <p:extLst>
      <p:ext uri="{BB962C8B-B14F-4D97-AF65-F5344CB8AC3E}">
        <p14:creationId xmlns:p14="http://schemas.microsoft.com/office/powerpoint/2010/main" val="458653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预祝诸位同学考出好的成绩！</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smtClean="0">
                <a:solidFill>
                  <a:srgbClr val="0070C0"/>
                </a:solidFill>
                <a:latin typeface="华文中宋" panose="02010600040101010101" pitchFamily="2" charset="-122"/>
                <a:ea typeface="华文中宋" panose="02010600040101010101" pitchFamily="2" charset="-122"/>
              </a:rPr>
              <a:t>特别说明：</a:t>
            </a:r>
            <a:r>
              <a:rPr lang="en-US" altLang="zh-CN" sz="1600" dirty="0" smtClean="0">
                <a:solidFill>
                  <a:srgbClr val="0070C0"/>
                </a:solidFill>
                <a:latin typeface="华文中宋" panose="02010600040101010101" pitchFamily="2" charset="-122"/>
                <a:ea typeface="华文中宋" panose="02010600040101010101" pitchFamily="2" charset="-122"/>
              </a:rPr>
              <a:t>PPT</a:t>
            </a:r>
            <a:r>
              <a:rPr lang="zh-CN" altLang="en-US" sz="1600" dirty="0" smtClean="0">
                <a:solidFill>
                  <a:srgbClr val="0070C0"/>
                </a:solidFill>
                <a:latin typeface="华文中宋" panose="02010600040101010101" pitchFamily="2" charset="-122"/>
                <a:ea typeface="华文中宋" panose="02010600040101010101" pitchFamily="2" charset="-122"/>
              </a:rPr>
              <a:t>中所有来自于网络的图片和素材仅用于教学，并保证</a:t>
            </a:r>
            <a:r>
              <a:rPr lang="zh-CN" altLang="en-US" sz="1600" dirty="0">
                <a:solidFill>
                  <a:srgbClr val="0070C0"/>
                </a:solidFill>
                <a:latin typeface="华文中宋" panose="02010600040101010101" pitchFamily="2" charset="-122"/>
                <a:ea typeface="华文中宋" panose="02010600040101010101" pitchFamily="2" charset="-122"/>
              </a:rPr>
              <a:t>在</a:t>
            </a:r>
            <a:r>
              <a:rPr lang="zh-CN" altLang="en-US" sz="1600" dirty="0" smtClean="0">
                <a:solidFill>
                  <a:srgbClr val="0070C0"/>
                </a:solidFill>
                <a:latin typeface="华文中宋" panose="02010600040101010101" pitchFamily="2" charset="-122"/>
                <a:ea typeface="华文中宋" panose="02010600040101010101" pitchFamily="2" charset="-122"/>
              </a:rPr>
              <a:t>未经原作者同意的情况下，不用于任何商业目的。</a:t>
            </a:r>
            <a:endParaRPr lang="zh-CN" altLang="en-US" sz="1600" dirty="0">
              <a:solidFill>
                <a:srgbClr val="0070C0"/>
              </a:solidFill>
              <a:latin typeface="华文中宋" panose="02010600040101010101" pitchFamily="2" charset="-122"/>
              <a:ea typeface="华文中宋" panose="02010600040101010101" pitchFamily="2" charset="-122"/>
            </a:endParaRPr>
          </a:p>
        </p:txBody>
      </p:sp>
      <p:sp>
        <p:nvSpPr>
          <p:cNvPr id="6" name="日期占位符 5"/>
          <p:cNvSpPr>
            <a:spLocks noGrp="1"/>
          </p:cNvSpPr>
          <p:nvPr>
            <p:ph type="dt" sz="half" idx="10"/>
          </p:nvPr>
        </p:nvSpPr>
        <p:spPr/>
        <p:txBody>
          <a:bodyPr/>
          <a:lstStyle/>
          <a:p>
            <a:pPr>
              <a:defRPr/>
            </a:pPr>
            <a:fld id="{333215C9-6A6A-4809-9F9F-C2A6F9CE7F39}" type="datetime1">
              <a:rPr lang="zh-CN" altLang="en-US" smtClean="0"/>
              <a:t>2019/12/16</a:t>
            </a:fld>
            <a:endParaRPr lang="zh-CN" altLang="en-US"/>
          </a:p>
        </p:txBody>
      </p:sp>
    </p:spTree>
    <p:extLst>
      <p:ext uri="{BB962C8B-B14F-4D97-AF65-F5344CB8AC3E}">
        <p14:creationId xmlns:p14="http://schemas.microsoft.com/office/powerpoint/2010/main" val="264339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p:txBody>
          <a:bodyPr/>
          <a:lstStyle/>
          <a:p>
            <a:r>
              <a:rPr lang="en-US" altLang="zh-CN" dirty="0" smtClean="0"/>
              <a:t> </a:t>
            </a:r>
            <a:r>
              <a:rPr lang="zh-CN" altLang="zh-CN" dirty="0" smtClean="0"/>
              <a:t>什么</a:t>
            </a:r>
            <a:r>
              <a:rPr lang="zh-CN" altLang="zh-CN" dirty="0"/>
              <a:t>是安全服务？什么是安全机制？常见的安全服务与安全机制有哪些</a:t>
            </a:r>
            <a:r>
              <a:rPr lang="zh-CN" altLang="zh-CN" dirty="0" smtClean="0"/>
              <a:t>？</a:t>
            </a:r>
            <a:endParaRPr lang="en-US" altLang="zh-CN" dirty="0" smtClean="0"/>
          </a:p>
          <a:p>
            <a:pPr lvl="1"/>
            <a:r>
              <a:rPr lang="zh-CN" altLang="en-US" dirty="0" smtClean="0"/>
              <a:t>安全服务是</a:t>
            </a:r>
            <a:r>
              <a:rPr lang="zh-CN" altLang="en-US" dirty="0"/>
              <a:t>指提供数据处理和数据传输安全性保护的方法</a:t>
            </a:r>
            <a:r>
              <a:rPr lang="zh-CN" altLang="en-US" dirty="0" smtClean="0"/>
              <a:t>。</a:t>
            </a:r>
            <a:endParaRPr lang="en-US" altLang="zh-CN" dirty="0" smtClean="0"/>
          </a:p>
          <a:p>
            <a:pPr lvl="2"/>
            <a:r>
              <a:rPr lang="en-US" altLang="zh-CN" dirty="0" smtClean="0"/>
              <a:t> </a:t>
            </a:r>
            <a:r>
              <a:rPr lang="zh-CN" altLang="en-US" dirty="0" smtClean="0"/>
              <a:t>鉴别服务、访问控制、数据机密性、数据完整性、不可否认性（抗抵赖）</a:t>
            </a:r>
            <a:endParaRPr lang="en-US" altLang="zh-CN" dirty="0"/>
          </a:p>
          <a:p>
            <a:pPr lvl="1"/>
            <a:r>
              <a:rPr lang="zh-CN" altLang="en-US" dirty="0"/>
              <a:t>安全机制是保护信息与信息系统安全技术措施的总称</a:t>
            </a:r>
            <a:r>
              <a:rPr lang="zh-CN" altLang="en-US" dirty="0" smtClean="0"/>
              <a:t>。</a:t>
            </a:r>
            <a:endParaRPr lang="en-US" altLang="zh-CN" dirty="0" smtClean="0"/>
          </a:p>
          <a:p>
            <a:pPr lvl="2"/>
            <a:r>
              <a:rPr lang="zh-CN" altLang="en-US" dirty="0" smtClean="0"/>
              <a:t>加密、数字签名、访问控制、数据完整性、鉴别交换、业务流填充、路由控制、公证</a:t>
            </a:r>
            <a:endParaRPr lang="en-US" altLang="zh-CN" dirty="0" smtClean="0"/>
          </a:p>
        </p:txBody>
      </p:sp>
      <p:sp>
        <p:nvSpPr>
          <p:cNvPr id="4" name="文本框 3"/>
          <p:cNvSpPr txBox="1"/>
          <p:nvPr/>
        </p:nvSpPr>
        <p:spPr>
          <a:xfrm>
            <a:off x="431371" y="1260049"/>
            <a:ext cx="2074607" cy="584775"/>
          </a:xfrm>
          <a:prstGeom prst="rect">
            <a:avLst/>
          </a:prstGeom>
          <a:noFill/>
        </p:spPr>
        <p:txBody>
          <a:bodyPr wrap="none" rtlCol="0">
            <a:spAutoFit/>
          </a:bodyPr>
          <a:lstStyle/>
          <a:p>
            <a:r>
              <a:rPr lang="zh-CN" altLang="en-US" sz="3200" dirty="0" smtClean="0">
                <a:solidFill>
                  <a:schemeClr val="tx2"/>
                </a:solidFill>
                <a:latin typeface="微软雅黑" panose="020B0503020204020204" pitchFamily="34" charset="-122"/>
                <a:ea typeface="微软雅黑" panose="020B0503020204020204" pitchFamily="34" charset="-122"/>
              </a:rPr>
              <a:t>测试点</a:t>
            </a:r>
            <a:r>
              <a:rPr lang="en-US" altLang="zh-CN" sz="3200" dirty="0" smtClean="0">
                <a:solidFill>
                  <a:schemeClr val="tx2"/>
                </a:solidFill>
                <a:latin typeface="微软雅黑" panose="020B0503020204020204" pitchFamily="34" charset="-122"/>
                <a:ea typeface="微软雅黑" panose="020B0503020204020204" pitchFamily="34" charset="-122"/>
              </a:rPr>
              <a:t>1-2</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15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第一讲 网络安全概述</a:t>
            </a:r>
          </a:p>
        </p:txBody>
      </p:sp>
      <p:sp>
        <p:nvSpPr>
          <p:cNvPr id="3" name="内容占位符 2"/>
          <p:cNvSpPr>
            <a:spLocks noGrp="1"/>
          </p:cNvSpPr>
          <p:nvPr>
            <p:ph idx="1"/>
          </p:nvPr>
        </p:nvSpPr>
        <p:spPr>
          <a:xfrm>
            <a:off x="431371" y="1265382"/>
            <a:ext cx="11233248" cy="4613925"/>
          </a:xfrm>
        </p:spPr>
        <p:txBody>
          <a:bodyPr/>
          <a:lstStyle/>
          <a:p>
            <a:r>
              <a:rPr lang="en-US" altLang="zh-CN" dirty="0" smtClean="0"/>
              <a:t> </a:t>
            </a:r>
            <a:r>
              <a:rPr lang="zh-CN" altLang="zh-CN" dirty="0" smtClean="0"/>
              <a:t>安全</a:t>
            </a:r>
            <a:r>
              <a:rPr lang="zh-CN" altLang="zh-CN" dirty="0"/>
              <a:t>服务和安全机制的关系是什么</a:t>
            </a:r>
            <a:r>
              <a:rPr lang="zh-CN" altLang="zh-CN" dirty="0" smtClean="0"/>
              <a:t>？</a:t>
            </a:r>
            <a:endParaRPr lang="en-US" altLang="zh-CN" dirty="0" smtClean="0"/>
          </a:p>
          <a:p>
            <a:pPr lvl="1"/>
            <a:r>
              <a:rPr lang="en-US" altLang="zh-CN" dirty="0"/>
              <a:t> </a:t>
            </a:r>
            <a:r>
              <a:rPr lang="zh-CN" altLang="en-US" dirty="0"/>
              <a:t>安全服务体现网络信息系统的安全需求</a:t>
            </a:r>
            <a:endParaRPr lang="en-US" altLang="zh-CN" dirty="0"/>
          </a:p>
          <a:p>
            <a:pPr lvl="1"/>
            <a:r>
              <a:rPr lang="en-US" altLang="zh-CN" dirty="0"/>
              <a:t> </a:t>
            </a:r>
            <a:r>
              <a:rPr lang="zh-CN" altLang="en-US" dirty="0"/>
              <a:t>安全机制是实现安全服务采取的具体技术措施</a:t>
            </a:r>
            <a:endParaRPr lang="en-US" altLang="zh-CN" dirty="0"/>
          </a:p>
          <a:p>
            <a:pPr lvl="1"/>
            <a:r>
              <a:rPr lang="en-US" altLang="zh-CN" dirty="0"/>
              <a:t> </a:t>
            </a:r>
            <a:r>
              <a:rPr lang="zh-CN" altLang="en-US" dirty="0"/>
              <a:t>安全服务与安全机制是多对多的</a:t>
            </a:r>
            <a:r>
              <a:rPr lang="zh-CN" altLang="en-US" dirty="0" smtClean="0"/>
              <a:t>关系</a:t>
            </a:r>
            <a:endParaRPr lang="en-US" altLang="zh-CN" dirty="0"/>
          </a:p>
          <a:p>
            <a:r>
              <a:rPr lang="en-US" altLang="zh-CN" dirty="0"/>
              <a:t> </a:t>
            </a:r>
            <a:r>
              <a:rPr lang="zh-CN" altLang="en-US" dirty="0"/>
              <a:t>简要说明在应用层、网络层、传输层和链路层部署安全服务的</a:t>
            </a:r>
            <a:r>
              <a:rPr lang="zh-CN" altLang="en-US" dirty="0" smtClean="0"/>
              <a:t>优缺点。</a:t>
            </a:r>
            <a:endParaRPr lang="en-US" altLang="zh-CN" dirty="0" smtClean="0"/>
          </a:p>
          <a:p>
            <a:pPr lvl="1"/>
            <a:r>
              <a:rPr lang="zh-CN" altLang="en-US" dirty="0" smtClean="0"/>
              <a:t>层次越高对数据的理解越充分，安全策略和措施控制的颗粒度越细，但对系统的兼容性越差，用户透明度也越低，效率也越低。</a:t>
            </a:r>
            <a:endParaRPr lang="en-US" altLang="zh-CN" dirty="0" smtClean="0"/>
          </a:p>
          <a:p>
            <a:pPr lvl="1"/>
            <a:r>
              <a:rPr lang="zh-CN" altLang="en-US" dirty="0" smtClean="0"/>
              <a:t>（详细具体差异性参见课件）</a:t>
            </a:r>
            <a:endParaRPr lang="zh-CN" altLang="en-US" dirty="0"/>
          </a:p>
        </p:txBody>
      </p:sp>
    </p:spTree>
    <p:extLst>
      <p:ext uri="{BB962C8B-B14F-4D97-AF65-F5344CB8AC3E}">
        <p14:creationId xmlns:p14="http://schemas.microsoft.com/office/powerpoint/2010/main" val="4237673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196752"/>
            <a:ext cx="11233248" cy="4682555"/>
          </a:xfrm>
        </p:spPr>
        <p:txBody>
          <a:bodyPr>
            <a:normAutofit/>
          </a:bodyPr>
          <a:lstStyle/>
          <a:p>
            <a:r>
              <a:rPr lang="zh-CN" altLang="en-US" dirty="0" smtClean="0"/>
              <a:t>测试点</a:t>
            </a:r>
            <a:r>
              <a:rPr lang="en-US" altLang="zh-CN" dirty="0" smtClean="0"/>
              <a:t>2-1</a:t>
            </a:r>
          </a:p>
          <a:p>
            <a:pPr lvl="1"/>
            <a:r>
              <a:rPr lang="en-US" altLang="zh-CN" dirty="0"/>
              <a:t> </a:t>
            </a:r>
            <a:r>
              <a:rPr lang="zh-CN" altLang="en-US" dirty="0" smtClean="0"/>
              <a:t>在查询相关技术资料或进行实际验证的基础上回答以下问题：</a:t>
            </a:r>
            <a:endParaRPr lang="en-US" altLang="zh-CN" dirty="0" smtClean="0"/>
          </a:p>
          <a:p>
            <a:pPr lvl="2"/>
            <a:r>
              <a:rPr lang="en-US" altLang="zh-CN" dirty="0"/>
              <a:t> </a:t>
            </a:r>
            <a:r>
              <a:rPr lang="zh-CN" altLang="en-US" dirty="0" smtClean="0"/>
              <a:t>如果主机</a:t>
            </a:r>
            <a:r>
              <a:rPr lang="en-US" altLang="zh-CN" dirty="0" smtClean="0"/>
              <a:t>A</a:t>
            </a:r>
            <a:r>
              <a:rPr lang="zh-CN" altLang="en-US" dirty="0" smtClean="0"/>
              <a:t>跳过与主机</a:t>
            </a:r>
            <a:r>
              <a:rPr lang="en-US" altLang="zh-CN" dirty="0" smtClean="0"/>
              <a:t>B</a:t>
            </a:r>
            <a:r>
              <a:rPr lang="zh-CN" altLang="en-US" dirty="0" smtClean="0"/>
              <a:t>建立</a:t>
            </a:r>
            <a:r>
              <a:rPr lang="en-US" altLang="zh-CN" dirty="0" smtClean="0"/>
              <a:t>TCP</a:t>
            </a:r>
            <a:r>
              <a:rPr lang="zh-CN" altLang="en-US" dirty="0" smtClean="0"/>
              <a:t>连接的前两个步骤，直接发送三次握手中最后一个带</a:t>
            </a:r>
            <a:r>
              <a:rPr lang="en-US" altLang="zh-CN" dirty="0" smtClean="0"/>
              <a:t>ACK</a:t>
            </a:r>
            <a:r>
              <a:rPr lang="zh-CN" altLang="en-US" dirty="0" smtClean="0"/>
              <a:t>标志的包，主机</a:t>
            </a:r>
            <a:r>
              <a:rPr lang="en-US" altLang="zh-CN" dirty="0" smtClean="0"/>
              <a:t>B</a:t>
            </a:r>
            <a:r>
              <a:rPr lang="zh-CN" altLang="en-US" dirty="0" smtClean="0"/>
              <a:t>会如何处理？</a:t>
            </a:r>
            <a:endParaRPr lang="en-US" altLang="zh-CN" dirty="0" smtClean="0"/>
          </a:p>
          <a:p>
            <a:pPr lvl="3"/>
            <a:r>
              <a:rPr lang="zh-CN" altLang="zh-CN" dirty="0"/>
              <a:t>当连接建立后所有的消息中都会带有</a:t>
            </a:r>
            <a:r>
              <a:rPr lang="en-US" altLang="zh-CN" dirty="0"/>
              <a:t>ACK</a:t>
            </a:r>
            <a:r>
              <a:rPr lang="zh-CN" altLang="zh-CN" dirty="0"/>
              <a:t>标志，主机收到后会检查数据包的合法性，然后再向应用层传递该数据包，显然连接未建立的状态下该数据包是非法的，目前操作系的常见处理方式是，如果数据包发送的端口是关闭，主机会丢弃该数据包，如果端口是开放的主机操作系统的协议栈会回复</a:t>
            </a:r>
            <a:r>
              <a:rPr lang="en-US" altLang="zh-CN" dirty="0"/>
              <a:t>RST</a:t>
            </a:r>
            <a:r>
              <a:rPr lang="zh-CN" altLang="zh-CN" dirty="0"/>
              <a:t>包，通知主机</a:t>
            </a:r>
            <a:r>
              <a:rPr lang="en-US" altLang="zh-CN" dirty="0"/>
              <a:t>A</a:t>
            </a:r>
            <a:r>
              <a:rPr lang="zh-CN" altLang="zh-CN" dirty="0"/>
              <a:t>停止发送</a:t>
            </a:r>
            <a:r>
              <a:rPr lang="zh-CN" altLang="zh-CN" dirty="0" smtClean="0"/>
              <a:t>。</a:t>
            </a:r>
            <a:endParaRPr lang="en-US" altLang="zh-CN" dirty="0" smtClean="0"/>
          </a:p>
        </p:txBody>
      </p:sp>
    </p:spTree>
    <p:extLst>
      <p:ext uri="{BB962C8B-B14F-4D97-AF65-F5344CB8AC3E}">
        <p14:creationId xmlns:p14="http://schemas.microsoft.com/office/powerpoint/2010/main" val="3646122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228436"/>
            <a:ext cx="11233248" cy="4650871"/>
          </a:xfrm>
        </p:spPr>
        <p:txBody>
          <a:bodyPr/>
          <a:lstStyle/>
          <a:p>
            <a:pPr lvl="2"/>
            <a:r>
              <a:rPr lang="en-US" altLang="zh-CN" dirty="0"/>
              <a:t> </a:t>
            </a:r>
            <a:r>
              <a:rPr lang="zh-CN" altLang="en-US" dirty="0"/>
              <a:t>如果应用程序在释放连接的过程中（参见教材图</a:t>
            </a:r>
            <a:r>
              <a:rPr lang="en-US" altLang="zh-CN" dirty="0"/>
              <a:t>2-6-3</a:t>
            </a:r>
            <a:r>
              <a:rPr lang="zh-CN" altLang="en-US" dirty="0"/>
              <a:t>），由于应用程序异常终止来不及通知</a:t>
            </a:r>
            <a:r>
              <a:rPr lang="en-US" altLang="zh-CN" dirty="0"/>
              <a:t>TCP</a:t>
            </a:r>
            <a:r>
              <a:rPr lang="zh-CN" altLang="en-US" dirty="0"/>
              <a:t>协议释放连接，试问在实际情况中应该如何处理这种异常。</a:t>
            </a:r>
            <a:endParaRPr lang="en-US" altLang="zh-CN" dirty="0"/>
          </a:p>
          <a:p>
            <a:pPr lvl="3"/>
            <a:r>
              <a:rPr lang="en-US" altLang="zh-CN" dirty="0"/>
              <a:t>TCP</a:t>
            </a:r>
            <a:r>
              <a:rPr lang="zh-CN" altLang="zh-CN" dirty="0"/>
              <a:t>连接释放的过程是：首先</a:t>
            </a:r>
            <a:r>
              <a:rPr lang="en-US" altLang="zh-CN" dirty="0"/>
              <a:t>A</a:t>
            </a:r>
            <a:r>
              <a:rPr lang="zh-CN" altLang="zh-CN" dirty="0"/>
              <a:t>发送</a:t>
            </a:r>
            <a:r>
              <a:rPr lang="en-US" altLang="zh-CN" dirty="0"/>
              <a:t>FIN</a:t>
            </a:r>
            <a:r>
              <a:rPr lang="zh-CN" altLang="zh-CN" dirty="0"/>
              <a:t>包后，只是关闭</a:t>
            </a:r>
            <a:r>
              <a:rPr lang="en-US" altLang="zh-CN" dirty="0"/>
              <a:t>A</a:t>
            </a:r>
            <a:r>
              <a:rPr lang="zh-CN" altLang="zh-CN" dirty="0"/>
              <a:t>到</a:t>
            </a:r>
            <a:r>
              <a:rPr lang="en-US" altLang="zh-CN" dirty="0"/>
              <a:t>B</a:t>
            </a:r>
            <a:r>
              <a:rPr lang="zh-CN" altLang="zh-CN" dirty="0"/>
              <a:t>的</a:t>
            </a:r>
            <a:r>
              <a:rPr lang="en-US" altLang="zh-CN" dirty="0"/>
              <a:t>TCP</a:t>
            </a:r>
            <a:r>
              <a:rPr lang="zh-CN" altLang="zh-CN" dirty="0"/>
              <a:t>连接，但仍然能接收</a:t>
            </a:r>
            <a:r>
              <a:rPr lang="en-US" altLang="zh-CN" dirty="0"/>
              <a:t>B</a:t>
            </a:r>
            <a:r>
              <a:rPr lang="zh-CN" altLang="zh-CN" dirty="0"/>
              <a:t>到</a:t>
            </a:r>
            <a:r>
              <a:rPr lang="en-US" altLang="zh-CN" dirty="0"/>
              <a:t>A</a:t>
            </a:r>
            <a:r>
              <a:rPr lang="zh-CN" altLang="zh-CN" dirty="0"/>
              <a:t>的</a:t>
            </a:r>
            <a:r>
              <a:rPr lang="zh-CN" altLang="zh-CN" dirty="0" smtClean="0"/>
              <a:t>数据包。</a:t>
            </a:r>
            <a:r>
              <a:rPr lang="en-US" altLang="zh-CN" dirty="0"/>
              <a:t>B</a:t>
            </a:r>
            <a:r>
              <a:rPr lang="zh-CN" altLang="zh-CN" dirty="0"/>
              <a:t>收到后回送一个</a:t>
            </a:r>
            <a:r>
              <a:rPr lang="en-US" altLang="zh-CN" dirty="0"/>
              <a:t>FIN-ACK</a:t>
            </a:r>
            <a:r>
              <a:rPr lang="zh-CN" altLang="zh-CN" dirty="0"/>
              <a:t>包，同时告诉应用层</a:t>
            </a:r>
            <a:r>
              <a:rPr lang="en-US" altLang="zh-CN" dirty="0"/>
              <a:t>A</a:t>
            </a:r>
            <a:r>
              <a:rPr lang="zh-CN" altLang="zh-CN" dirty="0"/>
              <a:t>不再有数据发送，但是</a:t>
            </a:r>
            <a:r>
              <a:rPr lang="zh-CN" altLang="zh-CN" dirty="0" smtClean="0"/>
              <a:t>如果</a:t>
            </a:r>
            <a:r>
              <a:rPr lang="en-US" altLang="zh-CN" dirty="0" smtClean="0"/>
              <a:t>B</a:t>
            </a:r>
            <a:r>
              <a:rPr lang="zh-CN" altLang="en-US" dirty="0" smtClean="0"/>
              <a:t>的应用程序</a:t>
            </a:r>
            <a:r>
              <a:rPr lang="zh-CN" altLang="zh-CN" dirty="0" smtClean="0"/>
              <a:t>还有</a:t>
            </a:r>
            <a:r>
              <a:rPr lang="zh-CN" altLang="zh-CN" dirty="0"/>
              <a:t>数据发送可以继续</a:t>
            </a:r>
            <a:r>
              <a:rPr lang="zh-CN" altLang="zh-CN" dirty="0" smtClean="0"/>
              <a:t>发送</a:t>
            </a:r>
            <a:r>
              <a:rPr lang="zh-CN" altLang="en-US" dirty="0"/>
              <a:t>，</a:t>
            </a:r>
            <a:r>
              <a:rPr lang="zh-CN" altLang="zh-CN" dirty="0" smtClean="0"/>
              <a:t>结束</a:t>
            </a:r>
            <a:r>
              <a:rPr lang="zh-CN" altLang="zh-CN" dirty="0"/>
              <a:t>发送时，应用程序通知</a:t>
            </a:r>
            <a:r>
              <a:rPr lang="en-US" altLang="zh-CN" dirty="0"/>
              <a:t>TCP</a:t>
            </a:r>
            <a:r>
              <a:rPr lang="zh-CN" altLang="zh-CN" dirty="0"/>
              <a:t>释放连接，发送</a:t>
            </a:r>
            <a:r>
              <a:rPr lang="en-US" altLang="zh-CN" dirty="0"/>
              <a:t>FIN</a:t>
            </a:r>
            <a:r>
              <a:rPr lang="zh-CN" altLang="zh-CN" dirty="0"/>
              <a:t>包给</a:t>
            </a:r>
            <a:r>
              <a:rPr lang="en-US" altLang="zh-CN" dirty="0"/>
              <a:t>A</a:t>
            </a:r>
            <a:r>
              <a:rPr lang="zh-CN" altLang="zh-CN" dirty="0"/>
              <a:t>，并关闭</a:t>
            </a:r>
            <a:r>
              <a:rPr lang="en-US" altLang="zh-CN" dirty="0"/>
              <a:t>B</a:t>
            </a:r>
            <a:r>
              <a:rPr lang="zh-CN" altLang="zh-CN" dirty="0"/>
              <a:t>到</a:t>
            </a:r>
            <a:r>
              <a:rPr lang="en-US" altLang="zh-CN" dirty="0"/>
              <a:t>A</a:t>
            </a:r>
            <a:r>
              <a:rPr lang="zh-CN" altLang="zh-CN" dirty="0"/>
              <a:t>的</a:t>
            </a:r>
            <a:r>
              <a:rPr lang="en-US" altLang="zh-CN" dirty="0"/>
              <a:t>TCP</a:t>
            </a:r>
            <a:r>
              <a:rPr lang="zh-CN" altLang="zh-CN" dirty="0"/>
              <a:t>连接，</a:t>
            </a:r>
            <a:r>
              <a:rPr lang="en-US" altLang="zh-CN" dirty="0"/>
              <a:t>A</a:t>
            </a:r>
            <a:r>
              <a:rPr lang="zh-CN" altLang="zh-CN" dirty="0"/>
              <a:t>收到后回送</a:t>
            </a:r>
            <a:r>
              <a:rPr lang="en-US" altLang="zh-CN" dirty="0"/>
              <a:t>ACK</a:t>
            </a:r>
            <a:r>
              <a:rPr lang="zh-CN" altLang="zh-CN" dirty="0"/>
              <a:t>包，双方完成连接释放。如果程序异常终止，</a:t>
            </a:r>
            <a:r>
              <a:rPr lang="en-US" altLang="zh-CN" dirty="0"/>
              <a:t>A</a:t>
            </a:r>
            <a:r>
              <a:rPr lang="zh-CN" altLang="zh-CN" dirty="0"/>
              <a:t>发送的</a:t>
            </a:r>
            <a:r>
              <a:rPr lang="en-US" altLang="zh-CN" dirty="0"/>
              <a:t>FIN</a:t>
            </a:r>
            <a:r>
              <a:rPr lang="zh-CN" altLang="zh-CN" dirty="0"/>
              <a:t>包到达</a:t>
            </a:r>
            <a:r>
              <a:rPr lang="en-US" altLang="zh-CN" dirty="0"/>
              <a:t>B</a:t>
            </a:r>
            <a:r>
              <a:rPr lang="zh-CN" altLang="zh-CN" dirty="0"/>
              <a:t>但接收的应用程序已经崩溃，无法通知</a:t>
            </a:r>
            <a:r>
              <a:rPr lang="en-US" altLang="zh-CN" dirty="0"/>
              <a:t>TCP</a:t>
            </a:r>
            <a:r>
              <a:rPr lang="zh-CN" altLang="zh-CN" dirty="0"/>
              <a:t>执行释放连接，此时，主机</a:t>
            </a:r>
            <a:r>
              <a:rPr lang="en-US" altLang="zh-CN" dirty="0"/>
              <a:t>B</a:t>
            </a:r>
            <a:r>
              <a:rPr lang="zh-CN" altLang="zh-CN" dirty="0"/>
              <a:t>的操作系统会在向应用程序转发数据时检测到异常（超时），就会向主机</a:t>
            </a:r>
            <a:r>
              <a:rPr lang="en-US" altLang="zh-CN" dirty="0"/>
              <a:t>A</a:t>
            </a:r>
            <a:r>
              <a:rPr lang="zh-CN" altLang="zh-CN" dirty="0"/>
              <a:t>发出</a:t>
            </a:r>
            <a:r>
              <a:rPr lang="en-US" altLang="zh-CN" dirty="0"/>
              <a:t>RST</a:t>
            </a:r>
            <a:r>
              <a:rPr lang="zh-CN" altLang="zh-CN" dirty="0"/>
              <a:t>包，通知</a:t>
            </a:r>
            <a:r>
              <a:rPr lang="en-US" altLang="zh-CN" dirty="0"/>
              <a:t>A</a:t>
            </a:r>
            <a:r>
              <a:rPr lang="zh-CN" altLang="zh-CN" dirty="0"/>
              <a:t>中断连接并释放资源，同时也释放本地的资源，这样避免资源的无效占用</a:t>
            </a:r>
            <a:r>
              <a:rPr lang="zh-CN" altLang="zh-CN" dirty="0" smtClean="0"/>
              <a:t>。</a:t>
            </a:r>
            <a:endParaRPr lang="en-US" altLang="zh-CN" dirty="0"/>
          </a:p>
        </p:txBody>
      </p:sp>
    </p:spTree>
    <p:extLst>
      <p:ext uri="{BB962C8B-B14F-4D97-AF65-F5344CB8AC3E}">
        <p14:creationId xmlns:p14="http://schemas.microsoft.com/office/powerpoint/2010/main" val="932624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endParaRPr lang="zh-CN" altLang="en-US" dirty="0"/>
          </a:p>
        </p:txBody>
      </p:sp>
      <p:sp>
        <p:nvSpPr>
          <p:cNvPr id="3" name="内容占位符 2"/>
          <p:cNvSpPr>
            <a:spLocks noGrp="1"/>
          </p:cNvSpPr>
          <p:nvPr>
            <p:ph idx="1"/>
          </p:nvPr>
        </p:nvSpPr>
        <p:spPr>
          <a:xfrm>
            <a:off x="431371" y="1339274"/>
            <a:ext cx="11233248" cy="4540034"/>
          </a:xfrm>
        </p:spPr>
        <p:txBody>
          <a:bodyPr>
            <a:normAutofit fontScale="92500" lnSpcReduction="10000"/>
          </a:bodyPr>
          <a:lstStyle/>
          <a:p>
            <a:pPr lvl="1"/>
            <a:r>
              <a:rPr lang="en-US" altLang="zh-CN" dirty="0"/>
              <a:t> IP</a:t>
            </a:r>
            <a:r>
              <a:rPr lang="zh-CN" altLang="en-US" dirty="0"/>
              <a:t>协议安全威胁产生的根本原因是什么？请举例分析</a:t>
            </a:r>
            <a:r>
              <a:rPr lang="zh-CN" altLang="en-US" dirty="0" smtClean="0"/>
              <a:t>。</a:t>
            </a:r>
            <a:endParaRPr lang="en-US" altLang="zh-CN" dirty="0" smtClean="0"/>
          </a:p>
          <a:p>
            <a:pPr lvl="2"/>
            <a:r>
              <a:rPr lang="en-US" altLang="zh-CN" dirty="0"/>
              <a:t>IP</a:t>
            </a:r>
            <a:r>
              <a:rPr lang="zh-CN" altLang="zh-CN" dirty="0"/>
              <a:t>协议最主要的安全威胁是</a:t>
            </a:r>
            <a:r>
              <a:rPr lang="en-US" altLang="zh-CN" dirty="0"/>
              <a:t>IP</a:t>
            </a:r>
            <a:r>
              <a:rPr lang="zh-CN" altLang="zh-CN" dirty="0"/>
              <a:t>假冒，通过</a:t>
            </a:r>
            <a:r>
              <a:rPr lang="en-US" altLang="zh-CN" dirty="0"/>
              <a:t>IP</a:t>
            </a:r>
            <a:r>
              <a:rPr lang="zh-CN" altLang="zh-CN" dirty="0"/>
              <a:t>假冒可以实施拒绝服务攻击和基于</a:t>
            </a:r>
            <a:r>
              <a:rPr lang="en-US" altLang="zh-CN" dirty="0"/>
              <a:t>IP</a:t>
            </a:r>
            <a:r>
              <a:rPr lang="zh-CN" altLang="zh-CN" dirty="0"/>
              <a:t>地址认证网络服务攻击。其根源在于</a:t>
            </a:r>
            <a:r>
              <a:rPr lang="en-US" altLang="zh-CN" dirty="0"/>
              <a:t>IP</a:t>
            </a:r>
            <a:r>
              <a:rPr lang="zh-CN" altLang="zh-CN" dirty="0"/>
              <a:t>协议本身没有验证源</a:t>
            </a:r>
            <a:r>
              <a:rPr lang="en-US" altLang="zh-CN" dirty="0"/>
              <a:t>IP</a:t>
            </a:r>
            <a:r>
              <a:rPr lang="zh-CN" altLang="zh-CN" dirty="0"/>
              <a:t>地址真实性的机制。</a:t>
            </a:r>
            <a:endParaRPr lang="en-US" altLang="zh-CN" dirty="0"/>
          </a:p>
          <a:p>
            <a:pPr lvl="1"/>
            <a:r>
              <a:rPr lang="en-US" altLang="zh-CN" dirty="0"/>
              <a:t> TCP</a:t>
            </a:r>
            <a:r>
              <a:rPr lang="zh-CN" altLang="en-US" dirty="0"/>
              <a:t>协议安全威胁产生的根本原因是什么？请举例分析</a:t>
            </a:r>
            <a:r>
              <a:rPr lang="zh-CN" altLang="en-US" dirty="0" smtClean="0"/>
              <a:t>。</a:t>
            </a:r>
            <a:endParaRPr lang="en-US" altLang="zh-CN" dirty="0" smtClean="0"/>
          </a:p>
          <a:p>
            <a:pPr lvl="2"/>
            <a:r>
              <a:rPr lang="en-US" altLang="zh-CN" dirty="0" smtClean="0"/>
              <a:t>TCP</a:t>
            </a:r>
            <a:r>
              <a:rPr lang="zh-CN" altLang="en-US" dirty="0" smtClean="0"/>
              <a:t>协议需要建立连接和保证可靠性是安全威胁产生的根本原因。</a:t>
            </a:r>
            <a:endParaRPr lang="en-US" altLang="zh-CN" dirty="0" smtClean="0"/>
          </a:p>
          <a:p>
            <a:pPr lvl="2"/>
            <a:r>
              <a:rPr lang="en-US" altLang="zh-CN" dirty="0" smtClean="0"/>
              <a:t>TCP</a:t>
            </a:r>
            <a:r>
              <a:rPr lang="zh-CN" altLang="zh-CN" dirty="0"/>
              <a:t>协议面临的安全威胁主要包括：</a:t>
            </a:r>
            <a:r>
              <a:rPr lang="en-US" altLang="zh-CN" dirty="0"/>
              <a:t>SYN Flooding</a:t>
            </a:r>
            <a:r>
              <a:rPr lang="zh-CN" altLang="zh-CN" dirty="0"/>
              <a:t>，</a:t>
            </a:r>
            <a:r>
              <a:rPr lang="en-US" altLang="zh-CN" dirty="0"/>
              <a:t>ACK Flooding</a:t>
            </a:r>
            <a:r>
              <a:rPr lang="zh-CN" altLang="zh-CN" dirty="0"/>
              <a:t>、序列号猜测攻击和</a:t>
            </a:r>
            <a:r>
              <a:rPr lang="en-US" altLang="zh-CN" dirty="0"/>
              <a:t>Land</a:t>
            </a:r>
            <a:r>
              <a:rPr lang="zh-CN" altLang="zh-CN" dirty="0"/>
              <a:t>攻击。</a:t>
            </a:r>
            <a:r>
              <a:rPr lang="en-US" altLang="zh-CN" dirty="0"/>
              <a:t>SYN Flooding</a:t>
            </a:r>
            <a:r>
              <a:rPr lang="zh-CN" altLang="zh-CN" dirty="0"/>
              <a:t>，</a:t>
            </a:r>
            <a:r>
              <a:rPr lang="en-US" altLang="zh-CN" dirty="0"/>
              <a:t>ACK Flooding</a:t>
            </a:r>
            <a:r>
              <a:rPr lang="zh-CN" altLang="zh-CN" dirty="0"/>
              <a:t>均是利用</a:t>
            </a:r>
            <a:r>
              <a:rPr lang="en-US" altLang="zh-CN" dirty="0"/>
              <a:t>TCP</a:t>
            </a:r>
            <a:r>
              <a:rPr lang="zh-CN" altLang="zh-CN" dirty="0"/>
              <a:t>连接和通信过程会对每个连接的状态进行维护，因此需要一定的系统开销，如果存在大量的非法连接，会消耗系统资源，导致拒绝服务攻击。序列号猜测攻击是针对</a:t>
            </a:r>
            <a:r>
              <a:rPr lang="en-US" altLang="zh-CN" dirty="0"/>
              <a:t>TCP</a:t>
            </a:r>
            <a:r>
              <a:rPr lang="zh-CN" altLang="zh-CN" dirty="0"/>
              <a:t>通信需要保证数据包传输的可靠和有序的特性，数据包中会包含特定的序列号。</a:t>
            </a:r>
            <a:r>
              <a:rPr lang="en-US" altLang="zh-CN" dirty="0"/>
              <a:t>TCP</a:t>
            </a:r>
            <a:r>
              <a:rPr lang="zh-CN" altLang="zh-CN" dirty="0"/>
              <a:t>的端口号和序列号在连接建立后会成为数据包合法性的判断标准，如果攻击者能够猜测出正确的序列号，就能伪造攻击数据包，破坏数据传输的完整性和有效性。</a:t>
            </a:r>
            <a:r>
              <a:rPr lang="en-US" altLang="zh-CN" dirty="0"/>
              <a:t>LAND</a:t>
            </a:r>
            <a:r>
              <a:rPr lang="zh-CN" altLang="zh-CN" dirty="0"/>
              <a:t>攻击主要由操作系统对同</a:t>
            </a:r>
            <a:r>
              <a:rPr lang="en-US" altLang="zh-CN" dirty="0"/>
              <a:t>IP</a:t>
            </a:r>
            <a:r>
              <a:rPr lang="zh-CN" altLang="zh-CN" dirty="0"/>
              <a:t>和端口的</a:t>
            </a:r>
            <a:r>
              <a:rPr lang="en-US" altLang="zh-CN" dirty="0"/>
              <a:t>TCP-SYN</a:t>
            </a:r>
            <a:r>
              <a:rPr lang="zh-CN" altLang="zh-CN" dirty="0"/>
              <a:t>数据包请求处理的缺陷导致</a:t>
            </a:r>
            <a:r>
              <a:rPr lang="zh-CN" altLang="zh-CN" dirty="0" smtClean="0"/>
              <a:t>。</a:t>
            </a:r>
            <a:endParaRPr lang="en-US" altLang="zh-CN" dirty="0"/>
          </a:p>
        </p:txBody>
      </p:sp>
    </p:spTree>
    <p:extLst>
      <p:ext uri="{BB962C8B-B14F-4D97-AF65-F5344CB8AC3E}">
        <p14:creationId xmlns:p14="http://schemas.microsoft.com/office/powerpoint/2010/main" val="123775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en-US" altLang="zh-CN" dirty="0"/>
              <a:t>UDP</a:t>
            </a:r>
            <a:r>
              <a:rPr lang="zh-CN" altLang="en-US" dirty="0"/>
              <a:t>协议安全威胁产生的根本原因是什么？请举例分析</a:t>
            </a:r>
            <a:r>
              <a:rPr lang="zh-CN" altLang="en-US" dirty="0" smtClean="0"/>
              <a:t>。</a:t>
            </a:r>
            <a:endParaRPr lang="en-US" altLang="zh-CN" dirty="0" smtClean="0"/>
          </a:p>
          <a:p>
            <a:pPr lvl="2"/>
            <a:r>
              <a:rPr lang="zh-CN" altLang="zh-CN" dirty="0"/>
              <a:t>主要是由</a:t>
            </a:r>
            <a:r>
              <a:rPr lang="en-US" altLang="zh-CN" dirty="0"/>
              <a:t>UDP</a:t>
            </a:r>
            <a:r>
              <a:rPr lang="zh-CN" altLang="zh-CN" dirty="0"/>
              <a:t>协议不可靠和无连接的特征导致</a:t>
            </a:r>
            <a:r>
              <a:rPr lang="zh-CN" altLang="zh-CN" dirty="0" smtClean="0"/>
              <a:t>。</a:t>
            </a:r>
            <a:endParaRPr lang="en-US" altLang="zh-CN" dirty="0" smtClean="0"/>
          </a:p>
          <a:p>
            <a:pPr lvl="2"/>
            <a:r>
              <a:rPr lang="en-US" altLang="zh-CN" dirty="0" smtClean="0"/>
              <a:t>UDP</a:t>
            </a:r>
            <a:r>
              <a:rPr lang="zh-CN" altLang="zh-CN" dirty="0"/>
              <a:t>的协议的安全威胁主要包括</a:t>
            </a:r>
            <a:r>
              <a:rPr lang="en-US" altLang="zh-CN" dirty="0"/>
              <a:t>UDP</a:t>
            </a:r>
            <a:r>
              <a:rPr lang="zh-CN" altLang="zh-CN" dirty="0"/>
              <a:t>假冒和</a:t>
            </a:r>
            <a:r>
              <a:rPr lang="en-US" altLang="zh-CN" dirty="0"/>
              <a:t>UDP</a:t>
            </a:r>
            <a:r>
              <a:rPr lang="zh-CN" altLang="zh-CN" dirty="0"/>
              <a:t>劫持</a:t>
            </a:r>
            <a:r>
              <a:rPr lang="zh-CN" altLang="zh-CN" dirty="0" smtClean="0"/>
              <a:t>。</a:t>
            </a:r>
            <a:r>
              <a:rPr lang="zh-CN" altLang="en-US" dirty="0" smtClean="0"/>
              <a:t>（分析略）</a:t>
            </a:r>
            <a:endParaRPr lang="en-US" altLang="zh-CN" dirty="0"/>
          </a:p>
          <a:p>
            <a:pPr lvl="1"/>
            <a:r>
              <a:rPr lang="en-US" altLang="zh-CN" dirty="0"/>
              <a:t> </a:t>
            </a:r>
            <a:r>
              <a:rPr lang="zh-CN" altLang="en-US" dirty="0"/>
              <a:t>域名解析协议中主要存在哪些安全威胁？简要说明威胁过程和原理</a:t>
            </a:r>
            <a:r>
              <a:rPr lang="zh-CN" altLang="en-US" dirty="0" smtClean="0"/>
              <a:t>。</a:t>
            </a:r>
            <a:endParaRPr lang="en-US" altLang="zh-CN" dirty="0" smtClean="0"/>
          </a:p>
          <a:p>
            <a:pPr lvl="2"/>
            <a:r>
              <a:rPr lang="en-US" altLang="zh-CN" dirty="0"/>
              <a:t>DNS</a:t>
            </a:r>
            <a:r>
              <a:rPr lang="zh-CN" altLang="zh-CN" dirty="0"/>
              <a:t>劫持攻击（</a:t>
            </a:r>
            <a:r>
              <a:rPr lang="en-US" altLang="zh-CN" dirty="0"/>
              <a:t>DNS</a:t>
            </a:r>
            <a:r>
              <a:rPr lang="zh-CN" altLang="zh-CN" dirty="0"/>
              <a:t>缓存毒化、</a:t>
            </a:r>
            <a:r>
              <a:rPr lang="en-US" altLang="zh-CN" dirty="0"/>
              <a:t>DNS ID</a:t>
            </a:r>
            <a:r>
              <a:rPr lang="zh-CN" altLang="zh-CN" dirty="0"/>
              <a:t>欺骗）以及基于</a:t>
            </a:r>
            <a:r>
              <a:rPr lang="en-US" altLang="zh-CN" dirty="0" err="1"/>
              <a:t>DDoS</a:t>
            </a:r>
            <a:r>
              <a:rPr lang="zh-CN" altLang="zh-CN" dirty="0"/>
              <a:t>攻击（反弹攻击）</a:t>
            </a:r>
            <a:r>
              <a:rPr lang="zh-CN" altLang="zh-CN" dirty="0" smtClean="0"/>
              <a:t>。</a:t>
            </a:r>
            <a:r>
              <a:rPr lang="zh-CN" altLang="en-US" dirty="0" smtClean="0"/>
              <a:t>（过程原理略）</a:t>
            </a:r>
            <a:endParaRPr lang="en-US" altLang="zh-CN" dirty="0"/>
          </a:p>
          <a:p>
            <a:endParaRPr lang="zh-CN" altLang="en-US" dirty="0"/>
          </a:p>
        </p:txBody>
      </p:sp>
    </p:spTree>
    <p:extLst>
      <p:ext uri="{BB962C8B-B14F-4D97-AF65-F5344CB8AC3E}">
        <p14:creationId xmlns:p14="http://schemas.microsoft.com/office/powerpoint/2010/main" val="115474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256146"/>
            <a:ext cx="11233248" cy="4623162"/>
          </a:xfrm>
        </p:spPr>
        <p:txBody>
          <a:bodyPr/>
          <a:lstStyle/>
          <a:p>
            <a:r>
              <a:rPr lang="zh-CN" altLang="en-US" dirty="0"/>
              <a:t>测试点</a:t>
            </a:r>
            <a:r>
              <a:rPr lang="en-US" altLang="zh-CN" dirty="0"/>
              <a:t>3-1</a:t>
            </a:r>
          </a:p>
          <a:p>
            <a:pPr lvl="1"/>
            <a:r>
              <a:rPr lang="en-US" altLang="zh-CN" dirty="0"/>
              <a:t> </a:t>
            </a:r>
            <a:r>
              <a:rPr lang="zh-CN" altLang="en-US" dirty="0"/>
              <a:t>编制一个口令强度检测程序（语言不限）要求如下：</a:t>
            </a:r>
            <a:endParaRPr lang="en-US" altLang="zh-CN" dirty="0"/>
          </a:p>
          <a:p>
            <a:pPr lvl="2"/>
            <a:r>
              <a:rPr lang="zh-CN" altLang="en-US" dirty="0"/>
              <a:t> 口令必须包含大写字母，小写字母，数字，特殊字符四种中的三种，长度要求</a:t>
            </a:r>
            <a:r>
              <a:rPr lang="en-US" altLang="zh-CN" dirty="0"/>
              <a:t>8</a:t>
            </a:r>
            <a:r>
              <a:rPr lang="zh-CN" altLang="en-US" dirty="0"/>
              <a:t>到</a:t>
            </a:r>
            <a:r>
              <a:rPr lang="en-US" altLang="zh-CN" dirty="0"/>
              <a:t>30</a:t>
            </a:r>
            <a:r>
              <a:rPr lang="zh-CN" altLang="en-US" dirty="0" smtClean="0"/>
              <a:t>位</a:t>
            </a:r>
            <a:endParaRPr lang="en-US" altLang="zh-CN" dirty="0"/>
          </a:p>
          <a:p>
            <a:pPr lvl="2"/>
            <a:r>
              <a:rPr lang="en-US" altLang="zh-CN" dirty="0"/>
              <a:t> </a:t>
            </a:r>
            <a:r>
              <a:rPr lang="zh-CN" altLang="en-US" dirty="0"/>
              <a:t>提供源码和运行截图</a:t>
            </a:r>
            <a:r>
              <a:rPr lang="zh-CN" altLang="en-US" dirty="0" smtClean="0"/>
              <a:t>。</a:t>
            </a:r>
            <a:endParaRPr lang="en-US" altLang="zh-CN" dirty="0" smtClean="0"/>
          </a:p>
          <a:p>
            <a:pPr lvl="2"/>
            <a:r>
              <a:rPr lang="en-US" altLang="zh-CN" dirty="0" smtClean="0"/>
              <a:t> </a:t>
            </a:r>
            <a:r>
              <a:rPr lang="zh-CN" altLang="en-US" dirty="0" smtClean="0"/>
              <a:t>思路：依据</a:t>
            </a:r>
            <a:r>
              <a:rPr lang="en-US" altLang="zh-CN" dirty="0" smtClean="0"/>
              <a:t>ASCII</a:t>
            </a:r>
            <a:r>
              <a:rPr lang="zh-CN" altLang="en-US" dirty="0" smtClean="0"/>
              <a:t>码判断字符范围，</a:t>
            </a:r>
            <a:endParaRPr lang="zh-CN" altLang="en-US" dirty="0"/>
          </a:p>
          <a:p>
            <a:endParaRPr lang="zh-CN" altLang="en-US" dirty="0"/>
          </a:p>
        </p:txBody>
      </p:sp>
    </p:spTree>
    <p:extLst>
      <p:ext uri="{BB962C8B-B14F-4D97-AF65-F5344CB8AC3E}">
        <p14:creationId xmlns:p14="http://schemas.microsoft.com/office/powerpoint/2010/main" val="951514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3307</Words>
  <Application>Microsoft Office PowerPoint</Application>
  <PresentationFormat>宽屏</PresentationFormat>
  <Paragraphs>218</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黑体</vt:lpstr>
      <vt:lpstr>华文行楷</vt:lpstr>
      <vt:lpstr>华文新魏</vt:lpstr>
      <vt:lpstr>华文中宋</vt:lpstr>
      <vt:lpstr>宋体</vt:lpstr>
      <vt:lpstr>微软雅黑</vt:lpstr>
      <vt:lpstr>Arial</vt:lpstr>
      <vt:lpstr>Calibri</vt:lpstr>
      <vt:lpstr>Symbol</vt:lpstr>
      <vt:lpstr>Times New Roman</vt:lpstr>
      <vt:lpstr>Wingdings</vt:lpstr>
      <vt:lpstr>1_Office 主题​​</vt:lpstr>
      <vt:lpstr>第一讲 网络安全概述</vt:lpstr>
      <vt:lpstr>第一讲 网络安全概述</vt:lpstr>
      <vt:lpstr>第一讲 网络安全概述</vt:lpstr>
      <vt:lpstr>第一讲 网络安全概述</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第三讲 身份认证技术</vt:lpstr>
      <vt:lpstr>第三讲 身份认证技术</vt:lpstr>
      <vt:lpstr>第四讲 访问控制技术</vt:lpstr>
      <vt:lpstr>第四讲 访问控制技术</vt:lpstr>
      <vt:lpstr>第四讲 访问控制技术</vt:lpstr>
      <vt:lpstr>第四讲 访问控制技术</vt:lpstr>
      <vt:lpstr>第四讲 访问控制技术</vt:lpstr>
      <vt:lpstr>第四讲 访问控制技术</vt:lpstr>
      <vt:lpstr>第五讲 网络扫描技术</vt:lpstr>
      <vt:lpstr>第六讲 网络隔离技术</vt:lpstr>
      <vt:lpstr>第六讲 网络隔离技术</vt:lpstr>
      <vt:lpstr>第六讲 网络隔离技术</vt:lpstr>
      <vt:lpstr>第六讲 网络隔离技术</vt:lpstr>
      <vt:lpstr>第六讲 网络隔离技术</vt:lpstr>
      <vt:lpstr>第六讲 网络隔离技术</vt:lpstr>
      <vt:lpstr>第七讲 入侵检测技术</vt:lpstr>
      <vt:lpstr>预祝诸位同学考出好的成绩！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网络安全概述</dc:title>
  <dc:creator>zhaoyang@uestc.edu.cn</dc:creator>
  <cp:lastModifiedBy>zhaoyang@uestc.edu.cn</cp:lastModifiedBy>
  <cp:revision>19</cp:revision>
  <dcterms:created xsi:type="dcterms:W3CDTF">2019-12-16T06:23:46Z</dcterms:created>
  <dcterms:modified xsi:type="dcterms:W3CDTF">2019-12-16T15:27:25Z</dcterms:modified>
</cp:coreProperties>
</file>