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459" r:id="rId3"/>
    <p:sldId id="460" r:id="rId4"/>
    <p:sldId id="458" r:id="rId5"/>
    <p:sldId id="461"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9" r:id="rId41"/>
    <p:sldId id="497" r:id="rId42"/>
    <p:sldId id="500" r:id="rId43"/>
    <p:sldId id="501" r:id="rId44"/>
    <p:sldId id="498" r:id="rId45"/>
    <p:sldId id="496" r:id="rId46"/>
    <p:sldId id="454" r:id="rId47"/>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814" autoAdjust="0"/>
  </p:normalViewPr>
  <p:slideViewPr>
    <p:cSldViewPr>
      <p:cViewPr varScale="1">
        <p:scale>
          <a:sx n="62" d="100"/>
          <a:sy n="62" d="100"/>
        </p:scale>
        <p:origin x="7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访问控制技术</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B714F959-1953-4566-8EF1-9AC9FC913658}" type="par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访问控制技术概述</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21B19C81-CC38-4292-827E-519C069BAB76}" type="parTrans" cxnId="{2E863C3A-8E32-4B47-A43B-AB6578A25A8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访问控制应用模型</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09D03F5E-FA65-41CA-98B9-2A24DF0B9928}" type="parTrans" cxnId="{4AFE4472-C99E-493B-8A10-A9F84D89BC09}">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120C140-B975-4B7A-8CA4-F07B70F50103}">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访问控制实现机制</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FC625E01-F27B-40CB-B9C9-F69FCF6EACA9}" type="parTrans" cxnId="{0851E736-5DA6-401B-ACA7-8A0362C2DE8D}">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8D1CC303-CD70-4AC5-9C15-B7FF72C233ED}" type="sibTrans" cxnId="{0851E736-5DA6-401B-ACA7-8A0362C2DE8D}">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DF33D52-49BB-4E4A-96D0-0B8B6303B02F}">
      <dgm:prSet phldrT="[文本]" custT="1"/>
      <dgm:spPr/>
      <dgm:t>
        <a:bodyPr/>
        <a:lstStyle/>
        <a:p>
          <a:r>
            <a:rPr lang="en-US" altLang="zh-CN" sz="2400" dirty="0" smtClean="0">
              <a:solidFill>
                <a:schemeClr val="tx2"/>
              </a:solidFill>
              <a:latin typeface="微软雅黑" panose="020B0503020204020204" pitchFamily="34" charset="-122"/>
              <a:ea typeface="微软雅黑" panose="020B0503020204020204" pitchFamily="34" charset="-122"/>
            </a:rPr>
            <a:t>Windows</a:t>
          </a:r>
          <a:r>
            <a:rPr lang="zh-CN" altLang="en-US" sz="2400" dirty="0" smtClean="0">
              <a:solidFill>
                <a:schemeClr val="tx2"/>
              </a:solidFill>
              <a:latin typeface="微软雅黑" panose="020B0503020204020204" pitchFamily="34" charset="-122"/>
              <a:ea typeface="微软雅黑" panose="020B0503020204020204" pitchFamily="34" charset="-122"/>
            </a:rPr>
            <a:t>操作系统的访问控制</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93DD9DC4-DAF4-4D4C-A37A-BC0E124EA6DA}" type="parTrans" cxnId="{B2F57CA3-FB87-47A5-9158-D41254AED191}">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61E9C7A0-4AC3-4E73-A0B6-27FB9B8D6D39}" type="sibTrans" cxnId="{B2F57CA3-FB87-47A5-9158-D41254AED191}">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t>
        <a:bodyPr/>
        <a:lstStyle/>
        <a:p>
          <a:endParaRPr lang="zh-CN" altLang="en-US"/>
        </a:p>
      </dgm:t>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dgm:presLayoutVars>
          <dgm:chPref val="3"/>
        </dgm:presLayoutVars>
      </dgm:prSet>
      <dgm:spPr/>
      <dgm:t>
        <a:bodyPr/>
        <a:lstStyle/>
        <a:p>
          <a:endParaRPr lang="zh-CN" altLang="en-US"/>
        </a:p>
      </dgm:t>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4"/>
      <dgm:spPr/>
      <dgm:t>
        <a:bodyPr/>
        <a:lstStyle/>
        <a:p>
          <a:endParaRPr lang="zh-CN" altLang="en-US"/>
        </a:p>
      </dgm:t>
    </dgm:pt>
    <dgm:pt modelId="{BA008916-8107-4913-B1D5-CFDEC0C30CDE}" type="pres">
      <dgm:prSet presAssocID="{21B19C81-CC38-4292-827E-519C069BAB76}" presName="connTx" presStyleLbl="parChTrans1D2" presStyleIdx="0" presStyleCnt="4"/>
      <dgm:spPr/>
      <dgm:t>
        <a:bodyPr/>
        <a:lstStyle/>
        <a:p>
          <a:endParaRPr lang="zh-CN" altLang="en-US"/>
        </a:p>
      </dgm:t>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4" custScaleX="190835">
        <dgm:presLayoutVars>
          <dgm:chPref val="3"/>
        </dgm:presLayoutVars>
      </dgm:prSet>
      <dgm:spPr/>
      <dgm:t>
        <a:bodyPr/>
        <a:lstStyle/>
        <a:p>
          <a:endParaRPr lang="zh-CN" altLang="en-US"/>
        </a:p>
      </dgm:t>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4"/>
      <dgm:spPr/>
      <dgm:t>
        <a:bodyPr/>
        <a:lstStyle/>
        <a:p>
          <a:endParaRPr lang="zh-CN" altLang="en-US"/>
        </a:p>
      </dgm:t>
    </dgm:pt>
    <dgm:pt modelId="{DE3DA856-024D-4E2E-AA6E-65142AD196C7}" type="pres">
      <dgm:prSet presAssocID="{09D03F5E-FA65-41CA-98B9-2A24DF0B9928}" presName="connTx" presStyleLbl="parChTrans1D2" presStyleIdx="1" presStyleCnt="4"/>
      <dgm:spPr/>
      <dgm:t>
        <a:bodyPr/>
        <a:lstStyle/>
        <a:p>
          <a:endParaRPr lang="zh-CN" altLang="en-US"/>
        </a:p>
      </dgm:t>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4" custScaleX="190835">
        <dgm:presLayoutVars>
          <dgm:chPref val="3"/>
        </dgm:presLayoutVars>
      </dgm:prSet>
      <dgm:spPr/>
      <dgm:t>
        <a:bodyPr/>
        <a:lstStyle/>
        <a:p>
          <a:endParaRPr lang="zh-CN" altLang="en-US"/>
        </a:p>
      </dgm:t>
    </dgm:pt>
    <dgm:pt modelId="{5D0D24C9-4CD5-4A21-9F09-8DFD6FE0A915}" type="pres">
      <dgm:prSet presAssocID="{EB8F9212-610E-4519-A7B1-F1FFAF5F9A77}" presName="level3hierChild" presStyleCnt="0"/>
      <dgm:spPr/>
    </dgm:pt>
    <dgm:pt modelId="{C38B9E70-4BDC-4489-AB5F-3DEA0C8C9760}" type="pres">
      <dgm:prSet presAssocID="{FC625E01-F27B-40CB-B9C9-F69FCF6EACA9}" presName="conn2-1" presStyleLbl="parChTrans1D2" presStyleIdx="2" presStyleCnt="4"/>
      <dgm:spPr/>
      <dgm:t>
        <a:bodyPr/>
        <a:lstStyle/>
        <a:p>
          <a:endParaRPr lang="zh-CN" altLang="en-US"/>
        </a:p>
      </dgm:t>
    </dgm:pt>
    <dgm:pt modelId="{413028A3-3CF1-4B09-866F-2041096924A7}" type="pres">
      <dgm:prSet presAssocID="{FC625E01-F27B-40CB-B9C9-F69FCF6EACA9}" presName="connTx" presStyleLbl="parChTrans1D2" presStyleIdx="2" presStyleCnt="4"/>
      <dgm:spPr/>
      <dgm:t>
        <a:bodyPr/>
        <a:lstStyle/>
        <a:p>
          <a:endParaRPr lang="zh-CN" altLang="en-US"/>
        </a:p>
      </dgm:t>
    </dgm:pt>
    <dgm:pt modelId="{EA205086-9CB6-4943-9174-D8F119A5C22E}" type="pres">
      <dgm:prSet presAssocID="{B120C140-B975-4B7A-8CA4-F07B70F50103}" presName="root2" presStyleCnt="0"/>
      <dgm:spPr/>
    </dgm:pt>
    <dgm:pt modelId="{30DC70DC-ECB5-4AF2-A49E-B2AE076638AC}" type="pres">
      <dgm:prSet presAssocID="{B120C140-B975-4B7A-8CA4-F07B70F50103}" presName="LevelTwoTextNode" presStyleLbl="node2" presStyleIdx="2" presStyleCnt="4" custScaleX="190835">
        <dgm:presLayoutVars>
          <dgm:chPref val="3"/>
        </dgm:presLayoutVars>
      </dgm:prSet>
      <dgm:spPr/>
      <dgm:t>
        <a:bodyPr/>
        <a:lstStyle/>
        <a:p>
          <a:endParaRPr lang="zh-CN" altLang="en-US"/>
        </a:p>
      </dgm:t>
    </dgm:pt>
    <dgm:pt modelId="{EE6A8AA2-A824-4318-9CBF-7A80AE562C72}" type="pres">
      <dgm:prSet presAssocID="{B120C140-B975-4B7A-8CA4-F07B70F50103}" presName="level3hierChild" presStyleCnt="0"/>
      <dgm:spPr/>
    </dgm:pt>
    <dgm:pt modelId="{90FC71B1-FF5C-410C-B584-08E0D7E45B73}" type="pres">
      <dgm:prSet presAssocID="{93DD9DC4-DAF4-4D4C-A37A-BC0E124EA6DA}" presName="conn2-1" presStyleLbl="parChTrans1D2" presStyleIdx="3" presStyleCnt="4"/>
      <dgm:spPr/>
      <dgm:t>
        <a:bodyPr/>
        <a:lstStyle/>
        <a:p>
          <a:endParaRPr lang="zh-CN" altLang="en-US"/>
        </a:p>
      </dgm:t>
    </dgm:pt>
    <dgm:pt modelId="{990F7CFC-6D4A-4EB6-8BF6-F9E20377B29C}" type="pres">
      <dgm:prSet presAssocID="{93DD9DC4-DAF4-4D4C-A37A-BC0E124EA6DA}" presName="connTx" presStyleLbl="parChTrans1D2" presStyleIdx="3" presStyleCnt="4"/>
      <dgm:spPr/>
      <dgm:t>
        <a:bodyPr/>
        <a:lstStyle/>
        <a:p>
          <a:endParaRPr lang="zh-CN" altLang="en-US"/>
        </a:p>
      </dgm:t>
    </dgm:pt>
    <dgm:pt modelId="{7464C3AC-874C-4012-A37C-C8DC0FF5DBAB}" type="pres">
      <dgm:prSet presAssocID="{0DF33D52-49BB-4E4A-96D0-0B8B6303B02F}" presName="root2" presStyleCnt="0"/>
      <dgm:spPr/>
    </dgm:pt>
    <dgm:pt modelId="{A492CEBA-DF81-4B56-8D82-1C05290E1717}" type="pres">
      <dgm:prSet presAssocID="{0DF33D52-49BB-4E4A-96D0-0B8B6303B02F}" presName="LevelTwoTextNode" presStyleLbl="node2" presStyleIdx="3" presStyleCnt="4" custScaleX="190835">
        <dgm:presLayoutVars>
          <dgm:chPref val="3"/>
        </dgm:presLayoutVars>
      </dgm:prSet>
      <dgm:spPr/>
      <dgm:t>
        <a:bodyPr/>
        <a:lstStyle/>
        <a:p>
          <a:endParaRPr lang="zh-CN" altLang="en-US"/>
        </a:p>
      </dgm:t>
    </dgm:pt>
    <dgm:pt modelId="{FA705F2C-A655-4C0F-A569-123DF98428CF}" type="pres">
      <dgm:prSet presAssocID="{0DF33D52-49BB-4E4A-96D0-0B8B6303B02F}" presName="level3hierChild" presStyleCnt="0"/>
      <dgm:spPr/>
    </dgm:pt>
  </dgm:ptLst>
  <dgm:cxnLst>
    <dgm:cxn modelId="{F56CA5AD-6030-4306-8882-20938E9B9FD4}" type="presOf" srcId="{B120C140-B975-4B7A-8CA4-F07B70F50103}" destId="{30DC70DC-ECB5-4AF2-A49E-B2AE076638AC}" srcOrd="0" destOrd="0" presId="urn:microsoft.com/office/officeart/2008/layout/HorizontalMultiLevelHierarchy"/>
    <dgm:cxn modelId="{BF841EA9-BBF4-4A71-87DC-E6BDD2364099}" type="presOf" srcId="{FC625E01-F27B-40CB-B9C9-F69FCF6EACA9}" destId="{C38B9E70-4BDC-4489-AB5F-3DEA0C8C9760}" srcOrd="0" destOrd="0" presId="urn:microsoft.com/office/officeart/2008/layout/HorizontalMultiLevelHierarchy"/>
    <dgm:cxn modelId="{B2F57CA3-FB87-47A5-9158-D41254AED191}" srcId="{52ABFACF-F65E-40AF-AE31-14DB4CBBD929}" destId="{0DF33D52-49BB-4E4A-96D0-0B8B6303B02F}" srcOrd="3" destOrd="0" parTransId="{93DD9DC4-DAF4-4D4C-A37A-BC0E124EA6DA}" sibTransId="{61E9C7A0-4AC3-4E73-A0B6-27FB9B8D6D39}"/>
    <dgm:cxn modelId="{2E863C3A-8E32-4B47-A43B-AB6578A25A84}" srcId="{52ABFACF-F65E-40AF-AE31-14DB4CBBD929}" destId="{FCC57719-6FCF-42B3-A24F-7A7D2FE6248D}" srcOrd="0" destOrd="0" parTransId="{21B19C81-CC38-4292-827E-519C069BAB76}" sibTransId="{572AD595-2F63-4148-86B8-0EF8BE6F2F8A}"/>
    <dgm:cxn modelId="{9248B71B-2B2A-4D6D-961A-1F699B4404F8}" type="presOf" srcId="{21B19C81-CC38-4292-827E-519C069BAB76}" destId="{BA008916-8107-4913-B1D5-CFDEC0C30CDE}" srcOrd="1" destOrd="0" presId="urn:microsoft.com/office/officeart/2008/layout/HorizontalMultiLevelHierarchy"/>
    <dgm:cxn modelId="{5F766346-14F4-42BA-A949-0495207E85DD}" type="presOf" srcId="{BDF5B4B0-7C1E-447A-9663-02FFDE877AEE}" destId="{0CFF7574-2F89-4C32-A0F7-F304E981EA44}"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0851E736-5DA6-401B-ACA7-8A0362C2DE8D}" srcId="{52ABFACF-F65E-40AF-AE31-14DB4CBBD929}" destId="{B120C140-B975-4B7A-8CA4-F07B70F50103}" srcOrd="2" destOrd="0" parTransId="{FC625E01-F27B-40CB-B9C9-F69FCF6EACA9}" sibTransId="{8D1CC303-CD70-4AC5-9C15-B7FF72C233ED}"/>
    <dgm:cxn modelId="{00939F9A-D913-4E48-9273-16FE57B0FB06}" type="presOf" srcId="{09D03F5E-FA65-41CA-98B9-2A24DF0B9928}" destId="{FBD6E80D-5562-4DE9-A27A-0053813C7DC1}" srcOrd="0" destOrd="0" presId="urn:microsoft.com/office/officeart/2008/layout/HorizontalMultiLevelHierarchy"/>
    <dgm:cxn modelId="{758BBB00-61E4-4AC7-84E3-FDF5DE4FD0A9}" type="presOf" srcId="{EB8F9212-610E-4519-A7B1-F1FFAF5F9A77}" destId="{AB72FF4B-7660-4769-BAC2-3A0716D04C5C}"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5E1F6FF1-1366-4FD1-AD50-B8B0561573AC}" type="presOf" srcId="{93DD9DC4-DAF4-4D4C-A37A-BC0E124EA6DA}" destId="{90FC71B1-FF5C-410C-B584-08E0D7E45B73}" srcOrd="0" destOrd="0" presId="urn:microsoft.com/office/officeart/2008/layout/HorizontalMultiLevelHierarchy"/>
    <dgm:cxn modelId="{E69E5EE6-DBCB-4E9C-BCB5-72EB4867A0BF}" type="presOf" srcId="{FCC57719-6FCF-42B3-A24F-7A7D2FE6248D}" destId="{7C1FED7C-D8EC-4530-8AB6-8C2714AA56C7}"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692018E2-9203-4D12-8FF4-E1DD2B7C93A9}" type="presOf" srcId="{FC625E01-F27B-40CB-B9C9-F69FCF6EACA9}" destId="{413028A3-3CF1-4B09-866F-2041096924A7}"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2C682A4F-C8B0-468B-A9BE-7880C4E8467C}" type="presOf" srcId="{0DF33D52-49BB-4E4A-96D0-0B8B6303B02F}" destId="{A492CEBA-DF81-4B56-8D82-1C05290E1717}" srcOrd="0"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72F7A495-E4E1-406C-8C88-03A338E3ED8C}" type="presOf" srcId="{93DD9DC4-DAF4-4D4C-A37A-BC0E124EA6DA}" destId="{990F7CFC-6D4A-4EB6-8BF6-F9E20377B29C}" srcOrd="1" destOrd="0" presId="urn:microsoft.com/office/officeart/2008/layout/HorizontalMultiLevelHierarchy"/>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BBBD0612-E453-4E6E-A37D-B6D7A72A6FF2}" type="presParOf" srcId="{E06CABE9-157F-4BE2-9DF0-E9BEAA21D552}" destId="{C38B9E70-4BDC-4489-AB5F-3DEA0C8C9760}" srcOrd="4" destOrd="0" presId="urn:microsoft.com/office/officeart/2008/layout/HorizontalMultiLevelHierarchy"/>
    <dgm:cxn modelId="{DA885555-21CF-4CB5-87D8-856957261825}" type="presParOf" srcId="{C38B9E70-4BDC-4489-AB5F-3DEA0C8C9760}" destId="{413028A3-3CF1-4B09-866F-2041096924A7}" srcOrd="0" destOrd="0" presId="urn:microsoft.com/office/officeart/2008/layout/HorizontalMultiLevelHierarchy"/>
    <dgm:cxn modelId="{783CAAB1-A738-4496-9428-331BC0F9A728}" type="presParOf" srcId="{E06CABE9-157F-4BE2-9DF0-E9BEAA21D552}" destId="{EA205086-9CB6-4943-9174-D8F119A5C22E}" srcOrd="5" destOrd="0" presId="urn:microsoft.com/office/officeart/2008/layout/HorizontalMultiLevelHierarchy"/>
    <dgm:cxn modelId="{D7AA5151-2FD5-42B2-8576-1FDC5B0CAC04}" type="presParOf" srcId="{EA205086-9CB6-4943-9174-D8F119A5C22E}" destId="{30DC70DC-ECB5-4AF2-A49E-B2AE076638AC}" srcOrd="0" destOrd="0" presId="urn:microsoft.com/office/officeart/2008/layout/HorizontalMultiLevelHierarchy"/>
    <dgm:cxn modelId="{E4505040-770A-49F9-A97F-D1530EF7E550}" type="presParOf" srcId="{EA205086-9CB6-4943-9174-D8F119A5C22E}" destId="{EE6A8AA2-A824-4318-9CBF-7A80AE562C72}" srcOrd="1" destOrd="0" presId="urn:microsoft.com/office/officeart/2008/layout/HorizontalMultiLevelHierarchy"/>
    <dgm:cxn modelId="{ACBCA902-E6BF-469B-ACCF-4A882744F663}" type="presParOf" srcId="{E06CABE9-157F-4BE2-9DF0-E9BEAA21D552}" destId="{90FC71B1-FF5C-410C-B584-08E0D7E45B73}" srcOrd="6" destOrd="0" presId="urn:microsoft.com/office/officeart/2008/layout/HorizontalMultiLevelHierarchy"/>
    <dgm:cxn modelId="{5F0FF422-5A60-4439-B45C-29F18C9DB342}" type="presParOf" srcId="{90FC71B1-FF5C-410C-B584-08E0D7E45B73}" destId="{990F7CFC-6D4A-4EB6-8BF6-F9E20377B29C}" srcOrd="0" destOrd="0" presId="urn:microsoft.com/office/officeart/2008/layout/HorizontalMultiLevelHierarchy"/>
    <dgm:cxn modelId="{0708DC6F-EE46-482F-899E-810A51B68E0F}" type="presParOf" srcId="{E06CABE9-157F-4BE2-9DF0-E9BEAA21D552}" destId="{7464C3AC-874C-4012-A37C-C8DC0FF5DBAB}" srcOrd="7" destOrd="0" presId="urn:microsoft.com/office/officeart/2008/layout/HorizontalMultiLevelHierarchy"/>
    <dgm:cxn modelId="{1100FBB5-DDE5-4727-B586-91A65514E02B}" type="presParOf" srcId="{7464C3AC-874C-4012-A37C-C8DC0FF5DBAB}" destId="{A492CEBA-DF81-4B56-8D82-1C05290E1717}" srcOrd="0" destOrd="0" presId="urn:microsoft.com/office/officeart/2008/layout/HorizontalMultiLevelHierarchy"/>
    <dgm:cxn modelId="{0FE72473-C81D-474B-B4E9-C75C63346147}" type="presParOf" srcId="{7464C3AC-874C-4012-A37C-C8DC0FF5DBAB}" destId="{FA705F2C-A655-4C0F-A569-123DF98428C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0E924-F2BC-4344-9385-7DB9C2266D4E}" type="doc">
      <dgm:prSet loTypeId="urn:microsoft.com/office/officeart/2005/8/layout/lProcess2" loCatId="list" qsTypeId="urn:microsoft.com/office/officeart/2005/8/quickstyle/simple3" qsCatId="simple" csTypeId="urn:microsoft.com/office/officeart/2005/8/colors/colorful5" csCatId="colorful" phldr="1"/>
      <dgm:spPr/>
      <dgm:t>
        <a:bodyPr/>
        <a:lstStyle/>
        <a:p>
          <a:endParaRPr lang="zh-CN" altLang="en-US"/>
        </a:p>
      </dgm:t>
    </dgm:pt>
    <dgm:pt modelId="{8F1BA8A9-14D3-4D76-9605-41F7141D705E}">
      <dgm:prSet phldrT="[文本]" custT="1"/>
      <dgm:spPr/>
      <dgm:t>
        <a:bodyPr/>
        <a:lstStyle/>
        <a:p>
          <a:pPr algn="ctr"/>
          <a:r>
            <a:rPr lang="en-US" altLang="zh-CN" sz="2400" dirty="0" smtClean="0">
              <a:solidFill>
                <a:srgbClr val="C00000"/>
              </a:solidFill>
              <a:latin typeface="微软雅黑" panose="020B0503020204020204" pitchFamily="34" charset="-122"/>
              <a:ea typeface="微软雅黑" panose="020B0503020204020204" pitchFamily="34" charset="-122"/>
            </a:rPr>
            <a:t>ACM</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A3646905-8561-47ED-A991-69E7281571D7}" type="parTrans" cxnId="{B8EA9E61-C1ED-4999-9640-894806CC5C0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70007C6-8B9A-4D3C-BE03-68AFA6F6CA79}" type="sibTrans" cxnId="{B8EA9E61-C1ED-4999-9640-894806CC5C0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6992D70-94FC-4C98-8E32-99628474CF7A}">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优点：实现简单，可以实现认证与访问控制过程的分离</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16DD7991-5934-407F-AF37-D7A7ACC40B61}" type="parTrans" cxnId="{0C2BA66F-44AB-4343-8B57-E87BE00091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849F8ED-7C88-4834-A3B8-66CF46ED3363}" type="sibTrans" cxnId="{0C2BA66F-44AB-4343-8B57-E87BE00091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DC2F603C-B3ED-47C5-9660-016D7E3177D7}">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缺点：用户和资源数量多时，执行效率低，存储空间浪费严重</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5CAB2193-E560-4E7F-9F8A-043A447EA847}" type="parTrans" cxnId="{560ED6C1-AD21-46C8-8130-876505BF77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01FD502-BFC0-4D8C-8511-E9188378FB59}" type="sibTrans" cxnId="{560ED6C1-AD21-46C8-8130-876505BF77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6EAEB0DA-8788-4609-9096-AEEC9290CFAC}">
      <dgm:prSet phldrT="[文本]" custT="1"/>
      <dgm:spPr/>
      <dgm:t>
        <a:bodyPr/>
        <a:lstStyle/>
        <a:p>
          <a:pPr algn="ctr"/>
          <a:r>
            <a:rPr lang="en-US" altLang="zh-CN" sz="2400" dirty="0" smtClean="0">
              <a:solidFill>
                <a:srgbClr val="C00000"/>
              </a:solidFill>
              <a:latin typeface="微软雅黑" panose="020B0503020204020204" pitchFamily="34" charset="-122"/>
              <a:ea typeface="微软雅黑" panose="020B0503020204020204" pitchFamily="34" charset="-122"/>
            </a:rPr>
            <a:t>ACCL</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3AC511BC-40B7-4C71-AD16-6BA2FAA492BF}" type="parTrans" cxnId="{F821300A-3277-461E-B50A-F7A935521B98}">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04F51F13-AA65-4420-94CF-AFBF7355357E}" type="sibTrans" cxnId="{F821300A-3277-461E-B50A-F7A935521B98}">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3D72BD08-BE96-44C2-93D0-A8E0DE09D488}">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优点：用户间权限传递简单</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04165819-5872-4C09-9090-577983AA22C2}" type="parTrans" cxnId="{8566FE31-A16A-49FB-BC6B-46FB2ACFE4A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FF3EA2D-75B2-4747-83D2-2A8F167C87D9}" type="sibTrans" cxnId="{8566FE31-A16A-49FB-BC6B-46FB2ACFE4A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F53D407B-07CA-4A11-8B90-48D19E4AF5CA}">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缺点：权限回收困难</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8D5C8043-EAE4-4B3D-9AEB-C0A27DB2FE1E}" type="parTrans" cxnId="{5F3C27FD-698B-4164-90F0-4779716529FF}">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653151BE-D496-41C8-9AB0-0ED688880666}" type="sibTrans" cxnId="{5F3C27FD-698B-4164-90F0-4779716529FF}">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5418A5E1-0528-4BB4-8B16-F6512F9AA0D9}">
      <dgm:prSet phldrT="[文本]" custT="1"/>
      <dgm:spPr/>
      <dgm:t>
        <a:bodyPr/>
        <a:lstStyle/>
        <a:p>
          <a:pPr algn="ctr"/>
          <a:r>
            <a:rPr lang="en-US" altLang="zh-CN" sz="2800" dirty="0" smtClean="0">
              <a:solidFill>
                <a:srgbClr val="C00000"/>
              </a:solidFill>
              <a:latin typeface="微软雅黑" panose="020B0503020204020204" pitchFamily="34" charset="-122"/>
              <a:ea typeface="微软雅黑" panose="020B0503020204020204" pitchFamily="34" charset="-122"/>
            </a:rPr>
            <a:t>ACSSL</a:t>
          </a:r>
          <a:endParaRPr lang="zh-CN" altLang="en-US" sz="2800" dirty="0">
            <a:solidFill>
              <a:srgbClr val="C00000"/>
            </a:solidFill>
            <a:latin typeface="微软雅黑" panose="020B0503020204020204" pitchFamily="34" charset="-122"/>
            <a:ea typeface="微软雅黑" panose="020B0503020204020204" pitchFamily="34" charset="-122"/>
          </a:endParaRPr>
        </a:p>
      </dgm:t>
    </dgm:pt>
    <dgm:pt modelId="{C3732E46-CC03-449F-A3C6-71F54A5C1BBD}" type="parTrans" cxnId="{18524FD0-962F-4463-A4DD-1A8ADAC4D833}">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2AFAAA43-8507-4C20-B220-82BABEA99EAD}" type="sibTrans" cxnId="{18524FD0-962F-4463-A4DD-1A8ADAC4D833}">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68E9E8C6-09B7-427C-A3D9-66E2E8ABD8BC}">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优点：实现简单，便于集中控制</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5B91DDDF-940E-4778-B920-C0B81BE97DD4}" type="parTrans" cxnId="{4D55C277-6342-4A4C-8DF9-3A7E8721B47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4B288B9-E120-48EA-9A34-B8214F5F41B7}" type="sibTrans" cxnId="{4D55C277-6342-4A4C-8DF9-3A7E8721B47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C28F9EA-DACB-45DF-86CD-C82592C9B629}">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缺点：只适用于强制访问控制</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214C6E03-F30A-4727-A375-53B606AEFD56}" type="parTrans" cxnId="{51DB69BA-2D9C-4543-8AE7-4DDDA855A74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4D2A74C-AF40-447D-B861-424F1DECC9D6}" type="sibTrans" cxnId="{51DB69BA-2D9C-4543-8AE7-4DDDA855A74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4CFA823E-C6A3-4D4A-A77F-9CDBCC23276C}">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缺点：存在信息冗余</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73B0C73A-C2B2-4576-A324-96EC64CCD7FA}" type="parTrans" cxnId="{BD3334B1-2856-4D68-850C-52BB8C30607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47098CBD-C5F6-43C8-92CD-E1145CDA6FF8}" type="sibTrans" cxnId="{BD3334B1-2856-4D68-850C-52BB8C30607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73D2DD2E-70BF-47CD-B342-64D94DD06859}">
      <dgm:prSet phldrT="[文本]" custT="1"/>
      <dgm:spPr/>
      <dgm:t>
        <a:bodyPr/>
        <a:lstStyle/>
        <a:p>
          <a:pPr algn="ctr"/>
          <a:r>
            <a:rPr lang="en-US" altLang="zh-CN" sz="2400" dirty="0" smtClean="0">
              <a:solidFill>
                <a:srgbClr val="C00000"/>
              </a:solidFill>
              <a:latin typeface="微软雅黑" panose="020B0503020204020204" pitchFamily="34" charset="-122"/>
              <a:ea typeface="微软雅黑" panose="020B0503020204020204" pitchFamily="34" charset="-122"/>
            </a:rPr>
            <a:t>ACL</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C800FEE0-C5D1-4DEF-9172-C5273A39C0AA}" type="parTrans" cxnId="{4871D109-3666-41EC-BBD5-1D0EAFC6487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401291CB-D5CA-42A5-9352-69AD7723DBE3}" type="sibTrans" cxnId="{4871D109-3666-41EC-BBD5-1D0EAFC6487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D393A0CF-CB0E-4D91-82D0-95893AB1DBCD}">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优点：权限回收容易</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CC8776EF-AF03-4637-A3F7-6C22C67D7BBE}" type="parTrans" cxnId="{692370B2-1B21-4A72-A457-DC278B564ED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B2D13B67-5C4B-4D50-A89C-9A2980DCA6C0}" type="sibTrans" cxnId="{692370B2-1B21-4A72-A457-DC278B564ED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945683B0-9E1B-4B6B-ABE3-D64C54D977AB}">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缺点：权限传递困难</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ABD64A41-8D47-4856-8663-D6FA2EC05DEB}" type="parTrans" cxnId="{2EC6124A-B740-4D86-B624-D1AB2FF5D75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7CB15811-C9B2-4154-8CFA-2BBFBDD199D4}" type="sibTrans" cxnId="{2EC6124A-B740-4D86-B624-D1AB2FF5D75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84A2A3AF-3F1A-4C11-8870-7C1C8A35E64E}">
      <dgm:prSet phldrT="[文本]" custT="1"/>
      <dgm:spPr/>
      <dgm:t>
        <a:bodyPr/>
        <a:lstStyle/>
        <a:p>
          <a:pPr algn="ctr"/>
          <a:r>
            <a:rPr lang="en-US" altLang="zh-CN" sz="2400" dirty="0" smtClean="0">
              <a:solidFill>
                <a:srgbClr val="C00000"/>
              </a:solidFill>
              <a:latin typeface="微软雅黑" panose="020B0503020204020204" pitchFamily="34" charset="-122"/>
              <a:ea typeface="微软雅黑" panose="020B0503020204020204" pitchFamily="34" charset="-122"/>
            </a:rPr>
            <a:t>ACARL</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2E0B93A6-6920-418F-9F6C-87408DDD869C}" type="parTrans" cxnId="{893D884C-85CE-4B1E-A016-E205DEC69137}">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069F0FAA-E4F2-49DA-BEBC-E565263E81E1}" type="sibTrans" cxnId="{893D884C-85CE-4B1E-A016-E205DEC69137}">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17D29425-4E28-4C0A-9FA9-6C7B538045DE}">
      <dgm:prSet phldrT="[文本]" custT="1"/>
      <dgm:spPr/>
      <dgm:t>
        <a:bodyPr/>
        <a:lstStyle/>
        <a:p>
          <a:pPr algn="l"/>
          <a:r>
            <a:rPr lang="zh-CN" altLang="en-US" sz="1600" dirty="0" smtClean="0">
              <a:solidFill>
                <a:schemeClr val="tx2"/>
              </a:solidFill>
              <a:latin typeface="微软雅黑" panose="020B0503020204020204" pitchFamily="34" charset="-122"/>
              <a:ea typeface="微软雅黑" panose="020B0503020204020204" pitchFamily="34" charset="-122"/>
            </a:rPr>
            <a:t>优点：兼顾</a:t>
          </a:r>
          <a:r>
            <a:rPr lang="en-US" altLang="zh-CN" sz="1600" dirty="0" smtClean="0">
              <a:solidFill>
                <a:schemeClr val="tx2"/>
              </a:solidFill>
              <a:latin typeface="微软雅黑" panose="020B0503020204020204" pitchFamily="34" charset="-122"/>
              <a:ea typeface="微软雅黑" panose="020B0503020204020204" pitchFamily="34" charset="-122"/>
            </a:rPr>
            <a:t>ACCL</a:t>
          </a:r>
          <a:r>
            <a:rPr lang="zh-CN" altLang="en-US" sz="1600" dirty="0" smtClean="0">
              <a:solidFill>
                <a:schemeClr val="tx2"/>
              </a:solidFill>
              <a:latin typeface="微软雅黑" panose="020B0503020204020204" pitchFamily="34" charset="-122"/>
              <a:ea typeface="微软雅黑" panose="020B0503020204020204" pitchFamily="34" charset="-122"/>
            </a:rPr>
            <a:t>和</a:t>
          </a:r>
          <a:r>
            <a:rPr lang="en-US" altLang="zh-CN" sz="1600" dirty="0" smtClean="0">
              <a:solidFill>
                <a:schemeClr val="tx2"/>
              </a:solidFill>
              <a:latin typeface="微软雅黑" panose="020B0503020204020204" pitchFamily="34" charset="-122"/>
              <a:ea typeface="微软雅黑" panose="020B0503020204020204" pitchFamily="34" charset="-122"/>
            </a:rPr>
            <a:t>ACL</a:t>
          </a:r>
          <a:r>
            <a:rPr lang="zh-CN" altLang="en-US" sz="1600" dirty="0" smtClean="0">
              <a:solidFill>
                <a:schemeClr val="tx2"/>
              </a:solidFill>
              <a:latin typeface="微软雅黑" panose="020B0503020204020204" pitchFamily="34" charset="-122"/>
              <a:ea typeface="微软雅黑" panose="020B0503020204020204" pitchFamily="34" charset="-122"/>
            </a:rPr>
            <a:t>的特点</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B548CA18-D881-47B5-8CB3-5F0854EE301B}" type="parTrans" cxnId="{6E2F7C71-36F1-48C9-B46B-365AFD149895}">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9AD6EEB9-A219-491C-AC39-9EB0E92AB299}" type="sibTrans" cxnId="{6E2F7C71-36F1-48C9-B46B-365AFD149895}">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865AF1BC-0B98-45BD-9F02-F41A0C0E71A0}" type="pres">
      <dgm:prSet presAssocID="{0E30E924-F2BC-4344-9385-7DB9C2266D4E}" presName="theList" presStyleCnt="0">
        <dgm:presLayoutVars>
          <dgm:dir/>
          <dgm:animLvl val="lvl"/>
          <dgm:resizeHandles val="exact"/>
        </dgm:presLayoutVars>
      </dgm:prSet>
      <dgm:spPr/>
      <dgm:t>
        <a:bodyPr/>
        <a:lstStyle/>
        <a:p>
          <a:endParaRPr lang="zh-CN" altLang="en-US"/>
        </a:p>
      </dgm:t>
    </dgm:pt>
    <dgm:pt modelId="{55A6DC5D-B661-43FC-8E95-FB13F49A4CF4}" type="pres">
      <dgm:prSet presAssocID="{8F1BA8A9-14D3-4D76-9605-41F7141D705E}" presName="compNode" presStyleCnt="0"/>
      <dgm:spPr/>
    </dgm:pt>
    <dgm:pt modelId="{4BC7D6AC-8358-4BF1-8A1F-181DC5210BBE}" type="pres">
      <dgm:prSet presAssocID="{8F1BA8A9-14D3-4D76-9605-41F7141D705E}" presName="aNode" presStyleLbl="bgShp" presStyleIdx="0" presStyleCnt="5"/>
      <dgm:spPr/>
      <dgm:t>
        <a:bodyPr/>
        <a:lstStyle/>
        <a:p>
          <a:endParaRPr lang="zh-CN" altLang="en-US"/>
        </a:p>
      </dgm:t>
    </dgm:pt>
    <dgm:pt modelId="{756E5257-7881-4528-81B3-EF221A45EFEA}" type="pres">
      <dgm:prSet presAssocID="{8F1BA8A9-14D3-4D76-9605-41F7141D705E}" presName="textNode" presStyleLbl="bgShp" presStyleIdx="0" presStyleCnt="5"/>
      <dgm:spPr/>
      <dgm:t>
        <a:bodyPr/>
        <a:lstStyle/>
        <a:p>
          <a:endParaRPr lang="zh-CN" altLang="en-US"/>
        </a:p>
      </dgm:t>
    </dgm:pt>
    <dgm:pt modelId="{684FEFD6-77D1-4AE9-96C5-D333BB95DDC5}" type="pres">
      <dgm:prSet presAssocID="{8F1BA8A9-14D3-4D76-9605-41F7141D705E}" presName="compChildNode" presStyleCnt="0"/>
      <dgm:spPr/>
    </dgm:pt>
    <dgm:pt modelId="{80DFF575-2AC5-44E2-8836-7613898A7216}" type="pres">
      <dgm:prSet presAssocID="{8F1BA8A9-14D3-4D76-9605-41F7141D705E}" presName="theInnerList" presStyleCnt="0"/>
      <dgm:spPr/>
    </dgm:pt>
    <dgm:pt modelId="{F99FBCEA-F1AF-4C8D-82EC-79721A223E36}" type="pres">
      <dgm:prSet presAssocID="{C6992D70-94FC-4C98-8E32-99628474CF7A}" presName="childNode" presStyleLbl="node1" presStyleIdx="0" presStyleCnt="10" custScaleX="123057">
        <dgm:presLayoutVars>
          <dgm:bulletEnabled val="1"/>
        </dgm:presLayoutVars>
      </dgm:prSet>
      <dgm:spPr/>
      <dgm:t>
        <a:bodyPr/>
        <a:lstStyle/>
        <a:p>
          <a:endParaRPr lang="zh-CN" altLang="en-US"/>
        </a:p>
      </dgm:t>
    </dgm:pt>
    <dgm:pt modelId="{F5CAAE94-AC30-432C-B9DC-F5E643E24C5A}" type="pres">
      <dgm:prSet presAssocID="{C6992D70-94FC-4C98-8E32-99628474CF7A}" presName="aSpace2" presStyleCnt="0"/>
      <dgm:spPr/>
    </dgm:pt>
    <dgm:pt modelId="{3B43644A-ED11-4E56-9F4C-F7D94913133B}" type="pres">
      <dgm:prSet presAssocID="{DC2F603C-B3ED-47C5-9660-016D7E3177D7}" presName="childNode" presStyleLbl="node1" presStyleIdx="1" presStyleCnt="10" custScaleX="123057">
        <dgm:presLayoutVars>
          <dgm:bulletEnabled val="1"/>
        </dgm:presLayoutVars>
      </dgm:prSet>
      <dgm:spPr/>
      <dgm:t>
        <a:bodyPr/>
        <a:lstStyle/>
        <a:p>
          <a:endParaRPr lang="zh-CN" altLang="en-US"/>
        </a:p>
      </dgm:t>
    </dgm:pt>
    <dgm:pt modelId="{1C4A1BC5-F5C6-435E-8B0F-0BE81DCE4316}" type="pres">
      <dgm:prSet presAssocID="{8F1BA8A9-14D3-4D76-9605-41F7141D705E}" presName="aSpace" presStyleCnt="0"/>
      <dgm:spPr/>
    </dgm:pt>
    <dgm:pt modelId="{FEE3408F-9537-47F3-82A6-22BC126B8944}" type="pres">
      <dgm:prSet presAssocID="{6EAEB0DA-8788-4609-9096-AEEC9290CFAC}" presName="compNode" presStyleCnt="0"/>
      <dgm:spPr/>
    </dgm:pt>
    <dgm:pt modelId="{55F89127-84C3-47C9-8711-7EC8166ACA5B}" type="pres">
      <dgm:prSet presAssocID="{6EAEB0DA-8788-4609-9096-AEEC9290CFAC}" presName="aNode" presStyleLbl="bgShp" presStyleIdx="1" presStyleCnt="5"/>
      <dgm:spPr/>
      <dgm:t>
        <a:bodyPr/>
        <a:lstStyle/>
        <a:p>
          <a:endParaRPr lang="zh-CN" altLang="en-US"/>
        </a:p>
      </dgm:t>
    </dgm:pt>
    <dgm:pt modelId="{63161525-995A-4EA5-9DD7-E192C19DE11A}" type="pres">
      <dgm:prSet presAssocID="{6EAEB0DA-8788-4609-9096-AEEC9290CFAC}" presName="textNode" presStyleLbl="bgShp" presStyleIdx="1" presStyleCnt="5"/>
      <dgm:spPr/>
      <dgm:t>
        <a:bodyPr/>
        <a:lstStyle/>
        <a:p>
          <a:endParaRPr lang="zh-CN" altLang="en-US"/>
        </a:p>
      </dgm:t>
    </dgm:pt>
    <dgm:pt modelId="{73EA6B25-C96D-43A5-8091-170E1AC94615}" type="pres">
      <dgm:prSet presAssocID="{6EAEB0DA-8788-4609-9096-AEEC9290CFAC}" presName="compChildNode" presStyleCnt="0"/>
      <dgm:spPr/>
    </dgm:pt>
    <dgm:pt modelId="{21EC8353-1A70-46D5-99B3-188AEE9FEE1E}" type="pres">
      <dgm:prSet presAssocID="{6EAEB0DA-8788-4609-9096-AEEC9290CFAC}" presName="theInnerList" presStyleCnt="0"/>
      <dgm:spPr/>
    </dgm:pt>
    <dgm:pt modelId="{789EE2C1-BFDF-4159-B610-3A6DAA6B1A7F}" type="pres">
      <dgm:prSet presAssocID="{3D72BD08-BE96-44C2-93D0-A8E0DE09D488}" presName="childNode" presStyleLbl="node1" presStyleIdx="2" presStyleCnt="10" custScaleX="123057">
        <dgm:presLayoutVars>
          <dgm:bulletEnabled val="1"/>
        </dgm:presLayoutVars>
      </dgm:prSet>
      <dgm:spPr/>
      <dgm:t>
        <a:bodyPr/>
        <a:lstStyle/>
        <a:p>
          <a:endParaRPr lang="zh-CN" altLang="en-US"/>
        </a:p>
      </dgm:t>
    </dgm:pt>
    <dgm:pt modelId="{55B7B7CA-4E28-4393-BBC7-656537A50AEC}" type="pres">
      <dgm:prSet presAssocID="{3D72BD08-BE96-44C2-93D0-A8E0DE09D488}" presName="aSpace2" presStyleCnt="0"/>
      <dgm:spPr/>
    </dgm:pt>
    <dgm:pt modelId="{5D097263-2BAE-490D-A732-30D71A6FC94E}" type="pres">
      <dgm:prSet presAssocID="{F53D407B-07CA-4A11-8B90-48D19E4AF5CA}" presName="childNode" presStyleLbl="node1" presStyleIdx="3" presStyleCnt="10" custScaleX="123057" custLinFactNeighborY="33060">
        <dgm:presLayoutVars>
          <dgm:bulletEnabled val="1"/>
        </dgm:presLayoutVars>
      </dgm:prSet>
      <dgm:spPr/>
      <dgm:t>
        <a:bodyPr/>
        <a:lstStyle/>
        <a:p>
          <a:endParaRPr lang="zh-CN" altLang="en-US"/>
        </a:p>
      </dgm:t>
    </dgm:pt>
    <dgm:pt modelId="{429F92FB-8BF6-4265-AC2B-7E9AB774349C}" type="pres">
      <dgm:prSet presAssocID="{6EAEB0DA-8788-4609-9096-AEEC9290CFAC}" presName="aSpace" presStyleCnt="0"/>
      <dgm:spPr/>
    </dgm:pt>
    <dgm:pt modelId="{3EBCCB8A-D35C-4E9E-BF56-DE13996119B8}" type="pres">
      <dgm:prSet presAssocID="{73D2DD2E-70BF-47CD-B342-64D94DD06859}" presName="compNode" presStyleCnt="0"/>
      <dgm:spPr/>
    </dgm:pt>
    <dgm:pt modelId="{17518E31-CB9F-47EC-AA2E-21BB4186A673}" type="pres">
      <dgm:prSet presAssocID="{73D2DD2E-70BF-47CD-B342-64D94DD06859}" presName="aNode" presStyleLbl="bgShp" presStyleIdx="2" presStyleCnt="5"/>
      <dgm:spPr/>
      <dgm:t>
        <a:bodyPr/>
        <a:lstStyle/>
        <a:p>
          <a:endParaRPr lang="zh-CN" altLang="en-US"/>
        </a:p>
      </dgm:t>
    </dgm:pt>
    <dgm:pt modelId="{0891B5D8-F584-4671-B0C8-A3B1D1B0D7C4}" type="pres">
      <dgm:prSet presAssocID="{73D2DD2E-70BF-47CD-B342-64D94DD06859}" presName="textNode" presStyleLbl="bgShp" presStyleIdx="2" presStyleCnt="5"/>
      <dgm:spPr/>
      <dgm:t>
        <a:bodyPr/>
        <a:lstStyle/>
        <a:p>
          <a:endParaRPr lang="zh-CN" altLang="en-US"/>
        </a:p>
      </dgm:t>
    </dgm:pt>
    <dgm:pt modelId="{8500FE45-B587-496E-871D-B5A3C561EDD6}" type="pres">
      <dgm:prSet presAssocID="{73D2DD2E-70BF-47CD-B342-64D94DD06859}" presName="compChildNode" presStyleCnt="0"/>
      <dgm:spPr/>
    </dgm:pt>
    <dgm:pt modelId="{7E2CFB05-3836-4768-A4F1-E2C0F60195F5}" type="pres">
      <dgm:prSet presAssocID="{73D2DD2E-70BF-47CD-B342-64D94DD06859}" presName="theInnerList" presStyleCnt="0"/>
      <dgm:spPr/>
    </dgm:pt>
    <dgm:pt modelId="{52C5E190-98F8-43F6-B764-16FFCE6D38E1}" type="pres">
      <dgm:prSet presAssocID="{D393A0CF-CB0E-4D91-82D0-95893AB1DBCD}" presName="childNode" presStyleLbl="node1" presStyleIdx="4" presStyleCnt="10" custScaleX="123057" custLinFactNeighborY="33060">
        <dgm:presLayoutVars>
          <dgm:bulletEnabled val="1"/>
        </dgm:presLayoutVars>
      </dgm:prSet>
      <dgm:spPr/>
      <dgm:t>
        <a:bodyPr/>
        <a:lstStyle/>
        <a:p>
          <a:endParaRPr lang="zh-CN" altLang="en-US"/>
        </a:p>
      </dgm:t>
    </dgm:pt>
    <dgm:pt modelId="{181E3711-A03B-4EFE-B3F8-6C6C5428A963}" type="pres">
      <dgm:prSet presAssocID="{D393A0CF-CB0E-4D91-82D0-95893AB1DBCD}" presName="aSpace2" presStyleCnt="0"/>
      <dgm:spPr/>
    </dgm:pt>
    <dgm:pt modelId="{F07F74B7-6960-445D-A16D-1405253C9C21}" type="pres">
      <dgm:prSet presAssocID="{945683B0-9E1B-4B6B-ABE3-D64C54D977AB}" presName="childNode" presStyleLbl="node1" presStyleIdx="5" presStyleCnt="10" custScaleX="123057" custLinFactNeighborY="33060">
        <dgm:presLayoutVars>
          <dgm:bulletEnabled val="1"/>
        </dgm:presLayoutVars>
      </dgm:prSet>
      <dgm:spPr/>
      <dgm:t>
        <a:bodyPr/>
        <a:lstStyle/>
        <a:p>
          <a:endParaRPr lang="zh-CN" altLang="en-US"/>
        </a:p>
      </dgm:t>
    </dgm:pt>
    <dgm:pt modelId="{56C19FC7-F2F3-4A72-A880-26B451C497F4}" type="pres">
      <dgm:prSet presAssocID="{73D2DD2E-70BF-47CD-B342-64D94DD06859}" presName="aSpace" presStyleCnt="0"/>
      <dgm:spPr/>
    </dgm:pt>
    <dgm:pt modelId="{04776359-D740-4686-874D-D4F91DC8925C}" type="pres">
      <dgm:prSet presAssocID="{84A2A3AF-3F1A-4C11-8870-7C1C8A35E64E}" presName="compNode" presStyleCnt="0"/>
      <dgm:spPr/>
    </dgm:pt>
    <dgm:pt modelId="{C2328437-BD8F-4738-B9B6-0BBF889C9B7E}" type="pres">
      <dgm:prSet presAssocID="{84A2A3AF-3F1A-4C11-8870-7C1C8A35E64E}" presName="aNode" presStyleLbl="bgShp" presStyleIdx="3" presStyleCnt="5"/>
      <dgm:spPr/>
      <dgm:t>
        <a:bodyPr/>
        <a:lstStyle/>
        <a:p>
          <a:endParaRPr lang="zh-CN" altLang="en-US"/>
        </a:p>
      </dgm:t>
    </dgm:pt>
    <dgm:pt modelId="{4D7CF067-BDF3-4FA4-90E7-52F54AADF562}" type="pres">
      <dgm:prSet presAssocID="{84A2A3AF-3F1A-4C11-8870-7C1C8A35E64E}" presName="textNode" presStyleLbl="bgShp" presStyleIdx="3" presStyleCnt="5"/>
      <dgm:spPr/>
      <dgm:t>
        <a:bodyPr/>
        <a:lstStyle/>
        <a:p>
          <a:endParaRPr lang="zh-CN" altLang="en-US"/>
        </a:p>
      </dgm:t>
    </dgm:pt>
    <dgm:pt modelId="{1EC3AAE1-3E7E-4244-9CE6-4DD20CA8040C}" type="pres">
      <dgm:prSet presAssocID="{84A2A3AF-3F1A-4C11-8870-7C1C8A35E64E}" presName="compChildNode" presStyleCnt="0"/>
      <dgm:spPr/>
    </dgm:pt>
    <dgm:pt modelId="{98B2A3B3-3243-4C1F-B352-AA59200DFF51}" type="pres">
      <dgm:prSet presAssocID="{84A2A3AF-3F1A-4C11-8870-7C1C8A35E64E}" presName="theInnerList" presStyleCnt="0"/>
      <dgm:spPr/>
    </dgm:pt>
    <dgm:pt modelId="{B3819C68-4440-498B-B2CF-FBAFF91AF451}" type="pres">
      <dgm:prSet presAssocID="{17D29425-4E28-4C0A-9FA9-6C7B538045DE}" presName="childNode" presStyleLbl="node1" presStyleIdx="6" presStyleCnt="10" custScaleX="123057" custLinFactNeighborY="33060">
        <dgm:presLayoutVars>
          <dgm:bulletEnabled val="1"/>
        </dgm:presLayoutVars>
      </dgm:prSet>
      <dgm:spPr/>
      <dgm:t>
        <a:bodyPr/>
        <a:lstStyle/>
        <a:p>
          <a:endParaRPr lang="zh-CN" altLang="en-US"/>
        </a:p>
      </dgm:t>
    </dgm:pt>
    <dgm:pt modelId="{41AF1AA0-9D24-43BA-AB3B-7469B5B222B8}" type="pres">
      <dgm:prSet presAssocID="{17D29425-4E28-4C0A-9FA9-6C7B538045DE}" presName="aSpace2" presStyleCnt="0"/>
      <dgm:spPr/>
    </dgm:pt>
    <dgm:pt modelId="{20452EC4-9631-444C-A0C5-CF8FE1E25A3A}" type="pres">
      <dgm:prSet presAssocID="{4CFA823E-C6A3-4D4A-A77F-9CDBCC23276C}" presName="childNode" presStyleLbl="node1" presStyleIdx="7" presStyleCnt="10" custScaleX="123057" custLinFactNeighborY="33060">
        <dgm:presLayoutVars>
          <dgm:bulletEnabled val="1"/>
        </dgm:presLayoutVars>
      </dgm:prSet>
      <dgm:spPr/>
      <dgm:t>
        <a:bodyPr/>
        <a:lstStyle/>
        <a:p>
          <a:endParaRPr lang="zh-CN" altLang="en-US"/>
        </a:p>
      </dgm:t>
    </dgm:pt>
    <dgm:pt modelId="{7FCB37B3-D46F-4ED3-950B-F5BF0130E333}" type="pres">
      <dgm:prSet presAssocID="{84A2A3AF-3F1A-4C11-8870-7C1C8A35E64E}" presName="aSpace" presStyleCnt="0"/>
      <dgm:spPr/>
    </dgm:pt>
    <dgm:pt modelId="{117E2B0E-D3C5-441E-BDF1-293CBEC7D59C}" type="pres">
      <dgm:prSet presAssocID="{5418A5E1-0528-4BB4-8B16-F6512F9AA0D9}" presName="compNode" presStyleCnt="0"/>
      <dgm:spPr/>
    </dgm:pt>
    <dgm:pt modelId="{03D84C14-BE20-42A2-BD70-F9DD11C80CA1}" type="pres">
      <dgm:prSet presAssocID="{5418A5E1-0528-4BB4-8B16-F6512F9AA0D9}" presName="aNode" presStyleLbl="bgShp" presStyleIdx="4" presStyleCnt="5"/>
      <dgm:spPr/>
      <dgm:t>
        <a:bodyPr/>
        <a:lstStyle/>
        <a:p>
          <a:endParaRPr lang="zh-CN" altLang="en-US"/>
        </a:p>
      </dgm:t>
    </dgm:pt>
    <dgm:pt modelId="{0AF271FF-12A5-46EF-8A1B-A0C5C536ED9D}" type="pres">
      <dgm:prSet presAssocID="{5418A5E1-0528-4BB4-8B16-F6512F9AA0D9}" presName="textNode" presStyleLbl="bgShp" presStyleIdx="4" presStyleCnt="5"/>
      <dgm:spPr/>
      <dgm:t>
        <a:bodyPr/>
        <a:lstStyle/>
        <a:p>
          <a:endParaRPr lang="zh-CN" altLang="en-US"/>
        </a:p>
      </dgm:t>
    </dgm:pt>
    <dgm:pt modelId="{4B6B8705-8FE9-4EEF-A35F-8E0F62633CB1}" type="pres">
      <dgm:prSet presAssocID="{5418A5E1-0528-4BB4-8B16-F6512F9AA0D9}" presName="compChildNode" presStyleCnt="0"/>
      <dgm:spPr/>
    </dgm:pt>
    <dgm:pt modelId="{EF5ACFA2-4B45-45E0-A997-7F29E66A53CF}" type="pres">
      <dgm:prSet presAssocID="{5418A5E1-0528-4BB4-8B16-F6512F9AA0D9}" presName="theInnerList" presStyleCnt="0"/>
      <dgm:spPr/>
    </dgm:pt>
    <dgm:pt modelId="{75BBAAED-043E-4DF2-B4D0-CD3DE97B661E}" type="pres">
      <dgm:prSet presAssocID="{68E9E8C6-09B7-427C-A3D9-66E2E8ABD8BC}" presName="childNode" presStyleLbl="node1" presStyleIdx="8" presStyleCnt="10" custScaleX="123057" custLinFactNeighborY="33060">
        <dgm:presLayoutVars>
          <dgm:bulletEnabled val="1"/>
        </dgm:presLayoutVars>
      </dgm:prSet>
      <dgm:spPr/>
      <dgm:t>
        <a:bodyPr/>
        <a:lstStyle/>
        <a:p>
          <a:endParaRPr lang="zh-CN" altLang="en-US"/>
        </a:p>
      </dgm:t>
    </dgm:pt>
    <dgm:pt modelId="{3D245DD8-F081-4312-A552-8413B04A316D}" type="pres">
      <dgm:prSet presAssocID="{68E9E8C6-09B7-427C-A3D9-66E2E8ABD8BC}" presName="aSpace2" presStyleCnt="0"/>
      <dgm:spPr/>
    </dgm:pt>
    <dgm:pt modelId="{10EF1019-D5B0-4B81-8620-23E2D392CB00}" type="pres">
      <dgm:prSet presAssocID="{EC28F9EA-DACB-45DF-86CD-C82592C9B629}" presName="childNode" presStyleLbl="node1" presStyleIdx="9" presStyleCnt="10" custScaleX="123057" custLinFactNeighborY="33060">
        <dgm:presLayoutVars>
          <dgm:bulletEnabled val="1"/>
        </dgm:presLayoutVars>
      </dgm:prSet>
      <dgm:spPr/>
      <dgm:t>
        <a:bodyPr/>
        <a:lstStyle/>
        <a:p>
          <a:endParaRPr lang="zh-CN" altLang="en-US"/>
        </a:p>
      </dgm:t>
    </dgm:pt>
  </dgm:ptLst>
  <dgm:cxnLst>
    <dgm:cxn modelId="{85F650FF-023F-48E6-A7B2-ABD0A395DFC5}" type="presOf" srcId="{5418A5E1-0528-4BB4-8B16-F6512F9AA0D9}" destId="{03D84C14-BE20-42A2-BD70-F9DD11C80CA1}" srcOrd="0" destOrd="0" presId="urn:microsoft.com/office/officeart/2005/8/layout/lProcess2"/>
    <dgm:cxn modelId="{0C2BA66F-44AB-4343-8B57-E87BE000911A}" srcId="{8F1BA8A9-14D3-4D76-9605-41F7141D705E}" destId="{C6992D70-94FC-4C98-8E32-99628474CF7A}" srcOrd="0" destOrd="0" parTransId="{16DD7991-5934-407F-AF37-D7A7ACC40B61}" sibTransId="{C849F8ED-7C88-4834-A3B8-66CF46ED3363}"/>
    <dgm:cxn modelId="{893D884C-85CE-4B1E-A016-E205DEC69137}" srcId="{0E30E924-F2BC-4344-9385-7DB9C2266D4E}" destId="{84A2A3AF-3F1A-4C11-8870-7C1C8A35E64E}" srcOrd="3" destOrd="0" parTransId="{2E0B93A6-6920-418F-9F6C-87408DDD869C}" sibTransId="{069F0FAA-E4F2-49DA-BEBC-E565263E81E1}"/>
    <dgm:cxn modelId="{A213ABE9-8E62-494A-8429-D736DE07C794}" type="presOf" srcId="{6EAEB0DA-8788-4609-9096-AEEC9290CFAC}" destId="{63161525-995A-4EA5-9DD7-E192C19DE11A}" srcOrd="1" destOrd="0" presId="urn:microsoft.com/office/officeart/2005/8/layout/lProcess2"/>
    <dgm:cxn modelId="{3BC2613C-D1DE-4655-AEC3-4E7672CE0786}" type="presOf" srcId="{5418A5E1-0528-4BB4-8B16-F6512F9AA0D9}" destId="{0AF271FF-12A5-46EF-8A1B-A0C5C536ED9D}" srcOrd="1" destOrd="0" presId="urn:microsoft.com/office/officeart/2005/8/layout/lProcess2"/>
    <dgm:cxn modelId="{4D55C277-6342-4A4C-8DF9-3A7E8721B474}" srcId="{5418A5E1-0528-4BB4-8B16-F6512F9AA0D9}" destId="{68E9E8C6-09B7-427C-A3D9-66E2E8ABD8BC}" srcOrd="0" destOrd="0" parTransId="{5B91DDDF-940E-4778-B920-C0B81BE97DD4}" sibTransId="{C4B288B9-E120-48EA-9A34-B8214F5F41B7}"/>
    <dgm:cxn modelId="{286EFDDB-8BAC-40FD-81CB-A185807947BB}" type="presOf" srcId="{84A2A3AF-3F1A-4C11-8870-7C1C8A35E64E}" destId="{4D7CF067-BDF3-4FA4-90E7-52F54AADF562}" srcOrd="1" destOrd="0" presId="urn:microsoft.com/office/officeart/2005/8/layout/lProcess2"/>
    <dgm:cxn modelId="{027D3273-1980-443D-BFD6-524A8C5DB1D1}" type="presOf" srcId="{4CFA823E-C6A3-4D4A-A77F-9CDBCC23276C}" destId="{20452EC4-9631-444C-A0C5-CF8FE1E25A3A}" srcOrd="0" destOrd="0" presId="urn:microsoft.com/office/officeart/2005/8/layout/lProcess2"/>
    <dgm:cxn modelId="{EA7EA142-35AC-4569-82B2-98592E371B91}" type="presOf" srcId="{17D29425-4E28-4C0A-9FA9-6C7B538045DE}" destId="{B3819C68-4440-498B-B2CF-FBAFF91AF451}" srcOrd="0" destOrd="0" presId="urn:microsoft.com/office/officeart/2005/8/layout/lProcess2"/>
    <dgm:cxn modelId="{B8EA9E61-C1ED-4999-9640-894806CC5C06}" srcId="{0E30E924-F2BC-4344-9385-7DB9C2266D4E}" destId="{8F1BA8A9-14D3-4D76-9605-41F7141D705E}" srcOrd="0" destOrd="0" parTransId="{A3646905-8561-47ED-A991-69E7281571D7}" sibTransId="{E70007C6-8B9A-4D3C-BE03-68AFA6F6CA79}"/>
    <dgm:cxn modelId="{2BEAE06D-AE1C-45DD-BFC5-680DF4F44370}" type="presOf" srcId="{EC28F9EA-DACB-45DF-86CD-C82592C9B629}" destId="{10EF1019-D5B0-4B81-8620-23E2D392CB00}" srcOrd="0" destOrd="0" presId="urn:microsoft.com/office/officeart/2005/8/layout/lProcess2"/>
    <dgm:cxn modelId="{3C208B3D-2CB4-4605-A198-BF78762FADEB}" type="presOf" srcId="{73D2DD2E-70BF-47CD-B342-64D94DD06859}" destId="{17518E31-CB9F-47EC-AA2E-21BB4186A673}" srcOrd="0" destOrd="0" presId="urn:microsoft.com/office/officeart/2005/8/layout/lProcess2"/>
    <dgm:cxn modelId="{BC523D87-73C8-4886-98DB-32DC97309176}" type="presOf" srcId="{D393A0CF-CB0E-4D91-82D0-95893AB1DBCD}" destId="{52C5E190-98F8-43F6-B764-16FFCE6D38E1}" srcOrd="0" destOrd="0" presId="urn:microsoft.com/office/officeart/2005/8/layout/lProcess2"/>
    <dgm:cxn modelId="{188B2D8D-4E5A-4527-A209-9281A35F8AFC}" type="presOf" srcId="{DC2F603C-B3ED-47C5-9660-016D7E3177D7}" destId="{3B43644A-ED11-4E56-9F4C-F7D94913133B}" srcOrd="0" destOrd="0" presId="urn:microsoft.com/office/officeart/2005/8/layout/lProcess2"/>
    <dgm:cxn modelId="{65144C24-2B9A-4DC5-AA1B-E93B91D94C65}" type="presOf" srcId="{8F1BA8A9-14D3-4D76-9605-41F7141D705E}" destId="{4BC7D6AC-8358-4BF1-8A1F-181DC5210BBE}" srcOrd="0" destOrd="0" presId="urn:microsoft.com/office/officeart/2005/8/layout/lProcess2"/>
    <dgm:cxn modelId="{8566FE31-A16A-49FB-BC6B-46FB2ACFE4AD}" srcId="{6EAEB0DA-8788-4609-9096-AEEC9290CFAC}" destId="{3D72BD08-BE96-44C2-93D0-A8E0DE09D488}" srcOrd="0" destOrd="0" parTransId="{04165819-5872-4C09-9090-577983AA22C2}" sibTransId="{EFF3EA2D-75B2-4747-83D2-2A8F167C87D9}"/>
    <dgm:cxn modelId="{3769755F-E059-4D0C-999A-1D1920448583}" type="presOf" srcId="{6EAEB0DA-8788-4609-9096-AEEC9290CFAC}" destId="{55F89127-84C3-47C9-8711-7EC8166ACA5B}" srcOrd="0" destOrd="0" presId="urn:microsoft.com/office/officeart/2005/8/layout/lProcess2"/>
    <dgm:cxn modelId="{BD3334B1-2856-4D68-850C-52BB8C306076}" srcId="{84A2A3AF-3F1A-4C11-8870-7C1C8A35E64E}" destId="{4CFA823E-C6A3-4D4A-A77F-9CDBCC23276C}" srcOrd="1" destOrd="0" parTransId="{73B0C73A-C2B2-4576-A324-96EC64CCD7FA}" sibTransId="{47098CBD-C5F6-43C8-92CD-E1145CDA6FF8}"/>
    <dgm:cxn modelId="{1762DF67-78EC-4776-82B0-22464522671B}" type="presOf" srcId="{3D72BD08-BE96-44C2-93D0-A8E0DE09D488}" destId="{789EE2C1-BFDF-4159-B610-3A6DAA6B1A7F}" srcOrd="0" destOrd="0" presId="urn:microsoft.com/office/officeart/2005/8/layout/lProcess2"/>
    <dgm:cxn modelId="{4871D109-3666-41EC-BBD5-1D0EAFC6487A}" srcId="{0E30E924-F2BC-4344-9385-7DB9C2266D4E}" destId="{73D2DD2E-70BF-47CD-B342-64D94DD06859}" srcOrd="2" destOrd="0" parTransId="{C800FEE0-C5D1-4DEF-9172-C5273A39C0AA}" sibTransId="{401291CB-D5CA-42A5-9352-69AD7723DBE3}"/>
    <dgm:cxn modelId="{A9BD5F6D-016C-495C-828C-1BD4A835E16A}" type="presOf" srcId="{0E30E924-F2BC-4344-9385-7DB9C2266D4E}" destId="{865AF1BC-0B98-45BD-9F02-F41A0C0E71A0}" srcOrd="0" destOrd="0" presId="urn:microsoft.com/office/officeart/2005/8/layout/lProcess2"/>
    <dgm:cxn modelId="{70473087-DB3E-4A67-87E0-3C9297F187A4}" type="presOf" srcId="{F53D407B-07CA-4A11-8B90-48D19E4AF5CA}" destId="{5D097263-2BAE-490D-A732-30D71A6FC94E}" srcOrd="0" destOrd="0" presId="urn:microsoft.com/office/officeart/2005/8/layout/lProcess2"/>
    <dgm:cxn modelId="{18524FD0-962F-4463-A4DD-1A8ADAC4D833}" srcId="{0E30E924-F2BC-4344-9385-7DB9C2266D4E}" destId="{5418A5E1-0528-4BB4-8B16-F6512F9AA0D9}" srcOrd="4" destOrd="0" parTransId="{C3732E46-CC03-449F-A3C6-71F54A5C1BBD}" sibTransId="{2AFAAA43-8507-4C20-B220-82BABEA99EAD}"/>
    <dgm:cxn modelId="{51DB69BA-2D9C-4543-8AE7-4DDDA855A746}" srcId="{5418A5E1-0528-4BB4-8B16-F6512F9AA0D9}" destId="{EC28F9EA-DACB-45DF-86CD-C82592C9B629}" srcOrd="1" destOrd="0" parTransId="{214C6E03-F30A-4727-A375-53B606AEFD56}" sibTransId="{C4D2A74C-AF40-447D-B861-424F1DECC9D6}"/>
    <dgm:cxn modelId="{0739C842-912C-48D7-A4E1-0621358E195A}" type="presOf" srcId="{8F1BA8A9-14D3-4D76-9605-41F7141D705E}" destId="{756E5257-7881-4528-81B3-EF221A45EFEA}" srcOrd="1" destOrd="0" presId="urn:microsoft.com/office/officeart/2005/8/layout/lProcess2"/>
    <dgm:cxn modelId="{5B50C1B8-8184-4D2A-B8CC-98A138DC1304}" type="presOf" srcId="{945683B0-9E1B-4B6B-ABE3-D64C54D977AB}" destId="{F07F74B7-6960-445D-A16D-1405253C9C21}" srcOrd="0" destOrd="0" presId="urn:microsoft.com/office/officeart/2005/8/layout/lProcess2"/>
    <dgm:cxn modelId="{CF6EB224-BE52-4783-B5A9-99D971DA80FA}" type="presOf" srcId="{68E9E8C6-09B7-427C-A3D9-66E2E8ABD8BC}" destId="{75BBAAED-043E-4DF2-B4D0-CD3DE97B661E}" srcOrd="0" destOrd="0" presId="urn:microsoft.com/office/officeart/2005/8/layout/lProcess2"/>
    <dgm:cxn modelId="{6E2F7C71-36F1-48C9-B46B-365AFD149895}" srcId="{84A2A3AF-3F1A-4C11-8870-7C1C8A35E64E}" destId="{17D29425-4E28-4C0A-9FA9-6C7B538045DE}" srcOrd="0" destOrd="0" parTransId="{B548CA18-D881-47B5-8CB3-5F0854EE301B}" sibTransId="{9AD6EEB9-A219-491C-AC39-9EB0E92AB299}"/>
    <dgm:cxn modelId="{692370B2-1B21-4A72-A457-DC278B564EDD}" srcId="{73D2DD2E-70BF-47CD-B342-64D94DD06859}" destId="{D393A0CF-CB0E-4D91-82D0-95893AB1DBCD}" srcOrd="0" destOrd="0" parTransId="{CC8776EF-AF03-4637-A3F7-6C22C67D7BBE}" sibTransId="{B2D13B67-5C4B-4D50-A89C-9A2980DCA6C0}"/>
    <dgm:cxn modelId="{448DE822-5D0E-4C71-92C3-9725B61B35C7}" type="presOf" srcId="{84A2A3AF-3F1A-4C11-8870-7C1C8A35E64E}" destId="{C2328437-BD8F-4738-B9B6-0BBF889C9B7E}" srcOrd="0" destOrd="0" presId="urn:microsoft.com/office/officeart/2005/8/layout/lProcess2"/>
    <dgm:cxn modelId="{5F3C27FD-698B-4164-90F0-4779716529FF}" srcId="{6EAEB0DA-8788-4609-9096-AEEC9290CFAC}" destId="{F53D407B-07CA-4A11-8B90-48D19E4AF5CA}" srcOrd="1" destOrd="0" parTransId="{8D5C8043-EAE4-4B3D-9AEB-C0A27DB2FE1E}" sibTransId="{653151BE-D496-41C8-9AB0-0ED688880666}"/>
    <dgm:cxn modelId="{2EC6124A-B740-4D86-B624-D1AB2FF5D754}" srcId="{73D2DD2E-70BF-47CD-B342-64D94DD06859}" destId="{945683B0-9E1B-4B6B-ABE3-D64C54D977AB}" srcOrd="1" destOrd="0" parTransId="{ABD64A41-8D47-4856-8663-D6FA2EC05DEB}" sibTransId="{7CB15811-C9B2-4154-8CFA-2BBFBDD199D4}"/>
    <dgm:cxn modelId="{029B2157-1A82-4F9A-9DCA-9B05683776EE}" type="presOf" srcId="{73D2DD2E-70BF-47CD-B342-64D94DD06859}" destId="{0891B5D8-F584-4671-B0C8-A3B1D1B0D7C4}" srcOrd="1" destOrd="0" presId="urn:microsoft.com/office/officeart/2005/8/layout/lProcess2"/>
    <dgm:cxn modelId="{A175A21F-9F6C-4D6E-A14D-C5AD9DBFA483}" type="presOf" srcId="{C6992D70-94FC-4C98-8E32-99628474CF7A}" destId="{F99FBCEA-F1AF-4C8D-82EC-79721A223E36}" srcOrd="0" destOrd="0" presId="urn:microsoft.com/office/officeart/2005/8/layout/lProcess2"/>
    <dgm:cxn modelId="{F821300A-3277-461E-B50A-F7A935521B98}" srcId="{0E30E924-F2BC-4344-9385-7DB9C2266D4E}" destId="{6EAEB0DA-8788-4609-9096-AEEC9290CFAC}" srcOrd="1" destOrd="0" parTransId="{3AC511BC-40B7-4C71-AD16-6BA2FAA492BF}" sibTransId="{04F51F13-AA65-4420-94CF-AFBF7355357E}"/>
    <dgm:cxn modelId="{560ED6C1-AD21-46C8-8130-876505BF771A}" srcId="{8F1BA8A9-14D3-4D76-9605-41F7141D705E}" destId="{DC2F603C-B3ED-47C5-9660-016D7E3177D7}" srcOrd="1" destOrd="0" parTransId="{5CAB2193-E560-4E7F-9F8A-043A447EA847}" sibTransId="{E01FD502-BFC0-4D8C-8511-E9188378FB59}"/>
    <dgm:cxn modelId="{38770F50-4D77-4E9D-9FC3-C570A0DA9FEC}" type="presParOf" srcId="{865AF1BC-0B98-45BD-9F02-F41A0C0E71A0}" destId="{55A6DC5D-B661-43FC-8E95-FB13F49A4CF4}" srcOrd="0" destOrd="0" presId="urn:microsoft.com/office/officeart/2005/8/layout/lProcess2"/>
    <dgm:cxn modelId="{534917EE-FDD7-4DEC-A6C6-DE531796D495}" type="presParOf" srcId="{55A6DC5D-B661-43FC-8E95-FB13F49A4CF4}" destId="{4BC7D6AC-8358-4BF1-8A1F-181DC5210BBE}" srcOrd="0" destOrd="0" presId="urn:microsoft.com/office/officeart/2005/8/layout/lProcess2"/>
    <dgm:cxn modelId="{E11DE363-F782-4FF4-A6FF-D8245E3C80C9}" type="presParOf" srcId="{55A6DC5D-B661-43FC-8E95-FB13F49A4CF4}" destId="{756E5257-7881-4528-81B3-EF221A45EFEA}" srcOrd="1" destOrd="0" presId="urn:microsoft.com/office/officeart/2005/8/layout/lProcess2"/>
    <dgm:cxn modelId="{80DF098C-85BF-44E4-8454-55C356549FA6}" type="presParOf" srcId="{55A6DC5D-B661-43FC-8E95-FB13F49A4CF4}" destId="{684FEFD6-77D1-4AE9-96C5-D333BB95DDC5}" srcOrd="2" destOrd="0" presId="urn:microsoft.com/office/officeart/2005/8/layout/lProcess2"/>
    <dgm:cxn modelId="{C9C841B1-86DE-4145-AF4E-C45738AABAA1}" type="presParOf" srcId="{684FEFD6-77D1-4AE9-96C5-D333BB95DDC5}" destId="{80DFF575-2AC5-44E2-8836-7613898A7216}" srcOrd="0" destOrd="0" presId="urn:microsoft.com/office/officeart/2005/8/layout/lProcess2"/>
    <dgm:cxn modelId="{99AA534D-594F-42B9-9AF9-9F9BDFED3213}" type="presParOf" srcId="{80DFF575-2AC5-44E2-8836-7613898A7216}" destId="{F99FBCEA-F1AF-4C8D-82EC-79721A223E36}" srcOrd="0" destOrd="0" presId="urn:microsoft.com/office/officeart/2005/8/layout/lProcess2"/>
    <dgm:cxn modelId="{0FC82AE5-4499-4C0A-B557-B8B4848B43B6}" type="presParOf" srcId="{80DFF575-2AC5-44E2-8836-7613898A7216}" destId="{F5CAAE94-AC30-432C-B9DC-F5E643E24C5A}" srcOrd="1" destOrd="0" presId="urn:microsoft.com/office/officeart/2005/8/layout/lProcess2"/>
    <dgm:cxn modelId="{722D570D-B353-4A39-831E-1667C925C7D6}" type="presParOf" srcId="{80DFF575-2AC5-44E2-8836-7613898A7216}" destId="{3B43644A-ED11-4E56-9F4C-F7D94913133B}" srcOrd="2" destOrd="0" presId="urn:microsoft.com/office/officeart/2005/8/layout/lProcess2"/>
    <dgm:cxn modelId="{4ACE2106-DF85-4D2B-90E6-DEE58EA9BA4D}" type="presParOf" srcId="{865AF1BC-0B98-45BD-9F02-F41A0C0E71A0}" destId="{1C4A1BC5-F5C6-435E-8B0F-0BE81DCE4316}" srcOrd="1" destOrd="0" presId="urn:microsoft.com/office/officeart/2005/8/layout/lProcess2"/>
    <dgm:cxn modelId="{9DA2A9BB-3A24-4240-ADC5-5C8E149B2009}" type="presParOf" srcId="{865AF1BC-0B98-45BD-9F02-F41A0C0E71A0}" destId="{FEE3408F-9537-47F3-82A6-22BC126B8944}" srcOrd="2" destOrd="0" presId="urn:microsoft.com/office/officeart/2005/8/layout/lProcess2"/>
    <dgm:cxn modelId="{CDE9F18A-2146-461A-B530-A9432B0F9DAE}" type="presParOf" srcId="{FEE3408F-9537-47F3-82A6-22BC126B8944}" destId="{55F89127-84C3-47C9-8711-7EC8166ACA5B}" srcOrd="0" destOrd="0" presId="urn:microsoft.com/office/officeart/2005/8/layout/lProcess2"/>
    <dgm:cxn modelId="{4AD87EB5-7C1F-4F6C-96ED-6AA47EEA6010}" type="presParOf" srcId="{FEE3408F-9537-47F3-82A6-22BC126B8944}" destId="{63161525-995A-4EA5-9DD7-E192C19DE11A}" srcOrd="1" destOrd="0" presId="urn:microsoft.com/office/officeart/2005/8/layout/lProcess2"/>
    <dgm:cxn modelId="{0A8F4541-B1CC-456E-BAED-E39031E260D4}" type="presParOf" srcId="{FEE3408F-9537-47F3-82A6-22BC126B8944}" destId="{73EA6B25-C96D-43A5-8091-170E1AC94615}" srcOrd="2" destOrd="0" presId="urn:microsoft.com/office/officeart/2005/8/layout/lProcess2"/>
    <dgm:cxn modelId="{3060F9CF-58AD-4E75-888C-66529E673A4E}" type="presParOf" srcId="{73EA6B25-C96D-43A5-8091-170E1AC94615}" destId="{21EC8353-1A70-46D5-99B3-188AEE9FEE1E}" srcOrd="0" destOrd="0" presId="urn:microsoft.com/office/officeart/2005/8/layout/lProcess2"/>
    <dgm:cxn modelId="{D05E3C0F-4579-40F1-85C8-002F6ABED900}" type="presParOf" srcId="{21EC8353-1A70-46D5-99B3-188AEE9FEE1E}" destId="{789EE2C1-BFDF-4159-B610-3A6DAA6B1A7F}" srcOrd="0" destOrd="0" presId="urn:microsoft.com/office/officeart/2005/8/layout/lProcess2"/>
    <dgm:cxn modelId="{0D89F99A-20B1-4E24-AFCF-4AAC1453CD00}" type="presParOf" srcId="{21EC8353-1A70-46D5-99B3-188AEE9FEE1E}" destId="{55B7B7CA-4E28-4393-BBC7-656537A50AEC}" srcOrd="1" destOrd="0" presId="urn:microsoft.com/office/officeart/2005/8/layout/lProcess2"/>
    <dgm:cxn modelId="{6A18FE2C-3C10-43B7-85A6-EC6A96BD6FD1}" type="presParOf" srcId="{21EC8353-1A70-46D5-99B3-188AEE9FEE1E}" destId="{5D097263-2BAE-490D-A732-30D71A6FC94E}" srcOrd="2" destOrd="0" presId="urn:microsoft.com/office/officeart/2005/8/layout/lProcess2"/>
    <dgm:cxn modelId="{6250F073-53F3-4375-8931-D549E10F980E}" type="presParOf" srcId="{865AF1BC-0B98-45BD-9F02-F41A0C0E71A0}" destId="{429F92FB-8BF6-4265-AC2B-7E9AB774349C}" srcOrd="3" destOrd="0" presId="urn:microsoft.com/office/officeart/2005/8/layout/lProcess2"/>
    <dgm:cxn modelId="{3328D3BF-9302-42AD-BF25-AFE4D3EB9D9E}" type="presParOf" srcId="{865AF1BC-0B98-45BD-9F02-F41A0C0E71A0}" destId="{3EBCCB8A-D35C-4E9E-BF56-DE13996119B8}" srcOrd="4" destOrd="0" presId="urn:microsoft.com/office/officeart/2005/8/layout/lProcess2"/>
    <dgm:cxn modelId="{7072D320-4286-47FA-A92B-5450321BFD21}" type="presParOf" srcId="{3EBCCB8A-D35C-4E9E-BF56-DE13996119B8}" destId="{17518E31-CB9F-47EC-AA2E-21BB4186A673}" srcOrd="0" destOrd="0" presId="urn:microsoft.com/office/officeart/2005/8/layout/lProcess2"/>
    <dgm:cxn modelId="{DDB643BF-466E-44D0-9C2E-4EEA9CDE1B60}" type="presParOf" srcId="{3EBCCB8A-D35C-4E9E-BF56-DE13996119B8}" destId="{0891B5D8-F584-4671-B0C8-A3B1D1B0D7C4}" srcOrd="1" destOrd="0" presId="urn:microsoft.com/office/officeart/2005/8/layout/lProcess2"/>
    <dgm:cxn modelId="{7E2C3405-359E-4A31-84FA-D0778ACFF3A8}" type="presParOf" srcId="{3EBCCB8A-D35C-4E9E-BF56-DE13996119B8}" destId="{8500FE45-B587-496E-871D-B5A3C561EDD6}" srcOrd="2" destOrd="0" presId="urn:microsoft.com/office/officeart/2005/8/layout/lProcess2"/>
    <dgm:cxn modelId="{A19060DA-1833-45DB-9EFD-4734A0854488}" type="presParOf" srcId="{8500FE45-B587-496E-871D-B5A3C561EDD6}" destId="{7E2CFB05-3836-4768-A4F1-E2C0F60195F5}" srcOrd="0" destOrd="0" presId="urn:microsoft.com/office/officeart/2005/8/layout/lProcess2"/>
    <dgm:cxn modelId="{D5276701-AE87-4D4E-80C4-C662A552110C}" type="presParOf" srcId="{7E2CFB05-3836-4768-A4F1-E2C0F60195F5}" destId="{52C5E190-98F8-43F6-B764-16FFCE6D38E1}" srcOrd="0" destOrd="0" presId="urn:microsoft.com/office/officeart/2005/8/layout/lProcess2"/>
    <dgm:cxn modelId="{F9C0E3A6-F7C0-4DEF-A57D-4DB7D70A594E}" type="presParOf" srcId="{7E2CFB05-3836-4768-A4F1-E2C0F60195F5}" destId="{181E3711-A03B-4EFE-B3F8-6C6C5428A963}" srcOrd="1" destOrd="0" presId="urn:microsoft.com/office/officeart/2005/8/layout/lProcess2"/>
    <dgm:cxn modelId="{120785F2-3443-4A9C-8680-0EE35B92DD1D}" type="presParOf" srcId="{7E2CFB05-3836-4768-A4F1-E2C0F60195F5}" destId="{F07F74B7-6960-445D-A16D-1405253C9C21}" srcOrd="2" destOrd="0" presId="urn:microsoft.com/office/officeart/2005/8/layout/lProcess2"/>
    <dgm:cxn modelId="{F162F3CE-7C50-49F3-822E-D29D2E0F350B}" type="presParOf" srcId="{865AF1BC-0B98-45BD-9F02-F41A0C0E71A0}" destId="{56C19FC7-F2F3-4A72-A880-26B451C497F4}" srcOrd="5" destOrd="0" presId="urn:microsoft.com/office/officeart/2005/8/layout/lProcess2"/>
    <dgm:cxn modelId="{53E7084A-44AE-4FE9-8F61-B7217825C317}" type="presParOf" srcId="{865AF1BC-0B98-45BD-9F02-F41A0C0E71A0}" destId="{04776359-D740-4686-874D-D4F91DC8925C}" srcOrd="6" destOrd="0" presId="urn:microsoft.com/office/officeart/2005/8/layout/lProcess2"/>
    <dgm:cxn modelId="{113CA4E5-5D61-4EF9-B1A0-629A3C474666}" type="presParOf" srcId="{04776359-D740-4686-874D-D4F91DC8925C}" destId="{C2328437-BD8F-4738-B9B6-0BBF889C9B7E}" srcOrd="0" destOrd="0" presId="urn:microsoft.com/office/officeart/2005/8/layout/lProcess2"/>
    <dgm:cxn modelId="{722CB18D-F00B-4312-8C66-CA5D7F0F386E}" type="presParOf" srcId="{04776359-D740-4686-874D-D4F91DC8925C}" destId="{4D7CF067-BDF3-4FA4-90E7-52F54AADF562}" srcOrd="1" destOrd="0" presId="urn:microsoft.com/office/officeart/2005/8/layout/lProcess2"/>
    <dgm:cxn modelId="{987417A4-503B-4C05-9577-C706DB1382B5}" type="presParOf" srcId="{04776359-D740-4686-874D-D4F91DC8925C}" destId="{1EC3AAE1-3E7E-4244-9CE6-4DD20CA8040C}" srcOrd="2" destOrd="0" presId="urn:microsoft.com/office/officeart/2005/8/layout/lProcess2"/>
    <dgm:cxn modelId="{B83D9DAC-40B2-49AA-A07A-83DF8979169D}" type="presParOf" srcId="{1EC3AAE1-3E7E-4244-9CE6-4DD20CA8040C}" destId="{98B2A3B3-3243-4C1F-B352-AA59200DFF51}" srcOrd="0" destOrd="0" presId="urn:microsoft.com/office/officeart/2005/8/layout/lProcess2"/>
    <dgm:cxn modelId="{B167A0E0-1BE2-4CA3-8606-B905E9FD6D15}" type="presParOf" srcId="{98B2A3B3-3243-4C1F-B352-AA59200DFF51}" destId="{B3819C68-4440-498B-B2CF-FBAFF91AF451}" srcOrd="0" destOrd="0" presId="urn:microsoft.com/office/officeart/2005/8/layout/lProcess2"/>
    <dgm:cxn modelId="{BA487E27-5F82-48F9-A81C-F874248FA287}" type="presParOf" srcId="{98B2A3B3-3243-4C1F-B352-AA59200DFF51}" destId="{41AF1AA0-9D24-43BA-AB3B-7469B5B222B8}" srcOrd="1" destOrd="0" presId="urn:microsoft.com/office/officeart/2005/8/layout/lProcess2"/>
    <dgm:cxn modelId="{1C6C056E-6334-4F64-9A8F-897EA2D4A995}" type="presParOf" srcId="{98B2A3B3-3243-4C1F-B352-AA59200DFF51}" destId="{20452EC4-9631-444C-A0C5-CF8FE1E25A3A}" srcOrd="2" destOrd="0" presId="urn:microsoft.com/office/officeart/2005/8/layout/lProcess2"/>
    <dgm:cxn modelId="{1094DFC5-DE67-4CD3-A258-C83DDFF5533E}" type="presParOf" srcId="{865AF1BC-0B98-45BD-9F02-F41A0C0E71A0}" destId="{7FCB37B3-D46F-4ED3-950B-F5BF0130E333}" srcOrd="7" destOrd="0" presId="urn:microsoft.com/office/officeart/2005/8/layout/lProcess2"/>
    <dgm:cxn modelId="{D6D2BCD1-0ECA-478D-9BB9-EC75EA82A3A8}" type="presParOf" srcId="{865AF1BC-0B98-45BD-9F02-F41A0C0E71A0}" destId="{117E2B0E-D3C5-441E-BDF1-293CBEC7D59C}" srcOrd="8" destOrd="0" presId="urn:microsoft.com/office/officeart/2005/8/layout/lProcess2"/>
    <dgm:cxn modelId="{2D23FB2A-B97F-4D63-9B52-C6AF5690D740}" type="presParOf" srcId="{117E2B0E-D3C5-441E-BDF1-293CBEC7D59C}" destId="{03D84C14-BE20-42A2-BD70-F9DD11C80CA1}" srcOrd="0" destOrd="0" presId="urn:microsoft.com/office/officeart/2005/8/layout/lProcess2"/>
    <dgm:cxn modelId="{A1A5D807-BED0-4EF8-A46C-1F893A16DCE8}" type="presParOf" srcId="{117E2B0E-D3C5-441E-BDF1-293CBEC7D59C}" destId="{0AF271FF-12A5-46EF-8A1B-A0C5C536ED9D}" srcOrd="1" destOrd="0" presId="urn:microsoft.com/office/officeart/2005/8/layout/lProcess2"/>
    <dgm:cxn modelId="{CCD7FA68-2425-449B-9B5F-32DE8E4800FA}" type="presParOf" srcId="{117E2B0E-D3C5-441E-BDF1-293CBEC7D59C}" destId="{4B6B8705-8FE9-4EEF-A35F-8E0F62633CB1}" srcOrd="2" destOrd="0" presId="urn:microsoft.com/office/officeart/2005/8/layout/lProcess2"/>
    <dgm:cxn modelId="{8096AAB3-0C31-411B-A1F0-2D00B1CEE5C6}" type="presParOf" srcId="{4B6B8705-8FE9-4EEF-A35F-8E0F62633CB1}" destId="{EF5ACFA2-4B45-45E0-A997-7F29E66A53CF}" srcOrd="0" destOrd="0" presId="urn:microsoft.com/office/officeart/2005/8/layout/lProcess2"/>
    <dgm:cxn modelId="{E644FC68-A3B5-4614-A404-173937495D03}" type="presParOf" srcId="{EF5ACFA2-4B45-45E0-A997-7F29E66A53CF}" destId="{75BBAAED-043E-4DF2-B4D0-CD3DE97B661E}" srcOrd="0" destOrd="0" presId="urn:microsoft.com/office/officeart/2005/8/layout/lProcess2"/>
    <dgm:cxn modelId="{8F2B0702-109E-4249-970A-1ABF43FAF064}" type="presParOf" srcId="{EF5ACFA2-4B45-45E0-A997-7F29E66A53CF}" destId="{3D245DD8-F081-4312-A552-8413B04A316D}" srcOrd="1" destOrd="0" presId="urn:microsoft.com/office/officeart/2005/8/layout/lProcess2"/>
    <dgm:cxn modelId="{4F00221C-B31C-44C3-A9FE-FC5CAE80D611}" type="presParOf" srcId="{EF5ACFA2-4B45-45E0-A997-7F29E66A53CF}" destId="{10EF1019-D5B0-4B81-8620-23E2D392CB00}"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45F46-4763-4DB9-868F-64C8219E9A2A}" type="doc">
      <dgm:prSet loTypeId="urn:microsoft.com/office/officeart/2005/8/layout/lProcess2" loCatId="list" qsTypeId="urn:microsoft.com/office/officeart/2005/8/quickstyle/simple3" qsCatId="simple" csTypeId="urn:microsoft.com/office/officeart/2005/8/colors/colorful5" csCatId="colorful" phldr="1"/>
      <dgm:spPr/>
      <dgm:t>
        <a:bodyPr/>
        <a:lstStyle/>
        <a:p>
          <a:endParaRPr lang="zh-CN" altLang="en-US"/>
        </a:p>
      </dgm:t>
    </dgm:pt>
    <dgm:pt modelId="{6DAD1EC9-FD7D-408E-A44F-FD5EAF228F08}">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Access Token</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12AF4F49-9A6A-4C19-94DC-9FE59823D83A}" type="par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9262FBE9-3546-453C-BB90-718389626DE1}" type="sib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54A8820E-0C6A-494C-A7B7-902A49866B63}">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6A53C2-0AF9-4243-81DD-73DBF97B36CF}" type="par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FBCB6DF-6313-4E43-B5F1-338F7C9173A5}" type="sib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AFF2363E-5693-4CD6-B2E3-C3432C785A0C}">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Group 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E31965-2C5D-4382-B577-ED1B9546A717}" type="par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6FE499B-D675-434F-9A27-073057CC028B}" type="sib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003A21D9-40E6-4ECE-8E4E-5D32AC99D667}">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Privileges</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BE9BF4E0-3A2D-422E-8C56-5C288B15EF2F}" type="parTrans" cxnId="{F03270AC-3E1B-4AFC-9FD7-FC2FF8EA609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C7087039-3FA6-4D9E-B8A0-B34539641C8F}" type="sibTrans" cxnId="{F03270AC-3E1B-4AFC-9FD7-FC2FF8EA609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66E5CD4-EC60-4A69-BAFF-89144B3705DD}">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Restricted 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3FC99214-90DD-4F70-8172-F821040E0EC4}" type="par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79CB2DE-793B-4D8D-83ED-9917804D6E25}" type="sib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B6F5D01-8AAC-4A32-98E1-09558D35AF09}" type="pres">
      <dgm:prSet presAssocID="{C2345F46-4763-4DB9-868F-64C8219E9A2A}" presName="theList" presStyleCnt="0">
        <dgm:presLayoutVars>
          <dgm:dir/>
          <dgm:animLvl val="lvl"/>
          <dgm:resizeHandles val="exact"/>
        </dgm:presLayoutVars>
      </dgm:prSet>
      <dgm:spPr/>
      <dgm:t>
        <a:bodyPr/>
        <a:lstStyle/>
        <a:p>
          <a:endParaRPr lang="zh-CN" altLang="en-US"/>
        </a:p>
      </dgm:t>
    </dgm:pt>
    <dgm:pt modelId="{D71837CF-53EC-4778-937D-CB8F00FFCDE8}" type="pres">
      <dgm:prSet presAssocID="{6DAD1EC9-FD7D-408E-A44F-FD5EAF228F08}" presName="compNode" presStyleCnt="0"/>
      <dgm:spPr/>
    </dgm:pt>
    <dgm:pt modelId="{CA4ADEF1-8F22-4979-B740-A9DA4D1806CD}" type="pres">
      <dgm:prSet presAssocID="{6DAD1EC9-FD7D-408E-A44F-FD5EAF228F08}" presName="aNode" presStyleLbl="bgShp" presStyleIdx="0" presStyleCnt="1"/>
      <dgm:spPr/>
      <dgm:t>
        <a:bodyPr/>
        <a:lstStyle/>
        <a:p>
          <a:endParaRPr lang="zh-CN" altLang="en-US"/>
        </a:p>
      </dgm:t>
    </dgm:pt>
    <dgm:pt modelId="{6DA0228A-01D0-475C-822A-48C38F71CC72}" type="pres">
      <dgm:prSet presAssocID="{6DAD1EC9-FD7D-408E-A44F-FD5EAF228F08}" presName="textNode" presStyleLbl="bgShp" presStyleIdx="0" presStyleCnt="1"/>
      <dgm:spPr/>
      <dgm:t>
        <a:bodyPr/>
        <a:lstStyle/>
        <a:p>
          <a:endParaRPr lang="zh-CN" altLang="en-US"/>
        </a:p>
      </dgm:t>
    </dgm:pt>
    <dgm:pt modelId="{4F94EFFD-C727-49C9-A677-1034464388C0}" type="pres">
      <dgm:prSet presAssocID="{6DAD1EC9-FD7D-408E-A44F-FD5EAF228F08}" presName="compChildNode" presStyleCnt="0"/>
      <dgm:spPr/>
    </dgm:pt>
    <dgm:pt modelId="{7AD94C17-A38E-4D4C-A8A5-7BEE5E48A2E7}" type="pres">
      <dgm:prSet presAssocID="{6DAD1EC9-FD7D-408E-A44F-FD5EAF228F08}" presName="theInnerList" presStyleCnt="0"/>
      <dgm:spPr/>
    </dgm:pt>
    <dgm:pt modelId="{899B88AF-FF19-4146-900D-F60C98333AC7}" type="pres">
      <dgm:prSet presAssocID="{54A8820E-0C6A-494C-A7B7-902A49866B63}" presName="childNode" presStyleLbl="node1" presStyleIdx="0" presStyleCnt="4">
        <dgm:presLayoutVars>
          <dgm:bulletEnabled val="1"/>
        </dgm:presLayoutVars>
      </dgm:prSet>
      <dgm:spPr/>
      <dgm:t>
        <a:bodyPr/>
        <a:lstStyle/>
        <a:p>
          <a:endParaRPr lang="zh-CN" altLang="en-US"/>
        </a:p>
      </dgm:t>
    </dgm:pt>
    <dgm:pt modelId="{AD4637EF-6C83-4B46-BE98-255E8E20413C}" type="pres">
      <dgm:prSet presAssocID="{54A8820E-0C6A-494C-A7B7-902A49866B63}" presName="aSpace2" presStyleCnt="0"/>
      <dgm:spPr/>
    </dgm:pt>
    <dgm:pt modelId="{AEF66EF1-C080-4DBD-A107-F686340D2018}" type="pres">
      <dgm:prSet presAssocID="{AFF2363E-5693-4CD6-B2E3-C3432C785A0C}" presName="childNode" presStyleLbl="node1" presStyleIdx="1" presStyleCnt="4">
        <dgm:presLayoutVars>
          <dgm:bulletEnabled val="1"/>
        </dgm:presLayoutVars>
      </dgm:prSet>
      <dgm:spPr/>
      <dgm:t>
        <a:bodyPr/>
        <a:lstStyle/>
        <a:p>
          <a:endParaRPr lang="zh-CN" altLang="en-US"/>
        </a:p>
      </dgm:t>
    </dgm:pt>
    <dgm:pt modelId="{74F1F2D4-21A5-40B7-9610-052719337319}" type="pres">
      <dgm:prSet presAssocID="{AFF2363E-5693-4CD6-B2E3-C3432C785A0C}" presName="aSpace2" presStyleCnt="0"/>
      <dgm:spPr/>
    </dgm:pt>
    <dgm:pt modelId="{3B2E2D77-6362-43EE-9C1D-1306423EA41D}" type="pres">
      <dgm:prSet presAssocID="{B66E5CD4-EC60-4A69-BAFF-89144B3705DD}" presName="childNode" presStyleLbl="node1" presStyleIdx="2" presStyleCnt="4">
        <dgm:presLayoutVars>
          <dgm:bulletEnabled val="1"/>
        </dgm:presLayoutVars>
      </dgm:prSet>
      <dgm:spPr/>
      <dgm:t>
        <a:bodyPr/>
        <a:lstStyle/>
        <a:p>
          <a:endParaRPr lang="zh-CN" altLang="en-US"/>
        </a:p>
      </dgm:t>
    </dgm:pt>
    <dgm:pt modelId="{4153C405-F9EB-4FF1-989C-F203EB8F8DFB}" type="pres">
      <dgm:prSet presAssocID="{B66E5CD4-EC60-4A69-BAFF-89144B3705DD}" presName="aSpace2" presStyleCnt="0"/>
      <dgm:spPr/>
    </dgm:pt>
    <dgm:pt modelId="{F12E1BA4-2F41-4E4B-A72B-81D4C685F350}" type="pres">
      <dgm:prSet presAssocID="{003A21D9-40E6-4ECE-8E4E-5D32AC99D667}" presName="childNode" presStyleLbl="node1" presStyleIdx="3" presStyleCnt="4">
        <dgm:presLayoutVars>
          <dgm:bulletEnabled val="1"/>
        </dgm:presLayoutVars>
      </dgm:prSet>
      <dgm:spPr/>
      <dgm:t>
        <a:bodyPr/>
        <a:lstStyle/>
        <a:p>
          <a:endParaRPr lang="zh-CN" altLang="en-US"/>
        </a:p>
      </dgm:t>
    </dgm:pt>
  </dgm:ptLst>
  <dgm:cxnLst>
    <dgm:cxn modelId="{F3E6C3FD-F82E-4E96-AE42-88BDCD69D4E3}" type="presOf" srcId="{54A8820E-0C6A-494C-A7B7-902A49866B63}" destId="{899B88AF-FF19-4146-900D-F60C98333AC7}" srcOrd="0" destOrd="0" presId="urn:microsoft.com/office/officeart/2005/8/layout/lProcess2"/>
    <dgm:cxn modelId="{A5BADFD1-69A4-458F-8D4D-DB392BC6DF37}" type="presOf" srcId="{AFF2363E-5693-4CD6-B2E3-C3432C785A0C}" destId="{AEF66EF1-C080-4DBD-A107-F686340D2018}" srcOrd="0" destOrd="0" presId="urn:microsoft.com/office/officeart/2005/8/layout/lProcess2"/>
    <dgm:cxn modelId="{414FA168-1540-4033-B1C3-70FA4114955C}" type="presOf" srcId="{003A21D9-40E6-4ECE-8E4E-5D32AC99D667}" destId="{F12E1BA4-2F41-4E4B-A72B-81D4C685F350}" srcOrd="0" destOrd="0" presId="urn:microsoft.com/office/officeart/2005/8/layout/lProcess2"/>
    <dgm:cxn modelId="{B8EE78A8-0AD7-4564-8647-A9406D4DAAE1}" srcId="{6DAD1EC9-FD7D-408E-A44F-FD5EAF228F08}" destId="{AFF2363E-5693-4CD6-B2E3-C3432C785A0C}" srcOrd="1" destOrd="0" parTransId="{22E31965-2C5D-4382-B577-ED1B9546A717}" sibTransId="{16FE499B-D675-434F-9A27-073057CC028B}"/>
    <dgm:cxn modelId="{15241AAF-0243-4C9A-92D8-08BA70D56D5A}" type="presOf" srcId="{6DAD1EC9-FD7D-408E-A44F-FD5EAF228F08}" destId="{6DA0228A-01D0-475C-822A-48C38F71CC72}" srcOrd="1" destOrd="0" presId="urn:microsoft.com/office/officeart/2005/8/layout/lProcess2"/>
    <dgm:cxn modelId="{25E021D3-2399-4C28-AAEC-A8BB3624895C}" srcId="{6DAD1EC9-FD7D-408E-A44F-FD5EAF228F08}" destId="{54A8820E-0C6A-494C-A7B7-902A49866B63}" srcOrd="0" destOrd="0" parTransId="{226A53C2-0AF9-4243-81DD-73DBF97B36CF}" sibTransId="{8FBCB6DF-6313-4E43-B5F1-338F7C9173A5}"/>
    <dgm:cxn modelId="{68C06BA9-EA90-4675-891C-24605CCAB5AA}" srcId="{C2345F46-4763-4DB9-868F-64C8219E9A2A}" destId="{6DAD1EC9-FD7D-408E-A44F-FD5EAF228F08}" srcOrd="0" destOrd="0" parTransId="{12AF4F49-9A6A-4C19-94DC-9FE59823D83A}" sibTransId="{9262FBE9-3546-453C-BB90-718389626DE1}"/>
    <dgm:cxn modelId="{2E47953C-6135-4E35-8BBC-02A976BABFE5}" type="presOf" srcId="{C2345F46-4763-4DB9-868F-64C8219E9A2A}" destId="{BB6F5D01-8AAC-4A32-98E1-09558D35AF09}" srcOrd="0" destOrd="0" presId="urn:microsoft.com/office/officeart/2005/8/layout/lProcess2"/>
    <dgm:cxn modelId="{D822B075-8ABF-4A98-8DA0-DCD5B64C0ACE}" type="presOf" srcId="{B66E5CD4-EC60-4A69-BAFF-89144B3705DD}" destId="{3B2E2D77-6362-43EE-9C1D-1306423EA41D}" srcOrd="0" destOrd="0" presId="urn:microsoft.com/office/officeart/2005/8/layout/lProcess2"/>
    <dgm:cxn modelId="{707CFA40-74EF-4247-BBBE-2FD26247B0D2}" type="presOf" srcId="{6DAD1EC9-FD7D-408E-A44F-FD5EAF228F08}" destId="{CA4ADEF1-8F22-4979-B740-A9DA4D1806CD}" srcOrd="0" destOrd="0" presId="urn:microsoft.com/office/officeart/2005/8/layout/lProcess2"/>
    <dgm:cxn modelId="{F93D4ED3-B73B-4450-9E8D-00D21D9E05BE}" srcId="{6DAD1EC9-FD7D-408E-A44F-FD5EAF228F08}" destId="{B66E5CD4-EC60-4A69-BAFF-89144B3705DD}" srcOrd="2" destOrd="0" parTransId="{3FC99214-90DD-4F70-8172-F821040E0EC4}" sibTransId="{779CB2DE-793B-4D8D-83ED-9917804D6E25}"/>
    <dgm:cxn modelId="{F03270AC-3E1B-4AFC-9FD7-FC2FF8EA6095}" srcId="{6DAD1EC9-FD7D-408E-A44F-FD5EAF228F08}" destId="{003A21D9-40E6-4ECE-8E4E-5D32AC99D667}" srcOrd="3" destOrd="0" parTransId="{BE9BF4E0-3A2D-422E-8C56-5C288B15EF2F}" sibTransId="{C7087039-3FA6-4D9E-B8A0-B34539641C8F}"/>
    <dgm:cxn modelId="{7E015EFA-FF51-4E6C-9FB5-4A7FB5F6CDF8}" type="presParOf" srcId="{BB6F5D01-8AAC-4A32-98E1-09558D35AF09}" destId="{D71837CF-53EC-4778-937D-CB8F00FFCDE8}" srcOrd="0" destOrd="0" presId="urn:microsoft.com/office/officeart/2005/8/layout/lProcess2"/>
    <dgm:cxn modelId="{2D89D22A-D1D7-435A-BA54-C0DCC32CD794}" type="presParOf" srcId="{D71837CF-53EC-4778-937D-CB8F00FFCDE8}" destId="{CA4ADEF1-8F22-4979-B740-A9DA4D1806CD}" srcOrd="0" destOrd="0" presId="urn:microsoft.com/office/officeart/2005/8/layout/lProcess2"/>
    <dgm:cxn modelId="{AE0861E8-8B60-4164-AD94-AF4174C13FE2}" type="presParOf" srcId="{D71837CF-53EC-4778-937D-CB8F00FFCDE8}" destId="{6DA0228A-01D0-475C-822A-48C38F71CC72}" srcOrd="1" destOrd="0" presId="urn:microsoft.com/office/officeart/2005/8/layout/lProcess2"/>
    <dgm:cxn modelId="{8621A470-7E8D-45D5-A727-DA71866155F6}" type="presParOf" srcId="{D71837CF-53EC-4778-937D-CB8F00FFCDE8}" destId="{4F94EFFD-C727-49C9-A677-1034464388C0}" srcOrd="2" destOrd="0" presId="urn:microsoft.com/office/officeart/2005/8/layout/lProcess2"/>
    <dgm:cxn modelId="{6681AD8C-CDB1-49A3-A989-80E1EAFDCB7D}" type="presParOf" srcId="{4F94EFFD-C727-49C9-A677-1034464388C0}" destId="{7AD94C17-A38E-4D4C-A8A5-7BEE5E48A2E7}" srcOrd="0" destOrd="0" presId="urn:microsoft.com/office/officeart/2005/8/layout/lProcess2"/>
    <dgm:cxn modelId="{22B50541-1933-4E9E-9333-5F2A980E41A8}" type="presParOf" srcId="{7AD94C17-A38E-4D4C-A8A5-7BEE5E48A2E7}" destId="{899B88AF-FF19-4146-900D-F60C98333AC7}" srcOrd="0" destOrd="0" presId="urn:microsoft.com/office/officeart/2005/8/layout/lProcess2"/>
    <dgm:cxn modelId="{40876760-9BB4-4A3F-A5AD-C8C73D163E85}" type="presParOf" srcId="{7AD94C17-A38E-4D4C-A8A5-7BEE5E48A2E7}" destId="{AD4637EF-6C83-4B46-BE98-255E8E20413C}" srcOrd="1" destOrd="0" presId="urn:microsoft.com/office/officeart/2005/8/layout/lProcess2"/>
    <dgm:cxn modelId="{851579C6-517F-4561-970A-F69AF5C3C388}" type="presParOf" srcId="{7AD94C17-A38E-4D4C-A8A5-7BEE5E48A2E7}" destId="{AEF66EF1-C080-4DBD-A107-F686340D2018}" srcOrd="2" destOrd="0" presId="urn:microsoft.com/office/officeart/2005/8/layout/lProcess2"/>
    <dgm:cxn modelId="{5DFC3B8D-495D-4207-BFDA-9BEFC83E3151}" type="presParOf" srcId="{7AD94C17-A38E-4D4C-A8A5-7BEE5E48A2E7}" destId="{74F1F2D4-21A5-40B7-9610-052719337319}" srcOrd="3" destOrd="0" presId="urn:microsoft.com/office/officeart/2005/8/layout/lProcess2"/>
    <dgm:cxn modelId="{B926C31F-23AC-4DB0-9A01-68F9E7A7FE76}" type="presParOf" srcId="{7AD94C17-A38E-4D4C-A8A5-7BEE5E48A2E7}" destId="{3B2E2D77-6362-43EE-9C1D-1306423EA41D}" srcOrd="4" destOrd="0" presId="urn:microsoft.com/office/officeart/2005/8/layout/lProcess2"/>
    <dgm:cxn modelId="{A0DED11B-6FF8-4305-9514-89DFD08B6500}" type="presParOf" srcId="{7AD94C17-A38E-4D4C-A8A5-7BEE5E48A2E7}" destId="{4153C405-F9EB-4FF1-989C-F203EB8F8DFB}" srcOrd="5" destOrd="0" presId="urn:microsoft.com/office/officeart/2005/8/layout/lProcess2"/>
    <dgm:cxn modelId="{C424F5CA-326A-4464-ABF4-762D552393F1}" type="presParOf" srcId="{7AD94C17-A38E-4D4C-A8A5-7BEE5E48A2E7}" destId="{F12E1BA4-2F41-4E4B-A72B-81D4C685F35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345F46-4763-4DB9-868F-64C8219E9A2A}" type="doc">
      <dgm:prSet loTypeId="urn:microsoft.com/office/officeart/2005/8/layout/lProcess2" loCatId="list" qsTypeId="urn:microsoft.com/office/officeart/2005/8/quickstyle/simple3" qsCatId="simple" csTypeId="urn:microsoft.com/office/officeart/2005/8/colors/colorful5" csCatId="colorful" phldr="1"/>
      <dgm:spPr/>
      <dgm:t>
        <a:bodyPr/>
        <a:lstStyle/>
        <a:p>
          <a:endParaRPr lang="zh-CN" altLang="en-US"/>
        </a:p>
      </dgm:t>
    </dgm:pt>
    <dgm:pt modelId="{6DAD1EC9-FD7D-408E-A44F-FD5EAF228F08}">
      <dgm:prSet phldrT="[文本]"/>
      <dgm:spPr/>
      <dgm:t>
        <a:bodyPr/>
        <a:lstStyle/>
        <a:p>
          <a:r>
            <a:rPr lang="en-US" b="0" i="0" dirty="0" smtClean="0">
              <a:solidFill>
                <a:schemeClr val="tx2"/>
              </a:solidFill>
            </a:rPr>
            <a:t>Security Descriptor</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12AF4F49-9A6A-4C19-94DC-9FE59823D83A}" type="par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9262FBE9-3546-453C-BB90-718389626DE1}" type="sib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54A8820E-0C6A-494C-A7B7-902A49866B63}">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Object Owner 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6A53C2-0AF9-4243-81DD-73DBF97B36CF}" type="par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FBCB6DF-6313-4E43-B5F1-338F7C9173A5}" type="sib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AFF2363E-5693-4CD6-B2E3-C3432C785A0C}">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DACL</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E31965-2C5D-4382-B577-ED1B9546A717}" type="par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6FE499B-D675-434F-9A27-073057CC028B}" type="sib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66E5CD4-EC60-4A69-BAFF-89144B3705DD}">
      <dgm:prSet phldrT="[文本]"/>
      <dgm:spPr/>
      <dgm:t>
        <a:bodyPr/>
        <a:lstStyle/>
        <a:p>
          <a:r>
            <a:rPr lang="en-US" altLang="zh-CN" dirty="0" smtClean="0">
              <a:solidFill>
                <a:schemeClr val="tx2"/>
              </a:solidFill>
              <a:latin typeface="微软雅黑" panose="020B0503020204020204" pitchFamily="34" charset="-122"/>
              <a:ea typeface="微软雅黑" panose="020B0503020204020204" pitchFamily="34" charset="-122"/>
            </a:rPr>
            <a:t>SACL</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3FC99214-90DD-4F70-8172-F821040E0EC4}" type="par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79CB2DE-793B-4D8D-83ED-9917804D6E25}" type="sib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B6F5D01-8AAC-4A32-98E1-09558D35AF09}" type="pres">
      <dgm:prSet presAssocID="{C2345F46-4763-4DB9-868F-64C8219E9A2A}" presName="theList" presStyleCnt="0">
        <dgm:presLayoutVars>
          <dgm:dir/>
          <dgm:animLvl val="lvl"/>
          <dgm:resizeHandles val="exact"/>
        </dgm:presLayoutVars>
      </dgm:prSet>
      <dgm:spPr/>
      <dgm:t>
        <a:bodyPr/>
        <a:lstStyle/>
        <a:p>
          <a:endParaRPr lang="zh-CN" altLang="en-US"/>
        </a:p>
      </dgm:t>
    </dgm:pt>
    <dgm:pt modelId="{D71837CF-53EC-4778-937D-CB8F00FFCDE8}" type="pres">
      <dgm:prSet presAssocID="{6DAD1EC9-FD7D-408E-A44F-FD5EAF228F08}" presName="compNode" presStyleCnt="0"/>
      <dgm:spPr/>
    </dgm:pt>
    <dgm:pt modelId="{CA4ADEF1-8F22-4979-B740-A9DA4D1806CD}" type="pres">
      <dgm:prSet presAssocID="{6DAD1EC9-FD7D-408E-A44F-FD5EAF228F08}" presName="aNode" presStyleLbl="bgShp" presStyleIdx="0" presStyleCnt="1"/>
      <dgm:spPr/>
      <dgm:t>
        <a:bodyPr/>
        <a:lstStyle/>
        <a:p>
          <a:endParaRPr lang="zh-CN" altLang="en-US"/>
        </a:p>
      </dgm:t>
    </dgm:pt>
    <dgm:pt modelId="{6DA0228A-01D0-475C-822A-48C38F71CC72}" type="pres">
      <dgm:prSet presAssocID="{6DAD1EC9-FD7D-408E-A44F-FD5EAF228F08}" presName="textNode" presStyleLbl="bgShp" presStyleIdx="0" presStyleCnt="1"/>
      <dgm:spPr/>
      <dgm:t>
        <a:bodyPr/>
        <a:lstStyle/>
        <a:p>
          <a:endParaRPr lang="zh-CN" altLang="en-US"/>
        </a:p>
      </dgm:t>
    </dgm:pt>
    <dgm:pt modelId="{4F94EFFD-C727-49C9-A677-1034464388C0}" type="pres">
      <dgm:prSet presAssocID="{6DAD1EC9-FD7D-408E-A44F-FD5EAF228F08}" presName="compChildNode" presStyleCnt="0"/>
      <dgm:spPr/>
    </dgm:pt>
    <dgm:pt modelId="{7AD94C17-A38E-4D4C-A8A5-7BEE5E48A2E7}" type="pres">
      <dgm:prSet presAssocID="{6DAD1EC9-FD7D-408E-A44F-FD5EAF228F08}" presName="theInnerList" presStyleCnt="0"/>
      <dgm:spPr/>
    </dgm:pt>
    <dgm:pt modelId="{899B88AF-FF19-4146-900D-F60C98333AC7}" type="pres">
      <dgm:prSet presAssocID="{54A8820E-0C6A-494C-A7B7-902A49866B63}" presName="childNode" presStyleLbl="node1" presStyleIdx="0" presStyleCnt="3">
        <dgm:presLayoutVars>
          <dgm:bulletEnabled val="1"/>
        </dgm:presLayoutVars>
      </dgm:prSet>
      <dgm:spPr/>
      <dgm:t>
        <a:bodyPr/>
        <a:lstStyle/>
        <a:p>
          <a:endParaRPr lang="zh-CN" altLang="en-US"/>
        </a:p>
      </dgm:t>
    </dgm:pt>
    <dgm:pt modelId="{AD4637EF-6C83-4B46-BE98-255E8E20413C}" type="pres">
      <dgm:prSet presAssocID="{54A8820E-0C6A-494C-A7B7-902A49866B63}" presName="aSpace2" presStyleCnt="0"/>
      <dgm:spPr/>
    </dgm:pt>
    <dgm:pt modelId="{AEF66EF1-C080-4DBD-A107-F686340D2018}" type="pres">
      <dgm:prSet presAssocID="{AFF2363E-5693-4CD6-B2E3-C3432C785A0C}" presName="childNode" presStyleLbl="node1" presStyleIdx="1" presStyleCnt="3">
        <dgm:presLayoutVars>
          <dgm:bulletEnabled val="1"/>
        </dgm:presLayoutVars>
      </dgm:prSet>
      <dgm:spPr/>
      <dgm:t>
        <a:bodyPr/>
        <a:lstStyle/>
        <a:p>
          <a:endParaRPr lang="zh-CN" altLang="en-US"/>
        </a:p>
      </dgm:t>
    </dgm:pt>
    <dgm:pt modelId="{74F1F2D4-21A5-40B7-9610-052719337319}" type="pres">
      <dgm:prSet presAssocID="{AFF2363E-5693-4CD6-B2E3-C3432C785A0C}" presName="aSpace2" presStyleCnt="0"/>
      <dgm:spPr/>
    </dgm:pt>
    <dgm:pt modelId="{3B2E2D77-6362-43EE-9C1D-1306423EA41D}" type="pres">
      <dgm:prSet presAssocID="{B66E5CD4-EC60-4A69-BAFF-89144B3705DD}" presName="childNode" presStyleLbl="node1" presStyleIdx="2" presStyleCnt="3">
        <dgm:presLayoutVars>
          <dgm:bulletEnabled val="1"/>
        </dgm:presLayoutVars>
      </dgm:prSet>
      <dgm:spPr/>
      <dgm:t>
        <a:bodyPr/>
        <a:lstStyle/>
        <a:p>
          <a:endParaRPr lang="zh-CN" altLang="en-US"/>
        </a:p>
      </dgm:t>
    </dgm:pt>
  </dgm:ptLst>
  <dgm:cxnLst>
    <dgm:cxn modelId="{F3E6C3FD-F82E-4E96-AE42-88BDCD69D4E3}" type="presOf" srcId="{54A8820E-0C6A-494C-A7B7-902A49866B63}" destId="{899B88AF-FF19-4146-900D-F60C98333AC7}" srcOrd="0" destOrd="0" presId="urn:microsoft.com/office/officeart/2005/8/layout/lProcess2"/>
    <dgm:cxn modelId="{A5BADFD1-69A4-458F-8D4D-DB392BC6DF37}" type="presOf" srcId="{AFF2363E-5693-4CD6-B2E3-C3432C785A0C}" destId="{AEF66EF1-C080-4DBD-A107-F686340D2018}" srcOrd="0" destOrd="0" presId="urn:microsoft.com/office/officeart/2005/8/layout/lProcess2"/>
    <dgm:cxn modelId="{B8EE78A8-0AD7-4564-8647-A9406D4DAAE1}" srcId="{6DAD1EC9-FD7D-408E-A44F-FD5EAF228F08}" destId="{AFF2363E-5693-4CD6-B2E3-C3432C785A0C}" srcOrd="1" destOrd="0" parTransId="{22E31965-2C5D-4382-B577-ED1B9546A717}" sibTransId="{16FE499B-D675-434F-9A27-073057CC028B}"/>
    <dgm:cxn modelId="{15241AAF-0243-4C9A-92D8-08BA70D56D5A}" type="presOf" srcId="{6DAD1EC9-FD7D-408E-A44F-FD5EAF228F08}" destId="{6DA0228A-01D0-475C-822A-48C38F71CC72}" srcOrd="1" destOrd="0" presId="urn:microsoft.com/office/officeart/2005/8/layout/lProcess2"/>
    <dgm:cxn modelId="{25E021D3-2399-4C28-AAEC-A8BB3624895C}" srcId="{6DAD1EC9-FD7D-408E-A44F-FD5EAF228F08}" destId="{54A8820E-0C6A-494C-A7B7-902A49866B63}" srcOrd="0" destOrd="0" parTransId="{226A53C2-0AF9-4243-81DD-73DBF97B36CF}" sibTransId="{8FBCB6DF-6313-4E43-B5F1-338F7C9173A5}"/>
    <dgm:cxn modelId="{68C06BA9-EA90-4675-891C-24605CCAB5AA}" srcId="{C2345F46-4763-4DB9-868F-64C8219E9A2A}" destId="{6DAD1EC9-FD7D-408E-A44F-FD5EAF228F08}" srcOrd="0" destOrd="0" parTransId="{12AF4F49-9A6A-4C19-94DC-9FE59823D83A}" sibTransId="{9262FBE9-3546-453C-BB90-718389626DE1}"/>
    <dgm:cxn modelId="{2E47953C-6135-4E35-8BBC-02A976BABFE5}" type="presOf" srcId="{C2345F46-4763-4DB9-868F-64C8219E9A2A}" destId="{BB6F5D01-8AAC-4A32-98E1-09558D35AF09}" srcOrd="0" destOrd="0" presId="urn:microsoft.com/office/officeart/2005/8/layout/lProcess2"/>
    <dgm:cxn modelId="{69EABB00-8F97-45F5-9401-71E4BDDA2CDF}" type="presOf" srcId="{B66E5CD4-EC60-4A69-BAFF-89144B3705DD}" destId="{3B2E2D77-6362-43EE-9C1D-1306423EA41D}" srcOrd="0" destOrd="0" presId="urn:microsoft.com/office/officeart/2005/8/layout/lProcess2"/>
    <dgm:cxn modelId="{707CFA40-74EF-4247-BBBE-2FD26247B0D2}" type="presOf" srcId="{6DAD1EC9-FD7D-408E-A44F-FD5EAF228F08}" destId="{CA4ADEF1-8F22-4979-B740-A9DA4D1806CD}" srcOrd="0" destOrd="0" presId="urn:microsoft.com/office/officeart/2005/8/layout/lProcess2"/>
    <dgm:cxn modelId="{F93D4ED3-B73B-4450-9E8D-00D21D9E05BE}" srcId="{6DAD1EC9-FD7D-408E-A44F-FD5EAF228F08}" destId="{B66E5CD4-EC60-4A69-BAFF-89144B3705DD}" srcOrd="2" destOrd="0" parTransId="{3FC99214-90DD-4F70-8172-F821040E0EC4}" sibTransId="{779CB2DE-793B-4D8D-83ED-9917804D6E25}"/>
    <dgm:cxn modelId="{7E015EFA-FF51-4E6C-9FB5-4A7FB5F6CDF8}" type="presParOf" srcId="{BB6F5D01-8AAC-4A32-98E1-09558D35AF09}" destId="{D71837CF-53EC-4778-937D-CB8F00FFCDE8}" srcOrd="0" destOrd="0" presId="urn:microsoft.com/office/officeart/2005/8/layout/lProcess2"/>
    <dgm:cxn modelId="{2D89D22A-D1D7-435A-BA54-C0DCC32CD794}" type="presParOf" srcId="{D71837CF-53EC-4778-937D-CB8F00FFCDE8}" destId="{CA4ADEF1-8F22-4979-B740-A9DA4D1806CD}" srcOrd="0" destOrd="0" presId="urn:microsoft.com/office/officeart/2005/8/layout/lProcess2"/>
    <dgm:cxn modelId="{AE0861E8-8B60-4164-AD94-AF4174C13FE2}" type="presParOf" srcId="{D71837CF-53EC-4778-937D-CB8F00FFCDE8}" destId="{6DA0228A-01D0-475C-822A-48C38F71CC72}" srcOrd="1" destOrd="0" presId="urn:microsoft.com/office/officeart/2005/8/layout/lProcess2"/>
    <dgm:cxn modelId="{8621A470-7E8D-45D5-A727-DA71866155F6}" type="presParOf" srcId="{D71837CF-53EC-4778-937D-CB8F00FFCDE8}" destId="{4F94EFFD-C727-49C9-A677-1034464388C0}" srcOrd="2" destOrd="0" presId="urn:microsoft.com/office/officeart/2005/8/layout/lProcess2"/>
    <dgm:cxn modelId="{6681AD8C-CDB1-49A3-A989-80E1EAFDCB7D}" type="presParOf" srcId="{4F94EFFD-C727-49C9-A677-1034464388C0}" destId="{7AD94C17-A38E-4D4C-A8A5-7BEE5E48A2E7}" srcOrd="0" destOrd="0" presId="urn:microsoft.com/office/officeart/2005/8/layout/lProcess2"/>
    <dgm:cxn modelId="{22B50541-1933-4E9E-9333-5F2A980E41A8}" type="presParOf" srcId="{7AD94C17-A38E-4D4C-A8A5-7BEE5E48A2E7}" destId="{899B88AF-FF19-4146-900D-F60C98333AC7}" srcOrd="0" destOrd="0" presId="urn:microsoft.com/office/officeart/2005/8/layout/lProcess2"/>
    <dgm:cxn modelId="{40876760-9BB4-4A3F-A5AD-C8C73D163E85}" type="presParOf" srcId="{7AD94C17-A38E-4D4C-A8A5-7BEE5E48A2E7}" destId="{AD4637EF-6C83-4B46-BE98-255E8E20413C}" srcOrd="1" destOrd="0" presId="urn:microsoft.com/office/officeart/2005/8/layout/lProcess2"/>
    <dgm:cxn modelId="{851579C6-517F-4561-970A-F69AF5C3C388}" type="presParOf" srcId="{7AD94C17-A38E-4D4C-A8A5-7BEE5E48A2E7}" destId="{AEF66EF1-C080-4DBD-A107-F686340D2018}" srcOrd="2" destOrd="0" presId="urn:microsoft.com/office/officeart/2005/8/layout/lProcess2"/>
    <dgm:cxn modelId="{110916AE-5AEC-4659-9EE2-8BBDA13DAF35}" type="presParOf" srcId="{7AD94C17-A38E-4D4C-A8A5-7BEE5E48A2E7}" destId="{74F1F2D4-21A5-40B7-9610-052719337319}" srcOrd="3" destOrd="0" presId="urn:microsoft.com/office/officeart/2005/8/layout/lProcess2"/>
    <dgm:cxn modelId="{FD378A50-E507-409F-AE02-484ED69551DD}" type="presParOf" srcId="{7AD94C17-A38E-4D4C-A8A5-7BEE5E48A2E7}" destId="{3B2E2D77-6362-43EE-9C1D-1306423EA41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C71B1-FF5C-410C-B584-08E0D7E45B73}">
      <dsp:nvSpPr>
        <dsp:cNvPr id="0" name=""/>
        <dsp:cNvSpPr/>
      </dsp:nvSpPr>
      <dsp:spPr>
        <a:xfrm>
          <a:off x="1534761" y="2254766"/>
          <a:ext cx="560970" cy="1603384"/>
        </a:xfrm>
        <a:custGeom>
          <a:avLst/>
          <a:gdLst/>
          <a:ahLst/>
          <a:cxnLst/>
          <a:rect l="0" t="0" r="0" b="0"/>
          <a:pathLst>
            <a:path>
              <a:moveTo>
                <a:pt x="0" y="0"/>
              </a:moveTo>
              <a:lnTo>
                <a:pt x="280485" y="0"/>
              </a:lnTo>
              <a:lnTo>
                <a:pt x="280485" y="1603384"/>
              </a:lnTo>
              <a:lnTo>
                <a:pt x="560970" y="16033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72779" y="3013991"/>
        <a:ext cx="84934" cy="84934"/>
      </dsp:txXfrm>
    </dsp:sp>
    <dsp:sp modelId="{C38B9E70-4BDC-4489-AB5F-3DEA0C8C9760}">
      <dsp:nvSpPr>
        <dsp:cNvPr id="0" name=""/>
        <dsp:cNvSpPr/>
      </dsp:nvSpPr>
      <dsp:spPr>
        <a:xfrm>
          <a:off x="1534761" y="2254766"/>
          <a:ext cx="560970" cy="534461"/>
        </a:xfrm>
        <a:custGeom>
          <a:avLst/>
          <a:gdLst/>
          <a:ahLst/>
          <a:cxnLst/>
          <a:rect l="0" t="0" r="0" b="0"/>
          <a:pathLst>
            <a:path>
              <a:moveTo>
                <a:pt x="0" y="0"/>
              </a:moveTo>
              <a:lnTo>
                <a:pt x="280485" y="0"/>
              </a:lnTo>
              <a:lnTo>
                <a:pt x="280485" y="534461"/>
              </a:lnTo>
              <a:lnTo>
                <a:pt x="560970" y="53446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95876" y="2502626"/>
        <a:ext cx="38740" cy="38740"/>
      </dsp:txXfrm>
    </dsp:sp>
    <dsp:sp modelId="{FBD6E80D-5562-4DE9-A27A-0053813C7DC1}">
      <dsp:nvSpPr>
        <dsp:cNvPr id="0" name=""/>
        <dsp:cNvSpPr/>
      </dsp:nvSpPr>
      <dsp:spPr>
        <a:xfrm>
          <a:off x="1534761" y="1720304"/>
          <a:ext cx="560970" cy="534461"/>
        </a:xfrm>
        <a:custGeom>
          <a:avLst/>
          <a:gdLst/>
          <a:ahLst/>
          <a:cxnLst/>
          <a:rect l="0" t="0" r="0" b="0"/>
          <a:pathLst>
            <a:path>
              <a:moveTo>
                <a:pt x="0" y="534461"/>
              </a:moveTo>
              <a:lnTo>
                <a:pt x="280485" y="534461"/>
              </a:lnTo>
              <a:lnTo>
                <a:pt x="280485" y="0"/>
              </a:lnTo>
              <a:lnTo>
                <a:pt x="560970"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95876" y="1968165"/>
        <a:ext cx="38740" cy="38740"/>
      </dsp:txXfrm>
    </dsp:sp>
    <dsp:sp modelId="{FB90D894-5C2A-49EF-9EAF-0219408198BB}">
      <dsp:nvSpPr>
        <dsp:cNvPr id="0" name=""/>
        <dsp:cNvSpPr/>
      </dsp:nvSpPr>
      <dsp:spPr>
        <a:xfrm>
          <a:off x="1534761" y="651381"/>
          <a:ext cx="560970" cy="1603384"/>
        </a:xfrm>
        <a:custGeom>
          <a:avLst/>
          <a:gdLst/>
          <a:ahLst/>
          <a:cxnLst/>
          <a:rect l="0" t="0" r="0" b="0"/>
          <a:pathLst>
            <a:path>
              <a:moveTo>
                <a:pt x="0" y="1603384"/>
              </a:moveTo>
              <a:lnTo>
                <a:pt x="280485" y="1603384"/>
              </a:lnTo>
              <a:lnTo>
                <a:pt x="280485" y="0"/>
              </a:lnTo>
              <a:lnTo>
                <a:pt x="560970"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72779" y="1410606"/>
        <a:ext cx="84934" cy="84934"/>
      </dsp:txXfrm>
    </dsp:sp>
    <dsp:sp modelId="{5C4279C7-D627-42B3-B1B6-E763392595DA}">
      <dsp:nvSpPr>
        <dsp:cNvPr id="0" name=""/>
        <dsp:cNvSpPr/>
      </dsp:nvSpPr>
      <dsp:spPr>
        <a:xfrm rot="16200000">
          <a:off x="-1143172" y="1827197"/>
          <a:ext cx="4500729" cy="8551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访问控制技术</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1143172" y="1827197"/>
        <a:ext cx="4500729" cy="855138"/>
      </dsp:txXfrm>
    </dsp:sp>
    <dsp:sp modelId="{7C1FED7C-D8EC-4530-8AB6-8C2714AA56C7}">
      <dsp:nvSpPr>
        <dsp:cNvPr id="0" name=""/>
        <dsp:cNvSpPr/>
      </dsp:nvSpPr>
      <dsp:spPr>
        <a:xfrm>
          <a:off x="2095732" y="223812"/>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访问控制技术概述</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095732" y="223812"/>
        <a:ext cx="5352644" cy="855138"/>
      </dsp:txXfrm>
    </dsp:sp>
    <dsp:sp modelId="{AB72FF4B-7660-4769-BAC2-3A0716D04C5C}">
      <dsp:nvSpPr>
        <dsp:cNvPr id="0" name=""/>
        <dsp:cNvSpPr/>
      </dsp:nvSpPr>
      <dsp:spPr>
        <a:xfrm>
          <a:off x="2095732" y="1292735"/>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访问控制应用模型</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095732" y="1292735"/>
        <a:ext cx="5352644" cy="855138"/>
      </dsp:txXfrm>
    </dsp:sp>
    <dsp:sp modelId="{30DC70DC-ECB5-4AF2-A49E-B2AE076638AC}">
      <dsp:nvSpPr>
        <dsp:cNvPr id="0" name=""/>
        <dsp:cNvSpPr/>
      </dsp:nvSpPr>
      <dsp:spPr>
        <a:xfrm>
          <a:off x="2095732" y="2361658"/>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访问控制实现机制</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095732" y="2361658"/>
        <a:ext cx="5352644" cy="855138"/>
      </dsp:txXfrm>
    </dsp:sp>
    <dsp:sp modelId="{A492CEBA-DF81-4B56-8D82-1C05290E1717}">
      <dsp:nvSpPr>
        <dsp:cNvPr id="0" name=""/>
        <dsp:cNvSpPr/>
      </dsp:nvSpPr>
      <dsp:spPr>
        <a:xfrm>
          <a:off x="2095732" y="3430582"/>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tx2"/>
              </a:solidFill>
              <a:latin typeface="微软雅黑" panose="020B0503020204020204" pitchFamily="34" charset="-122"/>
              <a:ea typeface="微软雅黑" panose="020B0503020204020204" pitchFamily="34" charset="-122"/>
            </a:rPr>
            <a:t>Windows</a:t>
          </a:r>
          <a:r>
            <a:rPr lang="zh-CN" altLang="en-US" sz="2400" kern="1200" dirty="0" smtClean="0">
              <a:solidFill>
                <a:schemeClr val="tx2"/>
              </a:solidFill>
              <a:latin typeface="微软雅黑" panose="020B0503020204020204" pitchFamily="34" charset="-122"/>
              <a:ea typeface="微软雅黑" panose="020B0503020204020204" pitchFamily="34" charset="-122"/>
            </a:rPr>
            <a:t>操作系统的访问控制</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095732" y="3430582"/>
        <a:ext cx="5352644" cy="85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7D6AC-8358-4BF1-8A1F-181DC5210BBE}">
      <dsp:nvSpPr>
        <dsp:cNvPr id="0" name=""/>
        <dsp:cNvSpPr/>
      </dsp:nvSpPr>
      <dsp:spPr>
        <a:xfrm>
          <a:off x="5771"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rgbClr val="C00000"/>
              </a:solidFill>
              <a:latin typeface="微软雅黑" panose="020B0503020204020204" pitchFamily="34" charset="-122"/>
              <a:ea typeface="微软雅黑" panose="020B0503020204020204" pitchFamily="34" charset="-122"/>
            </a:rPr>
            <a:t>ACM</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5771" y="0"/>
        <a:ext cx="2025174" cy="1067823"/>
      </dsp:txXfrm>
    </dsp:sp>
    <dsp:sp modelId="{F99FBCEA-F1AF-4C8D-82EC-79721A223E36}">
      <dsp:nvSpPr>
        <dsp:cNvPr id="0" name=""/>
        <dsp:cNvSpPr/>
      </dsp:nvSpPr>
      <dsp:spPr>
        <a:xfrm>
          <a:off x="21510" y="1068866"/>
          <a:ext cx="1993695" cy="107321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优点：实现简单，可以实现认证与访问控制过程的分离</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52943" y="1100299"/>
        <a:ext cx="1930829" cy="1010345"/>
      </dsp:txXfrm>
    </dsp:sp>
    <dsp:sp modelId="{3B43644A-ED11-4E56-9F4C-F7D94913133B}">
      <dsp:nvSpPr>
        <dsp:cNvPr id="0" name=""/>
        <dsp:cNvSpPr/>
      </dsp:nvSpPr>
      <dsp:spPr>
        <a:xfrm>
          <a:off x="21510" y="2307187"/>
          <a:ext cx="1993695" cy="1073211"/>
        </a:xfrm>
        <a:prstGeom prst="roundRect">
          <a:avLst>
            <a:gd name="adj" fmla="val 10000"/>
          </a:avLst>
        </a:prstGeom>
        <a:gradFill rotWithShape="0">
          <a:gsLst>
            <a:gs pos="0">
              <a:schemeClr val="accent5">
                <a:hueOff val="-1103764"/>
                <a:satOff val="4423"/>
                <a:lumOff val="959"/>
                <a:alphaOff val="0"/>
                <a:tint val="50000"/>
                <a:satMod val="300000"/>
              </a:schemeClr>
            </a:gs>
            <a:gs pos="35000">
              <a:schemeClr val="accent5">
                <a:hueOff val="-1103764"/>
                <a:satOff val="4423"/>
                <a:lumOff val="959"/>
                <a:alphaOff val="0"/>
                <a:tint val="37000"/>
                <a:satMod val="300000"/>
              </a:schemeClr>
            </a:gs>
            <a:gs pos="100000">
              <a:schemeClr val="accent5">
                <a:hueOff val="-1103764"/>
                <a:satOff val="4423"/>
                <a:lumOff val="95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缺点：用户和资源数量多时，执行效率低，存储空间浪费严重</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52943" y="2338620"/>
        <a:ext cx="1930829" cy="1010345"/>
      </dsp:txXfrm>
    </dsp:sp>
    <dsp:sp modelId="{55F89127-84C3-47C9-8711-7EC8166ACA5B}">
      <dsp:nvSpPr>
        <dsp:cNvPr id="0" name=""/>
        <dsp:cNvSpPr/>
      </dsp:nvSpPr>
      <dsp:spPr>
        <a:xfrm>
          <a:off x="2182833"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rgbClr val="C00000"/>
              </a:solidFill>
              <a:latin typeface="微软雅黑" panose="020B0503020204020204" pitchFamily="34" charset="-122"/>
              <a:ea typeface="微软雅黑" panose="020B0503020204020204" pitchFamily="34" charset="-122"/>
            </a:rPr>
            <a:t>ACCL</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2182833" y="0"/>
        <a:ext cx="2025174" cy="1067823"/>
      </dsp:txXfrm>
    </dsp:sp>
    <dsp:sp modelId="{789EE2C1-BFDF-4159-B610-3A6DAA6B1A7F}">
      <dsp:nvSpPr>
        <dsp:cNvPr id="0" name=""/>
        <dsp:cNvSpPr/>
      </dsp:nvSpPr>
      <dsp:spPr>
        <a:xfrm>
          <a:off x="2198573" y="1068866"/>
          <a:ext cx="1993695" cy="1073211"/>
        </a:xfrm>
        <a:prstGeom prst="roundRect">
          <a:avLst>
            <a:gd name="adj" fmla="val 10000"/>
          </a:avLst>
        </a:prstGeom>
        <a:gradFill rotWithShape="0">
          <a:gsLst>
            <a:gs pos="0">
              <a:schemeClr val="accent5">
                <a:hueOff val="-2207528"/>
                <a:satOff val="8847"/>
                <a:lumOff val="1917"/>
                <a:alphaOff val="0"/>
                <a:tint val="50000"/>
                <a:satMod val="300000"/>
              </a:schemeClr>
            </a:gs>
            <a:gs pos="35000">
              <a:schemeClr val="accent5">
                <a:hueOff val="-2207528"/>
                <a:satOff val="8847"/>
                <a:lumOff val="1917"/>
                <a:alphaOff val="0"/>
                <a:tint val="37000"/>
                <a:satMod val="300000"/>
              </a:schemeClr>
            </a:gs>
            <a:gs pos="100000">
              <a:schemeClr val="accent5">
                <a:hueOff val="-2207528"/>
                <a:satOff val="8847"/>
                <a:lumOff val="191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优点：用户间权限传递简单</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2230006" y="1100299"/>
        <a:ext cx="1930829" cy="1010345"/>
      </dsp:txXfrm>
    </dsp:sp>
    <dsp:sp modelId="{5D097263-2BAE-490D-A732-30D71A6FC94E}">
      <dsp:nvSpPr>
        <dsp:cNvPr id="0" name=""/>
        <dsp:cNvSpPr/>
      </dsp:nvSpPr>
      <dsp:spPr>
        <a:xfrm>
          <a:off x="2198573" y="2361773"/>
          <a:ext cx="1993695" cy="1073211"/>
        </a:xfrm>
        <a:prstGeom prst="roundRect">
          <a:avLst>
            <a:gd name="adj" fmla="val 10000"/>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缺点：权限回收困难</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2230006" y="2393206"/>
        <a:ext cx="1930829" cy="1010345"/>
      </dsp:txXfrm>
    </dsp:sp>
    <dsp:sp modelId="{17518E31-CB9F-47EC-AA2E-21BB4186A673}">
      <dsp:nvSpPr>
        <dsp:cNvPr id="0" name=""/>
        <dsp:cNvSpPr/>
      </dsp:nvSpPr>
      <dsp:spPr>
        <a:xfrm>
          <a:off x="4359896"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rgbClr val="C00000"/>
              </a:solidFill>
              <a:latin typeface="微软雅黑" panose="020B0503020204020204" pitchFamily="34" charset="-122"/>
              <a:ea typeface="微软雅黑" panose="020B0503020204020204" pitchFamily="34" charset="-122"/>
            </a:rPr>
            <a:t>ACL</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4359896" y="0"/>
        <a:ext cx="2025174" cy="1067823"/>
      </dsp:txXfrm>
    </dsp:sp>
    <dsp:sp modelId="{52C5E190-98F8-43F6-B764-16FFCE6D38E1}">
      <dsp:nvSpPr>
        <dsp:cNvPr id="0" name=""/>
        <dsp:cNvSpPr/>
      </dsp:nvSpPr>
      <dsp:spPr>
        <a:xfrm>
          <a:off x="4375636" y="1123451"/>
          <a:ext cx="1993695" cy="1073211"/>
        </a:xfrm>
        <a:prstGeom prst="roundRect">
          <a:avLst>
            <a:gd name="adj" fmla="val 10000"/>
          </a:avLst>
        </a:prstGeom>
        <a:gradFill rotWithShape="0">
          <a:gsLst>
            <a:gs pos="0">
              <a:schemeClr val="accent5">
                <a:hueOff val="-4415056"/>
                <a:satOff val="17694"/>
                <a:lumOff val="3835"/>
                <a:alphaOff val="0"/>
                <a:tint val="50000"/>
                <a:satMod val="300000"/>
              </a:schemeClr>
            </a:gs>
            <a:gs pos="35000">
              <a:schemeClr val="accent5">
                <a:hueOff val="-4415056"/>
                <a:satOff val="17694"/>
                <a:lumOff val="3835"/>
                <a:alphaOff val="0"/>
                <a:tint val="37000"/>
                <a:satMod val="300000"/>
              </a:schemeClr>
            </a:gs>
            <a:gs pos="100000">
              <a:schemeClr val="accent5">
                <a:hueOff val="-4415056"/>
                <a:satOff val="17694"/>
                <a:lumOff val="38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优点：权限回收容易</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4407069" y="1154884"/>
        <a:ext cx="1930829" cy="1010345"/>
      </dsp:txXfrm>
    </dsp:sp>
    <dsp:sp modelId="{F07F74B7-6960-445D-A16D-1405253C9C21}">
      <dsp:nvSpPr>
        <dsp:cNvPr id="0" name=""/>
        <dsp:cNvSpPr/>
      </dsp:nvSpPr>
      <dsp:spPr>
        <a:xfrm>
          <a:off x="4375636" y="2361773"/>
          <a:ext cx="1993695" cy="1073211"/>
        </a:xfrm>
        <a:prstGeom prst="roundRect">
          <a:avLst>
            <a:gd name="adj" fmla="val 10000"/>
          </a:avLst>
        </a:prstGeom>
        <a:gradFill rotWithShape="0">
          <a:gsLst>
            <a:gs pos="0">
              <a:schemeClr val="accent5">
                <a:hueOff val="-5518820"/>
                <a:satOff val="22117"/>
                <a:lumOff val="4793"/>
                <a:alphaOff val="0"/>
                <a:tint val="50000"/>
                <a:satMod val="300000"/>
              </a:schemeClr>
            </a:gs>
            <a:gs pos="35000">
              <a:schemeClr val="accent5">
                <a:hueOff val="-5518820"/>
                <a:satOff val="22117"/>
                <a:lumOff val="4793"/>
                <a:alphaOff val="0"/>
                <a:tint val="37000"/>
                <a:satMod val="300000"/>
              </a:schemeClr>
            </a:gs>
            <a:gs pos="100000">
              <a:schemeClr val="accent5">
                <a:hueOff val="-5518820"/>
                <a:satOff val="22117"/>
                <a:lumOff val="47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缺点：权限传递困难</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4407069" y="2393206"/>
        <a:ext cx="1930829" cy="1010345"/>
      </dsp:txXfrm>
    </dsp:sp>
    <dsp:sp modelId="{C2328437-BD8F-4738-B9B6-0BBF889C9B7E}">
      <dsp:nvSpPr>
        <dsp:cNvPr id="0" name=""/>
        <dsp:cNvSpPr/>
      </dsp:nvSpPr>
      <dsp:spPr>
        <a:xfrm>
          <a:off x="6536959"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rgbClr val="C00000"/>
              </a:solidFill>
              <a:latin typeface="微软雅黑" panose="020B0503020204020204" pitchFamily="34" charset="-122"/>
              <a:ea typeface="微软雅黑" panose="020B0503020204020204" pitchFamily="34" charset="-122"/>
            </a:rPr>
            <a:t>ACARL</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6536959" y="0"/>
        <a:ext cx="2025174" cy="1067823"/>
      </dsp:txXfrm>
    </dsp:sp>
    <dsp:sp modelId="{B3819C68-4440-498B-B2CF-FBAFF91AF451}">
      <dsp:nvSpPr>
        <dsp:cNvPr id="0" name=""/>
        <dsp:cNvSpPr/>
      </dsp:nvSpPr>
      <dsp:spPr>
        <a:xfrm>
          <a:off x="6552699" y="1123451"/>
          <a:ext cx="1993695" cy="1073211"/>
        </a:xfrm>
        <a:prstGeom prst="roundRect">
          <a:avLst>
            <a:gd name="adj" fmla="val 10000"/>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优点：兼顾</a:t>
          </a:r>
          <a:r>
            <a:rPr lang="en-US" altLang="zh-CN" sz="1600" kern="1200" dirty="0" smtClean="0">
              <a:solidFill>
                <a:schemeClr val="tx2"/>
              </a:solidFill>
              <a:latin typeface="微软雅黑" panose="020B0503020204020204" pitchFamily="34" charset="-122"/>
              <a:ea typeface="微软雅黑" panose="020B0503020204020204" pitchFamily="34" charset="-122"/>
            </a:rPr>
            <a:t>ACCL</a:t>
          </a:r>
          <a:r>
            <a:rPr lang="zh-CN" altLang="en-US" sz="1600" kern="1200" dirty="0" smtClean="0">
              <a:solidFill>
                <a:schemeClr val="tx2"/>
              </a:solidFill>
              <a:latin typeface="微软雅黑" panose="020B0503020204020204" pitchFamily="34" charset="-122"/>
              <a:ea typeface="微软雅黑" panose="020B0503020204020204" pitchFamily="34" charset="-122"/>
            </a:rPr>
            <a:t>和</a:t>
          </a:r>
          <a:r>
            <a:rPr lang="en-US" altLang="zh-CN" sz="1600" kern="1200" dirty="0" smtClean="0">
              <a:solidFill>
                <a:schemeClr val="tx2"/>
              </a:solidFill>
              <a:latin typeface="微软雅黑" panose="020B0503020204020204" pitchFamily="34" charset="-122"/>
              <a:ea typeface="微软雅黑" panose="020B0503020204020204" pitchFamily="34" charset="-122"/>
            </a:rPr>
            <a:t>ACL</a:t>
          </a:r>
          <a:r>
            <a:rPr lang="zh-CN" altLang="en-US" sz="1600" kern="1200" dirty="0" smtClean="0">
              <a:solidFill>
                <a:schemeClr val="tx2"/>
              </a:solidFill>
              <a:latin typeface="微软雅黑" panose="020B0503020204020204" pitchFamily="34" charset="-122"/>
              <a:ea typeface="微软雅黑" panose="020B0503020204020204" pitchFamily="34" charset="-122"/>
            </a:rPr>
            <a:t>的特点</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6584132" y="1154884"/>
        <a:ext cx="1930829" cy="1010345"/>
      </dsp:txXfrm>
    </dsp:sp>
    <dsp:sp modelId="{20452EC4-9631-444C-A0C5-CF8FE1E25A3A}">
      <dsp:nvSpPr>
        <dsp:cNvPr id="0" name=""/>
        <dsp:cNvSpPr/>
      </dsp:nvSpPr>
      <dsp:spPr>
        <a:xfrm>
          <a:off x="6552699" y="2361773"/>
          <a:ext cx="1993695" cy="1073211"/>
        </a:xfrm>
        <a:prstGeom prst="roundRect">
          <a:avLst>
            <a:gd name="adj" fmla="val 10000"/>
          </a:avLst>
        </a:prstGeom>
        <a:gradFill rotWithShape="0">
          <a:gsLst>
            <a:gs pos="0">
              <a:schemeClr val="accent5">
                <a:hueOff val="-7726349"/>
                <a:satOff val="30964"/>
                <a:lumOff val="6711"/>
                <a:alphaOff val="0"/>
                <a:tint val="50000"/>
                <a:satMod val="300000"/>
              </a:schemeClr>
            </a:gs>
            <a:gs pos="35000">
              <a:schemeClr val="accent5">
                <a:hueOff val="-7726349"/>
                <a:satOff val="30964"/>
                <a:lumOff val="6711"/>
                <a:alphaOff val="0"/>
                <a:tint val="37000"/>
                <a:satMod val="300000"/>
              </a:schemeClr>
            </a:gs>
            <a:gs pos="100000">
              <a:schemeClr val="accent5">
                <a:hueOff val="-7726349"/>
                <a:satOff val="30964"/>
                <a:lumOff val="67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缺点：存在信息冗余</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6584132" y="2393206"/>
        <a:ext cx="1930829" cy="1010345"/>
      </dsp:txXfrm>
    </dsp:sp>
    <dsp:sp modelId="{03D84C14-BE20-42A2-BD70-F9DD11C80CA1}">
      <dsp:nvSpPr>
        <dsp:cNvPr id="0" name=""/>
        <dsp:cNvSpPr/>
      </dsp:nvSpPr>
      <dsp:spPr>
        <a:xfrm>
          <a:off x="8714022"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rgbClr val="C00000"/>
              </a:solidFill>
              <a:latin typeface="微软雅黑" panose="020B0503020204020204" pitchFamily="34" charset="-122"/>
              <a:ea typeface="微软雅黑" panose="020B0503020204020204" pitchFamily="34" charset="-122"/>
            </a:rPr>
            <a:t>ACSSL</a:t>
          </a:r>
          <a:endParaRPr lang="zh-CN" altLang="en-US" sz="2800" kern="1200" dirty="0">
            <a:solidFill>
              <a:srgbClr val="C00000"/>
            </a:solidFill>
            <a:latin typeface="微软雅黑" panose="020B0503020204020204" pitchFamily="34" charset="-122"/>
            <a:ea typeface="微软雅黑" panose="020B0503020204020204" pitchFamily="34" charset="-122"/>
          </a:endParaRPr>
        </a:p>
      </dsp:txBody>
      <dsp:txXfrm>
        <a:off x="8714022" y="0"/>
        <a:ext cx="2025174" cy="1067823"/>
      </dsp:txXfrm>
    </dsp:sp>
    <dsp:sp modelId="{75BBAAED-043E-4DF2-B4D0-CD3DE97B661E}">
      <dsp:nvSpPr>
        <dsp:cNvPr id="0" name=""/>
        <dsp:cNvSpPr/>
      </dsp:nvSpPr>
      <dsp:spPr>
        <a:xfrm>
          <a:off x="8729761" y="1123451"/>
          <a:ext cx="1993695" cy="1073211"/>
        </a:xfrm>
        <a:prstGeom prst="roundRect">
          <a:avLst>
            <a:gd name="adj" fmla="val 10000"/>
          </a:avLst>
        </a:prstGeom>
        <a:gradFill rotWithShape="0">
          <a:gsLst>
            <a:gs pos="0">
              <a:schemeClr val="accent5">
                <a:hueOff val="-8830112"/>
                <a:satOff val="35388"/>
                <a:lumOff val="7669"/>
                <a:alphaOff val="0"/>
                <a:tint val="50000"/>
                <a:satMod val="300000"/>
              </a:schemeClr>
            </a:gs>
            <a:gs pos="35000">
              <a:schemeClr val="accent5">
                <a:hueOff val="-8830112"/>
                <a:satOff val="35388"/>
                <a:lumOff val="7669"/>
                <a:alphaOff val="0"/>
                <a:tint val="37000"/>
                <a:satMod val="300000"/>
              </a:schemeClr>
            </a:gs>
            <a:gs pos="100000">
              <a:schemeClr val="accent5">
                <a:hueOff val="-8830112"/>
                <a:satOff val="35388"/>
                <a:lumOff val="76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优点：实现简单，便于集中控制</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8761194" y="1154884"/>
        <a:ext cx="1930829" cy="1010345"/>
      </dsp:txXfrm>
    </dsp:sp>
    <dsp:sp modelId="{10EF1019-D5B0-4B81-8620-23E2D392CB00}">
      <dsp:nvSpPr>
        <dsp:cNvPr id="0" name=""/>
        <dsp:cNvSpPr/>
      </dsp:nvSpPr>
      <dsp:spPr>
        <a:xfrm>
          <a:off x="8729761" y="2361773"/>
          <a:ext cx="1993695" cy="1073211"/>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2"/>
              </a:solidFill>
              <a:latin typeface="微软雅黑" panose="020B0503020204020204" pitchFamily="34" charset="-122"/>
              <a:ea typeface="微软雅黑" panose="020B0503020204020204" pitchFamily="34" charset="-122"/>
            </a:rPr>
            <a:t>缺点：只适用于强制访问控制</a:t>
          </a:r>
          <a:endParaRPr lang="zh-CN" altLang="en-US" sz="1600" kern="1200" dirty="0">
            <a:solidFill>
              <a:schemeClr val="tx2"/>
            </a:solidFill>
            <a:latin typeface="微软雅黑" panose="020B0503020204020204" pitchFamily="34" charset="-122"/>
            <a:ea typeface="微软雅黑" panose="020B0503020204020204" pitchFamily="34" charset="-122"/>
          </a:endParaRPr>
        </a:p>
      </dsp:txBody>
      <dsp:txXfrm>
        <a:off x="8761194" y="2393206"/>
        <a:ext cx="1930829" cy="1010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DEF1-8F22-4979-B740-A9DA4D1806CD}">
      <dsp:nvSpPr>
        <dsp:cNvPr id="0" name=""/>
        <dsp:cNvSpPr/>
      </dsp:nvSpPr>
      <dsp:spPr>
        <a:xfrm>
          <a:off x="0" y="0"/>
          <a:ext cx="2480501" cy="2997365"/>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2"/>
              </a:solidFill>
              <a:latin typeface="微软雅黑" panose="020B0503020204020204" pitchFamily="34" charset="-122"/>
              <a:ea typeface="微软雅黑" panose="020B0503020204020204" pitchFamily="34" charset="-122"/>
            </a:rPr>
            <a:t>Access Token</a:t>
          </a:r>
          <a:endParaRPr lang="zh-CN" altLang="en-US" sz="2800" kern="1200" dirty="0">
            <a:solidFill>
              <a:schemeClr val="tx2"/>
            </a:solidFill>
            <a:latin typeface="微软雅黑" panose="020B0503020204020204" pitchFamily="34" charset="-122"/>
            <a:ea typeface="微软雅黑" panose="020B0503020204020204" pitchFamily="34" charset="-122"/>
          </a:endParaRPr>
        </a:p>
      </dsp:txBody>
      <dsp:txXfrm>
        <a:off x="0" y="0"/>
        <a:ext cx="2480501" cy="899209"/>
      </dsp:txXfrm>
    </dsp:sp>
    <dsp:sp modelId="{899B88AF-FF19-4146-900D-F60C98333AC7}">
      <dsp:nvSpPr>
        <dsp:cNvPr id="0" name=""/>
        <dsp:cNvSpPr/>
      </dsp:nvSpPr>
      <dsp:spPr>
        <a:xfrm>
          <a:off x="248050" y="899282"/>
          <a:ext cx="1984400" cy="43665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60839" y="912071"/>
        <a:ext cx="1958822" cy="411074"/>
      </dsp:txXfrm>
    </dsp:sp>
    <dsp:sp modelId="{AEF66EF1-C080-4DBD-A107-F686340D2018}">
      <dsp:nvSpPr>
        <dsp:cNvPr id="0" name=""/>
        <dsp:cNvSpPr/>
      </dsp:nvSpPr>
      <dsp:spPr>
        <a:xfrm>
          <a:off x="248050" y="1403112"/>
          <a:ext cx="1984400" cy="436652"/>
        </a:xfrm>
        <a:prstGeom prst="roundRect">
          <a:avLst>
            <a:gd name="adj" fmla="val 10000"/>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Group 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60839" y="1415901"/>
        <a:ext cx="1958822" cy="411074"/>
      </dsp:txXfrm>
    </dsp:sp>
    <dsp:sp modelId="{3B2E2D77-6362-43EE-9C1D-1306423EA41D}">
      <dsp:nvSpPr>
        <dsp:cNvPr id="0" name=""/>
        <dsp:cNvSpPr/>
      </dsp:nvSpPr>
      <dsp:spPr>
        <a:xfrm>
          <a:off x="248050" y="1906941"/>
          <a:ext cx="1984400" cy="436652"/>
        </a:xfrm>
        <a:prstGeom prst="roundRect">
          <a:avLst>
            <a:gd name="adj" fmla="val 10000"/>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Restricted 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60839" y="1919730"/>
        <a:ext cx="1958822" cy="411074"/>
      </dsp:txXfrm>
    </dsp:sp>
    <dsp:sp modelId="{F12E1BA4-2F41-4E4B-A72B-81D4C685F350}">
      <dsp:nvSpPr>
        <dsp:cNvPr id="0" name=""/>
        <dsp:cNvSpPr/>
      </dsp:nvSpPr>
      <dsp:spPr>
        <a:xfrm>
          <a:off x="248050" y="2410771"/>
          <a:ext cx="1984400" cy="436652"/>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Privileges</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60839" y="2423560"/>
        <a:ext cx="1958822" cy="411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DEF1-8F22-4979-B740-A9DA4D1806CD}">
      <dsp:nvSpPr>
        <dsp:cNvPr id="0" name=""/>
        <dsp:cNvSpPr/>
      </dsp:nvSpPr>
      <dsp:spPr>
        <a:xfrm>
          <a:off x="0" y="0"/>
          <a:ext cx="2552509" cy="3096344"/>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dirty="0" smtClean="0">
              <a:solidFill>
                <a:schemeClr val="tx2"/>
              </a:solidFill>
            </a:rPr>
            <a:t>Security Descriptor</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0" y="0"/>
        <a:ext cx="2552509" cy="928903"/>
      </dsp:txXfrm>
    </dsp:sp>
    <dsp:sp modelId="{899B88AF-FF19-4146-900D-F60C98333AC7}">
      <dsp:nvSpPr>
        <dsp:cNvPr id="0" name=""/>
        <dsp:cNvSpPr/>
      </dsp:nvSpPr>
      <dsp:spPr>
        <a:xfrm>
          <a:off x="255250" y="929167"/>
          <a:ext cx="2042007" cy="608307"/>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Object Owner 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73067" y="946984"/>
        <a:ext cx="2006373" cy="572673"/>
      </dsp:txXfrm>
    </dsp:sp>
    <dsp:sp modelId="{AEF66EF1-C080-4DBD-A107-F686340D2018}">
      <dsp:nvSpPr>
        <dsp:cNvPr id="0" name=""/>
        <dsp:cNvSpPr/>
      </dsp:nvSpPr>
      <dsp:spPr>
        <a:xfrm>
          <a:off x="255250" y="1631061"/>
          <a:ext cx="2042007" cy="608307"/>
        </a:xfrm>
        <a:prstGeom prst="roundRect">
          <a:avLst>
            <a:gd name="adj" fmla="val 1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DACL</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73067" y="1648878"/>
        <a:ext cx="2006373" cy="572673"/>
      </dsp:txXfrm>
    </dsp:sp>
    <dsp:sp modelId="{3B2E2D77-6362-43EE-9C1D-1306423EA41D}">
      <dsp:nvSpPr>
        <dsp:cNvPr id="0" name=""/>
        <dsp:cNvSpPr/>
      </dsp:nvSpPr>
      <dsp:spPr>
        <a:xfrm>
          <a:off x="255250" y="2332954"/>
          <a:ext cx="2042007" cy="608307"/>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tx2"/>
              </a:solidFill>
              <a:latin typeface="微软雅黑" panose="020B0503020204020204" pitchFamily="34" charset="-122"/>
              <a:ea typeface="微软雅黑" panose="020B0503020204020204" pitchFamily="34" charset="-122"/>
            </a:rPr>
            <a:t>SACL</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73067" y="2350771"/>
        <a:ext cx="2006373" cy="57267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2019/9/24</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2019/9/24</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8</a:t>
            </a:fld>
            <a:endParaRPr lang="zh-CN" altLang="en-US"/>
          </a:p>
        </p:txBody>
      </p:sp>
    </p:spTree>
    <p:extLst>
      <p:ext uri="{BB962C8B-B14F-4D97-AF65-F5344CB8AC3E}">
        <p14:creationId xmlns:p14="http://schemas.microsoft.com/office/powerpoint/2010/main" val="1651543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2019/9/24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2019/9/24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2019/9/24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2019/9/24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2019/9/24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smtClean="0">
                <a:solidFill>
                  <a:srgbClr val="002060"/>
                </a:solidFill>
                <a:latin typeface="微软雅黑" panose="020B0503020204020204" pitchFamily="34" charset="-122"/>
                <a:ea typeface="微软雅黑" panose="020B0503020204020204" pitchFamily="34" charset="-122"/>
              </a:rPr>
              <a:t>2019</a:t>
            </a:r>
            <a:r>
              <a:rPr lang="zh-CN" altLang="en-US" sz="2400" dirty="0" smtClean="0">
                <a:solidFill>
                  <a:srgbClr val="002060"/>
                </a:solidFill>
                <a:latin typeface="微软雅黑" panose="020B0503020204020204" pitchFamily="34" charset="-122"/>
                <a:ea typeface="微软雅黑" panose="020B0503020204020204" pitchFamily="34" charset="-122"/>
              </a:rPr>
              <a:t>年</a:t>
            </a:r>
            <a:r>
              <a:rPr lang="en-US" altLang="zh-CN" sz="2400" dirty="0" smtClean="0">
                <a:solidFill>
                  <a:srgbClr val="002060"/>
                </a:solidFill>
                <a:latin typeface="微软雅黑" panose="020B0503020204020204" pitchFamily="34" charset="-122"/>
                <a:ea typeface="微软雅黑" panose="020B0503020204020204" pitchFamily="34" charset="-122"/>
              </a:rPr>
              <a:t>9</a:t>
            </a:r>
            <a:r>
              <a:rPr lang="zh-CN" altLang="en-US" sz="2400" dirty="0" smtClean="0">
                <a:solidFill>
                  <a:srgbClr val="002060"/>
                </a:solidFill>
                <a:latin typeface="微软雅黑" panose="020B0503020204020204" pitchFamily="34" charset="-122"/>
                <a:ea typeface="微软雅黑" panose="020B0503020204020204" pitchFamily="34" charset="-122"/>
              </a:rPr>
              <a:t>月</a:t>
            </a:r>
            <a:r>
              <a:rPr lang="en-US" altLang="zh-CN" sz="2400" dirty="0" smtClean="0">
                <a:solidFill>
                  <a:srgbClr val="002060"/>
                </a:solidFill>
                <a:latin typeface="微软雅黑" panose="020B0503020204020204" pitchFamily="34" charset="-122"/>
                <a:ea typeface="微软雅黑" panose="020B0503020204020204" pitchFamily="34" charset="-122"/>
              </a:rPr>
              <a:t>24</a:t>
            </a:r>
            <a:r>
              <a:rPr lang="zh-CN" altLang="en-US" sz="2400" dirty="0" smtClean="0">
                <a:solidFill>
                  <a:srgbClr val="002060"/>
                </a:solidFill>
                <a:latin typeface="微软雅黑" panose="020B0503020204020204" pitchFamily="34" charset="-122"/>
                <a:ea typeface="微软雅黑" panose="020B0503020204020204" pitchFamily="34" charset="-122"/>
              </a:rPr>
              <a:t>日</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normAutofit fontScale="92500" lnSpcReduction="10000"/>
          </a:bodyPr>
          <a:lstStyle/>
          <a:p>
            <a:pPr lvl="1"/>
            <a:r>
              <a:rPr lang="zh-CN" altLang="en-US" dirty="0" smtClean="0"/>
              <a:t> 自主</a:t>
            </a:r>
            <a:r>
              <a:rPr lang="zh-CN" altLang="en-US" dirty="0"/>
              <a:t>访问控制模型的局限性</a:t>
            </a:r>
          </a:p>
          <a:p>
            <a:pPr lvl="2"/>
            <a:r>
              <a:rPr lang="zh-CN" altLang="en-US" sz="2400" dirty="0" smtClean="0"/>
              <a:t> </a:t>
            </a:r>
            <a:r>
              <a:rPr lang="zh-CN" altLang="en-US" sz="2400" dirty="0" smtClean="0">
                <a:solidFill>
                  <a:srgbClr val="C00000"/>
                </a:solidFill>
              </a:rPr>
              <a:t>不能</a:t>
            </a:r>
            <a:r>
              <a:rPr lang="zh-CN" altLang="en-US" sz="2400" dirty="0">
                <a:solidFill>
                  <a:srgbClr val="C00000"/>
                </a:solidFill>
              </a:rPr>
              <a:t>实现全局性访问控制</a:t>
            </a:r>
          </a:p>
          <a:p>
            <a:pPr lvl="3"/>
            <a:r>
              <a:rPr lang="en-US" altLang="zh-CN" dirty="0"/>
              <a:t>DAC</a:t>
            </a:r>
            <a:r>
              <a:rPr lang="zh-CN" altLang="en-US" dirty="0"/>
              <a:t>将赋予或取消访问权限</a:t>
            </a:r>
            <a:r>
              <a:rPr lang="zh-CN" altLang="en-US" dirty="0" smtClean="0"/>
              <a:t>的权力</a:t>
            </a:r>
            <a:r>
              <a:rPr lang="zh-CN" altLang="en-US" dirty="0"/>
              <a:t>留给用户个人，管理员难以确定哪些用户对那些资源有访问权限，不利于实现统一的全局访问控制。</a:t>
            </a:r>
          </a:p>
          <a:p>
            <a:pPr lvl="2"/>
            <a:r>
              <a:rPr lang="zh-CN" altLang="en-US" sz="2400" dirty="0" smtClean="0"/>
              <a:t> </a:t>
            </a:r>
            <a:r>
              <a:rPr lang="zh-CN" altLang="en-US" sz="2400" dirty="0" smtClean="0">
                <a:solidFill>
                  <a:srgbClr val="C00000"/>
                </a:solidFill>
              </a:rPr>
              <a:t>不能</a:t>
            </a:r>
            <a:r>
              <a:rPr lang="zh-CN" altLang="en-US" sz="2400" dirty="0">
                <a:solidFill>
                  <a:srgbClr val="C00000"/>
                </a:solidFill>
              </a:rPr>
              <a:t>区分所有权和访问权</a:t>
            </a:r>
          </a:p>
          <a:p>
            <a:pPr lvl="3"/>
            <a:r>
              <a:rPr lang="zh-CN" altLang="en-US" dirty="0"/>
              <a:t>在许多组织中，用户对他所能访问的资源并不具有所有权，组织本身才是系统中资源的真正所有者。</a:t>
            </a:r>
          </a:p>
          <a:p>
            <a:pPr lvl="2"/>
            <a:r>
              <a:rPr lang="zh-CN" altLang="en-US" sz="2400" dirty="0" smtClean="0"/>
              <a:t> </a:t>
            </a:r>
            <a:r>
              <a:rPr lang="zh-CN" altLang="en-US" sz="2400" dirty="0" smtClean="0">
                <a:solidFill>
                  <a:srgbClr val="C00000"/>
                </a:solidFill>
              </a:rPr>
              <a:t>不能</a:t>
            </a:r>
            <a:r>
              <a:rPr lang="zh-CN" altLang="en-US" sz="2400" dirty="0">
                <a:solidFill>
                  <a:srgbClr val="C00000"/>
                </a:solidFill>
              </a:rPr>
              <a:t>体现严格的组织架构</a:t>
            </a:r>
          </a:p>
          <a:p>
            <a:pPr lvl="3"/>
            <a:r>
              <a:rPr lang="zh-CN" altLang="en-US" dirty="0"/>
              <a:t>各组织一般希望访问控制与授权机制的实现结果能与组织内部的规章制度相一致，并且由管理部门统一实施访问控制，不允许用户自主地处理。显然</a:t>
            </a:r>
            <a:r>
              <a:rPr lang="en-US" altLang="zh-CN" dirty="0"/>
              <a:t>DAC</a:t>
            </a:r>
            <a:r>
              <a:rPr lang="zh-CN" altLang="en-US" dirty="0"/>
              <a:t>已不能适应这些需求</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9394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强制</a:t>
            </a:r>
            <a:r>
              <a:rPr lang="zh-CN" altLang="en-US" dirty="0"/>
              <a:t>访问控制</a:t>
            </a:r>
            <a:r>
              <a:rPr lang="zh-CN" altLang="en-US" dirty="0" smtClean="0"/>
              <a:t>模型</a:t>
            </a:r>
            <a:endParaRPr lang="en-US" altLang="zh-CN" dirty="0" smtClean="0"/>
          </a:p>
          <a:p>
            <a:pPr lvl="2"/>
            <a:r>
              <a:rPr lang="zh-CN" altLang="en-US" dirty="0" smtClean="0"/>
              <a:t> 由安全管理</a:t>
            </a:r>
            <a:r>
              <a:rPr lang="zh-CN" altLang="en-US" dirty="0"/>
              <a:t>员</a:t>
            </a:r>
            <a:r>
              <a:rPr lang="zh-CN" altLang="en-US" dirty="0">
                <a:solidFill>
                  <a:srgbClr val="C00000"/>
                </a:solidFill>
              </a:rPr>
              <a:t>统一对主体和客体的安全标签赋值</a:t>
            </a:r>
            <a:r>
              <a:rPr lang="zh-CN" altLang="en-US" dirty="0"/>
              <a:t>，普通用户不能</a:t>
            </a:r>
            <a:r>
              <a:rPr lang="zh-CN" altLang="en-US" dirty="0" smtClean="0"/>
              <a:t>改变；</a:t>
            </a:r>
            <a:endParaRPr lang="en-US" altLang="zh-CN" dirty="0" smtClean="0"/>
          </a:p>
          <a:p>
            <a:pPr lvl="2"/>
            <a:r>
              <a:rPr lang="zh-CN" altLang="en-US" dirty="0" smtClean="0"/>
              <a:t> 安全</a:t>
            </a:r>
            <a:r>
              <a:rPr lang="zh-CN" altLang="en-US" dirty="0"/>
              <a:t>标签就是安全级，客体的安全级表现了客体中所含信息的敏感程度，而主体的安全级别则反映了主体对敏感信息的可信程度。</a:t>
            </a:r>
          </a:p>
          <a:p>
            <a:pPr lvl="2"/>
            <a:r>
              <a:rPr lang="zh-CN" altLang="en-US" dirty="0" smtClean="0"/>
              <a:t> 根据</a:t>
            </a:r>
            <a:r>
              <a:rPr lang="zh-CN" altLang="en-US" dirty="0"/>
              <a:t>访问者的安全等级和被访问客体的安全等级来决定访问</a:t>
            </a:r>
            <a:r>
              <a:rPr lang="zh-CN" altLang="en-US" dirty="0" smtClean="0"/>
              <a:t>模式，可以</a:t>
            </a:r>
            <a:r>
              <a:rPr lang="zh-CN" altLang="en-US" dirty="0"/>
              <a:t>提供严格的访问控制策略保障</a:t>
            </a:r>
            <a:r>
              <a:rPr lang="zh-CN" altLang="en-US" dirty="0" smtClean="0"/>
              <a:t>。</a:t>
            </a:r>
            <a:endParaRPr lang="en-US" altLang="zh-CN" dirty="0" smtClean="0"/>
          </a:p>
          <a:p>
            <a:pPr lvl="2"/>
            <a:r>
              <a:rPr lang="en-US" altLang="zh-CN" dirty="0"/>
              <a:t> </a:t>
            </a:r>
            <a:r>
              <a:rPr lang="zh-CN" altLang="en-US" dirty="0" smtClean="0"/>
              <a:t>模型划分</a:t>
            </a:r>
            <a:endParaRPr lang="en-US" altLang="zh-CN" dirty="0" smtClean="0"/>
          </a:p>
          <a:p>
            <a:pPr lvl="3"/>
            <a:r>
              <a:rPr lang="en-US" altLang="zh-CN" dirty="0" smtClean="0">
                <a:solidFill>
                  <a:srgbClr val="C00000"/>
                </a:solidFill>
              </a:rPr>
              <a:t>BLP</a:t>
            </a:r>
            <a:r>
              <a:rPr lang="zh-CN" altLang="en-US" dirty="0" smtClean="0">
                <a:solidFill>
                  <a:srgbClr val="C00000"/>
                </a:solidFill>
              </a:rPr>
              <a:t>模型</a:t>
            </a:r>
            <a:r>
              <a:rPr lang="zh-CN" altLang="en-US" dirty="0" smtClean="0"/>
              <a:t>（保密性）</a:t>
            </a:r>
            <a:endParaRPr lang="en-US" altLang="zh-CN" dirty="0" smtClean="0"/>
          </a:p>
          <a:p>
            <a:pPr lvl="3"/>
            <a:r>
              <a:rPr lang="en-US" altLang="zh-CN" dirty="0" err="1" smtClean="0">
                <a:solidFill>
                  <a:srgbClr val="C00000"/>
                </a:solidFill>
              </a:rPr>
              <a:t>Biba</a:t>
            </a:r>
            <a:r>
              <a:rPr lang="zh-CN" altLang="en-US" dirty="0" smtClean="0">
                <a:solidFill>
                  <a:srgbClr val="C00000"/>
                </a:solidFill>
              </a:rPr>
              <a:t>模型</a:t>
            </a:r>
            <a:r>
              <a:rPr lang="zh-CN" altLang="en-US" dirty="0" smtClean="0"/>
              <a:t>（完整性）</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190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强制访问控制模型定义</a:t>
            </a:r>
            <a:r>
              <a:rPr lang="en-US" altLang="zh-CN" dirty="0" smtClean="0"/>
              <a:t>——BLP</a:t>
            </a:r>
            <a:r>
              <a:rPr lang="zh-CN" altLang="en-US" dirty="0" smtClean="0"/>
              <a:t>模型</a:t>
            </a:r>
            <a:endParaRPr lang="en-US" altLang="zh-CN" dirty="0" smtClean="0"/>
          </a:p>
          <a:p>
            <a:pPr lvl="2"/>
            <a:r>
              <a:rPr lang="en-US" altLang="zh-CN" dirty="0"/>
              <a:t> </a:t>
            </a:r>
            <a:r>
              <a:rPr lang="zh-CN" altLang="en-US" dirty="0" smtClean="0"/>
              <a:t>模型定义</a:t>
            </a:r>
            <a:endParaRPr lang="en-US" altLang="zh-CN" dirty="0" smtClean="0"/>
          </a:p>
          <a:p>
            <a:pPr lvl="3"/>
            <a:r>
              <a:rPr lang="zh-CN" altLang="en-US" dirty="0" smtClean="0"/>
              <a:t> 用</a:t>
            </a:r>
            <a:r>
              <a:rPr lang="en-US" altLang="zh-CN" dirty="0"/>
              <a:t>λ</a:t>
            </a:r>
            <a:r>
              <a:rPr lang="zh-CN" altLang="en-US" dirty="0"/>
              <a:t>标志主体或客体的安全标签</a:t>
            </a:r>
            <a:r>
              <a:rPr lang="zh-CN" altLang="en-US" dirty="0" smtClean="0"/>
              <a:t>，当</a:t>
            </a:r>
            <a:r>
              <a:rPr lang="zh-CN" altLang="en-US" dirty="0"/>
              <a:t>主体访问客体时，需满足如下两条规则：</a:t>
            </a:r>
          </a:p>
          <a:p>
            <a:pPr lvl="3"/>
            <a:r>
              <a:rPr lang="zh-CN" altLang="en-US" dirty="0" smtClean="0"/>
              <a:t> </a:t>
            </a:r>
            <a:r>
              <a:rPr lang="zh-CN" altLang="en-US" dirty="0" smtClean="0">
                <a:solidFill>
                  <a:srgbClr val="C00000"/>
                </a:solidFill>
              </a:rPr>
              <a:t>简单</a:t>
            </a:r>
            <a:r>
              <a:rPr lang="zh-CN" altLang="en-US" dirty="0">
                <a:solidFill>
                  <a:srgbClr val="C00000"/>
                </a:solidFill>
              </a:rPr>
              <a:t>安全属性</a:t>
            </a:r>
            <a:r>
              <a:rPr lang="zh-CN" altLang="en-US" dirty="0"/>
              <a:t>：如果主体</a:t>
            </a:r>
            <a:r>
              <a:rPr lang="en-US" altLang="zh-CN" dirty="0"/>
              <a:t>s</a:t>
            </a:r>
            <a:r>
              <a:rPr lang="zh-CN" altLang="en-US" dirty="0"/>
              <a:t>能够读客体</a:t>
            </a:r>
            <a:r>
              <a:rPr lang="en-US" altLang="zh-CN" dirty="0"/>
              <a:t>o</a:t>
            </a:r>
            <a:r>
              <a:rPr lang="zh-CN" altLang="en-US" dirty="0"/>
              <a:t>，则</a:t>
            </a:r>
            <a:r>
              <a:rPr lang="en-US" altLang="zh-CN" dirty="0">
                <a:solidFill>
                  <a:srgbClr val="C00000"/>
                </a:solidFill>
              </a:rPr>
              <a:t>λ(s)≥λ(o</a:t>
            </a:r>
            <a:r>
              <a:rPr lang="en-US" altLang="zh-CN" dirty="0" smtClean="0">
                <a:solidFill>
                  <a:srgbClr val="C00000"/>
                </a:solidFill>
              </a:rPr>
              <a:t>)</a:t>
            </a:r>
            <a:r>
              <a:rPr lang="zh-CN" altLang="en-US" dirty="0" smtClean="0"/>
              <a:t>；</a:t>
            </a:r>
            <a:endParaRPr lang="en-US" altLang="zh-CN" dirty="0"/>
          </a:p>
          <a:p>
            <a:pPr lvl="3"/>
            <a:r>
              <a:rPr lang="zh-CN" altLang="en-US" dirty="0" smtClean="0"/>
              <a:t> </a:t>
            </a:r>
            <a:r>
              <a:rPr lang="zh-CN" altLang="en-US" dirty="0" smtClean="0">
                <a:solidFill>
                  <a:srgbClr val="C00000"/>
                </a:solidFill>
              </a:rPr>
              <a:t>保密</a:t>
            </a:r>
            <a:r>
              <a:rPr lang="zh-CN" altLang="en-US" dirty="0">
                <a:solidFill>
                  <a:srgbClr val="C00000"/>
                </a:solidFill>
              </a:rPr>
              <a:t>安全属性</a:t>
            </a:r>
            <a:r>
              <a:rPr lang="zh-CN" altLang="en-US" dirty="0"/>
              <a:t>：如果</a:t>
            </a:r>
            <a:r>
              <a:rPr lang="zh-CN" altLang="en-US" dirty="0" smtClean="0"/>
              <a:t>主体</a:t>
            </a:r>
            <a:r>
              <a:rPr lang="en-US" altLang="zh-CN" dirty="0" smtClean="0"/>
              <a:t>s</a:t>
            </a:r>
            <a:r>
              <a:rPr lang="zh-CN" altLang="en-US" dirty="0" smtClean="0"/>
              <a:t>能够</a:t>
            </a:r>
            <a:r>
              <a:rPr lang="zh-CN" altLang="en-US" dirty="0"/>
              <a:t>写客体</a:t>
            </a:r>
            <a:r>
              <a:rPr lang="en-US" altLang="zh-CN" dirty="0"/>
              <a:t>o</a:t>
            </a:r>
            <a:r>
              <a:rPr lang="zh-CN" altLang="en-US" dirty="0"/>
              <a:t>，则</a:t>
            </a:r>
            <a:r>
              <a:rPr lang="en-US" altLang="zh-CN" dirty="0">
                <a:solidFill>
                  <a:srgbClr val="C00000"/>
                </a:solidFill>
              </a:rPr>
              <a:t>λ(s)≤λ(o</a:t>
            </a:r>
            <a:r>
              <a:rPr lang="en-US" altLang="zh-CN" dirty="0" smtClean="0">
                <a:solidFill>
                  <a:srgbClr val="C00000"/>
                </a:solidFill>
              </a:rPr>
              <a:t>)</a:t>
            </a:r>
            <a:r>
              <a:rPr lang="zh-CN" altLang="en-US" dirty="0" smtClean="0"/>
              <a:t>。</a:t>
            </a:r>
            <a:endParaRPr lang="en-US" altLang="zh-CN" dirty="0" smtClean="0"/>
          </a:p>
          <a:p>
            <a:pPr lvl="2"/>
            <a:r>
              <a:rPr lang="en-US" altLang="zh-CN" dirty="0"/>
              <a:t> </a:t>
            </a:r>
            <a:r>
              <a:rPr lang="zh-CN" altLang="en-US" dirty="0" smtClean="0"/>
              <a:t>模型特点</a:t>
            </a:r>
            <a:endParaRPr lang="en-US" altLang="zh-CN" dirty="0" smtClean="0"/>
          </a:p>
          <a:p>
            <a:pPr lvl="3"/>
            <a:r>
              <a:rPr lang="zh-CN" altLang="en-US" dirty="0"/>
              <a:t>主体按照“</a:t>
            </a:r>
            <a:r>
              <a:rPr lang="zh-CN" altLang="en-US" dirty="0">
                <a:solidFill>
                  <a:srgbClr val="C00000"/>
                </a:solidFill>
              </a:rPr>
              <a:t>向下读，向上写</a:t>
            </a:r>
            <a:r>
              <a:rPr lang="zh-CN" altLang="en-US" dirty="0"/>
              <a:t>”的原则访问</a:t>
            </a:r>
            <a:r>
              <a:rPr lang="zh-CN" altLang="en-US" dirty="0" smtClean="0"/>
              <a:t>客体；</a:t>
            </a:r>
            <a:endParaRPr lang="zh-CN" altLang="en-US" dirty="0"/>
          </a:p>
          <a:p>
            <a:pPr lvl="3"/>
            <a:r>
              <a:rPr lang="zh-CN" altLang="en-US" dirty="0" smtClean="0"/>
              <a:t>使得</a:t>
            </a:r>
            <a:r>
              <a:rPr lang="zh-CN" altLang="en-US" dirty="0"/>
              <a:t>系统中的信息流程为单向不可逆的，保证了信息流总是低安全级别的实体流向高安全级别的</a:t>
            </a:r>
            <a:r>
              <a:rPr lang="zh-CN" altLang="en-US" dirty="0" smtClean="0"/>
              <a:t>实体。</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1391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强制</a:t>
            </a:r>
            <a:r>
              <a:rPr lang="zh-CN" altLang="en-US" dirty="0"/>
              <a:t>访问控制</a:t>
            </a:r>
            <a:r>
              <a:rPr lang="zh-CN" altLang="en-US" dirty="0" smtClean="0"/>
              <a:t>模型</a:t>
            </a:r>
            <a:r>
              <a:rPr lang="en-US" altLang="zh-CN" dirty="0" smtClean="0"/>
              <a:t>——</a:t>
            </a:r>
            <a:r>
              <a:rPr lang="en-US" altLang="zh-CN" dirty="0"/>
              <a:t>BLP</a:t>
            </a:r>
            <a:r>
              <a:rPr lang="zh-CN" altLang="en-US" dirty="0"/>
              <a:t>模型信息流</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8"/>
          <p:cNvGrpSpPr>
            <a:grpSpLocks/>
          </p:cNvGrpSpPr>
          <p:nvPr/>
        </p:nvGrpSpPr>
        <p:grpSpPr bwMode="auto">
          <a:xfrm>
            <a:off x="1775520" y="2719084"/>
            <a:ext cx="7620000" cy="3306763"/>
            <a:chOff x="936745" y="1928611"/>
            <a:chExt cx="7620000" cy="3305969"/>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45" y="1928611"/>
              <a:ext cx="7620000" cy="330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4512" y="4778685"/>
              <a:ext cx="2409524" cy="3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1029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强制</a:t>
            </a:r>
            <a:r>
              <a:rPr lang="zh-CN" altLang="en-US" dirty="0"/>
              <a:t>访问控制模型</a:t>
            </a:r>
            <a:r>
              <a:rPr lang="en-US" altLang="zh-CN" dirty="0"/>
              <a:t>——BLP</a:t>
            </a:r>
            <a:r>
              <a:rPr lang="zh-CN" altLang="en-US" dirty="0" smtClean="0"/>
              <a:t>模型应用实例</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2035771" y="2564905"/>
            <a:ext cx="6759575" cy="2304254"/>
            <a:chOff x="2035771" y="2564905"/>
            <a:chExt cx="6759575" cy="2304254"/>
          </a:xfrm>
        </p:grpSpPr>
        <p:pic>
          <p:nvPicPr>
            <p:cNvPr id="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621" y="3063925"/>
              <a:ext cx="53022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图片 4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5771" y="3200450"/>
              <a:ext cx="2433637"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2777133" y="3514775"/>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互联网</a:t>
              </a:r>
            </a:p>
          </p:txBody>
        </p:sp>
        <p:pic>
          <p:nvPicPr>
            <p:cNvPr id="8" name="图片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0121" y="3205212"/>
              <a:ext cx="243522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8"/>
            <p:cNvSpPr txBox="1">
              <a:spLocks noChangeArrowheads="1"/>
            </p:cNvSpPr>
            <p:nvPr/>
          </p:nvSpPr>
          <p:spPr bwMode="auto">
            <a:xfrm>
              <a:off x="7103071" y="3430637"/>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局域网</a:t>
              </a:r>
            </a:p>
          </p:txBody>
        </p:sp>
        <p:sp>
          <p:nvSpPr>
            <p:cNvPr id="10" name="文本框 49"/>
            <p:cNvSpPr txBox="1">
              <a:spLocks noChangeArrowheads="1"/>
            </p:cNvSpPr>
            <p:nvPr/>
          </p:nvSpPr>
          <p:spPr bwMode="auto">
            <a:xfrm>
              <a:off x="7217371" y="2719437"/>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机密</a:t>
              </a:r>
            </a:p>
          </p:txBody>
        </p:sp>
        <p:sp>
          <p:nvSpPr>
            <p:cNvPr id="11" name="文本框 50"/>
            <p:cNvSpPr txBox="1">
              <a:spLocks noChangeArrowheads="1"/>
            </p:cNvSpPr>
            <p:nvPr/>
          </p:nvSpPr>
          <p:spPr bwMode="auto">
            <a:xfrm>
              <a:off x="2893021" y="267975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smtClean="0">
                  <a:solidFill>
                    <a:schemeClr val="tx2"/>
                  </a:solidFill>
                  <a:latin typeface="微软雅黑" panose="020B0503020204020204" pitchFamily="34" charset="-122"/>
                  <a:ea typeface="微软雅黑" panose="020B0503020204020204" pitchFamily="34" charset="-122"/>
                </a:rPr>
                <a:t>无密</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12" name="下箭头 11"/>
            <p:cNvSpPr/>
            <p:nvPr/>
          </p:nvSpPr>
          <p:spPr>
            <a:xfrm rot="5400000">
              <a:off x="5116835" y="1833341"/>
              <a:ext cx="522834" cy="1985962"/>
            </a:xfrm>
            <a:prstGeom prst="down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文本框 52"/>
            <p:cNvSpPr txBox="1">
              <a:spLocks noChangeArrowheads="1"/>
            </p:cNvSpPr>
            <p:nvPr/>
          </p:nvSpPr>
          <p:spPr bwMode="auto">
            <a:xfrm>
              <a:off x="5037733" y="2636912"/>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下读</a:t>
              </a:r>
            </a:p>
          </p:txBody>
        </p:sp>
        <p:sp>
          <p:nvSpPr>
            <p:cNvPr id="14" name="下箭头 13"/>
            <p:cNvSpPr/>
            <p:nvPr/>
          </p:nvSpPr>
          <p:spPr>
            <a:xfrm rot="16200000">
              <a:off x="5093173" y="3608560"/>
              <a:ext cx="535235" cy="1985963"/>
            </a:xfrm>
            <a:prstGeom prst="down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文本框 54"/>
            <p:cNvSpPr txBox="1">
              <a:spLocks noChangeArrowheads="1"/>
            </p:cNvSpPr>
            <p:nvPr/>
          </p:nvSpPr>
          <p:spPr bwMode="auto">
            <a:xfrm>
              <a:off x="5037733" y="4427264"/>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上写</a:t>
              </a:r>
            </a:p>
          </p:txBody>
        </p:sp>
        <p:cxnSp>
          <p:nvCxnSpPr>
            <p:cNvPr id="16" name="直接连接符 15"/>
            <p:cNvCxnSpPr>
              <a:stCxn id="6" idx="3"/>
              <a:endCxn id="5" idx="1"/>
            </p:cNvCxnSpPr>
            <p:nvPr/>
          </p:nvCxnSpPr>
          <p:spPr>
            <a:xfrm flipV="1">
              <a:off x="4469408" y="3698925"/>
              <a:ext cx="684213"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1"/>
              <a:endCxn id="5" idx="3"/>
            </p:cNvCxnSpPr>
            <p:nvPr/>
          </p:nvCxnSpPr>
          <p:spPr>
            <a:xfrm flipH="1" flipV="1">
              <a:off x="5683846" y="3698925"/>
              <a:ext cx="676275" cy="635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638929" y="4819656"/>
            <a:ext cx="10766108" cy="1200329"/>
          </a:xfrm>
          <a:prstGeom prst="rect">
            <a:avLst/>
          </a:prstGeom>
        </p:spPr>
        <p:txBody>
          <a:bodyPr wrap="square">
            <a:spAutoFit/>
          </a:bodyPr>
          <a:lstStyle/>
          <a:p>
            <a:pPr marL="285750"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防火墙所实现的</a:t>
            </a:r>
            <a:r>
              <a:rPr lang="zh-CN" altLang="en-US" dirty="0">
                <a:solidFill>
                  <a:srgbClr val="C00000"/>
                </a:solidFill>
                <a:latin typeface="微软雅黑" panose="020B0503020204020204" pitchFamily="34" charset="-122"/>
                <a:ea typeface="微软雅黑" panose="020B0503020204020204" pitchFamily="34" charset="-122"/>
              </a:rPr>
              <a:t>单向访问机制</a:t>
            </a:r>
            <a:r>
              <a:rPr lang="zh-CN" altLang="en-US" dirty="0">
                <a:solidFill>
                  <a:schemeClr val="tx2"/>
                </a:solidFill>
                <a:latin typeface="微软雅黑" panose="020B0503020204020204" pitchFamily="34" charset="-122"/>
                <a:ea typeface="微软雅黑" panose="020B0503020204020204" pitchFamily="34" charset="-122"/>
              </a:rPr>
              <a:t>，它不允许敏感数据从内部网络（例如，其安全级别为</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机密</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流向</a:t>
            </a:r>
            <a:r>
              <a:rPr lang="en-US" altLang="zh-CN" dirty="0">
                <a:solidFill>
                  <a:schemeClr val="tx2"/>
                </a:solidFill>
                <a:latin typeface="微软雅黑" panose="020B0503020204020204" pitchFamily="34" charset="-122"/>
                <a:ea typeface="微软雅黑" panose="020B0503020204020204" pitchFamily="34" charset="-122"/>
              </a:rPr>
              <a:t>Internet</a:t>
            </a:r>
            <a:r>
              <a:rPr lang="zh-CN" altLang="en-US" dirty="0">
                <a:solidFill>
                  <a:schemeClr val="tx2"/>
                </a:solidFill>
                <a:latin typeface="微软雅黑" panose="020B0503020204020204" pitchFamily="34" charset="-122"/>
                <a:ea typeface="微软雅黑" panose="020B0503020204020204" pitchFamily="34" charset="-122"/>
              </a:rPr>
              <a:t>（安全级别</a:t>
            </a:r>
            <a:r>
              <a:rPr lang="zh-CN" altLang="en-US" dirty="0" smtClean="0">
                <a:solidFill>
                  <a:schemeClr val="tx2"/>
                </a:solidFill>
                <a:latin typeface="微软雅黑" panose="020B0503020204020204" pitchFamily="34" charset="-122"/>
                <a:ea typeface="微软雅黑" panose="020B0503020204020204" pitchFamily="34" charset="-122"/>
              </a:rPr>
              <a:t>为</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无密</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所有内部数据被标志</a:t>
            </a:r>
            <a:r>
              <a:rPr lang="zh-CN" altLang="en-US" dirty="0" smtClean="0">
                <a:solidFill>
                  <a:schemeClr val="tx2"/>
                </a:solidFill>
                <a:latin typeface="微软雅黑" panose="020B0503020204020204" pitchFamily="34" charset="-122"/>
                <a:ea typeface="微软雅黑" panose="020B0503020204020204" pitchFamily="34" charset="-122"/>
              </a:rPr>
              <a:t>为</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秘密</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或</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机密</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。防火墙提供</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上读</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功能来阻止</a:t>
            </a:r>
            <a:r>
              <a:rPr lang="en-US" altLang="zh-CN" dirty="0">
                <a:solidFill>
                  <a:schemeClr val="tx2"/>
                </a:solidFill>
                <a:latin typeface="微软雅黑" panose="020B0503020204020204" pitchFamily="34" charset="-122"/>
                <a:ea typeface="微软雅黑" panose="020B0503020204020204" pitchFamily="34" charset="-122"/>
              </a:rPr>
              <a:t>Internet</a:t>
            </a:r>
            <a:r>
              <a:rPr lang="zh-CN" altLang="en-US" dirty="0">
                <a:solidFill>
                  <a:schemeClr val="tx2"/>
                </a:solidFill>
                <a:latin typeface="微软雅黑" panose="020B0503020204020204" pitchFamily="34" charset="-122"/>
                <a:ea typeface="微软雅黑" panose="020B0503020204020204" pitchFamily="34" charset="-122"/>
              </a:rPr>
              <a:t>对内部网络的访问，提供</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下写</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功能来限制进入内部的数据流只能经由由内向外发起的连接流入（例如，允许</a:t>
            </a:r>
            <a:r>
              <a:rPr lang="en-US" altLang="zh-CN" dirty="0">
                <a:solidFill>
                  <a:schemeClr val="tx2"/>
                </a:solidFill>
                <a:latin typeface="微软雅黑" panose="020B0503020204020204" pitchFamily="34" charset="-122"/>
                <a:ea typeface="微软雅黑" panose="020B0503020204020204" pitchFamily="34" charset="-122"/>
              </a:rPr>
              <a:t>HTTP</a:t>
            </a:r>
            <a:r>
              <a:rPr lang="zh-CN" altLang="en-US" dirty="0">
                <a:solidFill>
                  <a:schemeClr val="tx2"/>
                </a:solidFill>
                <a:latin typeface="微软雅黑" panose="020B0503020204020204" pitchFamily="34" charset="-122"/>
                <a:ea typeface="微软雅黑" panose="020B0503020204020204" pitchFamily="34" charset="-122"/>
              </a:rPr>
              <a:t>的</a:t>
            </a:r>
            <a:r>
              <a:rPr lang="en-US" altLang="zh-CN" dirty="0">
                <a:solidFill>
                  <a:schemeClr val="tx2"/>
                </a:solidFill>
                <a:latin typeface="微软雅黑" panose="020B0503020204020204" pitchFamily="34" charset="-122"/>
                <a:ea typeface="微软雅黑" panose="020B0503020204020204" pitchFamily="34" charset="-122"/>
              </a:rPr>
              <a:t>"GET"</a:t>
            </a:r>
            <a:r>
              <a:rPr lang="zh-CN" altLang="en-US" dirty="0">
                <a:solidFill>
                  <a:schemeClr val="tx2"/>
                </a:solidFill>
                <a:latin typeface="微软雅黑" panose="020B0503020204020204" pitchFamily="34" charset="-122"/>
                <a:ea typeface="微软雅黑" panose="020B0503020204020204" pitchFamily="34" charset="-122"/>
              </a:rPr>
              <a:t>操作而拒绝</a:t>
            </a:r>
            <a:r>
              <a:rPr lang="en-US" altLang="zh-CN" dirty="0">
                <a:solidFill>
                  <a:schemeClr val="tx2"/>
                </a:solidFill>
                <a:latin typeface="微软雅黑" panose="020B0503020204020204" pitchFamily="34" charset="-122"/>
                <a:ea typeface="微软雅黑" panose="020B0503020204020204" pitchFamily="34" charset="-122"/>
              </a:rPr>
              <a:t>"POST"</a:t>
            </a:r>
            <a:r>
              <a:rPr lang="zh-CN" altLang="en-US" dirty="0">
                <a:solidFill>
                  <a:schemeClr val="tx2"/>
                </a:solidFill>
                <a:latin typeface="微软雅黑" panose="020B0503020204020204" pitchFamily="34" charset="-122"/>
                <a:ea typeface="微软雅黑" panose="020B0503020204020204" pitchFamily="34" charset="-122"/>
              </a:rPr>
              <a:t>操作，或阻止任何外发的邮件）。</a:t>
            </a:r>
          </a:p>
        </p:txBody>
      </p:sp>
    </p:spTree>
    <p:extLst>
      <p:ext uri="{BB962C8B-B14F-4D97-AF65-F5344CB8AC3E}">
        <p14:creationId xmlns:p14="http://schemas.microsoft.com/office/powerpoint/2010/main" val="3628115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out)">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强制</a:t>
            </a:r>
            <a:r>
              <a:rPr lang="zh-CN" altLang="en-US" dirty="0"/>
              <a:t>访问控制</a:t>
            </a:r>
            <a:r>
              <a:rPr lang="zh-CN" altLang="en-US" dirty="0" smtClean="0"/>
              <a:t>模型 </a:t>
            </a:r>
            <a:r>
              <a:rPr lang="en-US" altLang="zh-CN" dirty="0" smtClean="0"/>
              <a:t>—— </a:t>
            </a:r>
            <a:r>
              <a:rPr lang="en-US" altLang="zh-CN" dirty="0" err="1" smtClean="0"/>
              <a:t>BiBa</a:t>
            </a:r>
            <a:r>
              <a:rPr lang="zh-CN" altLang="en-US" dirty="0" smtClean="0"/>
              <a:t>模型</a:t>
            </a:r>
            <a:endParaRPr lang="en-US" altLang="zh-CN" dirty="0" smtClean="0"/>
          </a:p>
          <a:p>
            <a:pPr lvl="2"/>
            <a:r>
              <a:rPr lang="en-US" altLang="zh-CN" dirty="0"/>
              <a:t> </a:t>
            </a:r>
            <a:r>
              <a:rPr lang="zh-CN" altLang="en-US" dirty="0" smtClean="0"/>
              <a:t>模型定义</a:t>
            </a:r>
            <a:endParaRPr lang="en-US" altLang="zh-CN" dirty="0" smtClean="0"/>
          </a:p>
          <a:p>
            <a:pPr lvl="3"/>
            <a:r>
              <a:rPr lang="zh-CN" altLang="en-US" dirty="0" smtClean="0"/>
              <a:t> 用</a:t>
            </a:r>
            <a:r>
              <a:rPr lang="en-US" altLang="zh-CN" dirty="0"/>
              <a:t>λ</a:t>
            </a:r>
            <a:r>
              <a:rPr lang="zh-CN" altLang="en-US" dirty="0"/>
              <a:t>标志主体或客体的安全标签，当主体访问客体时，需满足如下两条规则：</a:t>
            </a:r>
          </a:p>
          <a:p>
            <a:pPr lvl="3"/>
            <a:r>
              <a:rPr lang="zh-CN" altLang="en-US" dirty="0" smtClean="0"/>
              <a:t> </a:t>
            </a:r>
            <a:r>
              <a:rPr lang="zh-CN" altLang="en-US" dirty="0" smtClean="0">
                <a:solidFill>
                  <a:srgbClr val="C00000"/>
                </a:solidFill>
              </a:rPr>
              <a:t>简单</a:t>
            </a:r>
            <a:r>
              <a:rPr lang="zh-CN" altLang="en-US" dirty="0">
                <a:solidFill>
                  <a:srgbClr val="C00000"/>
                </a:solidFill>
              </a:rPr>
              <a:t>安全属性</a:t>
            </a:r>
            <a:r>
              <a:rPr lang="zh-CN" altLang="en-US" dirty="0"/>
              <a:t>：如果主体</a:t>
            </a:r>
            <a:r>
              <a:rPr lang="en-US" altLang="zh-CN" dirty="0"/>
              <a:t>s</a:t>
            </a:r>
            <a:r>
              <a:rPr lang="zh-CN" altLang="en-US" dirty="0"/>
              <a:t>能够读客体</a:t>
            </a:r>
            <a:r>
              <a:rPr lang="en-US" altLang="zh-CN" dirty="0"/>
              <a:t>o</a:t>
            </a:r>
            <a:r>
              <a:rPr lang="zh-CN" altLang="en-US" dirty="0"/>
              <a:t>，则</a:t>
            </a:r>
            <a:r>
              <a:rPr lang="en-US" altLang="zh-CN" dirty="0">
                <a:solidFill>
                  <a:srgbClr val="C00000"/>
                </a:solidFill>
              </a:rPr>
              <a:t>λ(s)≤λ(o</a:t>
            </a:r>
            <a:r>
              <a:rPr lang="en-US" altLang="zh-CN" dirty="0" smtClean="0">
                <a:solidFill>
                  <a:srgbClr val="C00000"/>
                </a:solidFill>
              </a:rPr>
              <a:t>)</a:t>
            </a:r>
            <a:r>
              <a:rPr lang="zh-CN" altLang="en-US" dirty="0" smtClean="0"/>
              <a:t>；</a:t>
            </a:r>
            <a:endParaRPr lang="en-US" altLang="zh-CN" dirty="0"/>
          </a:p>
          <a:p>
            <a:pPr lvl="3"/>
            <a:r>
              <a:rPr lang="zh-CN" altLang="en-US" dirty="0" smtClean="0"/>
              <a:t> </a:t>
            </a:r>
            <a:r>
              <a:rPr lang="zh-CN" altLang="en-US" dirty="0" smtClean="0">
                <a:solidFill>
                  <a:srgbClr val="C00000"/>
                </a:solidFill>
              </a:rPr>
              <a:t>完整性</a:t>
            </a:r>
            <a:r>
              <a:rPr lang="zh-CN" altLang="en-US" dirty="0">
                <a:solidFill>
                  <a:srgbClr val="C00000"/>
                </a:solidFill>
              </a:rPr>
              <a:t>安全属性</a:t>
            </a:r>
            <a:r>
              <a:rPr lang="zh-CN" altLang="en-US" dirty="0"/>
              <a:t>：如果</a:t>
            </a:r>
            <a:r>
              <a:rPr lang="zh-CN" altLang="en-US" dirty="0" smtClean="0"/>
              <a:t>主体</a:t>
            </a:r>
            <a:r>
              <a:rPr lang="en-US" altLang="zh-CN" dirty="0" smtClean="0"/>
              <a:t>s</a:t>
            </a:r>
            <a:r>
              <a:rPr lang="zh-CN" altLang="en-US" dirty="0" smtClean="0"/>
              <a:t>能够</a:t>
            </a:r>
            <a:r>
              <a:rPr lang="zh-CN" altLang="en-US" dirty="0"/>
              <a:t>写客体</a:t>
            </a:r>
            <a:r>
              <a:rPr lang="en-US" altLang="zh-CN" dirty="0"/>
              <a:t>o</a:t>
            </a:r>
            <a:r>
              <a:rPr lang="zh-CN" altLang="en-US" dirty="0"/>
              <a:t>，则</a:t>
            </a:r>
            <a:r>
              <a:rPr lang="en-US" altLang="zh-CN" dirty="0">
                <a:solidFill>
                  <a:srgbClr val="C00000"/>
                </a:solidFill>
              </a:rPr>
              <a:t>λ(s)≥λ(o</a:t>
            </a:r>
            <a:r>
              <a:rPr lang="en-US" altLang="zh-CN" dirty="0" smtClean="0">
                <a:solidFill>
                  <a:srgbClr val="C00000"/>
                </a:solidFill>
              </a:rPr>
              <a:t>)</a:t>
            </a:r>
            <a:r>
              <a:rPr lang="zh-CN" altLang="en-US" dirty="0" smtClean="0"/>
              <a:t>。</a:t>
            </a:r>
            <a:endParaRPr lang="en-US" altLang="zh-CN" dirty="0" smtClean="0"/>
          </a:p>
          <a:p>
            <a:pPr lvl="2"/>
            <a:r>
              <a:rPr lang="en-US" altLang="zh-CN" dirty="0"/>
              <a:t> </a:t>
            </a:r>
            <a:r>
              <a:rPr lang="zh-CN" altLang="en-US" dirty="0" smtClean="0"/>
              <a:t>模型特点</a:t>
            </a:r>
            <a:endParaRPr lang="en-US" altLang="zh-CN" dirty="0" smtClean="0"/>
          </a:p>
          <a:p>
            <a:pPr lvl="3"/>
            <a:r>
              <a:rPr lang="zh-CN" altLang="en-US" dirty="0"/>
              <a:t>主体按照“</a:t>
            </a:r>
            <a:r>
              <a:rPr lang="zh-CN" altLang="en-US" dirty="0">
                <a:solidFill>
                  <a:srgbClr val="C00000"/>
                </a:solidFill>
              </a:rPr>
              <a:t>向上读，向下写</a:t>
            </a:r>
            <a:r>
              <a:rPr lang="zh-CN" altLang="en-US" dirty="0"/>
              <a:t>”的原则访问</a:t>
            </a:r>
            <a:r>
              <a:rPr lang="zh-CN" altLang="en-US" dirty="0" smtClean="0"/>
              <a:t>客体；</a:t>
            </a:r>
            <a:endParaRPr lang="zh-CN" altLang="en-US" dirty="0"/>
          </a:p>
          <a:p>
            <a:pPr lvl="3"/>
            <a:r>
              <a:rPr lang="zh-CN" altLang="en-US" dirty="0"/>
              <a:t>使得系统中的信息流总是高安全级别的实体流向低安全级别的实体，因此，</a:t>
            </a:r>
            <a:r>
              <a:rPr lang="en-US" altLang="zh-CN" dirty="0" err="1"/>
              <a:t>BiBa</a:t>
            </a:r>
            <a:r>
              <a:rPr lang="zh-CN" altLang="en-US" dirty="0"/>
              <a:t>能有效地保护数据的完整性</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890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强制访问控制的优缺点</a:t>
            </a:r>
            <a:endParaRPr lang="en-US" altLang="zh-CN" dirty="0" smtClean="0"/>
          </a:p>
          <a:p>
            <a:pPr lvl="2"/>
            <a:r>
              <a:rPr lang="en-US" altLang="zh-CN" dirty="0"/>
              <a:t> </a:t>
            </a:r>
            <a:r>
              <a:rPr lang="zh-CN" altLang="en-US" dirty="0" smtClean="0">
                <a:solidFill>
                  <a:srgbClr val="C00000"/>
                </a:solidFill>
              </a:rPr>
              <a:t>优点</a:t>
            </a:r>
            <a:endParaRPr lang="en-US" altLang="zh-CN" dirty="0" smtClean="0">
              <a:solidFill>
                <a:srgbClr val="C00000"/>
              </a:solidFill>
            </a:endParaRPr>
          </a:p>
          <a:p>
            <a:pPr lvl="3"/>
            <a:r>
              <a:rPr lang="zh-CN" altLang="en-US" dirty="0"/>
              <a:t>通过梯度安全标签实现信息的单向流通，</a:t>
            </a:r>
            <a:r>
              <a:rPr lang="en-US" altLang="zh-CN" dirty="0"/>
              <a:t>BLP</a:t>
            </a:r>
            <a:r>
              <a:rPr lang="zh-CN" altLang="en-US" dirty="0"/>
              <a:t>模型可以保证数据的机密性，</a:t>
            </a:r>
            <a:r>
              <a:rPr lang="en-US" altLang="zh-CN" dirty="0" err="1"/>
              <a:t>BiBa</a:t>
            </a:r>
            <a:r>
              <a:rPr lang="zh-CN" altLang="en-US" dirty="0"/>
              <a:t>模型可以保护数据的完整性，比自主访问控制有更高的安全性。</a:t>
            </a:r>
          </a:p>
          <a:p>
            <a:pPr lvl="2"/>
            <a:r>
              <a:rPr lang="en-US" altLang="zh-CN" dirty="0" smtClean="0"/>
              <a:t> </a:t>
            </a:r>
            <a:r>
              <a:rPr lang="zh-CN" altLang="en-US" dirty="0" smtClean="0">
                <a:solidFill>
                  <a:srgbClr val="C00000"/>
                </a:solidFill>
              </a:rPr>
              <a:t>缺点</a:t>
            </a:r>
            <a:endParaRPr lang="en-US" altLang="zh-CN" dirty="0" smtClean="0">
              <a:solidFill>
                <a:srgbClr val="C00000"/>
              </a:solidFill>
            </a:endParaRPr>
          </a:p>
          <a:p>
            <a:pPr lvl="3"/>
            <a:r>
              <a:rPr lang="zh-CN" altLang="en-US" dirty="0"/>
              <a:t>强制访问控制由于强调信息流通的单向性，造成实现工作量太大，管理不便，可用性和灵活性差</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577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强制</a:t>
            </a:r>
            <a:r>
              <a:rPr lang="zh-CN" altLang="en-US" dirty="0"/>
              <a:t>访问控制</a:t>
            </a:r>
            <a:r>
              <a:rPr lang="zh-CN" altLang="en-US" dirty="0" smtClean="0"/>
              <a:t>模型 </a:t>
            </a:r>
            <a:r>
              <a:rPr lang="en-US" altLang="zh-CN" dirty="0" smtClean="0"/>
              <a:t>—— </a:t>
            </a:r>
            <a:r>
              <a:rPr lang="en-US" altLang="zh-CN" dirty="0" err="1" smtClean="0"/>
              <a:t>BiBa</a:t>
            </a:r>
            <a:r>
              <a:rPr lang="zh-CN" altLang="en-US" dirty="0" smtClean="0"/>
              <a:t>模型应用实例</a:t>
            </a:r>
            <a:endParaRPr lang="en-US" altLang="zh-CN" dirty="0" smtClean="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2" name="矩形 38"/>
          <p:cNvSpPr>
            <a:spLocks noChangeArrowheads="1"/>
          </p:cNvSpPr>
          <p:nvPr/>
        </p:nvSpPr>
        <p:spPr bwMode="auto">
          <a:xfrm>
            <a:off x="862457" y="4874442"/>
            <a:ext cx="10371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gn="just">
              <a:lnSpc>
                <a:spcPct val="100000"/>
              </a:lnSpc>
              <a:spcBef>
                <a:spcPct val="0"/>
              </a:spcBef>
              <a:buFont typeface="Wingdings" panose="05000000000000000000" pitchFamily="2" charset="2"/>
              <a:buChar char="Ø"/>
            </a:pPr>
            <a:r>
              <a:rPr lang="en-US" altLang="zh-CN" sz="1800" dirty="0" err="1">
                <a:solidFill>
                  <a:schemeClr val="tx2"/>
                </a:solidFill>
                <a:latin typeface="微软雅黑" panose="020B0503020204020204" pitchFamily="34" charset="-122"/>
                <a:ea typeface="微软雅黑" panose="020B0503020204020204" pitchFamily="34" charset="-122"/>
              </a:rPr>
              <a:t>Biba</a:t>
            </a:r>
            <a:r>
              <a:rPr lang="zh-CN" altLang="en-US" sz="1800" dirty="0">
                <a:solidFill>
                  <a:schemeClr val="tx2"/>
                </a:solidFill>
                <a:latin typeface="微软雅黑" panose="020B0503020204020204" pitchFamily="34" charset="-122"/>
                <a:ea typeface="微软雅黑" panose="020B0503020204020204" pitchFamily="34" charset="-122"/>
              </a:rPr>
              <a:t>模型在应用中的一个例子是对</a:t>
            </a:r>
            <a:r>
              <a:rPr lang="en-US" altLang="zh-CN" sz="1800" dirty="0">
                <a:solidFill>
                  <a:srgbClr val="C00000"/>
                </a:solidFill>
                <a:latin typeface="微软雅黑" panose="020B0503020204020204" pitchFamily="34" charset="-122"/>
                <a:ea typeface="微软雅黑" panose="020B0503020204020204" pitchFamily="34" charset="-122"/>
              </a:rPr>
              <a:t>WEB</a:t>
            </a:r>
            <a:r>
              <a:rPr lang="zh-CN" altLang="en-US" sz="1800" dirty="0">
                <a:solidFill>
                  <a:srgbClr val="C00000"/>
                </a:solidFill>
                <a:latin typeface="微软雅黑" panose="020B0503020204020204" pitchFamily="34" charset="-122"/>
                <a:ea typeface="微软雅黑" panose="020B0503020204020204" pitchFamily="34" charset="-122"/>
              </a:rPr>
              <a:t>服务器的访问过程</a:t>
            </a:r>
            <a:r>
              <a:rPr lang="zh-CN" altLang="en-US" sz="1800" dirty="0">
                <a:solidFill>
                  <a:schemeClr val="tx2"/>
                </a:solidFill>
                <a:latin typeface="微软雅黑" panose="020B0503020204020204" pitchFamily="34" charset="-122"/>
                <a:ea typeface="微软雅黑" panose="020B0503020204020204" pitchFamily="34" charset="-122"/>
              </a:rPr>
              <a:t>。定义</a:t>
            </a:r>
            <a:r>
              <a:rPr lang="en-US" altLang="zh-CN" sz="1800" dirty="0">
                <a:solidFill>
                  <a:schemeClr val="tx2"/>
                </a:solidFill>
                <a:latin typeface="微软雅黑" panose="020B0503020204020204" pitchFamily="34" charset="-122"/>
                <a:ea typeface="微软雅黑" panose="020B0503020204020204" pitchFamily="34" charset="-122"/>
              </a:rPr>
              <a:t>Web</a:t>
            </a:r>
            <a:r>
              <a:rPr lang="zh-CN" altLang="en-US" sz="1800" dirty="0">
                <a:solidFill>
                  <a:schemeClr val="tx2"/>
                </a:solidFill>
                <a:latin typeface="微软雅黑" panose="020B0503020204020204" pitchFamily="34" charset="-122"/>
                <a:ea typeface="微软雅黑" panose="020B0503020204020204" pitchFamily="34" charset="-122"/>
              </a:rPr>
              <a:t>服务器上发布的资源安全级别</a:t>
            </a:r>
            <a:r>
              <a:rPr lang="zh-CN" altLang="en-US" sz="1800" dirty="0" smtClean="0">
                <a:solidFill>
                  <a:schemeClr val="tx2"/>
                </a:solidFill>
                <a:latin typeface="微软雅黑" panose="020B0503020204020204" pitchFamily="34" charset="-122"/>
                <a:ea typeface="微软雅黑" panose="020B0503020204020204" pitchFamily="34" charset="-122"/>
              </a:rPr>
              <a:t>为</a:t>
            </a:r>
            <a:r>
              <a:rPr lang="en-US" altLang="zh-CN" sz="1800" dirty="0" smtClean="0">
                <a:solidFill>
                  <a:schemeClr val="tx2"/>
                </a:solidFill>
                <a:latin typeface="微软雅黑" panose="020B0503020204020204" pitchFamily="34" charset="-122"/>
                <a:ea typeface="微软雅黑" panose="020B0503020204020204" pitchFamily="34" charset="-122"/>
              </a:rPr>
              <a:t>“</a:t>
            </a:r>
            <a:r>
              <a:rPr lang="zh-CN" altLang="en-US" sz="1800" dirty="0" smtClean="0">
                <a:solidFill>
                  <a:schemeClr val="tx2"/>
                </a:solidFill>
                <a:latin typeface="微软雅黑" panose="020B0503020204020204" pitchFamily="34" charset="-122"/>
                <a:ea typeface="微软雅黑" panose="020B0503020204020204" pitchFamily="34" charset="-122"/>
              </a:rPr>
              <a:t>秘密</a:t>
            </a:r>
            <a:r>
              <a:rPr lang="en-US" altLang="zh-CN" sz="1800" dirty="0" smtClean="0">
                <a:solidFill>
                  <a:schemeClr val="tx2"/>
                </a:solidFill>
                <a:latin typeface="微软雅黑" panose="020B0503020204020204" pitchFamily="34" charset="-122"/>
                <a:ea typeface="微软雅黑" panose="020B0503020204020204" pitchFamily="34" charset="-122"/>
              </a:rPr>
              <a:t>”</a:t>
            </a:r>
            <a:r>
              <a:rPr lang="zh-CN" altLang="en-US" sz="1800" dirty="0" smtClean="0">
                <a:solidFill>
                  <a:schemeClr val="tx2"/>
                </a:solidFill>
                <a:latin typeface="微软雅黑" panose="020B0503020204020204" pitchFamily="34" charset="-122"/>
                <a:ea typeface="微软雅黑" panose="020B0503020204020204" pitchFamily="34" charset="-122"/>
              </a:rPr>
              <a:t>，</a:t>
            </a:r>
            <a:r>
              <a:rPr lang="en-US" altLang="zh-CN" sz="1800" dirty="0">
                <a:solidFill>
                  <a:schemeClr val="tx2"/>
                </a:solidFill>
                <a:latin typeface="微软雅黑" panose="020B0503020204020204" pitchFamily="34" charset="-122"/>
                <a:ea typeface="微软雅黑" panose="020B0503020204020204" pitchFamily="34" charset="-122"/>
              </a:rPr>
              <a:t>Internet</a:t>
            </a:r>
            <a:r>
              <a:rPr lang="zh-CN" altLang="en-US" sz="1800" dirty="0">
                <a:solidFill>
                  <a:schemeClr val="tx2"/>
                </a:solidFill>
                <a:latin typeface="微软雅黑" panose="020B0503020204020204" pitchFamily="34" charset="-122"/>
                <a:ea typeface="微软雅黑" panose="020B0503020204020204" pitchFamily="34" charset="-122"/>
              </a:rPr>
              <a:t>上用户的安全级别</a:t>
            </a:r>
            <a:r>
              <a:rPr lang="zh-CN" altLang="en-US" sz="1800" dirty="0" smtClean="0">
                <a:solidFill>
                  <a:schemeClr val="tx2"/>
                </a:solidFill>
                <a:latin typeface="微软雅黑" panose="020B0503020204020204" pitchFamily="34" charset="-122"/>
                <a:ea typeface="微软雅黑" panose="020B0503020204020204" pitchFamily="34" charset="-122"/>
              </a:rPr>
              <a:t>为</a:t>
            </a:r>
            <a:r>
              <a:rPr lang="en-US" altLang="zh-CN" sz="1800" dirty="0" smtClean="0">
                <a:solidFill>
                  <a:schemeClr val="tx2"/>
                </a:solidFill>
                <a:latin typeface="微软雅黑" panose="020B0503020204020204" pitchFamily="34" charset="-122"/>
                <a:ea typeface="微软雅黑" panose="020B0503020204020204" pitchFamily="34" charset="-122"/>
              </a:rPr>
              <a:t>“</a:t>
            </a:r>
            <a:r>
              <a:rPr lang="zh-CN" altLang="en-US" sz="1800" dirty="0" smtClean="0">
                <a:solidFill>
                  <a:schemeClr val="tx2"/>
                </a:solidFill>
                <a:latin typeface="微软雅黑" panose="020B0503020204020204" pitchFamily="34" charset="-122"/>
                <a:ea typeface="微软雅黑" panose="020B0503020204020204" pitchFamily="34" charset="-122"/>
              </a:rPr>
              <a:t>无密</a:t>
            </a:r>
            <a:r>
              <a:rPr lang="en-US" altLang="zh-CN" sz="1800" dirty="0" smtClean="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，依照</a:t>
            </a:r>
            <a:r>
              <a:rPr lang="en-US" altLang="zh-CN" sz="1800" dirty="0" err="1">
                <a:solidFill>
                  <a:schemeClr val="tx2"/>
                </a:solidFill>
                <a:latin typeface="微软雅黑" panose="020B0503020204020204" pitchFamily="34" charset="-122"/>
                <a:ea typeface="微软雅黑" panose="020B0503020204020204" pitchFamily="34" charset="-122"/>
              </a:rPr>
              <a:t>Biba</a:t>
            </a:r>
            <a:r>
              <a:rPr lang="zh-CN" altLang="en-US" sz="1800" dirty="0">
                <a:solidFill>
                  <a:schemeClr val="tx2"/>
                </a:solidFill>
                <a:latin typeface="微软雅黑" panose="020B0503020204020204" pitchFamily="34" charset="-122"/>
                <a:ea typeface="微软雅黑" panose="020B0503020204020204" pitchFamily="34" charset="-122"/>
              </a:rPr>
              <a:t>模型，</a:t>
            </a:r>
            <a:r>
              <a:rPr lang="en-US" altLang="zh-CN" sz="1800" dirty="0">
                <a:solidFill>
                  <a:schemeClr val="tx2"/>
                </a:solidFill>
                <a:latin typeface="微软雅黑" panose="020B0503020204020204" pitchFamily="34" charset="-122"/>
                <a:ea typeface="微软雅黑" panose="020B0503020204020204" pitchFamily="34" charset="-122"/>
              </a:rPr>
              <a:t>Web</a:t>
            </a:r>
            <a:r>
              <a:rPr lang="zh-CN" altLang="en-US" sz="1800" dirty="0">
                <a:solidFill>
                  <a:schemeClr val="tx2"/>
                </a:solidFill>
                <a:latin typeface="微软雅黑" panose="020B0503020204020204" pitchFamily="34" charset="-122"/>
                <a:ea typeface="微软雅黑" panose="020B0503020204020204" pitchFamily="34" charset="-122"/>
              </a:rPr>
              <a:t>服务器上数据的完整性将得到保障，</a:t>
            </a:r>
            <a:r>
              <a:rPr lang="en-US" altLang="zh-CN" sz="1800" dirty="0">
                <a:solidFill>
                  <a:schemeClr val="tx2"/>
                </a:solidFill>
                <a:latin typeface="微软雅黑" panose="020B0503020204020204" pitchFamily="34" charset="-122"/>
                <a:ea typeface="微软雅黑" panose="020B0503020204020204" pitchFamily="34" charset="-122"/>
              </a:rPr>
              <a:t>Internet</a:t>
            </a:r>
            <a:r>
              <a:rPr lang="zh-CN" altLang="en-US" sz="1800" dirty="0">
                <a:solidFill>
                  <a:schemeClr val="tx2"/>
                </a:solidFill>
                <a:latin typeface="微软雅黑" panose="020B0503020204020204" pitchFamily="34" charset="-122"/>
                <a:ea typeface="微软雅黑" panose="020B0503020204020204" pitchFamily="34" charset="-122"/>
              </a:rPr>
              <a:t>上的用户只能读取服务器上的数据而不能更改它，因此，任何</a:t>
            </a:r>
            <a:r>
              <a:rPr lang="en-US" altLang="zh-CN" sz="1800" dirty="0">
                <a:solidFill>
                  <a:schemeClr val="tx2"/>
                </a:solidFill>
                <a:latin typeface="微软雅黑" panose="020B0503020204020204" pitchFamily="34" charset="-122"/>
                <a:ea typeface="微软雅黑" panose="020B0503020204020204" pitchFamily="34" charset="-122"/>
              </a:rPr>
              <a:t>"POST"</a:t>
            </a:r>
            <a:r>
              <a:rPr lang="zh-CN" altLang="en-US" sz="1800" dirty="0">
                <a:solidFill>
                  <a:schemeClr val="tx2"/>
                </a:solidFill>
                <a:latin typeface="微软雅黑" panose="020B0503020204020204" pitchFamily="34" charset="-122"/>
                <a:ea typeface="微软雅黑" panose="020B0503020204020204" pitchFamily="34" charset="-122"/>
              </a:rPr>
              <a:t>操作将被拒绝。</a:t>
            </a:r>
          </a:p>
        </p:txBody>
      </p:sp>
      <p:grpSp>
        <p:nvGrpSpPr>
          <p:cNvPr id="13" name="组合 12"/>
          <p:cNvGrpSpPr/>
          <p:nvPr/>
        </p:nvGrpSpPr>
        <p:grpSpPr>
          <a:xfrm>
            <a:off x="1962100" y="2355304"/>
            <a:ext cx="7065962" cy="2432050"/>
            <a:chOff x="1962100" y="2355304"/>
            <a:chExt cx="7065962" cy="2432050"/>
          </a:xfrm>
        </p:grpSpPr>
        <p:pic>
          <p:nvPicPr>
            <p:cNvPr id="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8350" y="2410866"/>
              <a:ext cx="1397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2837" y="3736429"/>
              <a:ext cx="243522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3"/>
            <p:cNvSpPr txBox="1">
              <a:spLocks noChangeArrowheads="1"/>
            </p:cNvSpPr>
            <p:nvPr/>
          </p:nvSpPr>
          <p:spPr bwMode="auto">
            <a:xfrm>
              <a:off x="7372300" y="4057104"/>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局域网</a:t>
              </a:r>
            </a:p>
          </p:txBody>
        </p:sp>
        <p:sp>
          <p:nvSpPr>
            <p:cNvPr id="9" name="文本框 24"/>
            <p:cNvSpPr txBox="1">
              <a:spLocks noChangeArrowheads="1"/>
            </p:cNvSpPr>
            <p:nvPr/>
          </p:nvSpPr>
          <p:spPr bwMode="auto">
            <a:xfrm>
              <a:off x="7486600" y="3399879"/>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机密</a:t>
              </a:r>
            </a:p>
          </p:txBody>
        </p:sp>
        <p:pic>
          <p:nvPicPr>
            <p:cNvPr id="10" name="图片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2100" y="3788816"/>
              <a:ext cx="24336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26"/>
            <p:cNvSpPr txBox="1">
              <a:spLocks noChangeArrowheads="1"/>
            </p:cNvSpPr>
            <p:nvPr/>
          </p:nvSpPr>
          <p:spPr bwMode="auto">
            <a:xfrm>
              <a:off x="2638375" y="4090441"/>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互联网</a:t>
              </a:r>
            </a:p>
          </p:txBody>
        </p:sp>
        <p:sp>
          <p:nvSpPr>
            <p:cNvPr id="12" name="文本框 27"/>
            <p:cNvSpPr txBox="1">
              <a:spLocks noChangeArrowheads="1"/>
            </p:cNvSpPr>
            <p:nvPr/>
          </p:nvSpPr>
          <p:spPr bwMode="auto">
            <a:xfrm>
              <a:off x="2754262" y="346972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smtClean="0">
                  <a:solidFill>
                    <a:schemeClr val="tx2"/>
                  </a:solidFill>
                  <a:latin typeface="微软雅黑" panose="020B0503020204020204" pitchFamily="34" charset="-122"/>
                  <a:ea typeface="微软雅黑" panose="020B0503020204020204" pitchFamily="34" charset="-122"/>
                </a:rPr>
                <a:t>无密</a:t>
              </a:r>
              <a:endParaRPr lang="zh-CN" altLang="en-US" sz="1800" dirty="0">
                <a:solidFill>
                  <a:schemeClr val="tx2"/>
                </a:solidFill>
                <a:latin typeface="微软雅黑" panose="020B0503020204020204" pitchFamily="34" charset="-122"/>
                <a:ea typeface="微软雅黑" panose="020B0503020204020204" pitchFamily="34" charset="-122"/>
              </a:endParaRPr>
            </a:p>
          </p:txBody>
        </p:sp>
        <p:cxnSp>
          <p:nvCxnSpPr>
            <p:cNvPr id="14" name="直接连接符 13"/>
            <p:cNvCxnSpPr>
              <a:stCxn id="7" idx="1"/>
            </p:cNvCxnSpPr>
            <p:nvPr/>
          </p:nvCxnSpPr>
          <p:spPr>
            <a:xfrm flipH="1">
              <a:off x="5667325" y="4236491"/>
              <a:ext cx="9255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34"/>
            <p:cNvSpPr txBox="1">
              <a:spLocks noChangeArrowheads="1"/>
            </p:cNvSpPr>
            <p:nvPr/>
          </p:nvSpPr>
          <p:spPr bwMode="auto">
            <a:xfrm>
              <a:off x="5807025" y="2355304"/>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秘密</a:t>
              </a:r>
            </a:p>
          </p:txBody>
        </p:sp>
        <p:sp>
          <p:nvSpPr>
            <p:cNvPr id="17" name="文本框 35"/>
            <p:cNvSpPr txBox="1">
              <a:spLocks noChangeArrowheads="1"/>
            </p:cNvSpPr>
            <p:nvPr/>
          </p:nvSpPr>
          <p:spPr bwMode="auto">
            <a:xfrm>
              <a:off x="6307087" y="3190329"/>
              <a:ext cx="1385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a:solidFill>
                    <a:schemeClr val="tx2"/>
                  </a:solidFill>
                  <a:latin typeface="微软雅黑" panose="020B0503020204020204" pitchFamily="34" charset="-122"/>
                  <a:ea typeface="微软雅黑" panose="020B0503020204020204" pitchFamily="34" charset="-122"/>
                </a:rPr>
                <a:t>Web</a:t>
              </a:r>
              <a:r>
                <a:rPr lang="zh-CN" altLang="en-US" sz="1800">
                  <a:solidFill>
                    <a:schemeClr val="tx2"/>
                  </a:solidFill>
                  <a:latin typeface="微软雅黑" panose="020B0503020204020204" pitchFamily="34" charset="-122"/>
                  <a:ea typeface="微软雅黑" panose="020B0503020204020204" pitchFamily="34" charset="-122"/>
                </a:rPr>
                <a:t>服务器</a:t>
              </a:r>
            </a:p>
          </p:txBody>
        </p:sp>
        <p:cxnSp>
          <p:nvCxnSpPr>
            <p:cNvPr id="18" name="肘形连接符 17"/>
            <p:cNvCxnSpPr/>
            <p:nvPr/>
          </p:nvCxnSpPr>
          <p:spPr>
            <a:xfrm flipV="1">
              <a:off x="4294138" y="3308970"/>
              <a:ext cx="1221853" cy="740196"/>
            </a:xfrm>
            <a:prstGeom prst="bentConnector3">
              <a:avLst>
                <a:gd name="adj1" fmla="val 102134"/>
              </a:avLst>
            </a:prstGeom>
            <a:ln w="28575">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0" name="文本框 36"/>
            <p:cNvSpPr txBox="1">
              <a:spLocks noChangeArrowheads="1"/>
            </p:cNvSpPr>
            <p:nvPr/>
          </p:nvSpPr>
          <p:spPr bwMode="auto">
            <a:xfrm>
              <a:off x="4579887" y="3739604"/>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下写</a:t>
              </a:r>
            </a:p>
          </p:txBody>
        </p:sp>
        <p:sp>
          <p:nvSpPr>
            <p:cNvPr id="21" name="文本框 57"/>
            <p:cNvSpPr txBox="1">
              <a:spLocks noChangeArrowheads="1"/>
            </p:cNvSpPr>
            <p:nvPr/>
          </p:nvSpPr>
          <p:spPr bwMode="auto">
            <a:xfrm>
              <a:off x="4541787" y="4161879"/>
              <a:ext cx="658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上读</a:t>
              </a:r>
            </a:p>
          </p:txBody>
        </p:sp>
        <p:pic>
          <p:nvPicPr>
            <p:cNvPr id="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4262" y="3789040"/>
              <a:ext cx="3730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9" name="肘形连接符 18"/>
            <p:cNvCxnSpPr/>
            <p:nvPr/>
          </p:nvCxnSpPr>
          <p:spPr>
            <a:xfrm rot="5400000" flipH="1" flipV="1">
              <a:off x="4232648" y="3383681"/>
              <a:ext cx="1213047" cy="1063626"/>
            </a:xfrm>
            <a:prstGeom prst="bentConnector3">
              <a:avLst>
                <a:gd name="adj1" fmla="val 875"/>
              </a:avLst>
            </a:prstGeom>
            <a:ln w="28575">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4842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a:t>
            </a:r>
            <a:r>
              <a:rPr lang="zh-CN" altLang="en-US" dirty="0" smtClean="0"/>
              <a:t>控制模型</a:t>
            </a:r>
            <a:endParaRPr lang="en-US" altLang="zh-CN" dirty="0" smtClean="0"/>
          </a:p>
          <a:p>
            <a:pPr lvl="2"/>
            <a:r>
              <a:rPr lang="zh-CN" altLang="en-US" dirty="0" smtClean="0"/>
              <a:t> 管理员</a:t>
            </a:r>
            <a:r>
              <a:rPr lang="zh-CN" altLang="en-US" dirty="0"/>
              <a:t>创建</a:t>
            </a:r>
            <a:r>
              <a:rPr lang="zh-CN" altLang="en-US" dirty="0">
                <a:solidFill>
                  <a:srgbClr val="C00000"/>
                </a:solidFill>
              </a:rPr>
              <a:t>角色</a:t>
            </a:r>
            <a:r>
              <a:rPr lang="zh-CN" altLang="en-US" dirty="0"/>
              <a:t>，给</a:t>
            </a:r>
            <a:r>
              <a:rPr lang="zh-CN" altLang="en-US" dirty="0">
                <a:solidFill>
                  <a:srgbClr val="C00000"/>
                </a:solidFill>
              </a:rPr>
              <a:t>角色分配权限</a:t>
            </a:r>
            <a:r>
              <a:rPr lang="zh-CN" altLang="en-US" dirty="0" smtClean="0"/>
              <a:t>，让</a:t>
            </a:r>
            <a:r>
              <a:rPr lang="zh-CN" altLang="en-US" dirty="0" smtClean="0">
                <a:solidFill>
                  <a:srgbClr val="C00000"/>
                </a:solidFill>
              </a:rPr>
              <a:t>用户关联角色</a:t>
            </a:r>
            <a:r>
              <a:rPr lang="zh-CN" altLang="en-US" dirty="0" smtClean="0"/>
              <a:t>，</a:t>
            </a:r>
            <a:r>
              <a:rPr lang="zh-CN" altLang="en-US" dirty="0"/>
              <a:t>角色所属的用户可以执行相应的</a:t>
            </a:r>
            <a:r>
              <a:rPr lang="zh-CN" altLang="en-US" dirty="0" smtClean="0"/>
              <a:t>权限；</a:t>
            </a:r>
            <a:endParaRPr lang="en-US" altLang="zh-CN" dirty="0" smtClean="0"/>
          </a:p>
          <a:p>
            <a:pPr lvl="2"/>
            <a:r>
              <a:rPr lang="zh-CN" altLang="en-US" dirty="0" smtClean="0"/>
              <a:t> 实现</a:t>
            </a:r>
            <a:r>
              <a:rPr lang="zh-CN" altLang="en-US" dirty="0"/>
              <a:t>了用户和权限的分离，具有支持权限的继承，与实际应用密切关联等</a:t>
            </a:r>
            <a:r>
              <a:rPr lang="zh-CN" altLang="en-US" dirty="0" smtClean="0"/>
              <a:t>特点。</a:t>
            </a:r>
            <a:endParaRPr lang="zh-CN" altLang="en-US" dirty="0"/>
          </a:p>
          <a:p>
            <a:pPr lvl="2"/>
            <a:endParaRPr lang="zh-CN" altLang="en-US" dirty="0" smtClean="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271464" y="4653136"/>
            <a:ext cx="3481072" cy="1142876"/>
            <a:chOff x="1271464" y="4653136"/>
            <a:chExt cx="3481072" cy="1142876"/>
          </a:xfrm>
        </p:grpSpPr>
        <p:pic>
          <p:nvPicPr>
            <p:cNvPr id="5"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4653136"/>
              <a:ext cx="348107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1"/>
            <p:cNvSpPr txBox="1">
              <a:spLocks noChangeArrowheads="1"/>
            </p:cNvSpPr>
            <p:nvPr/>
          </p:nvSpPr>
          <p:spPr bwMode="auto">
            <a:xfrm>
              <a:off x="2227170" y="542668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传统访问控制</a:t>
              </a:r>
            </a:p>
          </p:txBody>
        </p:sp>
      </p:grpSp>
      <p:grpSp>
        <p:nvGrpSpPr>
          <p:cNvPr id="10" name="组合 9"/>
          <p:cNvGrpSpPr/>
          <p:nvPr/>
        </p:nvGrpSpPr>
        <p:grpSpPr>
          <a:xfrm>
            <a:off x="5807968" y="4653137"/>
            <a:ext cx="4824536" cy="1296906"/>
            <a:chOff x="5807968" y="4653137"/>
            <a:chExt cx="4824536" cy="1296906"/>
          </a:xfrm>
        </p:grpSpPr>
        <p:pic>
          <p:nvPicPr>
            <p:cNvPr id="6"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4653137"/>
              <a:ext cx="4824536" cy="87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p:nvSpPr>
          <p:spPr bwMode="auto">
            <a:xfrm>
              <a:off x="7089157" y="5580711"/>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基于角色的访问控制</a:t>
              </a:r>
            </a:p>
          </p:txBody>
        </p:sp>
      </p:grpSp>
    </p:spTree>
    <p:extLst>
      <p:ext uri="{BB962C8B-B14F-4D97-AF65-F5344CB8AC3E}">
        <p14:creationId xmlns:p14="http://schemas.microsoft.com/office/powerpoint/2010/main" val="1158112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角色的访问控制</a:t>
            </a:r>
            <a:r>
              <a:rPr lang="en-US" altLang="zh-CN" dirty="0"/>
              <a:t>——</a:t>
            </a:r>
            <a:r>
              <a:rPr lang="zh-CN" altLang="en-US" dirty="0"/>
              <a:t>基本安全原则</a:t>
            </a:r>
          </a:p>
          <a:p>
            <a:pPr lvl="2"/>
            <a:r>
              <a:rPr lang="zh-CN" altLang="en-US" dirty="0" smtClean="0"/>
              <a:t> </a:t>
            </a:r>
            <a:r>
              <a:rPr lang="zh-CN" altLang="en-US" dirty="0" smtClean="0">
                <a:solidFill>
                  <a:srgbClr val="C00000"/>
                </a:solidFill>
              </a:rPr>
              <a:t>最小</a:t>
            </a:r>
            <a:r>
              <a:rPr lang="zh-CN" altLang="en-US" dirty="0">
                <a:solidFill>
                  <a:srgbClr val="C00000"/>
                </a:solidFill>
              </a:rPr>
              <a:t>权限</a:t>
            </a:r>
          </a:p>
          <a:p>
            <a:pPr lvl="3"/>
            <a:r>
              <a:rPr lang="zh-CN" altLang="en-US" dirty="0"/>
              <a:t>只把必须的权限分配给</a:t>
            </a:r>
            <a:r>
              <a:rPr lang="zh-CN" altLang="en-US" dirty="0" smtClean="0"/>
              <a:t>角色。</a:t>
            </a:r>
            <a:endParaRPr lang="zh-CN" altLang="en-US" dirty="0"/>
          </a:p>
          <a:p>
            <a:pPr lvl="2"/>
            <a:r>
              <a:rPr lang="zh-CN" altLang="en-US" dirty="0" smtClean="0"/>
              <a:t> </a:t>
            </a:r>
            <a:r>
              <a:rPr lang="zh-CN" altLang="en-US" dirty="0" smtClean="0">
                <a:solidFill>
                  <a:srgbClr val="C00000"/>
                </a:solidFill>
              </a:rPr>
              <a:t>责任分离</a:t>
            </a:r>
            <a:endParaRPr lang="en-US" altLang="zh-CN" dirty="0" smtClean="0">
              <a:solidFill>
                <a:srgbClr val="C00000"/>
              </a:solidFill>
            </a:endParaRPr>
          </a:p>
          <a:p>
            <a:pPr lvl="3"/>
            <a:r>
              <a:rPr lang="zh-CN" altLang="en-US" dirty="0" smtClean="0"/>
              <a:t>可由多</a:t>
            </a:r>
            <a:r>
              <a:rPr lang="zh-CN" altLang="en-US" dirty="0"/>
              <a:t>个互斥的角色合作完成重要</a:t>
            </a:r>
            <a:r>
              <a:rPr lang="zh-CN" altLang="en-US" dirty="0" smtClean="0"/>
              <a:t>工作，实现权限制约。</a:t>
            </a:r>
            <a:endParaRPr lang="en-US" altLang="zh-CN" dirty="0" smtClean="0"/>
          </a:p>
          <a:p>
            <a:pPr lvl="2"/>
            <a:r>
              <a:rPr lang="zh-CN" altLang="en-US" dirty="0" smtClean="0"/>
              <a:t> </a:t>
            </a:r>
            <a:r>
              <a:rPr lang="zh-CN" altLang="en-US" dirty="0" smtClean="0">
                <a:solidFill>
                  <a:srgbClr val="C00000"/>
                </a:solidFill>
              </a:rPr>
              <a:t>数据抽象</a:t>
            </a:r>
            <a:endParaRPr lang="zh-CN" altLang="en-US" dirty="0">
              <a:solidFill>
                <a:srgbClr val="C00000"/>
              </a:solidFill>
            </a:endParaRPr>
          </a:p>
          <a:p>
            <a:pPr lvl="3"/>
            <a:r>
              <a:rPr lang="zh-CN" altLang="en-US" dirty="0"/>
              <a:t>可以</a:t>
            </a:r>
            <a:r>
              <a:rPr lang="zh-CN" altLang="en-US" dirty="0" smtClean="0"/>
              <a:t>定义更抽象</a:t>
            </a:r>
            <a:r>
              <a:rPr lang="zh-CN" altLang="en-US" dirty="0"/>
              <a:t>的权限，而不仅仅是</a:t>
            </a:r>
            <a:r>
              <a:rPr lang="en-US" altLang="zh-CN" dirty="0"/>
              <a:t>OS</a:t>
            </a:r>
            <a:r>
              <a:rPr lang="zh-CN" altLang="en-US" dirty="0"/>
              <a:t>中的读、写、执行</a:t>
            </a:r>
            <a:r>
              <a:rPr lang="zh-CN" altLang="en-US" dirty="0" smtClean="0"/>
              <a:t>等。</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7933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了解</a:t>
            </a:r>
            <a:r>
              <a:rPr lang="zh-CN" altLang="en-US" dirty="0" smtClean="0"/>
              <a:t>访问控制的基本概念；理解不同访问控制模型的特点和适用场景，以及实现技术；掌握在工程环境中访问控制系统的设计与实现。</a:t>
            </a:r>
            <a:endParaRPr lang="zh-CN" altLang="en-US" dirty="0"/>
          </a:p>
        </p:txBody>
      </p:sp>
      <p:sp>
        <p:nvSpPr>
          <p:cNvPr id="3" name="文本占位符 2"/>
          <p:cNvSpPr>
            <a:spLocks noGrp="1"/>
          </p:cNvSpPr>
          <p:nvPr>
            <p:ph type="body" idx="1"/>
          </p:nvPr>
        </p:nvSpPr>
        <p:spPr/>
        <p:txBody>
          <a:bodyPr/>
          <a:lstStyle/>
          <a:p>
            <a:r>
              <a:rPr lang="zh-CN" altLang="en-US" dirty="0" smtClean="0"/>
              <a:t>第四讲 访问控制技术</a:t>
            </a:r>
            <a:endParaRPr lang="zh-CN" altLang="en-US" dirty="0"/>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a:t>
            </a:r>
            <a:r>
              <a:rPr lang="zh-CN" altLang="en-US" dirty="0" smtClean="0"/>
              <a:t>控制模型定义</a:t>
            </a:r>
            <a:r>
              <a:rPr lang="en-US" altLang="zh-CN" dirty="0" smtClean="0"/>
              <a:t>——ANSI INCITS 359-2004 </a:t>
            </a:r>
            <a:r>
              <a:rPr lang="zh-CN" altLang="en-US" dirty="0" smtClean="0"/>
              <a:t>参考模型</a:t>
            </a:r>
            <a:endParaRPr lang="en-US" altLang="zh-CN" dirty="0" smtClean="0"/>
          </a:p>
          <a:p>
            <a:pPr lvl="2"/>
            <a:r>
              <a:rPr lang="en-US" altLang="zh-CN" dirty="0" smtClean="0"/>
              <a:t> GB/T </a:t>
            </a:r>
            <a:r>
              <a:rPr lang="en-US" altLang="zh-CN" dirty="0"/>
              <a:t>25062-2010 </a:t>
            </a:r>
            <a:r>
              <a:rPr lang="zh-CN" altLang="en-US" dirty="0" smtClean="0"/>
              <a:t>信息</a:t>
            </a:r>
            <a:r>
              <a:rPr lang="zh-CN" altLang="en-US" dirty="0"/>
              <a:t>安全技术 鉴别与授权 基于角色的访问控制模型与管理规范</a:t>
            </a:r>
            <a:endParaRPr lang="en-US" altLang="zh-CN" dirty="0" smtClean="0"/>
          </a:p>
          <a:p>
            <a:pPr lvl="2"/>
            <a:r>
              <a:rPr lang="en-US" altLang="zh-CN" dirty="0"/>
              <a:t> </a:t>
            </a:r>
            <a:r>
              <a:rPr lang="zh-CN" altLang="en-US" dirty="0" smtClean="0"/>
              <a:t>模型分类</a:t>
            </a:r>
            <a:endParaRPr lang="en-US" altLang="zh-CN" dirty="0" smtClean="0"/>
          </a:p>
          <a:p>
            <a:pPr lvl="3"/>
            <a:r>
              <a:rPr lang="zh-CN" altLang="en-US" dirty="0">
                <a:solidFill>
                  <a:srgbClr val="C00000"/>
                </a:solidFill>
              </a:rPr>
              <a:t>基本</a:t>
            </a:r>
            <a:r>
              <a:rPr lang="en-US" altLang="zh-CN" dirty="0">
                <a:solidFill>
                  <a:srgbClr val="C00000"/>
                </a:solidFill>
              </a:rPr>
              <a:t>RBAC</a:t>
            </a:r>
            <a:r>
              <a:rPr lang="zh-CN" altLang="en-US" dirty="0"/>
              <a:t>（</a:t>
            </a:r>
            <a:r>
              <a:rPr lang="en-US" altLang="zh-CN" dirty="0"/>
              <a:t>Core RBAC</a:t>
            </a:r>
            <a:r>
              <a:rPr lang="zh-CN" altLang="en-US" dirty="0"/>
              <a:t>）</a:t>
            </a:r>
          </a:p>
          <a:p>
            <a:pPr lvl="3"/>
            <a:r>
              <a:rPr lang="zh-CN" altLang="en-US" dirty="0">
                <a:solidFill>
                  <a:srgbClr val="C00000"/>
                </a:solidFill>
              </a:rPr>
              <a:t>分级</a:t>
            </a:r>
            <a:r>
              <a:rPr lang="en-US" altLang="zh-CN" dirty="0">
                <a:solidFill>
                  <a:srgbClr val="C00000"/>
                </a:solidFill>
              </a:rPr>
              <a:t>RBAC</a:t>
            </a:r>
            <a:r>
              <a:rPr lang="zh-CN" altLang="en-US" dirty="0"/>
              <a:t>（</a:t>
            </a:r>
            <a:r>
              <a:rPr lang="en-US" altLang="zh-CN" dirty="0"/>
              <a:t>Hierarchical RBAC</a:t>
            </a:r>
            <a:r>
              <a:rPr lang="zh-CN" altLang="en-US" dirty="0"/>
              <a:t>）</a:t>
            </a:r>
          </a:p>
          <a:p>
            <a:pPr lvl="3"/>
            <a:r>
              <a:rPr lang="zh-CN" altLang="en-US" dirty="0">
                <a:solidFill>
                  <a:srgbClr val="C00000"/>
                </a:solidFill>
              </a:rPr>
              <a:t>静态责任分离</a:t>
            </a:r>
            <a:r>
              <a:rPr lang="zh-CN" altLang="en-US" dirty="0"/>
              <a:t>（</a:t>
            </a:r>
            <a:r>
              <a:rPr lang="en-US" altLang="zh-CN" dirty="0"/>
              <a:t>Static Separation of Duty Relations</a:t>
            </a:r>
            <a:r>
              <a:rPr lang="zh-CN" altLang="en-US" dirty="0"/>
              <a:t>）</a:t>
            </a:r>
          </a:p>
          <a:p>
            <a:pPr lvl="3"/>
            <a:r>
              <a:rPr lang="zh-CN" altLang="en-US" dirty="0">
                <a:solidFill>
                  <a:srgbClr val="C00000"/>
                </a:solidFill>
              </a:rPr>
              <a:t>动态责任分离</a:t>
            </a:r>
            <a:r>
              <a:rPr lang="zh-CN" altLang="en-US" dirty="0"/>
              <a:t>（</a:t>
            </a:r>
            <a:r>
              <a:rPr lang="en-US" altLang="zh-CN" dirty="0"/>
              <a:t>Dynamic Separation of Duty relations</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4768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角色的访问控制</a:t>
            </a:r>
            <a:r>
              <a:rPr lang="zh-CN" altLang="en-US" dirty="0" smtClean="0"/>
              <a:t>模型</a:t>
            </a:r>
            <a:r>
              <a:rPr lang="en-US" altLang="zh-CN" dirty="0" smtClean="0"/>
              <a:t>——</a:t>
            </a:r>
            <a:r>
              <a:rPr lang="zh-CN" altLang="en-US" dirty="0" smtClean="0"/>
              <a:t>基本</a:t>
            </a:r>
            <a:r>
              <a:rPr lang="en-US" altLang="zh-CN" dirty="0" smtClean="0"/>
              <a:t>RBAC</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9603" y="2348880"/>
            <a:ext cx="5904656" cy="229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9"/>
          <p:cNvSpPr>
            <a:spLocks noChangeArrowheads="1"/>
          </p:cNvSpPr>
          <p:nvPr/>
        </p:nvSpPr>
        <p:spPr bwMode="auto">
          <a:xfrm>
            <a:off x="3287688" y="4581128"/>
            <a:ext cx="62785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00000"/>
              </a:lnSpc>
              <a:spcBef>
                <a:spcPct val="0"/>
              </a:spcBef>
              <a:buFont typeface="Wingdings" panose="05000000000000000000" pitchFamily="2" charset="2"/>
              <a:buChar char="Ø"/>
            </a:pPr>
            <a:r>
              <a:rPr kumimoji="1" lang="zh-CN" altLang="en-US" sz="1800" dirty="0" smtClean="0">
                <a:solidFill>
                  <a:schemeClr val="tx2"/>
                </a:solidFill>
                <a:latin typeface="微软雅黑" panose="020B0503020204020204" pitchFamily="34" charset="-122"/>
                <a:ea typeface="微软雅黑" panose="020B0503020204020204" pitchFamily="34" charset="-122"/>
              </a:rPr>
              <a:t> </a:t>
            </a:r>
            <a:r>
              <a:rPr kumimoji="1" lang="zh-CN" altLang="en-US" sz="1800" dirty="0" smtClean="0">
                <a:solidFill>
                  <a:srgbClr val="C00000"/>
                </a:solidFill>
                <a:latin typeface="微软雅黑" panose="020B0503020204020204" pitchFamily="34" charset="-122"/>
                <a:ea typeface="微软雅黑" panose="020B0503020204020204" pitchFamily="34" charset="-122"/>
              </a:rPr>
              <a:t>用户</a:t>
            </a:r>
            <a:r>
              <a:rPr kumimoji="1" lang="en-US" altLang="zh-CN"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chemeClr val="tx2"/>
                </a:solidFill>
                <a:latin typeface="微软雅黑" panose="020B0503020204020204" pitchFamily="34" charset="-122"/>
                <a:ea typeface="微软雅黑" panose="020B0503020204020204" pitchFamily="34" charset="-122"/>
              </a:rPr>
              <a:t>可以是人、设备、进程</a:t>
            </a:r>
          </a:p>
          <a:p>
            <a:pPr marL="285750" indent="-285750" eaLnBrk="1" hangingPunct="1">
              <a:lnSpc>
                <a:spcPct val="100000"/>
              </a:lnSpc>
              <a:spcBef>
                <a:spcPct val="0"/>
              </a:spcBef>
              <a:buFont typeface="Wingdings" panose="05000000000000000000" pitchFamily="2" charset="2"/>
              <a:buChar char="Ø"/>
            </a:pPr>
            <a:r>
              <a:rPr kumimoji="1" lang="zh-CN" altLang="en-US" sz="1800" dirty="0" smtClean="0">
                <a:solidFill>
                  <a:schemeClr val="tx2"/>
                </a:solidFill>
                <a:latin typeface="微软雅黑" panose="020B0503020204020204" pitchFamily="34" charset="-122"/>
                <a:ea typeface="微软雅黑" panose="020B0503020204020204" pitchFamily="34" charset="-122"/>
              </a:rPr>
              <a:t> </a:t>
            </a:r>
            <a:r>
              <a:rPr kumimoji="1" lang="zh-CN" altLang="en-US" sz="1800" dirty="0" smtClean="0">
                <a:solidFill>
                  <a:srgbClr val="C00000"/>
                </a:solidFill>
                <a:latin typeface="微软雅黑" panose="020B0503020204020204" pitchFamily="34" charset="-122"/>
                <a:ea typeface="微软雅黑" panose="020B0503020204020204" pitchFamily="34" charset="-122"/>
              </a:rPr>
              <a:t>许可</a:t>
            </a:r>
            <a:r>
              <a:rPr kumimoji="1" lang="zh-CN" altLang="en-US" sz="1800" dirty="0">
                <a:solidFill>
                  <a:schemeClr val="tx2"/>
                </a:solidFill>
                <a:latin typeface="微软雅黑" panose="020B0503020204020204" pitchFamily="34" charset="-122"/>
                <a:ea typeface="微软雅黑" panose="020B0503020204020204" pitchFamily="34" charset="-122"/>
              </a:rPr>
              <a:t>（</a:t>
            </a:r>
            <a:r>
              <a:rPr kumimoji="1" lang="en-US" altLang="zh-CN" sz="1800" dirty="0">
                <a:solidFill>
                  <a:schemeClr val="tx2"/>
                </a:solidFill>
                <a:latin typeface="微软雅黑" panose="020B0503020204020204" pitchFamily="34" charset="-122"/>
                <a:ea typeface="微软雅黑" panose="020B0503020204020204" pitchFamily="34" charset="-122"/>
              </a:rPr>
              <a:t>PRMS</a:t>
            </a:r>
            <a:r>
              <a:rPr kumimoji="1" lang="zh-CN" altLang="en-US" sz="1800" dirty="0">
                <a:solidFill>
                  <a:schemeClr val="tx2"/>
                </a:solidFill>
                <a:latin typeface="微软雅黑" panose="020B0503020204020204" pitchFamily="34" charset="-122"/>
                <a:ea typeface="微软雅黑" panose="020B0503020204020204" pitchFamily="34" charset="-122"/>
              </a:rPr>
              <a:t>）</a:t>
            </a:r>
            <a:r>
              <a:rPr kumimoji="1" lang="en-US" altLang="zh-CN" sz="1800" dirty="0">
                <a:solidFill>
                  <a:schemeClr val="tx2"/>
                </a:solidFill>
                <a:latin typeface="微软雅黑" panose="020B0503020204020204" pitchFamily="34" charset="-122"/>
                <a:ea typeface="微软雅黑" panose="020B0503020204020204" pitchFamily="34" charset="-122"/>
              </a:rPr>
              <a:t>:</a:t>
            </a:r>
            <a:r>
              <a:rPr kumimoji="1" lang="zh-CN" altLang="en-US" sz="1800" dirty="0">
                <a:solidFill>
                  <a:schemeClr val="tx2"/>
                </a:solidFill>
                <a:latin typeface="微软雅黑" panose="020B0503020204020204" pitchFamily="34" charset="-122"/>
                <a:ea typeface="微软雅黑" panose="020B0503020204020204" pitchFamily="34" charset="-122"/>
              </a:rPr>
              <a:t>是对被保护目标执行操作（</a:t>
            </a:r>
            <a:r>
              <a:rPr kumimoji="1" lang="en-US" altLang="zh-CN" sz="1800" dirty="0">
                <a:solidFill>
                  <a:schemeClr val="tx2"/>
                </a:solidFill>
                <a:latin typeface="微软雅黑" panose="020B0503020204020204" pitchFamily="34" charset="-122"/>
                <a:ea typeface="微软雅黑" panose="020B0503020204020204" pitchFamily="34" charset="-122"/>
              </a:rPr>
              <a:t>OPS</a:t>
            </a:r>
            <a:r>
              <a:rPr kumimoji="1" lang="zh-CN" altLang="en-US" sz="1800" dirty="0">
                <a:solidFill>
                  <a:schemeClr val="tx2"/>
                </a:solidFill>
                <a:latin typeface="微软雅黑" panose="020B0503020204020204" pitchFamily="34" charset="-122"/>
                <a:ea typeface="微软雅黑" panose="020B0503020204020204" pitchFamily="34" charset="-122"/>
              </a:rPr>
              <a:t>）的许可</a:t>
            </a:r>
          </a:p>
          <a:p>
            <a:pPr marL="285750" indent="-285750" eaLnBrk="1" hangingPunct="1">
              <a:lnSpc>
                <a:spcPct val="100000"/>
              </a:lnSpc>
              <a:spcBef>
                <a:spcPct val="0"/>
              </a:spcBef>
              <a:buFont typeface="Wingdings" panose="05000000000000000000" pitchFamily="2" charset="2"/>
              <a:buChar char="Ø"/>
            </a:pPr>
            <a:r>
              <a:rPr kumimoji="1" lang="zh-CN" altLang="en-US" sz="1800" dirty="0" smtClean="0">
                <a:solidFill>
                  <a:schemeClr val="tx2"/>
                </a:solidFill>
                <a:latin typeface="微软雅黑" panose="020B0503020204020204" pitchFamily="34" charset="-122"/>
                <a:ea typeface="微软雅黑" panose="020B0503020204020204" pitchFamily="34" charset="-122"/>
              </a:rPr>
              <a:t> </a:t>
            </a:r>
            <a:r>
              <a:rPr kumimoji="1" lang="zh-CN" altLang="en-US" sz="1800" dirty="0" smtClean="0">
                <a:solidFill>
                  <a:srgbClr val="C00000"/>
                </a:solidFill>
                <a:latin typeface="微软雅黑" panose="020B0503020204020204" pitchFamily="34" charset="-122"/>
                <a:ea typeface="微软雅黑" panose="020B0503020204020204" pitchFamily="34" charset="-122"/>
              </a:rPr>
              <a:t>用户</a:t>
            </a:r>
            <a:r>
              <a:rPr kumimoji="1" lang="zh-CN" altLang="en-US" sz="1800" dirty="0">
                <a:solidFill>
                  <a:srgbClr val="C00000"/>
                </a:solidFill>
                <a:latin typeface="微软雅黑" panose="020B0503020204020204" pitchFamily="34" charset="-122"/>
                <a:ea typeface="微软雅黑" panose="020B0503020204020204" pitchFamily="34" charset="-122"/>
              </a:rPr>
              <a:t>委派（</a:t>
            </a:r>
            <a:r>
              <a:rPr kumimoji="1" lang="en-US" altLang="zh-CN" sz="1800" dirty="0">
                <a:solidFill>
                  <a:srgbClr val="C00000"/>
                </a:solidFill>
                <a:latin typeface="微软雅黑" panose="020B0503020204020204" pitchFamily="34" charset="-122"/>
                <a:ea typeface="微软雅黑" panose="020B0503020204020204" pitchFamily="34" charset="-122"/>
              </a:rPr>
              <a:t>UA</a:t>
            </a:r>
            <a:r>
              <a:rPr kumimoji="1" lang="zh-CN" altLang="en-US" sz="1800" dirty="0">
                <a:solidFill>
                  <a:srgbClr val="C00000"/>
                </a:solidFill>
                <a:latin typeface="微软雅黑" panose="020B0503020204020204" pitchFamily="34" charset="-122"/>
                <a:ea typeface="微软雅黑" panose="020B0503020204020204" pitchFamily="34" charset="-122"/>
              </a:rPr>
              <a:t>）</a:t>
            </a:r>
            <a:r>
              <a:rPr kumimoji="1" lang="en-US" altLang="zh-CN"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chemeClr val="tx2"/>
                </a:solidFill>
                <a:latin typeface="微软雅黑" panose="020B0503020204020204" pitchFamily="34" charset="-122"/>
                <a:ea typeface="微软雅黑" panose="020B0503020204020204" pitchFamily="34" charset="-122"/>
              </a:rPr>
              <a:t>用户与角色的对应关系</a:t>
            </a:r>
            <a:r>
              <a:rPr kumimoji="1" lang="en-US" altLang="zh-CN" sz="1800" dirty="0">
                <a:solidFill>
                  <a:schemeClr val="tx2"/>
                </a:solidFill>
                <a:latin typeface="微软雅黑" panose="020B0503020204020204" pitchFamily="34" charset="-122"/>
                <a:ea typeface="微软雅黑" panose="020B0503020204020204" pitchFamily="34" charset="-122"/>
              </a:rPr>
              <a:t> </a:t>
            </a:r>
          </a:p>
          <a:p>
            <a:pPr marL="285750" indent="-285750" eaLnBrk="1" hangingPunct="1">
              <a:lnSpc>
                <a:spcPct val="100000"/>
              </a:lnSpc>
              <a:spcBef>
                <a:spcPct val="0"/>
              </a:spcBef>
              <a:buFont typeface="Wingdings" panose="05000000000000000000" pitchFamily="2" charset="2"/>
              <a:buChar char="Ø"/>
            </a:pPr>
            <a:r>
              <a:rPr kumimoji="1" lang="zh-CN" altLang="en-US" sz="1800" dirty="0" smtClean="0">
                <a:solidFill>
                  <a:schemeClr val="tx2"/>
                </a:solidFill>
                <a:latin typeface="微软雅黑" panose="020B0503020204020204" pitchFamily="34" charset="-122"/>
                <a:ea typeface="微软雅黑" panose="020B0503020204020204" pitchFamily="34" charset="-122"/>
              </a:rPr>
              <a:t> </a:t>
            </a:r>
            <a:r>
              <a:rPr kumimoji="1" lang="zh-CN" altLang="en-US" sz="1800" dirty="0" smtClean="0">
                <a:solidFill>
                  <a:srgbClr val="C00000"/>
                </a:solidFill>
                <a:latin typeface="微软雅黑" panose="020B0503020204020204" pitchFamily="34" charset="-122"/>
                <a:ea typeface="微软雅黑" panose="020B0503020204020204" pitchFamily="34" charset="-122"/>
              </a:rPr>
              <a:t>权限</a:t>
            </a:r>
            <a:r>
              <a:rPr kumimoji="1" lang="zh-CN" altLang="en-US" sz="1800" dirty="0">
                <a:solidFill>
                  <a:srgbClr val="C00000"/>
                </a:solidFill>
                <a:latin typeface="微软雅黑" panose="020B0503020204020204" pitchFamily="34" charset="-122"/>
                <a:ea typeface="微软雅黑" panose="020B0503020204020204" pitchFamily="34" charset="-122"/>
              </a:rPr>
              <a:t>分配（</a:t>
            </a:r>
            <a:r>
              <a:rPr kumimoji="1" lang="en-US" altLang="zh-CN" sz="1800" dirty="0" smtClean="0">
                <a:solidFill>
                  <a:srgbClr val="C00000"/>
                </a:solidFill>
                <a:latin typeface="微软雅黑" panose="020B0503020204020204" pitchFamily="34" charset="-122"/>
                <a:ea typeface="微软雅黑" panose="020B0503020204020204" pitchFamily="34" charset="-122"/>
              </a:rPr>
              <a:t>PA</a:t>
            </a:r>
            <a:r>
              <a:rPr kumimoji="1" lang="zh-CN" altLang="en-US" sz="1800" dirty="0" smtClean="0">
                <a:solidFill>
                  <a:srgbClr val="C00000"/>
                </a:solidFill>
                <a:latin typeface="微软雅黑" panose="020B0503020204020204" pitchFamily="34" charset="-122"/>
                <a:ea typeface="微软雅黑" panose="020B0503020204020204" pitchFamily="34" charset="-122"/>
              </a:rPr>
              <a:t>）</a:t>
            </a:r>
            <a:r>
              <a:rPr kumimoji="1" lang="zh-CN" altLang="en-US" sz="1800" dirty="0" smtClean="0">
                <a:solidFill>
                  <a:schemeClr val="tx2"/>
                </a:solidFill>
                <a:latin typeface="微软雅黑" panose="020B0503020204020204" pitchFamily="34" charset="-122"/>
                <a:ea typeface="微软雅黑" panose="020B0503020204020204" pitchFamily="34" charset="-122"/>
              </a:rPr>
              <a:t>：许可</a:t>
            </a:r>
            <a:r>
              <a:rPr kumimoji="1" lang="zh-CN" altLang="en-US" sz="1800" dirty="0">
                <a:solidFill>
                  <a:schemeClr val="tx2"/>
                </a:solidFill>
                <a:latin typeface="微软雅黑" panose="020B0503020204020204" pitchFamily="34" charset="-122"/>
                <a:ea typeface="微软雅黑" panose="020B0503020204020204" pitchFamily="34" charset="-122"/>
              </a:rPr>
              <a:t>与角色的对应关系</a:t>
            </a:r>
            <a:endParaRPr kumimoji="1"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00000"/>
              </a:lnSpc>
              <a:spcBef>
                <a:spcPct val="0"/>
              </a:spcBef>
              <a:buFont typeface="Wingdings" panose="05000000000000000000" pitchFamily="2" charset="2"/>
              <a:buChar char="Ø"/>
            </a:pPr>
            <a:r>
              <a:rPr kumimoji="1" lang="zh-CN" altLang="en-US" sz="1800" dirty="0" smtClean="0">
                <a:solidFill>
                  <a:schemeClr val="tx2"/>
                </a:solidFill>
                <a:latin typeface="微软雅黑" panose="020B0503020204020204" pitchFamily="34" charset="-122"/>
                <a:ea typeface="微软雅黑" panose="020B0503020204020204" pitchFamily="34" charset="-122"/>
              </a:rPr>
              <a:t> </a:t>
            </a:r>
            <a:r>
              <a:rPr kumimoji="1" lang="zh-CN" altLang="en-US" sz="1800" dirty="0" smtClean="0">
                <a:solidFill>
                  <a:srgbClr val="C00000"/>
                </a:solidFill>
                <a:latin typeface="微软雅黑" panose="020B0503020204020204" pitchFamily="34" charset="-122"/>
                <a:ea typeface="微软雅黑" panose="020B0503020204020204" pitchFamily="34" charset="-122"/>
              </a:rPr>
              <a:t>会话</a:t>
            </a:r>
            <a:r>
              <a:rPr kumimoji="1" lang="en-US" altLang="zh-CN" sz="1800" dirty="0">
                <a:solidFill>
                  <a:srgbClr val="C00000"/>
                </a:solidFill>
                <a:latin typeface="微软雅黑" panose="020B0503020204020204" pitchFamily="34" charset="-122"/>
                <a:ea typeface="微软雅黑" panose="020B0503020204020204" pitchFamily="34" charset="-122"/>
              </a:rPr>
              <a:t>-</a:t>
            </a:r>
            <a:r>
              <a:rPr kumimoji="1" lang="zh-CN" altLang="en-US" sz="1800" dirty="0" smtClean="0">
                <a:solidFill>
                  <a:srgbClr val="C00000"/>
                </a:solidFill>
                <a:latin typeface="微软雅黑" panose="020B0503020204020204" pitchFamily="34" charset="-122"/>
                <a:ea typeface="微软雅黑" panose="020B0503020204020204" pitchFamily="34" charset="-122"/>
              </a:rPr>
              <a:t>角色</a:t>
            </a:r>
            <a:r>
              <a:rPr kumimoji="1" lang="zh-CN" altLang="en-US" sz="1800" dirty="0" smtClean="0">
                <a:solidFill>
                  <a:schemeClr val="tx2"/>
                </a:solidFill>
                <a:latin typeface="微软雅黑" panose="020B0503020204020204" pitchFamily="34" charset="-122"/>
                <a:ea typeface="微软雅黑" panose="020B0503020204020204" pitchFamily="34" charset="-122"/>
              </a:rPr>
              <a:t>：激活</a:t>
            </a:r>
            <a:r>
              <a:rPr kumimoji="1" lang="zh-CN" altLang="en-US" sz="1800" dirty="0">
                <a:solidFill>
                  <a:schemeClr val="tx2"/>
                </a:solidFill>
                <a:latin typeface="微软雅黑" panose="020B0503020204020204" pitchFamily="34" charset="-122"/>
                <a:ea typeface="微软雅黑" panose="020B0503020204020204" pitchFamily="34" charset="-122"/>
              </a:rPr>
              <a:t>的角色</a:t>
            </a:r>
          </a:p>
          <a:p>
            <a:pPr marL="285750" indent="-285750" eaLnBrk="1" hangingPunct="1">
              <a:lnSpc>
                <a:spcPct val="100000"/>
              </a:lnSpc>
              <a:spcBef>
                <a:spcPct val="0"/>
              </a:spcBef>
              <a:buFont typeface="Wingdings" panose="05000000000000000000" pitchFamily="2" charset="2"/>
              <a:buChar char="Ø"/>
            </a:pPr>
            <a:r>
              <a:rPr kumimoji="1" lang="zh-CN" altLang="en-US" sz="1800" dirty="0" smtClean="0">
                <a:solidFill>
                  <a:schemeClr val="tx2"/>
                </a:solidFill>
                <a:latin typeface="微软雅黑" panose="020B0503020204020204" pitchFamily="34" charset="-122"/>
                <a:ea typeface="微软雅黑" panose="020B0503020204020204" pitchFamily="34" charset="-122"/>
              </a:rPr>
              <a:t> </a:t>
            </a:r>
            <a:r>
              <a:rPr kumimoji="1" lang="zh-CN" altLang="en-US" sz="1800" dirty="0" smtClean="0">
                <a:solidFill>
                  <a:srgbClr val="C00000"/>
                </a:solidFill>
                <a:latin typeface="微软雅黑" panose="020B0503020204020204" pitchFamily="34" charset="-122"/>
                <a:ea typeface="微软雅黑" panose="020B0503020204020204" pitchFamily="34" charset="-122"/>
              </a:rPr>
              <a:t>用户</a:t>
            </a:r>
            <a:r>
              <a:rPr kumimoji="1" lang="en-US" altLang="zh-CN" sz="1800" dirty="0">
                <a:solidFill>
                  <a:srgbClr val="C00000"/>
                </a:solidFill>
                <a:latin typeface="微软雅黑" panose="020B0503020204020204" pitchFamily="34" charset="-122"/>
                <a:ea typeface="微软雅黑" panose="020B0503020204020204" pitchFamily="34" charset="-122"/>
              </a:rPr>
              <a:t>-</a:t>
            </a:r>
            <a:r>
              <a:rPr kumimoji="1" lang="zh-CN" altLang="en-US" sz="1800" dirty="0" smtClean="0">
                <a:solidFill>
                  <a:srgbClr val="C00000"/>
                </a:solidFill>
                <a:latin typeface="微软雅黑" panose="020B0503020204020204" pitchFamily="34" charset="-122"/>
                <a:ea typeface="微软雅黑" panose="020B0503020204020204" pitchFamily="34" charset="-122"/>
              </a:rPr>
              <a:t>会话</a:t>
            </a:r>
            <a:r>
              <a:rPr kumimoji="1" lang="zh-CN" altLang="en-US" sz="1800" dirty="0" smtClean="0">
                <a:solidFill>
                  <a:schemeClr val="tx2"/>
                </a:solidFill>
                <a:latin typeface="微软雅黑" panose="020B0503020204020204" pitchFamily="34" charset="-122"/>
                <a:ea typeface="微软雅黑" panose="020B0503020204020204" pitchFamily="34" charset="-122"/>
              </a:rPr>
              <a:t>：与</a:t>
            </a:r>
            <a:r>
              <a:rPr kumimoji="1" lang="zh-CN" altLang="en-US" sz="1800" dirty="0">
                <a:solidFill>
                  <a:schemeClr val="tx2"/>
                </a:solidFill>
                <a:latin typeface="微软雅黑" panose="020B0503020204020204" pitchFamily="34" charset="-122"/>
                <a:ea typeface="微软雅黑" panose="020B0503020204020204" pitchFamily="34" charset="-122"/>
              </a:rPr>
              <a:t>用户相联系的会话集合</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5239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基于角色的访问</a:t>
            </a:r>
            <a:r>
              <a:rPr lang="zh-CN" altLang="en-US" dirty="0" smtClean="0"/>
              <a:t>控制模型</a:t>
            </a:r>
            <a:r>
              <a:rPr lang="en-US" altLang="zh-CN" dirty="0" smtClean="0"/>
              <a:t>——</a:t>
            </a:r>
            <a:r>
              <a:rPr lang="zh-CN" altLang="en-US" dirty="0" smtClean="0"/>
              <a:t>分级</a:t>
            </a:r>
            <a:r>
              <a:rPr lang="en-US" altLang="zh-CN" dirty="0" smtClean="0"/>
              <a:t>RBAC</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663" y="2315269"/>
            <a:ext cx="5976664" cy="285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9"/>
          <p:cNvSpPr>
            <a:spLocks noChangeArrowheads="1"/>
          </p:cNvSpPr>
          <p:nvPr/>
        </p:nvSpPr>
        <p:spPr bwMode="auto">
          <a:xfrm>
            <a:off x="2739515" y="5135156"/>
            <a:ext cx="6784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Wingdings" panose="05000000000000000000" pitchFamily="2" charset="2"/>
              <a:buChar char="Ø"/>
            </a:pPr>
            <a:r>
              <a:rPr lang="zh-CN" altLang="en-US" sz="1800" dirty="0" smtClean="0">
                <a:solidFill>
                  <a:schemeClr val="tx2"/>
                </a:solidFill>
                <a:latin typeface="微软雅黑" panose="020B0503020204020204" pitchFamily="34" charset="-122"/>
                <a:ea typeface="微软雅黑" panose="020B0503020204020204" pitchFamily="34" charset="-122"/>
              </a:rPr>
              <a:t> 角色</a:t>
            </a:r>
            <a:r>
              <a:rPr lang="zh-CN" altLang="en-US" sz="1800" dirty="0">
                <a:solidFill>
                  <a:schemeClr val="tx2"/>
                </a:solidFill>
                <a:latin typeface="微软雅黑" panose="020B0503020204020204" pitchFamily="34" charset="-122"/>
                <a:ea typeface="微软雅黑" panose="020B0503020204020204" pitchFamily="34" charset="-122"/>
              </a:rPr>
              <a:t>的结构化分层是反映一个组织的授权和责任的自然</a:t>
            </a:r>
            <a:r>
              <a:rPr lang="zh-CN" altLang="en-US" sz="1800" dirty="0" smtClean="0">
                <a:solidFill>
                  <a:schemeClr val="tx2"/>
                </a:solidFill>
                <a:latin typeface="微软雅黑" panose="020B0503020204020204" pitchFamily="34" charset="-122"/>
                <a:ea typeface="微软雅黑" panose="020B0503020204020204" pitchFamily="34" charset="-122"/>
              </a:rPr>
              <a:t>方式；</a:t>
            </a:r>
            <a:endParaRPr lang="zh-CN" altLang="en-US" sz="1800" dirty="0">
              <a:solidFill>
                <a:schemeClr val="tx2"/>
              </a:solidFill>
              <a:latin typeface="微软雅黑" panose="020B0503020204020204" pitchFamily="34" charset="-122"/>
              <a:ea typeface="微软雅黑" panose="020B0503020204020204" pitchFamily="34" charset="-122"/>
            </a:endParaRPr>
          </a:p>
          <a:p>
            <a:pPr algn="just" eaLnBrk="1" hangingPunct="1">
              <a:lnSpc>
                <a:spcPct val="100000"/>
              </a:lnSpc>
              <a:spcBef>
                <a:spcPct val="0"/>
              </a:spcBef>
              <a:buFont typeface="Wingdings" panose="05000000000000000000" pitchFamily="2" charset="2"/>
              <a:buChar char="Ø"/>
            </a:pPr>
            <a:r>
              <a:rPr lang="zh-CN" altLang="en-US" sz="1800" dirty="0" smtClean="0">
                <a:solidFill>
                  <a:schemeClr val="tx2"/>
                </a:solidFill>
                <a:latin typeface="微软雅黑" panose="020B0503020204020204" pitchFamily="34" charset="-122"/>
                <a:ea typeface="微软雅黑" panose="020B0503020204020204" pitchFamily="34" charset="-122"/>
              </a:rPr>
              <a:t> 定义</a:t>
            </a:r>
            <a:r>
              <a:rPr lang="zh-CN" altLang="en-US" sz="1800" dirty="0">
                <a:solidFill>
                  <a:schemeClr val="tx2"/>
                </a:solidFill>
                <a:latin typeface="微软雅黑" panose="020B0503020204020204" pitchFamily="34" charset="-122"/>
                <a:ea typeface="微软雅黑" panose="020B0503020204020204" pitchFamily="34" charset="-122"/>
              </a:rPr>
              <a:t>了角色的继承</a:t>
            </a:r>
            <a:r>
              <a:rPr lang="zh-CN" altLang="en-US" sz="1800" dirty="0" smtClean="0">
                <a:solidFill>
                  <a:schemeClr val="tx2"/>
                </a:solidFill>
                <a:latin typeface="微软雅黑" panose="020B0503020204020204" pitchFamily="34" charset="-122"/>
                <a:ea typeface="微软雅黑" panose="020B0503020204020204" pitchFamily="34" charset="-122"/>
              </a:rPr>
              <a:t>关系：</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0" indent="0" algn="just" eaLnBrk="1" hangingPunct="1">
              <a:lnSpc>
                <a:spcPct val="100000"/>
              </a:lnSpc>
              <a:spcBef>
                <a:spcPct val="0"/>
              </a:spcBef>
              <a:buNone/>
            </a:pPr>
            <a:r>
              <a:rPr lang="en-US" altLang="zh-CN" sz="1800" dirty="0" smtClean="0">
                <a:solidFill>
                  <a:schemeClr val="tx2"/>
                </a:solidFill>
                <a:latin typeface="微软雅黑" panose="020B0503020204020204" pitchFamily="34" charset="-122"/>
                <a:ea typeface="微软雅黑" panose="020B0503020204020204" pitchFamily="34" charset="-122"/>
              </a:rPr>
              <a:t>    -Role r</a:t>
            </a:r>
            <a:r>
              <a:rPr lang="en-US" altLang="zh-CN" sz="1800" baseline="-25000" dirty="0" smtClean="0">
                <a:solidFill>
                  <a:schemeClr val="tx2"/>
                </a:solidFill>
                <a:latin typeface="微软雅黑" panose="020B0503020204020204" pitchFamily="34" charset="-122"/>
                <a:ea typeface="微软雅黑" panose="020B0503020204020204" pitchFamily="34" charset="-122"/>
              </a:rPr>
              <a:t>1</a:t>
            </a:r>
            <a:r>
              <a:rPr lang="en-US" altLang="zh-CN" sz="1800" dirty="0" smtClean="0">
                <a:solidFill>
                  <a:schemeClr val="tx2"/>
                </a:solidFill>
                <a:latin typeface="微软雅黑" panose="020B0503020204020204" pitchFamily="34" charset="-122"/>
                <a:ea typeface="微软雅黑" panose="020B0503020204020204" pitchFamily="34" charset="-122"/>
              </a:rPr>
              <a:t> “inherits” role r</a:t>
            </a:r>
            <a:r>
              <a:rPr lang="en-US" altLang="zh-CN" sz="1800" baseline="-25000" dirty="0" smtClean="0">
                <a:solidFill>
                  <a:schemeClr val="tx2"/>
                </a:solidFill>
                <a:latin typeface="微软雅黑" panose="020B0503020204020204" pitchFamily="34" charset="-122"/>
                <a:ea typeface="微软雅黑" panose="020B0503020204020204" pitchFamily="34" charset="-122"/>
              </a:rPr>
              <a:t>2</a:t>
            </a:r>
            <a:r>
              <a:rPr lang="zh-CN" altLang="en-US" sz="1800" baseline="-25000" dirty="0" smtClean="0">
                <a:solidFill>
                  <a:schemeClr val="tx2"/>
                </a:solidFill>
                <a:latin typeface="微软雅黑" panose="020B0503020204020204" pitchFamily="34" charset="-122"/>
                <a:ea typeface="微软雅黑" panose="020B0503020204020204" pitchFamily="34" charset="-122"/>
              </a:rPr>
              <a:t>，</a:t>
            </a:r>
            <a:r>
              <a:rPr lang="zh-CN" altLang="en-US" sz="1800" dirty="0" smtClean="0">
                <a:solidFill>
                  <a:schemeClr val="tx2"/>
                </a:solidFill>
                <a:latin typeface="微软雅黑" panose="020B0503020204020204" pitchFamily="34" charset="-122"/>
                <a:ea typeface="微软雅黑" panose="020B0503020204020204" pitchFamily="34" charset="-122"/>
              </a:rPr>
              <a:t>角色</a:t>
            </a:r>
            <a:r>
              <a:rPr lang="en-US" altLang="zh-CN" sz="1800" dirty="0" smtClean="0">
                <a:solidFill>
                  <a:schemeClr val="tx2"/>
                </a:solidFill>
                <a:latin typeface="微软雅黑" panose="020B0503020204020204" pitchFamily="34" charset="-122"/>
                <a:ea typeface="微软雅黑" panose="020B0503020204020204" pitchFamily="34" charset="-122"/>
              </a:rPr>
              <a:t>r</a:t>
            </a:r>
            <a:r>
              <a:rPr lang="en-US" altLang="zh-CN" sz="1800" baseline="-25000" dirty="0" smtClean="0">
                <a:solidFill>
                  <a:schemeClr val="tx2"/>
                </a:solidFill>
                <a:latin typeface="微软雅黑" panose="020B0503020204020204" pitchFamily="34" charset="-122"/>
                <a:ea typeface="微软雅黑" panose="020B0503020204020204" pitchFamily="34" charset="-122"/>
              </a:rPr>
              <a:t>2</a:t>
            </a:r>
            <a:r>
              <a:rPr lang="zh-CN" altLang="en-US" sz="1800" dirty="0" smtClean="0">
                <a:solidFill>
                  <a:schemeClr val="tx2"/>
                </a:solidFill>
                <a:latin typeface="微软雅黑" panose="020B0503020204020204" pitchFamily="34" charset="-122"/>
                <a:ea typeface="微软雅黑" panose="020B0503020204020204" pitchFamily="34" charset="-122"/>
              </a:rPr>
              <a:t>的权限同样是</a:t>
            </a:r>
            <a:r>
              <a:rPr lang="en-US" altLang="zh-CN" sz="1800" dirty="0" smtClean="0">
                <a:solidFill>
                  <a:schemeClr val="tx2"/>
                </a:solidFill>
                <a:latin typeface="微软雅黑" panose="020B0503020204020204" pitchFamily="34" charset="-122"/>
                <a:ea typeface="微软雅黑" panose="020B0503020204020204" pitchFamily="34" charset="-122"/>
              </a:rPr>
              <a:t>r</a:t>
            </a:r>
            <a:r>
              <a:rPr lang="en-US" altLang="zh-CN" sz="1800" baseline="-25000" dirty="0" smtClean="0">
                <a:solidFill>
                  <a:schemeClr val="tx2"/>
                </a:solidFill>
                <a:latin typeface="微软雅黑" panose="020B0503020204020204" pitchFamily="34" charset="-122"/>
                <a:ea typeface="微软雅黑" panose="020B0503020204020204" pitchFamily="34" charset="-122"/>
              </a:rPr>
              <a:t>1</a:t>
            </a:r>
            <a:r>
              <a:rPr lang="zh-CN" altLang="en-US" sz="1800" dirty="0" smtClean="0">
                <a:solidFill>
                  <a:schemeClr val="tx2"/>
                </a:solidFill>
                <a:latin typeface="微软雅黑" panose="020B0503020204020204" pitchFamily="34" charset="-122"/>
                <a:ea typeface="微软雅黑" panose="020B0503020204020204" pitchFamily="34" charset="-122"/>
              </a:rPr>
              <a:t>的权限。</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086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角色的访问控制</a:t>
            </a:r>
            <a:r>
              <a:rPr lang="en-US" altLang="zh-CN" dirty="0" smtClean="0"/>
              <a:t>——</a:t>
            </a:r>
            <a:r>
              <a:rPr lang="zh-CN" altLang="en-US" dirty="0" smtClean="0"/>
              <a:t>分级</a:t>
            </a:r>
            <a:r>
              <a:rPr lang="en-US" altLang="zh-CN" dirty="0" smtClean="0"/>
              <a:t>RBAC</a:t>
            </a:r>
            <a:r>
              <a:rPr lang="zh-CN" altLang="en-US" dirty="0" smtClean="0"/>
              <a:t>实例</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Group 5"/>
          <p:cNvGrpSpPr>
            <a:grpSpLocks/>
          </p:cNvGrpSpPr>
          <p:nvPr/>
        </p:nvGrpSpPr>
        <p:grpSpPr bwMode="auto">
          <a:xfrm>
            <a:off x="3575720" y="2494254"/>
            <a:ext cx="4393430" cy="2964193"/>
            <a:chOff x="1462" y="1048"/>
            <a:chExt cx="1300" cy="1210"/>
          </a:xfrm>
        </p:grpSpPr>
        <p:sp>
          <p:nvSpPr>
            <p:cNvPr id="6" name="Oval 6"/>
            <p:cNvSpPr>
              <a:spLocks noChangeArrowheads="1"/>
            </p:cNvSpPr>
            <p:nvPr/>
          </p:nvSpPr>
          <p:spPr bwMode="auto">
            <a:xfrm>
              <a:off x="1534" y="1200"/>
              <a:ext cx="216" cy="188"/>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1462" y="1052"/>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心脏病专家</a:t>
              </a:r>
            </a:p>
          </p:txBody>
        </p:sp>
        <p:sp>
          <p:nvSpPr>
            <p:cNvPr id="8" name="Text Box 8"/>
            <p:cNvSpPr txBox="1">
              <a:spLocks noChangeArrowheads="1"/>
            </p:cNvSpPr>
            <p:nvPr/>
          </p:nvSpPr>
          <p:spPr bwMode="auto">
            <a:xfrm>
              <a:off x="2254" y="1048"/>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风湿病专家</a:t>
              </a:r>
            </a:p>
          </p:txBody>
        </p:sp>
        <p:sp>
          <p:nvSpPr>
            <p:cNvPr id="9" name="Oval 9"/>
            <p:cNvSpPr>
              <a:spLocks noChangeArrowheads="1"/>
            </p:cNvSpPr>
            <p:nvPr/>
          </p:nvSpPr>
          <p:spPr bwMode="auto">
            <a:xfrm>
              <a:off x="2326" y="1200"/>
              <a:ext cx="216" cy="188"/>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 name="Oval 10"/>
            <p:cNvSpPr>
              <a:spLocks noChangeArrowheads="1"/>
            </p:cNvSpPr>
            <p:nvPr/>
          </p:nvSpPr>
          <p:spPr bwMode="auto">
            <a:xfrm>
              <a:off x="1966" y="1449"/>
              <a:ext cx="216" cy="187"/>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2</a:t>
              </a:r>
            </a:p>
          </p:txBody>
        </p:sp>
        <p:sp>
          <p:nvSpPr>
            <p:cNvPr id="11" name="Oval 11"/>
            <p:cNvSpPr>
              <a:spLocks noChangeArrowheads="1"/>
            </p:cNvSpPr>
            <p:nvPr/>
          </p:nvSpPr>
          <p:spPr bwMode="auto">
            <a:xfrm>
              <a:off x="1966" y="1760"/>
              <a:ext cx="216" cy="187"/>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dirty="0">
                  <a:solidFill>
                    <a:schemeClr val="tx2"/>
                  </a:solidFill>
                  <a:latin typeface="微软雅黑" panose="020B0503020204020204" pitchFamily="34" charset="-122"/>
                  <a:ea typeface="微软雅黑" panose="020B0503020204020204" pitchFamily="34" charset="-122"/>
                </a:rPr>
                <a:t>1</a:t>
              </a:r>
            </a:p>
          </p:txBody>
        </p:sp>
        <p:sp>
          <p:nvSpPr>
            <p:cNvPr id="12" name="Oval 12"/>
            <p:cNvSpPr>
              <a:spLocks noChangeArrowheads="1"/>
            </p:cNvSpPr>
            <p:nvPr/>
          </p:nvSpPr>
          <p:spPr bwMode="auto">
            <a:xfrm>
              <a:off x="1966" y="2071"/>
              <a:ext cx="216" cy="187"/>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1750" y="1325"/>
              <a:ext cx="216" cy="1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flipH="1">
              <a:off x="2182" y="1325"/>
              <a:ext cx="144" cy="1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2074" y="1636"/>
              <a:ext cx="0" cy="1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2074" y="1947"/>
              <a:ext cx="0"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2254" y="1511"/>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专家</a:t>
              </a:r>
            </a:p>
          </p:txBody>
        </p:sp>
        <p:sp>
          <p:nvSpPr>
            <p:cNvPr id="18" name="Text Box 18"/>
            <p:cNvSpPr txBox="1">
              <a:spLocks noChangeArrowheads="1"/>
            </p:cNvSpPr>
            <p:nvPr/>
          </p:nvSpPr>
          <p:spPr bwMode="auto">
            <a:xfrm>
              <a:off x="2258" y="1782"/>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医生</a:t>
              </a:r>
            </a:p>
          </p:txBody>
        </p:sp>
        <p:sp>
          <p:nvSpPr>
            <p:cNvPr id="19" name="Text Box 19"/>
            <p:cNvSpPr txBox="1">
              <a:spLocks noChangeArrowheads="1"/>
            </p:cNvSpPr>
            <p:nvPr/>
          </p:nvSpPr>
          <p:spPr bwMode="auto">
            <a:xfrm>
              <a:off x="2254" y="2071"/>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护士</a:t>
              </a:r>
            </a:p>
          </p:txBody>
        </p:sp>
      </p:grpSp>
      <p:sp>
        <p:nvSpPr>
          <p:cNvPr id="20" name="矩形 2"/>
          <p:cNvSpPr>
            <a:spLocks noChangeArrowheads="1"/>
          </p:cNvSpPr>
          <p:nvPr/>
        </p:nvSpPr>
        <p:spPr bwMode="auto">
          <a:xfrm>
            <a:off x="1559496" y="5532799"/>
            <a:ext cx="864096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spcBef>
                <a:spcPct val="20000"/>
              </a:spcBef>
              <a:buFont typeface="Wingdings" panose="05000000000000000000" pitchFamily="2" charset="2"/>
              <a:buChar char="Ø"/>
            </a:pPr>
            <a:r>
              <a:rPr lang="zh-CN" altLang="en-US" sz="1800" dirty="0" smtClean="0">
                <a:solidFill>
                  <a:schemeClr val="tx2"/>
                </a:solidFill>
                <a:latin typeface="微软雅黑" panose="020B0503020204020204" pitchFamily="34" charset="-122"/>
                <a:ea typeface="微软雅黑" panose="020B0503020204020204" pitchFamily="34" charset="-122"/>
              </a:rPr>
              <a:t> </a:t>
            </a:r>
            <a:r>
              <a:rPr lang="zh-CN" altLang="en-US" sz="1800" dirty="0" smtClean="0">
                <a:solidFill>
                  <a:srgbClr val="C00000"/>
                </a:solidFill>
                <a:latin typeface="微软雅黑" panose="020B0503020204020204" pitchFamily="34" charset="-122"/>
                <a:ea typeface="微软雅黑" panose="020B0503020204020204" pitchFamily="34" charset="-122"/>
              </a:rPr>
              <a:t>角色</a:t>
            </a:r>
            <a:r>
              <a:rPr lang="zh-CN" altLang="en-US" sz="1800" dirty="0">
                <a:solidFill>
                  <a:srgbClr val="C00000"/>
                </a:solidFill>
                <a:latin typeface="微软雅黑" panose="020B0503020204020204" pitchFamily="34" charset="-122"/>
                <a:ea typeface="微软雅黑" panose="020B0503020204020204" pitchFamily="34" charset="-122"/>
              </a:rPr>
              <a:t>继承</a:t>
            </a:r>
            <a:r>
              <a:rPr lang="zh-CN" altLang="en-US" sz="1800" dirty="0">
                <a:solidFill>
                  <a:schemeClr val="tx2"/>
                </a:solidFill>
                <a:latin typeface="微软雅黑" panose="020B0503020204020204" pitchFamily="34" charset="-122"/>
                <a:ea typeface="微软雅黑" panose="020B0503020204020204" pitchFamily="34" charset="-122"/>
              </a:rPr>
              <a:t>：角色继承有自己的属性，但可能还继承其他角色的许可。角色继承可以用祖先关系来表示。角色</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是角色</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的“父亲”，它包含角色</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的许可 </a:t>
            </a:r>
          </a:p>
        </p:txBody>
      </p:sp>
    </p:spTree>
    <p:extLst>
      <p:ext uri="{BB962C8B-B14F-4D97-AF65-F5344CB8AC3E}">
        <p14:creationId xmlns:p14="http://schemas.microsoft.com/office/powerpoint/2010/main" val="4278945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a:t>
            </a:r>
            <a:r>
              <a:rPr lang="zh-CN" altLang="en-US" dirty="0" smtClean="0"/>
              <a:t>控制模型 </a:t>
            </a:r>
            <a:r>
              <a:rPr lang="en-US" altLang="zh-CN" dirty="0" smtClean="0"/>
              <a:t>—— </a:t>
            </a:r>
            <a:r>
              <a:rPr lang="zh-CN" altLang="en-US" dirty="0" smtClean="0"/>
              <a:t>静态</a:t>
            </a:r>
            <a:r>
              <a:rPr lang="zh-CN" altLang="en-US" dirty="0"/>
              <a:t>责任分离</a:t>
            </a:r>
            <a:r>
              <a:rPr lang="en-US" altLang="zh-CN" dirty="0" smtClean="0"/>
              <a:t>RBAC</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2420888"/>
            <a:ext cx="6122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943708" y="5161012"/>
            <a:ext cx="8568783" cy="923330"/>
          </a:xfrm>
          <a:prstGeom prst="rect">
            <a:avLst/>
          </a:prstGeom>
        </p:spPr>
        <p:txBody>
          <a:bodyPr wrap="square">
            <a:spAutoFit/>
          </a:bodyPr>
          <a:lstStyle/>
          <a:p>
            <a:pPr marL="285750" indent="-285750" algn="jus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rgbClr val="C00000"/>
                </a:solidFill>
                <a:latin typeface="微软雅黑" panose="020B0503020204020204" pitchFamily="34" charset="-122"/>
                <a:ea typeface="微软雅黑" panose="020B0503020204020204" pitchFamily="34" charset="-122"/>
              </a:rPr>
              <a:t>增加</a:t>
            </a:r>
            <a:r>
              <a:rPr lang="zh-CN" altLang="en-US" dirty="0">
                <a:solidFill>
                  <a:srgbClr val="C00000"/>
                </a:solidFill>
                <a:latin typeface="微软雅黑" panose="020B0503020204020204" pitchFamily="34" charset="-122"/>
                <a:ea typeface="微软雅黑" panose="020B0503020204020204" pitchFamily="34" charset="-122"/>
              </a:rPr>
              <a:t>了责任分离</a:t>
            </a:r>
            <a:r>
              <a:rPr lang="zh-CN" altLang="en-US" dirty="0">
                <a:solidFill>
                  <a:schemeClr val="tx2"/>
                </a:solidFill>
                <a:latin typeface="微软雅黑" panose="020B0503020204020204" pitchFamily="34" charset="-122"/>
                <a:ea typeface="微软雅黑" panose="020B0503020204020204" pitchFamily="34" charset="-122"/>
              </a:rPr>
              <a:t>，用于解决利益的冲突，防止用户超越</a:t>
            </a:r>
            <a:r>
              <a:rPr lang="zh-CN" altLang="en-US" dirty="0" smtClean="0">
                <a:solidFill>
                  <a:schemeClr val="tx2"/>
                </a:solidFill>
                <a:latin typeface="微软雅黑" panose="020B0503020204020204" pitchFamily="34" charset="-122"/>
                <a:ea typeface="微软雅黑" panose="020B0503020204020204" pitchFamily="34" charset="-122"/>
              </a:rPr>
              <a:t>权限；</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rgbClr val="C00000"/>
                </a:solidFill>
                <a:latin typeface="微软雅黑" panose="020B0503020204020204" pitchFamily="34" charset="-122"/>
                <a:ea typeface="微软雅黑" panose="020B0503020204020204" pitchFamily="34" charset="-122"/>
              </a:rPr>
              <a:t>静态</a:t>
            </a:r>
            <a:r>
              <a:rPr lang="zh-CN" altLang="en-US" dirty="0">
                <a:solidFill>
                  <a:srgbClr val="C00000"/>
                </a:solidFill>
                <a:latin typeface="微软雅黑" panose="020B0503020204020204" pitchFamily="34" charset="-122"/>
                <a:ea typeface="微软雅黑" panose="020B0503020204020204" pitchFamily="34" charset="-122"/>
              </a:rPr>
              <a:t>责任分离</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Static Separation of Duty Relations</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SSD</a:t>
            </a:r>
            <a:r>
              <a:rPr lang="zh-CN" altLang="en-US" dirty="0">
                <a:solidFill>
                  <a:schemeClr val="tx2"/>
                </a:solidFill>
                <a:latin typeface="微软雅黑" panose="020B0503020204020204" pitchFamily="34" charset="-122"/>
                <a:ea typeface="微软雅黑" panose="020B0503020204020204" pitchFamily="34" charset="-122"/>
              </a:rPr>
              <a:t>）：对用户分配的</a:t>
            </a:r>
            <a:r>
              <a:rPr lang="zh-CN" altLang="en-US" dirty="0" smtClean="0">
                <a:solidFill>
                  <a:schemeClr val="tx2"/>
                </a:solidFill>
                <a:latin typeface="微软雅黑" panose="020B0503020204020204" pitchFamily="34" charset="-122"/>
                <a:ea typeface="微软雅黑" panose="020B0503020204020204" pitchFamily="34" charset="-122"/>
              </a:rPr>
              <a:t>角色进行</a:t>
            </a:r>
            <a:r>
              <a:rPr lang="zh-CN" altLang="en-US" dirty="0">
                <a:solidFill>
                  <a:schemeClr val="tx2"/>
                </a:solidFill>
                <a:latin typeface="微软雅黑" panose="020B0503020204020204" pitchFamily="34" charset="-122"/>
                <a:ea typeface="微软雅黑" panose="020B0503020204020204" pitchFamily="34" charset="-122"/>
              </a:rPr>
              <a:t>约束，也就是当用户被分配给一个角色时，禁止其成为第二个角色。</a:t>
            </a:r>
          </a:p>
        </p:txBody>
      </p:sp>
    </p:spTree>
    <p:extLst>
      <p:ext uri="{BB962C8B-B14F-4D97-AF65-F5344CB8AC3E}">
        <p14:creationId xmlns:p14="http://schemas.microsoft.com/office/powerpoint/2010/main" val="421909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基于</a:t>
            </a:r>
            <a:r>
              <a:rPr lang="zh-CN" altLang="en-US" dirty="0"/>
              <a:t>角色的访问</a:t>
            </a:r>
            <a:r>
              <a:rPr lang="zh-CN" altLang="en-US" dirty="0" smtClean="0"/>
              <a:t>控制模型</a:t>
            </a:r>
            <a:r>
              <a:rPr lang="en-US" altLang="zh-CN" dirty="0" smtClean="0"/>
              <a:t>——</a:t>
            </a:r>
            <a:r>
              <a:rPr lang="zh-CN" altLang="en-US" dirty="0"/>
              <a:t>动态责任分离</a:t>
            </a:r>
            <a:r>
              <a:rPr lang="en-US" altLang="zh-CN" dirty="0"/>
              <a:t>RBAC</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2348880"/>
            <a:ext cx="6132512"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19067" y="5156696"/>
            <a:ext cx="8599040" cy="923330"/>
          </a:xfrm>
          <a:prstGeom prst="rect">
            <a:avLst/>
          </a:prstGeom>
        </p:spPr>
        <p:txBody>
          <a:bodyPr wrap="square">
            <a:spAutoFit/>
          </a:bodyPr>
          <a:lstStyle/>
          <a:p>
            <a:pPr marL="285750" indent="-285750" algn="jus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rgbClr val="C00000"/>
                </a:solidFill>
                <a:latin typeface="微软雅黑" panose="020B0503020204020204" pitchFamily="34" charset="-122"/>
                <a:ea typeface="微软雅黑" panose="020B0503020204020204" pitchFamily="34" charset="-122"/>
              </a:rPr>
              <a:t>动态</a:t>
            </a:r>
            <a:r>
              <a:rPr lang="zh-CN" altLang="en-US" dirty="0">
                <a:solidFill>
                  <a:srgbClr val="C00000"/>
                </a:solidFill>
                <a:latin typeface="微软雅黑" panose="020B0503020204020204" pitchFamily="34" charset="-122"/>
                <a:ea typeface="微软雅黑" panose="020B0503020204020204" pitchFamily="34" charset="-122"/>
              </a:rPr>
              <a:t>责任分离</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Dynamic Separation of Duty relations</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DSD</a:t>
            </a:r>
            <a:r>
              <a:rPr lang="zh-CN" altLang="en-US" dirty="0">
                <a:solidFill>
                  <a:schemeClr val="tx2"/>
                </a:solidFill>
                <a:latin typeface="微软雅黑" panose="020B0503020204020204" pitchFamily="34" charset="-122"/>
                <a:ea typeface="微软雅黑" panose="020B0503020204020204" pitchFamily="34" charset="-122"/>
              </a:rPr>
              <a:t>），通过对用户会话过程进行</a:t>
            </a:r>
            <a:r>
              <a:rPr lang="zh-CN" altLang="en-US" dirty="0" smtClean="0">
                <a:solidFill>
                  <a:schemeClr val="tx2"/>
                </a:solidFill>
                <a:latin typeface="微软雅黑" panose="020B0503020204020204" pitchFamily="34" charset="-122"/>
                <a:ea typeface="微软雅黑" panose="020B0503020204020204" pitchFamily="34" charset="-122"/>
              </a:rPr>
              <a:t>约束；</a:t>
            </a:r>
            <a:endParaRPr lang="zh-CN" altLang="en-US" dirty="0">
              <a:solidFill>
                <a:schemeClr val="tx2"/>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rgbClr val="C00000"/>
                </a:solidFill>
                <a:latin typeface="微软雅黑" panose="020B0503020204020204" pitchFamily="34" charset="-122"/>
                <a:ea typeface="微软雅黑" panose="020B0503020204020204" pitchFamily="34" charset="-122"/>
              </a:rPr>
              <a:t>对</a:t>
            </a:r>
            <a:r>
              <a:rPr lang="zh-CN" altLang="en-US" dirty="0">
                <a:solidFill>
                  <a:srgbClr val="C00000"/>
                </a:solidFill>
                <a:latin typeface="微软雅黑" panose="020B0503020204020204" pitchFamily="34" charset="-122"/>
                <a:ea typeface="微软雅黑" panose="020B0503020204020204" pitchFamily="34" charset="-122"/>
              </a:rPr>
              <a:t>最小特权提供支持</a:t>
            </a:r>
            <a:r>
              <a:rPr lang="zh-CN" altLang="en-US" dirty="0">
                <a:solidFill>
                  <a:schemeClr val="tx2"/>
                </a:solidFill>
                <a:latin typeface="微软雅黑" panose="020B0503020204020204" pitchFamily="34" charset="-122"/>
                <a:ea typeface="微软雅黑" panose="020B0503020204020204" pitchFamily="34" charset="-122"/>
              </a:rPr>
              <a:t>：在不同的时间拥有不同的</a:t>
            </a:r>
            <a:r>
              <a:rPr lang="zh-CN" altLang="en-US" dirty="0" smtClean="0">
                <a:solidFill>
                  <a:schemeClr val="tx2"/>
                </a:solidFill>
                <a:latin typeface="微软雅黑" panose="020B0503020204020204" pitchFamily="34" charset="-122"/>
                <a:ea typeface="微软雅黑" panose="020B0503020204020204" pitchFamily="34" charset="-122"/>
              </a:rPr>
              <a:t>权限。</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845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normAutofit/>
          </a:bodyPr>
          <a:lstStyle/>
          <a:p>
            <a:pPr lvl="1"/>
            <a:r>
              <a:rPr lang="zh-CN" altLang="en-US" dirty="0" smtClean="0"/>
              <a:t> 基于</a:t>
            </a:r>
            <a:r>
              <a:rPr lang="zh-CN" altLang="en-US" dirty="0"/>
              <a:t>角色的访问控制</a:t>
            </a:r>
            <a:r>
              <a:rPr lang="en-US" altLang="zh-CN" dirty="0" smtClean="0"/>
              <a:t>——</a:t>
            </a:r>
            <a:r>
              <a:rPr lang="zh-CN" altLang="en-US" dirty="0" smtClean="0"/>
              <a:t>动态</a:t>
            </a:r>
            <a:r>
              <a:rPr lang="zh-CN" altLang="en-US" dirty="0"/>
              <a:t>责任分离</a:t>
            </a:r>
            <a:r>
              <a:rPr lang="en-US" altLang="zh-CN" dirty="0"/>
              <a:t>RBAC</a:t>
            </a:r>
            <a:r>
              <a:rPr lang="zh-CN" altLang="en-US" dirty="0" smtClean="0"/>
              <a:t>工作流程</a:t>
            </a:r>
            <a:endParaRPr lang="en-US" altLang="zh-CN" dirty="0" smtClean="0"/>
          </a:p>
          <a:p>
            <a:pPr marL="914400" lvl="2" indent="0">
              <a:buNone/>
            </a:pPr>
            <a:r>
              <a:rPr lang="zh-CN" altLang="en-US" dirty="0"/>
              <a:t>①用户登录时向身份认证模块发送用户标识、用户口令，确证用户</a:t>
            </a:r>
            <a:r>
              <a:rPr lang="zh-CN" altLang="en-US" dirty="0" smtClean="0"/>
              <a:t>身份；</a:t>
            </a:r>
            <a:endParaRPr lang="zh-CN" altLang="en-US" dirty="0"/>
          </a:p>
          <a:p>
            <a:pPr marL="914400" lvl="2" indent="0">
              <a:buNone/>
            </a:pPr>
            <a:r>
              <a:rPr lang="zh-CN" altLang="en-US" dirty="0"/>
              <a:t>②会话管理模块从</a:t>
            </a:r>
            <a:r>
              <a:rPr lang="en-US" altLang="zh-CN" dirty="0"/>
              <a:t>RBAC</a:t>
            </a:r>
            <a:r>
              <a:rPr lang="zh-CN" altLang="en-US" dirty="0"/>
              <a:t>数据库检索该用户的授权角色集并送回</a:t>
            </a:r>
            <a:r>
              <a:rPr lang="zh-CN" altLang="en-US" dirty="0" smtClean="0"/>
              <a:t>用户；</a:t>
            </a:r>
            <a:endParaRPr lang="zh-CN" altLang="en-US" dirty="0"/>
          </a:p>
          <a:p>
            <a:pPr marL="914400" lvl="2" indent="0">
              <a:buNone/>
            </a:pPr>
            <a:r>
              <a:rPr lang="zh-CN" altLang="en-US" dirty="0"/>
              <a:t>③</a:t>
            </a:r>
            <a:r>
              <a:rPr lang="zh-CN" altLang="en-US" dirty="0" smtClean="0"/>
              <a:t>用户从中</a:t>
            </a:r>
            <a:r>
              <a:rPr lang="zh-CN" altLang="en-US" dirty="0"/>
              <a:t>选择本次会话的活跃角色集，在此过程中会话管理模块维持动态角色</a:t>
            </a:r>
            <a:r>
              <a:rPr lang="zh-CN" altLang="en-US" dirty="0" smtClean="0"/>
              <a:t>互斥；</a:t>
            </a:r>
            <a:endParaRPr lang="zh-CN" altLang="en-US" dirty="0"/>
          </a:p>
          <a:p>
            <a:pPr marL="914400" lvl="2" indent="0">
              <a:buNone/>
            </a:pPr>
            <a:r>
              <a:rPr lang="zh-CN" altLang="en-US" dirty="0"/>
              <a:t>④会话创建成功，本次会话的授权许可体现在菜单与按钮上，如不可用显示为</a:t>
            </a:r>
            <a:r>
              <a:rPr lang="zh-CN" altLang="en-US" dirty="0" smtClean="0"/>
              <a:t>灰色</a:t>
            </a:r>
            <a:endParaRPr lang="zh-CN" altLang="en-US" dirty="0"/>
          </a:p>
          <a:p>
            <a:pPr marL="914400" lvl="2" indent="0">
              <a:buNone/>
            </a:pPr>
            <a:r>
              <a:rPr lang="zh-CN" altLang="en-US" dirty="0"/>
              <a:t>⑤在此会话过程中，系统管理员若要更改角色或许可，可在此会话结束后进行或终止此会话立即进行</a:t>
            </a:r>
            <a:r>
              <a:rPr lang="zh-CN" altLang="en-US" dirty="0" smtClean="0"/>
              <a:t>。</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4105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normAutofit fontScale="85000" lnSpcReduction="20000"/>
          </a:bodyPr>
          <a:lstStyle/>
          <a:p>
            <a:pPr lvl="1"/>
            <a:r>
              <a:rPr lang="zh-CN" altLang="en-US" dirty="0" smtClean="0"/>
              <a:t> 基于</a:t>
            </a:r>
            <a:r>
              <a:rPr lang="zh-CN" altLang="en-US" dirty="0"/>
              <a:t>角色的访问</a:t>
            </a:r>
            <a:r>
              <a:rPr lang="zh-CN" altLang="en-US" dirty="0" smtClean="0"/>
              <a:t>控制的特点</a:t>
            </a:r>
            <a:endParaRPr lang="en-US" altLang="zh-CN" dirty="0" smtClean="0"/>
          </a:p>
          <a:p>
            <a:pPr lvl="2"/>
            <a:r>
              <a:rPr lang="en-US" altLang="zh-CN" dirty="0"/>
              <a:t> </a:t>
            </a:r>
            <a:r>
              <a:rPr lang="zh-CN" altLang="en-US" dirty="0" smtClean="0"/>
              <a:t>优点</a:t>
            </a:r>
            <a:endParaRPr lang="en-US" altLang="zh-CN" dirty="0" smtClean="0"/>
          </a:p>
          <a:p>
            <a:pPr lvl="3"/>
            <a:r>
              <a:rPr lang="zh-CN" altLang="en-US" sz="2100" dirty="0" smtClean="0"/>
              <a:t> </a:t>
            </a:r>
            <a:r>
              <a:rPr lang="zh-CN" altLang="en-US" sz="2100" dirty="0" smtClean="0">
                <a:solidFill>
                  <a:srgbClr val="C00000"/>
                </a:solidFill>
              </a:rPr>
              <a:t>便于权限的安全控制</a:t>
            </a:r>
            <a:r>
              <a:rPr lang="zh-CN" altLang="en-US" sz="2100" dirty="0" smtClean="0"/>
              <a:t>：对敏感业务采用分权原则，设置互斥角色，强化权限管理安全；</a:t>
            </a:r>
            <a:endParaRPr lang="en-US" altLang="zh-CN" sz="2100" dirty="0" smtClean="0"/>
          </a:p>
          <a:p>
            <a:pPr lvl="3"/>
            <a:r>
              <a:rPr lang="zh-CN" altLang="en-US" sz="2100" dirty="0" smtClean="0"/>
              <a:t> </a:t>
            </a:r>
            <a:r>
              <a:rPr lang="zh-CN" altLang="en-US" sz="2100" dirty="0" smtClean="0">
                <a:solidFill>
                  <a:srgbClr val="C00000"/>
                </a:solidFill>
              </a:rPr>
              <a:t>便于业务的权限分离</a:t>
            </a:r>
            <a:r>
              <a:rPr lang="zh-CN" altLang="en-US" sz="2100" dirty="0" smtClean="0"/>
              <a:t>：如</a:t>
            </a:r>
            <a:r>
              <a:rPr lang="zh-CN" altLang="en-US" sz="2100" dirty="0"/>
              <a:t>企业财务部门与非财力部门的</a:t>
            </a:r>
            <a:r>
              <a:rPr lang="zh-CN" altLang="en-US" sz="2100" dirty="0" smtClean="0"/>
              <a:t>员工的访问权限，就</a:t>
            </a:r>
            <a:r>
              <a:rPr lang="zh-CN" altLang="en-US" sz="2100" dirty="0"/>
              <a:t>可由财务人员这个角色来</a:t>
            </a:r>
            <a:r>
              <a:rPr lang="zh-CN" altLang="en-US" sz="2100" dirty="0" smtClean="0"/>
              <a:t>区分；</a:t>
            </a:r>
            <a:endParaRPr lang="en-US" altLang="zh-CN" sz="2100" dirty="0" smtClean="0"/>
          </a:p>
          <a:p>
            <a:pPr lvl="3"/>
            <a:r>
              <a:rPr lang="zh-CN" altLang="en-US" sz="2100" dirty="0" smtClean="0"/>
              <a:t> </a:t>
            </a:r>
            <a:r>
              <a:rPr lang="zh-CN" altLang="en-US" sz="2100" dirty="0" smtClean="0">
                <a:solidFill>
                  <a:srgbClr val="C00000"/>
                </a:solidFill>
              </a:rPr>
              <a:t>便于最小化权限管理</a:t>
            </a:r>
            <a:r>
              <a:rPr lang="zh-CN" altLang="en-US" sz="2100" dirty="0" smtClean="0"/>
              <a:t>：即使用户拥有多个角色，在资源访问中通过角色的动态激活过程，保证在访问执行过程中只拥有必要的权限，避免误操作带来的损失；</a:t>
            </a:r>
            <a:endParaRPr lang="en-US" altLang="zh-CN" sz="2100" dirty="0" smtClean="0"/>
          </a:p>
          <a:p>
            <a:pPr lvl="3"/>
            <a:r>
              <a:rPr lang="zh-CN" altLang="en-US" sz="2100" dirty="0" smtClean="0"/>
              <a:t> </a:t>
            </a:r>
            <a:r>
              <a:rPr lang="zh-CN" altLang="en-US" sz="2100" dirty="0" smtClean="0">
                <a:solidFill>
                  <a:srgbClr val="C00000"/>
                </a:solidFill>
              </a:rPr>
              <a:t>便于权限的分级管理</a:t>
            </a:r>
            <a:r>
              <a:rPr lang="zh-CN" altLang="en-US" sz="2100" dirty="0" smtClean="0"/>
              <a:t>：可以将授权也视作一种权限，设立不同层级的权限管理角色，实现更细粒度的权限管理。</a:t>
            </a:r>
            <a:endParaRPr lang="en-US" altLang="zh-CN" sz="2100" dirty="0" smtClean="0"/>
          </a:p>
          <a:p>
            <a:pPr lvl="2"/>
            <a:r>
              <a:rPr lang="zh-CN" altLang="en-US" dirty="0" smtClean="0"/>
              <a:t> 缺点</a:t>
            </a:r>
            <a:endParaRPr lang="en-US" altLang="zh-CN" dirty="0" smtClean="0"/>
          </a:p>
          <a:p>
            <a:pPr lvl="3"/>
            <a:r>
              <a:rPr lang="zh-CN" altLang="en-US" sz="2100" dirty="0" smtClean="0"/>
              <a:t> </a:t>
            </a:r>
            <a:r>
              <a:rPr lang="zh-CN" altLang="en-US" sz="2100" dirty="0" smtClean="0">
                <a:solidFill>
                  <a:srgbClr val="C00000"/>
                </a:solidFill>
              </a:rPr>
              <a:t>功能实现复杂</a:t>
            </a:r>
            <a:r>
              <a:rPr lang="zh-CN" altLang="en-US" sz="2100" dirty="0" smtClean="0"/>
              <a:t>：业务场景多样化，加大了设计实现的难度；</a:t>
            </a:r>
            <a:endParaRPr lang="en-US" altLang="zh-CN" sz="2100" dirty="0" smtClean="0"/>
          </a:p>
          <a:p>
            <a:pPr lvl="3"/>
            <a:r>
              <a:rPr lang="zh-CN" altLang="en-US" sz="2100" dirty="0" smtClean="0"/>
              <a:t> </a:t>
            </a:r>
            <a:r>
              <a:rPr lang="zh-CN" altLang="en-US" sz="2100" dirty="0" smtClean="0">
                <a:solidFill>
                  <a:srgbClr val="C00000"/>
                </a:solidFill>
              </a:rPr>
              <a:t>授权流程复杂</a:t>
            </a:r>
            <a:r>
              <a:rPr lang="zh-CN" altLang="en-US" sz="2100" dirty="0" smtClean="0"/>
              <a:t>：按角色进行权限管理，增加了授权的中间环节。</a:t>
            </a:r>
            <a:endParaRPr lang="en-US" altLang="zh-CN" sz="2100" dirty="0" smtClean="0"/>
          </a:p>
          <a:p>
            <a:pPr lvl="3"/>
            <a:endParaRPr lang="zh-CN" altLang="en-US"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164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4-1</a:t>
            </a:r>
          </a:p>
          <a:p>
            <a:pPr lvl="1"/>
            <a:r>
              <a:rPr lang="en-US" altLang="zh-CN" dirty="0" smtClean="0"/>
              <a:t> </a:t>
            </a:r>
            <a:r>
              <a:rPr lang="zh-CN" altLang="en-US" dirty="0" smtClean="0"/>
              <a:t>依据</a:t>
            </a:r>
            <a:r>
              <a:rPr lang="en-US" altLang="zh-CN" dirty="0" err="1" smtClean="0"/>
              <a:t>Biba</a:t>
            </a:r>
            <a:r>
              <a:rPr lang="zh-CN" altLang="en-US" dirty="0" smtClean="0"/>
              <a:t>控制模型的定义，画出模型中信息流示意图。（形式参考</a:t>
            </a:r>
            <a:r>
              <a:rPr lang="en-US" altLang="zh-CN" dirty="0"/>
              <a:t>BLP</a:t>
            </a:r>
            <a:r>
              <a:rPr lang="zh-CN" altLang="en-US" dirty="0"/>
              <a:t>模型</a:t>
            </a:r>
            <a:r>
              <a:rPr lang="zh-CN" altLang="en-US" dirty="0" smtClean="0"/>
              <a:t>信息流示意图）</a:t>
            </a:r>
            <a:endParaRPr lang="en-US" altLang="zh-CN" dirty="0" smtClean="0"/>
          </a:p>
          <a:p>
            <a:pPr lvl="1"/>
            <a:r>
              <a:rPr lang="en-US" altLang="zh-CN" dirty="0"/>
              <a:t> </a:t>
            </a:r>
            <a:r>
              <a:rPr lang="zh-CN" altLang="en-US" dirty="0" smtClean="0"/>
              <a:t>总结</a:t>
            </a:r>
            <a:r>
              <a:rPr lang="en-US" altLang="zh-CN" dirty="0" smtClean="0"/>
              <a:t>DAC</a:t>
            </a:r>
            <a:r>
              <a:rPr lang="zh-CN" altLang="en-US" dirty="0" smtClean="0"/>
              <a:t>、</a:t>
            </a:r>
            <a:r>
              <a:rPr lang="en-US" altLang="zh-CN" dirty="0" smtClean="0"/>
              <a:t>MAC</a:t>
            </a:r>
            <a:r>
              <a:rPr lang="zh-CN" altLang="en-US" dirty="0" smtClean="0"/>
              <a:t>、</a:t>
            </a:r>
            <a:r>
              <a:rPr lang="en-US" altLang="zh-CN" dirty="0" smtClean="0"/>
              <a:t>RBAC</a:t>
            </a:r>
            <a:r>
              <a:rPr lang="zh-CN" altLang="en-US" dirty="0" smtClean="0"/>
              <a:t>这三种常见访问控制模型的特点，用表格形式给出从模型设计原理、优点、缺点和适用场景的对比。</a:t>
            </a:r>
            <a:endParaRPr lang="en-US" altLang="zh-CN" dirty="0" smtClean="0"/>
          </a:p>
          <a:p>
            <a:pPr lvl="1"/>
            <a:r>
              <a:rPr lang="en-US" altLang="zh-CN" dirty="0"/>
              <a:t> </a:t>
            </a:r>
            <a:r>
              <a:rPr lang="en-US" altLang="zh-CN" dirty="0" smtClean="0"/>
              <a:t>RBAC</a:t>
            </a:r>
            <a:r>
              <a:rPr lang="zh-CN" altLang="en-US" dirty="0" smtClean="0"/>
              <a:t>被认为是一种与访问策略分离的访问控制模型，即权限管理可以采用自主访问控制策略，也可以采用强制访问控制策略，这种观点是正确的吗？如何理解？</a:t>
            </a:r>
            <a:endParaRPr lang="zh-CN" altLang="en-US" dirty="0"/>
          </a:p>
        </p:txBody>
      </p:sp>
    </p:spTree>
    <p:extLst>
      <p:ext uri="{BB962C8B-B14F-4D97-AF65-F5344CB8AC3E}">
        <p14:creationId xmlns:p14="http://schemas.microsoft.com/office/powerpoint/2010/main" val="26420213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什么是</a:t>
            </a:r>
            <a:r>
              <a:rPr lang="zh-CN" altLang="en-US" dirty="0" smtClean="0">
                <a:solidFill>
                  <a:srgbClr val="C00000"/>
                </a:solidFill>
              </a:rPr>
              <a:t>访问控制实现机制</a:t>
            </a:r>
            <a:r>
              <a:rPr lang="zh-CN" altLang="en-US" dirty="0" smtClean="0"/>
              <a:t>？</a:t>
            </a:r>
            <a:endParaRPr lang="en-US" altLang="zh-CN" dirty="0" smtClean="0"/>
          </a:p>
          <a:p>
            <a:pPr lvl="2"/>
            <a:r>
              <a:rPr lang="en-US" altLang="zh-CN" dirty="0"/>
              <a:t> </a:t>
            </a:r>
            <a:r>
              <a:rPr lang="zh-CN" altLang="en-US" dirty="0" smtClean="0"/>
              <a:t>访问控制的实现机制是指在具体系统中采用何种方式来记录主体与客体间的授权关系。</a:t>
            </a:r>
            <a:endParaRPr lang="en-US" altLang="zh-CN" dirty="0" smtClean="0"/>
          </a:p>
          <a:p>
            <a:pPr lvl="2"/>
            <a:r>
              <a:rPr lang="en-US" altLang="zh-CN" dirty="0"/>
              <a:t> </a:t>
            </a:r>
            <a:r>
              <a:rPr lang="zh-CN" altLang="en-US" dirty="0" smtClean="0"/>
              <a:t>常见的访问控制实现机制</a:t>
            </a:r>
            <a:endParaRPr lang="en-US" altLang="zh-CN" dirty="0" smtClean="0"/>
          </a:p>
          <a:p>
            <a:pPr lvl="3"/>
            <a:r>
              <a:rPr lang="zh-CN" altLang="en-US" dirty="0" smtClean="0"/>
              <a:t> </a:t>
            </a:r>
            <a:r>
              <a:rPr lang="zh-CN" altLang="en-US" dirty="0" smtClean="0">
                <a:solidFill>
                  <a:srgbClr val="C00000"/>
                </a:solidFill>
              </a:rPr>
              <a:t>访问控制矩阵</a:t>
            </a:r>
            <a:r>
              <a:rPr lang="zh-CN" altLang="en-US" dirty="0" smtClean="0"/>
              <a:t>（</a:t>
            </a:r>
            <a:r>
              <a:rPr lang="en-US" altLang="zh-CN" dirty="0" smtClean="0"/>
              <a:t>ACM</a:t>
            </a:r>
            <a:r>
              <a:rPr lang="zh-CN" altLang="en-US" dirty="0" smtClean="0"/>
              <a:t>）</a:t>
            </a:r>
            <a:endParaRPr lang="en-US" altLang="zh-CN" dirty="0" smtClean="0"/>
          </a:p>
          <a:p>
            <a:pPr lvl="3"/>
            <a:r>
              <a:rPr lang="zh-CN" altLang="en-US" dirty="0" smtClean="0"/>
              <a:t> </a:t>
            </a:r>
            <a:r>
              <a:rPr lang="zh-CN" altLang="en-US" dirty="0" smtClean="0">
                <a:solidFill>
                  <a:srgbClr val="C00000"/>
                </a:solidFill>
              </a:rPr>
              <a:t>访问控制能力表</a:t>
            </a:r>
            <a:r>
              <a:rPr lang="zh-CN" altLang="en-US" dirty="0" smtClean="0"/>
              <a:t>（</a:t>
            </a:r>
            <a:r>
              <a:rPr lang="en-US" altLang="zh-CN" dirty="0" smtClean="0"/>
              <a:t>ACCL</a:t>
            </a:r>
            <a:r>
              <a:rPr lang="zh-CN" altLang="en-US" dirty="0" smtClean="0"/>
              <a:t>）</a:t>
            </a:r>
            <a:endParaRPr lang="en-US" altLang="zh-CN" dirty="0" smtClean="0"/>
          </a:p>
          <a:p>
            <a:pPr lvl="3"/>
            <a:r>
              <a:rPr lang="zh-CN" altLang="en-US" dirty="0" smtClean="0"/>
              <a:t> </a:t>
            </a:r>
            <a:r>
              <a:rPr lang="zh-CN" altLang="en-US" dirty="0" smtClean="0">
                <a:solidFill>
                  <a:srgbClr val="C00000"/>
                </a:solidFill>
              </a:rPr>
              <a:t>访问控制列表</a:t>
            </a:r>
            <a:r>
              <a:rPr lang="zh-CN" altLang="en-US" dirty="0" smtClean="0"/>
              <a:t>（</a:t>
            </a:r>
            <a:r>
              <a:rPr lang="en-US" altLang="zh-CN" dirty="0" smtClean="0"/>
              <a:t>ACL</a:t>
            </a:r>
            <a:r>
              <a:rPr lang="zh-CN" altLang="en-US" dirty="0" smtClean="0"/>
              <a:t>）</a:t>
            </a:r>
            <a:endParaRPr lang="en-US" altLang="zh-CN" dirty="0" smtClean="0"/>
          </a:p>
          <a:p>
            <a:pPr lvl="3"/>
            <a:r>
              <a:rPr lang="zh-CN" altLang="en-US" dirty="0" smtClean="0"/>
              <a:t> </a:t>
            </a:r>
            <a:r>
              <a:rPr lang="zh-CN" altLang="en-US" dirty="0" smtClean="0">
                <a:solidFill>
                  <a:srgbClr val="C00000"/>
                </a:solidFill>
              </a:rPr>
              <a:t>访问控制授权关系表</a:t>
            </a:r>
            <a:r>
              <a:rPr lang="zh-CN" altLang="en-US" dirty="0" smtClean="0"/>
              <a:t>（</a:t>
            </a:r>
            <a:r>
              <a:rPr lang="en-US" altLang="zh-CN" dirty="0" smtClean="0"/>
              <a:t>ACARL</a:t>
            </a:r>
            <a:r>
              <a:rPr lang="zh-CN" altLang="en-US" dirty="0" smtClean="0"/>
              <a:t>）</a:t>
            </a:r>
            <a:endParaRPr lang="en-US" altLang="zh-CN" dirty="0" smtClean="0"/>
          </a:p>
          <a:p>
            <a:pPr lvl="3"/>
            <a:r>
              <a:rPr lang="zh-CN" altLang="en-US" dirty="0" smtClean="0"/>
              <a:t> </a:t>
            </a:r>
            <a:r>
              <a:rPr lang="zh-CN" altLang="en-US" dirty="0" smtClean="0">
                <a:solidFill>
                  <a:srgbClr val="C00000"/>
                </a:solidFill>
              </a:rPr>
              <a:t>访问</a:t>
            </a:r>
            <a:r>
              <a:rPr lang="zh-CN" altLang="en-US" dirty="0">
                <a:solidFill>
                  <a:srgbClr val="C00000"/>
                </a:solidFill>
              </a:rPr>
              <a:t>控制安全标签</a:t>
            </a:r>
            <a:r>
              <a:rPr lang="zh-CN" altLang="en-US" dirty="0" smtClean="0">
                <a:solidFill>
                  <a:srgbClr val="C00000"/>
                </a:solidFill>
              </a:rPr>
              <a:t>列表</a:t>
            </a:r>
            <a:r>
              <a:rPr lang="zh-CN" altLang="en-US" dirty="0" smtClean="0"/>
              <a:t>（</a:t>
            </a:r>
            <a:r>
              <a:rPr lang="en-US" altLang="zh-CN" dirty="0" smtClean="0"/>
              <a:t>ACSSL</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4613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2973378567"/>
              </p:ext>
            </p:extLst>
          </p:nvPr>
        </p:nvGraphicFramePr>
        <p:xfrm>
          <a:off x="1991544"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访问</a:t>
            </a:r>
            <a:r>
              <a:rPr lang="zh-CN" altLang="en-US" dirty="0"/>
              <a:t>控制矩阵 </a:t>
            </a:r>
            <a:r>
              <a:rPr lang="zh-CN" altLang="en-US" dirty="0" smtClean="0"/>
              <a:t>（</a:t>
            </a:r>
            <a:r>
              <a:rPr lang="en-US" altLang="zh-CN" dirty="0" smtClean="0"/>
              <a:t>ACM</a:t>
            </a:r>
            <a:r>
              <a:rPr lang="zh-CN" altLang="en-US" dirty="0" smtClean="0"/>
              <a:t>）</a:t>
            </a:r>
            <a:endParaRPr lang="zh-CN" altLang="en-US" dirty="0"/>
          </a:p>
          <a:p>
            <a:pPr lvl="2"/>
            <a:r>
              <a:rPr lang="zh-CN" altLang="en-US" dirty="0" smtClean="0"/>
              <a:t> 从数学模型角度</a:t>
            </a:r>
            <a:r>
              <a:rPr lang="zh-CN" altLang="en-US" dirty="0"/>
              <a:t>看，访问控制可以很自然</a:t>
            </a:r>
            <a:r>
              <a:rPr lang="zh-CN" altLang="en-US" dirty="0" smtClean="0"/>
              <a:t>的抽象成一</a:t>
            </a:r>
            <a:r>
              <a:rPr lang="zh-CN" altLang="en-US" dirty="0"/>
              <a:t>个</a:t>
            </a:r>
            <a:r>
              <a:rPr lang="zh-CN" altLang="en-US" dirty="0">
                <a:solidFill>
                  <a:srgbClr val="C00000"/>
                </a:solidFill>
              </a:rPr>
              <a:t>矩阵</a:t>
            </a:r>
            <a:r>
              <a:rPr lang="zh-CN" altLang="en-US" dirty="0"/>
              <a:t>的形式：</a:t>
            </a:r>
            <a:r>
              <a:rPr lang="zh-CN" altLang="en-US" dirty="0">
                <a:solidFill>
                  <a:srgbClr val="C00000"/>
                </a:solidFill>
              </a:rPr>
              <a:t>行表示客体</a:t>
            </a:r>
            <a:r>
              <a:rPr lang="zh-CN" altLang="en-US" dirty="0"/>
              <a:t>（各种资源），</a:t>
            </a:r>
            <a:r>
              <a:rPr lang="zh-CN" altLang="en-US" dirty="0">
                <a:solidFill>
                  <a:srgbClr val="C00000"/>
                </a:solidFill>
              </a:rPr>
              <a:t>列表示主体</a:t>
            </a:r>
            <a:r>
              <a:rPr lang="zh-CN" altLang="en-US" dirty="0"/>
              <a:t>（通常为用户），行和列的</a:t>
            </a:r>
            <a:r>
              <a:rPr lang="zh-CN" altLang="en-US" dirty="0">
                <a:solidFill>
                  <a:srgbClr val="C00000"/>
                </a:solidFill>
              </a:rPr>
              <a:t>交叉点表示</a:t>
            </a:r>
            <a:r>
              <a:rPr lang="zh-CN" altLang="en-US" dirty="0"/>
              <a:t>某个主体对某个客体的</a:t>
            </a:r>
            <a:r>
              <a:rPr lang="zh-CN" altLang="en-US" dirty="0">
                <a:solidFill>
                  <a:srgbClr val="C00000"/>
                </a:solidFill>
              </a:rPr>
              <a:t>访问权限</a:t>
            </a:r>
            <a:r>
              <a:rPr lang="zh-CN" altLang="en-US" dirty="0"/>
              <a:t>（比如读、写、执行、修改、删除等）</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28403978"/>
              </p:ext>
            </p:extLst>
          </p:nvPr>
        </p:nvGraphicFramePr>
        <p:xfrm>
          <a:off x="3143672" y="3792810"/>
          <a:ext cx="6778624" cy="2235200"/>
        </p:xfrm>
        <a:graphic>
          <a:graphicData uri="http://schemas.openxmlformats.org/drawingml/2006/table">
            <a:tbl>
              <a:tblPr/>
              <a:tblGrid>
                <a:gridCol w="1419940">
                  <a:extLst>
                    <a:ext uri="{9D8B030D-6E8A-4147-A177-3AD203B41FA5}">
                      <a16:colId xmlns:a16="http://schemas.microsoft.com/office/drawing/2014/main" val="20000"/>
                    </a:ext>
                  </a:extLst>
                </a:gridCol>
                <a:gridCol w="1762479">
                  <a:extLst>
                    <a:ext uri="{9D8B030D-6E8A-4147-A177-3AD203B41FA5}">
                      <a16:colId xmlns:a16="http://schemas.microsoft.com/office/drawing/2014/main" val="20001"/>
                    </a:ext>
                  </a:extLst>
                </a:gridCol>
                <a:gridCol w="1797615">
                  <a:extLst>
                    <a:ext uri="{9D8B030D-6E8A-4147-A177-3AD203B41FA5}">
                      <a16:colId xmlns:a16="http://schemas.microsoft.com/office/drawing/2014/main" val="20002"/>
                    </a:ext>
                  </a:extLst>
                </a:gridCol>
                <a:gridCol w="1798590">
                  <a:extLst>
                    <a:ext uri="{9D8B030D-6E8A-4147-A177-3AD203B41FA5}">
                      <a16:colId xmlns:a16="http://schemas.microsoft.com/office/drawing/2014/main" val="20003"/>
                    </a:ext>
                  </a:extLst>
                </a:gridCol>
              </a:tblGrid>
              <a:tr h="412618">
                <a:tc>
                  <a:txBody>
                    <a:bodyPr/>
                    <a:lstStyle/>
                    <a:p>
                      <a:pPr algn="r">
                        <a:lnSpc>
                          <a:spcPts val="1000"/>
                        </a:lnSpc>
                        <a:spcAft>
                          <a:spcPts val="0"/>
                        </a:spcAft>
                        <a:tabLst>
                          <a:tab pos="1215390" algn="r"/>
                        </a:tabLst>
                      </a:pPr>
                      <a:endParaRPr lang="en-US" altLang="zh-CN" sz="1800" b="0" kern="100" dirty="0" smtClean="0">
                        <a:solidFill>
                          <a:schemeClr val="tx2"/>
                        </a:solidFill>
                        <a:latin typeface="微软雅黑" panose="020B0503020204020204" pitchFamily="34" charset="-122"/>
                        <a:ea typeface="微软雅黑" panose="020B0503020204020204" pitchFamily="34" charset="-122"/>
                      </a:endParaRPr>
                    </a:p>
                    <a:p>
                      <a:pPr algn="r">
                        <a:lnSpc>
                          <a:spcPts val="1000"/>
                        </a:lnSpc>
                        <a:spcAft>
                          <a:spcPts val="0"/>
                        </a:spcAft>
                        <a:tabLst>
                          <a:tab pos="1215390" algn="r"/>
                        </a:tabLst>
                      </a:pPr>
                      <a:endParaRPr lang="en-US" altLang="zh-CN" sz="1800" b="0" kern="100" dirty="0" smtClean="0">
                        <a:solidFill>
                          <a:schemeClr val="tx2"/>
                        </a:solidFill>
                        <a:latin typeface="微软雅黑" panose="020B0503020204020204" pitchFamily="34" charset="-122"/>
                        <a:ea typeface="微软雅黑" panose="020B0503020204020204" pitchFamily="34" charset="-122"/>
                      </a:endParaRPr>
                    </a:p>
                    <a:p>
                      <a:pPr algn="r">
                        <a:lnSpc>
                          <a:spcPts val="1000"/>
                        </a:lnSpc>
                        <a:spcAft>
                          <a:spcPts val="0"/>
                        </a:spcAft>
                        <a:tabLst>
                          <a:tab pos="1215390" algn="r"/>
                        </a:tabLst>
                      </a:pPr>
                      <a:r>
                        <a:rPr lang="zh-CN" sz="1800" b="0" kern="100" dirty="0" smtClean="0">
                          <a:solidFill>
                            <a:schemeClr val="tx2"/>
                          </a:solidFill>
                          <a:latin typeface="微软雅黑" panose="020B0503020204020204" pitchFamily="34" charset="-122"/>
                          <a:ea typeface="微软雅黑" panose="020B0503020204020204" pitchFamily="34" charset="-122"/>
                        </a:rPr>
                        <a:t>  </a:t>
                      </a:r>
                      <a:r>
                        <a:rPr lang="zh-CN" sz="1800" b="0" kern="100" dirty="0">
                          <a:solidFill>
                            <a:schemeClr val="tx2"/>
                          </a:solidFill>
                          <a:latin typeface="微软雅黑" panose="020B0503020204020204" pitchFamily="34" charset="-122"/>
                          <a:ea typeface="微软雅黑" panose="020B0503020204020204" pitchFamily="34" charset="-122"/>
                        </a:rPr>
                        <a:t>客体</a:t>
                      </a:r>
                    </a:p>
                    <a:p>
                      <a:pPr algn="l">
                        <a:lnSpc>
                          <a:spcPts val="1000"/>
                        </a:lnSpc>
                        <a:spcAft>
                          <a:spcPts val="0"/>
                        </a:spcAft>
                        <a:tabLst>
                          <a:tab pos="1215390" algn="r"/>
                        </a:tabLst>
                      </a:pPr>
                      <a:r>
                        <a:rPr lang="zh-CN" sz="1800" b="0" kern="100" dirty="0">
                          <a:solidFill>
                            <a:schemeClr val="tx2"/>
                          </a:solidFill>
                          <a:latin typeface="微软雅黑" panose="020B0503020204020204" pitchFamily="34" charset="-122"/>
                          <a:ea typeface="微软雅黑" panose="020B0503020204020204" pitchFamily="34" charset="-122"/>
                        </a:rPr>
                        <a:t>主体</a:t>
                      </a: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Object1</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Object2</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Object3</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5496">
                <a:tc>
                  <a:txBody>
                    <a:bodyPr/>
                    <a:lstStyle/>
                    <a:p>
                      <a:pPr algn="ctr">
                        <a:lnSpc>
                          <a:spcPts val="2200"/>
                        </a:lnSpc>
                        <a:spcAft>
                          <a:spcPts val="0"/>
                        </a:spcAft>
                      </a:pPr>
                      <a:endParaRPr lang="en-US" altLang="zh-CN" sz="1800" b="0" kern="1200" dirty="0" smtClean="0">
                        <a:solidFill>
                          <a:schemeClr val="tx2"/>
                        </a:solidFill>
                        <a:latin typeface="微软雅黑" panose="020B0503020204020204" pitchFamily="34" charset="-122"/>
                        <a:ea typeface="微软雅黑" panose="020B0503020204020204" pitchFamily="34" charset="-122"/>
                        <a:cs typeface="+mn-cs"/>
                      </a:endParaRPr>
                    </a:p>
                    <a:p>
                      <a:pPr algn="ctr">
                        <a:lnSpc>
                          <a:spcPts val="2200"/>
                        </a:lnSpc>
                        <a:spcAft>
                          <a:spcPts val="0"/>
                        </a:spcAft>
                      </a:pPr>
                      <a:r>
                        <a:rPr lang="en-US" altLang="zh-CN" sz="1800" b="0" kern="1200" dirty="0" smtClean="0">
                          <a:solidFill>
                            <a:schemeClr val="tx2"/>
                          </a:solidFill>
                          <a:latin typeface="微软雅黑" panose="020B0503020204020204" pitchFamily="34" charset="-122"/>
                          <a:ea typeface="微软雅黑" panose="020B0503020204020204" pitchFamily="34" charset="-122"/>
                          <a:cs typeface="+mn-cs"/>
                        </a:rPr>
                        <a:t>Alice</a:t>
                      </a:r>
                      <a:endParaRPr lang="en-US"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Own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R</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5496">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Bob</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R</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Own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5496">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John</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smtClean="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smtClean="0">
                          <a:solidFill>
                            <a:schemeClr val="tx2"/>
                          </a:solidFill>
                          <a:latin typeface="微软雅黑" panose="020B0503020204020204" pitchFamily="34" charset="-122"/>
                          <a:ea typeface="微软雅黑" panose="020B0503020204020204" pitchFamily="34" charset="-122"/>
                        </a:rPr>
                        <a:t>Own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7077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4832335" cy="4034483"/>
          </a:xfrm>
        </p:spPr>
        <p:txBody>
          <a:bodyPr/>
          <a:lstStyle/>
          <a:p>
            <a:pPr lvl="1"/>
            <a:r>
              <a:rPr lang="zh-CN" altLang="en-US" dirty="0" smtClean="0"/>
              <a:t> 访问</a:t>
            </a:r>
            <a:r>
              <a:rPr lang="zh-CN" altLang="en-US" dirty="0"/>
              <a:t>控制能力表 </a:t>
            </a:r>
            <a:r>
              <a:rPr lang="en-US" altLang="zh-CN" dirty="0" smtClean="0"/>
              <a:t>ACCL</a:t>
            </a:r>
          </a:p>
          <a:p>
            <a:pPr lvl="2"/>
            <a:r>
              <a:rPr lang="zh-CN" altLang="en-US" dirty="0"/>
              <a:t>从</a:t>
            </a:r>
            <a:r>
              <a:rPr lang="zh-CN" altLang="en-US" dirty="0">
                <a:solidFill>
                  <a:srgbClr val="C00000"/>
                </a:solidFill>
              </a:rPr>
              <a:t>主体（行）出发</a:t>
            </a:r>
            <a:r>
              <a:rPr lang="zh-CN" altLang="en-US" dirty="0"/>
              <a:t>，用链表形式表达矩阵某一行的信息，这就是访问能力表</a:t>
            </a:r>
            <a:r>
              <a:rPr lang="zh-CN" altLang="en-US" dirty="0" smtClean="0"/>
              <a:t>。</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3"/>
          <p:cNvGrpSpPr>
            <a:grpSpLocks/>
          </p:cNvGrpSpPr>
          <p:nvPr/>
        </p:nvGrpSpPr>
        <p:grpSpPr bwMode="auto">
          <a:xfrm>
            <a:off x="5437371" y="1988840"/>
            <a:ext cx="5529262" cy="4249738"/>
            <a:chOff x="1979612" y="1465263"/>
            <a:chExt cx="6097645" cy="4540249"/>
          </a:xfrm>
        </p:grpSpPr>
        <p:sp>
          <p:nvSpPr>
            <p:cNvPr id="6" name="Line 6"/>
            <p:cNvSpPr>
              <a:spLocks noChangeShapeType="1"/>
            </p:cNvSpPr>
            <p:nvPr/>
          </p:nvSpPr>
          <p:spPr bwMode="auto">
            <a:xfrm>
              <a:off x="2725672" y="2144713"/>
              <a:ext cx="877151" cy="1587"/>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Freeform 7"/>
            <p:cNvSpPr>
              <a:spLocks/>
            </p:cNvSpPr>
            <p:nvPr/>
          </p:nvSpPr>
          <p:spPr bwMode="auto">
            <a:xfrm>
              <a:off x="3585473" y="2087563"/>
              <a:ext cx="210131" cy="115887"/>
            </a:xfrm>
            <a:custGeom>
              <a:avLst/>
              <a:gdLst>
                <a:gd name="T0" fmla="*/ 0 w 109"/>
                <a:gd name="T1" fmla="*/ 0 h 73"/>
                <a:gd name="T2" fmla="*/ 2147483646 w 109"/>
                <a:gd name="T3" fmla="*/ 2147483646 h 73"/>
                <a:gd name="T4" fmla="*/ 0 w 109"/>
                <a:gd name="T5" fmla="*/ 2147483646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6"/>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Rectangle 8"/>
            <p:cNvSpPr>
              <a:spLocks noChangeArrowheads="1"/>
            </p:cNvSpPr>
            <p:nvPr/>
          </p:nvSpPr>
          <p:spPr bwMode="auto">
            <a:xfrm>
              <a:off x="3795604" y="3044825"/>
              <a:ext cx="1069931" cy="30638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 name="Rectangle 9"/>
            <p:cNvSpPr>
              <a:spLocks noChangeArrowheads="1"/>
            </p:cNvSpPr>
            <p:nvPr/>
          </p:nvSpPr>
          <p:spPr bwMode="auto">
            <a:xfrm>
              <a:off x="3795604" y="30448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 name="Rectangle 10"/>
            <p:cNvSpPr>
              <a:spLocks noChangeArrowheads="1"/>
            </p:cNvSpPr>
            <p:nvPr/>
          </p:nvSpPr>
          <p:spPr bwMode="auto">
            <a:xfrm>
              <a:off x="3976817" y="3094038"/>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11" name="Rectangle 11"/>
            <p:cNvSpPr>
              <a:spLocks noChangeArrowheads="1"/>
            </p:cNvSpPr>
            <p:nvPr/>
          </p:nvSpPr>
          <p:spPr bwMode="auto">
            <a:xfrm>
              <a:off x="4613194" y="3094038"/>
              <a:ext cx="96181" cy="2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5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12" name="Rectangle 12"/>
            <p:cNvSpPr>
              <a:spLocks noChangeArrowheads="1"/>
            </p:cNvSpPr>
            <p:nvPr/>
          </p:nvSpPr>
          <p:spPr bwMode="auto">
            <a:xfrm>
              <a:off x="3795604" y="3351213"/>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3" name="Rectangle 13"/>
            <p:cNvSpPr>
              <a:spLocks noChangeArrowheads="1"/>
            </p:cNvSpPr>
            <p:nvPr/>
          </p:nvSpPr>
          <p:spPr bwMode="auto">
            <a:xfrm>
              <a:off x="3795604" y="3351213"/>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 name="Rectangle 15"/>
            <p:cNvSpPr>
              <a:spLocks noChangeArrowheads="1"/>
            </p:cNvSpPr>
            <p:nvPr/>
          </p:nvSpPr>
          <p:spPr bwMode="auto">
            <a:xfrm>
              <a:off x="4258277" y="3616325"/>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5" name="Rectangle 17"/>
            <p:cNvSpPr>
              <a:spLocks noChangeArrowheads="1"/>
            </p:cNvSpPr>
            <p:nvPr/>
          </p:nvSpPr>
          <p:spPr bwMode="auto">
            <a:xfrm>
              <a:off x="3795604" y="4097338"/>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 name="Rectangle 18"/>
            <p:cNvSpPr>
              <a:spLocks noChangeArrowheads="1"/>
            </p:cNvSpPr>
            <p:nvPr/>
          </p:nvSpPr>
          <p:spPr bwMode="auto">
            <a:xfrm>
              <a:off x="3795604" y="4097338"/>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7" name="Rectangle 19"/>
            <p:cNvSpPr>
              <a:spLocks noChangeArrowheads="1"/>
            </p:cNvSpPr>
            <p:nvPr/>
          </p:nvSpPr>
          <p:spPr bwMode="auto">
            <a:xfrm>
              <a:off x="4003807" y="4138613"/>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18" name="Rectangle 20"/>
            <p:cNvSpPr>
              <a:spLocks noChangeArrowheads="1"/>
            </p:cNvSpPr>
            <p:nvPr/>
          </p:nvSpPr>
          <p:spPr bwMode="auto">
            <a:xfrm>
              <a:off x="3795604" y="4645025"/>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9" name="Rectangle 21"/>
            <p:cNvSpPr>
              <a:spLocks noChangeArrowheads="1"/>
            </p:cNvSpPr>
            <p:nvPr/>
          </p:nvSpPr>
          <p:spPr bwMode="auto">
            <a:xfrm>
              <a:off x="3795604" y="464502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0" name="Rectangle 22"/>
            <p:cNvSpPr>
              <a:spLocks noChangeArrowheads="1"/>
            </p:cNvSpPr>
            <p:nvPr/>
          </p:nvSpPr>
          <p:spPr bwMode="auto">
            <a:xfrm>
              <a:off x="3976817" y="4695825"/>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21" name="Rectangle 23"/>
            <p:cNvSpPr>
              <a:spLocks noChangeArrowheads="1"/>
            </p:cNvSpPr>
            <p:nvPr/>
          </p:nvSpPr>
          <p:spPr bwMode="auto">
            <a:xfrm>
              <a:off x="4613194" y="4695825"/>
              <a:ext cx="96181" cy="2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5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22" name="Rectangle 24"/>
            <p:cNvSpPr>
              <a:spLocks noChangeArrowheads="1"/>
            </p:cNvSpPr>
            <p:nvPr/>
          </p:nvSpPr>
          <p:spPr bwMode="auto">
            <a:xfrm>
              <a:off x="3795604" y="4953000"/>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3" name="Rectangle 25"/>
            <p:cNvSpPr>
              <a:spLocks noChangeArrowheads="1"/>
            </p:cNvSpPr>
            <p:nvPr/>
          </p:nvSpPr>
          <p:spPr bwMode="auto">
            <a:xfrm>
              <a:off x="3795604" y="4953000"/>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4" name="Rectangle 26"/>
            <p:cNvSpPr>
              <a:spLocks noChangeArrowheads="1"/>
            </p:cNvSpPr>
            <p:nvPr/>
          </p:nvSpPr>
          <p:spPr bwMode="auto">
            <a:xfrm>
              <a:off x="4258277" y="5218113"/>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25" name="Rectangle 27"/>
            <p:cNvSpPr>
              <a:spLocks noChangeArrowheads="1"/>
            </p:cNvSpPr>
            <p:nvPr/>
          </p:nvSpPr>
          <p:spPr bwMode="auto">
            <a:xfrm>
              <a:off x="3795604" y="5699125"/>
              <a:ext cx="1069931"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6" name="Rectangle 28"/>
            <p:cNvSpPr>
              <a:spLocks noChangeArrowheads="1"/>
            </p:cNvSpPr>
            <p:nvPr/>
          </p:nvSpPr>
          <p:spPr bwMode="auto">
            <a:xfrm>
              <a:off x="3795604" y="56991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7" name="Rectangle 29"/>
            <p:cNvSpPr>
              <a:spLocks noChangeArrowheads="1"/>
            </p:cNvSpPr>
            <p:nvPr/>
          </p:nvSpPr>
          <p:spPr bwMode="auto">
            <a:xfrm>
              <a:off x="4003807" y="5740400"/>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28" name="Line 30"/>
            <p:cNvSpPr>
              <a:spLocks noChangeShapeType="1"/>
            </p:cNvSpPr>
            <p:nvPr/>
          </p:nvSpPr>
          <p:spPr bwMode="auto">
            <a:xfrm>
              <a:off x="2725672" y="3724275"/>
              <a:ext cx="877151" cy="1587"/>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31"/>
            <p:cNvSpPr>
              <a:spLocks/>
            </p:cNvSpPr>
            <p:nvPr/>
          </p:nvSpPr>
          <p:spPr bwMode="auto">
            <a:xfrm>
              <a:off x="3585473" y="3667125"/>
              <a:ext cx="210131" cy="115887"/>
            </a:xfrm>
            <a:custGeom>
              <a:avLst/>
              <a:gdLst>
                <a:gd name="T0" fmla="*/ 0 w 109"/>
                <a:gd name="T1" fmla="*/ 0 h 73"/>
                <a:gd name="T2" fmla="*/ 2147483646 w 109"/>
                <a:gd name="T3" fmla="*/ 2147483646 h 73"/>
                <a:gd name="T4" fmla="*/ 0 w 109"/>
                <a:gd name="T5" fmla="*/ 2147483646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6"/>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2"/>
            <p:cNvSpPr>
              <a:spLocks noChangeShapeType="1"/>
            </p:cNvSpPr>
            <p:nvPr/>
          </p:nvSpPr>
          <p:spPr bwMode="auto">
            <a:xfrm>
              <a:off x="2725672" y="5326063"/>
              <a:ext cx="877151" cy="1587"/>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Freeform 33"/>
            <p:cNvSpPr>
              <a:spLocks/>
            </p:cNvSpPr>
            <p:nvPr/>
          </p:nvSpPr>
          <p:spPr bwMode="auto">
            <a:xfrm>
              <a:off x="3585473" y="5267325"/>
              <a:ext cx="210131" cy="115887"/>
            </a:xfrm>
            <a:custGeom>
              <a:avLst/>
              <a:gdLst>
                <a:gd name="T0" fmla="*/ 0 w 109"/>
                <a:gd name="T1" fmla="*/ 0 h 73"/>
                <a:gd name="T2" fmla="*/ 2147483646 w 109"/>
                <a:gd name="T3" fmla="*/ 2147483646 h 73"/>
                <a:gd name="T4" fmla="*/ 0 w 109"/>
                <a:gd name="T5" fmla="*/ 2147483646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7"/>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34"/>
            <p:cNvSpPr>
              <a:spLocks noChangeArrowheads="1"/>
            </p:cNvSpPr>
            <p:nvPr/>
          </p:nvSpPr>
          <p:spPr bwMode="auto">
            <a:xfrm>
              <a:off x="5401465" y="1465263"/>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3" name="Rectangle 35"/>
            <p:cNvSpPr>
              <a:spLocks noChangeArrowheads="1"/>
            </p:cNvSpPr>
            <p:nvPr/>
          </p:nvSpPr>
          <p:spPr bwMode="auto">
            <a:xfrm>
              <a:off x="5401465" y="1465263"/>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4" name="Rectangle 36"/>
            <p:cNvSpPr>
              <a:spLocks noChangeArrowheads="1"/>
            </p:cNvSpPr>
            <p:nvPr/>
          </p:nvSpPr>
          <p:spPr bwMode="auto">
            <a:xfrm>
              <a:off x="5574967" y="1516063"/>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35" name="Rectangle 37"/>
            <p:cNvSpPr>
              <a:spLocks noChangeArrowheads="1"/>
            </p:cNvSpPr>
            <p:nvPr/>
          </p:nvSpPr>
          <p:spPr bwMode="auto">
            <a:xfrm>
              <a:off x="6240970" y="1516063"/>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2</a:t>
              </a:r>
              <a:endParaRPr lang="zh-CN" altLang="zh-CN" sz="1800" b="1">
                <a:latin typeface="Arial" panose="020B0604020202020204" pitchFamily="34" charset="0"/>
              </a:endParaRPr>
            </a:p>
          </p:txBody>
        </p:sp>
        <p:sp>
          <p:nvSpPr>
            <p:cNvPr id="36" name="Rectangle 38"/>
            <p:cNvSpPr>
              <a:spLocks noChangeArrowheads="1"/>
            </p:cNvSpPr>
            <p:nvPr/>
          </p:nvSpPr>
          <p:spPr bwMode="auto">
            <a:xfrm>
              <a:off x="5401465" y="1773238"/>
              <a:ext cx="1069931" cy="744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7" name="Rectangle 39"/>
            <p:cNvSpPr>
              <a:spLocks noChangeArrowheads="1"/>
            </p:cNvSpPr>
            <p:nvPr/>
          </p:nvSpPr>
          <p:spPr bwMode="auto">
            <a:xfrm>
              <a:off x="5401465" y="1773238"/>
              <a:ext cx="1069931" cy="74453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8" name="Rectangle 40"/>
            <p:cNvSpPr>
              <a:spLocks noChangeArrowheads="1"/>
            </p:cNvSpPr>
            <p:nvPr/>
          </p:nvSpPr>
          <p:spPr bwMode="auto">
            <a:xfrm>
              <a:off x="5858354" y="2038350"/>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39" name="Rectangle 41"/>
            <p:cNvSpPr>
              <a:spLocks noChangeArrowheads="1"/>
            </p:cNvSpPr>
            <p:nvPr/>
          </p:nvSpPr>
          <p:spPr bwMode="auto">
            <a:xfrm>
              <a:off x="5401465" y="2517775"/>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0" name="Rectangle 42"/>
            <p:cNvSpPr>
              <a:spLocks noChangeArrowheads="1"/>
            </p:cNvSpPr>
            <p:nvPr/>
          </p:nvSpPr>
          <p:spPr bwMode="auto">
            <a:xfrm>
              <a:off x="5401465" y="251777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1" name="Rectangle 43"/>
            <p:cNvSpPr>
              <a:spLocks noChangeArrowheads="1"/>
            </p:cNvSpPr>
            <p:nvPr/>
          </p:nvSpPr>
          <p:spPr bwMode="auto">
            <a:xfrm>
              <a:off x="5603884" y="2560638"/>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42" name="Rectangle 44"/>
            <p:cNvSpPr>
              <a:spLocks noChangeArrowheads="1"/>
            </p:cNvSpPr>
            <p:nvPr/>
          </p:nvSpPr>
          <p:spPr bwMode="auto">
            <a:xfrm>
              <a:off x="5401465" y="3044825"/>
              <a:ext cx="1069931" cy="30638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3" name="Rectangle 45"/>
            <p:cNvSpPr>
              <a:spLocks noChangeArrowheads="1"/>
            </p:cNvSpPr>
            <p:nvPr/>
          </p:nvSpPr>
          <p:spPr bwMode="auto">
            <a:xfrm>
              <a:off x="5401465" y="30448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4" name="Rectangle 46"/>
            <p:cNvSpPr>
              <a:spLocks noChangeArrowheads="1"/>
            </p:cNvSpPr>
            <p:nvPr/>
          </p:nvSpPr>
          <p:spPr bwMode="auto">
            <a:xfrm>
              <a:off x="5574967" y="3094038"/>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45" name="Rectangle 47"/>
            <p:cNvSpPr>
              <a:spLocks noChangeArrowheads="1"/>
            </p:cNvSpPr>
            <p:nvPr/>
          </p:nvSpPr>
          <p:spPr bwMode="auto">
            <a:xfrm>
              <a:off x="6226766" y="3094038"/>
              <a:ext cx="96181" cy="2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500" b="1">
                  <a:solidFill>
                    <a:srgbClr val="000000"/>
                  </a:solidFill>
                  <a:latin typeface="Times New Roman" panose="02020603050405020304" pitchFamily="18" charset="0"/>
                </a:rPr>
                <a:t>2</a:t>
              </a:r>
              <a:endParaRPr lang="zh-CN" altLang="zh-CN" sz="1800" b="1">
                <a:latin typeface="Arial" panose="020B0604020202020204" pitchFamily="34" charset="0"/>
              </a:endParaRPr>
            </a:p>
          </p:txBody>
        </p:sp>
        <p:sp>
          <p:nvSpPr>
            <p:cNvPr id="46" name="Rectangle 48"/>
            <p:cNvSpPr>
              <a:spLocks noChangeArrowheads="1"/>
            </p:cNvSpPr>
            <p:nvPr/>
          </p:nvSpPr>
          <p:spPr bwMode="auto">
            <a:xfrm>
              <a:off x="5401465" y="3351213"/>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7" name="Rectangle 49"/>
            <p:cNvSpPr>
              <a:spLocks noChangeArrowheads="1"/>
            </p:cNvSpPr>
            <p:nvPr/>
          </p:nvSpPr>
          <p:spPr bwMode="auto">
            <a:xfrm>
              <a:off x="5401465" y="3351213"/>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8" name="Rectangle 51"/>
            <p:cNvSpPr>
              <a:spLocks noChangeArrowheads="1"/>
            </p:cNvSpPr>
            <p:nvPr/>
          </p:nvSpPr>
          <p:spPr bwMode="auto">
            <a:xfrm>
              <a:off x="5401465" y="4097338"/>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9" name="Rectangle 52"/>
            <p:cNvSpPr>
              <a:spLocks noChangeArrowheads="1"/>
            </p:cNvSpPr>
            <p:nvPr/>
          </p:nvSpPr>
          <p:spPr bwMode="auto">
            <a:xfrm>
              <a:off x="5401465" y="4097338"/>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0" name="Rectangle 53"/>
            <p:cNvSpPr>
              <a:spLocks noChangeArrowheads="1"/>
            </p:cNvSpPr>
            <p:nvPr/>
          </p:nvSpPr>
          <p:spPr bwMode="auto">
            <a:xfrm>
              <a:off x="5603884" y="4138613"/>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51" name="Rectangle 54"/>
            <p:cNvSpPr>
              <a:spLocks noChangeArrowheads="1"/>
            </p:cNvSpPr>
            <p:nvPr/>
          </p:nvSpPr>
          <p:spPr bwMode="auto">
            <a:xfrm>
              <a:off x="5401465" y="4645025"/>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2" name="Rectangle 55"/>
            <p:cNvSpPr>
              <a:spLocks noChangeArrowheads="1"/>
            </p:cNvSpPr>
            <p:nvPr/>
          </p:nvSpPr>
          <p:spPr bwMode="auto">
            <a:xfrm>
              <a:off x="5401465" y="464502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3" name="Rectangle 56"/>
            <p:cNvSpPr>
              <a:spLocks noChangeArrowheads="1"/>
            </p:cNvSpPr>
            <p:nvPr/>
          </p:nvSpPr>
          <p:spPr bwMode="auto">
            <a:xfrm>
              <a:off x="5574967" y="4695825"/>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54" name="Rectangle 57"/>
            <p:cNvSpPr>
              <a:spLocks noChangeArrowheads="1"/>
            </p:cNvSpPr>
            <p:nvPr/>
          </p:nvSpPr>
          <p:spPr bwMode="auto">
            <a:xfrm>
              <a:off x="6226766" y="4695825"/>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3</a:t>
              </a:r>
              <a:endParaRPr lang="zh-CN" altLang="zh-CN" sz="1800" b="1">
                <a:latin typeface="Arial" panose="020B0604020202020204" pitchFamily="34" charset="0"/>
              </a:endParaRPr>
            </a:p>
          </p:txBody>
        </p:sp>
        <p:sp>
          <p:nvSpPr>
            <p:cNvPr id="55" name="Rectangle 58"/>
            <p:cNvSpPr>
              <a:spLocks noChangeArrowheads="1"/>
            </p:cNvSpPr>
            <p:nvPr/>
          </p:nvSpPr>
          <p:spPr bwMode="auto">
            <a:xfrm>
              <a:off x="5401465" y="4953000"/>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6" name="Rectangle 59"/>
            <p:cNvSpPr>
              <a:spLocks noChangeArrowheads="1"/>
            </p:cNvSpPr>
            <p:nvPr/>
          </p:nvSpPr>
          <p:spPr bwMode="auto">
            <a:xfrm>
              <a:off x="5401465" y="4953000"/>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7" name="Rectangle 60"/>
            <p:cNvSpPr>
              <a:spLocks noChangeArrowheads="1"/>
            </p:cNvSpPr>
            <p:nvPr/>
          </p:nvSpPr>
          <p:spPr bwMode="auto">
            <a:xfrm>
              <a:off x="5717625" y="4997450"/>
              <a:ext cx="48002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58" name="Rectangle 61"/>
            <p:cNvSpPr>
              <a:spLocks noChangeArrowheads="1"/>
            </p:cNvSpPr>
            <p:nvPr/>
          </p:nvSpPr>
          <p:spPr bwMode="auto">
            <a:xfrm>
              <a:off x="5858354" y="5218113"/>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59" name="Rectangle 62"/>
            <p:cNvSpPr>
              <a:spLocks noChangeArrowheads="1"/>
            </p:cNvSpPr>
            <p:nvPr/>
          </p:nvSpPr>
          <p:spPr bwMode="auto">
            <a:xfrm>
              <a:off x="5831365" y="5438775"/>
              <a:ext cx="2332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60" name="Rectangle 63"/>
            <p:cNvSpPr>
              <a:spLocks noChangeArrowheads="1"/>
            </p:cNvSpPr>
            <p:nvPr/>
          </p:nvSpPr>
          <p:spPr bwMode="auto">
            <a:xfrm>
              <a:off x="5401465" y="5699125"/>
              <a:ext cx="1069931"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1" name="Rectangle 64"/>
            <p:cNvSpPr>
              <a:spLocks noChangeArrowheads="1"/>
            </p:cNvSpPr>
            <p:nvPr/>
          </p:nvSpPr>
          <p:spPr bwMode="auto">
            <a:xfrm>
              <a:off x="5401465" y="56991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2" name="Rectangle 65"/>
            <p:cNvSpPr>
              <a:spLocks noChangeArrowheads="1"/>
            </p:cNvSpPr>
            <p:nvPr/>
          </p:nvSpPr>
          <p:spPr bwMode="auto">
            <a:xfrm>
              <a:off x="5603884" y="5740400"/>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63" name="Rectangle 66"/>
            <p:cNvSpPr>
              <a:spLocks noChangeArrowheads="1"/>
            </p:cNvSpPr>
            <p:nvPr/>
          </p:nvSpPr>
          <p:spPr bwMode="auto">
            <a:xfrm>
              <a:off x="7007326" y="1465263"/>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4" name="Rectangle 67"/>
            <p:cNvSpPr>
              <a:spLocks noChangeArrowheads="1"/>
            </p:cNvSpPr>
            <p:nvPr/>
          </p:nvSpPr>
          <p:spPr bwMode="auto">
            <a:xfrm>
              <a:off x="7007326" y="1465263"/>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5" name="Rectangle 68"/>
            <p:cNvSpPr>
              <a:spLocks noChangeArrowheads="1"/>
            </p:cNvSpPr>
            <p:nvPr/>
          </p:nvSpPr>
          <p:spPr bwMode="auto">
            <a:xfrm>
              <a:off x="7190467" y="1516063"/>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66" name="Rectangle 69"/>
            <p:cNvSpPr>
              <a:spLocks noChangeArrowheads="1"/>
            </p:cNvSpPr>
            <p:nvPr/>
          </p:nvSpPr>
          <p:spPr bwMode="auto">
            <a:xfrm>
              <a:off x="7855252" y="1516063"/>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3</a:t>
              </a:r>
              <a:endParaRPr lang="zh-CN" altLang="zh-CN" sz="1800" b="1">
                <a:latin typeface="Arial" panose="020B0604020202020204" pitchFamily="34" charset="0"/>
              </a:endParaRPr>
            </a:p>
          </p:txBody>
        </p:sp>
        <p:sp>
          <p:nvSpPr>
            <p:cNvPr id="67" name="Rectangle 70"/>
            <p:cNvSpPr>
              <a:spLocks noChangeArrowheads="1"/>
            </p:cNvSpPr>
            <p:nvPr/>
          </p:nvSpPr>
          <p:spPr bwMode="auto">
            <a:xfrm>
              <a:off x="7007326" y="1773238"/>
              <a:ext cx="1069931" cy="744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8" name="Rectangle 71"/>
            <p:cNvSpPr>
              <a:spLocks noChangeArrowheads="1"/>
            </p:cNvSpPr>
            <p:nvPr/>
          </p:nvSpPr>
          <p:spPr bwMode="auto">
            <a:xfrm>
              <a:off x="7007326" y="1773238"/>
              <a:ext cx="1069931" cy="74453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9" name="Rectangle 72"/>
            <p:cNvSpPr>
              <a:spLocks noChangeArrowheads="1"/>
            </p:cNvSpPr>
            <p:nvPr/>
          </p:nvSpPr>
          <p:spPr bwMode="auto">
            <a:xfrm>
              <a:off x="7473855" y="1922463"/>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70" name="Rectangle 73"/>
            <p:cNvSpPr>
              <a:spLocks noChangeArrowheads="1"/>
            </p:cNvSpPr>
            <p:nvPr/>
          </p:nvSpPr>
          <p:spPr bwMode="auto">
            <a:xfrm>
              <a:off x="7431443" y="2154238"/>
              <a:ext cx="2332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71" name="Rectangle 74"/>
            <p:cNvSpPr>
              <a:spLocks noChangeArrowheads="1"/>
            </p:cNvSpPr>
            <p:nvPr/>
          </p:nvSpPr>
          <p:spPr bwMode="auto">
            <a:xfrm>
              <a:off x="7007326" y="2517775"/>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2" name="Rectangle 75"/>
            <p:cNvSpPr>
              <a:spLocks noChangeArrowheads="1"/>
            </p:cNvSpPr>
            <p:nvPr/>
          </p:nvSpPr>
          <p:spPr bwMode="auto">
            <a:xfrm>
              <a:off x="7007326" y="251777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3" name="Rectangle 76"/>
            <p:cNvSpPr>
              <a:spLocks noChangeArrowheads="1"/>
            </p:cNvSpPr>
            <p:nvPr/>
          </p:nvSpPr>
          <p:spPr bwMode="auto">
            <a:xfrm>
              <a:off x="7217457" y="2560638"/>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74" name="Freeform 77"/>
            <p:cNvSpPr>
              <a:spLocks/>
            </p:cNvSpPr>
            <p:nvPr/>
          </p:nvSpPr>
          <p:spPr bwMode="auto">
            <a:xfrm>
              <a:off x="4865535" y="1751013"/>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9"/>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Freeform 78"/>
            <p:cNvSpPr>
              <a:spLocks/>
            </p:cNvSpPr>
            <p:nvPr/>
          </p:nvSpPr>
          <p:spPr bwMode="auto">
            <a:xfrm>
              <a:off x="5226035" y="1619250"/>
              <a:ext cx="175430" cy="176212"/>
            </a:xfrm>
            <a:custGeom>
              <a:avLst/>
              <a:gdLst>
                <a:gd name="T0" fmla="*/ 2147483646 w 91"/>
                <a:gd name="T1" fmla="*/ 2147483646 h 111"/>
                <a:gd name="T2" fmla="*/ 2147483646 w 91"/>
                <a:gd name="T3" fmla="*/ 0 h 111"/>
                <a:gd name="T4" fmla="*/ 0 w 91"/>
                <a:gd name="T5" fmla="*/ 2147483646 h 111"/>
                <a:gd name="T6" fmla="*/ 2147483646 w 91"/>
                <a:gd name="T7" fmla="*/ 2147483646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79"/>
            <p:cNvSpPr>
              <a:spLocks/>
            </p:cNvSpPr>
            <p:nvPr/>
          </p:nvSpPr>
          <p:spPr bwMode="auto">
            <a:xfrm>
              <a:off x="4865535" y="3330575"/>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8"/>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80"/>
            <p:cNvSpPr>
              <a:spLocks/>
            </p:cNvSpPr>
            <p:nvPr/>
          </p:nvSpPr>
          <p:spPr bwMode="auto">
            <a:xfrm>
              <a:off x="5226035" y="3198813"/>
              <a:ext cx="175430" cy="174625"/>
            </a:xfrm>
            <a:custGeom>
              <a:avLst/>
              <a:gdLst>
                <a:gd name="T0" fmla="*/ 2147483646 w 91"/>
                <a:gd name="T1" fmla="*/ 2147483646 h 110"/>
                <a:gd name="T2" fmla="*/ 2147483646 w 91"/>
                <a:gd name="T3" fmla="*/ 0 h 110"/>
                <a:gd name="T4" fmla="*/ 0 w 91"/>
                <a:gd name="T5" fmla="*/ 2147483646 h 110"/>
                <a:gd name="T6" fmla="*/ 2147483646 w 91"/>
                <a:gd name="T7" fmla="*/ 2147483646 h 110"/>
                <a:gd name="T8" fmla="*/ 0 60000 65536"/>
                <a:gd name="T9" fmla="*/ 0 60000 65536"/>
                <a:gd name="T10" fmla="*/ 0 60000 65536"/>
                <a:gd name="T11" fmla="*/ 0 60000 65536"/>
                <a:gd name="T12" fmla="*/ 0 w 91"/>
                <a:gd name="T13" fmla="*/ 0 h 110"/>
                <a:gd name="T14" fmla="*/ 91 w 91"/>
                <a:gd name="T15" fmla="*/ 110 h 110"/>
              </a:gdLst>
              <a:ahLst/>
              <a:cxnLst>
                <a:cxn ang="T8">
                  <a:pos x="T0" y="T1"/>
                </a:cxn>
                <a:cxn ang="T9">
                  <a:pos x="T2" y="T3"/>
                </a:cxn>
                <a:cxn ang="T10">
                  <a:pos x="T4" y="T5"/>
                </a:cxn>
                <a:cxn ang="T11">
                  <a:pos x="T6" y="T7"/>
                </a:cxn>
              </a:cxnLst>
              <a:rect l="T12" t="T13" r="T14" b="T15"/>
              <a:pathLst>
                <a:path w="91" h="110">
                  <a:moveTo>
                    <a:pt x="61" y="110"/>
                  </a:moveTo>
                  <a:lnTo>
                    <a:pt x="91" y="0"/>
                  </a:lnTo>
                  <a:lnTo>
                    <a:pt x="0" y="70"/>
                  </a:lnTo>
                  <a:lnTo>
                    <a:pt x="61"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81"/>
            <p:cNvSpPr>
              <a:spLocks/>
            </p:cNvSpPr>
            <p:nvPr/>
          </p:nvSpPr>
          <p:spPr bwMode="auto">
            <a:xfrm>
              <a:off x="4865535" y="4930775"/>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8"/>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Freeform 82"/>
            <p:cNvSpPr>
              <a:spLocks/>
            </p:cNvSpPr>
            <p:nvPr/>
          </p:nvSpPr>
          <p:spPr bwMode="auto">
            <a:xfrm>
              <a:off x="5226035" y="4799013"/>
              <a:ext cx="175430" cy="176212"/>
            </a:xfrm>
            <a:custGeom>
              <a:avLst/>
              <a:gdLst>
                <a:gd name="T0" fmla="*/ 2147483646 w 91"/>
                <a:gd name="T1" fmla="*/ 2147483646 h 111"/>
                <a:gd name="T2" fmla="*/ 2147483646 w 91"/>
                <a:gd name="T3" fmla="*/ 0 h 111"/>
                <a:gd name="T4" fmla="*/ 0 w 91"/>
                <a:gd name="T5" fmla="*/ 2147483646 h 111"/>
                <a:gd name="T6" fmla="*/ 2147483646 w 91"/>
                <a:gd name="T7" fmla="*/ 2147483646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83"/>
            <p:cNvSpPr>
              <a:spLocks/>
            </p:cNvSpPr>
            <p:nvPr/>
          </p:nvSpPr>
          <p:spPr bwMode="auto">
            <a:xfrm>
              <a:off x="6471396" y="1751013"/>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9"/>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Freeform 84"/>
            <p:cNvSpPr>
              <a:spLocks/>
            </p:cNvSpPr>
            <p:nvPr/>
          </p:nvSpPr>
          <p:spPr bwMode="auto">
            <a:xfrm>
              <a:off x="6831896" y="1619250"/>
              <a:ext cx="175430" cy="176212"/>
            </a:xfrm>
            <a:custGeom>
              <a:avLst/>
              <a:gdLst>
                <a:gd name="T0" fmla="*/ 2147483646 w 91"/>
                <a:gd name="T1" fmla="*/ 2147483646 h 111"/>
                <a:gd name="T2" fmla="*/ 2147483646 w 91"/>
                <a:gd name="T3" fmla="*/ 0 h 111"/>
                <a:gd name="T4" fmla="*/ 0 w 91"/>
                <a:gd name="T5" fmla="*/ 2147483646 h 111"/>
                <a:gd name="T6" fmla="*/ 2147483646 w 91"/>
                <a:gd name="T7" fmla="*/ 2147483646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Rectangle 92"/>
            <p:cNvSpPr>
              <a:spLocks noChangeArrowheads="1"/>
            </p:cNvSpPr>
            <p:nvPr/>
          </p:nvSpPr>
          <p:spPr bwMode="auto">
            <a:xfrm>
              <a:off x="3795604" y="1465263"/>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3" name="Rectangle 93"/>
            <p:cNvSpPr>
              <a:spLocks noChangeArrowheads="1"/>
            </p:cNvSpPr>
            <p:nvPr/>
          </p:nvSpPr>
          <p:spPr bwMode="auto">
            <a:xfrm>
              <a:off x="3795604" y="1465263"/>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4" name="Rectangle 94"/>
            <p:cNvSpPr>
              <a:spLocks noChangeArrowheads="1"/>
            </p:cNvSpPr>
            <p:nvPr/>
          </p:nvSpPr>
          <p:spPr bwMode="auto">
            <a:xfrm>
              <a:off x="3976817" y="1516063"/>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85" name="Rectangle 95"/>
            <p:cNvSpPr>
              <a:spLocks noChangeArrowheads="1"/>
            </p:cNvSpPr>
            <p:nvPr/>
          </p:nvSpPr>
          <p:spPr bwMode="auto">
            <a:xfrm>
              <a:off x="4613194" y="1516063"/>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86" name="Rectangle 96"/>
            <p:cNvSpPr>
              <a:spLocks noChangeArrowheads="1"/>
            </p:cNvSpPr>
            <p:nvPr/>
          </p:nvSpPr>
          <p:spPr bwMode="auto">
            <a:xfrm>
              <a:off x="3795604" y="1773238"/>
              <a:ext cx="1069931" cy="744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7" name="Rectangle 97"/>
            <p:cNvSpPr>
              <a:spLocks noChangeArrowheads="1"/>
            </p:cNvSpPr>
            <p:nvPr/>
          </p:nvSpPr>
          <p:spPr bwMode="auto">
            <a:xfrm>
              <a:off x="3795604" y="1773238"/>
              <a:ext cx="1069931" cy="74453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8" name="Rectangle 98"/>
            <p:cNvSpPr>
              <a:spLocks noChangeArrowheads="1"/>
            </p:cNvSpPr>
            <p:nvPr/>
          </p:nvSpPr>
          <p:spPr bwMode="auto">
            <a:xfrm>
              <a:off x="4117547" y="1817688"/>
              <a:ext cx="48002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89" name="Rectangle 99"/>
            <p:cNvSpPr>
              <a:spLocks noChangeArrowheads="1"/>
            </p:cNvSpPr>
            <p:nvPr/>
          </p:nvSpPr>
          <p:spPr bwMode="auto">
            <a:xfrm>
              <a:off x="4258277" y="2038350"/>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90" name="Rectangle 100"/>
            <p:cNvSpPr>
              <a:spLocks noChangeArrowheads="1"/>
            </p:cNvSpPr>
            <p:nvPr/>
          </p:nvSpPr>
          <p:spPr bwMode="auto">
            <a:xfrm>
              <a:off x="4231288" y="2259013"/>
              <a:ext cx="2332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91" name="Rectangle 101"/>
            <p:cNvSpPr>
              <a:spLocks noChangeArrowheads="1"/>
            </p:cNvSpPr>
            <p:nvPr/>
          </p:nvSpPr>
          <p:spPr bwMode="auto">
            <a:xfrm>
              <a:off x="3795604" y="2517775"/>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2" name="Rectangle 102"/>
            <p:cNvSpPr>
              <a:spLocks noChangeArrowheads="1"/>
            </p:cNvSpPr>
            <p:nvPr/>
          </p:nvSpPr>
          <p:spPr bwMode="auto">
            <a:xfrm>
              <a:off x="3795604" y="251777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3" name="Rectangle 103"/>
            <p:cNvSpPr>
              <a:spLocks noChangeArrowheads="1"/>
            </p:cNvSpPr>
            <p:nvPr/>
          </p:nvSpPr>
          <p:spPr bwMode="auto">
            <a:xfrm>
              <a:off x="4003807" y="2560638"/>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94" name="Freeform 104"/>
            <p:cNvSpPr>
              <a:spLocks noEditPoints="1"/>
            </p:cNvSpPr>
            <p:nvPr/>
          </p:nvSpPr>
          <p:spPr bwMode="auto">
            <a:xfrm>
              <a:off x="2033591" y="3454400"/>
              <a:ext cx="638103" cy="533400"/>
            </a:xfrm>
            <a:custGeom>
              <a:avLst/>
              <a:gdLst>
                <a:gd name="T0" fmla="*/ 2147483646 w 721"/>
                <a:gd name="T1" fmla="*/ 2147483646 h 735"/>
                <a:gd name="T2" fmla="*/ 2147483646 w 721"/>
                <a:gd name="T3" fmla="*/ 2147483646 h 735"/>
                <a:gd name="T4" fmla="*/ 2147483646 w 721"/>
                <a:gd name="T5" fmla="*/ 2147483646 h 735"/>
                <a:gd name="T6" fmla="*/ 2147483646 w 721"/>
                <a:gd name="T7" fmla="*/ 2147483646 h 735"/>
                <a:gd name="T8" fmla="*/ 2147483646 w 721"/>
                <a:gd name="T9" fmla="*/ 2147483646 h 735"/>
                <a:gd name="T10" fmla="*/ 2147483646 w 721"/>
                <a:gd name="T11" fmla="*/ 2147483646 h 735"/>
                <a:gd name="T12" fmla="*/ 2147483646 w 721"/>
                <a:gd name="T13" fmla="*/ 2147483646 h 735"/>
                <a:gd name="T14" fmla="*/ 2147483646 w 721"/>
                <a:gd name="T15" fmla="*/ 0 h 735"/>
                <a:gd name="T16" fmla="*/ 2147483646 w 721"/>
                <a:gd name="T17" fmla="*/ 2147483646 h 735"/>
                <a:gd name="T18" fmla="*/ 2147483646 w 721"/>
                <a:gd name="T19" fmla="*/ 2147483646 h 735"/>
                <a:gd name="T20" fmla="*/ 2147483646 w 721"/>
                <a:gd name="T21" fmla="*/ 2147483646 h 735"/>
                <a:gd name="T22" fmla="*/ 2147483646 w 721"/>
                <a:gd name="T23" fmla="*/ 2147483646 h 735"/>
                <a:gd name="T24" fmla="*/ 2147483646 w 721"/>
                <a:gd name="T25" fmla="*/ 2147483646 h 735"/>
                <a:gd name="T26" fmla="*/ 2147483646 w 721"/>
                <a:gd name="T27" fmla="*/ 2147483646 h 735"/>
                <a:gd name="T28" fmla="*/ 0 w 721"/>
                <a:gd name="T29" fmla="*/ 2147483646 h 735"/>
                <a:gd name="T30" fmla="*/ 0 w 721"/>
                <a:gd name="T31" fmla="*/ 2147483646 h 735"/>
                <a:gd name="T32" fmla="*/ 0 w 721"/>
                <a:gd name="T33" fmla="*/ 2147483646 h 735"/>
                <a:gd name="T34" fmla="*/ 2147483646 w 721"/>
                <a:gd name="T35" fmla="*/ 2147483646 h 735"/>
                <a:gd name="T36" fmla="*/ 2147483646 w 721"/>
                <a:gd name="T37" fmla="*/ 2147483646 h 735"/>
                <a:gd name="T38" fmla="*/ 2147483646 w 721"/>
                <a:gd name="T39" fmla="*/ 2147483646 h 7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1"/>
                <a:gd name="T61" fmla="*/ 0 h 735"/>
                <a:gd name="T62" fmla="*/ 721 w 721"/>
                <a:gd name="T63" fmla="*/ 735 h 7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1" h="735">
                  <a:moveTo>
                    <a:pt x="319" y="436"/>
                  </a:moveTo>
                  <a:lnTo>
                    <a:pt x="401" y="436"/>
                  </a:lnTo>
                  <a:cubicBezTo>
                    <a:pt x="375" y="446"/>
                    <a:pt x="346" y="446"/>
                    <a:pt x="319" y="436"/>
                  </a:cubicBezTo>
                  <a:close/>
                  <a:moveTo>
                    <a:pt x="489" y="347"/>
                  </a:moveTo>
                  <a:lnTo>
                    <a:pt x="489" y="326"/>
                  </a:lnTo>
                  <a:lnTo>
                    <a:pt x="466" y="299"/>
                  </a:lnTo>
                  <a:cubicBezTo>
                    <a:pt x="503" y="267"/>
                    <a:pt x="524" y="219"/>
                    <a:pt x="524" y="168"/>
                  </a:cubicBezTo>
                  <a:cubicBezTo>
                    <a:pt x="524" y="75"/>
                    <a:pt x="454" y="0"/>
                    <a:pt x="367" y="0"/>
                  </a:cubicBezTo>
                  <a:cubicBezTo>
                    <a:pt x="280" y="0"/>
                    <a:pt x="209" y="75"/>
                    <a:pt x="209" y="168"/>
                  </a:cubicBezTo>
                  <a:cubicBezTo>
                    <a:pt x="209" y="219"/>
                    <a:pt x="231" y="267"/>
                    <a:pt x="268" y="299"/>
                  </a:cubicBezTo>
                  <a:lnTo>
                    <a:pt x="245" y="326"/>
                  </a:lnTo>
                  <a:lnTo>
                    <a:pt x="245" y="360"/>
                  </a:lnTo>
                  <a:cubicBezTo>
                    <a:pt x="243" y="356"/>
                    <a:pt x="241" y="351"/>
                    <a:pt x="240" y="347"/>
                  </a:cubicBezTo>
                  <a:cubicBezTo>
                    <a:pt x="146" y="347"/>
                    <a:pt x="57" y="395"/>
                    <a:pt x="0" y="476"/>
                  </a:cubicBezTo>
                  <a:lnTo>
                    <a:pt x="0" y="735"/>
                  </a:lnTo>
                  <a:lnTo>
                    <a:pt x="721" y="735"/>
                  </a:lnTo>
                  <a:lnTo>
                    <a:pt x="721" y="476"/>
                  </a:lnTo>
                  <a:cubicBezTo>
                    <a:pt x="666" y="397"/>
                    <a:pt x="581" y="349"/>
                    <a:pt x="489" y="3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95" name="Rectangle 105"/>
            <p:cNvSpPr>
              <a:spLocks noChangeArrowheads="1"/>
            </p:cNvSpPr>
            <p:nvPr/>
          </p:nvSpPr>
          <p:spPr bwMode="auto">
            <a:xfrm>
              <a:off x="1979612" y="3662363"/>
              <a:ext cx="680515" cy="12700"/>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6" name="Rectangle 106"/>
            <p:cNvSpPr>
              <a:spLocks noChangeArrowheads="1"/>
            </p:cNvSpPr>
            <p:nvPr/>
          </p:nvSpPr>
          <p:spPr bwMode="auto">
            <a:xfrm>
              <a:off x="1979612" y="3675063"/>
              <a:ext cx="680515" cy="11112"/>
            </a:xfrm>
            <a:prstGeom prst="rect">
              <a:avLst/>
            </a:prstGeom>
            <a:solidFill>
              <a:srgbClr val="00F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7" name="Rectangle 107"/>
            <p:cNvSpPr>
              <a:spLocks noChangeArrowheads="1"/>
            </p:cNvSpPr>
            <p:nvPr/>
          </p:nvSpPr>
          <p:spPr bwMode="auto">
            <a:xfrm>
              <a:off x="1979612" y="3686175"/>
              <a:ext cx="680515" cy="11112"/>
            </a:xfrm>
            <a:prstGeom prst="rect">
              <a:avLst/>
            </a:prstGeom>
            <a:solidFill>
              <a:srgbClr val="00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8" name="Rectangle 108"/>
            <p:cNvSpPr>
              <a:spLocks noChangeArrowheads="1"/>
            </p:cNvSpPr>
            <p:nvPr/>
          </p:nvSpPr>
          <p:spPr bwMode="auto">
            <a:xfrm>
              <a:off x="1979612" y="3697288"/>
              <a:ext cx="680515" cy="11112"/>
            </a:xfrm>
            <a:prstGeom prst="rect">
              <a:avLst/>
            </a:prstGeom>
            <a:solidFill>
              <a:srgbClr val="00F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9" name="Rectangle 109"/>
            <p:cNvSpPr>
              <a:spLocks noChangeArrowheads="1"/>
            </p:cNvSpPr>
            <p:nvPr/>
          </p:nvSpPr>
          <p:spPr bwMode="auto">
            <a:xfrm>
              <a:off x="1979612" y="3708400"/>
              <a:ext cx="680515" cy="12700"/>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0" name="Rectangle 110"/>
            <p:cNvSpPr>
              <a:spLocks noChangeArrowheads="1"/>
            </p:cNvSpPr>
            <p:nvPr/>
          </p:nvSpPr>
          <p:spPr bwMode="auto">
            <a:xfrm>
              <a:off x="1979612" y="3721100"/>
              <a:ext cx="680515" cy="11112"/>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1" name="Rectangle 111"/>
            <p:cNvSpPr>
              <a:spLocks noChangeArrowheads="1"/>
            </p:cNvSpPr>
            <p:nvPr/>
          </p:nvSpPr>
          <p:spPr bwMode="auto">
            <a:xfrm>
              <a:off x="1979612" y="3732213"/>
              <a:ext cx="680515" cy="11112"/>
            </a:xfrm>
            <a:prstGeom prst="rect">
              <a:avLst/>
            </a:prstGeom>
            <a:solidFill>
              <a:srgbClr val="00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2" name="Rectangle 112"/>
            <p:cNvSpPr>
              <a:spLocks noChangeArrowheads="1"/>
            </p:cNvSpPr>
            <p:nvPr/>
          </p:nvSpPr>
          <p:spPr bwMode="auto">
            <a:xfrm>
              <a:off x="1979612" y="3743325"/>
              <a:ext cx="680515" cy="12700"/>
            </a:xfrm>
            <a:prstGeom prst="rect">
              <a:avLst/>
            </a:prstGeom>
            <a:solidFill>
              <a:srgbClr val="00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3" name="Rectangle 113"/>
            <p:cNvSpPr>
              <a:spLocks noChangeArrowheads="1"/>
            </p:cNvSpPr>
            <p:nvPr/>
          </p:nvSpPr>
          <p:spPr bwMode="auto">
            <a:xfrm>
              <a:off x="1979612" y="3756025"/>
              <a:ext cx="680515" cy="11112"/>
            </a:xfrm>
            <a:prstGeom prst="rect">
              <a:avLst/>
            </a:prstGeom>
            <a:solidFill>
              <a:srgbClr val="00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4" name="Rectangle 114"/>
            <p:cNvSpPr>
              <a:spLocks noChangeArrowheads="1"/>
            </p:cNvSpPr>
            <p:nvPr/>
          </p:nvSpPr>
          <p:spPr bwMode="auto">
            <a:xfrm>
              <a:off x="1979612" y="3767138"/>
              <a:ext cx="680515" cy="11112"/>
            </a:xfrm>
            <a:prstGeom prst="rect">
              <a:avLst/>
            </a:prstGeom>
            <a:solidFill>
              <a:srgbClr val="00D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5" name="Rectangle 115"/>
            <p:cNvSpPr>
              <a:spLocks noChangeArrowheads="1"/>
            </p:cNvSpPr>
            <p:nvPr/>
          </p:nvSpPr>
          <p:spPr bwMode="auto">
            <a:xfrm>
              <a:off x="1979612" y="3778250"/>
              <a:ext cx="680515" cy="12700"/>
            </a:xfrm>
            <a:prstGeom prst="rect">
              <a:avLst/>
            </a:prstGeom>
            <a:solidFill>
              <a:srgbClr val="00D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6" name="Rectangle 116"/>
            <p:cNvSpPr>
              <a:spLocks noChangeArrowheads="1"/>
            </p:cNvSpPr>
            <p:nvPr/>
          </p:nvSpPr>
          <p:spPr bwMode="auto">
            <a:xfrm>
              <a:off x="1979612" y="3790950"/>
              <a:ext cx="680515" cy="11112"/>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7" name="Rectangle 117"/>
            <p:cNvSpPr>
              <a:spLocks noChangeArrowheads="1"/>
            </p:cNvSpPr>
            <p:nvPr/>
          </p:nvSpPr>
          <p:spPr bwMode="auto">
            <a:xfrm>
              <a:off x="1979612" y="3802063"/>
              <a:ext cx="680515" cy="11112"/>
            </a:xfrm>
            <a:prstGeom prst="rect">
              <a:avLst/>
            </a:prstGeom>
            <a:solidFill>
              <a:srgbClr val="00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8" name="Rectangle 118"/>
            <p:cNvSpPr>
              <a:spLocks noChangeArrowheads="1"/>
            </p:cNvSpPr>
            <p:nvPr/>
          </p:nvSpPr>
          <p:spPr bwMode="auto">
            <a:xfrm>
              <a:off x="1979612" y="3813175"/>
              <a:ext cx="680515" cy="12700"/>
            </a:xfrm>
            <a:prstGeom prst="rect">
              <a:avLst/>
            </a:prstGeom>
            <a:solidFill>
              <a:srgbClr val="00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9" name="Rectangle 119"/>
            <p:cNvSpPr>
              <a:spLocks noChangeArrowheads="1"/>
            </p:cNvSpPr>
            <p:nvPr/>
          </p:nvSpPr>
          <p:spPr bwMode="auto">
            <a:xfrm>
              <a:off x="1979612" y="3825875"/>
              <a:ext cx="680515" cy="11112"/>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0" name="Rectangle 120"/>
            <p:cNvSpPr>
              <a:spLocks noChangeArrowheads="1"/>
            </p:cNvSpPr>
            <p:nvPr/>
          </p:nvSpPr>
          <p:spPr bwMode="auto">
            <a:xfrm>
              <a:off x="1979612" y="3836988"/>
              <a:ext cx="680515" cy="11112"/>
            </a:xfrm>
            <a:prstGeom prst="rect">
              <a:avLst/>
            </a:prstGeom>
            <a:solidFill>
              <a:srgbClr val="00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1" name="Rectangle 121"/>
            <p:cNvSpPr>
              <a:spLocks noChangeArrowheads="1"/>
            </p:cNvSpPr>
            <p:nvPr/>
          </p:nvSpPr>
          <p:spPr bwMode="auto">
            <a:xfrm>
              <a:off x="1979612" y="3848100"/>
              <a:ext cx="680515" cy="11112"/>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2" name="Rectangle 122"/>
            <p:cNvSpPr>
              <a:spLocks noChangeArrowheads="1"/>
            </p:cNvSpPr>
            <p:nvPr/>
          </p:nvSpPr>
          <p:spPr bwMode="auto">
            <a:xfrm>
              <a:off x="1979612" y="3859213"/>
              <a:ext cx="680515" cy="12700"/>
            </a:xfrm>
            <a:prstGeom prst="rect">
              <a:avLst/>
            </a:prstGeom>
            <a:solidFill>
              <a:srgbClr val="00B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3" name="Rectangle 123"/>
            <p:cNvSpPr>
              <a:spLocks noChangeArrowheads="1"/>
            </p:cNvSpPr>
            <p:nvPr/>
          </p:nvSpPr>
          <p:spPr bwMode="auto">
            <a:xfrm>
              <a:off x="1979612" y="3871913"/>
              <a:ext cx="680515" cy="11112"/>
            </a:xfrm>
            <a:prstGeom prst="rect">
              <a:avLst/>
            </a:prstGeom>
            <a:solidFill>
              <a:srgbClr val="00A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4" name="Rectangle 124"/>
            <p:cNvSpPr>
              <a:spLocks noChangeArrowheads="1"/>
            </p:cNvSpPr>
            <p:nvPr/>
          </p:nvSpPr>
          <p:spPr bwMode="auto">
            <a:xfrm>
              <a:off x="1979612" y="3883025"/>
              <a:ext cx="680515" cy="11112"/>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5" name="Rectangle 125"/>
            <p:cNvSpPr>
              <a:spLocks noChangeArrowheads="1"/>
            </p:cNvSpPr>
            <p:nvPr/>
          </p:nvSpPr>
          <p:spPr bwMode="auto">
            <a:xfrm>
              <a:off x="1979612" y="3894138"/>
              <a:ext cx="680515" cy="12700"/>
            </a:xfrm>
            <a:prstGeom prst="rect">
              <a:avLst/>
            </a:prstGeom>
            <a:solidFill>
              <a:srgbClr val="00A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6" name="Rectangle 126"/>
            <p:cNvSpPr>
              <a:spLocks noChangeArrowheads="1"/>
            </p:cNvSpPr>
            <p:nvPr/>
          </p:nvSpPr>
          <p:spPr bwMode="auto">
            <a:xfrm>
              <a:off x="1979612" y="3906838"/>
              <a:ext cx="680515" cy="11112"/>
            </a:xfrm>
            <a:prstGeom prst="rect">
              <a:avLst/>
            </a:prstGeom>
            <a:solidFill>
              <a:srgbClr val="00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7" name="Rectangle 127"/>
            <p:cNvSpPr>
              <a:spLocks noChangeArrowheads="1"/>
            </p:cNvSpPr>
            <p:nvPr/>
          </p:nvSpPr>
          <p:spPr bwMode="auto">
            <a:xfrm>
              <a:off x="1979612" y="3917950"/>
              <a:ext cx="680515" cy="11112"/>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8" name="Rectangle 128"/>
            <p:cNvSpPr>
              <a:spLocks noChangeArrowheads="1"/>
            </p:cNvSpPr>
            <p:nvPr/>
          </p:nvSpPr>
          <p:spPr bwMode="auto">
            <a:xfrm>
              <a:off x="1979612" y="3929063"/>
              <a:ext cx="680515" cy="12700"/>
            </a:xfrm>
            <a:prstGeom prst="rect">
              <a:avLst/>
            </a:prstGeom>
            <a:solidFill>
              <a:srgbClr val="009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9" name="Rectangle 129"/>
            <p:cNvSpPr>
              <a:spLocks noChangeArrowheads="1"/>
            </p:cNvSpPr>
            <p:nvPr/>
          </p:nvSpPr>
          <p:spPr bwMode="auto">
            <a:xfrm>
              <a:off x="1979612" y="3941763"/>
              <a:ext cx="680515" cy="11112"/>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0" name="Rectangle 130"/>
            <p:cNvSpPr>
              <a:spLocks noChangeArrowheads="1"/>
            </p:cNvSpPr>
            <p:nvPr/>
          </p:nvSpPr>
          <p:spPr bwMode="auto">
            <a:xfrm>
              <a:off x="1979612" y="3952875"/>
              <a:ext cx="680515" cy="11112"/>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1" name="Rectangle 131"/>
            <p:cNvSpPr>
              <a:spLocks noChangeArrowheads="1"/>
            </p:cNvSpPr>
            <p:nvPr/>
          </p:nvSpPr>
          <p:spPr bwMode="auto">
            <a:xfrm>
              <a:off x="1979612" y="3963988"/>
              <a:ext cx="680515" cy="12700"/>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2" name="Rectangle 132"/>
            <p:cNvSpPr>
              <a:spLocks noChangeArrowheads="1"/>
            </p:cNvSpPr>
            <p:nvPr/>
          </p:nvSpPr>
          <p:spPr bwMode="auto">
            <a:xfrm>
              <a:off x="1979612" y="3976688"/>
              <a:ext cx="680515" cy="11112"/>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3" name="Freeform 133"/>
            <p:cNvSpPr>
              <a:spLocks/>
            </p:cNvSpPr>
            <p:nvPr/>
          </p:nvSpPr>
          <p:spPr bwMode="auto">
            <a:xfrm>
              <a:off x="2002746" y="3673475"/>
              <a:ext cx="649670" cy="298450"/>
            </a:xfrm>
            <a:custGeom>
              <a:avLst/>
              <a:gdLst>
                <a:gd name="T0" fmla="*/ 2147483646 w 733"/>
                <a:gd name="T1" fmla="*/ 2147483646 h 412"/>
                <a:gd name="T2" fmla="*/ 2147483646 w 733"/>
                <a:gd name="T3" fmla="*/ 2147483646 h 412"/>
                <a:gd name="T4" fmla="*/ 2147483646 w 733"/>
                <a:gd name="T5" fmla="*/ 2147483646 h 412"/>
                <a:gd name="T6" fmla="*/ 2147483646 w 733"/>
                <a:gd name="T7" fmla="*/ 2147483646 h 412"/>
                <a:gd name="T8" fmla="*/ 2147483646 w 733"/>
                <a:gd name="T9" fmla="*/ 2147483646 h 412"/>
                <a:gd name="T10" fmla="*/ 2147483646 w 733"/>
                <a:gd name="T11" fmla="*/ 2147483646 h 412"/>
                <a:gd name="T12" fmla="*/ 0 w 733"/>
                <a:gd name="T13" fmla="*/ 2147483646 h 412"/>
                <a:gd name="T14" fmla="*/ 0 w 733"/>
                <a:gd name="T15" fmla="*/ 2147483646 h 412"/>
                <a:gd name="T16" fmla="*/ 0 w 733"/>
                <a:gd name="T17" fmla="*/ 2147483646 h 412"/>
                <a:gd name="T18" fmla="*/ 2147483646 w 733"/>
                <a:gd name="T19" fmla="*/ 2147483646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412"/>
                <a:gd name="T32" fmla="*/ 733 w 73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412">
                  <a:moveTo>
                    <a:pt x="122" y="412"/>
                  </a:moveTo>
                  <a:lnTo>
                    <a:pt x="733" y="412"/>
                  </a:lnTo>
                  <a:lnTo>
                    <a:pt x="733" y="183"/>
                  </a:lnTo>
                  <a:cubicBezTo>
                    <a:pt x="694" y="72"/>
                    <a:pt x="596" y="0"/>
                    <a:pt x="489" y="4"/>
                  </a:cubicBezTo>
                  <a:cubicBezTo>
                    <a:pt x="469" y="79"/>
                    <a:pt x="398" y="122"/>
                    <a:pt x="331" y="100"/>
                  </a:cubicBezTo>
                  <a:cubicBezTo>
                    <a:pt x="289" y="87"/>
                    <a:pt x="257" y="50"/>
                    <a:pt x="244" y="4"/>
                  </a:cubicBezTo>
                  <a:cubicBezTo>
                    <a:pt x="141" y="17"/>
                    <a:pt x="51" y="83"/>
                    <a:pt x="0" y="183"/>
                  </a:cubicBezTo>
                  <a:lnTo>
                    <a:pt x="0" y="412"/>
                  </a:lnTo>
                  <a:lnTo>
                    <a:pt x="122" y="4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134"/>
            <p:cNvSpPr>
              <a:spLocks noEditPoints="1"/>
            </p:cNvSpPr>
            <p:nvPr/>
          </p:nvSpPr>
          <p:spPr bwMode="auto">
            <a:xfrm>
              <a:off x="2133836" y="3873500"/>
              <a:ext cx="387489" cy="98425"/>
            </a:xfrm>
            <a:custGeom>
              <a:avLst/>
              <a:gdLst>
                <a:gd name="T0" fmla="*/ 0 w 201"/>
                <a:gd name="T1" fmla="*/ 0 h 62"/>
                <a:gd name="T2" fmla="*/ 0 w 201"/>
                <a:gd name="T3" fmla="*/ 2147483646 h 62"/>
                <a:gd name="T4" fmla="*/ 2147483646 w 201"/>
                <a:gd name="T5" fmla="*/ 2147483646 h 62"/>
                <a:gd name="T6" fmla="*/ 2147483646 w 201"/>
                <a:gd name="T7" fmla="*/ 0 h 62"/>
                <a:gd name="T8" fmla="*/ 0 60000 65536"/>
                <a:gd name="T9" fmla="*/ 0 60000 65536"/>
                <a:gd name="T10" fmla="*/ 0 60000 65536"/>
                <a:gd name="T11" fmla="*/ 0 60000 65536"/>
                <a:gd name="T12" fmla="*/ 0 w 201"/>
                <a:gd name="T13" fmla="*/ 0 h 62"/>
                <a:gd name="T14" fmla="*/ 201 w 201"/>
                <a:gd name="T15" fmla="*/ 62 h 62"/>
              </a:gdLst>
              <a:ahLst/>
              <a:cxnLst>
                <a:cxn ang="T8">
                  <a:pos x="T0" y="T1"/>
                </a:cxn>
                <a:cxn ang="T9">
                  <a:pos x="T2" y="T3"/>
                </a:cxn>
                <a:cxn ang="T10">
                  <a:pos x="T4" y="T5"/>
                </a:cxn>
                <a:cxn ang="T11">
                  <a:pos x="T6" y="T7"/>
                </a:cxn>
              </a:cxnLst>
              <a:rect l="T12" t="T13" r="T14" b="T15"/>
              <a:pathLst>
                <a:path w="201" h="62">
                  <a:moveTo>
                    <a:pt x="0" y="0"/>
                  </a:moveTo>
                  <a:lnTo>
                    <a:pt x="0" y="62"/>
                  </a:lnTo>
                  <a:moveTo>
                    <a:pt x="201" y="62"/>
                  </a:moveTo>
                  <a:lnTo>
                    <a:pt x="201"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Freeform 135"/>
            <p:cNvSpPr>
              <a:spLocks/>
            </p:cNvSpPr>
            <p:nvPr/>
          </p:nvSpPr>
          <p:spPr bwMode="auto">
            <a:xfrm>
              <a:off x="2187815" y="3438525"/>
              <a:ext cx="279532" cy="317500"/>
            </a:xfrm>
            <a:custGeom>
              <a:avLst/>
              <a:gdLst>
                <a:gd name="T0" fmla="*/ 2147483646 w 315"/>
                <a:gd name="T1" fmla="*/ 2147483646 h 437"/>
                <a:gd name="T2" fmla="*/ 2147483646 w 315"/>
                <a:gd name="T3" fmla="*/ 2147483646 h 437"/>
                <a:gd name="T4" fmla="*/ 2147483646 w 315"/>
                <a:gd name="T5" fmla="*/ 0 h 437"/>
                <a:gd name="T6" fmla="*/ 0 w 315"/>
                <a:gd name="T7" fmla="*/ 2147483646 h 437"/>
                <a:gd name="T8" fmla="*/ 2147483646 w 315"/>
                <a:gd name="T9" fmla="*/ 2147483646 h 437"/>
                <a:gd name="T10" fmla="*/ 2147483646 w 315"/>
                <a:gd name="T11" fmla="*/ 2147483646 h 437"/>
                <a:gd name="T12" fmla="*/ 2147483646 w 315"/>
                <a:gd name="T13" fmla="*/ 2147483646 h 437"/>
                <a:gd name="T14" fmla="*/ 2147483646 w 315"/>
                <a:gd name="T15" fmla="*/ 2147483646 h 437"/>
                <a:gd name="T16" fmla="*/ 2147483646 w 315"/>
                <a:gd name="T17" fmla="*/ 2147483646 h 437"/>
                <a:gd name="T18" fmla="*/ 2147483646 w 315"/>
                <a:gd name="T19" fmla="*/ 2147483646 h 437"/>
                <a:gd name="T20" fmla="*/ 2147483646 w 315"/>
                <a:gd name="T21" fmla="*/ 2147483646 h 4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7"/>
                <a:gd name="T35" fmla="*/ 315 w 315"/>
                <a:gd name="T36" fmla="*/ 437 h 4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7">
                  <a:moveTo>
                    <a:pt x="256" y="300"/>
                  </a:moveTo>
                  <a:cubicBezTo>
                    <a:pt x="293" y="268"/>
                    <a:pt x="315" y="219"/>
                    <a:pt x="315" y="169"/>
                  </a:cubicBezTo>
                  <a:cubicBezTo>
                    <a:pt x="315" y="76"/>
                    <a:pt x="244" y="0"/>
                    <a:pt x="158" y="0"/>
                  </a:cubicBezTo>
                  <a:cubicBezTo>
                    <a:pt x="71" y="0"/>
                    <a:pt x="0" y="76"/>
                    <a:pt x="0" y="169"/>
                  </a:cubicBezTo>
                  <a:cubicBezTo>
                    <a:pt x="0" y="219"/>
                    <a:pt x="22" y="268"/>
                    <a:pt x="59" y="300"/>
                  </a:cubicBezTo>
                  <a:lnTo>
                    <a:pt x="35" y="327"/>
                  </a:lnTo>
                  <a:lnTo>
                    <a:pt x="35" y="437"/>
                  </a:lnTo>
                  <a:lnTo>
                    <a:pt x="280" y="437"/>
                  </a:lnTo>
                  <a:lnTo>
                    <a:pt x="280" y="327"/>
                  </a:lnTo>
                  <a:lnTo>
                    <a:pt x="256" y="300"/>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126" name="Freeform 136"/>
            <p:cNvSpPr>
              <a:spLocks/>
            </p:cNvSpPr>
            <p:nvPr/>
          </p:nvSpPr>
          <p:spPr bwMode="auto">
            <a:xfrm>
              <a:off x="2187815" y="3438525"/>
              <a:ext cx="279532" cy="317500"/>
            </a:xfrm>
            <a:custGeom>
              <a:avLst/>
              <a:gdLst>
                <a:gd name="T0" fmla="*/ 2147483646 w 315"/>
                <a:gd name="T1" fmla="*/ 2147483646 h 437"/>
                <a:gd name="T2" fmla="*/ 2147483646 w 315"/>
                <a:gd name="T3" fmla="*/ 2147483646 h 437"/>
                <a:gd name="T4" fmla="*/ 2147483646 w 315"/>
                <a:gd name="T5" fmla="*/ 0 h 437"/>
                <a:gd name="T6" fmla="*/ 0 w 315"/>
                <a:gd name="T7" fmla="*/ 2147483646 h 437"/>
                <a:gd name="T8" fmla="*/ 2147483646 w 315"/>
                <a:gd name="T9" fmla="*/ 2147483646 h 437"/>
                <a:gd name="T10" fmla="*/ 2147483646 w 315"/>
                <a:gd name="T11" fmla="*/ 2147483646 h 437"/>
                <a:gd name="T12" fmla="*/ 2147483646 w 315"/>
                <a:gd name="T13" fmla="*/ 2147483646 h 437"/>
                <a:gd name="T14" fmla="*/ 2147483646 w 315"/>
                <a:gd name="T15" fmla="*/ 2147483646 h 437"/>
                <a:gd name="T16" fmla="*/ 2147483646 w 315"/>
                <a:gd name="T17" fmla="*/ 2147483646 h 437"/>
                <a:gd name="T18" fmla="*/ 2147483646 w 315"/>
                <a:gd name="T19" fmla="*/ 2147483646 h 437"/>
                <a:gd name="T20" fmla="*/ 2147483646 w 315"/>
                <a:gd name="T21" fmla="*/ 2147483646 h 4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7"/>
                <a:gd name="T35" fmla="*/ 315 w 315"/>
                <a:gd name="T36" fmla="*/ 437 h 4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7">
                  <a:moveTo>
                    <a:pt x="256" y="300"/>
                  </a:moveTo>
                  <a:cubicBezTo>
                    <a:pt x="293" y="268"/>
                    <a:pt x="315" y="219"/>
                    <a:pt x="315" y="169"/>
                  </a:cubicBezTo>
                  <a:cubicBezTo>
                    <a:pt x="315" y="76"/>
                    <a:pt x="244" y="0"/>
                    <a:pt x="158" y="0"/>
                  </a:cubicBezTo>
                  <a:cubicBezTo>
                    <a:pt x="71" y="0"/>
                    <a:pt x="0" y="76"/>
                    <a:pt x="0" y="169"/>
                  </a:cubicBezTo>
                  <a:cubicBezTo>
                    <a:pt x="0" y="219"/>
                    <a:pt x="22" y="268"/>
                    <a:pt x="59" y="300"/>
                  </a:cubicBezTo>
                  <a:lnTo>
                    <a:pt x="35" y="327"/>
                  </a:lnTo>
                  <a:lnTo>
                    <a:pt x="35" y="437"/>
                  </a:lnTo>
                  <a:lnTo>
                    <a:pt x="280" y="437"/>
                  </a:lnTo>
                  <a:lnTo>
                    <a:pt x="280" y="327"/>
                  </a:lnTo>
                  <a:lnTo>
                    <a:pt x="256" y="30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Freeform 137"/>
            <p:cNvSpPr>
              <a:spLocks/>
            </p:cNvSpPr>
            <p:nvPr/>
          </p:nvSpPr>
          <p:spPr bwMode="auto">
            <a:xfrm>
              <a:off x="2185887" y="3432175"/>
              <a:ext cx="291098" cy="139700"/>
            </a:xfrm>
            <a:custGeom>
              <a:avLst/>
              <a:gdLst>
                <a:gd name="T0" fmla="*/ 0 w 329"/>
                <a:gd name="T1" fmla="*/ 2147483646 h 192"/>
                <a:gd name="T2" fmla="*/ 2147483646 w 329"/>
                <a:gd name="T3" fmla="*/ 2147483646 h 192"/>
                <a:gd name="T4" fmla="*/ 2147483646 w 329"/>
                <a:gd name="T5" fmla="*/ 2147483646 h 192"/>
                <a:gd name="T6" fmla="*/ 2147483646 w 329"/>
                <a:gd name="T7" fmla="*/ 2147483646 h 192"/>
                <a:gd name="T8" fmla="*/ 0 w 329"/>
                <a:gd name="T9" fmla="*/ 2147483646 h 192"/>
                <a:gd name="T10" fmla="*/ 0 w 329"/>
                <a:gd name="T11" fmla="*/ 2147483646 h 192"/>
                <a:gd name="T12" fmla="*/ 0 60000 65536"/>
                <a:gd name="T13" fmla="*/ 0 60000 65536"/>
                <a:gd name="T14" fmla="*/ 0 60000 65536"/>
                <a:gd name="T15" fmla="*/ 0 60000 65536"/>
                <a:gd name="T16" fmla="*/ 0 60000 65536"/>
                <a:gd name="T17" fmla="*/ 0 60000 65536"/>
                <a:gd name="T18" fmla="*/ 0 w 329"/>
                <a:gd name="T19" fmla="*/ 0 h 192"/>
                <a:gd name="T20" fmla="*/ 329 w 329"/>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329" h="192">
                  <a:moveTo>
                    <a:pt x="2" y="178"/>
                  </a:moveTo>
                  <a:cubicBezTo>
                    <a:pt x="44" y="192"/>
                    <a:pt x="101" y="189"/>
                    <a:pt x="136" y="170"/>
                  </a:cubicBezTo>
                  <a:cubicBezTo>
                    <a:pt x="197" y="163"/>
                    <a:pt x="261" y="165"/>
                    <a:pt x="317" y="178"/>
                  </a:cubicBezTo>
                  <a:cubicBezTo>
                    <a:pt x="329" y="96"/>
                    <a:pt x="268" y="21"/>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128" name="Freeform 138"/>
            <p:cNvSpPr>
              <a:spLocks/>
            </p:cNvSpPr>
            <p:nvPr/>
          </p:nvSpPr>
          <p:spPr bwMode="auto">
            <a:xfrm>
              <a:off x="2185887" y="3432175"/>
              <a:ext cx="291098" cy="139700"/>
            </a:xfrm>
            <a:custGeom>
              <a:avLst/>
              <a:gdLst>
                <a:gd name="T0" fmla="*/ 2147483646 w 151"/>
                <a:gd name="T1" fmla="*/ 2147483646 h 88"/>
                <a:gd name="T2" fmla="*/ 2147483646 w 151"/>
                <a:gd name="T3" fmla="*/ 2147483646 h 88"/>
                <a:gd name="T4" fmla="*/ 2147483646 w 151"/>
                <a:gd name="T5" fmla="*/ 2147483646 h 88"/>
                <a:gd name="T6" fmla="*/ 2147483646 w 151"/>
                <a:gd name="T7" fmla="*/ 2147483646 h 88"/>
                <a:gd name="T8" fmla="*/ 2147483646 w 151"/>
                <a:gd name="T9" fmla="*/ 2147483646 h 88"/>
                <a:gd name="T10" fmla="*/ 2147483646 w 151"/>
                <a:gd name="T11" fmla="*/ 2147483646 h 88"/>
                <a:gd name="T12" fmla="*/ 0 60000 65536"/>
                <a:gd name="T13" fmla="*/ 0 60000 65536"/>
                <a:gd name="T14" fmla="*/ 0 60000 65536"/>
                <a:gd name="T15" fmla="*/ 0 60000 65536"/>
                <a:gd name="T16" fmla="*/ 0 60000 65536"/>
                <a:gd name="T17" fmla="*/ 0 60000 65536"/>
                <a:gd name="T18" fmla="*/ 0 w 151"/>
                <a:gd name="T19" fmla="*/ 0 h 88"/>
                <a:gd name="T20" fmla="*/ 151 w 151"/>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51" h="88">
                  <a:moveTo>
                    <a:pt x="1" y="82"/>
                  </a:moveTo>
                  <a:cubicBezTo>
                    <a:pt x="21" y="88"/>
                    <a:pt x="47" y="87"/>
                    <a:pt x="63" y="78"/>
                  </a:cubicBezTo>
                  <a:cubicBezTo>
                    <a:pt x="91" y="75"/>
                    <a:pt x="120" y="76"/>
                    <a:pt x="146" y="82"/>
                  </a:cubicBezTo>
                  <a:cubicBezTo>
                    <a:pt x="151" y="44"/>
                    <a:pt x="123" y="10"/>
                    <a:pt x="83" y="5"/>
                  </a:cubicBezTo>
                  <a:cubicBezTo>
                    <a:pt x="44" y="0"/>
                    <a:pt x="7" y="26"/>
                    <a:pt x="1" y="63"/>
                  </a:cubicBezTo>
                  <a:cubicBezTo>
                    <a:pt x="0" y="69"/>
                    <a:pt x="0" y="76"/>
                    <a:pt x="1" y="82"/>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Rectangle 139"/>
            <p:cNvSpPr>
              <a:spLocks noChangeArrowheads="1"/>
            </p:cNvSpPr>
            <p:nvPr/>
          </p:nvSpPr>
          <p:spPr bwMode="auto">
            <a:xfrm>
              <a:off x="2149259" y="4033838"/>
              <a:ext cx="40291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Bob</a:t>
              </a:r>
              <a:endParaRPr lang="zh-CN" altLang="zh-CN" sz="1800" b="1">
                <a:latin typeface="Arial" panose="020B0604020202020204" pitchFamily="34" charset="0"/>
              </a:endParaRPr>
            </a:p>
          </p:txBody>
        </p:sp>
        <p:pic>
          <p:nvPicPr>
            <p:cNvPr id="130" name="Picture 1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753" y="1957388"/>
              <a:ext cx="43953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41"/>
            <p:cNvSpPr>
              <a:spLocks/>
            </p:cNvSpPr>
            <p:nvPr/>
          </p:nvSpPr>
          <p:spPr bwMode="auto">
            <a:xfrm>
              <a:off x="2162753" y="1954213"/>
              <a:ext cx="422189" cy="350837"/>
            </a:xfrm>
            <a:custGeom>
              <a:avLst/>
              <a:gdLst>
                <a:gd name="T0" fmla="*/ 2147483646 w 479"/>
                <a:gd name="T1" fmla="*/ 2147483646 h 484"/>
                <a:gd name="T2" fmla="*/ 2147483646 w 479"/>
                <a:gd name="T3" fmla="*/ 2147483646 h 484"/>
                <a:gd name="T4" fmla="*/ 2147483646 w 479"/>
                <a:gd name="T5" fmla="*/ 2147483646 h 484"/>
                <a:gd name="T6" fmla="*/ 2147483646 w 479"/>
                <a:gd name="T7" fmla="*/ 2147483646 h 484"/>
                <a:gd name="T8" fmla="*/ 2147483646 w 479"/>
                <a:gd name="T9" fmla="*/ 2147483646 h 484"/>
                <a:gd name="T10" fmla="*/ 2147483646 w 479"/>
                <a:gd name="T11" fmla="*/ 2147483646 h 484"/>
                <a:gd name="T12" fmla="*/ 2147483646 w 479"/>
                <a:gd name="T13" fmla="*/ 2147483646 h 484"/>
                <a:gd name="T14" fmla="*/ 2147483646 w 479"/>
                <a:gd name="T15" fmla="*/ 2147483646 h 484"/>
                <a:gd name="T16" fmla="*/ 2147483646 w 479"/>
                <a:gd name="T17" fmla="*/ 2147483646 h 484"/>
                <a:gd name="T18" fmla="*/ 2147483646 w 479"/>
                <a:gd name="T19" fmla="*/ 2147483646 h 484"/>
                <a:gd name="T20" fmla="*/ 2147483646 w 479"/>
                <a:gd name="T21" fmla="*/ 2147483646 h 484"/>
                <a:gd name="T22" fmla="*/ 2147483646 w 479"/>
                <a:gd name="T23" fmla="*/ 2147483646 h 484"/>
                <a:gd name="T24" fmla="*/ 2147483646 w 479"/>
                <a:gd name="T25" fmla="*/ 2147483646 h 484"/>
                <a:gd name="T26" fmla="*/ 2147483646 w 479"/>
                <a:gd name="T27" fmla="*/ 2147483646 h 484"/>
                <a:gd name="T28" fmla="*/ 2147483646 w 479"/>
                <a:gd name="T29" fmla="*/ 2147483646 h 484"/>
                <a:gd name="T30" fmla="*/ 2147483646 w 479"/>
                <a:gd name="T31" fmla="*/ 2147483646 h 484"/>
                <a:gd name="T32" fmla="*/ 2147483646 w 479"/>
                <a:gd name="T33" fmla="*/ 2147483646 h 484"/>
                <a:gd name="T34" fmla="*/ 2147483646 w 479"/>
                <a:gd name="T35" fmla="*/ 2147483646 h 484"/>
                <a:gd name="T36" fmla="*/ 2147483646 w 479"/>
                <a:gd name="T37" fmla="*/ 2147483646 h 4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9"/>
                <a:gd name="T58" fmla="*/ 0 h 484"/>
                <a:gd name="T59" fmla="*/ 479 w 479"/>
                <a:gd name="T60" fmla="*/ 484 h 4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9" h="484">
                  <a:moveTo>
                    <a:pt x="262" y="397"/>
                  </a:moveTo>
                  <a:lnTo>
                    <a:pt x="385" y="399"/>
                  </a:lnTo>
                  <a:cubicBezTo>
                    <a:pt x="402" y="396"/>
                    <a:pt x="413" y="381"/>
                    <a:pt x="410" y="364"/>
                  </a:cubicBezTo>
                  <a:cubicBezTo>
                    <a:pt x="409" y="362"/>
                    <a:pt x="409" y="359"/>
                    <a:pt x="408" y="357"/>
                  </a:cubicBezTo>
                  <a:lnTo>
                    <a:pt x="410" y="284"/>
                  </a:lnTo>
                  <a:cubicBezTo>
                    <a:pt x="429" y="285"/>
                    <a:pt x="449" y="286"/>
                    <a:pt x="468" y="286"/>
                  </a:cubicBezTo>
                  <a:cubicBezTo>
                    <a:pt x="472" y="280"/>
                    <a:pt x="476" y="274"/>
                    <a:pt x="479" y="268"/>
                  </a:cubicBezTo>
                  <a:lnTo>
                    <a:pt x="410" y="195"/>
                  </a:lnTo>
                  <a:cubicBezTo>
                    <a:pt x="416" y="183"/>
                    <a:pt x="428" y="174"/>
                    <a:pt x="441" y="170"/>
                  </a:cubicBezTo>
                  <a:lnTo>
                    <a:pt x="433" y="113"/>
                  </a:lnTo>
                  <a:cubicBezTo>
                    <a:pt x="360" y="21"/>
                    <a:pt x="221" y="0"/>
                    <a:pt x="122" y="67"/>
                  </a:cubicBezTo>
                  <a:cubicBezTo>
                    <a:pt x="22" y="134"/>
                    <a:pt x="0" y="264"/>
                    <a:pt x="72" y="356"/>
                  </a:cubicBezTo>
                  <a:cubicBezTo>
                    <a:pt x="86" y="374"/>
                    <a:pt x="103" y="390"/>
                    <a:pt x="123" y="403"/>
                  </a:cubicBezTo>
                  <a:lnTo>
                    <a:pt x="127" y="484"/>
                  </a:lnTo>
                  <a:lnTo>
                    <a:pt x="334" y="484"/>
                  </a:lnTo>
                  <a:lnTo>
                    <a:pt x="334" y="401"/>
                  </a:lnTo>
                  <a:lnTo>
                    <a:pt x="262" y="397"/>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Freeform 142"/>
            <p:cNvSpPr>
              <a:spLocks/>
            </p:cNvSpPr>
            <p:nvPr/>
          </p:nvSpPr>
          <p:spPr bwMode="auto">
            <a:xfrm>
              <a:off x="2147331" y="1925638"/>
              <a:ext cx="412550" cy="325437"/>
            </a:xfrm>
            <a:custGeom>
              <a:avLst/>
              <a:gdLst>
                <a:gd name="T0" fmla="*/ 2147483646 w 466"/>
                <a:gd name="T1" fmla="*/ 2147483646 h 449"/>
                <a:gd name="T2" fmla="*/ 2147483646 w 466"/>
                <a:gd name="T3" fmla="*/ 2147483646 h 449"/>
                <a:gd name="T4" fmla="*/ 2147483646 w 466"/>
                <a:gd name="T5" fmla="*/ 2147483646 h 449"/>
                <a:gd name="T6" fmla="*/ 2147483646 w 466"/>
                <a:gd name="T7" fmla="*/ 2147483646 h 449"/>
                <a:gd name="T8" fmla="*/ 2147483646 w 466"/>
                <a:gd name="T9" fmla="*/ 0 h 449"/>
                <a:gd name="T10" fmla="*/ 2147483646 w 466"/>
                <a:gd name="T11" fmla="*/ 2147483646 h 449"/>
                <a:gd name="T12" fmla="*/ 2147483646 w 466"/>
                <a:gd name="T13" fmla="*/ 2147483646 h 449"/>
                <a:gd name="T14" fmla="*/ 2147483646 w 466"/>
                <a:gd name="T15" fmla="*/ 2147483646 h 449"/>
                <a:gd name="T16" fmla="*/ 2147483646 w 466"/>
                <a:gd name="T17" fmla="*/ 2147483646 h 449"/>
                <a:gd name="T18" fmla="*/ 2147483646 w 466"/>
                <a:gd name="T19" fmla="*/ 2147483646 h 449"/>
                <a:gd name="T20" fmla="*/ 2147483646 w 466"/>
                <a:gd name="T21" fmla="*/ 2147483646 h 449"/>
                <a:gd name="T22" fmla="*/ 2147483646 w 466"/>
                <a:gd name="T23" fmla="*/ 2147483646 h 449"/>
                <a:gd name="T24" fmla="*/ 2147483646 w 466"/>
                <a:gd name="T25" fmla="*/ 2147483646 h 449"/>
                <a:gd name="T26" fmla="*/ 2147483646 w 466"/>
                <a:gd name="T27" fmla="*/ 2147483646 h 449"/>
                <a:gd name="T28" fmla="*/ 2147483646 w 466"/>
                <a:gd name="T29" fmla="*/ 2147483646 h 449"/>
                <a:gd name="T30" fmla="*/ 2147483646 w 466"/>
                <a:gd name="T31" fmla="*/ 2147483646 h 449"/>
                <a:gd name="T32" fmla="*/ 2147483646 w 466"/>
                <a:gd name="T33" fmla="*/ 2147483646 h 449"/>
                <a:gd name="T34" fmla="*/ 2147483646 w 466"/>
                <a:gd name="T35" fmla="*/ 2147483646 h 449"/>
                <a:gd name="T36" fmla="*/ 2147483646 w 466"/>
                <a:gd name="T37" fmla="*/ 2147483646 h 449"/>
                <a:gd name="T38" fmla="*/ 2147483646 w 466"/>
                <a:gd name="T39" fmla="*/ 2147483646 h 4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6"/>
                <a:gd name="T61" fmla="*/ 0 h 449"/>
                <a:gd name="T62" fmla="*/ 466 w 466"/>
                <a:gd name="T63" fmla="*/ 449 h 4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6" h="449">
                  <a:moveTo>
                    <a:pt x="336" y="126"/>
                  </a:moveTo>
                  <a:cubicBezTo>
                    <a:pt x="377" y="121"/>
                    <a:pt x="418" y="124"/>
                    <a:pt x="458" y="136"/>
                  </a:cubicBezTo>
                  <a:cubicBezTo>
                    <a:pt x="461" y="127"/>
                    <a:pt x="464" y="118"/>
                    <a:pt x="466" y="109"/>
                  </a:cubicBezTo>
                  <a:cubicBezTo>
                    <a:pt x="457" y="56"/>
                    <a:pt x="411" y="16"/>
                    <a:pt x="354" y="11"/>
                  </a:cubicBezTo>
                  <a:cubicBezTo>
                    <a:pt x="322" y="3"/>
                    <a:pt x="289" y="0"/>
                    <a:pt x="256" y="1"/>
                  </a:cubicBezTo>
                  <a:cubicBezTo>
                    <a:pt x="226" y="0"/>
                    <a:pt x="196" y="4"/>
                    <a:pt x="168" y="13"/>
                  </a:cubicBezTo>
                  <a:cubicBezTo>
                    <a:pt x="145" y="24"/>
                    <a:pt x="123" y="37"/>
                    <a:pt x="102" y="51"/>
                  </a:cubicBezTo>
                  <a:cubicBezTo>
                    <a:pt x="73" y="65"/>
                    <a:pt x="49" y="86"/>
                    <a:pt x="31" y="111"/>
                  </a:cubicBezTo>
                  <a:cubicBezTo>
                    <a:pt x="12" y="158"/>
                    <a:pt x="3" y="208"/>
                    <a:pt x="5" y="259"/>
                  </a:cubicBezTo>
                  <a:cubicBezTo>
                    <a:pt x="0" y="308"/>
                    <a:pt x="13" y="357"/>
                    <a:pt x="43" y="398"/>
                  </a:cubicBezTo>
                  <a:cubicBezTo>
                    <a:pt x="70" y="421"/>
                    <a:pt x="104" y="437"/>
                    <a:pt x="141" y="444"/>
                  </a:cubicBezTo>
                  <a:cubicBezTo>
                    <a:pt x="177" y="449"/>
                    <a:pt x="211" y="425"/>
                    <a:pt x="215" y="391"/>
                  </a:cubicBezTo>
                  <a:cubicBezTo>
                    <a:pt x="216" y="381"/>
                    <a:pt x="215" y="370"/>
                    <a:pt x="211" y="361"/>
                  </a:cubicBezTo>
                  <a:lnTo>
                    <a:pt x="142" y="353"/>
                  </a:lnTo>
                  <a:lnTo>
                    <a:pt x="123" y="294"/>
                  </a:lnTo>
                  <a:cubicBezTo>
                    <a:pt x="123" y="284"/>
                    <a:pt x="129" y="274"/>
                    <a:pt x="139" y="270"/>
                  </a:cubicBezTo>
                  <a:cubicBezTo>
                    <a:pt x="172" y="265"/>
                    <a:pt x="197" y="253"/>
                    <a:pt x="209" y="234"/>
                  </a:cubicBezTo>
                  <a:cubicBezTo>
                    <a:pt x="224" y="230"/>
                    <a:pt x="235" y="216"/>
                    <a:pt x="240" y="195"/>
                  </a:cubicBezTo>
                  <a:cubicBezTo>
                    <a:pt x="269" y="169"/>
                    <a:pt x="302" y="146"/>
                    <a:pt x="336" y="126"/>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33" name="Freeform 143"/>
            <p:cNvSpPr>
              <a:spLocks/>
            </p:cNvSpPr>
            <p:nvPr/>
          </p:nvSpPr>
          <p:spPr bwMode="auto">
            <a:xfrm>
              <a:off x="2147331" y="1925638"/>
              <a:ext cx="412550" cy="325437"/>
            </a:xfrm>
            <a:custGeom>
              <a:avLst/>
              <a:gdLst>
                <a:gd name="T0" fmla="*/ 2147483646 w 466"/>
                <a:gd name="T1" fmla="*/ 2147483646 h 449"/>
                <a:gd name="T2" fmla="*/ 2147483646 w 466"/>
                <a:gd name="T3" fmla="*/ 2147483646 h 449"/>
                <a:gd name="T4" fmla="*/ 2147483646 w 466"/>
                <a:gd name="T5" fmla="*/ 2147483646 h 449"/>
                <a:gd name="T6" fmla="*/ 2147483646 w 466"/>
                <a:gd name="T7" fmla="*/ 2147483646 h 449"/>
                <a:gd name="T8" fmla="*/ 2147483646 w 466"/>
                <a:gd name="T9" fmla="*/ 0 h 449"/>
                <a:gd name="T10" fmla="*/ 2147483646 w 466"/>
                <a:gd name="T11" fmla="*/ 2147483646 h 449"/>
                <a:gd name="T12" fmla="*/ 2147483646 w 466"/>
                <a:gd name="T13" fmla="*/ 2147483646 h 449"/>
                <a:gd name="T14" fmla="*/ 2147483646 w 466"/>
                <a:gd name="T15" fmla="*/ 2147483646 h 449"/>
                <a:gd name="T16" fmla="*/ 2147483646 w 466"/>
                <a:gd name="T17" fmla="*/ 2147483646 h 449"/>
                <a:gd name="T18" fmla="*/ 2147483646 w 466"/>
                <a:gd name="T19" fmla="*/ 2147483646 h 449"/>
                <a:gd name="T20" fmla="*/ 2147483646 w 466"/>
                <a:gd name="T21" fmla="*/ 2147483646 h 449"/>
                <a:gd name="T22" fmla="*/ 2147483646 w 466"/>
                <a:gd name="T23" fmla="*/ 2147483646 h 449"/>
                <a:gd name="T24" fmla="*/ 2147483646 w 466"/>
                <a:gd name="T25" fmla="*/ 2147483646 h 449"/>
                <a:gd name="T26" fmla="*/ 2147483646 w 466"/>
                <a:gd name="T27" fmla="*/ 2147483646 h 449"/>
                <a:gd name="T28" fmla="*/ 2147483646 w 466"/>
                <a:gd name="T29" fmla="*/ 2147483646 h 449"/>
                <a:gd name="T30" fmla="*/ 2147483646 w 466"/>
                <a:gd name="T31" fmla="*/ 2147483646 h 449"/>
                <a:gd name="T32" fmla="*/ 2147483646 w 466"/>
                <a:gd name="T33" fmla="*/ 2147483646 h 449"/>
                <a:gd name="T34" fmla="*/ 2147483646 w 466"/>
                <a:gd name="T35" fmla="*/ 2147483646 h 449"/>
                <a:gd name="T36" fmla="*/ 2147483646 w 466"/>
                <a:gd name="T37" fmla="*/ 2147483646 h 449"/>
                <a:gd name="T38" fmla="*/ 2147483646 w 466"/>
                <a:gd name="T39" fmla="*/ 2147483646 h 4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6"/>
                <a:gd name="T61" fmla="*/ 0 h 449"/>
                <a:gd name="T62" fmla="*/ 466 w 466"/>
                <a:gd name="T63" fmla="*/ 449 h 4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6" h="449">
                  <a:moveTo>
                    <a:pt x="336" y="126"/>
                  </a:moveTo>
                  <a:cubicBezTo>
                    <a:pt x="377" y="121"/>
                    <a:pt x="418" y="124"/>
                    <a:pt x="458" y="136"/>
                  </a:cubicBezTo>
                  <a:cubicBezTo>
                    <a:pt x="461" y="127"/>
                    <a:pt x="464" y="118"/>
                    <a:pt x="466" y="109"/>
                  </a:cubicBezTo>
                  <a:cubicBezTo>
                    <a:pt x="457" y="56"/>
                    <a:pt x="411" y="16"/>
                    <a:pt x="354" y="11"/>
                  </a:cubicBezTo>
                  <a:cubicBezTo>
                    <a:pt x="322" y="3"/>
                    <a:pt x="289" y="0"/>
                    <a:pt x="256" y="1"/>
                  </a:cubicBezTo>
                  <a:cubicBezTo>
                    <a:pt x="226" y="0"/>
                    <a:pt x="196" y="4"/>
                    <a:pt x="168" y="13"/>
                  </a:cubicBezTo>
                  <a:cubicBezTo>
                    <a:pt x="145" y="24"/>
                    <a:pt x="123" y="37"/>
                    <a:pt x="102" y="51"/>
                  </a:cubicBezTo>
                  <a:cubicBezTo>
                    <a:pt x="73" y="65"/>
                    <a:pt x="49" y="86"/>
                    <a:pt x="31" y="111"/>
                  </a:cubicBezTo>
                  <a:cubicBezTo>
                    <a:pt x="12" y="158"/>
                    <a:pt x="3" y="208"/>
                    <a:pt x="5" y="259"/>
                  </a:cubicBezTo>
                  <a:cubicBezTo>
                    <a:pt x="0" y="308"/>
                    <a:pt x="13" y="357"/>
                    <a:pt x="43" y="398"/>
                  </a:cubicBezTo>
                  <a:cubicBezTo>
                    <a:pt x="70" y="421"/>
                    <a:pt x="104" y="437"/>
                    <a:pt x="141" y="444"/>
                  </a:cubicBezTo>
                  <a:cubicBezTo>
                    <a:pt x="177" y="449"/>
                    <a:pt x="211" y="425"/>
                    <a:pt x="215" y="391"/>
                  </a:cubicBezTo>
                  <a:cubicBezTo>
                    <a:pt x="216" y="381"/>
                    <a:pt x="215" y="370"/>
                    <a:pt x="211" y="361"/>
                  </a:cubicBezTo>
                  <a:lnTo>
                    <a:pt x="142" y="353"/>
                  </a:lnTo>
                  <a:lnTo>
                    <a:pt x="123" y="294"/>
                  </a:lnTo>
                  <a:cubicBezTo>
                    <a:pt x="123" y="284"/>
                    <a:pt x="129" y="274"/>
                    <a:pt x="139" y="270"/>
                  </a:cubicBezTo>
                  <a:cubicBezTo>
                    <a:pt x="172" y="265"/>
                    <a:pt x="197" y="253"/>
                    <a:pt x="209" y="234"/>
                  </a:cubicBezTo>
                  <a:cubicBezTo>
                    <a:pt x="224" y="230"/>
                    <a:pt x="235" y="216"/>
                    <a:pt x="240" y="195"/>
                  </a:cubicBezTo>
                  <a:cubicBezTo>
                    <a:pt x="269" y="169"/>
                    <a:pt x="302" y="146"/>
                    <a:pt x="336" y="12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Freeform 144"/>
            <p:cNvSpPr>
              <a:spLocks/>
            </p:cNvSpPr>
            <p:nvPr/>
          </p:nvSpPr>
          <p:spPr bwMode="auto">
            <a:xfrm>
              <a:off x="2444213" y="2076450"/>
              <a:ext cx="69401" cy="19050"/>
            </a:xfrm>
            <a:custGeom>
              <a:avLst/>
              <a:gdLst>
                <a:gd name="T0" fmla="*/ 0 w 79"/>
                <a:gd name="T1" fmla="*/ 2147483646 h 26"/>
                <a:gd name="T2" fmla="*/ 2147483646 w 79"/>
                <a:gd name="T3" fmla="*/ 2147483646 h 26"/>
                <a:gd name="T4" fmla="*/ 2147483646 w 79"/>
                <a:gd name="T5" fmla="*/ 2147483646 h 26"/>
                <a:gd name="T6" fmla="*/ 2147483646 w 79"/>
                <a:gd name="T7" fmla="*/ 2147483646 h 26"/>
                <a:gd name="T8" fmla="*/ 0 w 79"/>
                <a:gd name="T9" fmla="*/ 2147483646 h 26"/>
                <a:gd name="T10" fmla="*/ 0 w 79"/>
                <a:gd name="T11" fmla="*/ 2147483646 h 26"/>
                <a:gd name="T12" fmla="*/ 0 60000 65536"/>
                <a:gd name="T13" fmla="*/ 0 60000 65536"/>
                <a:gd name="T14" fmla="*/ 0 60000 65536"/>
                <a:gd name="T15" fmla="*/ 0 60000 65536"/>
                <a:gd name="T16" fmla="*/ 0 60000 65536"/>
                <a:gd name="T17" fmla="*/ 0 60000 65536"/>
                <a:gd name="T18" fmla="*/ 0 w 79"/>
                <a:gd name="T19" fmla="*/ 0 h 26"/>
                <a:gd name="T20" fmla="*/ 79 w 7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79" h="26">
                  <a:moveTo>
                    <a:pt x="0" y="7"/>
                  </a:moveTo>
                  <a:cubicBezTo>
                    <a:pt x="23" y="0"/>
                    <a:pt x="48" y="1"/>
                    <a:pt x="72" y="8"/>
                  </a:cubicBezTo>
                  <a:cubicBezTo>
                    <a:pt x="77" y="11"/>
                    <a:pt x="79" y="17"/>
                    <a:pt x="77" y="22"/>
                  </a:cubicBezTo>
                  <a:cubicBezTo>
                    <a:pt x="76" y="24"/>
                    <a:pt x="75" y="25"/>
                    <a:pt x="74" y="26"/>
                  </a:cubicBezTo>
                  <a:lnTo>
                    <a:pt x="1" y="25"/>
                  </a:lnTo>
                  <a:lnTo>
                    <a:pt x="0" y="7"/>
                  </a:lnTo>
                  <a:close/>
                </a:path>
              </a:pathLst>
            </a:custGeom>
            <a:solidFill>
              <a:srgbClr val="000000"/>
            </a:solidFill>
            <a:ln w="0">
              <a:solidFill>
                <a:srgbClr val="000000"/>
              </a:solidFill>
              <a:prstDash val="solid"/>
              <a:round/>
              <a:headEnd/>
              <a:tailEnd/>
            </a:ln>
          </p:spPr>
          <p:txBody>
            <a:bodyPr/>
            <a:lstStyle/>
            <a:p>
              <a:endParaRPr lang="zh-CN" altLang="en-US"/>
            </a:p>
          </p:txBody>
        </p:sp>
        <p:pic>
          <p:nvPicPr>
            <p:cNvPr id="135" name="Picture 1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259" y="2270125"/>
              <a:ext cx="38170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259" y="2270125"/>
              <a:ext cx="38170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147"/>
            <p:cNvSpPr>
              <a:spLocks/>
            </p:cNvSpPr>
            <p:nvPr/>
          </p:nvSpPr>
          <p:spPr bwMode="auto">
            <a:xfrm>
              <a:off x="2172392" y="2279650"/>
              <a:ext cx="350860" cy="66675"/>
            </a:xfrm>
            <a:custGeom>
              <a:avLst/>
              <a:gdLst>
                <a:gd name="T0" fmla="*/ 2147483646 w 397"/>
                <a:gd name="T1" fmla="*/ 2147483646 h 90"/>
                <a:gd name="T2" fmla="*/ 2147483646 w 397"/>
                <a:gd name="T3" fmla="*/ 2147483646 h 90"/>
                <a:gd name="T4" fmla="*/ 2147483646 w 397"/>
                <a:gd name="T5" fmla="*/ 2147483646 h 90"/>
                <a:gd name="T6" fmla="*/ 0 w 397"/>
                <a:gd name="T7" fmla="*/ 2147483646 h 90"/>
                <a:gd name="T8" fmla="*/ 2147483646 w 397"/>
                <a:gd name="T9" fmla="*/ 2147483646 h 90"/>
                <a:gd name="T10" fmla="*/ 2147483646 w 397"/>
                <a:gd name="T11" fmla="*/ 2147483646 h 90"/>
                <a:gd name="T12" fmla="*/ 2147483646 w 397"/>
                <a:gd name="T13" fmla="*/ 2147483646 h 90"/>
                <a:gd name="T14" fmla="*/ 2147483646 w 397"/>
                <a:gd name="T15" fmla="*/ 2147483646 h 90"/>
                <a:gd name="T16" fmla="*/ 2147483646 w 397"/>
                <a:gd name="T17" fmla="*/ 2147483646 h 90"/>
                <a:gd name="T18" fmla="*/ 2147483646 w 397"/>
                <a:gd name="T19" fmla="*/ 2147483646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
                <a:gd name="T31" fmla="*/ 0 h 90"/>
                <a:gd name="T32" fmla="*/ 397 w 397"/>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 h="90">
                  <a:moveTo>
                    <a:pt x="323" y="32"/>
                  </a:moveTo>
                  <a:cubicBezTo>
                    <a:pt x="288" y="42"/>
                    <a:pt x="251" y="42"/>
                    <a:pt x="217" y="34"/>
                  </a:cubicBezTo>
                  <a:cubicBezTo>
                    <a:pt x="159" y="0"/>
                    <a:pt x="85" y="1"/>
                    <a:pt x="29" y="36"/>
                  </a:cubicBezTo>
                  <a:cubicBezTo>
                    <a:pt x="19" y="54"/>
                    <a:pt x="9" y="71"/>
                    <a:pt x="0" y="89"/>
                  </a:cubicBezTo>
                  <a:cubicBezTo>
                    <a:pt x="82" y="90"/>
                    <a:pt x="163" y="89"/>
                    <a:pt x="244" y="86"/>
                  </a:cubicBezTo>
                  <a:lnTo>
                    <a:pt x="308" y="87"/>
                  </a:lnTo>
                  <a:cubicBezTo>
                    <a:pt x="314" y="90"/>
                    <a:pt x="320" y="89"/>
                    <a:pt x="326" y="86"/>
                  </a:cubicBezTo>
                  <a:cubicBezTo>
                    <a:pt x="349" y="90"/>
                    <a:pt x="374" y="90"/>
                    <a:pt x="397" y="86"/>
                  </a:cubicBezTo>
                  <a:cubicBezTo>
                    <a:pt x="390" y="51"/>
                    <a:pt x="357" y="26"/>
                    <a:pt x="323" y="32"/>
                  </a:cubicBezTo>
                  <a:close/>
                </a:path>
              </a:pathLst>
            </a:custGeom>
            <a:noFill/>
            <a:ln w="11113"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 name="Rectangle 148"/>
            <p:cNvSpPr>
              <a:spLocks noChangeArrowheads="1"/>
            </p:cNvSpPr>
            <p:nvPr/>
          </p:nvSpPr>
          <p:spPr bwMode="auto">
            <a:xfrm>
              <a:off x="2120342" y="2398713"/>
              <a:ext cx="50508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139" name="Freeform 149"/>
            <p:cNvSpPr>
              <a:spLocks noEditPoints="1"/>
            </p:cNvSpPr>
            <p:nvPr/>
          </p:nvSpPr>
          <p:spPr bwMode="auto">
            <a:xfrm>
              <a:off x="2033591" y="5065713"/>
              <a:ext cx="638103" cy="534987"/>
            </a:xfrm>
            <a:custGeom>
              <a:avLst/>
              <a:gdLst>
                <a:gd name="T0" fmla="*/ 2147483646 w 721"/>
                <a:gd name="T1" fmla="*/ 2147483646 h 736"/>
                <a:gd name="T2" fmla="*/ 2147483646 w 721"/>
                <a:gd name="T3" fmla="*/ 2147483646 h 736"/>
                <a:gd name="T4" fmla="*/ 2147483646 w 721"/>
                <a:gd name="T5" fmla="*/ 2147483646 h 736"/>
                <a:gd name="T6" fmla="*/ 2147483646 w 721"/>
                <a:gd name="T7" fmla="*/ 2147483646 h 736"/>
                <a:gd name="T8" fmla="*/ 2147483646 w 721"/>
                <a:gd name="T9" fmla="*/ 2147483646 h 736"/>
                <a:gd name="T10" fmla="*/ 2147483646 w 721"/>
                <a:gd name="T11" fmla="*/ 2147483646 h 736"/>
                <a:gd name="T12" fmla="*/ 2147483646 w 721"/>
                <a:gd name="T13" fmla="*/ 2147483646 h 736"/>
                <a:gd name="T14" fmla="*/ 2147483646 w 721"/>
                <a:gd name="T15" fmla="*/ 0 h 736"/>
                <a:gd name="T16" fmla="*/ 2147483646 w 721"/>
                <a:gd name="T17" fmla="*/ 2147483646 h 736"/>
                <a:gd name="T18" fmla="*/ 2147483646 w 721"/>
                <a:gd name="T19" fmla="*/ 2147483646 h 736"/>
                <a:gd name="T20" fmla="*/ 2147483646 w 721"/>
                <a:gd name="T21" fmla="*/ 2147483646 h 736"/>
                <a:gd name="T22" fmla="*/ 2147483646 w 721"/>
                <a:gd name="T23" fmla="*/ 2147483646 h 736"/>
                <a:gd name="T24" fmla="*/ 2147483646 w 721"/>
                <a:gd name="T25" fmla="*/ 2147483646 h 736"/>
                <a:gd name="T26" fmla="*/ 2147483646 w 721"/>
                <a:gd name="T27" fmla="*/ 2147483646 h 736"/>
                <a:gd name="T28" fmla="*/ 0 w 721"/>
                <a:gd name="T29" fmla="*/ 2147483646 h 736"/>
                <a:gd name="T30" fmla="*/ 0 w 721"/>
                <a:gd name="T31" fmla="*/ 2147483646 h 736"/>
                <a:gd name="T32" fmla="*/ 0 w 721"/>
                <a:gd name="T33" fmla="*/ 2147483646 h 736"/>
                <a:gd name="T34" fmla="*/ 2147483646 w 721"/>
                <a:gd name="T35" fmla="*/ 2147483646 h 736"/>
                <a:gd name="T36" fmla="*/ 2147483646 w 721"/>
                <a:gd name="T37" fmla="*/ 2147483646 h 736"/>
                <a:gd name="T38" fmla="*/ 2147483646 w 721"/>
                <a:gd name="T39" fmla="*/ 2147483646 h 7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1"/>
                <a:gd name="T61" fmla="*/ 0 h 736"/>
                <a:gd name="T62" fmla="*/ 721 w 721"/>
                <a:gd name="T63" fmla="*/ 736 h 7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1" h="736">
                  <a:moveTo>
                    <a:pt x="319" y="437"/>
                  </a:moveTo>
                  <a:lnTo>
                    <a:pt x="401" y="437"/>
                  </a:lnTo>
                  <a:cubicBezTo>
                    <a:pt x="375" y="447"/>
                    <a:pt x="346" y="447"/>
                    <a:pt x="319" y="437"/>
                  </a:cubicBezTo>
                  <a:close/>
                  <a:moveTo>
                    <a:pt x="489" y="347"/>
                  </a:moveTo>
                  <a:lnTo>
                    <a:pt x="489" y="327"/>
                  </a:lnTo>
                  <a:lnTo>
                    <a:pt x="466" y="299"/>
                  </a:lnTo>
                  <a:cubicBezTo>
                    <a:pt x="503" y="267"/>
                    <a:pt x="524" y="219"/>
                    <a:pt x="524" y="168"/>
                  </a:cubicBezTo>
                  <a:cubicBezTo>
                    <a:pt x="524" y="75"/>
                    <a:pt x="454" y="0"/>
                    <a:pt x="367" y="0"/>
                  </a:cubicBezTo>
                  <a:cubicBezTo>
                    <a:pt x="280" y="0"/>
                    <a:pt x="209" y="75"/>
                    <a:pt x="209" y="168"/>
                  </a:cubicBezTo>
                  <a:cubicBezTo>
                    <a:pt x="209" y="219"/>
                    <a:pt x="231" y="267"/>
                    <a:pt x="268" y="299"/>
                  </a:cubicBezTo>
                  <a:lnTo>
                    <a:pt x="245" y="327"/>
                  </a:lnTo>
                  <a:lnTo>
                    <a:pt x="245" y="361"/>
                  </a:lnTo>
                  <a:cubicBezTo>
                    <a:pt x="243" y="356"/>
                    <a:pt x="241" y="352"/>
                    <a:pt x="240" y="347"/>
                  </a:cubicBezTo>
                  <a:cubicBezTo>
                    <a:pt x="146" y="347"/>
                    <a:pt x="57" y="395"/>
                    <a:pt x="0" y="476"/>
                  </a:cubicBezTo>
                  <a:lnTo>
                    <a:pt x="0" y="736"/>
                  </a:lnTo>
                  <a:lnTo>
                    <a:pt x="721" y="736"/>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40" name="Rectangle 150"/>
            <p:cNvSpPr>
              <a:spLocks noChangeArrowheads="1"/>
            </p:cNvSpPr>
            <p:nvPr/>
          </p:nvSpPr>
          <p:spPr bwMode="auto">
            <a:xfrm>
              <a:off x="1979612" y="5275263"/>
              <a:ext cx="680515" cy="127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1" name="Rectangle 151"/>
            <p:cNvSpPr>
              <a:spLocks noChangeArrowheads="1"/>
            </p:cNvSpPr>
            <p:nvPr/>
          </p:nvSpPr>
          <p:spPr bwMode="auto">
            <a:xfrm>
              <a:off x="1979612" y="5287963"/>
              <a:ext cx="680515" cy="11112"/>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2" name="Rectangle 152"/>
            <p:cNvSpPr>
              <a:spLocks noChangeArrowheads="1"/>
            </p:cNvSpPr>
            <p:nvPr/>
          </p:nvSpPr>
          <p:spPr bwMode="auto">
            <a:xfrm>
              <a:off x="1979612" y="5299075"/>
              <a:ext cx="680515" cy="11112"/>
            </a:xfrm>
            <a:prstGeom prst="rect">
              <a:avLst/>
            </a:prstGeom>
            <a:solidFill>
              <a:srgbClr val="00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3" name="Rectangle 153"/>
            <p:cNvSpPr>
              <a:spLocks noChangeArrowheads="1"/>
            </p:cNvSpPr>
            <p:nvPr/>
          </p:nvSpPr>
          <p:spPr bwMode="auto">
            <a:xfrm>
              <a:off x="1979612" y="5310188"/>
              <a:ext cx="680515" cy="12700"/>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4" name="Rectangle 154"/>
            <p:cNvSpPr>
              <a:spLocks noChangeArrowheads="1"/>
            </p:cNvSpPr>
            <p:nvPr/>
          </p:nvSpPr>
          <p:spPr bwMode="auto">
            <a:xfrm>
              <a:off x="1979612" y="5322888"/>
              <a:ext cx="680515" cy="11112"/>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5" name="Rectangle 155"/>
            <p:cNvSpPr>
              <a:spLocks noChangeArrowheads="1"/>
            </p:cNvSpPr>
            <p:nvPr/>
          </p:nvSpPr>
          <p:spPr bwMode="auto">
            <a:xfrm>
              <a:off x="1979612" y="5334000"/>
              <a:ext cx="680515" cy="11112"/>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6" name="Rectangle 156"/>
            <p:cNvSpPr>
              <a:spLocks noChangeArrowheads="1"/>
            </p:cNvSpPr>
            <p:nvPr/>
          </p:nvSpPr>
          <p:spPr bwMode="auto">
            <a:xfrm>
              <a:off x="1979612" y="5345113"/>
              <a:ext cx="680515" cy="11112"/>
            </a:xfrm>
            <a:prstGeom prst="rect">
              <a:avLst/>
            </a:prstGeom>
            <a:solidFill>
              <a:srgbClr val="00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7" name="Rectangle 157"/>
            <p:cNvSpPr>
              <a:spLocks noChangeArrowheads="1"/>
            </p:cNvSpPr>
            <p:nvPr/>
          </p:nvSpPr>
          <p:spPr bwMode="auto">
            <a:xfrm>
              <a:off x="1979612" y="5356225"/>
              <a:ext cx="680515" cy="12700"/>
            </a:xfrm>
            <a:prstGeom prst="rect">
              <a:avLst/>
            </a:prstGeom>
            <a:solidFill>
              <a:srgbClr val="00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8" name="Rectangle 158"/>
            <p:cNvSpPr>
              <a:spLocks noChangeArrowheads="1"/>
            </p:cNvSpPr>
            <p:nvPr/>
          </p:nvSpPr>
          <p:spPr bwMode="auto">
            <a:xfrm>
              <a:off x="1979612" y="5368925"/>
              <a:ext cx="680515" cy="11112"/>
            </a:xfrm>
            <a:prstGeom prst="rect">
              <a:avLst/>
            </a:prstGeom>
            <a:solidFill>
              <a:srgbClr val="00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9" name="Rectangle 159"/>
            <p:cNvSpPr>
              <a:spLocks noChangeArrowheads="1"/>
            </p:cNvSpPr>
            <p:nvPr/>
          </p:nvSpPr>
          <p:spPr bwMode="auto">
            <a:xfrm>
              <a:off x="1979612" y="5380038"/>
              <a:ext cx="680515" cy="11112"/>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0" name="Rectangle 160"/>
            <p:cNvSpPr>
              <a:spLocks noChangeArrowheads="1"/>
            </p:cNvSpPr>
            <p:nvPr/>
          </p:nvSpPr>
          <p:spPr bwMode="auto">
            <a:xfrm>
              <a:off x="1979612" y="5391150"/>
              <a:ext cx="680515" cy="12700"/>
            </a:xfrm>
            <a:prstGeom prst="rect">
              <a:avLst/>
            </a:prstGeom>
            <a:solidFill>
              <a:srgbClr val="00D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1" name="Rectangle 161"/>
            <p:cNvSpPr>
              <a:spLocks noChangeArrowheads="1"/>
            </p:cNvSpPr>
            <p:nvPr/>
          </p:nvSpPr>
          <p:spPr bwMode="auto">
            <a:xfrm>
              <a:off x="1979612" y="5403850"/>
              <a:ext cx="680515" cy="11112"/>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2" name="Rectangle 162"/>
            <p:cNvSpPr>
              <a:spLocks noChangeArrowheads="1"/>
            </p:cNvSpPr>
            <p:nvPr/>
          </p:nvSpPr>
          <p:spPr bwMode="auto">
            <a:xfrm>
              <a:off x="1979612" y="5414963"/>
              <a:ext cx="680515" cy="11112"/>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3" name="Rectangle 163"/>
            <p:cNvSpPr>
              <a:spLocks noChangeArrowheads="1"/>
            </p:cNvSpPr>
            <p:nvPr/>
          </p:nvSpPr>
          <p:spPr bwMode="auto">
            <a:xfrm>
              <a:off x="1979612" y="5426075"/>
              <a:ext cx="680515" cy="12700"/>
            </a:xfrm>
            <a:prstGeom prst="rect">
              <a:avLst/>
            </a:prstGeom>
            <a:solidFill>
              <a:srgbClr val="00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4" name="Rectangle 164"/>
            <p:cNvSpPr>
              <a:spLocks noChangeArrowheads="1"/>
            </p:cNvSpPr>
            <p:nvPr/>
          </p:nvSpPr>
          <p:spPr bwMode="auto">
            <a:xfrm>
              <a:off x="1979612" y="5438775"/>
              <a:ext cx="680515" cy="11112"/>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5" name="Rectangle 165"/>
            <p:cNvSpPr>
              <a:spLocks noChangeArrowheads="1"/>
            </p:cNvSpPr>
            <p:nvPr/>
          </p:nvSpPr>
          <p:spPr bwMode="auto">
            <a:xfrm>
              <a:off x="1979612" y="5449888"/>
              <a:ext cx="680515" cy="11112"/>
            </a:xfrm>
            <a:prstGeom prst="rect">
              <a:avLst/>
            </a:prstGeom>
            <a:solidFill>
              <a:srgbClr val="00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6" name="Rectangle 166"/>
            <p:cNvSpPr>
              <a:spLocks noChangeArrowheads="1"/>
            </p:cNvSpPr>
            <p:nvPr/>
          </p:nvSpPr>
          <p:spPr bwMode="auto">
            <a:xfrm>
              <a:off x="1979612" y="5461000"/>
              <a:ext cx="680515" cy="12700"/>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7" name="Rectangle 167"/>
            <p:cNvSpPr>
              <a:spLocks noChangeArrowheads="1"/>
            </p:cNvSpPr>
            <p:nvPr/>
          </p:nvSpPr>
          <p:spPr bwMode="auto">
            <a:xfrm>
              <a:off x="1979612" y="5473700"/>
              <a:ext cx="680515" cy="11112"/>
            </a:xfrm>
            <a:prstGeom prst="rect">
              <a:avLst/>
            </a:prstGeom>
            <a:solidFill>
              <a:srgbClr val="00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8" name="Rectangle 168"/>
            <p:cNvSpPr>
              <a:spLocks noChangeArrowheads="1"/>
            </p:cNvSpPr>
            <p:nvPr/>
          </p:nvSpPr>
          <p:spPr bwMode="auto">
            <a:xfrm>
              <a:off x="1979612" y="5484813"/>
              <a:ext cx="680515" cy="11112"/>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9" name="Rectangle 169"/>
            <p:cNvSpPr>
              <a:spLocks noChangeArrowheads="1"/>
            </p:cNvSpPr>
            <p:nvPr/>
          </p:nvSpPr>
          <p:spPr bwMode="auto">
            <a:xfrm>
              <a:off x="1979612" y="5495925"/>
              <a:ext cx="680515" cy="12700"/>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0" name="Rectangle 170"/>
            <p:cNvSpPr>
              <a:spLocks noChangeArrowheads="1"/>
            </p:cNvSpPr>
            <p:nvPr/>
          </p:nvSpPr>
          <p:spPr bwMode="auto">
            <a:xfrm>
              <a:off x="1979612" y="5508625"/>
              <a:ext cx="680515" cy="11112"/>
            </a:xfrm>
            <a:prstGeom prst="rect">
              <a:avLst/>
            </a:prstGeom>
            <a:solidFill>
              <a:srgbClr val="00A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1" name="Rectangle 171"/>
            <p:cNvSpPr>
              <a:spLocks noChangeArrowheads="1"/>
            </p:cNvSpPr>
            <p:nvPr/>
          </p:nvSpPr>
          <p:spPr bwMode="auto">
            <a:xfrm>
              <a:off x="1979612" y="5519738"/>
              <a:ext cx="680515" cy="11112"/>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2" name="Rectangle 172"/>
            <p:cNvSpPr>
              <a:spLocks noChangeArrowheads="1"/>
            </p:cNvSpPr>
            <p:nvPr/>
          </p:nvSpPr>
          <p:spPr bwMode="auto">
            <a:xfrm>
              <a:off x="1979612" y="5530850"/>
              <a:ext cx="680515" cy="11112"/>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3" name="Rectangle 173"/>
            <p:cNvSpPr>
              <a:spLocks noChangeArrowheads="1"/>
            </p:cNvSpPr>
            <p:nvPr/>
          </p:nvSpPr>
          <p:spPr bwMode="auto">
            <a:xfrm>
              <a:off x="1979612" y="5541963"/>
              <a:ext cx="680515" cy="12700"/>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4" name="Rectangle 174"/>
            <p:cNvSpPr>
              <a:spLocks noChangeArrowheads="1"/>
            </p:cNvSpPr>
            <p:nvPr/>
          </p:nvSpPr>
          <p:spPr bwMode="auto">
            <a:xfrm>
              <a:off x="1979612" y="5554663"/>
              <a:ext cx="680515" cy="11112"/>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5" name="Rectangle 175"/>
            <p:cNvSpPr>
              <a:spLocks noChangeArrowheads="1"/>
            </p:cNvSpPr>
            <p:nvPr/>
          </p:nvSpPr>
          <p:spPr bwMode="auto">
            <a:xfrm>
              <a:off x="1979612" y="5565775"/>
              <a:ext cx="680515" cy="11112"/>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6" name="Rectangle 176"/>
            <p:cNvSpPr>
              <a:spLocks noChangeArrowheads="1"/>
            </p:cNvSpPr>
            <p:nvPr/>
          </p:nvSpPr>
          <p:spPr bwMode="auto">
            <a:xfrm>
              <a:off x="1979612" y="5576888"/>
              <a:ext cx="680515" cy="12700"/>
            </a:xfrm>
            <a:prstGeom prst="rect">
              <a:avLst/>
            </a:prstGeom>
            <a:solidFill>
              <a:srgbClr val="00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7" name="Rectangle 177"/>
            <p:cNvSpPr>
              <a:spLocks noChangeArrowheads="1"/>
            </p:cNvSpPr>
            <p:nvPr/>
          </p:nvSpPr>
          <p:spPr bwMode="auto">
            <a:xfrm>
              <a:off x="1979612" y="5589588"/>
              <a:ext cx="680515" cy="11112"/>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8" name="Freeform 178"/>
            <p:cNvSpPr>
              <a:spLocks/>
            </p:cNvSpPr>
            <p:nvPr/>
          </p:nvSpPr>
          <p:spPr bwMode="auto">
            <a:xfrm>
              <a:off x="2002746" y="5284788"/>
              <a:ext cx="649670" cy="298450"/>
            </a:xfrm>
            <a:custGeom>
              <a:avLst/>
              <a:gdLst>
                <a:gd name="T0" fmla="*/ 2147483646 w 733"/>
                <a:gd name="T1" fmla="*/ 2147483646 h 412"/>
                <a:gd name="T2" fmla="*/ 2147483646 w 733"/>
                <a:gd name="T3" fmla="*/ 2147483646 h 412"/>
                <a:gd name="T4" fmla="*/ 2147483646 w 733"/>
                <a:gd name="T5" fmla="*/ 2147483646 h 412"/>
                <a:gd name="T6" fmla="*/ 2147483646 w 733"/>
                <a:gd name="T7" fmla="*/ 2147483646 h 412"/>
                <a:gd name="T8" fmla="*/ 2147483646 w 733"/>
                <a:gd name="T9" fmla="*/ 2147483646 h 412"/>
                <a:gd name="T10" fmla="*/ 2147483646 w 733"/>
                <a:gd name="T11" fmla="*/ 2147483646 h 412"/>
                <a:gd name="T12" fmla="*/ 0 w 733"/>
                <a:gd name="T13" fmla="*/ 2147483646 h 412"/>
                <a:gd name="T14" fmla="*/ 0 w 733"/>
                <a:gd name="T15" fmla="*/ 2147483646 h 412"/>
                <a:gd name="T16" fmla="*/ 0 w 733"/>
                <a:gd name="T17" fmla="*/ 2147483646 h 412"/>
                <a:gd name="T18" fmla="*/ 2147483646 w 733"/>
                <a:gd name="T19" fmla="*/ 2147483646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412"/>
                <a:gd name="T32" fmla="*/ 733 w 73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412">
                  <a:moveTo>
                    <a:pt x="122" y="412"/>
                  </a:moveTo>
                  <a:lnTo>
                    <a:pt x="733" y="412"/>
                  </a:lnTo>
                  <a:lnTo>
                    <a:pt x="733" y="183"/>
                  </a:lnTo>
                  <a:cubicBezTo>
                    <a:pt x="694" y="72"/>
                    <a:pt x="596" y="0"/>
                    <a:pt x="489" y="4"/>
                  </a:cubicBezTo>
                  <a:cubicBezTo>
                    <a:pt x="469" y="79"/>
                    <a:pt x="398" y="122"/>
                    <a:pt x="331" y="100"/>
                  </a:cubicBezTo>
                  <a:cubicBezTo>
                    <a:pt x="289" y="87"/>
                    <a:pt x="257" y="51"/>
                    <a:pt x="244" y="4"/>
                  </a:cubicBezTo>
                  <a:cubicBezTo>
                    <a:pt x="141" y="17"/>
                    <a:pt x="51" y="83"/>
                    <a:pt x="0" y="183"/>
                  </a:cubicBezTo>
                  <a:lnTo>
                    <a:pt x="0" y="412"/>
                  </a:lnTo>
                  <a:lnTo>
                    <a:pt x="122" y="4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Freeform 179"/>
            <p:cNvSpPr>
              <a:spLocks noEditPoints="1"/>
            </p:cNvSpPr>
            <p:nvPr/>
          </p:nvSpPr>
          <p:spPr bwMode="auto">
            <a:xfrm>
              <a:off x="2133836" y="5484813"/>
              <a:ext cx="387489" cy="98425"/>
            </a:xfrm>
            <a:custGeom>
              <a:avLst/>
              <a:gdLst>
                <a:gd name="T0" fmla="*/ 0 w 201"/>
                <a:gd name="T1" fmla="*/ 0 h 62"/>
                <a:gd name="T2" fmla="*/ 0 w 201"/>
                <a:gd name="T3" fmla="*/ 2147483646 h 62"/>
                <a:gd name="T4" fmla="*/ 2147483646 w 201"/>
                <a:gd name="T5" fmla="*/ 2147483646 h 62"/>
                <a:gd name="T6" fmla="*/ 2147483646 w 201"/>
                <a:gd name="T7" fmla="*/ 0 h 62"/>
                <a:gd name="T8" fmla="*/ 0 60000 65536"/>
                <a:gd name="T9" fmla="*/ 0 60000 65536"/>
                <a:gd name="T10" fmla="*/ 0 60000 65536"/>
                <a:gd name="T11" fmla="*/ 0 60000 65536"/>
                <a:gd name="T12" fmla="*/ 0 w 201"/>
                <a:gd name="T13" fmla="*/ 0 h 62"/>
                <a:gd name="T14" fmla="*/ 201 w 201"/>
                <a:gd name="T15" fmla="*/ 62 h 62"/>
              </a:gdLst>
              <a:ahLst/>
              <a:cxnLst>
                <a:cxn ang="T8">
                  <a:pos x="T0" y="T1"/>
                </a:cxn>
                <a:cxn ang="T9">
                  <a:pos x="T2" y="T3"/>
                </a:cxn>
                <a:cxn ang="T10">
                  <a:pos x="T4" y="T5"/>
                </a:cxn>
                <a:cxn ang="T11">
                  <a:pos x="T6" y="T7"/>
                </a:cxn>
              </a:cxnLst>
              <a:rect l="T12" t="T13" r="T14" b="T15"/>
              <a:pathLst>
                <a:path w="201" h="62">
                  <a:moveTo>
                    <a:pt x="0" y="0"/>
                  </a:moveTo>
                  <a:lnTo>
                    <a:pt x="0" y="62"/>
                  </a:lnTo>
                  <a:moveTo>
                    <a:pt x="201" y="62"/>
                  </a:moveTo>
                  <a:lnTo>
                    <a:pt x="201"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180"/>
            <p:cNvSpPr>
              <a:spLocks/>
            </p:cNvSpPr>
            <p:nvPr/>
          </p:nvSpPr>
          <p:spPr bwMode="auto">
            <a:xfrm>
              <a:off x="2187815" y="5051425"/>
              <a:ext cx="279532" cy="315912"/>
            </a:xfrm>
            <a:custGeom>
              <a:avLst/>
              <a:gdLst>
                <a:gd name="T0" fmla="*/ 2147483646 w 315"/>
                <a:gd name="T1" fmla="*/ 2147483646 h 436"/>
                <a:gd name="T2" fmla="*/ 2147483646 w 315"/>
                <a:gd name="T3" fmla="*/ 2147483646 h 436"/>
                <a:gd name="T4" fmla="*/ 2147483646 w 315"/>
                <a:gd name="T5" fmla="*/ 0 h 436"/>
                <a:gd name="T6" fmla="*/ 0 w 315"/>
                <a:gd name="T7" fmla="*/ 2147483646 h 436"/>
                <a:gd name="T8" fmla="*/ 2147483646 w 315"/>
                <a:gd name="T9" fmla="*/ 2147483646 h 436"/>
                <a:gd name="T10" fmla="*/ 2147483646 w 315"/>
                <a:gd name="T11" fmla="*/ 2147483646 h 436"/>
                <a:gd name="T12" fmla="*/ 2147483646 w 315"/>
                <a:gd name="T13" fmla="*/ 2147483646 h 436"/>
                <a:gd name="T14" fmla="*/ 2147483646 w 315"/>
                <a:gd name="T15" fmla="*/ 2147483646 h 436"/>
                <a:gd name="T16" fmla="*/ 2147483646 w 315"/>
                <a:gd name="T17" fmla="*/ 2147483646 h 436"/>
                <a:gd name="T18" fmla="*/ 2147483646 w 315"/>
                <a:gd name="T19" fmla="*/ 2147483646 h 436"/>
                <a:gd name="T20" fmla="*/ 2147483646 w 315"/>
                <a:gd name="T21" fmla="*/ 2147483646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6"/>
                <a:gd name="T35" fmla="*/ 315 w 315"/>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6">
                  <a:moveTo>
                    <a:pt x="256" y="299"/>
                  </a:moveTo>
                  <a:cubicBezTo>
                    <a:pt x="293" y="267"/>
                    <a:pt x="315" y="219"/>
                    <a:pt x="315" y="168"/>
                  </a:cubicBezTo>
                  <a:cubicBezTo>
                    <a:pt x="315" y="75"/>
                    <a:pt x="244" y="0"/>
                    <a:pt x="158" y="0"/>
                  </a:cubicBezTo>
                  <a:cubicBezTo>
                    <a:pt x="71" y="0"/>
                    <a:pt x="0" y="75"/>
                    <a:pt x="0" y="168"/>
                  </a:cubicBezTo>
                  <a:cubicBezTo>
                    <a:pt x="0" y="219"/>
                    <a:pt x="22" y="267"/>
                    <a:pt x="59" y="299"/>
                  </a:cubicBezTo>
                  <a:lnTo>
                    <a:pt x="35" y="326"/>
                  </a:lnTo>
                  <a:lnTo>
                    <a:pt x="35" y="436"/>
                  </a:lnTo>
                  <a:lnTo>
                    <a:pt x="280" y="436"/>
                  </a:lnTo>
                  <a:lnTo>
                    <a:pt x="280" y="326"/>
                  </a:lnTo>
                  <a:lnTo>
                    <a:pt x="256" y="299"/>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171" name="Freeform 181"/>
            <p:cNvSpPr>
              <a:spLocks/>
            </p:cNvSpPr>
            <p:nvPr/>
          </p:nvSpPr>
          <p:spPr bwMode="auto">
            <a:xfrm>
              <a:off x="2187815" y="5051425"/>
              <a:ext cx="279532" cy="315912"/>
            </a:xfrm>
            <a:custGeom>
              <a:avLst/>
              <a:gdLst>
                <a:gd name="T0" fmla="*/ 2147483646 w 315"/>
                <a:gd name="T1" fmla="*/ 2147483646 h 436"/>
                <a:gd name="T2" fmla="*/ 2147483646 w 315"/>
                <a:gd name="T3" fmla="*/ 2147483646 h 436"/>
                <a:gd name="T4" fmla="*/ 2147483646 w 315"/>
                <a:gd name="T5" fmla="*/ 0 h 436"/>
                <a:gd name="T6" fmla="*/ 0 w 315"/>
                <a:gd name="T7" fmla="*/ 2147483646 h 436"/>
                <a:gd name="T8" fmla="*/ 2147483646 w 315"/>
                <a:gd name="T9" fmla="*/ 2147483646 h 436"/>
                <a:gd name="T10" fmla="*/ 2147483646 w 315"/>
                <a:gd name="T11" fmla="*/ 2147483646 h 436"/>
                <a:gd name="T12" fmla="*/ 2147483646 w 315"/>
                <a:gd name="T13" fmla="*/ 2147483646 h 436"/>
                <a:gd name="T14" fmla="*/ 2147483646 w 315"/>
                <a:gd name="T15" fmla="*/ 2147483646 h 436"/>
                <a:gd name="T16" fmla="*/ 2147483646 w 315"/>
                <a:gd name="T17" fmla="*/ 2147483646 h 436"/>
                <a:gd name="T18" fmla="*/ 2147483646 w 315"/>
                <a:gd name="T19" fmla="*/ 2147483646 h 436"/>
                <a:gd name="T20" fmla="*/ 2147483646 w 315"/>
                <a:gd name="T21" fmla="*/ 2147483646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6"/>
                <a:gd name="T35" fmla="*/ 315 w 315"/>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6">
                  <a:moveTo>
                    <a:pt x="256" y="299"/>
                  </a:moveTo>
                  <a:cubicBezTo>
                    <a:pt x="293" y="267"/>
                    <a:pt x="315" y="219"/>
                    <a:pt x="315" y="168"/>
                  </a:cubicBezTo>
                  <a:cubicBezTo>
                    <a:pt x="315" y="75"/>
                    <a:pt x="244" y="0"/>
                    <a:pt x="158" y="0"/>
                  </a:cubicBezTo>
                  <a:cubicBezTo>
                    <a:pt x="71" y="0"/>
                    <a:pt x="0" y="75"/>
                    <a:pt x="0" y="168"/>
                  </a:cubicBezTo>
                  <a:cubicBezTo>
                    <a:pt x="0" y="219"/>
                    <a:pt x="22" y="267"/>
                    <a:pt x="59" y="299"/>
                  </a:cubicBezTo>
                  <a:lnTo>
                    <a:pt x="35" y="326"/>
                  </a:lnTo>
                  <a:lnTo>
                    <a:pt x="35" y="436"/>
                  </a:lnTo>
                  <a:lnTo>
                    <a:pt x="280" y="436"/>
                  </a:lnTo>
                  <a:lnTo>
                    <a:pt x="280" y="326"/>
                  </a:lnTo>
                  <a:lnTo>
                    <a:pt x="256" y="299"/>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 name="Freeform 182"/>
            <p:cNvSpPr>
              <a:spLocks/>
            </p:cNvSpPr>
            <p:nvPr/>
          </p:nvSpPr>
          <p:spPr bwMode="auto">
            <a:xfrm>
              <a:off x="2185887" y="5045075"/>
              <a:ext cx="291098" cy="139700"/>
            </a:xfrm>
            <a:custGeom>
              <a:avLst/>
              <a:gdLst>
                <a:gd name="T0" fmla="*/ 0 w 329"/>
                <a:gd name="T1" fmla="*/ 2147483646 h 193"/>
                <a:gd name="T2" fmla="*/ 2147483646 w 329"/>
                <a:gd name="T3" fmla="*/ 2147483646 h 193"/>
                <a:gd name="T4" fmla="*/ 2147483646 w 329"/>
                <a:gd name="T5" fmla="*/ 2147483646 h 193"/>
                <a:gd name="T6" fmla="*/ 2147483646 w 329"/>
                <a:gd name="T7" fmla="*/ 2147483646 h 193"/>
                <a:gd name="T8" fmla="*/ 0 w 329"/>
                <a:gd name="T9" fmla="*/ 2147483646 h 193"/>
                <a:gd name="T10" fmla="*/ 0 w 329"/>
                <a:gd name="T11" fmla="*/ 2147483646 h 193"/>
                <a:gd name="T12" fmla="*/ 0 60000 65536"/>
                <a:gd name="T13" fmla="*/ 0 60000 65536"/>
                <a:gd name="T14" fmla="*/ 0 60000 65536"/>
                <a:gd name="T15" fmla="*/ 0 60000 65536"/>
                <a:gd name="T16" fmla="*/ 0 60000 65536"/>
                <a:gd name="T17" fmla="*/ 0 60000 65536"/>
                <a:gd name="T18" fmla="*/ 0 w 329"/>
                <a:gd name="T19" fmla="*/ 0 h 193"/>
                <a:gd name="T20" fmla="*/ 329 w 329"/>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329" h="193">
                  <a:moveTo>
                    <a:pt x="2" y="178"/>
                  </a:moveTo>
                  <a:cubicBezTo>
                    <a:pt x="44" y="193"/>
                    <a:pt x="101" y="190"/>
                    <a:pt x="136" y="170"/>
                  </a:cubicBezTo>
                  <a:cubicBezTo>
                    <a:pt x="197" y="163"/>
                    <a:pt x="261" y="166"/>
                    <a:pt x="317" y="178"/>
                  </a:cubicBezTo>
                  <a:cubicBezTo>
                    <a:pt x="329" y="97"/>
                    <a:pt x="268" y="22"/>
                    <a:pt x="181" y="11"/>
                  </a:cubicBezTo>
                  <a:cubicBezTo>
                    <a:pt x="94" y="0"/>
                    <a:pt x="14" y="57"/>
                    <a:pt x="2" y="139"/>
                  </a:cubicBezTo>
                  <a:cubicBezTo>
                    <a:pt x="0" y="152"/>
                    <a:pt x="0" y="165"/>
                    <a:pt x="2" y="17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173" name="Freeform 183"/>
            <p:cNvSpPr>
              <a:spLocks/>
            </p:cNvSpPr>
            <p:nvPr/>
          </p:nvSpPr>
          <p:spPr bwMode="auto">
            <a:xfrm>
              <a:off x="2185887" y="5045075"/>
              <a:ext cx="291098" cy="139700"/>
            </a:xfrm>
            <a:custGeom>
              <a:avLst/>
              <a:gdLst>
                <a:gd name="T0" fmla="*/ 2147483646 w 151"/>
                <a:gd name="T1" fmla="*/ 2147483646 h 88"/>
                <a:gd name="T2" fmla="*/ 2147483646 w 151"/>
                <a:gd name="T3" fmla="*/ 2147483646 h 88"/>
                <a:gd name="T4" fmla="*/ 2147483646 w 151"/>
                <a:gd name="T5" fmla="*/ 2147483646 h 88"/>
                <a:gd name="T6" fmla="*/ 2147483646 w 151"/>
                <a:gd name="T7" fmla="*/ 2147483646 h 88"/>
                <a:gd name="T8" fmla="*/ 2147483646 w 151"/>
                <a:gd name="T9" fmla="*/ 2147483646 h 88"/>
                <a:gd name="T10" fmla="*/ 2147483646 w 151"/>
                <a:gd name="T11" fmla="*/ 2147483646 h 88"/>
                <a:gd name="T12" fmla="*/ 0 60000 65536"/>
                <a:gd name="T13" fmla="*/ 0 60000 65536"/>
                <a:gd name="T14" fmla="*/ 0 60000 65536"/>
                <a:gd name="T15" fmla="*/ 0 60000 65536"/>
                <a:gd name="T16" fmla="*/ 0 60000 65536"/>
                <a:gd name="T17" fmla="*/ 0 60000 65536"/>
                <a:gd name="T18" fmla="*/ 0 w 151"/>
                <a:gd name="T19" fmla="*/ 0 h 88"/>
                <a:gd name="T20" fmla="*/ 151 w 151"/>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51" h="88">
                  <a:moveTo>
                    <a:pt x="1" y="81"/>
                  </a:moveTo>
                  <a:cubicBezTo>
                    <a:pt x="21" y="88"/>
                    <a:pt x="47" y="86"/>
                    <a:pt x="63" y="77"/>
                  </a:cubicBezTo>
                  <a:cubicBezTo>
                    <a:pt x="91" y="74"/>
                    <a:pt x="120" y="75"/>
                    <a:pt x="146" y="81"/>
                  </a:cubicBezTo>
                  <a:cubicBezTo>
                    <a:pt x="151" y="44"/>
                    <a:pt x="123" y="10"/>
                    <a:pt x="83" y="5"/>
                  </a:cubicBezTo>
                  <a:cubicBezTo>
                    <a:pt x="44" y="0"/>
                    <a:pt x="7" y="26"/>
                    <a:pt x="1" y="63"/>
                  </a:cubicBezTo>
                  <a:cubicBezTo>
                    <a:pt x="0" y="69"/>
                    <a:pt x="0" y="75"/>
                    <a:pt x="1" y="8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 name="Rectangle 184"/>
            <p:cNvSpPr>
              <a:spLocks noChangeArrowheads="1"/>
            </p:cNvSpPr>
            <p:nvPr/>
          </p:nvSpPr>
          <p:spPr bwMode="auto">
            <a:xfrm>
              <a:off x="2120342" y="5648325"/>
              <a:ext cx="49351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John</a:t>
              </a:r>
              <a:endParaRPr lang="zh-CN" altLang="zh-CN" sz="1800" b="1">
                <a:latin typeface="Arial" panose="020B0604020202020204" pitchFamily="34" charset="0"/>
              </a:endParaRPr>
            </a:p>
          </p:txBody>
        </p:sp>
      </p:grpSp>
    </p:spTree>
    <p:extLst>
      <p:ext uri="{BB962C8B-B14F-4D97-AF65-F5344CB8AC3E}">
        <p14:creationId xmlns:p14="http://schemas.microsoft.com/office/powerpoint/2010/main" val="2243527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5509045" cy="4034483"/>
          </a:xfrm>
        </p:spPr>
        <p:txBody>
          <a:bodyPr/>
          <a:lstStyle/>
          <a:p>
            <a:pPr lvl="1"/>
            <a:r>
              <a:rPr lang="zh-CN" altLang="en-US" dirty="0" smtClean="0"/>
              <a:t> 访问</a:t>
            </a:r>
            <a:r>
              <a:rPr lang="zh-CN" altLang="en-US" dirty="0"/>
              <a:t>控制列表 </a:t>
            </a:r>
            <a:r>
              <a:rPr lang="en-US" altLang="zh-CN" dirty="0"/>
              <a:t>ACL</a:t>
            </a:r>
          </a:p>
          <a:p>
            <a:pPr lvl="2"/>
            <a:r>
              <a:rPr lang="zh-CN" altLang="en-US" dirty="0"/>
              <a:t>从</a:t>
            </a:r>
            <a:r>
              <a:rPr lang="zh-CN" altLang="en-US" dirty="0">
                <a:solidFill>
                  <a:srgbClr val="C00000"/>
                </a:solidFill>
              </a:rPr>
              <a:t>客体（列）出发</a:t>
            </a:r>
            <a:r>
              <a:rPr lang="zh-CN" altLang="en-US" dirty="0"/>
              <a:t>，用链表形式表达矩阵某一列的信息，这便成了访问控制表</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182"/>
          <p:cNvGrpSpPr>
            <a:grpSpLocks/>
          </p:cNvGrpSpPr>
          <p:nvPr/>
        </p:nvGrpSpPr>
        <p:grpSpPr bwMode="auto">
          <a:xfrm>
            <a:off x="6138862" y="1988840"/>
            <a:ext cx="6053138" cy="4192587"/>
            <a:chOff x="1619250" y="1531938"/>
            <a:chExt cx="6553200" cy="4865687"/>
          </a:xfrm>
        </p:grpSpPr>
        <p:sp>
          <p:nvSpPr>
            <p:cNvPr id="6" name="AutoShape 4"/>
            <p:cNvSpPr>
              <a:spLocks noChangeAspect="1" noChangeArrowheads="1" noTextEdit="1"/>
            </p:cNvSpPr>
            <p:nvPr/>
          </p:nvSpPr>
          <p:spPr bwMode="auto">
            <a:xfrm>
              <a:off x="1790700" y="1531938"/>
              <a:ext cx="6381750"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 name="组合 3"/>
            <p:cNvGrpSpPr>
              <a:grpSpLocks/>
            </p:cNvGrpSpPr>
            <p:nvPr/>
          </p:nvGrpSpPr>
          <p:grpSpPr bwMode="auto">
            <a:xfrm>
              <a:off x="1619250" y="1549400"/>
              <a:ext cx="6329363" cy="4848225"/>
              <a:chOff x="1820111" y="1549187"/>
              <a:chExt cx="6329565" cy="4355971"/>
            </a:xfrm>
          </p:grpSpPr>
          <p:sp>
            <p:nvSpPr>
              <p:cNvPr id="12" name="Freeform 6"/>
              <p:cNvSpPr>
                <a:spLocks noEditPoints="1"/>
              </p:cNvSpPr>
              <p:nvPr/>
            </p:nvSpPr>
            <p:spPr bwMode="auto">
              <a:xfrm>
                <a:off x="1950255" y="1801185"/>
                <a:ext cx="793261" cy="793631"/>
              </a:xfrm>
              <a:custGeom>
                <a:avLst/>
                <a:gdLst>
                  <a:gd name="T0" fmla="*/ 2147483646 w 909"/>
                  <a:gd name="T1" fmla="*/ 2147483646 h 1149"/>
                  <a:gd name="T2" fmla="*/ 2147483646 w 909"/>
                  <a:gd name="T3" fmla="*/ 2147483646 h 1149"/>
                  <a:gd name="T4" fmla="*/ 2147483646 w 909"/>
                  <a:gd name="T5" fmla="*/ 2147483646 h 1149"/>
                  <a:gd name="T6" fmla="*/ 2147483646 w 909"/>
                  <a:gd name="T7" fmla="*/ 0 h 1149"/>
                  <a:gd name="T8" fmla="*/ 2147483646 w 909"/>
                  <a:gd name="T9" fmla="*/ 2147483646 h 1149"/>
                  <a:gd name="T10" fmla="*/ 2147483646 w 909"/>
                  <a:gd name="T11" fmla="*/ 2147483646 h 1149"/>
                  <a:gd name="T12" fmla="*/ 2147483646 w 909"/>
                  <a:gd name="T13" fmla="*/ 2147483646 h 1149"/>
                  <a:gd name="T14" fmla="*/ 2147483646 w 909"/>
                  <a:gd name="T15" fmla="*/ 2147483646 h 1149"/>
                  <a:gd name="T16" fmla="*/ 2147483646 w 909"/>
                  <a:gd name="T17" fmla="*/ 2147483646 h 1149"/>
                  <a:gd name="T18" fmla="*/ 2147483646 w 909"/>
                  <a:gd name="T19" fmla="*/ 2147483646 h 1149"/>
                  <a:gd name="T20" fmla="*/ 2147483646 w 909"/>
                  <a:gd name="T21" fmla="*/ 2147483646 h 1149"/>
                  <a:gd name="T22" fmla="*/ 2147483646 w 909"/>
                  <a:gd name="T23" fmla="*/ 2147483646 h 1149"/>
                  <a:gd name="T24" fmla="*/ 2147483646 w 909"/>
                  <a:gd name="T25" fmla="*/ 2147483646 h 1149"/>
                  <a:gd name="T26" fmla="*/ 2147483646 w 909"/>
                  <a:gd name="T27" fmla="*/ 2147483646 h 1149"/>
                  <a:gd name="T28" fmla="*/ 2147483646 w 909"/>
                  <a:gd name="T29" fmla="*/ 2147483646 h 1149"/>
                  <a:gd name="T30" fmla="*/ 2147483646 w 909"/>
                  <a:gd name="T31" fmla="*/ 2147483646 h 1149"/>
                  <a:gd name="T32" fmla="*/ 2147483646 w 909"/>
                  <a:gd name="T33" fmla="*/ 2147483646 h 1149"/>
                  <a:gd name="T34" fmla="*/ 2147483646 w 909"/>
                  <a:gd name="T35" fmla="*/ 2147483646 h 1149"/>
                  <a:gd name="T36" fmla="*/ 2147483646 w 909"/>
                  <a:gd name="T37" fmla="*/ 2147483646 h 1149"/>
                  <a:gd name="T38" fmla="*/ 2147483646 w 909"/>
                  <a:gd name="T39" fmla="*/ 2147483646 h 1149"/>
                  <a:gd name="T40" fmla="*/ 2147483646 w 909"/>
                  <a:gd name="T41" fmla="*/ 2147483646 h 1149"/>
                  <a:gd name="T42" fmla="*/ 2147483646 w 909"/>
                  <a:gd name="T43" fmla="*/ 2147483646 h 1149"/>
                  <a:gd name="T44" fmla="*/ 2147483646 w 909"/>
                  <a:gd name="T45" fmla="*/ 2147483646 h 1149"/>
                  <a:gd name="T46" fmla="*/ 2147483646 w 909"/>
                  <a:gd name="T47" fmla="*/ 2147483646 h 1149"/>
                  <a:gd name="T48" fmla="*/ 2147483646 w 909"/>
                  <a:gd name="T49" fmla="*/ 2147483646 h 1149"/>
                  <a:gd name="T50" fmla="*/ 2147483646 w 909"/>
                  <a:gd name="T51" fmla="*/ 2147483646 h 1149"/>
                  <a:gd name="T52" fmla="*/ 2147483646 w 909"/>
                  <a:gd name="T53" fmla="*/ 2147483646 h 1149"/>
                  <a:gd name="T54" fmla="*/ 2147483646 w 909"/>
                  <a:gd name="T55" fmla="*/ 2147483646 h 1149"/>
                  <a:gd name="T56" fmla="*/ 2147483646 w 909"/>
                  <a:gd name="T57" fmla="*/ 2147483646 h 1149"/>
                  <a:gd name="T58" fmla="*/ 2147483646 w 909"/>
                  <a:gd name="T59" fmla="*/ 2147483646 h 1149"/>
                  <a:gd name="T60" fmla="*/ 2147483646 w 909"/>
                  <a:gd name="T61" fmla="*/ 2147483646 h 1149"/>
                  <a:gd name="T62" fmla="*/ 2147483646 w 909"/>
                  <a:gd name="T63" fmla="*/ 2147483646 h 1149"/>
                  <a:gd name="T64" fmla="*/ 2147483646 w 909"/>
                  <a:gd name="T65" fmla="*/ 0 h 1149"/>
                  <a:gd name="T66" fmla="*/ 2147483646 w 909"/>
                  <a:gd name="T67" fmla="*/ 0 h 1149"/>
                  <a:gd name="T68" fmla="*/ 2147483646 w 909"/>
                  <a:gd name="T69" fmla="*/ 0 h 1149"/>
                  <a:gd name="T70" fmla="*/ 2147483646 w 909"/>
                  <a:gd name="T71" fmla="*/ 0 h 1149"/>
                  <a:gd name="T72" fmla="*/ 2147483646 w 909"/>
                  <a:gd name="T73" fmla="*/ 2147483646 h 1149"/>
                  <a:gd name="T74" fmla="*/ 0 w 909"/>
                  <a:gd name="T75" fmla="*/ 2147483646 h 1149"/>
                  <a:gd name="T76" fmla="*/ 2147483646 w 909"/>
                  <a:gd name="T77" fmla="*/ 2147483646 h 1149"/>
                  <a:gd name="T78" fmla="*/ 2147483646 w 909"/>
                  <a:gd name="T79" fmla="*/ 2147483646 h 1149"/>
                  <a:gd name="T80" fmla="*/ 2147483646 w 909"/>
                  <a:gd name="T81" fmla="*/ 2147483646 h 1149"/>
                  <a:gd name="T82" fmla="*/ 2147483646 w 909"/>
                  <a:gd name="T83" fmla="*/ 2147483646 h 1149"/>
                  <a:gd name="T84" fmla="*/ 2147483646 w 909"/>
                  <a:gd name="T85" fmla="*/ 2147483646 h 1149"/>
                  <a:gd name="T86" fmla="*/ 2147483646 w 909"/>
                  <a:gd name="T87" fmla="*/ 2147483646 h 1149"/>
                  <a:gd name="T88" fmla="*/ 2147483646 w 909"/>
                  <a:gd name="T89" fmla="*/ 2147483646 h 1149"/>
                  <a:gd name="T90" fmla="*/ 2147483646 w 909"/>
                  <a:gd name="T91" fmla="*/ 2147483646 h 1149"/>
                  <a:gd name="T92" fmla="*/ 2147483646 w 909"/>
                  <a:gd name="T93" fmla="*/ 2147483646 h 1149"/>
                  <a:gd name="T94" fmla="*/ 2147483646 w 909"/>
                  <a:gd name="T95" fmla="*/ 2147483646 h 1149"/>
                  <a:gd name="T96" fmla="*/ 2147483646 w 909"/>
                  <a:gd name="T97" fmla="*/ 2147483646 h 1149"/>
                  <a:gd name="T98" fmla="*/ 2147483646 w 909"/>
                  <a:gd name="T99" fmla="*/ 2147483646 h 1149"/>
                  <a:gd name="T100" fmla="*/ 2147483646 w 909"/>
                  <a:gd name="T101" fmla="*/ 2147483646 h 11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9"/>
                  <a:gd name="T154" fmla="*/ 0 h 1149"/>
                  <a:gd name="T155" fmla="*/ 909 w 909"/>
                  <a:gd name="T156" fmla="*/ 1149 h 114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9" h="1149">
                    <a:moveTo>
                      <a:pt x="639" y="107"/>
                    </a:moveTo>
                    <a:lnTo>
                      <a:pt x="875" y="107"/>
                    </a:lnTo>
                    <a:cubicBezTo>
                      <a:pt x="861" y="71"/>
                      <a:pt x="836" y="39"/>
                      <a:pt x="803" y="16"/>
                    </a:cubicBezTo>
                    <a:cubicBezTo>
                      <a:pt x="793" y="6"/>
                      <a:pt x="776" y="1"/>
                      <a:pt x="757" y="2"/>
                    </a:cubicBezTo>
                    <a:cubicBezTo>
                      <a:pt x="740" y="3"/>
                      <a:pt x="722" y="9"/>
                      <a:pt x="707" y="17"/>
                    </a:cubicBezTo>
                    <a:cubicBezTo>
                      <a:pt x="678" y="40"/>
                      <a:pt x="655" y="71"/>
                      <a:pt x="639" y="107"/>
                    </a:cubicBezTo>
                    <a:close/>
                    <a:moveTo>
                      <a:pt x="152" y="1149"/>
                    </a:moveTo>
                    <a:lnTo>
                      <a:pt x="737" y="1149"/>
                    </a:lnTo>
                    <a:cubicBezTo>
                      <a:pt x="717" y="1141"/>
                      <a:pt x="702" y="1132"/>
                      <a:pt x="693" y="1123"/>
                    </a:cubicBezTo>
                    <a:cubicBezTo>
                      <a:pt x="674" y="1107"/>
                      <a:pt x="658" y="1086"/>
                      <a:pt x="646" y="1061"/>
                    </a:cubicBezTo>
                    <a:lnTo>
                      <a:pt x="152" y="1063"/>
                    </a:lnTo>
                    <a:lnTo>
                      <a:pt x="39" y="1063"/>
                    </a:lnTo>
                    <a:cubicBezTo>
                      <a:pt x="51" y="1087"/>
                      <a:pt x="68" y="1108"/>
                      <a:pt x="87" y="1124"/>
                    </a:cubicBezTo>
                    <a:cubicBezTo>
                      <a:pt x="93" y="1132"/>
                      <a:pt x="109" y="1140"/>
                      <a:pt x="131" y="1146"/>
                    </a:cubicBezTo>
                    <a:cubicBezTo>
                      <a:pt x="136" y="1148"/>
                      <a:pt x="143" y="1149"/>
                      <a:pt x="152" y="1149"/>
                    </a:cubicBezTo>
                    <a:close/>
                    <a:moveTo>
                      <a:pt x="737" y="1149"/>
                    </a:moveTo>
                    <a:lnTo>
                      <a:pt x="737" y="1146"/>
                    </a:lnTo>
                    <a:lnTo>
                      <a:pt x="737" y="1149"/>
                    </a:lnTo>
                    <a:close/>
                    <a:moveTo>
                      <a:pt x="754" y="1149"/>
                    </a:moveTo>
                    <a:cubicBezTo>
                      <a:pt x="760" y="1149"/>
                      <a:pt x="768" y="1148"/>
                      <a:pt x="774" y="1146"/>
                    </a:cubicBezTo>
                    <a:cubicBezTo>
                      <a:pt x="820" y="1133"/>
                      <a:pt x="855" y="1099"/>
                      <a:pt x="870" y="1054"/>
                    </a:cubicBezTo>
                    <a:cubicBezTo>
                      <a:pt x="885" y="1030"/>
                      <a:pt x="896" y="989"/>
                      <a:pt x="903" y="938"/>
                    </a:cubicBezTo>
                    <a:cubicBezTo>
                      <a:pt x="909" y="895"/>
                      <a:pt x="909" y="851"/>
                      <a:pt x="903" y="807"/>
                    </a:cubicBezTo>
                    <a:cubicBezTo>
                      <a:pt x="895" y="755"/>
                      <a:pt x="883" y="713"/>
                      <a:pt x="868" y="687"/>
                    </a:cubicBezTo>
                    <a:cubicBezTo>
                      <a:pt x="840" y="639"/>
                      <a:pt x="801" y="598"/>
                      <a:pt x="756" y="568"/>
                    </a:cubicBezTo>
                    <a:cubicBezTo>
                      <a:pt x="737" y="558"/>
                      <a:pt x="719" y="547"/>
                      <a:pt x="702" y="534"/>
                    </a:cubicBezTo>
                    <a:cubicBezTo>
                      <a:pt x="665" y="507"/>
                      <a:pt x="636" y="462"/>
                      <a:pt x="623" y="409"/>
                    </a:cubicBezTo>
                    <a:cubicBezTo>
                      <a:pt x="615" y="386"/>
                      <a:pt x="608" y="335"/>
                      <a:pt x="605" y="271"/>
                    </a:cubicBezTo>
                    <a:cubicBezTo>
                      <a:pt x="607" y="207"/>
                      <a:pt x="618" y="152"/>
                      <a:pt x="639" y="107"/>
                    </a:cubicBezTo>
                    <a:cubicBezTo>
                      <a:pt x="653" y="59"/>
                      <a:pt x="697" y="19"/>
                      <a:pt x="756" y="0"/>
                    </a:cubicBezTo>
                    <a:lnTo>
                      <a:pt x="303" y="1"/>
                    </a:lnTo>
                    <a:cubicBezTo>
                      <a:pt x="252" y="3"/>
                      <a:pt x="202" y="3"/>
                      <a:pt x="151" y="2"/>
                    </a:cubicBezTo>
                    <a:cubicBezTo>
                      <a:pt x="135" y="3"/>
                      <a:pt x="117" y="9"/>
                      <a:pt x="102" y="17"/>
                    </a:cubicBezTo>
                    <a:cubicBezTo>
                      <a:pt x="38" y="69"/>
                      <a:pt x="4" y="154"/>
                      <a:pt x="0" y="271"/>
                    </a:cubicBezTo>
                    <a:cubicBezTo>
                      <a:pt x="3" y="335"/>
                      <a:pt x="10" y="386"/>
                      <a:pt x="18" y="409"/>
                    </a:cubicBezTo>
                    <a:cubicBezTo>
                      <a:pt x="32" y="462"/>
                      <a:pt x="60" y="507"/>
                      <a:pt x="98" y="534"/>
                    </a:cubicBezTo>
                    <a:cubicBezTo>
                      <a:pt x="114" y="547"/>
                      <a:pt x="132" y="558"/>
                      <a:pt x="151" y="568"/>
                    </a:cubicBezTo>
                    <a:cubicBezTo>
                      <a:pt x="197" y="598"/>
                      <a:pt x="235" y="639"/>
                      <a:pt x="263" y="687"/>
                    </a:cubicBezTo>
                    <a:cubicBezTo>
                      <a:pt x="278" y="713"/>
                      <a:pt x="290" y="755"/>
                      <a:pt x="298" y="807"/>
                    </a:cubicBezTo>
                    <a:cubicBezTo>
                      <a:pt x="304" y="851"/>
                      <a:pt x="304" y="895"/>
                      <a:pt x="298" y="938"/>
                    </a:cubicBezTo>
                    <a:cubicBezTo>
                      <a:pt x="288" y="993"/>
                      <a:pt x="273" y="1037"/>
                      <a:pt x="256" y="1063"/>
                    </a:cubicBezTo>
                    <a:cubicBezTo>
                      <a:pt x="385" y="1060"/>
                      <a:pt x="514" y="1060"/>
                      <a:pt x="643" y="1062"/>
                    </a:cubicBezTo>
                    <a:lnTo>
                      <a:pt x="681" y="1113"/>
                    </a:lnTo>
                    <a:cubicBezTo>
                      <a:pt x="698" y="1132"/>
                      <a:pt x="724" y="1145"/>
                      <a:pt x="754" y="1149"/>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13" name="Freeform 7"/>
              <p:cNvSpPr>
                <a:spLocks noEditPoints="1"/>
              </p:cNvSpPr>
              <p:nvPr/>
            </p:nvSpPr>
            <p:spPr bwMode="auto">
              <a:xfrm>
                <a:off x="1950255" y="1801185"/>
                <a:ext cx="793261" cy="793631"/>
              </a:xfrm>
              <a:custGeom>
                <a:avLst/>
                <a:gdLst>
                  <a:gd name="T0" fmla="*/ 2147483646 w 909"/>
                  <a:gd name="T1" fmla="*/ 2147483646 h 1149"/>
                  <a:gd name="T2" fmla="*/ 2147483646 w 909"/>
                  <a:gd name="T3" fmla="*/ 2147483646 h 1149"/>
                  <a:gd name="T4" fmla="*/ 2147483646 w 909"/>
                  <a:gd name="T5" fmla="*/ 2147483646 h 1149"/>
                  <a:gd name="T6" fmla="*/ 2147483646 w 909"/>
                  <a:gd name="T7" fmla="*/ 0 h 1149"/>
                  <a:gd name="T8" fmla="*/ 2147483646 w 909"/>
                  <a:gd name="T9" fmla="*/ 2147483646 h 1149"/>
                  <a:gd name="T10" fmla="*/ 2147483646 w 909"/>
                  <a:gd name="T11" fmla="*/ 2147483646 h 1149"/>
                  <a:gd name="T12" fmla="*/ 2147483646 w 909"/>
                  <a:gd name="T13" fmla="*/ 2147483646 h 1149"/>
                  <a:gd name="T14" fmla="*/ 2147483646 w 909"/>
                  <a:gd name="T15" fmla="*/ 2147483646 h 1149"/>
                  <a:gd name="T16" fmla="*/ 2147483646 w 909"/>
                  <a:gd name="T17" fmla="*/ 2147483646 h 1149"/>
                  <a:gd name="T18" fmla="*/ 2147483646 w 909"/>
                  <a:gd name="T19" fmla="*/ 2147483646 h 1149"/>
                  <a:gd name="T20" fmla="*/ 2147483646 w 909"/>
                  <a:gd name="T21" fmla="*/ 2147483646 h 1149"/>
                  <a:gd name="T22" fmla="*/ 2147483646 w 909"/>
                  <a:gd name="T23" fmla="*/ 2147483646 h 1149"/>
                  <a:gd name="T24" fmla="*/ 2147483646 w 909"/>
                  <a:gd name="T25" fmla="*/ 2147483646 h 1149"/>
                  <a:gd name="T26" fmla="*/ 2147483646 w 909"/>
                  <a:gd name="T27" fmla="*/ 2147483646 h 1149"/>
                  <a:gd name="T28" fmla="*/ 2147483646 w 909"/>
                  <a:gd name="T29" fmla="*/ 2147483646 h 1149"/>
                  <a:gd name="T30" fmla="*/ 2147483646 w 909"/>
                  <a:gd name="T31" fmla="*/ 2147483646 h 1149"/>
                  <a:gd name="T32" fmla="*/ 2147483646 w 909"/>
                  <a:gd name="T33" fmla="*/ 2147483646 h 1149"/>
                  <a:gd name="T34" fmla="*/ 2147483646 w 909"/>
                  <a:gd name="T35" fmla="*/ 2147483646 h 1149"/>
                  <a:gd name="T36" fmla="*/ 2147483646 w 909"/>
                  <a:gd name="T37" fmla="*/ 2147483646 h 1149"/>
                  <a:gd name="T38" fmla="*/ 2147483646 w 909"/>
                  <a:gd name="T39" fmla="*/ 0 h 1149"/>
                  <a:gd name="T40" fmla="*/ 2147483646 w 909"/>
                  <a:gd name="T41" fmla="*/ 0 h 1149"/>
                  <a:gd name="T42" fmla="*/ 2147483646 w 909"/>
                  <a:gd name="T43" fmla="*/ 0 h 1149"/>
                  <a:gd name="T44" fmla="*/ 2147483646 w 909"/>
                  <a:gd name="T45" fmla="*/ 0 h 1149"/>
                  <a:gd name="T46" fmla="*/ 2147483646 w 909"/>
                  <a:gd name="T47" fmla="*/ 2147483646 h 1149"/>
                  <a:gd name="T48" fmla="*/ 0 w 909"/>
                  <a:gd name="T49" fmla="*/ 2147483646 h 1149"/>
                  <a:gd name="T50" fmla="*/ 2147483646 w 909"/>
                  <a:gd name="T51" fmla="*/ 2147483646 h 1149"/>
                  <a:gd name="T52" fmla="*/ 2147483646 w 909"/>
                  <a:gd name="T53" fmla="*/ 2147483646 h 1149"/>
                  <a:gd name="T54" fmla="*/ 2147483646 w 909"/>
                  <a:gd name="T55" fmla="*/ 2147483646 h 1149"/>
                  <a:gd name="T56" fmla="*/ 2147483646 w 909"/>
                  <a:gd name="T57" fmla="*/ 2147483646 h 1149"/>
                  <a:gd name="T58" fmla="*/ 2147483646 w 909"/>
                  <a:gd name="T59" fmla="*/ 2147483646 h 1149"/>
                  <a:gd name="T60" fmla="*/ 2147483646 w 909"/>
                  <a:gd name="T61" fmla="*/ 2147483646 h 1149"/>
                  <a:gd name="T62" fmla="*/ 2147483646 w 909"/>
                  <a:gd name="T63" fmla="*/ 2147483646 h 1149"/>
                  <a:gd name="T64" fmla="*/ 2147483646 w 909"/>
                  <a:gd name="T65" fmla="*/ 2147483646 h 1149"/>
                  <a:gd name="T66" fmla="*/ 2147483646 w 909"/>
                  <a:gd name="T67" fmla="*/ 2147483646 h 1149"/>
                  <a:gd name="T68" fmla="*/ 2147483646 w 909"/>
                  <a:gd name="T69" fmla="*/ 2147483646 h 1149"/>
                  <a:gd name="T70" fmla="*/ 2147483646 w 909"/>
                  <a:gd name="T71" fmla="*/ 2147483646 h 1149"/>
                  <a:gd name="T72" fmla="*/ 2147483646 w 909"/>
                  <a:gd name="T73" fmla="*/ 2147483646 h 1149"/>
                  <a:gd name="T74" fmla="*/ 2147483646 w 909"/>
                  <a:gd name="T75" fmla="*/ 2147483646 h 1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9"/>
                  <a:gd name="T115" fmla="*/ 0 h 1149"/>
                  <a:gd name="T116" fmla="*/ 909 w 909"/>
                  <a:gd name="T117" fmla="*/ 1149 h 11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9" h="1149">
                    <a:moveTo>
                      <a:pt x="639" y="107"/>
                    </a:moveTo>
                    <a:lnTo>
                      <a:pt x="875" y="107"/>
                    </a:lnTo>
                    <a:cubicBezTo>
                      <a:pt x="861" y="71"/>
                      <a:pt x="836" y="39"/>
                      <a:pt x="803" y="16"/>
                    </a:cubicBezTo>
                    <a:cubicBezTo>
                      <a:pt x="793" y="6"/>
                      <a:pt x="776" y="1"/>
                      <a:pt x="757" y="2"/>
                    </a:cubicBezTo>
                    <a:cubicBezTo>
                      <a:pt x="740" y="3"/>
                      <a:pt x="722" y="9"/>
                      <a:pt x="707" y="17"/>
                    </a:cubicBezTo>
                    <a:cubicBezTo>
                      <a:pt x="678" y="40"/>
                      <a:pt x="655" y="71"/>
                      <a:pt x="639" y="107"/>
                    </a:cubicBezTo>
                    <a:close/>
                    <a:moveTo>
                      <a:pt x="754" y="1149"/>
                    </a:moveTo>
                    <a:cubicBezTo>
                      <a:pt x="760" y="1149"/>
                      <a:pt x="768" y="1148"/>
                      <a:pt x="774" y="1146"/>
                    </a:cubicBezTo>
                    <a:cubicBezTo>
                      <a:pt x="820" y="1133"/>
                      <a:pt x="855" y="1099"/>
                      <a:pt x="870" y="1054"/>
                    </a:cubicBezTo>
                    <a:cubicBezTo>
                      <a:pt x="885" y="1030"/>
                      <a:pt x="896" y="989"/>
                      <a:pt x="903" y="938"/>
                    </a:cubicBezTo>
                    <a:cubicBezTo>
                      <a:pt x="909" y="895"/>
                      <a:pt x="909" y="851"/>
                      <a:pt x="903" y="807"/>
                    </a:cubicBezTo>
                    <a:cubicBezTo>
                      <a:pt x="895" y="755"/>
                      <a:pt x="883" y="713"/>
                      <a:pt x="868" y="687"/>
                    </a:cubicBezTo>
                    <a:cubicBezTo>
                      <a:pt x="840" y="639"/>
                      <a:pt x="801" y="598"/>
                      <a:pt x="756" y="568"/>
                    </a:cubicBezTo>
                    <a:cubicBezTo>
                      <a:pt x="737" y="558"/>
                      <a:pt x="719" y="547"/>
                      <a:pt x="702" y="534"/>
                    </a:cubicBezTo>
                    <a:cubicBezTo>
                      <a:pt x="665" y="507"/>
                      <a:pt x="636" y="462"/>
                      <a:pt x="623" y="409"/>
                    </a:cubicBezTo>
                    <a:cubicBezTo>
                      <a:pt x="615" y="386"/>
                      <a:pt x="608" y="335"/>
                      <a:pt x="605" y="271"/>
                    </a:cubicBezTo>
                    <a:cubicBezTo>
                      <a:pt x="607" y="207"/>
                      <a:pt x="618" y="152"/>
                      <a:pt x="639" y="107"/>
                    </a:cubicBezTo>
                    <a:cubicBezTo>
                      <a:pt x="653" y="59"/>
                      <a:pt x="697" y="19"/>
                      <a:pt x="756" y="0"/>
                    </a:cubicBezTo>
                    <a:lnTo>
                      <a:pt x="303" y="1"/>
                    </a:lnTo>
                    <a:cubicBezTo>
                      <a:pt x="252" y="3"/>
                      <a:pt x="202" y="3"/>
                      <a:pt x="151" y="2"/>
                    </a:cubicBezTo>
                    <a:cubicBezTo>
                      <a:pt x="135" y="3"/>
                      <a:pt x="117" y="9"/>
                      <a:pt x="102" y="17"/>
                    </a:cubicBezTo>
                    <a:cubicBezTo>
                      <a:pt x="38" y="69"/>
                      <a:pt x="4" y="154"/>
                      <a:pt x="0" y="271"/>
                    </a:cubicBezTo>
                    <a:cubicBezTo>
                      <a:pt x="3" y="335"/>
                      <a:pt x="10" y="386"/>
                      <a:pt x="18" y="409"/>
                    </a:cubicBezTo>
                    <a:cubicBezTo>
                      <a:pt x="32" y="462"/>
                      <a:pt x="60" y="507"/>
                      <a:pt x="98" y="534"/>
                    </a:cubicBezTo>
                    <a:cubicBezTo>
                      <a:pt x="114" y="547"/>
                      <a:pt x="132" y="558"/>
                      <a:pt x="151" y="568"/>
                    </a:cubicBezTo>
                    <a:cubicBezTo>
                      <a:pt x="197" y="598"/>
                      <a:pt x="235" y="639"/>
                      <a:pt x="263" y="687"/>
                    </a:cubicBezTo>
                    <a:cubicBezTo>
                      <a:pt x="278" y="713"/>
                      <a:pt x="290" y="755"/>
                      <a:pt x="298" y="807"/>
                    </a:cubicBezTo>
                    <a:cubicBezTo>
                      <a:pt x="304" y="851"/>
                      <a:pt x="304" y="895"/>
                      <a:pt x="298" y="938"/>
                    </a:cubicBezTo>
                    <a:cubicBezTo>
                      <a:pt x="288" y="993"/>
                      <a:pt x="273" y="1037"/>
                      <a:pt x="256" y="1063"/>
                    </a:cubicBezTo>
                    <a:cubicBezTo>
                      <a:pt x="385" y="1060"/>
                      <a:pt x="514" y="1060"/>
                      <a:pt x="643" y="1062"/>
                    </a:cubicBezTo>
                    <a:lnTo>
                      <a:pt x="681" y="1113"/>
                    </a:lnTo>
                    <a:cubicBezTo>
                      <a:pt x="698" y="1132"/>
                      <a:pt x="724" y="1145"/>
                      <a:pt x="754" y="1149"/>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8"/>
              <p:cNvSpPr>
                <a:spLocks noEditPoints="1"/>
              </p:cNvSpPr>
              <p:nvPr/>
            </p:nvSpPr>
            <p:spPr bwMode="auto">
              <a:xfrm>
                <a:off x="1985374" y="2532635"/>
                <a:ext cx="609407" cy="62181"/>
              </a:xfrm>
              <a:custGeom>
                <a:avLst/>
                <a:gdLst>
                  <a:gd name="T0" fmla="*/ 2147483646 w 698"/>
                  <a:gd name="T1" fmla="*/ 2147483646 h 88"/>
                  <a:gd name="T2" fmla="*/ 2147483646 w 698"/>
                  <a:gd name="T3" fmla="*/ 2147483646 h 88"/>
                  <a:gd name="T4" fmla="*/ 2147483646 w 698"/>
                  <a:gd name="T5" fmla="*/ 2147483646 h 88"/>
                  <a:gd name="T6" fmla="*/ 2147483646 w 698"/>
                  <a:gd name="T7" fmla="*/ 0 h 88"/>
                  <a:gd name="T8" fmla="*/ 2147483646 w 698"/>
                  <a:gd name="T9" fmla="*/ 0 h 88"/>
                  <a:gd name="T10" fmla="*/ 0 w 698"/>
                  <a:gd name="T11" fmla="*/ 0 h 88"/>
                  <a:gd name="T12" fmla="*/ 2147483646 w 698"/>
                  <a:gd name="T13" fmla="*/ 2147483646 h 88"/>
                  <a:gd name="T14" fmla="*/ 2147483646 w 698"/>
                  <a:gd name="T15" fmla="*/ 2147483646 h 88"/>
                  <a:gd name="T16" fmla="*/ 2147483646 w 698"/>
                  <a:gd name="T17" fmla="*/ 2147483646 h 88"/>
                  <a:gd name="T18" fmla="*/ 2147483646 w 698"/>
                  <a:gd name="T19" fmla="*/ 2147483646 h 88"/>
                  <a:gd name="T20" fmla="*/ 2147483646 w 698"/>
                  <a:gd name="T21" fmla="*/ 2147483646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8"/>
                  <a:gd name="T34" fmla="*/ 0 h 88"/>
                  <a:gd name="T35" fmla="*/ 698 w 698"/>
                  <a:gd name="T36" fmla="*/ 88 h 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8" h="88">
                    <a:moveTo>
                      <a:pt x="113" y="88"/>
                    </a:moveTo>
                    <a:lnTo>
                      <a:pt x="698" y="88"/>
                    </a:lnTo>
                    <a:cubicBezTo>
                      <a:pt x="678" y="80"/>
                      <a:pt x="663" y="71"/>
                      <a:pt x="654" y="62"/>
                    </a:cubicBezTo>
                    <a:cubicBezTo>
                      <a:pt x="635" y="46"/>
                      <a:pt x="619" y="25"/>
                      <a:pt x="607" y="0"/>
                    </a:cubicBezTo>
                    <a:lnTo>
                      <a:pt x="113" y="2"/>
                    </a:lnTo>
                    <a:lnTo>
                      <a:pt x="0" y="2"/>
                    </a:lnTo>
                    <a:cubicBezTo>
                      <a:pt x="12" y="26"/>
                      <a:pt x="29" y="47"/>
                      <a:pt x="48" y="63"/>
                    </a:cubicBezTo>
                    <a:cubicBezTo>
                      <a:pt x="54" y="71"/>
                      <a:pt x="70" y="79"/>
                      <a:pt x="92" y="85"/>
                    </a:cubicBezTo>
                    <a:cubicBezTo>
                      <a:pt x="97" y="87"/>
                      <a:pt x="104" y="88"/>
                      <a:pt x="113" y="88"/>
                    </a:cubicBezTo>
                    <a:moveTo>
                      <a:pt x="698" y="88"/>
                    </a:moveTo>
                    <a:lnTo>
                      <a:pt x="698" y="85"/>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Rectangle 9"/>
              <p:cNvSpPr>
                <a:spLocks noChangeArrowheads="1"/>
              </p:cNvSpPr>
              <p:nvPr/>
            </p:nvSpPr>
            <p:spPr bwMode="auto">
              <a:xfrm>
                <a:off x="2049413" y="1874821"/>
                <a:ext cx="396631"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 name="Rectangle 10"/>
              <p:cNvSpPr>
                <a:spLocks noChangeArrowheads="1"/>
              </p:cNvSpPr>
              <p:nvPr/>
            </p:nvSpPr>
            <p:spPr bwMode="auto">
              <a:xfrm>
                <a:off x="2082466" y="2135001"/>
                <a:ext cx="396631"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7" name="Rectangle 11"/>
              <p:cNvSpPr>
                <a:spLocks noChangeArrowheads="1"/>
              </p:cNvSpPr>
              <p:nvPr/>
            </p:nvSpPr>
            <p:spPr bwMode="auto">
              <a:xfrm>
                <a:off x="2082466" y="2072820"/>
                <a:ext cx="264420"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8" name="Rectangle 12"/>
              <p:cNvSpPr>
                <a:spLocks noChangeArrowheads="1"/>
              </p:cNvSpPr>
              <p:nvPr/>
            </p:nvSpPr>
            <p:spPr bwMode="auto">
              <a:xfrm>
                <a:off x="2049413" y="1999184"/>
                <a:ext cx="165263"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9" name="Rectangle 13"/>
              <p:cNvSpPr>
                <a:spLocks noChangeArrowheads="1"/>
              </p:cNvSpPr>
              <p:nvPr/>
            </p:nvSpPr>
            <p:spPr bwMode="auto">
              <a:xfrm>
                <a:off x="2016361" y="1937002"/>
                <a:ext cx="396631"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0" name="Rectangle 14"/>
              <p:cNvSpPr>
                <a:spLocks noChangeArrowheads="1"/>
              </p:cNvSpPr>
              <p:nvPr/>
            </p:nvSpPr>
            <p:spPr bwMode="auto">
              <a:xfrm>
                <a:off x="2214676" y="2197183"/>
                <a:ext cx="264420"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1" name="Rectangle 15"/>
              <p:cNvSpPr>
                <a:spLocks noChangeArrowheads="1"/>
              </p:cNvSpPr>
              <p:nvPr/>
            </p:nvSpPr>
            <p:spPr bwMode="auto">
              <a:xfrm>
                <a:off x="2280781" y="2470453"/>
                <a:ext cx="264420"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2" name="Rectangle 16"/>
              <p:cNvSpPr>
                <a:spLocks noChangeArrowheads="1"/>
              </p:cNvSpPr>
              <p:nvPr/>
            </p:nvSpPr>
            <p:spPr bwMode="auto">
              <a:xfrm>
                <a:off x="2346886" y="2395181"/>
                <a:ext cx="264420"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3" name="Rectangle 17"/>
              <p:cNvSpPr>
                <a:spLocks noChangeArrowheads="1"/>
              </p:cNvSpPr>
              <p:nvPr/>
            </p:nvSpPr>
            <p:spPr bwMode="auto">
              <a:xfrm>
                <a:off x="2280781" y="2333000"/>
                <a:ext cx="295407"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4" name="Rectangle 18"/>
              <p:cNvSpPr>
                <a:spLocks noChangeArrowheads="1"/>
              </p:cNvSpPr>
              <p:nvPr/>
            </p:nvSpPr>
            <p:spPr bwMode="auto">
              <a:xfrm>
                <a:off x="2280781" y="2270818"/>
                <a:ext cx="330526"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5" name="Rectangle 19"/>
              <p:cNvSpPr>
                <a:spLocks noChangeArrowheads="1"/>
              </p:cNvSpPr>
              <p:nvPr/>
            </p:nvSpPr>
            <p:spPr bwMode="auto">
              <a:xfrm>
                <a:off x="1987440" y="2647180"/>
                <a:ext cx="55156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26" name="Rectangle 20"/>
              <p:cNvSpPr>
                <a:spLocks noChangeArrowheads="1"/>
              </p:cNvSpPr>
              <p:nvPr/>
            </p:nvSpPr>
            <p:spPr bwMode="auto">
              <a:xfrm>
                <a:off x="2586517" y="2647180"/>
                <a:ext cx="95026"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27" name="Freeform 21"/>
              <p:cNvSpPr>
                <a:spLocks/>
              </p:cNvSpPr>
              <p:nvPr/>
            </p:nvSpPr>
            <p:spPr bwMode="auto">
              <a:xfrm>
                <a:off x="1869690" y="4848074"/>
                <a:ext cx="1053550" cy="834540"/>
              </a:xfrm>
              <a:custGeom>
                <a:avLst/>
                <a:gdLst>
                  <a:gd name="T0" fmla="*/ 0 w 510"/>
                  <a:gd name="T1" fmla="*/ 2147483646 h 510"/>
                  <a:gd name="T2" fmla="*/ 0 w 510"/>
                  <a:gd name="T3" fmla="*/ 2147483646 h 510"/>
                  <a:gd name="T4" fmla="*/ 2147483646 w 510"/>
                  <a:gd name="T5" fmla="*/ 2147483646 h 510"/>
                  <a:gd name="T6" fmla="*/ 2147483646 w 510"/>
                  <a:gd name="T7" fmla="*/ 2147483646 h 510"/>
                  <a:gd name="T8" fmla="*/ 2147483646 w 510"/>
                  <a:gd name="T9" fmla="*/ 2147483646 h 510"/>
                  <a:gd name="T10" fmla="*/ 2147483646 w 510"/>
                  <a:gd name="T11" fmla="*/ 0 h 510"/>
                  <a:gd name="T12" fmla="*/ 0 w 510"/>
                  <a:gd name="T13" fmla="*/ 0 h 510"/>
                  <a:gd name="T14" fmla="*/ 0 w 510"/>
                  <a:gd name="T15" fmla="*/ 2147483646 h 510"/>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0"/>
                  <a:gd name="T26" fmla="*/ 510 w 510"/>
                  <a:gd name="T27" fmla="*/ 510 h 5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0">
                    <a:moveTo>
                      <a:pt x="0" y="63"/>
                    </a:moveTo>
                    <a:lnTo>
                      <a:pt x="0" y="510"/>
                    </a:lnTo>
                    <a:lnTo>
                      <a:pt x="510" y="510"/>
                    </a:lnTo>
                    <a:lnTo>
                      <a:pt x="510" y="63"/>
                    </a:lnTo>
                    <a:lnTo>
                      <a:pt x="255" y="63"/>
                    </a:lnTo>
                    <a:lnTo>
                      <a:pt x="255" y="0"/>
                    </a:lnTo>
                    <a:lnTo>
                      <a:pt x="0" y="0"/>
                    </a:lnTo>
                    <a:lnTo>
                      <a:pt x="0" y="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2"/>
              <p:cNvSpPr>
                <a:spLocks/>
              </p:cNvSpPr>
              <p:nvPr/>
            </p:nvSpPr>
            <p:spPr bwMode="auto">
              <a:xfrm>
                <a:off x="1820111" y="4807165"/>
                <a:ext cx="1053550" cy="836176"/>
              </a:xfrm>
              <a:custGeom>
                <a:avLst/>
                <a:gdLst>
                  <a:gd name="T0" fmla="*/ 0 w 510"/>
                  <a:gd name="T1" fmla="*/ 2147483646 h 511"/>
                  <a:gd name="T2" fmla="*/ 0 w 510"/>
                  <a:gd name="T3" fmla="*/ 2147483646 h 511"/>
                  <a:gd name="T4" fmla="*/ 2147483646 w 510"/>
                  <a:gd name="T5" fmla="*/ 2147483646 h 511"/>
                  <a:gd name="T6" fmla="*/ 2147483646 w 510"/>
                  <a:gd name="T7" fmla="*/ 2147483646 h 511"/>
                  <a:gd name="T8" fmla="*/ 2147483646 w 510"/>
                  <a:gd name="T9" fmla="*/ 2147483646 h 511"/>
                  <a:gd name="T10" fmla="*/ 2147483646 w 510"/>
                  <a:gd name="T11" fmla="*/ 0 h 511"/>
                  <a:gd name="T12" fmla="*/ 0 w 510"/>
                  <a:gd name="T13" fmla="*/ 0 h 511"/>
                  <a:gd name="T14" fmla="*/ 0 w 510"/>
                  <a:gd name="T15" fmla="*/ 2147483646 h 511"/>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1"/>
                  <a:gd name="T26" fmla="*/ 510 w 510"/>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1">
                    <a:moveTo>
                      <a:pt x="0" y="64"/>
                    </a:moveTo>
                    <a:lnTo>
                      <a:pt x="0" y="511"/>
                    </a:lnTo>
                    <a:lnTo>
                      <a:pt x="510" y="511"/>
                    </a:lnTo>
                    <a:lnTo>
                      <a:pt x="510" y="64"/>
                    </a:lnTo>
                    <a:lnTo>
                      <a:pt x="255" y="64"/>
                    </a:lnTo>
                    <a:lnTo>
                      <a:pt x="255" y="0"/>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3"/>
              <p:cNvSpPr>
                <a:spLocks/>
              </p:cNvSpPr>
              <p:nvPr/>
            </p:nvSpPr>
            <p:spPr bwMode="auto">
              <a:xfrm>
                <a:off x="1820111" y="4807165"/>
                <a:ext cx="1053550" cy="836176"/>
              </a:xfrm>
              <a:custGeom>
                <a:avLst/>
                <a:gdLst>
                  <a:gd name="T0" fmla="*/ 0 w 510"/>
                  <a:gd name="T1" fmla="*/ 2147483646 h 511"/>
                  <a:gd name="T2" fmla="*/ 0 w 510"/>
                  <a:gd name="T3" fmla="*/ 2147483646 h 511"/>
                  <a:gd name="T4" fmla="*/ 2147483646 w 510"/>
                  <a:gd name="T5" fmla="*/ 2147483646 h 511"/>
                  <a:gd name="T6" fmla="*/ 2147483646 w 510"/>
                  <a:gd name="T7" fmla="*/ 2147483646 h 511"/>
                  <a:gd name="T8" fmla="*/ 2147483646 w 510"/>
                  <a:gd name="T9" fmla="*/ 2147483646 h 511"/>
                  <a:gd name="T10" fmla="*/ 2147483646 w 510"/>
                  <a:gd name="T11" fmla="*/ 0 h 511"/>
                  <a:gd name="T12" fmla="*/ 0 w 510"/>
                  <a:gd name="T13" fmla="*/ 0 h 511"/>
                  <a:gd name="T14" fmla="*/ 0 w 510"/>
                  <a:gd name="T15" fmla="*/ 2147483646 h 511"/>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1"/>
                  <a:gd name="T26" fmla="*/ 510 w 510"/>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1">
                    <a:moveTo>
                      <a:pt x="0" y="64"/>
                    </a:moveTo>
                    <a:lnTo>
                      <a:pt x="0" y="511"/>
                    </a:lnTo>
                    <a:lnTo>
                      <a:pt x="510" y="511"/>
                    </a:lnTo>
                    <a:lnTo>
                      <a:pt x="510" y="64"/>
                    </a:lnTo>
                    <a:lnTo>
                      <a:pt x="255" y="64"/>
                    </a:lnTo>
                    <a:lnTo>
                      <a:pt x="255" y="0"/>
                    </a:lnTo>
                    <a:lnTo>
                      <a:pt x="0" y="0"/>
                    </a:lnTo>
                    <a:lnTo>
                      <a:pt x="0" y="64"/>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24"/>
              <p:cNvSpPr>
                <a:spLocks noEditPoints="1"/>
              </p:cNvSpPr>
              <p:nvPr/>
            </p:nvSpPr>
            <p:spPr bwMode="auto">
              <a:xfrm>
                <a:off x="1886216" y="5016618"/>
                <a:ext cx="921340" cy="521997"/>
              </a:xfrm>
              <a:custGeom>
                <a:avLst/>
                <a:gdLst>
                  <a:gd name="T0" fmla="*/ 2147483646 w 446"/>
                  <a:gd name="T1" fmla="*/ 2147483646 h 319"/>
                  <a:gd name="T2" fmla="*/ 0 w 446"/>
                  <a:gd name="T3" fmla="*/ 2147483646 h 319"/>
                  <a:gd name="T4" fmla="*/ 2147483646 w 446"/>
                  <a:gd name="T5" fmla="*/ 2147483646 h 319"/>
                  <a:gd name="T6" fmla="*/ 0 w 446"/>
                  <a:gd name="T7" fmla="*/ 2147483646 h 319"/>
                  <a:gd name="T8" fmla="*/ 2147483646 w 446"/>
                  <a:gd name="T9" fmla="*/ 2147483646 h 319"/>
                  <a:gd name="T10" fmla="*/ 0 w 446"/>
                  <a:gd name="T11" fmla="*/ 2147483646 h 319"/>
                  <a:gd name="T12" fmla="*/ 2147483646 w 446"/>
                  <a:gd name="T13" fmla="*/ 0 h 319"/>
                  <a:gd name="T14" fmla="*/ 0 w 446"/>
                  <a:gd name="T15" fmla="*/ 0 h 319"/>
                  <a:gd name="T16" fmla="*/ 2147483646 w 446"/>
                  <a:gd name="T17" fmla="*/ 2147483646 h 319"/>
                  <a:gd name="T18" fmla="*/ 0 w 446"/>
                  <a:gd name="T19" fmla="*/ 2147483646 h 319"/>
                  <a:gd name="T20" fmla="*/ 2147483646 w 446"/>
                  <a:gd name="T21" fmla="*/ 2147483646 h 319"/>
                  <a:gd name="T22" fmla="*/ 0 w 446"/>
                  <a:gd name="T23" fmla="*/ 2147483646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6"/>
                  <a:gd name="T37" fmla="*/ 0 h 319"/>
                  <a:gd name="T38" fmla="*/ 446 w 446"/>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6" h="319">
                    <a:moveTo>
                      <a:pt x="446" y="192"/>
                    </a:moveTo>
                    <a:lnTo>
                      <a:pt x="0" y="192"/>
                    </a:lnTo>
                    <a:moveTo>
                      <a:pt x="446" y="128"/>
                    </a:moveTo>
                    <a:lnTo>
                      <a:pt x="0" y="128"/>
                    </a:lnTo>
                    <a:moveTo>
                      <a:pt x="446" y="64"/>
                    </a:moveTo>
                    <a:lnTo>
                      <a:pt x="0" y="64"/>
                    </a:lnTo>
                    <a:moveTo>
                      <a:pt x="446" y="0"/>
                    </a:moveTo>
                    <a:lnTo>
                      <a:pt x="0" y="0"/>
                    </a:lnTo>
                    <a:moveTo>
                      <a:pt x="446" y="319"/>
                    </a:moveTo>
                    <a:lnTo>
                      <a:pt x="0" y="319"/>
                    </a:lnTo>
                    <a:moveTo>
                      <a:pt x="446" y="255"/>
                    </a:moveTo>
                    <a:lnTo>
                      <a:pt x="0" y="255"/>
                    </a:lnTo>
                  </a:path>
                </a:pathLst>
              </a:custGeom>
              <a:noFill/>
              <a:ln w="3175"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Rectangle 25"/>
              <p:cNvSpPr>
                <a:spLocks noChangeArrowheads="1"/>
              </p:cNvSpPr>
              <p:nvPr/>
            </p:nvSpPr>
            <p:spPr bwMode="auto">
              <a:xfrm>
                <a:off x="1987440" y="5685887"/>
                <a:ext cx="55156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32" name="Rectangle 26"/>
              <p:cNvSpPr>
                <a:spLocks noChangeArrowheads="1"/>
              </p:cNvSpPr>
              <p:nvPr/>
            </p:nvSpPr>
            <p:spPr bwMode="auto">
              <a:xfrm>
                <a:off x="2586517" y="5685887"/>
                <a:ext cx="95026"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3</a:t>
                </a:r>
                <a:endParaRPr lang="zh-CN" altLang="zh-CN" sz="1800" b="1">
                  <a:latin typeface="Arial" panose="020B0604020202020204" pitchFamily="34" charset="0"/>
                </a:endParaRPr>
              </a:p>
            </p:txBody>
          </p:sp>
          <p:sp>
            <p:nvSpPr>
              <p:cNvPr id="33" name="Line 27"/>
              <p:cNvSpPr>
                <a:spLocks noChangeShapeType="1"/>
              </p:cNvSpPr>
              <p:nvPr/>
            </p:nvSpPr>
            <p:spPr bwMode="auto">
              <a:xfrm>
                <a:off x="2873661" y="2197183"/>
                <a:ext cx="865564" cy="1636"/>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28"/>
              <p:cNvSpPr>
                <a:spLocks/>
              </p:cNvSpPr>
              <p:nvPr/>
            </p:nvSpPr>
            <p:spPr bwMode="auto">
              <a:xfrm>
                <a:off x="3722699" y="2143183"/>
                <a:ext cx="206579" cy="109636"/>
              </a:xfrm>
              <a:custGeom>
                <a:avLst/>
                <a:gdLst>
                  <a:gd name="T0" fmla="*/ 0 w 100"/>
                  <a:gd name="T1" fmla="*/ 0 h 67"/>
                  <a:gd name="T2" fmla="*/ 2147483646 w 100"/>
                  <a:gd name="T3" fmla="*/ 2147483646 h 67"/>
                  <a:gd name="T4" fmla="*/ 0 w 100"/>
                  <a:gd name="T5" fmla="*/ 2147483646 h 67"/>
                  <a:gd name="T6" fmla="*/ 0 w 100"/>
                  <a:gd name="T7" fmla="*/ 0 h 67"/>
                  <a:gd name="T8" fmla="*/ 0 60000 65536"/>
                  <a:gd name="T9" fmla="*/ 0 60000 65536"/>
                  <a:gd name="T10" fmla="*/ 0 60000 65536"/>
                  <a:gd name="T11" fmla="*/ 0 60000 65536"/>
                  <a:gd name="T12" fmla="*/ 0 w 100"/>
                  <a:gd name="T13" fmla="*/ 0 h 67"/>
                  <a:gd name="T14" fmla="*/ 100 w 100"/>
                  <a:gd name="T15" fmla="*/ 67 h 67"/>
                </a:gdLst>
                <a:ahLst/>
                <a:cxnLst>
                  <a:cxn ang="T8">
                    <a:pos x="T0" y="T1"/>
                  </a:cxn>
                  <a:cxn ang="T9">
                    <a:pos x="T2" y="T3"/>
                  </a:cxn>
                  <a:cxn ang="T10">
                    <a:pos x="T4" y="T5"/>
                  </a:cxn>
                  <a:cxn ang="T11">
                    <a:pos x="T6" y="T7"/>
                  </a:cxn>
                </a:cxnLst>
                <a:rect l="T12" t="T13" r="T14" b="T15"/>
                <a:pathLst>
                  <a:path w="100" h="67">
                    <a:moveTo>
                      <a:pt x="0" y="0"/>
                    </a:moveTo>
                    <a:lnTo>
                      <a:pt x="100" y="33"/>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29"/>
              <p:cNvSpPr>
                <a:spLocks noChangeArrowheads="1"/>
              </p:cNvSpPr>
              <p:nvPr/>
            </p:nvSpPr>
            <p:spPr bwMode="auto">
              <a:xfrm>
                <a:off x="1820111" y="3288630"/>
                <a:ext cx="1053550" cy="82963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6" name="Rectangle 30"/>
              <p:cNvSpPr>
                <a:spLocks noChangeArrowheads="1"/>
              </p:cNvSpPr>
              <p:nvPr/>
            </p:nvSpPr>
            <p:spPr bwMode="auto">
              <a:xfrm>
                <a:off x="1820111" y="3288630"/>
                <a:ext cx="1053550" cy="8230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7" name="Rectangle 31"/>
              <p:cNvSpPr>
                <a:spLocks noChangeArrowheads="1"/>
              </p:cNvSpPr>
              <p:nvPr/>
            </p:nvSpPr>
            <p:spPr bwMode="auto">
              <a:xfrm>
                <a:off x="1820111" y="3283721"/>
                <a:ext cx="1053550" cy="12599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8" name="Rectangle 32"/>
              <p:cNvSpPr>
                <a:spLocks noChangeArrowheads="1"/>
              </p:cNvSpPr>
              <p:nvPr/>
            </p:nvSpPr>
            <p:spPr bwMode="auto">
              <a:xfrm>
                <a:off x="1820111" y="3283721"/>
                <a:ext cx="1053550" cy="1259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pic>
            <p:nvPicPr>
              <p:cNvPr id="39"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427" y="3442447"/>
                <a:ext cx="264420" cy="4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427" y="3442447"/>
                <a:ext cx="264420" cy="4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35"/>
              <p:cNvSpPr>
                <a:spLocks/>
              </p:cNvSpPr>
              <p:nvPr/>
            </p:nvSpPr>
            <p:spPr bwMode="auto">
              <a:xfrm>
                <a:off x="2148571" y="3455538"/>
                <a:ext cx="658985" cy="464724"/>
              </a:xfrm>
              <a:custGeom>
                <a:avLst/>
                <a:gdLst>
                  <a:gd name="T0" fmla="*/ 2147483646 w 319"/>
                  <a:gd name="T1" fmla="*/ 0 h 284"/>
                  <a:gd name="T2" fmla="*/ 2147483646 w 319"/>
                  <a:gd name="T3" fmla="*/ 2147483646 h 284"/>
                  <a:gd name="T4" fmla="*/ 0 w 319"/>
                  <a:gd name="T5" fmla="*/ 2147483646 h 284"/>
                  <a:gd name="T6" fmla="*/ 2147483646 w 319"/>
                  <a:gd name="T7" fmla="*/ 2147483646 h 284"/>
                  <a:gd name="T8" fmla="*/ 2147483646 w 319"/>
                  <a:gd name="T9" fmla="*/ 2147483646 h 284"/>
                  <a:gd name="T10" fmla="*/ 2147483646 w 319"/>
                  <a:gd name="T11" fmla="*/ 2147483646 h 284"/>
                  <a:gd name="T12" fmla="*/ 2147483646 w 319"/>
                  <a:gd name="T13" fmla="*/ 0 h 284"/>
                  <a:gd name="T14" fmla="*/ 0 60000 65536"/>
                  <a:gd name="T15" fmla="*/ 0 60000 65536"/>
                  <a:gd name="T16" fmla="*/ 0 60000 65536"/>
                  <a:gd name="T17" fmla="*/ 0 60000 65536"/>
                  <a:gd name="T18" fmla="*/ 0 60000 65536"/>
                  <a:gd name="T19" fmla="*/ 0 60000 65536"/>
                  <a:gd name="T20" fmla="*/ 0 60000 65536"/>
                  <a:gd name="T21" fmla="*/ 0 w 319"/>
                  <a:gd name="T22" fmla="*/ 0 h 284"/>
                  <a:gd name="T23" fmla="*/ 319 w 319"/>
                  <a:gd name="T24" fmla="*/ 284 h 2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 h="284">
                    <a:moveTo>
                      <a:pt x="319" y="0"/>
                    </a:moveTo>
                    <a:lnTo>
                      <a:pt x="319" y="284"/>
                    </a:lnTo>
                    <a:lnTo>
                      <a:pt x="0" y="284"/>
                    </a:lnTo>
                    <a:lnTo>
                      <a:pt x="8" y="276"/>
                    </a:lnTo>
                    <a:lnTo>
                      <a:pt x="311" y="276"/>
                    </a:lnTo>
                    <a:lnTo>
                      <a:pt x="311" y="8"/>
                    </a:lnTo>
                    <a:lnTo>
                      <a:pt x="31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36"/>
              <p:cNvSpPr>
                <a:spLocks/>
              </p:cNvSpPr>
              <p:nvPr/>
            </p:nvSpPr>
            <p:spPr bwMode="auto">
              <a:xfrm>
                <a:off x="2148571" y="3455538"/>
                <a:ext cx="658985" cy="464724"/>
              </a:xfrm>
              <a:custGeom>
                <a:avLst/>
                <a:gdLst>
                  <a:gd name="T0" fmla="*/ 0 w 319"/>
                  <a:gd name="T1" fmla="*/ 2147483646 h 284"/>
                  <a:gd name="T2" fmla="*/ 0 w 319"/>
                  <a:gd name="T3" fmla="*/ 0 h 284"/>
                  <a:gd name="T4" fmla="*/ 2147483646 w 319"/>
                  <a:gd name="T5" fmla="*/ 0 h 284"/>
                  <a:gd name="T6" fmla="*/ 2147483646 w 319"/>
                  <a:gd name="T7" fmla="*/ 2147483646 h 284"/>
                  <a:gd name="T8" fmla="*/ 2147483646 w 319"/>
                  <a:gd name="T9" fmla="*/ 2147483646 h 284"/>
                  <a:gd name="T10" fmla="*/ 2147483646 w 319"/>
                  <a:gd name="T11" fmla="*/ 2147483646 h 284"/>
                  <a:gd name="T12" fmla="*/ 0 w 319"/>
                  <a:gd name="T13" fmla="*/ 2147483646 h 284"/>
                  <a:gd name="T14" fmla="*/ 0 60000 65536"/>
                  <a:gd name="T15" fmla="*/ 0 60000 65536"/>
                  <a:gd name="T16" fmla="*/ 0 60000 65536"/>
                  <a:gd name="T17" fmla="*/ 0 60000 65536"/>
                  <a:gd name="T18" fmla="*/ 0 60000 65536"/>
                  <a:gd name="T19" fmla="*/ 0 60000 65536"/>
                  <a:gd name="T20" fmla="*/ 0 60000 65536"/>
                  <a:gd name="T21" fmla="*/ 0 w 319"/>
                  <a:gd name="T22" fmla="*/ 0 h 284"/>
                  <a:gd name="T23" fmla="*/ 319 w 319"/>
                  <a:gd name="T24" fmla="*/ 284 h 2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 h="284">
                    <a:moveTo>
                      <a:pt x="0" y="284"/>
                    </a:moveTo>
                    <a:lnTo>
                      <a:pt x="0" y="0"/>
                    </a:lnTo>
                    <a:lnTo>
                      <a:pt x="319" y="0"/>
                    </a:lnTo>
                    <a:lnTo>
                      <a:pt x="311" y="8"/>
                    </a:lnTo>
                    <a:lnTo>
                      <a:pt x="8" y="8"/>
                    </a:lnTo>
                    <a:lnTo>
                      <a:pt x="8" y="276"/>
                    </a:lnTo>
                    <a:lnTo>
                      <a:pt x="0"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Rectangle 37"/>
              <p:cNvSpPr>
                <a:spLocks noChangeArrowheads="1"/>
              </p:cNvSpPr>
              <p:nvPr/>
            </p:nvSpPr>
            <p:spPr bwMode="auto">
              <a:xfrm>
                <a:off x="1886216" y="3949716"/>
                <a:ext cx="921340" cy="2618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4" name="Freeform 38"/>
              <p:cNvSpPr>
                <a:spLocks noEditPoints="1"/>
              </p:cNvSpPr>
              <p:nvPr/>
            </p:nvSpPr>
            <p:spPr bwMode="auto">
              <a:xfrm>
                <a:off x="2222939" y="3624082"/>
                <a:ext cx="49579" cy="142363"/>
              </a:xfrm>
              <a:custGeom>
                <a:avLst/>
                <a:gdLst>
                  <a:gd name="T0" fmla="*/ 0 w 24"/>
                  <a:gd name="T1" fmla="*/ 2147483646 h 87"/>
                  <a:gd name="T2" fmla="*/ 2147483646 w 24"/>
                  <a:gd name="T3" fmla="*/ 2147483646 h 87"/>
                  <a:gd name="T4" fmla="*/ 2147483646 w 24"/>
                  <a:gd name="T5" fmla="*/ 0 h 87"/>
                  <a:gd name="T6" fmla="*/ 0 w 24"/>
                  <a:gd name="T7" fmla="*/ 0 h 87"/>
                  <a:gd name="T8" fmla="*/ 0 w 24"/>
                  <a:gd name="T9" fmla="*/ 2147483646 h 87"/>
                  <a:gd name="T10" fmla="*/ 0 w 24"/>
                  <a:gd name="T11" fmla="*/ 2147483646 h 87"/>
                  <a:gd name="T12" fmla="*/ 2147483646 w 24"/>
                  <a:gd name="T13" fmla="*/ 2147483646 h 87"/>
                  <a:gd name="T14" fmla="*/ 2147483646 w 24"/>
                  <a:gd name="T15" fmla="*/ 2147483646 h 87"/>
                  <a:gd name="T16" fmla="*/ 0 w 24"/>
                  <a:gd name="T17" fmla="*/ 2147483646 h 87"/>
                  <a:gd name="T18" fmla="*/ 0 w 24"/>
                  <a:gd name="T19" fmla="*/ 2147483646 h 87"/>
                  <a:gd name="T20" fmla="*/ 0 w 24"/>
                  <a:gd name="T21" fmla="*/ 2147483646 h 87"/>
                  <a:gd name="T22" fmla="*/ 2147483646 w 24"/>
                  <a:gd name="T23" fmla="*/ 2147483646 h 87"/>
                  <a:gd name="T24" fmla="*/ 2147483646 w 24"/>
                  <a:gd name="T25" fmla="*/ 2147483646 h 87"/>
                  <a:gd name="T26" fmla="*/ 0 w 24"/>
                  <a:gd name="T27" fmla="*/ 2147483646 h 87"/>
                  <a:gd name="T28" fmla="*/ 0 w 24"/>
                  <a:gd name="T29" fmla="*/ 2147483646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87"/>
                  <a:gd name="T47" fmla="*/ 24 w 24"/>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87">
                    <a:moveTo>
                      <a:pt x="0" y="23"/>
                    </a:moveTo>
                    <a:lnTo>
                      <a:pt x="24" y="23"/>
                    </a:lnTo>
                    <a:lnTo>
                      <a:pt x="24" y="0"/>
                    </a:lnTo>
                    <a:lnTo>
                      <a:pt x="0" y="0"/>
                    </a:lnTo>
                    <a:lnTo>
                      <a:pt x="0" y="23"/>
                    </a:lnTo>
                    <a:close/>
                    <a:moveTo>
                      <a:pt x="0" y="55"/>
                    </a:moveTo>
                    <a:lnTo>
                      <a:pt x="24" y="55"/>
                    </a:lnTo>
                    <a:lnTo>
                      <a:pt x="24" y="31"/>
                    </a:lnTo>
                    <a:lnTo>
                      <a:pt x="0" y="31"/>
                    </a:lnTo>
                    <a:lnTo>
                      <a:pt x="0" y="55"/>
                    </a:lnTo>
                    <a:close/>
                    <a:moveTo>
                      <a:pt x="0" y="87"/>
                    </a:moveTo>
                    <a:lnTo>
                      <a:pt x="24" y="87"/>
                    </a:lnTo>
                    <a:lnTo>
                      <a:pt x="24" y="63"/>
                    </a:lnTo>
                    <a:lnTo>
                      <a:pt x="0" y="63"/>
                    </a:lnTo>
                    <a:lnTo>
                      <a:pt x="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39"/>
              <p:cNvSpPr>
                <a:spLocks noEditPoints="1"/>
              </p:cNvSpPr>
              <p:nvPr/>
            </p:nvSpPr>
            <p:spPr bwMode="auto">
              <a:xfrm>
                <a:off x="2222939" y="3624082"/>
                <a:ext cx="353249" cy="127636"/>
              </a:xfrm>
              <a:custGeom>
                <a:avLst/>
                <a:gdLst>
                  <a:gd name="T0" fmla="*/ 2147483646 w 171"/>
                  <a:gd name="T1" fmla="*/ 2147483646 h 78"/>
                  <a:gd name="T2" fmla="*/ 2147483646 w 171"/>
                  <a:gd name="T3" fmla="*/ 2147483646 h 78"/>
                  <a:gd name="T4" fmla="*/ 2147483646 w 171"/>
                  <a:gd name="T5" fmla="*/ 0 h 78"/>
                  <a:gd name="T6" fmla="*/ 2147483646 w 171"/>
                  <a:gd name="T7" fmla="*/ 0 h 78"/>
                  <a:gd name="T8" fmla="*/ 2147483646 w 171"/>
                  <a:gd name="T9" fmla="*/ 2147483646 h 78"/>
                  <a:gd name="T10" fmla="*/ 2147483646 w 171"/>
                  <a:gd name="T11" fmla="*/ 2147483646 h 78"/>
                  <a:gd name="T12" fmla="*/ 2147483646 w 171"/>
                  <a:gd name="T13" fmla="*/ 2147483646 h 78"/>
                  <a:gd name="T14" fmla="*/ 2147483646 w 171"/>
                  <a:gd name="T15" fmla="*/ 2147483646 h 78"/>
                  <a:gd name="T16" fmla="*/ 2147483646 w 171"/>
                  <a:gd name="T17" fmla="*/ 2147483646 h 78"/>
                  <a:gd name="T18" fmla="*/ 2147483646 w 171"/>
                  <a:gd name="T19" fmla="*/ 2147483646 h 78"/>
                  <a:gd name="T20" fmla="*/ 2147483646 w 171"/>
                  <a:gd name="T21" fmla="*/ 2147483646 h 78"/>
                  <a:gd name="T22" fmla="*/ 2147483646 w 171"/>
                  <a:gd name="T23" fmla="*/ 2147483646 h 78"/>
                  <a:gd name="T24" fmla="*/ 2147483646 w 171"/>
                  <a:gd name="T25" fmla="*/ 2147483646 h 78"/>
                  <a:gd name="T26" fmla="*/ 2147483646 w 171"/>
                  <a:gd name="T27" fmla="*/ 2147483646 h 78"/>
                  <a:gd name="T28" fmla="*/ 2147483646 w 171"/>
                  <a:gd name="T29" fmla="*/ 2147483646 h 78"/>
                  <a:gd name="T30" fmla="*/ 0 w 171"/>
                  <a:gd name="T31" fmla="*/ 2147483646 h 78"/>
                  <a:gd name="T32" fmla="*/ 2147483646 w 171"/>
                  <a:gd name="T33" fmla="*/ 2147483646 h 78"/>
                  <a:gd name="T34" fmla="*/ 2147483646 w 171"/>
                  <a:gd name="T35" fmla="*/ 0 h 78"/>
                  <a:gd name="T36" fmla="*/ 0 w 171"/>
                  <a:gd name="T37" fmla="*/ 0 h 78"/>
                  <a:gd name="T38" fmla="*/ 0 w 171"/>
                  <a:gd name="T39" fmla="*/ 2147483646 h 78"/>
                  <a:gd name="T40" fmla="*/ 0 w 171"/>
                  <a:gd name="T41" fmla="*/ 2147483646 h 78"/>
                  <a:gd name="T42" fmla="*/ 2147483646 w 171"/>
                  <a:gd name="T43" fmla="*/ 2147483646 h 78"/>
                  <a:gd name="T44" fmla="*/ 2147483646 w 171"/>
                  <a:gd name="T45" fmla="*/ 2147483646 h 78"/>
                  <a:gd name="T46" fmla="*/ 0 w 171"/>
                  <a:gd name="T47" fmla="*/ 2147483646 h 78"/>
                  <a:gd name="T48" fmla="*/ 0 w 171"/>
                  <a:gd name="T49" fmla="*/ 2147483646 h 78"/>
                  <a:gd name="T50" fmla="*/ 0 w 171"/>
                  <a:gd name="T51" fmla="*/ 2147483646 h 78"/>
                  <a:gd name="T52" fmla="*/ 2147483646 w 171"/>
                  <a:gd name="T53" fmla="*/ 2147483646 h 78"/>
                  <a:gd name="T54" fmla="*/ 2147483646 w 171"/>
                  <a:gd name="T55" fmla="*/ 2147483646 h 78"/>
                  <a:gd name="T56" fmla="*/ 0 w 171"/>
                  <a:gd name="T57" fmla="*/ 2147483646 h 78"/>
                  <a:gd name="T58" fmla="*/ 0 w 171"/>
                  <a:gd name="T59" fmla="*/ 2147483646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1"/>
                  <a:gd name="T91" fmla="*/ 0 h 78"/>
                  <a:gd name="T92" fmla="*/ 171 w 171"/>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1" h="78">
                    <a:moveTo>
                      <a:pt x="44" y="16"/>
                    </a:moveTo>
                    <a:lnTo>
                      <a:pt x="171" y="16"/>
                    </a:lnTo>
                    <a:lnTo>
                      <a:pt x="171" y="0"/>
                    </a:lnTo>
                    <a:lnTo>
                      <a:pt x="44" y="0"/>
                    </a:lnTo>
                    <a:lnTo>
                      <a:pt x="44" y="16"/>
                    </a:lnTo>
                    <a:close/>
                    <a:moveTo>
                      <a:pt x="44" y="47"/>
                    </a:moveTo>
                    <a:lnTo>
                      <a:pt x="140" y="47"/>
                    </a:lnTo>
                    <a:lnTo>
                      <a:pt x="140" y="31"/>
                    </a:lnTo>
                    <a:lnTo>
                      <a:pt x="44" y="31"/>
                    </a:lnTo>
                    <a:lnTo>
                      <a:pt x="44" y="47"/>
                    </a:lnTo>
                    <a:close/>
                    <a:moveTo>
                      <a:pt x="44" y="78"/>
                    </a:moveTo>
                    <a:lnTo>
                      <a:pt x="124" y="78"/>
                    </a:lnTo>
                    <a:lnTo>
                      <a:pt x="124" y="63"/>
                    </a:lnTo>
                    <a:lnTo>
                      <a:pt x="44" y="63"/>
                    </a:lnTo>
                    <a:lnTo>
                      <a:pt x="44" y="78"/>
                    </a:lnTo>
                    <a:close/>
                    <a:moveTo>
                      <a:pt x="0" y="16"/>
                    </a:moveTo>
                    <a:lnTo>
                      <a:pt x="16" y="16"/>
                    </a:lnTo>
                    <a:lnTo>
                      <a:pt x="16" y="0"/>
                    </a:lnTo>
                    <a:lnTo>
                      <a:pt x="0" y="0"/>
                    </a:lnTo>
                    <a:lnTo>
                      <a:pt x="0" y="16"/>
                    </a:lnTo>
                    <a:close/>
                    <a:moveTo>
                      <a:pt x="0" y="47"/>
                    </a:moveTo>
                    <a:lnTo>
                      <a:pt x="16" y="47"/>
                    </a:lnTo>
                    <a:lnTo>
                      <a:pt x="16" y="31"/>
                    </a:lnTo>
                    <a:lnTo>
                      <a:pt x="0" y="31"/>
                    </a:lnTo>
                    <a:lnTo>
                      <a:pt x="0" y="47"/>
                    </a:lnTo>
                    <a:close/>
                    <a:moveTo>
                      <a:pt x="0" y="78"/>
                    </a:moveTo>
                    <a:lnTo>
                      <a:pt x="16" y="78"/>
                    </a:lnTo>
                    <a:lnTo>
                      <a:pt x="16" y="63"/>
                    </a:lnTo>
                    <a:lnTo>
                      <a:pt x="0" y="63"/>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Rectangle 40"/>
              <p:cNvSpPr>
                <a:spLocks noChangeArrowheads="1"/>
              </p:cNvSpPr>
              <p:nvPr/>
            </p:nvSpPr>
            <p:spPr bwMode="auto">
              <a:xfrm>
                <a:off x="1987440" y="4172260"/>
                <a:ext cx="55156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47" name="Rectangle 41"/>
              <p:cNvSpPr>
                <a:spLocks noChangeArrowheads="1"/>
              </p:cNvSpPr>
              <p:nvPr/>
            </p:nvSpPr>
            <p:spPr bwMode="auto">
              <a:xfrm>
                <a:off x="2586517" y="4172260"/>
                <a:ext cx="95026"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2</a:t>
                </a:r>
                <a:endParaRPr lang="zh-CN" altLang="zh-CN" sz="1800" b="1">
                  <a:latin typeface="Arial" panose="020B0604020202020204" pitchFamily="34" charset="0"/>
                </a:endParaRPr>
              </a:p>
            </p:txBody>
          </p:sp>
          <p:sp>
            <p:nvSpPr>
              <p:cNvPr id="48" name="Rectangle 42"/>
              <p:cNvSpPr>
                <a:spLocks noChangeArrowheads="1"/>
              </p:cNvSpPr>
              <p:nvPr/>
            </p:nvSpPr>
            <p:spPr bwMode="auto">
              <a:xfrm>
                <a:off x="3929278" y="1549187"/>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9" name="Rectangle 43"/>
              <p:cNvSpPr>
                <a:spLocks noChangeArrowheads="1"/>
              </p:cNvSpPr>
              <p:nvPr/>
            </p:nvSpPr>
            <p:spPr bwMode="auto">
              <a:xfrm>
                <a:off x="3929278" y="1549187"/>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0" name="Rectangle 44"/>
              <p:cNvSpPr>
                <a:spLocks noChangeArrowheads="1"/>
              </p:cNvSpPr>
              <p:nvPr/>
            </p:nvSpPr>
            <p:spPr bwMode="auto">
              <a:xfrm>
                <a:off x="4220553" y="1596641"/>
                <a:ext cx="415223"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51" name="Rectangle 45"/>
              <p:cNvSpPr>
                <a:spLocks noChangeArrowheads="1"/>
              </p:cNvSpPr>
              <p:nvPr/>
            </p:nvSpPr>
            <p:spPr bwMode="auto">
              <a:xfrm>
                <a:off x="3929278" y="1842094"/>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2" name="Rectangle 46"/>
              <p:cNvSpPr>
                <a:spLocks noChangeArrowheads="1"/>
              </p:cNvSpPr>
              <p:nvPr/>
            </p:nvSpPr>
            <p:spPr bwMode="auto">
              <a:xfrm>
                <a:off x="3929278" y="1842094"/>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3" name="Rectangle 47"/>
              <p:cNvSpPr>
                <a:spLocks noChangeArrowheads="1"/>
              </p:cNvSpPr>
              <p:nvPr/>
            </p:nvSpPr>
            <p:spPr bwMode="auto">
              <a:xfrm>
                <a:off x="4232948" y="1884639"/>
                <a:ext cx="392499"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54" name="Rectangle 48"/>
              <p:cNvSpPr>
                <a:spLocks noChangeArrowheads="1"/>
              </p:cNvSpPr>
              <p:nvPr/>
            </p:nvSpPr>
            <p:spPr bwMode="auto">
              <a:xfrm>
                <a:off x="4387882" y="2094092"/>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55" name="Rectangle 49"/>
              <p:cNvSpPr>
                <a:spLocks noChangeArrowheads="1"/>
              </p:cNvSpPr>
              <p:nvPr/>
            </p:nvSpPr>
            <p:spPr bwMode="auto">
              <a:xfrm>
                <a:off x="4344500" y="2303545"/>
                <a:ext cx="19211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56" name="Rectangle 50"/>
              <p:cNvSpPr>
                <a:spLocks noChangeArrowheads="1"/>
              </p:cNvSpPr>
              <p:nvPr/>
            </p:nvSpPr>
            <p:spPr bwMode="auto">
              <a:xfrm>
                <a:off x="3929278" y="2552271"/>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7" name="Rectangle 51"/>
              <p:cNvSpPr>
                <a:spLocks noChangeArrowheads="1"/>
              </p:cNvSpPr>
              <p:nvPr/>
            </p:nvSpPr>
            <p:spPr bwMode="auto">
              <a:xfrm>
                <a:off x="3929278" y="2552271"/>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8" name="Rectangle 52"/>
              <p:cNvSpPr>
                <a:spLocks noChangeArrowheads="1"/>
              </p:cNvSpPr>
              <p:nvPr/>
            </p:nvSpPr>
            <p:spPr bwMode="auto">
              <a:xfrm>
                <a:off x="4135856" y="2591544"/>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59" name="Rectangle 53"/>
              <p:cNvSpPr>
                <a:spLocks noChangeArrowheads="1"/>
              </p:cNvSpPr>
              <p:nvPr/>
            </p:nvSpPr>
            <p:spPr bwMode="auto">
              <a:xfrm>
                <a:off x="3929278" y="3052995"/>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0" name="Rectangle 54"/>
              <p:cNvSpPr>
                <a:spLocks noChangeArrowheads="1"/>
              </p:cNvSpPr>
              <p:nvPr/>
            </p:nvSpPr>
            <p:spPr bwMode="auto">
              <a:xfrm>
                <a:off x="3929278" y="3052995"/>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1" name="Rectangle 55"/>
              <p:cNvSpPr>
                <a:spLocks noChangeArrowheads="1"/>
              </p:cNvSpPr>
              <p:nvPr/>
            </p:nvSpPr>
            <p:spPr bwMode="auto">
              <a:xfrm>
                <a:off x="4220553" y="3100449"/>
                <a:ext cx="415223"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62" name="Rectangle 56"/>
              <p:cNvSpPr>
                <a:spLocks noChangeArrowheads="1"/>
              </p:cNvSpPr>
              <p:nvPr/>
            </p:nvSpPr>
            <p:spPr bwMode="auto">
              <a:xfrm>
                <a:off x="3929278" y="3345902"/>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3" name="Rectangle 57"/>
              <p:cNvSpPr>
                <a:spLocks noChangeArrowheads="1"/>
              </p:cNvSpPr>
              <p:nvPr/>
            </p:nvSpPr>
            <p:spPr bwMode="auto">
              <a:xfrm>
                <a:off x="3929278" y="3345902"/>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4" name="Rectangle 59"/>
              <p:cNvSpPr>
                <a:spLocks noChangeArrowheads="1"/>
              </p:cNvSpPr>
              <p:nvPr/>
            </p:nvSpPr>
            <p:spPr bwMode="auto">
              <a:xfrm>
                <a:off x="4387882" y="3596264"/>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65" name="Rectangle 61"/>
              <p:cNvSpPr>
                <a:spLocks noChangeArrowheads="1"/>
              </p:cNvSpPr>
              <p:nvPr/>
            </p:nvSpPr>
            <p:spPr bwMode="auto">
              <a:xfrm>
                <a:off x="3929278" y="4056079"/>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6" name="Rectangle 62"/>
              <p:cNvSpPr>
                <a:spLocks noChangeArrowheads="1"/>
              </p:cNvSpPr>
              <p:nvPr/>
            </p:nvSpPr>
            <p:spPr bwMode="auto">
              <a:xfrm>
                <a:off x="3929278" y="4056079"/>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7" name="Rectangle 63"/>
              <p:cNvSpPr>
                <a:spLocks noChangeArrowheads="1"/>
              </p:cNvSpPr>
              <p:nvPr/>
            </p:nvSpPr>
            <p:spPr bwMode="auto">
              <a:xfrm>
                <a:off x="4135856" y="4093715"/>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dirty="0">
                    <a:solidFill>
                      <a:srgbClr val="000000"/>
                    </a:solidFill>
                    <a:latin typeface="Times New Roman" panose="02020603050405020304" pitchFamily="18" charset="0"/>
                  </a:rPr>
                  <a:t>Pointer</a:t>
                </a:r>
                <a:endParaRPr lang="zh-CN" altLang="zh-CN" sz="1800" b="1" dirty="0">
                  <a:latin typeface="Arial" panose="020B0604020202020204" pitchFamily="34" charset="0"/>
                </a:endParaRPr>
              </a:p>
            </p:txBody>
          </p:sp>
          <p:sp>
            <p:nvSpPr>
              <p:cNvPr id="68" name="Rectangle 64"/>
              <p:cNvSpPr>
                <a:spLocks noChangeArrowheads="1"/>
              </p:cNvSpPr>
              <p:nvPr/>
            </p:nvSpPr>
            <p:spPr bwMode="auto">
              <a:xfrm>
                <a:off x="3929278" y="4578076"/>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9" name="Rectangle 65"/>
              <p:cNvSpPr>
                <a:spLocks noChangeArrowheads="1"/>
              </p:cNvSpPr>
              <p:nvPr/>
            </p:nvSpPr>
            <p:spPr bwMode="auto">
              <a:xfrm>
                <a:off x="3929278" y="4578076"/>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0" name="Rectangle 66"/>
              <p:cNvSpPr>
                <a:spLocks noChangeArrowheads="1"/>
              </p:cNvSpPr>
              <p:nvPr/>
            </p:nvSpPr>
            <p:spPr bwMode="auto">
              <a:xfrm>
                <a:off x="4220553" y="4625530"/>
                <a:ext cx="415223"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71" name="Rectangle 67"/>
              <p:cNvSpPr>
                <a:spLocks noChangeArrowheads="1"/>
              </p:cNvSpPr>
              <p:nvPr/>
            </p:nvSpPr>
            <p:spPr bwMode="auto">
              <a:xfrm>
                <a:off x="3929278" y="4870983"/>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2" name="Rectangle 68"/>
              <p:cNvSpPr>
                <a:spLocks noChangeArrowheads="1"/>
              </p:cNvSpPr>
              <p:nvPr/>
            </p:nvSpPr>
            <p:spPr bwMode="auto">
              <a:xfrm>
                <a:off x="3929278" y="4870983"/>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3" name="Rectangle 69"/>
              <p:cNvSpPr>
                <a:spLocks noChangeArrowheads="1"/>
              </p:cNvSpPr>
              <p:nvPr/>
            </p:nvSpPr>
            <p:spPr bwMode="auto">
              <a:xfrm>
                <a:off x="4387882" y="5121345"/>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74" name="Rectangle 70"/>
              <p:cNvSpPr>
                <a:spLocks noChangeArrowheads="1"/>
              </p:cNvSpPr>
              <p:nvPr/>
            </p:nvSpPr>
            <p:spPr bwMode="auto">
              <a:xfrm>
                <a:off x="3929278" y="5581160"/>
                <a:ext cx="1055616" cy="291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5" name="Rectangle 71"/>
              <p:cNvSpPr>
                <a:spLocks noChangeArrowheads="1"/>
              </p:cNvSpPr>
              <p:nvPr/>
            </p:nvSpPr>
            <p:spPr bwMode="auto">
              <a:xfrm>
                <a:off x="3929278" y="5581160"/>
                <a:ext cx="1055616" cy="291271"/>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6" name="Rectangle 72"/>
              <p:cNvSpPr>
                <a:spLocks noChangeArrowheads="1"/>
              </p:cNvSpPr>
              <p:nvPr/>
            </p:nvSpPr>
            <p:spPr bwMode="auto">
              <a:xfrm>
                <a:off x="4135856" y="5618796"/>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77" name="Line 73"/>
              <p:cNvSpPr>
                <a:spLocks noChangeShapeType="1"/>
              </p:cNvSpPr>
              <p:nvPr/>
            </p:nvSpPr>
            <p:spPr bwMode="auto">
              <a:xfrm>
                <a:off x="2873661" y="3700991"/>
                <a:ext cx="865564" cy="1636"/>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Freeform 74"/>
              <p:cNvSpPr>
                <a:spLocks/>
              </p:cNvSpPr>
              <p:nvPr/>
            </p:nvSpPr>
            <p:spPr bwMode="auto">
              <a:xfrm>
                <a:off x="3722699" y="3645355"/>
                <a:ext cx="206579" cy="111272"/>
              </a:xfrm>
              <a:custGeom>
                <a:avLst/>
                <a:gdLst>
                  <a:gd name="T0" fmla="*/ 0 w 100"/>
                  <a:gd name="T1" fmla="*/ 0 h 68"/>
                  <a:gd name="T2" fmla="*/ 2147483646 w 100"/>
                  <a:gd name="T3" fmla="*/ 2147483646 h 68"/>
                  <a:gd name="T4" fmla="*/ 0 w 100"/>
                  <a:gd name="T5" fmla="*/ 2147483646 h 68"/>
                  <a:gd name="T6" fmla="*/ 0 w 100"/>
                  <a:gd name="T7" fmla="*/ 0 h 68"/>
                  <a:gd name="T8" fmla="*/ 0 60000 65536"/>
                  <a:gd name="T9" fmla="*/ 0 60000 65536"/>
                  <a:gd name="T10" fmla="*/ 0 60000 65536"/>
                  <a:gd name="T11" fmla="*/ 0 60000 65536"/>
                  <a:gd name="T12" fmla="*/ 0 w 100"/>
                  <a:gd name="T13" fmla="*/ 0 h 68"/>
                  <a:gd name="T14" fmla="*/ 100 w 100"/>
                  <a:gd name="T15" fmla="*/ 68 h 68"/>
                </a:gdLst>
                <a:ahLst/>
                <a:cxnLst>
                  <a:cxn ang="T8">
                    <a:pos x="T0" y="T1"/>
                  </a:cxn>
                  <a:cxn ang="T9">
                    <a:pos x="T2" y="T3"/>
                  </a:cxn>
                  <a:cxn ang="T10">
                    <a:pos x="T4" y="T5"/>
                  </a:cxn>
                  <a:cxn ang="T11">
                    <a:pos x="T6" y="T7"/>
                  </a:cxn>
                </a:cxnLst>
                <a:rect l="T12" t="T13" r="T14" b="T15"/>
                <a:pathLst>
                  <a:path w="100" h="68">
                    <a:moveTo>
                      <a:pt x="0" y="0"/>
                    </a:moveTo>
                    <a:lnTo>
                      <a:pt x="100" y="34"/>
                    </a:lnTo>
                    <a:lnTo>
                      <a:pt x="0"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Line 75"/>
              <p:cNvSpPr>
                <a:spLocks noChangeShapeType="1"/>
              </p:cNvSpPr>
              <p:nvPr/>
            </p:nvSpPr>
            <p:spPr bwMode="auto">
              <a:xfrm>
                <a:off x="2873661" y="5226071"/>
                <a:ext cx="865564" cy="1636"/>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Freeform 76"/>
              <p:cNvSpPr>
                <a:spLocks/>
              </p:cNvSpPr>
              <p:nvPr/>
            </p:nvSpPr>
            <p:spPr bwMode="auto">
              <a:xfrm>
                <a:off x="3722699" y="5170435"/>
                <a:ext cx="206579" cy="109636"/>
              </a:xfrm>
              <a:custGeom>
                <a:avLst/>
                <a:gdLst>
                  <a:gd name="T0" fmla="*/ 0 w 100"/>
                  <a:gd name="T1" fmla="*/ 0 h 67"/>
                  <a:gd name="T2" fmla="*/ 2147483646 w 100"/>
                  <a:gd name="T3" fmla="*/ 2147483646 h 67"/>
                  <a:gd name="T4" fmla="*/ 0 w 100"/>
                  <a:gd name="T5" fmla="*/ 2147483646 h 67"/>
                  <a:gd name="T6" fmla="*/ 0 w 100"/>
                  <a:gd name="T7" fmla="*/ 0 h 67"/>
                  <a:gd name="T8" fmla="*/ 0 60000 65536"/>
                  <a:gd name="T9" fmla="*/ 0 60000 65536"/>
                  <a:gd name="T10" fmla="*/ 0 60000 65536"/>
                  <a:gd name="T11" fmla="*/ 0 60000 65536"/>
                  <a:gd name="T12" fmla="*/ 0 w 100"/>
                  <a:gd name="T13" fmla="*/ 0 h 67"/>
                  <a:gd name="T14" fmla="*/ 100 w 100"/>
                  <a:gd name="T15" fmla="*/ 67 h 67"/>
                </a:gdLst>
                <a:ahLst/>
                <a:cxnLst>
                  <a:cxn ang="T8">
                    <a:pos x="T0" y="T1"/>
                  </a:cxn>
                  <a:cxn ang="T9">
                    <a:pos x="T2" y="T3"/>
                  </a:cxn>
                  <a:cxn ang="T10">
                    <a:pos x="T4" y="T5"/>
                  </a:cxn>
                  <a:cxn ang="T11">
                    <a:pos x="T6" y="T7"/>
                  </a:cxn>
                </a:cxnLst>
                <a:rect l="T12" t="T13" r="T14" b="T15"/>
                <a:pathLst>
                  <a:path w="100" h="67">
                    <a:moveTo>
                      <a:pt x="0" y="0"/>
                    </a:moveTo>
                    <a:lnTo>
                      <a:pt x="100" y="34"/>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Rectangle 77"/>
              <p:cNvSpPr>
                <a:spLocks noChangeArrowheads="1"/>
              </p:cNvSpPr>
              <p:nvPr/>
            </p:nvSpPr>
            <p:spPr bwMode="auto">
              <a:xfrm>
                <a:off x="5511669" y="1549187"/>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2" name="Rectangle 78"/>
              <p:cNvSpPr>
                <a:spLocks noChangeArrowheads="1"/>
              </p:cNvSpPr>
              <p:nvPr/>
            </p:nvSpPr>
            <p:spPr bwMode="auto">
              <a:xfrm>
                <a:off x="5511669" y="1549187"/>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3" name="Rectangle 79"/>
              <p:cNvSpPr>
                <a:spLocks noChangeArrowheads="1"/>
              </p:cNvSpPr>
              <p:nvPr/>
            </p:nvSpPr>
            <p:spPr bwMode="auto">
              <a:xfrm>
                <a:off x="5852523" y="1596641"/>
                <a:ext cx="328460"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Bob</a:t>
                </a:r>
                <a:endParaRPr lang="zh-CN" altLang="zh-CN" sz="1800" b="1">
                  <a:latin typeface="Arial" panose="020B0604020202020204" pitchFamily="34" charset="0"/>
                </a:endParaRPr>
              </a:p>
            </p:txBody>
          </p:sp>
          <p:sp>
            <p:nvSpPr>
              <p:cNvPr id="84" name="Rectangle 80"/>
              <p:cNvSpPr>
                <a:spLocks noChangeArrowheads="1"/>
              </p:cNvSpPr>
              <p:nvPr/>
            </p:nvSpPr>
            <p:spPr bwMode="auto">
              <a:xfrm>
                <a:off x="5511669" y="1842094"/>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5" name="Rectangle 81"/>
              <p:cNvSpPr>
                <a:spLocks noChangeArrowheads="1"/>
              </p:cNvSpPr>
              <p:nvPr/>
            </p:nvSpPr>
            <p:spPr bwMode="auto">
              <a:xfrm>
                <a:off x="5511669" y="1842094"/>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6" name="Rectangle 82"/>
              <p:cNvSpPr>
                <a:spLocks noChangeArrowheads="1"/>
              </p:cNvSpPr>
              <p:nvPr/>
            </p:nvSpPr>
            <p:spPr bwMode="auto">
              <a:xfrm>
                <a:off x="5964076" y="2094092"/>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87" name="Rectangle 83"/>
              <p:cNvSpPr>
                <a:spLocks noChangeArrowheads="1"/>
              </p:cNvSpPr>
              <p:nvPr/>
            </p:nvSpPr>
            <p:spPr bwMode="auto">
              <a:xfrm>
                <a:off x="5511669" y="2552271"/>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8" name="Rectangle 84"/>
              <p:cNvSpPr>
                <a:spLocks noChangeArrowheads="1"/>
              </p:cNvSpPr>
              <p:nvPr/>
            </p:nvSpPr>
            <p:spPr bwMode="auto">
              <a:xfrm>
                <a:off x="5511669" y="2552271"/>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9" name="Rectangle 85"/>
              <p:cNvSpPr>
                <a:spLocks noChangeArrowheads="1"/>
              </p:cNvSpPr>
              <p:nvPr/>
            </p:nvSpPr>
            <p:spPr bwMode="auto">
              <a:xfrm>
                <a:off x="5714116" y="2591544"/>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90" name="Rectangle 86"/>
              <p:cNvSpPr>
                <a:spLocks noChangeArrowheads="1"/>
              </p:cNvSpPr>
              <p:nvPr/>
            </p:nvSpPr>
            <p:spPr bwMode="auto">
              <a:xfrm>
                <a:off x="5511669" y="3052995"/>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1" name="Rectangle 87"/>
              <p:cNvSpPr>
                <a:spLocks noChangeArrowheads="1"/>
              </p:cNvSpPr>
              <p:nvPr/>
            </p:nvSpPr>
            <p:spPr bwMode="auto">
              <a:xfrm>
                <a:off x="5511669" y="3052995"/>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2" name="Rectangle 88"/>
              <p:cNvSpPr>
                <a:spLocks noChangeArrowheads="1"/>
              </p:cNvSpPr>
              <p:nvPr/>
            </p:nvSpPr>
            <p:spPr bwMode="auto">
              <a:xfrm>
                <a:off x="5852523" y="3100449"/>
                <a:ext cx="328460"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Bob</a:t>
                </a:r>
                <a:endParaRPr lang="zh-CN" altLang="zh-CN" sz="1800" b="1">
                  <a:latin typeface="Arial" panose="020B0604020202020204" pitchFamily="34" charset="0"/>
                </a:endParaRPr>
              </a:p>
            </p:txBody>
          </p:sp>
          <p:sp>
            <p:nvSpPr>
              <p:cNvPr id="93" name="Rectangle 89"/>
              <p:cNvSpPr>
                <a:spLocks noChangeArrowheads="1"/>
              </p:cNvSpPr>
              <p:nvPr/>
            </p:nvSpPr>
            <p:spPr bwMode="auto">
              <a:xfrm>
                <a:off x="5511669" y="3345902"/>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4" name="Rectangle 90"/>
              <p:cNvSpPr>
                <a:spLocks noChangeArrowheads="1"/>
              </p:cNvSpPr>
              <p:nvPr/>
            </p:nvSpPr>
            <p:spPr bwMode="auto">
              <a:xfrm>
                <a:off x="5511669" y="3345902"/>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5" name="Rectangle 92"/>
              <p:cNvSpPr>
                <a:spLocks noChangeArrowheads="1"/>
              </p:cNvSpPr>
              <p:nvPr/>
            </p:nvSpPr>
            <p:spPr bwMode="auto">
              <a:xfrm>
                <a:off x="5511669" y="4056079"/>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6" name="Rectangle 93"/>
              <p:cNvSpPr>
                <a:spLocks noChangeArrowheads="1"/>
              </p:cNvSpPr>
              <p:nvPr/>
            </p:nvSpPr>
            <p:spPr bwMode="auto">
              <a:xfrm>
                <a:off x="5511669" y="4056079"/>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7" name="Rectangle 94"/>
              <p:cNvSpPr>
                <a:spLocks noChangeArrowheads="1"/>
              </p:cNvSpPr>
              <p:nvPr/>
            </p:nvSpPr>
            <p:spPr bwMode="auto">
              <a:xfrm>
                <a:off x="5714116" y="4093715"/>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98" name="Rectangle 95"/>
              <p:cNvSpPr>
                <a:spLocks noChangeArrowheads="1"/>
              </p:cNvSpPr>
              <p:nvPr/>
            </p:nvSpPr>
            <p:spPr bwMode="auto">
              <a:xfrm>
                <a:off x="5511669" y="4578076"/>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9" name="Rectangle 96"/>
              <p:cNvSpPr>
                <a:spLocks noChangeArrowheads="1"/>
              </p:cNvSpPr>
              <p:nvPr/>
            </p:nvSpPr>
            <p:spPr bwMode="auto">
              <a:xfrm>
                <a:off x="5511669" y="4578076"/>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0" name="Rectangle 97"/>
              <p:cNvSpPr>
                <a:spLocks noChangeArrowheads="1"/>
              </p:cNvSpPr>
              <p:nvPr/>
            </p:nvSpPr>
            <p:spPr bwMode="auto">
              <a:xfrm>
                <a:off x="5825668" y="4625530"/>
                <a:ext cx="40282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John</a:t>
                </a:r>
                <a:endParaRPr lang="zh-CN" altLang="zh-CN" sz="1800" b="1">
                  <a:latin typeface="Arial" panose="020B0604020202020204" pitchFamily="34" charset="0"/>
                </a:endParaRPr>
              </a:p>
            </p:txBody>
          </p:sp>
          <p:sp>
            <p:nvSpPr>
              <p:cNvPr id="101" name="Rectangle 98"/>
              <p:cNvSpPr>
                <a:spLocks noChangeArrowheads="1"/>
              </p:cNvSpPr>
              <p:nvPr/>
            </p:nvSpPr>
            <p:spPr bwMode="auto">
              <a:xfrm>
                <a:off x="5511669" y="4870983"/>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2" name="Rectangle 99"/>
              <p:cNvSpPr>
                <a:spLocks noChangeArrowheads="1"/>
              </p:cNvSpPr>
              <p:nvPr/>
            </p:nvSpPr>
            <p:spPr bwMode="auto">
              <a:xfrm>
                <a:off x="5511669" y="4870983"/>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3" name="Rectangle 100"/>
              <p:cNvSpPr>
                <a:spLocks noChangeArrowheads="1"/>
              </p:cNvSpPr>
              <p:nvPr/>
            </p:nvSpPr>
            <p:spPr bwMode="auto">
              <a:xfrm>
                <a:off x="5825668" y="4911892"/>
                <a:ext cx="392499"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104" name="Rectangle 101"/>
              <p:cNvSpPr>
                <a:spLocks noChangeArrowheads="1"/>
              </p:cNvSpPr>
              <p:nvPr/>
            </p:nvSpPr>
            <p:spPr bwMode="auto">
              <a:xfrm>
                <a:off x="5964076" y="5121345"/>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05" name="Rectangle 102"/>
              <p:cNvSpPr>
                <a:spLocks noChangeArrowheads="1"/>
              </p:cNvSpPr>
              <p:nvPr/>
            </p:nvSpPr>
            <p:spPr bwMode="auto">
              <a:xfrm>
                <a:off x="5937221" y="5332434"/>
                <a:ext cx="19211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106" name="Rectangle 103"/>
              <p:cNvSpPr>
                <a:spLocks noChangeArrowheads="1"/>
              </p:cNvSpPr>
              <p:nvPr/>
            </p:nvSpPr>
            <p:spPr bwMode="auto">
              <a:xfrm>
                <a:off x="5511669" y="5581160"/>
                <a:ext cx="1055616" cy="291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7" name="Rectangle 104"/>
              <p:cNvSpPr>
                <a:spLocks noChangeArrowheads="1"/>
              </p:cNvSpPr>
              <p:nvPr/>
            </p:nvSpPr>
            <p:spPr bwMode="auto">
              <a:xfrm>
                <a:off x="5511669" y="5581160"/>
                <a:ext cx="1055616" cy="291271"/>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8" name="Rectangle 105"/>
              <p:cNvSpPr>
                <a:spLocks noChangeArrowheads="1"/>
              </p:cNvSpPr>
              <p:nvPr/>
            </p:nvSpPr>
            <p:spPr bwMode="auto">
              <a:xfrm>
                <a:off x="5714116" y="5618796"/>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109" name="Rectangle 106"/>
              <p:cNvSpPr>
                <a:spLocks noChangeArrowheads="1"/>
              </p:cNvSpPr>
              <p:nvPr/>
            </p:nvSpPr>
            <p:spPr bwMode="auto">
              <a:xfrm>
                <a:off x="7094060" y="1549187"/>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0" name="Rectangle 107"/>
              <p:cNvSpPr>
                <a:spLocks noChangeArrowheads="1"/>
              </p:cNvSpPr>
              <p:nvPr/>
            </p:nvSpPr>
            <p:spPr bwMode="auto">
              <a:xfrm>
                <a:off x="7094060" y="1549187"/>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1" name="Rectangle 108"/>
              <p:cNvSpPr>
                <a:spLocks noChangeArrowheads="1"/>
              </p:cNvSpPr>
              <p:nvPr/>
            </p:nvSpPr>
            <p:spPr bwMode="auto">
              <a:xfrm>
                <a:off x="7416323" y="1596641"/>
                <a:ext cx="40282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John</a:t>
                </a:r>
                <a:endParaRPr lang="zh-CN" altLang="zh-CN" sz="1800" b="1">
                  <a:latin typeface="Arial" panose="020B0604020202020204" pitchFamily="34" charset="0"/>
                </a:endParaRPr>
              </a:p>
            </p:txBody>
          </p:sp>
          <p:sp>
            <p:nvSpPr>
              <p:cNvPr id="112" name="Rectangle 109"/>
              <p:cNvSpPr>
                <a:spLocks noChangeArrowheads="1"/>
              </p:cNvSpPr>
              <p:nvPr/>
            </p:nvSpPr>
            <p:spPr bwMode="auto">
              <a:xfrm>
                <a:off x="7094060" y="1842094"/>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3" name="Rectangle 110"/>
              <p:cNvSpPr>
                <a:spLocks noChangeArrowheads="1"/>
              </p:cNvSpPr>
              <p:nvPr/>
            </p:nvSpPr>
            <p:spPr bwMode="auto">
              <a:xfrm>
                <a:off x="7094060" y="1842094"/>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4" name="Rectangle 111"/>
              <p:cNvSpPr>
                <a:spLocks noChangeArrowheads="1"/>
              </p:cNvSpPr>
              <p:nvPr/>
            </p:nvSpPr>
            <p:spPr bwMode="auto">
              <a:xfrm>
                <a:off x="7542336" y="1982820"/>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15" name="Rectangle 112"/>
              <p:cNvSpPr>
                <a:spLocks noChangeArrowheads="1"/>
              </p:cNvSpPr>
              <p:nvPr/>
            </p:nvSpPr>
            <p:spPr bwMode="auto">
              <a:xfrm>
                <a:off x="7513415" y="2205364"/>
                <a:ext cx="19211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116" name="Rectangle 113"/>
              <p:cNvSpPr>
                <a:spLocks noChangeArrowheads="1"/>
              </p:cNvSpPr>
              <p:nvPr/>
            </p:nvSpPr>
            <p:spPr bwMode="auto">
              <a:xfrm>
                <a:off x="7094060" y="2552271"/>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7" name="Rectangle 114"/>
              <p:cNvSpPr>
                <a:spLocks noChangeArrowheads="1"/>
              </p:cNvSpPr>
              <p:nvPr/>
            </p:nvSpPr>
            <p:spPr bwMode="auto">
              <a:xfrm>
                <a:off x="7094060" y="2552271"/>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8" name="Rectangle 115"/>
              <p:cNvSpPr>
                <a:spLocks noChangeArrowheads="1"/>
              </p:cNvSpPr>
              <p:nvPr/>
            </p:nvSpPr>
            <p:spPr bwMode="auto">
              <a:xfrm>
                <a:off x="7304770" y="2591544"/>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119" name="Freeform 116"/>
              <p:cNvSpPr>
                <a:spLocks/>
              </p:cNvSpPr>
              <p:nvPr/>
            </p:nvSpPr>
            <p:spPr bwMode="auto">
              <a:xfrm>
                <a:off x="4984894" y="1822458"/>
                <a:ext cx="421420" cy="875449"/>
              </a:xfrm>
              <a:custGeom>
                <a:avLst/>
                <a:gdLst>
                  <a:gd name="T0" fmla="*/ 2147483646 w 204"/>
                  <a:gd name="T1" fmla="*/ 0 h 535"/>
                  <a:gd name="T2" fmla="*/ 2147483646 w 204"/>
                  <a:gd name="T3" fmla="*/ 2147483646 h 535"/>
                  <a:gd name="T4" fmla="*/ 2147483646 w 204"/>
                  <a:gd name="T5" fmla="*/ 2147483646 h 535"/>
                  <a:gd name="T6" fmla="*/ 2147483646 w 204"/>
                  <a:gd name="T7" fmla="*/ 2147483646 h 535"/>
                  <a:gd name="T8" fmla="*/ 2147483646 w 204"/>
                  <a:gd name="T9" fmla="*/ 2147483646 h 535"/>
                  <a:gd name="T10" fmla="*/ 0 w 204"/>
                  <a:gd name="T11" fmla="*/ 2147483646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3"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Freeform 117"/>
              <p:cNvSpPr>
                <a:spLocks/>
              </p:cNvSpPr>
              <p:nvPr/>
            </p:nvSpPr>
            <p:spPr bwMode="auto">
              <a:xfrm>
                <a:off x="5340209" y="1696459"/>
                <a:ext cx="171460" cy="166908"/>
              </a:xfrm>
              <a:custGeom>
                <a:avLst/>
                <a:gdLst>
                  <a:gd name="T0" fmla="*/ 2147483646 w 83"/>
                  <a:gd name="T1" fmla="*/ 2147483646 h 102"/>
                  <a:gd name="T2" fmla="*/ 2147483646 w 83"/>
                  <a:gd name="T3" fmla="*/ 0 h 102"/>
                  <a:gd name="T4" fmla="*/ 0 w 83"/>
                  <a:gd name="T5" fmla="*/ 2147483646 h 102"/>
                  <a:gd name="T6" fmla="*/ 2147483646 w 83"/>
                  <a:gd name="T7" fmla="*/ 2147483646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18"/>
              <p:cNvSpPr>
                <a:spLocks/>
              </p:cNvSpPr>
              <p:nvPr/>
            </p:nvSpPr>
            <p:spPr bwMode="auto">
              <a:xfrm>
                <a:off x="4984894" y="3326266"/>
                <a:ext cx="421420" cy="875449"/>
              </a:xfrm>
              <a:custGeom>
                <a:avLst/>
                <a:gdLst>
                  <a:gd name="T0" fmla="*/ 2147483646 w 204"/>
                  <a:gd name="T1" fmla="*/ 0 h 535"/>
                  <a:gd name="T2" fmla="*/ 2147483646 w 204"/>
                  <a:gd name="T3" fmla="*/ 2147483646 h 535"/>
                  <a:gd name="T4" fmla="*/ 2147483646 w 204"/>
                  <a:gd name="T5" fmla="*/ 2147483646 h 535"/>
                  <a:gd name="T6" fmla="*/ 2147483646 w 204"/>
                  <a:gd name="T7" fmla="*/ 2147483646 h 535"/>
                  <a:gd name="T8" fmla="*/ 2147483646 w 204"/>
                  <a:gd name="T9" fmla="*/ 2147483646 h 535"/>
                  <a:gd name="T10" fmla="*/ 0 w 204"/>
                  <a:gd name="T11" fmla="*/ 2147483646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3"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 name="Freeform 119"/>
              <p:cNvSpPr>
                <a:spLocks/>
              </p:cNvSpPr>
              <p:nvPr/>
            </p:nvSpPr>
            <p:spPr bwMode="auto">
              <a:xfrm>
                <a:off x="5340209" y="3200267"/>
                <a:ext cx="171460" cy="166908"/>
              </a:xfrm>
              <a:custGeom>
                <a:avLst/>
                <a:gdLst>
                  <a:gd name="T0" fmla="*/ 2147483646 w 83"/>
                  <a:gd name="T1" fmla="*/ 2147483646 h 102"/>
                  <a:gd name="T2" fmla="*/ 2147483646 w 83"/>
                  <a:gd name="T3" fmla="*/ 0 h 102"/>
                  <a:gd name="T4" fmla="*/ 0 w 83"/>
                  <a:gd name="T5" fmla="*/ 2147483646 h 102"/>
                  <a:gd name="T6" fmla="*/ 2147483646 w 83"/>
                  <a:gd name="T7" fmla="*/ 2147483646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20"/>
              <p:cNvSpPr>
                <a:spLocks/>
              </p:cNvSpPr>
              <p:nvPr/>
            </p:nvSpPr>
            <p:spPr bwMode="auto">
              <a:xfrm>
                <a:off x="4984894" y="4849710"/>
                <a:ext cx="421420" cy="877085"/>
              </a:xfrm>
              <a:custGeom>
                <a:avLst/>
                <a:gdLst>
                  <a:gd name="T0" fmla="*/ 2147483646 w 204"/>
                  <a:gd name="T1" fmla="*/ 0 h 536"/>
                  <a:gd name="T2" fmla="*/ 2147483646 w 204"/>
                  <a:gd name="T3" fmla="*/ 2147483646 h 536"/>
                  <a:gd name="T4" fmla="*/ 2147483646 w 204"/>
                  <a:gd name="T5" fmla="*/ 2147483646 h 536"/>
                  <a:gd name="T6" fmla="*/ 2147483646 w 204"/>
                  <a:gd name="T7" fmla="*/ 2147483646 h 536"/>
                  <a:gd name="T8" fmla="*/ 2147483646 w 204"/>
                  <a:gd name="T9" fmla="*/ 2147483646 h 536"/>
                  <a:gd name="T10" fmla="*/ 0 w 204"/>
                  <a:gd name="T11" fmla="*/ 2147483646 h 536"/>
                  <a:gd name="T12" fmla="*/ 0 60000 65536"/>
                  <a:gd name="T13" fmla="*/ 0 60000 65536"/>
                  <a:gd name="T14" fmla="*/ 0 60000 65536"/>
                  <a:gd name="T15" fmla="*/ 0 60000 65536"/>
                  <a:gd name="T16" fmla="*/ 0 60000 65536"/>
                  <a:gd name="T17" fmla="*/ 0 60000 65536"/>
                  <a:gd name="T18" fmla="*/ 0 w 204"/>
                  <a:gd name="T19" fmla="*/ 0 h 536"/>
                  <a:gd name="T20" fmla="*/ 204 w 20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204" h="536">
                    <a:moveTo>
                      <a:pt x="204" y="0"/>
                    </a:moveTo>
                    <a:lnTo>
                      <a:pt x="138" y="114"/>
                    </a:lnTo>
                    <a:lnTo>
                      <a:pt x="84" y="224"/>
                    </a:lnTo>
                    <a:lnTo>
                      <a:pt x="43" y="331"/>
                    </a:lnTo>
                    <a:lnTo>
                      <a:pt x="15" y="435"/>
                    </a:lnTo>
                    <a:lnTo>
                      <a:pt x="0" y="536"/>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121"/>
              <p:cNvSpPr>
                <a:spLocks/>
              </p:cNvSpPr>
              <p:nvPr/>
            </p:nvSpPr>
            <p:spPr bwMode="auto">
              <a:xfrm>
                <a:off x="5340209" y="4723711"/>
                <a:ext cx="171460" cy="168544"/>
              </a:xfrm>
              <a:custGeom>
                <a:avLst/>
                <a:gdLst>
                  <a:gd name="T0" fmla="*/ 2147483646 w 83"/>
                  <a:gd name="T1" fmla="*/ 2147483646 h 103"/>
                  <a:gd name="T2" fmla="*/ 2147483646 w 83"/>
                  <a:gd name="T3" fmla="*/ 0 h 103"/>
                  <a:gd name="T4" fmla="*/ 0 w 83"/>
                  <a:gd name="T5" fmla="*/ 2147483646 h 103"/>
                  <a:gd name="T6" fmla="*/ 2147483646 w 83"/>
                  <a:gd name="T7" fmla="*/ 2147483646 h 103"/>
                  <a:gd name="T8" fmla="*/ 0 60000 65536"/>
                  <a:gd name="T9" fmla="*/ 0 60000 65536"/>
                  <a:gd name="T10" fmla="*/ 0 60000 65536"/>
                  <a:gd name="T11" fmla="*/ 0 60000 65536"/>
                  <a:gd name="T12" fmla="*/ 0 w 83"/>
                  <a:gd name="T13" fmla="*/ 0 h 103"/>
                  <a:gd name="T14" fmla="*/ 83 w 83"/>
                  <a:gd name="T15" fmla="*/ 103 h 103"/>
                </a:gdLst>
                <a:ahLst/>
                <a:cxnLst>
                  <a:cxn ang="T8">
                    <a:pos x="T0" y="T1"/>
                  </a:cxn>
                  <a:cxn ang="T9">
                    <a:pos x="T2" y="T3"/>
                  </a:cxn>
                  <a:cxn ang="T10">
                    <a:pos x="T4" y="T5"/>
                  </a:cxn>
                  <a:cxn ang="T11">
                    <a:pos x="T6" y="T7"/>
                  </a:cxn>
                </a:cxnLst>
                <a:rect l="T12" t="T13" r="T14" b="T15"/>
                <a:pathLst>
                  <a:path w="83" h="103">
                    <a:moveTo>
                      <a:pt x="56" y="103"/>
                    </a:moveTo>
                    <a:lnTo>
                      <a:pt x="83" y="0"/>
                    </a:lnTo>
                    <a:lnTo>
                      <a:pt x="0" y="66"/>
                    </a:lnTo>
                    <a:lnTo>
                      <a:pt x="5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22"/>
              <p:cNvSpPr>
                <a:spLocks/>
              </p:cNvSpPr>
              <p:nvPr/>
            </p:nvSpPr>
            <p:spPr bwMode="auto">
              <a:xfrm>
                <a:off x="6567285" y="1822458"/>
                <a:ext cx="421420" cy="875449"/>
              </a:xfrm>
              <a:custGeom>
                <a:avLst/>
                <a:gdLst>
                  <a:gd name="T0" fmla="*/ 2147483646 w 204"/>
                  <a:gd name="T1" fmla="*/ 0 h 535"/>
                  <a:gd name="T2" fmla="*/ 2147483646 w 204"/>
                  <a:gd name="T3" fmla="*/ 2147483646 h 535"/>
                  <a:gd name="T4" fmla="*/ 2147483646 w 204"/>
                  <a:gd name="T5" fmla="*/ 2147483646 h 535"/>
                  <a:gd name="T6" fmla="*/ 2147483646 w 204"/>
                  <a:gd name="T7" fmla="*/ 2147483646 h 535"/>
                  <a:gd name="T8" fmla="*/ 2147483646 w 204"/>
                  <a:gd name="T9" fmla="*/ 2147483646 h 535"/>
                  <a:gd name="T10" fmla="*/ 0 w 204"/>
                  <a:gd name="T11" fmla="*/ 2147483646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4"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Freeform 123"/>
              <p:cNvSpPr>
                <a:spLocks/>
              </p:cNvSpPr>
              <p:nvPr/>
            </p:nvSpPr>
            <p:spPr bwMode="auto">
              <a:xfrm>
                <a:off x="6922600" y="1696459"/>
                <a:ext cx="171460" cy="166908"/>
              </a:xfrm>
              <a:custGeom>
                <a:avLst/>
                <a:gdLst>
                  <a:gd name="T0" fmla="*/ 2147483646 w 83"/>
                  <a:gd name="T1" fmla="*/ 2147483646 h 102"/>
                  <a:gd name="T2" fmla="*/ 2147483646 w 83"/>
                  <a:gd name="T3" fmla="*/ 0 h 102"/>
                  <a:gd name="T4" fmla="*/ 0 w 83"/>
                  <a:gd name="T5" fmla="*/ 2147483646 h 102"/>
                  <a:gd name="T6" fmla="*/ 2147483646 w 83"/>
                  <a:gd name="T7" fmla="*/ 2147483646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 name="Rectangle 47"/>
            <p:cNvSpPr>
              <a:spLocks noChangeArrowheads="1"/>
            </p:cNvSpPr>
            <p:nvPr/>
          </p:nvSpPr>
          <p:spPr bwMode="auto">
            <a:xfrm>
              <a:off x="5652120" y="3573016"/>
              <a:ext cx="392486"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9" name="Rectangle 48"/>
            <p:cNvSpPr>
              <a:spLocks noChangeArrowheads="1"/>
            </p:cNvSpPr>
            <p:nvPr/>
          </p:nvSpPr>
          <p:spPr bwMode="auto">
            <a:xfrm>
              <a:off x="5779162" y="3806138"/>
              <a:ext cx="138404"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0" name="Rectangle 49"/>
            <p:cNvSpPr>
              <a:spLocks noChangeArrowheads="1"/>
            </p:cNvSpPr>
            <p:nvPr/>
          </p:nvSpPr>
          <p:spPr bwMode="auto">
            <a:xfrm>
              <a:off x="5763668" y="4039262"/>
              <a:ext cx="192112"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11" name="Rectangle 102"/>
            <p:cNvSpPr>
              <a:spLocks noChangeArrowheads="1"/>
            </p:cNvSpPr>
            <p:nvPr/>
          </p:nvSpPr>
          <p:spPr bwMode="auto">
            <a:xfrm>
              <a:off x="4186939" y="5778073"/>
              <a:ext cx="192112"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grpSp>
    </p:spTree>
    <p:extLst>
      <p:ext uri="{BB962C8B-B14F-4D97-AF65-F5344CB8AC3E}">
        <p14:creationId xmlns:p14="http://schemas.microsoft.com/office/powerpoint/2010/main" val="3708426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访问</a:t>
            </a:r>
            <a:r>
              <a:rPr lang="zh-CN" altLang="en-US" dirty="0"/>
              <a:t>控制授权关系表</a:t>
            </a:r>
            <a:r>
              <a:rPr lang="en-US" altLang="zh-CN" dirty="0" smtClean="0"/>
              <a:t>ACARL</a:t>
            </a:r>
          </a:p>
          <a:p>
            <a:pPr lvl="2"/>
            <a:r>
              <a:rPr lang="zh-CN" altLang="en-US" dirty="0" smtClean="0"/>
              <a:t>  每</a:t>
            </a:r>
            <a:r>
              <a:rPr lang="zh-CN" altLang="en-US" dirty="0"/>
              <a:t>一行（或称一个元组）表示了主体和客体的一个</a:t>
            </a:r>
            <a:r>
              <a:rPr lang="zh-CN" altLang="en-US" dirty="0">
                <a:solidFill>
                  <a:srgbClr val="C00000"/>
                </a:solidFill>
              </a:rPr>
              <a:t>权限</a:t>
            </a:r>
            <a:r>
              <a:rPr lang="zh-CN" altLang="en-US" dirty="0" smtClean="0">
                <a:solidFill>
                  <a:srgbClr val="C00000"/>
                </a:solidFill>
              </a:rPr>
              <a:t>关系</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Group 4"/>
          <p:cNvGraphicFramePr>
            <a:graphicFrameLocks noGrp="1"/>
          </p:cNvGraphicFramePr>
          <p:nvPr>
            <p:extLst>
              <p:ext uri="{D42A27DB-BD31-4B8C-83A1-F6EECF244321}">
                <p14:modId xmlns:p14="http://schemas.microsoft.com/office/powerpoint/2010/main" val="56540717"/>
              </p:ext>
            </p:extLst>
          </p:nvPr>
        </p:nvGraphicFramePr>
        <p:xfrm>
          <a:off x="2783632" y="3072072"/>
          <a:ext cx="6254751" cy="2952747"/>
        </p:xfrm>
        <a:graphic>
          <a:graphicData uri="http://schemas.openxmlformats.org/drawingml/2006/table">
            <a:tbl>
              <a:tblPr>
                <a:tableStyleId>{5940675A-B579-460E-94D1-54222C63F5DA}</a:tableStyleId>
              </a:tblPr>
              <a:tblGrid>
                <a:gridCol w="2084917">
                  <a:extLst>
                    <a:ext uri="{9D8B030D-6E8A-4147-A177-3AD203B41FA5}">
                      <a16:colId xmlns:a16="http://schemas.microsoft.com/office/drawing/2014/main" val="20000"/>
                    </a:ext>
                  </a:extLst>
                </a:gridCol>
                <a:gridCol w="2084917">
                  <a:extLst>
                    <a:ext uri="{9D8B030D-6E8A-4147-A177-3AD203B41FA5}">
                      <a16:colId xmlns:a16="http://schemas.microsoft.com/office/drawing/2014/main" val="20001"/>
                    </a:ext>
                  </a:extLst>
                </a:gridCol>
                <a:gridCol w="2084917">
                  <a:extLst>
                    <a:ext uri="{9D8B030D-6E8A-4147-A177-3AD203B41FA5}">
                      <a16:colId xmlns:a16="http://schemas.microsoft.com/office/drawing/2014/main" val="20002"/>
                    </a:ext>
                  </a:extLst>
                </a:gridCol>
              </a:tblGrid>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主体</a:t>
                      </a: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访问权限</a:t>
                      </a: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客体</a:t>
                      </a:r>
                      <a:endPar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0"/>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own</a:t>
                      </a:r>
                      <a:endPar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Object 1</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1"/>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r</a:t>
                      </a:r>
                      <a:endPar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Object 1</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2"/>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w</a:t>
                      </a:r>
                      <a:endPar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Object 1</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3"/>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r</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Object 2</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4"/>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r</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Object 3</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5"/>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w</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Object 3</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01752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访问</a:t>
            </a:r>
            <a:r>
              <a:rPr lang="zh-CN" altLang="en-US" dirty="0"/>
              <a:t>控制安全标签列表（</a:t>
            </a:r>
            <a:r>
              <a:rPr lang="en-US" altLang="zh-CN" dirty="0"/>
              <a:t>ACSSL</a:t>
            </a:r>
            <a:r>
              <a:rPr lang="zh-CN" altLang="en-US" dirty="0" smtClean="0"/>
              <a:t>）</a:t>
            </a:r>
            <a:endParaRPr lang="en-US" altLang="zh-CN" dirty="0" smtClean="0"/>
          </a:p>
          <a:p>
            <a:pPr lvl="2"/>
            <a:r>
              <a:rPr lang="zh-CN" altLang="en-US" dirty="0" smtClean="0"/>
              <a:t> 分别标记主体和客体的</a:t>
            </a:r>
            <a:r>
              <a:rPr lang="zh-CN" altLang="en-US" dirty="0" smtClean="0">
                <a:solidFill>
                  <a:srgbClr val="C00000"/>
                </a:solidFill>
              </a:rPr>
              <a:t>安全等级标签的列表</a:t>
            </a:r>
            <a:r>
              <a:rPr lang="zh-CN" altLang="en-US" dirty="0" smtClean="0"/>
              <a:t>。</a:t>
            </a:r>
            <a:endParaRPr lang="zh-CN" altLang="en-US"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6" name="Group 25"/>
          <p:cNvGrpSpPr>
            <a:grpSpLocks/>
          </p:cNvGrpSpPr>
          <p:nvPr/>
        </p:nvGrpSpPr>
        <p:grpSpPr bwMode="auto">
          <a:xfrm>
            <a:off x="2639466" y="3213893"/>
            <a:ext cx="6192838" cy="2519363"/>
            <a:chOff x="793" y="981"/>
            <a:chExt cx="3765" cy="1587"/>
          </a:xfrm>
        </p:grpSpPr>
        <p:sp>
          <p:nvSpPr>
            <p:cNvPr id="7" name="Text Box 5"/>
            <p:cNvSpPr txBox="1">
              <a:spLocks noChangeArrowheads="1"/>
            </p:cNvSpPr>
            <p:nvPr/>
          </p:nvSpPr>
          <p:spPr bwMode="auto">
            <a:xfrm>
              <a:off x="793" y="98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p>
          </p:txBody>
        </p:sp>
        <p:sp>
          <p:nvSpPr>
            <p:cNvPr id="8" name="Text Box 6"/>
            <p:cNvSpPr txBox="1">
              <a:spLocks noChangeArrowheads="1"/>
            </p:cNvSpPr>
            <p:nvPr/>
          </p:nvSpPr>
          <p:spPr bwMode="auto">
            <a:xfrm>
              <a:off x="1617" y="98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dirty="0" smtClean="0">
                  <a:solidFill>
                    <a:schemeClr val="tx2"/>
                  </a:solidFill>
                  <a:latin typeface="微软雅黑" panose="020B0503020204020204" pitchFamily="34" charset="-122"/>
                  <a:ea typeface="微软雅黑" panose="020B0503020204020204" pitchFamily="34" charset="-122"/>
                </a:rPr>
                <a:t>安全标签</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793" y="1298"/>
              <a:ext cx="824"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r>
                <a:rPr lang="en-US" altLang="zh-CN" sz="2000">
                  <a:solidFill>
                    <a:schemeClr val="tx2"/>
                  </a:solidFill>
                  <a:latin typeface="微软雅黑" panose="020B0503020204020204" pitchFamily="34" charset="-122"/>
                  <a:ea typeface="微软雅黑" panose="020B0503020204020204" pitchFamily="34" charset="-122"/>
                </a:rPr>
                <a:t>A</a:t>
              </a:r>
            </a:p>
          </p:txBody>
        </p:sp>
        <p:sp>
          <p:nvSpPr>
            <p:cNvPr id="10" name="Text Box 8"/>
            <p:cNvSpPr txBox="1">
              <a:spLocks noChangeArrowheads="1"/>
            </p:cNvSpPr>
            <p:nvPr/>
          </p:nvSpPr>
          <p:spPr bwMode="auto">
            <a:xfrm>
              <a:off x="1617" y="1298"/>
              <a:ext cx="823"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S</a:t>
              </a:r>
            </a:p>
          </p:txBody>
        </p:sp>
        <p:sp>
          <p:nvSpPr>
            <p:cNvPr id="11" name="Text Box 9"/>
            <p:cNvSpPr txBox="1">
              <a:spLocks noChangeArrowheads="1"/>
            </p:cNvSpPr>
            <p:nvPr/>
          </p:nvSpPr>
          <p:spPr bwMode="auto">
            <a:xfrm>
              <a:off x="793" y="1616"/>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r>
                <a:rPr lang="en-US" altLang="zh-CN" sz="2000">
                  <a:solidFill>
                    <a:schemeClr val="tx2"/>
                  </a:solidFill>
                  <a:latin typeface="微软雅黑" panose="020B0503020204020204" pitchFamily="34" charset="-122"/>
                  <a:ea typeface="微软雅黑" panose="020B0503020204020204" pitchFamily="34" charset="-122"/>
                </a:rPr>
                <a:t>B</a:t>
              </a:r>
            </a:p>
          </p:txBody>
        </p:sp>
        <p:sp>
          <p:nvSpPr>
            <p:cNvPr id="12" name="Text Box 10"/>
            <p:cNvSpPr txBox="1">
              <a:spLocks noChangeArrowheads="1"/>
            </p:cNvSpPr>
            <p:nvPr/>
          </p:nvSpPr>
          <p:spPr bwMode="auto">
            <a:xfrm>
              <a:off x="1617" y="1616"/>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C</a:t>
              </a:r>
            </a:p>
          </p:txBody>
        </p:sp>
        <p:sp>
          <p:nvSpPr>
            <p:cNvPr id="13" name="Text Box 11"/>
            <p:cNvSpPr txBox="1">
              <a:spLocks noChangeArrowheads="1"/>
            </p:cNvSpPr>
            <p:nvPr/>
          </p:nvSpPr>
          <p:spPr bwMode="auto">
            <a:xfrm>
              <a:off x="793" y="1935"/>
              <a:ext cx="824" cy="318"/>
            </a:xfrm>
            <a:prstGeom prst="rect">
              <a:avLst/>
            </a:prstGeom>
            <a:solidFill>
              <a:srgbClr val="FFFFFF"/>
            </a:solidFill>
            <a:ln w="12700">
              <a:solidFill>
                <a:srgbClr val="000000"/>
              </a:solidFill>
              <a:miter lim="800000"/>
              <a:headEnd/>
              <a:tailEnd/>
            </a:ln>
          </p:spPr>
          <p:txBody>
            <a:bodyPr lIns="18000" tIns="36000" bIns="0"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14" name="Text Box 12"/>
            <p:cNvSpPr txBox="1">
              <a:spLocks noChangeArrowheads="1"/>
            </p:cNvSpPr>
            <p:nvPr/>
          </p:nvSpPr>
          <p:spPr bwMode="auto">
            <a:xfrm>
              <a:off x="1617" y="1933"/>
              <a:ext cx="823"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15" name="Text Box 13"/>
            <p:cNvSpPr txBox="1">
              <a:spLocks noChangeArrowheads="1"/>
            </p:cNvSpPr>
            <p:nvPr/>
          </p:nvSpPr>
          <p:spPr bwMode="auto">
            <a:xfrm>
              <a:off x="793" y="225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r>
                <a:rPr lang="en-US" altLang="zh-CN" sz="2000">
                  <a:solidFill>
                    <a:schemeClr val="tx2"/>
                  </a:solidFill>
                  <a:latin typeface="微软雅黑" panose="020B0503020204020204" pitchFamily="34" charset="-122"/>
                  <a:ea typeface="微软雅黑" panose="020B0503020204020204" pitchFamily="34" charset="-122"/>
                </a:rPr>
                <a:t>X</a:t>
              </a:r>
            </a:p>
          </p:txBody>
        </p:sp>
        <p:sp>
          <p:nvSpPr>
            <p:cNvPr id="16" name="Text Box 14"/>
            <p:cNvSpPr txBox="1">
              <a:spLocks noChangeArrowheads="1"/>
            </p:cNvSpPr>
            <p:nvPr/>
          </p:nvSpPr>
          <p:spPr bwMode="auto">
            <a:xfrm>
              <a:off x="1617" y="225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T</a:t>
              </a:r>
            </a:p>
          </p:txBody>
        </p:sp>
        <p:sp>
          <p:nvSpPr>
            <p:cNvPr id="17" name="Text Box 15"/>
            <p:cNvSpPr txBox="1">
              <a:spLocks noChangeArrowheads="1"/>
            </p:cNvSpPr>
            <p:nvPr/>
          </p:nvSpPr>
          <p:spPr bwMode="auto">
            <a:xfrm>
              <a:off x="2911" y="98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文件</a:t>
              </a:r>
            </a:p>
          </p:txBody>
        </p:sp>
        <p:sp>
          <p:nvSpPr>
            <p:cNvPr id="18" name="Text Box 16"/>
            <p:cNvSpPr txBox="1">
              <a:spLocks noChangeArrowheads="1"/>
            </p:cNvSpPr>
            <p:nvPr/>
          </p:nvSpPr>
          <p:spPr bwMode="auto">
            <a:xfrm>
              <a:off x="3734" y="98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dirty="0" smtClean="0">
                  <a:solidFill>
                    <a:schemeClr val="tx2"/>
                  </a:solidFill>
                  <a:latin typeface="微软雅黑" panose="020B0503020204020204" pitchFamily="34" charset="-122"/>
                  <a:ea typeface="微软雅黑" panose="020B0503020204020204" pitchFamily="34" charset="-122"/>
                </a:rPr>
                <a:t>安全标签</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9" name="Text Box 17"/>
            <p:cNvSpPr txBox="1">
              <a:spLocks noChangeArrowheads="1"/>
            </p:cNvSpPr>
            <p:nvPr/>
          </p:nvSpPr>
          <p:spPr bwMode="auto">
            <a:xfrm>
              <a:off x="2911" y="1298"/>
              <a:ext cx="823"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File 1</a:t>
              </a:r>
            </a:p>
          </p:txBody>
        </p:sp>
        <p:sp>
          <p:nvSpPr>
            <p:cNvPr id="20" name="Text Box 18"/>
            <p:cNvSpPr txBox="1">
              <a:spLocks noChangeArrowheads="1"/>
            </p:cNvSpPr>
            <p:nvPr/>
          </p:nvSpPr>
          <p:spPr bwMode="auto">
            <a:xfrm>
              <a:off x="3734" y="1298"/>
              <a:ext cx="824"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R</a:t>
              </a:r>
            </a:p>
          </p:txBody>
        </p:sp>
        <p:sp>
          <p:nvSpPr>
            <p:cNvPr id="21" name="Text Box 19"/>
            <p:cNvSpPr txBox="1">
              <a:spLocks noChangeArrowheads="1"/>
            </p:cNvSpPr>
            <p:nvPr/>
          </p:nvSpPr>
          <p:spPr bwMode="auto">
            <a:xfrm>
              <a:off x="2911" y="1616"/>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File 2</a:t>
              </a:r>
            </a:p>
          </p:txBody>
        </p:sp>
        <p:sp>
          <p:nvSpPr>
            <p:cNvPr id="22" name="Text Box 20"/>
            <p:cNvSpPr txBox="1">
              <a:spLocks noChangeArrowheads="1"/>
            </p:cNvSpPr>
            <p:nvPr/>
          </p:nvSpPr>
          <p:spPr bwMode="auto">
            <a:xfrm>
              <a:off x="3734" y="1616"/>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T</a:t>
              </a:r>
            </a:p>
          </p:txBody>
        </p:sp>
        <p:sp>
          <p:nvSpPr>
            <p:cNvPr id="23" name="Text Box 21"/>
            <p:cNvSpPr txBox="1">
              <a:spLocks noChangeArrowheads="1"/>
            </p:cNvSpPr>
            <p:nvPr/>
          </p:nvSpPr>
          <p:spPr bwMode="auto">
            <a:xfrm>
              <a:off x="2911" y="1935"/>
              <a:ext cx="823" cy="318"/>
            </a:xfrm>
            <a:prstGeom prst="rect">
              <a:avLst/>
            </a:prstGeom>
            <a:solidFill>
              <a:srgbClr val="FFFFFF"/>
            </a:solidFill>
            <a:ln w="12700">
              <a:solidFill>
                <a:srgbClr val="000000"/>
              </a:solidFill>
              <a:miter lim="800000"/>
              <a:headEnd/>
              <a:tailEnd/>
            </a:ln>
          </p:spPr>
          <p:txBody>
            <a:bodyPr lIns="18000" tIns="36000" bIns="0"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24" name="Text Box 22"/>
            <p:cNvSpPr txBox="1">
              <a:spLocks noChangeArrowheads="1"/>
            </p:cNvSpPr>
            <p:nvPr/>
          </p:nvSpPr>
          <p:spPr bwMode="auto">
            <a:xfrm>
              <a:off x="3734" y="1933"/>
              <a:ext cx="824"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25" name="Text Box 23"/>
            <p:cNvSpPr txBox="1">
              <a:spLocks noChangeArrowheads="1"/>
            </p:cNvSpPr>
            <p:nvPr/>
          </p:nvSpPr>
          <p:spPr bwMode="auto">
            <a:xfrm>
              <a:off x="2911" y="225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File n</a:t>
              </a:r>
            </a:p>
          </p:txBody>
        </p:sp>
        <p:sp>
          <p:nvSpPr>
            <p:cNvPr id="26" name="Text Box 24"/>
            <p:cNvSpPr txBox="1">
              <a:spLocks noChangeArrowheads="1"/>
            </p:cNvSpPr>
            <p:nvPr/>
          </p:nvSpPr>
          <p:spPr bwMode="auto">
            <a:xfrm>
              <a:off x="3734" y="225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S</a:t>
              </a:r>
            </a:p>
          </p:txBody>
        </p:sp>
      </p:grpSp>
    </p:spTree>
    <p:extLst>
      <p:ext uri="{BB962C8B-B14F-4D97-AF65-F5344CB8AC3E}">
        <p14:creationId xmlns:p14="http://schemas.microsoft.com/office/powerpoint/2010/main" val="2427348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访问控制实现机制对比</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三、访问控制实现机制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32" name="图示 31"/>
          <p:cNvGraphicFramePr/>
          <p:nvPr>
            <p:extLst>
              <p:ext uri="{D42A27DB-BD31-4B8C-83A1-F6EECF244321}">
                <p14:modId xmlns:p14="http://schemas.microsoft.com/office/powerpoint/2010/main" val="2583907241"/>
              </p:ext>
            </p:extLst>
          </p:nvPr>
        </p:nvGraphicFramePr>
        <p:xfrm>
          <a:off x="839416" y="2316081"/>
          <a:ext cx="10744968" cy="355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39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graphicEl>
                                              <a:dgm id="{4BC7D6AC-8358-4BF1-8A1F-181DC5210BBE}"/>
                                            </p:graphicEl>
                                          </p:spTgt>
                                        </p:tgtEl>
                                        <p:attrNameLst>
                                          <p:attrName>style.visibility</p:attrName>
                                        </p:attrNameLst>
                                      </p:cBhvr>
                                      <p:to>
                                        <p:strVal val="visible"/>
                                      </p:to>
                                    </p:set>
                                    <p:animEffect transition="in" filter="wipe(left)">
                                      <p:cBhvr>
                                        <p:cTn id="7" dur="500"/>
                                        <p:tgtEl>
                                          <p:spTgt spid="32">
                                            <p:graphicEl>
                                              <a:dgm id="{4BC7D6AC-8358-4BF1-8A1F-181DC5210BBE}"/>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graphicEl>
                                              <a:dgm id="{55F89127-84C3-47C9-8711-7EC8166ACA5B}"/>
                                            </p:graphicEl>
                                          </p:spTgt>
                                        </p:tgtEl>
                                        <p:attrNameLst>
                                          <p:attrName>style.visibility</p:attrName>
                                        </p:attrNameLst>
                                      </p:cBhvr>
                                      <p:to>
                                        <p:strVal val="visible"/>
                                      </p:to>
                                    </p:set>
                                    <p:animEffect transition="in" filter="wipe(left)">
                                      <p:cBhvr>
                                        <p:cTn id="10" dur="500"/>
                                        <p:tgtEl>
                                          <p:spTgt spid="32">
                                            <p:graphicEl>
                                              <a:dgm id="{55F89127-84C3-47C9-8711-7EC8166ACA5B}"/>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graphicEl>
                                              <a:dgm id="{17518E31-CB9F-47EC-AA2E-21BB4186A673}"/>
                                            </p:graphicEl>
                                          </p:spTgt>
                                        </p:tgtEl>
                                        <p:attrNameLst>
                                          <p:attrName>style.visibility</p:attrName>
                                        </p:attrNameLst>
                                      </p:cBhvr>
                                      <p:to>
                                        <p:strVal val="visible"/>
                                      </p:to>
                                    </p:set>
                                    <p:animEffect transition="in" filter="wipe(left)">
                                      <p:cBhvr>
                                        <p:cTn id="13" dur="500"/>
                                        <p:tgtEl>
                                          <p:spTgt spid="32">
                                            <p:graphicEl>
                                              <a:dgm id="{17518E31-CB9F-47EC-AA2E-21BB4186A673}"/>
                                            </p:graphic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
                                            <p:graphicEl>
                                              <a:dgm id="{C2328437-BD8F-4738-B9B6-0BBF889C9B7E}"/>
                                            </p:graphicEl>
                                          </p:spTgt>
                                        </p:tgtEl>
                                        <p:attrNameLst>
                                          <p:attrName>style.visibility</p:attrName>
                                        </p:attrNameLst>
                                      </p:cBhvr>
                                      <p:to>
                                        <p:strVal val="visible"/>
                                      </p:to>
                                    </p:set>
                                    <p:animEffect transition="in" filter="wipe(left)">
                                      <p:cBhvr>
                                        <p:cTn id="16" dur="500"/>
                                        <p:tgtEl>
                                          <p:spTgt spid="32">
                                            <p:graphicEl>
                                              <a:dgm id="{C2328437-BD8F-4738-B9B6-0BBF889C9B7E}"/>
                                            </p:graphic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
                                            <p:graphicEl>
                                              <a:dgm id="{03D84C14-BE20-42A2-BD70-F9DD11C80CA1}"/>
                                            </p:graphicEl>
                                          </p:spTgt>
                                        </p:tgtEl>
                                        <p:attrNameLst>
                                          <p:attrName>style.visibility</p:attrName>
                                        </p:attrNameLst>
                                      </p:cBhvr>
                                      <p:to>
                                        <p:strVal val="visible"/>
                                      </p:to>
                                    </p:set>
                                    <p:animEffect transition="in" filter="wipe(left)">
                                      <p:cBhvr>
                                        <p:cTn id="19" dur="500"/>
                                        <p:tgtEl>
                                          <p:spTgt spid="32">
                                            <p:graphicEl>
                                              <a:dgm id="{03D84C14-BE20-42A2-BD70-F9DD11C80CA1}"/>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graphicEl>
                                              <a:dgm id="{F99FBCEA-F1AF-4C8D-82EC-79721A223E36}"/>
                                            </p:graphicEl>
                                          </p:spTgt>
                                        </p:tgtEl>
                                        <p:attrNameLst>
                                          <p:attrName>style.visibility</p:attrName>
                                        </p:attrNameLst>
                                      </p:cBhvr>
                                      <p:to>
                                        <p:strVal val="visible"/>
                                      </p:to>
                                    </p:set>
                                    <p:animEffect transition="in" filter="wipe(left)">
                                      <p:cBhvr>
                                        <p:cTn id="24" dur="500"/>
                                        <p:tgtEl>
                                          <p:spTgt spid="32">
                                            <p:graphicEl>
                                              <a:dgm id="{F99FBCEA-F1AF-4C8D-82EC-79721A223E36}"/>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2">
                                            <p:graphicEl>
                                              <a:dgm id="{3B43644A-ED11-4E56-9F4C-F7D94913133B}"/>
                                            </p:graphicEl>
                                          </p:spTgt>
                                        </p:tgtEl>
                                        <p:attrNameLst>
                                          <p:attrName>style.visibility</p:attrName>
                                        </p:attrNameLst>
                                      </p:cBhvr>
                                      <p:to>
                                        <p:strVal val="visible"/>
                                      </p:to>
                                    </p:set>
                                    <p:animEffect transition="in" filter="wipe(left)">
                                      <p:cBhvr>
                                        <p:cTn id="29" dur="500"/>
                                        <p:tgtEl>
                                          <p:spTgt spid="32">
                                            <p:graphicEl>
                                              <a:dgm id="{3B43644A-ED11-4E56-9F4C-F7D94913133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
                                            <p:graphicEl>
                                              <a:dgm id="{789EE2C1-BFDF-4159-B610-3A6DAA6B1A7F}"/>
                                            </p:graphicEl>
                                          </p:spTgt>
                                        </p:tgtEl>
                                        <p:attrNameLst>
                                          <p:attrName>style.visibility</p:attrName>
                                        </p:attrNameLst>
                                      </p:cBhvr>
                                      <p:to>
                                        <p:strVal val="visible"/>
                                      </p:to>
                                    </p:set>
                                    <p:animEffect transition="in" filter="wipe(left)">
                                      <p:cBhvr>
                                        <p:cTn id="34" dur="500"/>
                                        <p:tgtEl>
                                          <p:spTgt spid="32">
                                            <p:graphicEl>
                                              <a:dgm id="{789EE2C1-BFDF-4159-B610-3A6DAA6B1A7F}"/>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2">
                                            <p:graphicEl>
                                              <a:dgm id="{5D097263-2BAE-490D-A732-30D71A6FC94E}"/>
                                            </p:graphicEl>
                                          </p:spTgt>
                                        </p:tgtEl>
                                        <p:attrNameLst>
                                          <p:attrName>style.visibility</p:attrName>
                                        </p:attrNameLst>
                                      </p:cBhvr>
                                      <p:to>
                                        <p:strVal val="visible"/>
                                      </p:to>
                                    </p:set>
                                    <p:animEffect transition="in" filter="wipe(left)">
                                      <p:cBhvr>
                                        <p:cTn id="39" dur="500"/>
                                        <p:tgtEl>
                                          <p:spTgt spid="32">
                                            <p:graphicEl>
                                              <a:dgm id="{5D097263-2BAE-490D-A732-30D71A6FC94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
                                            <p:graphicEl>
                                              <a:dgm id="{52C5E190-98F8-43F6-B764-16FFCE6D38E1}"/>
                                            </p:graphicEl>
                                          </p:spTgt>
                                        </p:tgtEl>
                                        <p:attrNameLst>
                                          <p:attrName>style.visibility</p:attrName>
                                        </p:attrNameLst>
                                      </p:cBhvr>
                                      <p:to>
                                        <p:strVal val="visible"/>
                                      </p:to>
                                    </p:set>
                                    <p:animEffect transition="in" filter="wipe(left)">
                                      <p:cBhvr>
                                        <p:cTn id="44" dur="500"/>
                                        <p:tgtEl>
                                          <p:spTgt spid="32">
                                            <p:graphicEl>
                                              <a:dgm id="{52C5E190-98F8-43F6-B764-16FFCE6D38E1}"/>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graphicEl>
                                              <a:dgm id="{F07F74B7-6960-445D-A16D-1405253C9C21}"/>
                                            </p:graphicEl>
                                          </p:spTgt>
                                        </p:tgtEl>
                                        <p:attrNameLst>
                                          <p:attrName>style.visibility</p:attrName>
                                        </p:attrNameLst>
                                      </p:cBhvr>
                                      <p:to>
                                        <p:strVal val="visible"/>
                                      </p:to>
                                    </p:set>
                                    <p:animEffect transition="in" filter="wipe(left)">
                                      <p:cBhvr>
                                        <p:cTn id="49" dur="500"/>
                                        <p:tgtEl>
                                          <p:spTgt spid="32">
                                            <p:graphicEl>
                                              <a:dgm id="{F07F74B7-6960-445D-A16D-1405253C9C21}"/>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2">
                                            <p:graphicEl>
                                              <a:dgm id="{B3819C68-4440-498B-B2CF-FBAFF91AF451}"/>
                                            </p:graphicEl>
                                          </p:spTgt>
                                        </p:tgtEl>
                                        <p:attrNameLst>
                                          <p:attrName>style.visibility</p:attrName>
                                        </p:attrNameLst>
                                      </p:cBhvr>
                                      <p:to>
                                        <p:strVal val="visible"/>
                                      </p:to>
                                    </p:set>
                                    <p:animEffect transition="in" filter="wipe(left)">
                                      <p:cBhvr>
                                        <p:cTn id="54" dur="500"/>
                                        <p:tgtEl>
                                          <p:spTgt spid="32">
                                            <p:graphicEl>
                                              <a:dgm id="{B3819C68-4440-498B-B2CF-FBAFF91AF451}"/>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graphicEl>
                                              <a:dgm id="{20452EC4-9631-444C-A0C5-CF8FE1E25A3A}"/>
                                            </p:graphicEl>
                                          </p:spTgt>
                                        </p:tgtEl>
                                        <p:attrNameLst>
                                          <p:attrName>style.visibility</p:attrName>
                                        </p:attrNameLst>
                                      </p:cBhvr>
                                      <p:to>
                                        <p:strVal val="visible"/>
                                      </p:to>
                                    </p:set>
                                    <p:animEffect transition="in" filter="wipe(left)">
                                      <p:cBhvr>
                                        <p:cTn id="59" dur="500"/>
                                        <p:tgtEl>
                                          <p:spTgt spid="32">
                                            <p:graphicEl>
                                              <a:dgm id="{20452EC4-9631-444C-A0C5-CF8FE1E25A3A}"/>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
                                            <p:graphicEl>
                                              <a:dgm id="{75BBAAED-043E-4DF2-B4D0-CD3DE97B661E}"/>
                                            </p:graphicEl>
                                          </p:spTgt>
                                        </p:tgtEl>
                                        <p:attrNameLst>
                                          <p:attrName>style.visibility</p:attrName>
                                        </p:attrNameLst>
                                      </p:cBhvr>
                                      <p:to>
                                        <p:strVal val="visible"/>
                                      </p:to>
                                    </p:set>
                                    <p:animEffect transition="in" filter="wipe(left)">
                                      <p:cBhvr>
                                        <p:cTn id="64" dur="500"/>
                                        <p:tgtEl>
                                          <p:spTgt spid="32">
                                            <p:graphicEl>
                                              <a:dgm id="{75BBAAED-043E-4DF2-B4D0-CD3DE97B661E}"/>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2">
                                            <p:graphicEl>
                                              <a:dgm id="{10EF1019-D5B0-4B81-8620-23E2D392CB00}"/>
                                            </p:graphicEl>
                                          </p:spTgt>
                                        </p:tgtEl>
                                        <p:attrNameLst>
                                          <p:attrName>style.visibility</p:attrName>
                                        </p:attrNameLst>
                                      </p:cBhvr>
                                      <p:to>
                                        <p:strVal val="visible"/>
                                      </p:to>
                                    </p:set>
                                    <p:animEffect transition="in" filter="wipe(left)">
                                      <p:cBhvr>
                                        <p:cTn id="69" dur="500"/>
                                        <p:tgtEl>
                                          <p:spTgt spid="32">
                                            <p:graphicEl>
                                              <a:dgm id="{10EF1019-D5B0-4B81-8620-23E2D392CB0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uiExpand="1">
        <p:bldSub>
          <a:bldDgm bld="lvl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196752"/>
            <a:ext cx="11233248" cy="4682555"/>
          </a:xfrm>
        </p:spPr>
        <p:txBody>
          <a:bodyPr/>
          <a:lstStyle/>
          <a:p>
            <a:r>
              <a:rPr lang="zh-CN" altLang="en-US" dirty="0" smtClean="0"/>
              <a:t>测试点</a:t>
            </a:r>
            <a:r>
              <a:rPr lang="en-US" altLang="zh-CN" dirty="0" smtClean="0"/>
              <a:t>4-2</a:t>
            </a:r>
          </a:p>
          <a:p>
            <a:pPr lvl="1"/>
            <a:r>
              <a:rPr lang="zh-CN" altLang="en-US" dirty="0" smtClean="0"/>
              <a:t> 假设</a:t>
            </a:r>
            <a:r>
              <a:rPr lang="zh-CN" altLang="en-US" dirty="0"/>
              <a:t>操作系统中客体的访问权限（</a:t>
            </a:r>
            <a:r>
              <a:rPr lang="en-US" altLang="zh-CN" dirty="0"/>
              <a:t>R</a:t>
            </a:r>
            <a:r>
              <a:rPr lang="zh-CN" altLang="en-US" dirty="0"/>
              <a:t>，</a:t>
            </a:r>
            <a:r>
              <a:rPr lang="en-US" altLang="zh-CN" dirty="0"/>
              <a:t>W</a:t>
            </a:r>
            <a:r>
              <a:rPr lang="zh-CN" altLang="en-US" dirty="0"/>
              <a:t>，</a:t>
            </a:r>
            <a:r>
              <a:rPr lang="en-US" altLang="zh-CN" dirty="0"/>
              <a:t>X</a:t>
            </a:r>
            <a:r>
              <a:rPr lang="zh-CN" altLang="en-US" dirty="0"/>
              <a:t>）可以划分为属主（客体的创建者）、属组（只考虑用户加入一个用户组）和其余三类，请给出一个用二进制表示用户对文件访问权限的方法，要求对任意一个给定文件，可以确定每类用户对它的访问权限。并写出一个实例加以说明</a:t>
            </a:r>
            <a:r>
              <a:rPr lang="zh-CN" altLang="en-US" dirty="0" smtClean="0"/>
              <a:t>。（提示：可参考</a:t>
            </a:r>
            <a:r>
              <a:rPr lang="en-US" altLang="zh-CN" dirty="0" smtClean="0"/>
              <a:t>Linux</a:t>
            </a:r>
            <a:r>
              <a:rPr lang="zh-CN" altLang="en-US" dirty="0" smtClean="0"/>
              <a:t>系统的权限管理实现方式）</a:t>
            </a:r>
            <a:endParaRPr lang="en-US" altLang="zh-CN" dirty="0"/>
          </a:p>
          <a:p>
            <a:pPr lvl="1"/>
            <a:endParaRPr lang="zh-CN" altLang="en-US" dirty="0"/>
          </a:p>
        </p:txBody>
      </p:sp>
    </p:spTree>
    <p:extLst>
      <p:ext uri="{BB962C8B-B14F-4D97-AF65-F5344CB8AC3E}">
        <p14:creationId xmlns:p14="http://schemas.microsoft.com/office/powerpoint/2010/main" val="1951191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Windows</a:t>
            </a:r>
            <a:r>
              <a:rPr lang="zh-CN" altLang="en-US" dirty="0" smtClean="0"/>
              <a:t>安全子系统</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Group 5"/>
          <p:cNvGrpSpPr>
            <a:grpSpLocks noChangeAspect="1"/>
          </p:cNvGrpSpPr>
          <p:nvPr/>
        </p:nvGrpSpPr>
        <p:grpSpPr bwMode="auto">
          <a:xfrm>
            <a:off x="2711625" y="2354243"/>
            <a:ext cx="7064288" cy="4424372"/>
            <a:chOff x="580" y="948"/>
            <a:chExt cx="4707" cy="2948"/>
          </a:xfrm>
        </p:grpSpPr>
        <p:grpSp>
          <p:nvGrpSpPr>
            <p:cNvPr id="6" name="Group 206"/>
            <p:cNvGrpSpPr>
              <a:grpSpLocks/>
            </p:cNvGrpSpPr>
            <p:nvPr/>
          </p:nvGrpSpPr>
          <p:grpSpPr bwMode="auto">
            <a:xfrm>
              <a:off x="630" y="948"/>
              <a:ext cx="4568" cy="2064"/>
              <a:chOff x="630" y="948"/>
              <a:chExt cx="4568" cy="2064"/>
            </a:xfrm>
          </p:grpSpPr>
          <p:sp>
            <p:nvSpPr>
              <p:cNvPr id="59" name="Rectangle 6"/>
              <p:cNvSpPr>
                <a:spLocks noChangeArrowheads="1"/>
              </p:cNvSpPr>
              <p:nvPr/>
            </p:nvSpPr>
            <p:spPr bwMode="auto">
              <a:xfrm>
                <a:off x="894" y="1894"/>
                <a:ext cx="406"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0" name="Rectangle 7"/>
              <p:cNvSpPr>
                <a:spLocks noChangeArrowheads="1"/>
              </p:cNvSpPr>
              <p:nvPr/>
            </p:nvSpPr>
            <p:spPr bwMode="auto">
              <a:xfrm>
                <a:off x="894" y="1902"/>
                <a:ext cx="406"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1" name="Rectangle 8"/>
              <p:cNvSpPr>
                <a:spLocks noChangeArrowheads="1"/>
              </p:cNvSpPr>
              <p:nvPr/>
            </p:nvSpPr>
            <p:spPr bwMode="auto">
              <a:xfrm>
                <a:off x="894" y="1910"/>
                <a:ext cx="406"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2" name="Rectangle 9"/>
              <p:cNvSpPr>
                <a:spLocks noChangeArrowheads="1"/>
              </p:cNvSpPr>
              <p:nvPr/>
            </p:nvSpPr>
            <p:spPr bwMode="auto">
              <a:xfrm>
                <a:off x="894" y="1918"/>
                <a:ext cx="406"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3" name="Rectangle 10"/>
              <p:cNvSpPr>
                <a:spLocks noChangeArrowheads="1"/>
              </p:cNvSpPr>
              <p:nvPr/>
            </p:nvSpPr>
            <p:spPr bwMode="auto">
              <a:xfrm>
                <a:off x="894" y="1925"/>
                <a:ext cx="406"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4" name="Rectangle 11"/>
              <p:cNvSpPr>
                <a:spLocks noChangeArrowheads="1"/>
              </p:cNvSpPr>
              <p:nvPr/>
            </p:nvSpPr>
            <p:spPr bwMode="auto">
              <a:xfrm>
                <a:off x="894" y="1933"/>
                <a:ext cx="406"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5" name="Rectangle 12"/>
              <p:cNvSpPr>
                <a:spLocks noChangeArrowheads="1"/>
              </p:cNvSpPr>
              <p:nvPr/>
            </p:nvSpPr>
            <p:spPr bwMode="auto">
              <a:xfrm>
                <a:off x="894" y="1941"/>
                <a:ext cx="406"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6" name="Rectangle 13"/>
              <p:cNvSpPr>
                <a:spLocks noChangeArrowheads="1"/>
              </p:cNvSpPr>
              <p:nvPr/>
            </p:nvSpPr>
            <p:spPr bwMode="auto">
              <a:xfrm>
                <a:off x="894" y="1949"/>
                <a:ext cx="406"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7" name="Rectangle 14"/>
              <p:cNvSpPr>
                <a:spLocks noChangeArrowheads="1"/>
              </p:cNvSpPr>
              <p:nvPr/>
            </p:nvSpPr>
            <p:spPr bwMode="auto">
              <a:xfrm>
                <a:off x="894" y="1956"/>
                <a:ext cx="406" cy="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8" name="Rectangle 15"/>
              <p:cNvSpPr>
                <a:spLocks noChangeArrowheads="1"/>
              </p:cNvSpPr>
              <p:nvPr/>
            </p:nvSpPr>
            <p:spPr bwMode="auto">
              <a:xfrm>
                <a:off x="894" y="1964"/>
                <a:ext cx="406"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9" name="Rectangle 16"/>
              <p:cNvSpPr>
                <a:spLocks noChangeArrowheads="1"/>
              </p:cNvSpPr>
              <p:nvPr/>
            </p:nvSpPr>
            <p:spPr bwMode="auto">
              <a:xfrm>
                <a:off x="894" y="1972"/>
                <a:ext cx="406"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0" name="Rectangle 17"/>
              <p:cNvSpPr>
                <a:spLocks noChangeArrowheads="1"/>
              </p:cNvSpPr>
              <p:nvPr/>
            </p:nvSpPr>
            <p:spPr bwMode="auto">
              <a:xfrm>
                <a:off x="894" y="1980"/>
                <a:ext cx="406"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1" name="Rectangle 18"/>
              <p:cNvSpPr>
                <a:spLocks noChangeArrowheads="1"/>
              </p:cNvSpPr>
              <p:nvPr/>
            </p:nvSpPr>
            <p:spPr bwMode="auto">
              <a:xfrm>
                <a:off x="894" y="1988"/>
                <a:ext cx="406" cy="7"/>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2" name="Rectangle 19"/>
              <p:cNvSpPr>
                <a:spLocks noChangeArrowheads="1"/>
              </p:cNvSpPr>
              <p:nvPr/>
            </p:nvSpPr>
            <p:spPr bwMode="auto">
              <a:xfrm>
                <a:off x="894" y="1995"/>
                <a:ext cx="406" cy="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3" name="Rectangle 20"/>
              <p:cNvSpPr>
                <a:spLocks noChangeArrowheads="1"/>
              </p:cNvSpPr>
              <p:nvPr/>
            </p:nvSpPr>
            <p:spPr bwMode="auto">
              <a:xfrm>
                <a:off x="894" y="2003"/>
                <a:ext cx="406" cy="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4" name="Rectangle 21"/>
              <p:cNvSpPr>
                <a:spLocks noChangeArrowheads="1"/>
              </p:cNvSpPr>
              <p:nvPr/>
            </p:nvSpPr>
            <p:spPr bwMode="auto">
              <a:xfrm>
                <a:off x="894" y="2011"/>
                <a:ext cx="406"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5" name="Rectangle 22"/>
              <p:cNvSpPr>
                <a:spLocks noChangeArrowheads="1"/>
              </p:cNvSpPr>
              <p:nvPr/>
            </p:nvSpPr>
            <p:spPr bwMode="auto">
              <a:xfrm>
                <a:off x="894" y="2019"/>
                <a:ext cx="406"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6" name="Rectangle 23"/>
              <p:cNvSpPr>
                <a:spLocks noChangeArrowheads="1"/>
              </p:cNvSpPr>
              <p:nvPr/>
            </p:nvSpPr>
            <p:spPr bwMode="auto">
              <a:xfrm>
                <a:off x="894" y="2027"/>
                <a:ext cx="406" cy="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7" name="Rectangle 24"/>
              <p:cNvSpPr>
                <a:spLocks noChangeArrowheads="1"/>
              </p:cNvSpPr>
              <p:nvPr/>
            </p:nvSpPr>
            <p:spPr bwMode="auto">
              <a:xfrm>
                <a:off x="894" y="2034"/>
                <a:ext cx="406"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8" name="Rectangle 25"/>
              <p:cNvSpPr>
                <a:spLocks noChangeArrowheads="1"/>
              </p:cNvSpPr>
              <p:nvPr/>
            </p:nvSpPr>
            <p:spPr bwMode="auto">
              <a:xfrm>
                <a:off x="894" y="2042"/>
                <a:ext cx="406"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9" name="Rectangle 26"/>
              <p:cNvSpPr>
                <a:spLocks noChangeArrowheads="1"/>
              </p:cNvSpPr>
              <p:nvPr/>
            </p:nvSpPr>
            <p:spPr bwMode="auto">
              <a:xfrm>
                <a:off x="894" y="2050"/>
                <a:ext cx="406"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0" name="Rectangle 27"/>
              <p:cNvSpPr>
                <a:spLocks noChangeArrowheads="1"/>
              </p:cNvSpPr>
              <p:nvPr/>
            </p:nvSpPr>
            <p:spPr bwMode="auto">
              <a:xfrm>
                <a:off x="894" y="2058"/>
                <a:ext cx="406"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1" name="Rectangle 28"/>
              <p:cNvSpPr>
                <a:spLocks noChangeArrowheads="1"/>
              </p:cNvSpPr>
              <p:nvPr/>
            </p:nvSpPr>
            <p:spPr bwMode="auto">
              <a:xfrm>
                <a:off x="894" y="2066"/>
                <a:ext cx="406" cy="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2" name="Rectangle 29"/>
              <p:cNvSpPr>
                <a:spLocks noChangeArrowheads="1"/>
              </p:cNvSpPr>
              <p:nvPr/>
            </p:nvSpPr>
            <p:spPr bwMode="auto">
              <a:xfrm>
                <a:off x="894" y="2073"/>
                <a:ext cx="406"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3" name="Rectangle 30"/>
              <p:cNvSpPr>
                <a:spLocks noChangeArrowheads="1"/>
              </p:cNvSpPr>
              <p:nvPr/>
            </p:nvSpPr>
            <p:spPr bwMode="auto">
              <a:xfrm>
                <a:off x="894" y="2081"/>
                <a:ext cx="406"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4" name="Rectangle 31"/>
              <p:cNvSpPr>
                <a:spLocks noChangeArrowheads="1"/>
              </p:cNvSpPr>
              <p:nvPr/>
            </p:nvSpPr>
            <p:spPr bwMode="auto">
              <a:xfrm>
                <a:off x="894" y="2089"/>
                <a:ext cx="406"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5" name="Rectangle 32"/>
              <p:cNvSpPr>
                <a:spLocks noChangeArrowheads="1"/>
              </p:cNvSpPr>
              <p:nvPr/>
            </p:nvSpPr>
            <p:spPr bwMode="auto">
              <a:xfrm>
                <a:off x="894" y="2097"/>
                <a:ext cx="406" cy="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6" name="Rectangle 33"/>
              <p:cNvSpPr>
                <a:spLocks noChangeArrowheads="1"/>
              </p:cNvSpPr>
              <p:nvPr/>
            </p:nvSpPr>
            <p:spPr bwMode="auto">
              <a:xfrm>
                <a:off x="894" y="2105"/>
                <a:ext cx="406" cy="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7" name="Rectangle 34"/>
              <p:cNvSpPr>
                <a:spLocks noChangeArrowheads="1"/>
              </p:cNvSpPr>
              <p:nvPr/>
            </p:nvSpPr>
            <p:spPr bwMode="auto">
              <a:xfrm>
                <a:off x="894" y="2112"/>
                <a:ext cx="406"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8" name="Rectangle 35"/>
              <p:cNvSpPr>
                <a:spLocks noChangeArrowheads="1"/>
              </p:cNvSpPr>
              <p:nvPr/>
            </p:nvSpPr>
            <p:spPr bwMode="auto">
              <a:xfrm>
                <a:off x="894" y="2120"/>
                <a:ext cx="406"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9" name="Rectangle 36"/>
              <p:cNvSpPr>
                <a:spLocks noChangeArrowheads="1"/>
              </p:cNvSpPr>
              <p:nvPr/>
            </p:nvSpPr>
            <p:spPr bwMode="auto">
              <a:xfrm>
                <a:off x="894" y="2128"/>
                <a:ext cx="406"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0" name="Rectangle 37"/>
              <p:cNvSpPr>
                <a:spLocks noChangeArrowheads="1"/>
              </p:cNvSpPr>
              <p:nvPr/>
            </p:nvSpPr>
            <p:spPr bwMode="auto">
              <a:xfrm>
                <a:off x="894" y="2136"/>
                <a:ext cx="406"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1" name="Oval 38"/>
              <p:cNvSpPr>
                <a:spLocks noChangeArrowheads="1"/>
              </p:cNvSpPr>
              <p:nvPr/>
            </p:nvSpPr>
            <p:spPr bwMode="auto">
              <a:xfrm>
                <a:off x="904" y="1906"/>
                <a:ext cx="383" cy="2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2" name="Rectangle 39"/>
              <p:cNvSpPr>
                <a:spLocks noChangeArrowheads="1"/>
              </p:cNvSpPr>
              <p:nvPr/>
            </p:nvSpPr>
            <p:spPr bwMode="auto">
              <a:xfrm>
                <a:off x="894" y="2011"/>
                <a:ext cx="8" cy="289"/>
              </a:xfrm>
              <a:prstGeom prst="rect">
                <a:avLst/>
              </a:prstGeom>
              <a:solidFill>
                <a:srgbClr val="B7C9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3" name="Rectangle 40"/>
              <p:cNvSpPr>
                <a:spLocks noChangeArrowheads="1"/>
              </p:cNvSpPr>
              <p:nvPr/>
            </p:nvSpPr>
            <p:spPr bwMode="auto">
              <a:xfrm>
                <a:off x="902" y="2011"/>
                <a:ext cx="8" cy="289"/>
              </a:xfrm>
              <a:prstGeom prst="rect">
                <a:avLst/>
              </a:prstGeom>
              <a:solidFill>
                <a:srgbClr val="B8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4" name="Rectangle 41"/>
              <p:cNvSpPr>
                <a:spLocks noChangeArrowheads="1"/>
              </p:cNvSpPr>
              <p:nvPr/>
            </p:nvSpPr>
            <p:spPr bwMode="auto">
              <a:xfrm>
                <a:off x="910" y="2011"/>
                <a:ext cx="8" cy="289"/>
              </a:xfrm>
              <a:prstGeom prst="rect">
                <a:avLst/>
              </a:prstGeom>
              <a:solidFill>
                <a:srgbClr val="BACC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5" name="Rectangle 42"/>
              <p:cNvSpPr>
                <a:spLocks noChangeArrowheads="1"/>
              </p:cNvSpPr>
              <p:nvPr/>
            </p:nvSpPr>
            <p:spPr bwMode="auto">
              <a:xfrm>
                <a:off x="918" y="2011"/>
                <a:ext cx="8" cy="289"/>
              </a:xfrm>
              <a:prstGeom prst="rect">
                <a:avLst/>
              </a:prstGeom>
              <a:solidFill>
                <a:srgbClr val="BC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6" name="Rectangle 43"/>
              <p:cNvSpPr>
                <a:spLocks noChangeArrowheads="1"/>
              </p:cNvSpPr>
              <p:nvPr/>
            </p:nvSpPr>
            <p:spPr bwMode="auto">
              <a:xfrm>
                <a:off x="926" y="2011"/>
                <a:ext cx="7" cy="289"/>
              </a:xfrm>
              <a:prstGeom prst="rect">
                <a:avLst/>
              </a:prstGeom>
              <a:solidFill>
                <a:srgbClr val="BE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7" name="Rectangle 44"/>
              <p:cNvSpPr>
                <a:spLocks noChangeArrowheads="1"/>
              </p:cNvSpPr>
              <p:nvPr/>
            </p:nvSpPr>
            <p:spPr bwMode="auto">
              <a:xfrm>
                <a:off x="933" y="2011"/>
                <a:ext cx="8" cy="289"/>
              </a:xfrm>
              <a:prstGeom prst="rect">
                <a:avLst/>
              </a:prstGeom>
              <a:solidFill>
                <a:srgbClr val="C0D0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8" name="Rectangle 45"/>
              <p:cNvSpPr>
                <a:spLocks noChangeArrowheads="1"/>
              </p:cNvSpPr>
              <p:nvPr/>
            </p:nvSpPr>
            <p:spPr bwMode="auto">
              <a:xfrm>
                <a:off x="941" y="2011"/>
                <a:ext cx="8" cy="289"/>
              </a:xfrm>
              <a:prstGeom prst="rect">
                <a:avLst/>
              </a:prstGeom>
              <a:solidFill>
                <a:srgbClr val="C2D1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9" name="Rectangle 46"/>
              <p:cNvSpPr>
                <a:spLocks noChangeArrowheads="1"/>
              </p:cNvSpPr>
              <p:nvPr/>
            </p:nvSpPr>
            <p:spPr bwMode="auto">
              <a:xfrm>
                <a:off x="949" y="2011"/>
                <a:ext cx="8" cy="289"/>
              </a:xfrm>
              <a:prstGeom prst="rect">
                <a:avLst/>
              </a:prstGeom>
              <a:solidFill>
                <a:srgbClr val="C4D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0" name="Rectangle 47"/>
              <p:cNvSpPr>
                <a:spLocks noChangeArrowheads="1"/>
              </p:cNvSpPr>
              <p:nvPr/>
            </p:nvSpPr>
            <p:spPr bwMode="auto">
              <a:xfrm>
                <a:off x="957" y="2011"/>
                <a:ext cx="8" cy="289"/>
              </a:xfrm>
              <a:prstGeom prst="rect">
                <a:avLst/>
              </a:prstGeom>
              <a:solidFill>
                <a:srgbClr val="C6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1" name="Rectangle 48"/>
              <p:cNvSpPr>
                <a:spLocks noChangeArrowheads="1"/>
              </p:cNvSpPr>
              <p:nvPr/>
            </p:nvSpPr>
            <p:spPr bwMode="auto">
              <a:xfrm>
                <a:off x="965" y="2011"/>
                <a:ext cx="7" cy="289"/>
              </a:xfrm>
              <a:prstGeom prst="rect">
                <a:avLst/>
              </a:prstGeom>
              <a:solidFill>
                <a:srgbClr val="C7D6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2" name="Rectangle 49"/>
              <p:cNvSpPr>
                <a:spLocks noChangeArrowheads="1"/>
              </p:cNvSpPr>
              <p:nvPr/>
            </p:nvSpPr>
            <p:spPr bwMode="auto">
              <a:xfrm>
                <a:off x="972" y="2011"/>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3" name="Rectangle 50"/>
              <p:cNvSpPr>
                <a:spLocks noChangeArrowheads="1"/>
              </p:cNvSpPr>
              <p:nvPr/>
            </p:nvSpPr>
            <p:spPr bwMode="auto">
              <a:xfrm>
                <a:off x="980" y="2011"/>
                <a:ext cx="8" cy="289"/>
              </a:xfrm>
              <a:prstGeom prst="rect">
                <a:avLst/>
              </a:prstGeom>
              <a:solidFill>
                <a:srgbClr val="CCD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4" name="Rectangle 51"/>
              <p:cNvSpPr>
                <a:spLocks noChangeArrowheads="1"/>
              </p:cNvSpPr>
              <p:nvPr/>
            </p:nvSpPr>
            <p:spPr bwMode="auto">
              <a:xfrm>
                <a:off x="988" y="2011"/>
                <a:ext cx="8" cy="289"/>
              </a:xfrm>
              <a:prstGeom prst="rect">
                <a:avLst/>
              </a:prstGeom>
              <a:solidFill>
                <a:srgbClr val="CE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5" name="Rectangle 52"/>
              <p:cNvSpPr>
                <a:spLocks noChangeArrowheads="1"/>
              </p:cNvSpPr>
              <p:nvPr/>
            </p:nvSpPr>
            <p:spPr bwMode="auto">
              <a:xfrm>
                <a:off x="996" y="2011"/>
                <a:ext cx="8" cy="289"/>
              </a:xfrm>
              <a:prstGeom prst="rect">
                <a:avLst/>
              </a:prstGeom>
              <a:solidFill>
                <a:srgbClr val="D0DC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6" name="Rectangle 53"/>
              <p:cNvSpPr>
                <a:spLocks noChangeArrowheads="1"/>
              </p:cNvSpPr>
              <p:nvPr/>
            </p:nvSpPr>
            <p:spPr bwMode="auto">
              <a:xfrm>
                <a:off x="1004" y="2011"/>
                <a:ext cx="7" cy="289"/>
              </a:xfrm>
              <a:prstGeom prst="rect">
                <a:avLst/>
              </a:prstGeom>
              <a:solidFill>
                <a:srgbClr val="D2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7" name="Rectangle 54"/>
              <p:cNvSpPr>
                <a:spLocks noChangeArrowheads="1"/>
              </p:cNvSpPr>
              <p:nvPr/>
            </p:nvSpPr>
            <p:spPr bwMode="auto">
              <a:xfrm>
                <a:off x="1011" y="2011"/>
                <a:ext cx="8" cy="289"/>
              </a:xfrm>
              <a:prstGeom prst="rect">
                <a:avLst/>
              </a:prstGeom>
              <a:solidFill>
                <a:srgbClr val="D4DE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8" name="Rectangle 55"/>
              <p:cNvSpPr>
                <a:spLocks noChangeArrowheads="1"/>
              </p:cNvSpPr>
              <p:nvPr/>
            </p:nvSpPr>
            <p:spPr bwMode="auto">
              <a:xfrm>
                <a:off x="1019" y="2011"/>
                <a:ext cx="8" cy="289"/>
              </a:xfrm>
              <a:prstGeom prst="rect">
                <a:avLst/>
              </a:prstGeom>
              <a:solidFill>
                <a:srgbClr val="D6E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9" name="Rectangle 56"/>
              <p:cNvSpPr>
                <a:spLocks noChangeArrowheads="1"/>
              </p:cNvSpPr>
              <p:nvPr/>
            </p:nvSpPr>
            <p:spPr bwMode="auto">
              <a:xfrm>
                <a:off x="1027" y="2011"/>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0" name="Rectangle 57"/>
              <p:cNvSpPr>
                <a:spLocks noChangeArrowheads="1"/>
              </p:cNvSpPr>
              <p:nvPr/>
            </p:nvSpPr>
            <p:spPr bwMode="auto">
              <a:xfrm>
                <a:off x="1035" y="2011"/>
                <a:ext cx="8" cy="289"/>
              </a:xfrm>
              <a:prstGeom prst="rect">
                <a:avLst/>
              </a:prstGeom>
              <a:solidFill>
                <a:srgbClr val="D9E3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1" name="Rectangle 58"/>
              <p:cNvSpPr>
                <a:spLocks noChangeArrowheads="1"/>
              </p:cNvSpPr>
              <p:nvPr/>
            </p:nvSpPr>
            <p:spPr bwMode="auto">
              <a:xfrm>
                <a:off x="1043" y="2011"/>
                <a:ext cx="7"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2" name="Rectangle 59"/>
              <p:cNvSpPr>
                <a:spLocks noChangeArrowheads="1"/>
              </p:cNvSpPr>
              <p:nvPr/>
            </p:nvSpPr>
            <p:spPr bwMode="auto">
              <a:xfrm>
                <a:off x="1050" y="2011"/>
                <a:ext cx="8" cy="289"/>
              </a:xfrm>
              <a:prstGeom prst="rect">
                <a:avLst/>
              </a:prstGeom>
              <a:solidFill>
                <a:srgbClr val="DD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3" name="Rectangle 60"/>
              <p:cNvSpPr>
                <a:spLocks noChangeArrowheads="1"/>
              </p:cNvSpPr>
              <p:nvPr/>
            </p:nvSpPr>
            <p:spPr bwMode="auto">
              <a:xfrm>
                <a:off x="1058" y="2011"/>
                <a:ext cx="8" cy="289"/>
              </a:xfrm>
              <a:prstGeom prst="rect">
                <a:avLst/>
              </a:prstGeom>
              <a:solidFill>
                <a:srgbClr val="DFE7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4" name="Rectangle 61"/>
              <p:cNvSpPr>
                <a:spLocks noChangeArrowheads="1"/>
              </p:cNvSpPr>
              <p:nvPr/>
            </p:nvSpPr>
            <p:spPr bwMode="auto">
              <a:xfrm>
                <a:off x="1066" y="2011"/>
                <a:ext cx="8" cy="289"/>
              </a:xfrm>
              <a:prstGeom prst="rect">
                <a:avLst/>
              </a:prstGeom>
              <a:solidFill>
                <a:srgbClr val="E1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5" name="Rectangle 62"/>
              <p:cNvSpPr>
                <a:spLocks noChangeArrowheads="1"/>
              </p:cNvSpPr>
              <p:nvPr/>
            </p:nvSpPr>
            <p:spPr bwMode="auto">
              <a:xfrm>
                <a:off x="1074" y="2011"/>
                <a:ext cx="8" cy="289"/>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6" name="Rectangle 63"/>
              <p:cNvSpPr>
                <a:spLocks noChangeArrowheads="1"/>
              </p:cNvSpPr>
              <p:nvPr/>
            </p:nvSpPr>
            <p:spPr bwMode="auto">
              <a:xfrm>
                <a:off x="1082" y="2011"/>
                <a:ext cx="7" cy="289"/>
              </a:xfrm>
              <a:prstGeom prst="rect">
                <a:avLst/>
              </a:prstGeom>
              <a:solidFill>
                <a:srgbClr val="E5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7" name="Rectangle 64"/>
              <p:cNvSpPr>
                <a:spLocks noChangeArrowheads="1"/>
              </p:cNvSpPr>
              <p:nvPr/>
            </p:nvSpPr>
            <p:spPr bwMode="auto">
              <a:xfrm>
                <a:off x="1089" y="2011"/>
                <a:ext cx="8" cy="289"/>
              </a:xfrm>
              <a:prstGeom prst="rect">
                <a:avLst/>
              </a:prstGeom>
              <a:solidFill>
                <a:srgbClr val="E6ED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8" name="Rectangle 65"/>
              <p:cNvSpPr>
                <a:spLocks noChangeArrowheads="1"/>
              </p:cNvSpPr>
              <p:nvPr/>
            </p:nvSpPr>
            <p:spPr bwMode="auto">
              <a:xfrm>
                <a:off x="1097" y="2011"/>
                <a:ext cx="8" cy="28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9" name="Rectangle 66"/>
              <p:cNvSpPr>
                <a:spLocks noChangeArrowheads="1"/>
              </p:cNvSpPr>
              <p:nvPr/>
            </p:nvSpPr>
            <p:spPr bwMode="auto">
              <a:xfrm>
                <a:off x="1105" y="2011"/>
                <a:ext cx="8" cy="289"/>
              </a:xfrm>
              <a:prstGeom prst="rect">
                <a:avLst/>
              </a:prstGeom>
              <a:solidFill>
                <a:srgbClr val="E6EC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0" name="Rectangle 67"/>
              <p:cNvSpPr>
                <a:spLocks noChangeArrowheads="1"/>
              </p:cNvSpPr>
              <p:nvPr/>
            </p:nvSpPr>
            <p:spPr bwMode="auto">
              <a:xfrm>
                <a:off x="1113" y="2011"/>
                <a:ext cx="8" cy="289"/>
              </a:xfrm>
              <a:prstGeom prst="rect">
                <a:avLst/>
              </a:prstGeom>
              <a:solidFill>
                <a:srgbClr val="E4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1" name="Rectangle 68"/>
              <p:cNvSpPr>
                <a:spLocks noChangeArrowheads="1"/>
              </p:cNvSpPr>
              <p:nvPr/>
            </p:nvSpPr>
            <p:spPr bwMode="auto">
              <a:xfrm>
                <a:off x="1121" y="2011"/>
                <a:ext cx="7" cy="289"/>
              </a:xfrm>
              <a:prstGeom prst="rect">
                <a:avLst/>
              </a:prstGeom>
              <a:solidFill>
                <a:srgbClr val="E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2" name="Rectangle 69"/>
              <p:cNvSpPr>
                <a:spLocks noChangeArrowheads="1"/>
              </p:cNvSpPr>
              <p:nvPr/>
            </p:nvSpPr>
            <p:spPr bwMode="auto">
              <a:xfrm>
                <a:off x="1128" y="2011"/>
                <a:ext cx="8" cy="289"/>
              </a:xfrm>
              <a:prstGeom prst="rect">
                <a:avLst/>
              </a:prstGeom>
              <a:solidFill>
                <a:srgbClr val="E0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3" name="Rectangle 70"/>
              <p:cNvSpPr>
                <a:spLocks noChangeArrowheads="1"/>
              </p:cNvSpPr>
              <p:nvPr/>
            </p:nvSpPr>
            <p:spPr bwMode="auto">
              <a:xfrm>
                <a:off x="1136" y="2011"/>
                <a:ext cx="8" cy="289"/>
              </a:xfrm>
              <a:prstGeom prst="rect">
                <a:avLst/>
              </a:prstGeom>
              <a:solidFill>
                <a:srgbClr val="DEE7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4" name="Rectangle 71"/>
              <p:cNvSpPr>
                <a:spLocks noChangeArrowheads="1"/>
              </p:cNvSpPr>
              <p:nvPr/>
            </p:nvSpPr>
            <p:spPr bwMode="auto">
              <a:xfrm>
                <a:off x="1144" y="2011"/>
                <a:ext cx="8" cy="289"/>
              </a:xfrm>
              <a:prstGeom prst="rect">
                <a:avLst/>
              </a:prstGeom>
              <a:solidFill>
                <a:srgbClr val="DCE5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5" name="Rectangle 72"/>
              <p:cNvSpPr>
                <a:spLocks noChangeArrowheads="1"/>
              </p:cNvSpPr>
              <p:nvPr/>
            </p:nvSpPr>
            <p:spPr bwMode="auto">
              <a:xfrm>
                <a:off x="1152" y="2011"/>
                <a:ext cx="7"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6" name="Rectangle 73"/>
              <p:cNvSpPr>
                <a:spLocks noChangeArrowheads="1"/>
              </p:cNvSpPr>
              <p:nvPr/>
            </p:nvSpPr>
            <p:spPr bwMode="auto">
              <a:xfrm>
                <a:off x="1159" y="2011"/>
                <a:ext cx="8" cy="289"/>
              </a:xfrm>
              <a:prstGeom prst="rect">
                <a:avLst/>
              </a:prstGeom>
              <a:solidFill>
                <a:srgbClr val="D9E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7" name="Rectangle 74"/>
              <p:cNvSpPr>
                <a:spLocks noChangeArrowheads="1"/>
              </p:cNvSpPr>
              <p:nvPr/>
            </p:nvSpPr>
            <p:spPr bwMode="auto">
              <a:xfrm>
                <a:off x="1167" y="2011"/>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8" name="Rectangle 75"/>
              <p:cNvSpPr>
                <a:spLocks noChangeArrowheads="1"/>
              </p:cNvSpPr>
              <p:nvPr/>
            </p:nvSpPr>
            <p:spPr bwMode="auto">
              <a:xfrm>
                <a:off x="1175" y="2011"/>
                <a:ext cx="8" cy="289"/>
              </a:xfrm>
              <a:prstGeom prst="rect">
                <a:avLst/>
              </a:prstGeom>
              <a:solidFill>
                <a:srgbClr val="D5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9" name="Rectangle 76"/>
              <p:cNvSpPr>
                <a:spLocks noChangeArrowheads="1"/>
              </p:cNvSpPr>
              <p:nvPr/>
            </p:nvSpPr>
            <p:spPr bwMode="auto">
              <a:xfrm>
                <a:off x="1183" y="2011"/>
                <a:ext cx="8" cy="289"/>
              </a:xfrm>
              <a:prstGeom prst="rect">
                <a:avLst/>
              </a:prstGeom>
              <a:solidFill>
                <a:srgbClr val="D3DE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0" name="Rectangle 77"/>
              <p:cNvSpPr>
                <a:spLocks noChangeArrowheads="1"/>
              </p:cNvSpPr>
              <p:nvPr/>
            </p:nvSpPr>
            <p:spPr bwMode="auto">
              <a:xfrm>
                <a:off x="1191" y="2011"/>
                <a:ext cx="7" cy="289"/>
              </a:xfrm>
              <a:prstGeom prst="rect">
                <a:avLst/>
              </a:prstGeom>
              <a:solidFill>
                <a:srgbClr val="D1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1" name="Rectangle 78"/>
              <p:cNvSpPr>
                <a:spLocks noChangeArrowheads="1"/>
              </p:cNvSpPr>
              <p:nvPr/>
            </p:nvSpPr>
            <p:spPr bwMode="auto">
              <a:xfrm>
                <a:off x="1198" y="2011"/>
                <a:ext cx="8" cy="289"/>
              </a:xfrm>
              <a:prstGeom prst="rect">
                <a:avLst/>
              </a:prstGeom>
              <a:solidFill>
                <a:srgbClr val="CFD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2" name="Rectangle 79"/>
              <p:cNvSpPr>
                <a:spLocks noChangeArrowheads="1"/>
              </p:cNvSpPr>
              <p:nvPr/>
            </p:nvSpPr>
            <p:spPr bwMode="auto">
              <a:xfrm>
                <a:off x="1206" y="2011"/>
                <a:ext cx="8" cy="289"/>
              </a:xfrm>
              <a:prstGeom prst="rect">
                <a:avLst/>
              </a:prstGeom>
              <a:solidFill>
                <a:srgbClr val="CD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3" name="Rectangle 80"/>
              <p:cNvSpPr>
                <a:spLocks noChangeArrowheads="1"/>
              </p:cNvSpPr>
              <p:nvPr/>
            </p:nvSpPr>
            <p:spPr bwMode="auto">
              <a:xfrm>
                <a:off x="1214" y="2011"/>
                <a:ext cx="8" cy="289"/>
              </a:xfrm>
              <a:prstGeom prst="rect">
                <a:avLst/>
              </a:prstGeom>
              <a:solidFill>
                <a:srgbClr val="CBD8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4" name="Rectangle 81"/>
              <p:cNvSpPr>
                <a:spLocks noChangeArrowheads="1"/>
              </p:cNvSpPr>
              <p:nvPr/>
            </p:nvSpPr>
            <p:spPr bwMode="auto">
              <a:xfrm>
                <a:off x="1222" y="2011"/>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5" name="Rectangle 82"/>
              <p:cNvSpPr>
                <a:spLocks noChangeArrowheads="1"/>
              </p:cNvSpPr>
              <p:nvPr/>
            </p:nvSpPr>
            <p:spPr bwMode="auto">
              <a:xfrm>
                <a:off x="1230" y="2011"/>
                <a:ext cx="7" cy="289"/>
              </a:xfrm>
              <a:prstGeom prst="rect">
                <a:avLst/>
              </a:prstGeom>
              <a:solidFill>
                <a:srgbClr val="C7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6" name="Rectangle 83"/>
              <p:cNvSpPr>
                <a:spLocks noChangeArrowheads="1"/>
              </p:cNvSpPr>
              <p:nvPr/>
            </p:nvSpPr>
            <p:spPr bwMode="auto">
              <a:xfrm>
                <a:off x="1237" y="2011"/>
                <a:ext cx="8" cy="289"/>
              </a:xfrm>
              <a:prstGeom prst="rect">
                <a:avLst/>
              </a:prstGeom>
              <a:solidFill>
                <a:srgbClr val="C5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7" name="Rectangle 84"/>
              <p:cNvSpPr>
                <a:spLocks noChangeArrowheads="1"/>
              </p:cNvSpPr>
              <p:nvPr/>
            </p:nvSpPr>
            <p:spPr bwMode="auto">
              <a:xfrm>
                <a:off x="1245" y="2011"/>
                <a:ext cx="8" cy="289"/>
              </a:xfrm>
              <a:prstGeom prst="rect">
                <a:avLst/>
              </a:prstGeom>
              <a:solidFill>
                <a:srgbClr val="C3D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8" name="Rectangle 85"/>
              <p:cNvSpPr>
                <a:spLocks noChangeArrowheads="1"/>
              </p:cNvSpPr>
              <p:nvPr/>
            </p:nvSpPr>
            <p:spPr bwMode="auto">
              <a:xfrm>
                <a:off x="1253" y="2011"/>
                <a:ext cx="8" cy="289"/>
              </a:xfrm>
              <a:prstGeom prst="rect">
                <a:avLst/>
              </a:prstGeom>
              <a:solidFill>
                <a:srgbClr val="C1D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9" name="Rectangle 86"/>
              <p:cNvSpPr>
                <a:spLocks noChangeArrowheads="1"/>
              </p:cNvSpPr>
              <p:nvPr/>
            </p:nvSpPr>
            <p:spPr bwMode="auto">
              <a:xfrm>
                <a:off x="1261" y="2011"/>
                <a:ext cx="8" cy="289"/>
              </a:xfrm>
              <a:prstGeom prst="rect">
                <a:avLst/>
              </a:prstGeom>
              <a:solidFill>
                <a:srgbClr val="BFC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0" name="Rectangle 87"/>
              <p:cNvSpPr>
                <a:spLocks noChangeArrowheads="1"/>
              </p:cNvSpPr>
              <p:nvPr/>
            </p:nvSpPr>
            <p:spPr bwMode="auto">
              <a:xfrm>
                <a:off x="1269" y="2011"/>
                <a:ext cx="7" cy="289"/>
              </a:xfrm>
              <a:prstGeom prst="rect">
                <a:avLst/>
              </a:prstGeom>
              <a:solidFill>
                <a:srgbClr val="BDCE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1" name="Rectangle 88"/>
              <p:cNvSpPr>
                <a:spLocks noChangeArrowheads="1"/>
              </p:cNvSpPr>
              <p:nvPr/>
            </p:nvSpPr>
            <p:spPr bwMode="auto">
              <a:xfrm>
                <a:off x="1276" y="2011"/>
                <a:ext cx="8" cy="289"/>
              </a:xfrm>
              <a:prstGeom prst="rect">
                <a:avLst/>
              </a:prstGeom>
              <a:solidFill>
                <a:srgbClr val="BBCD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2" name="Rectangle 89"/>
              <p:cNvSpPr>
                <a:spLocks noChangeArrowheads="1"/>
              </p:cNvSpPr>
              <p:nvPr/>
            </p:nvSpPr>
            <p:spPr bwMode="auto">
              <a:xfrm>
                <a:off x="1284" y="2011"/>
                <a:ext cx="8" cy="289"/>
              </a:xfrm>
              <a:prstGeom prst="rect">
                <a:avLst/>
              </a:prstGeom>
              <a:solidFill>
                <a:srgbClr val="BACB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3" name="Rectangle 90"/>
              <p:cNvSpPr>
                <a:spLocks noChangeArrowheads="1"/>
              </p:cNvSpPr>
              <p:nvPr/>
            </p:nvSpPr>
            <p:spPr bwMode="auto">
              <a:xfrm>
                <a:off x="1292" y="2011"/>
                <a:ext cx="8" cy="289"/>
              </a:xfrm>
              <a:prstGeom prst="rect">
                <a:avLst/>
              </a:prstGeom>
              <a:solidFill>
                <a:srgbClr val="B8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4" name="Freeform 91"/>
              <p:cNvSpPr>
                <a:spLocks/>
              </p:cNvSpPr>
              <p:nvPr/>
            </p:nvSpPr>
            <p:spPr bwMode="auto">
              <a:xfrm>
                <a:off x="904" y="2021"/>
                <a:ext cx="383" cy="268"/>
              </a:xfrm>
              <a:custGeom>
                <a:avLst/>
                <a:gdLst>
                  <a:gd name="T0" fmla="*/ 0 w 786"/>
                  <a:gd name="T1" fmla="*/ 0 h 551"/>
                  <a:gd name="T2" fmla="*/ 0 w 786"/>
                  <a:gd name="T3" fmla="*/ 0 h 551"/>
                  <a:gd name="T4" fmla="*/ 0 w 786"/>
                  <a:gd name="T5" fmla="*/ 0 h 551"/>
                  <a:gd name="T6" fmla="*/ 0 w 786"/>
                  <a:gd name="T7" fmla="*/ 0 h 551"/>
                  <a:gd name="T8" fmla="*/ 0 w 786"/>
                  <a:gd name="T9" fmla="*/ 0 h 551"/>
                  <a:gd name="T10" fmla="*/ 0 w 786"/>
                  <a:gd name="T11" fmla="*/ 0 h 551"/>
                  <a:gd name="T12" fmla="*/ 0 w 786"/>
                  <a:gd name="T13" fmla="*/ 0 h 551"/>
                  <a:gd name="T14" fmla="*/ 0 w 786"/>
                  <a:gd name="T15" fmla="*/ 0 h 551"/>
                  <a:gd name="T16" fmla="*/ 0 60000 65536"/>
                  <a:gd name="T17" fmla="*/ 0 60000 65536"/>
                  <a:gd name="T18" fmla="*/ 0 60000 65536"/>
                  <a:gd name="T19" fmla="*/ 0 60000 65536"/>
                  <a:gd name="T20" fmla="*/ 0 60000 65536"/>
                  <a:gd name="T21" fmla="*/ 0 60000 65536"/>
                  <a:gd name="T22" fmla="*/ 0 60000 65536"/>
                  <a:gd name="T23" fmla="*/ 0 60000 65536"/>
                  <a:gd name="T24" fmla="*/ 0 w 786"/>
                  <a:gd name="T25" fmla="*/ 0 h 551"/>
                  <a:gd name="T26" fmla="*/ 786 w 786"/>
                  <a:gd name="T27" fmla="*/ 551 h 5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6" h="551">
                    <a:moveTo>
                      <a:pt x="0" y="0"/>
                    </a:moveTo>
                    <a:lnTo>
                      <a:pt x="0" y="315"/>
                    </a:lnTo>
                    <a:cubicBezTo>
                      <a:pt x="0" y="445"/>
                      <a:pt x="176" y="551"/>
                      <a:pt x="393" y="551"/>
                    </a:cubicBezTo>
                    <a:cubicBezTo>
                      <a:pt x="610" y="551"/>
                      <a:pt x="786" y="445"/>
                      <a:pt x="786" y="315"/>
                    </a:cubicBezTo>
                    <a:cubicBezTo>
                      <a:pt x="786" y="315"/>
                      <a:pt x="786" y="315"/>
                      <a:pt x="786" y="315"/>
                    </a:cubicBezTo>
                    <a:lnTo>
                      <a:pt x="786" y="0"/>
                    </a:lnTo>
                    <a:cubicBezTo>
                      <a:pt x="786" y="130"/>
                      <a:pt x="610" y="236"/>
                      <a:pt x="393" y="236"/>
                    </a:cubicBezTo>
                    <a:cubicBezTo>
                      <a:pt x="176" y="236"/>
                      <a:pt x="0" y="130"/>
                      <a:pt x="0" y="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5" name="Freeform 92"/>
              <p:cNvSpPr>
                <a:spLocks/>
              </p:cNvSpPr>
              <p:nvPr/>
            </p:nvSpPr>
            <p:spPr bwMode="auto">
              <a:xfrm>
                <a:off x="904" y="1906"/>
                <a:ext cx="383" cy="383"/>
              </a:xfrm>
              <a:custGeom>
                <a:avLst/>
                <a:gdLst>
                  <a:gd name="T0" fmla="*/ 0 w 786"/>
                  <a:gd name="T1" fmla="*/ 0 h 787"/>
                  <a:gd name="T2" fmla="*/ 0 w 786"/>
                  <a:gd name="T3" fmla="*/ 0 h 787"/>
                  <a:gd name="T4" fmla="*/ 0 w 786"/>
                  <a:gd name="T5" fmla="*/ 0 h 787"/>
                  <a:gd name="T6" fmla="*/ 0 w 786"/>
                  <a:gd name="T7" fmla="*/ 0 h 787"/>
                  <a:gd name="T8" fmla="*/ 0 w 786"/>
                  <a:gd name="T9" fmla="*/ 0 h 787"/>
                  <a:gd name="T10" fmla="*/ 0 w 786"/>
                  <a:gd name="T11" fmla="*/ 0 h 787"/>
                  <a:gd name="T12" fmla="*/ 0 w 786"/>
                  <a:gd name="T13" fmla="*/ 0 h 787"/>
                  <a:gd name="T14" fmla="*/ 0 w 786"/>
                  <a:gd name="T15" fmla="*/ 0 h 787"/>
                  <a:gd name="T16" fmla="*/ 0 w 786"/>
                  <a:gd name="T17" fmla="*/ 0 h 7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6"/>
                  <a:gd name="T28" fmla="*/ 0 h 787"/>
                  <a:gd name="T29" fmla="*/ 786 w 786"/>
                  <a:gd name="T30" fmla="*/ 787 h 7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6" h="787">
                    <a:moveTo>
                      <a:pt x="786" y="236"/>
                    </a:moveTo>
                    <a:cubicBezTo>
                      <a:pt x="786" y="106"/>
                      <a:pt x="610" y="0"/>
                      <a:pt x="393" y="0"/>
                    </a:cubicBezTo>
                    <a:cubicBezTo>
                      <a:pt x="176" y="0"/>
                      <a:pt x="0" y="106"/>
                      <a:pt x="0" y="236"/>
                    </a:cubicBezTo>
                    <a:lnTo>
                      <a:pt x="0" y="551"/>
                    </a:lnTo>
                    <a:cubicBezTo>
                      <a:pt x="0" y="681"/>
                      <a:pt x="176" y="787"/>
                      <a:pt x="393" y="787"/>
                    </a:cubicBezTo>
                    <a:cubicBezTo>
                      <a:pt x="610" y="787"/>
                      <a:pt x="786" y="681"/>
                      <a:pt x="786" y="551"/>
                    </a:cubicBezTo>
                    <a:cubicBezTo>
                      <a:pt x="786" y="551"/>
                      <a:pt x="786" y="551"/>
                      <a:pt x="786" y="551"/>
                    </a:cubicBezTo>
                    <a:lnTo>
                      <a:pt x="786" y="236"/>
                    </a:lnTo>
                    <a:close/>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6" name="Rectangle 93"/>
              <p:cNvSpPr>
                <a:spLocks noChangeArrowheads="1"/>
              </p:cNvSpPr>
              <p:nvPr/>
            </p:nvSpPr>
            <p:spPr bwMode="auto">
              <a:xfrm>
                <a:off x="793" y="2347"/>
                <a:ext cx="24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LSA</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47" name="Rectangle 94"/>
              <p:cNvSpPr>
                <a:spLocks noChangeArrowheads="1"/>
              </p:cNvSpPr>
              <p:nvPr/>
            </p:nvSpPr>
            <p:spPr bwMode="auto">
              <a:xfrm>
                <a:off x="1079" y="2347"/>
                <a:ext cx="41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策略库</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48" name="Freeform 95"/>
              <p:cNvSpPr>
                <a:spLocks/>
              </p:cNvSpPr>
              <p:nvPr/>
            </p:nvSpPr>
            <p:spPr bwMode="auto">
              <a:xfrm>
                <a:off x="630" y="3011"/>
                <a:ext cx="4568" cy="1"/>
              </a:xfrm>
              <a:custGeom>
                <a:avLst/>
                <a:gdLst>
                  <a:gd name="T0" fmla="*/ 4568 w 4568"/>
                  <a:gd name="T1" fmla="*/ 0 h 1"/>
                  <a:gd name="T2" fmla="*/ 0 w 4568"/>
                  <a:gd name="T3" fmla="*/ 0 h 1"/>
                  <a:gd name="T4" fmla="*/ 0 w 4568"/>
                  <a:gd name="T5" fmla="*/ 0 h 1"/>
                  <a:gd name="T6" fmla="*/ 0 60000 65536"/>
                  <a:gd name="T7" fmla="*/ 0 60000 65536"/>
                  <a:gd name="T8" fmla="*/ 0 60000 65536"/>
                  <a:gd name="T9" fmla="*/ 0 w 4568"/>
                  <a:gd name="T10" fmla="*/ 0 h 1"/>
                  <a:gd name="T11" fmla="*/ 4568 w 4568"/>
                  <a:gd name="T12" fmla="*/ 1 h 1"/>
                </a:gdLst>
                <a:ahLst/>
                <a:cxnLst>
                  <a:cxn ang="T6">
                    <a:pos x="T0" y="T1"/>
                  </a:cxn>
                  <a:cxn ang="T7">
                    <a:pos x="T2" y="T3"/>
                  </a:cxn>
                  <a:cxn ang="T8">
                    <a:pos x="T4" y="T5"/>
                  </a:cxn>
                </a:cxnLst>
                <a:rect l="T9" t="T10" r="T11" b="T12"/>
                <a:pathLst>
                  <a:path w="4568" h="1">
                    <a:moveTo>
                      <a:pt x="4568" y="0"/>
                    </a:moveTo>
                    <a:lnTo>
                      <a:pt x="0" y="0"/>
                    </a:lnTo>
                  </a:path>
                </a:pathLst>
              </a:custGeom>
              <a:noFill/>
              <a:ln w="349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9" name="Rectangle 96"/>
              <p:cNvSpPr>
                <a:spLocks noChangeArrowheads="1"/>
              </p:cNvSpPr>
              <p:nvPr/>
            </p:nvSpPr>
            <p:spPr bwMode="auto">
              <a:xfrm>
                <a:off x="4286" y="1161"/>
                <a:ext cx="40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0" name="Rectangle 97"/>
              <p:cNvSpPr>
                <a:spLocks noChangeArrowheads="1"/>
              </p:cNvSpPr>
              <p:nvPr/>
            </p:nvSpPr>
            <p:spPr bwMode="auto">
              <a:xfrm>
                <a:off x="4286" y="1169"/>
                <a:ext cx="405"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1" name="Rectangle 98"/>
              <p:cNvSpPr>
                <a:spLocks noChangeArrowheads="1"/>
              </p:cNvSpPr>
              <p:nvPr/>
            </p:nvSpPr>
            <p:spPr bwMode="auto">
              <a:xfrm>
                <a:off x="4286" y="1177"/>
                <a:ext cx="405"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2" name="Rectangle 99"/>
              <p:cNvSpPr>
                <a:spLocks noChangeArrowheads="1"/>
              </p:cNvSpPr>
              <p:nvPr/>
            </p:nvSpPr>
            <p:spPr bwMode="auto">
              <a:xfrm>
                <a:off x="4286" y="1185"/>
                <a:ext cx="405"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3" name="Rectangle 100"/>
              <p:cNvSpPr>
                <a:spLocks noChangeArrowheads="1"/>
              </p:cNvSpPr>
              <p:nvPr/>
            </p:nvSpPr>
            <p:spPr bwMode="auto">
              <a:xfrm>
                <a:off x="4286" y="1192"/>
                <a:ext cx="405"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4" name="Rectangle 101"/>
              <p:cNvSpPr>
                <a:spLocks noChangeArrowheads="1"/>
              </p:cNvSpPr>
              <p:nvPr/>
            </p:nvSpPr>
            <p:spPr bwMode="auto">
              <a:xfrm>
                <a:off x="4286" y="1200"/>
                <a:ext cx="405"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5" name="Rectangle 102"/>
              <p:cNvSpPr>
                <a:spLocks noChangeArrowheads="1"/>
              </p:cNvSpPr>
              <p:nvPr/>
            </p:nvSpPr>
            <p:spPr bwMode="auto">
              <a:xfrm>
                <a:off x="4286" y="1208"/>
                <a:ext cx="405"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6" name="Rectangle 103"/>
              <p:cNvSpPr>
                <a:spLocks noChangeArrowheads="1"/>
              </p:cNvSpPr>
              <p:nvPr/>
            </p:nvSpPr>
            <p:spPr bwMode="auto">
              <a:xfrm>
                <a:off x="4286" y="1216"/>
                <a:ext cx="405"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7" name="Rectangle 104"/>
              <p:cNvSpPr>
                <a:spLocks noChangeArrowheads="1"/>
              </p:cNvSpPr>
              <p:nvPr/>
            </p:nvSpPr>
            <p:spPr bwMode="auto">
              <a:xfrm>
                <a:off x="4286" y="1224"/>
                <a:ext cx="405" cy="7"/>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8" name="Rectangle 105"/>
              <p:cNvSpPr>
                <a:spLocks noChangeArrowheads="1"/>
              </p:cNvSpPr>
              <p:nvPr/>
            </p:nvSpPr>
            <p:spPr bwMode="auto">
              <a:xfrm>
                <a:off x="4286" y="1231"/>
                <a:ext cx="405"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9" name="Rectangle 106"/>
              <p:cNvSpPr>
                <a:spLocks noChangeArrowheads="1"/>
              </p:cNvSpPr>
              <p:nvPr/>
            </p:nvSpPr>
            <p:spPr bwMode="auto">
              <a:xfrm>
                <a:off x="4286" y="1239"/>
                <a:ext cx="405"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0" name="Rectangle 107"/>
              <p:cNvSpPr>
                <a:spLocks noChangeArrowheads="1"/>
              </p:cNvSpPr>
              <p:nvPr/>
            </p:nvSpPr>
            <p:spPr bwMode="auto">
              <a:xfrm>
                <a:off x="4286" y="1247"/>
                <a:ext cx="405"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1" name="Rectangle 108"/>
              <p:cNvSpPr>
                <a:spLocks noChangeArrowheads="1"/>
              </p:cNvSpPr>
              <p:nvPr/>
            </p:nvSpPr>
            <p:spPr bwMode="auto">
              <a:xfrm>
                <a:off x="4286" y="1255"/>
                <a:ext cx="405"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2" name="Rectangle 109"/>
              <p:cNvSpPr>
                <a:spLocks noChangeArrowheads="1"/>
              </p:cNvSpPr>
              <p:nvPr/>
            </p:nvSpPr>
            <p:spPr bwMode="auto">
              <a:xfrm>
                <a:off x="4286" y="1263"/>
                <a:ext cx="405" cy="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3" name="Rectangle 110"/>
              <p:cNvSpPr>
                <a:spLocks noChangeArrowheads="1"/>
              </p:cNvSpPr>
              <p:nvPr/>
            </p:nvSpPr>
            <p:spPr bwMode="auto">
              <a:xfrm>
                <a:off x="4286" y="1270"/>
                <a:ext cx="405" cy="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4" name="Rectangle 111"/>
              <p:cNvSpPr>
                <a:spLocks noChangeArrowheads="1"/>
              </p:cNvSpPr>
              <p:nvPr/>
            </p:nvSpPr>
            <p:spPr bwMode="auto">
              <a:xfrm>
                <a:off x="4286" y="1278"/>
                <a:ext cx="405"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5" name="Rectangle 112"/>
              <p:cNvSpPr>
                <a:spLocks noChangeArrowheads="1"/>
              </p:cNvSpPr>
              <p:nvPr/>
            </p:nvSpPr>
            <p:spPr bwMode="auto">
              <a:xfrm>
                <a:off x="4286" y="1286"/>
                <a:ext cx="405"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6" name="Rectangle 113"/>
              <p:cNvSpPr>
                <a:spLocks noChangeArrowheads="1"/>
              </p:cNvSpPr>
              <p:nvPr/>
            </p:nvSpPr>
            <p:spPr bwMode="auto">
              <a:xfrm>
                <a:off x="4286" y="1294"/>
                <a:ext cx="405" cy="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7" name="Rectangle 114"/>
              <p:cNvSpPr>
                <a:spLocks noChangeArrowheads="1"/>
              </p:cNvSpPr>
              <p:nvPr/>
            </p:nvSpPr>
            <p:spPr bwMode="auto">
              <a:xfrm>
                <a:off x="4286" y="1301"/>
                <a:ext cx="405"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8" name="Rectangle 115"/>
              <p:cNvSpPr>
                <a:spLocks noChangeArrowheads="1"/>
              </p:cNvSpPr>
              <p:nvPr/>
            </p:nvSpPr>
            <p:spPr bwMode="auto">
              <a:xfrm>
                <a:off x="4286" y="1309"/>
                <a:ext cx="405"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9" name="Rectangle 116"/>
              <p:cNvSpPr>
                <a:spLocks noChangeArrowheads="1"/>
              </p:cNvSpPr>
              <p:nvPr/>
            </p:nvSpPr>
            <p:spPr bwMode="auto">
              <a:xfrm>
                <a:off x="4286" y="1317"/>
                <a:ext cx="405"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0" name="Rectangle 117"/>
              <p:cNvSpPr>
                <a:spLocks noChangeArrowheads="1"/>
              </p:cNvSpPr>
              <p:nvPr/>
            </p:nvSpPr>
            <p:spPr bwMode="auto">
              <a:xfrm>
                <a:off x="4286" y="1325"/>
                <a:ext cx="405"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1" name="Rectangle 118"/>
              <p:cNvSpPr>
                <a:spLocks noChangeArrowheads="1"/>
              </p:cNvSpPr>
              <p:nvPr/>
            </p:nvSpPr>
            <p:spPr bwMode="auto">
              <a:xfrm>
                <a:off x="4286" y="1333"/>
                <a:ext cx="405" cy="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2" name="Rectangle 119"/>
              <p:cNvSpPr>
                <a:spLocks noChangeArrowheads="1"/>
              </p:cNvSpPr>
              <p:nvPr/>
            </p:nvSpPr>
            <p:spPr bwMode="auto">
              <a:xfrm>
                <a:off x="4286" y="1340"/>
                <a:ext cx="405"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3" name="Rectangle 120"/>
              <p:cNvSpPr>
                <a:spLocks noChangeArrowheads="1"/>
              </p:cNvSpPr>
              <p:nvPr/>
            </p:nvSpPr>
            <p:spPr bwMode="auto">
              <a:xfrm>
                <a:off x="4286" y="1348"/>
                <a:ext cx="405"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4" name="Rectangle 121"/>
              <p:cNvSpPr>
                <a:spLocks noChangeArrowheads="1"/>
              </p:cNvSpPr>
              <p:nvPr/>
            </p:nvSpPr>
            <p:spPr bwMode="auto">
              <a:xfrm>
                <a:off x="4286" y="1356"/>
                <a:ext cx="405"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5" name="Rectangle 122"/>
              <p:cNvSpPr>
                <a:spLocks noChangeArrowheads="1"/>
              </p:cNvSpPr>
              <p:nvPr/>
            </p:nvSpPr>
            <p:spPr bwMode="auto">
              <a:xfrm>
                <a:off x="4286" y="1364"/>
                <a:ext cx="405" cy="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6" name="Rectangle 123"/>
              <p:cNvSpPr>
                <a:spLocks noChangeArrowheads="1"/>
              </p:cNvSpPr>
              <p:nvPr/>
            </p:nvSpPr>
            <p:spPr bwMode="auto">
              <a:xfrm>
                <a:off x="4286" y="1372"/>
                <a:ext cx="405" cy="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7" name="Rectangle 124"/>
              <p:cNvSpPr>
                <a:spLocks noChangeArrowheads="1"/>
              </p:cNvSpPr>
              <p:nvPr/>
            </p:nvSpPr>
            <p:spPr bwMode="auto">
              <a:xfrm>
                <a:off x="4286" y="1379"/>
                <a:ext cx="405"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8" name="Rectangle 125"/>
              <p:cNvSpPr>
                <a:spLocks noChangeArrowheads="1"/>
              </p:cNvSpPr>
              <p:nvPr/>
            </p:nvSpPr>
            <p:spPr bwMode="auto">
              <a:xfrm>
                <a:off x="4286" y="1387"/>
                <a:ext cx="405"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9" name="Rectangle 126"/>
              <p:cNvSpPr>
                <a:spLocks noChangeArrowheads="1"/>
              </p:cNvSpPr>
              <p:nvPr/>
            </p:nvSpPr>
            <p:spPr bwMode="auto">
              <a:xfrm>
                <a:off x="4286" y="1395"/>
                <a:ext cx="405"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0" name="Rectangle 127"/>
              <p:cNvSpPr>
                <a:spLocks noChangeArrowheads="1"/>
              </p:cNvSpPr>
              <p:nvPr/>
            </p:nvSpPr>
            <p:spPr bwMode="auto">
              <a:xfrm>
                <a:off x="4286" y="1403"/>
                <a:ext cx="40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1" name="Oval 128"/>
              <p:cNvSpPr>
                <a:spLocks noChangeArrowheads="1"/>
              </p:cNvSpPr>
              <p:nvPr/>
            </p:nvSpPr>
            <p:spPr bwMode="auto">
              <a:xfrm>
                <a:off x="4299" y="1169"/>
                <a:ext cx="383" cy="2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2" name="Rectangle 129"/>
              <p:cNvSpPr>
                <a:spLocks noChangeArrowheads="1"/>
              </p:cNvSpPr>
              <p:nvPr/>
            </p:nvSpPr>
            <p:spPr bwMode="auto">
              <a:xfrm>
                <a:off x="4286" y="1270"/>
                <a:ext cx="7" cy="289"/>
              </a:xfrm>
              <a:prstGeom prst="rect">
                <a:avLst/>
              </a:prstGeom>
              <a:solidFill>
                <a:srgbClr val="B8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3" name="Rectangle 130"/>
              <p:cNvSpPr>
                <a:spLocks noChangeArrowheads="1"/>
              </p:cNvSpPr>
              <p:nvPr/>
            </p:nvSpPr>
            <p:spPr bwMode="auto">
              <a:xfrm>
                <a:off x="4293" y="1270"/>
                <a:ext cx="8" cy="289"/>
              </a:xfrm>
              <a:prstGeom prst="rect">
                <a:avLst/>
              </a:prstGeom>
              <a:solidFill>
                <a:srgbClr val="B8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4" name="Rectangle 131"/>
              <p:cNvSpPr>
                <a:spLocks noChangeArrowheads="1"/>
              </p:cNvSpPr>
              <p:nvPr/>
            </p:nvSpPr>
            <p:spPr bwMode="auto">
              <a:xfrm>
                <a:off x="4301" y="1270"/>
                <a:ext cx="8" cy="289"/>
              </a:xfrm>
              <a:prstGeom prst="rect">
                <a:avLst/>
              </a:prstGeom>
              <a:solidFill>
                <a:srgbClr val="BACB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5" name="Rectangle 132"/>
              <p:cNvSpPr>
                <a:spLocks noChangeArrowheads="1"/>
              </p:cNvSpPr>
              <p:nvPr/>
            </p:nvSpPr>
            <p:spPr bwMode="auto">
              <a:xfrm>
                <a:off x="4309" y="1270"/>
                <a:ext cx="8" cy="289"/>
              </a:xfrm>
              <a:prstGeom prst="rect">
                <a:avLst/>
              </a:prstGeom>
              <a:solidFill>
                <a:srgbClr val="BBCD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6" name="Rectangle 133"/>
              <p:cNvSpPr>
                <a:spLocks noChangeArrowheads="1"/>
              </p:cNvSpPr>
              <p:nvPr/>
            </p:nvSpPr>
            <p:spPr bwMode="auto">
              <a:xfrm>
                <a:off x="4317" y="1270"/>
                <a:ext cx="8" cy="289"/>
              </a:xfrm>
              <a:prstGeom prst="rect">
                <a:avLst/>
              </a:prstGeom>
              <a:solidFill>
                <a:srgbClr val="BDCE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7" name="Rectangle 134"/>
              <p:cNvSpPr>
                <a:spLocks noChangeArrowheads="1"/>
              </p:cNvSpPr>
              <p:nvPr/>
            </p:nvSpPr>
            <p:spPr bwMode="auto">
              <a:xfrm>
                <a:off x="4325" y="1270"/>
                <a:ext cx="7" cy="289"/>
              </a:xfrm>
              <a:prstGeom prst="rect">
                <a:avLst/>
              </a:prstGeom>
              <a:solidFill>
                <a:srgbClr val="BFC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8" name="Rectangle 135"/>
              <p:cNvSpPr>
                <a:spLocks noChangeArrowheads="1"/>
              </p:cNvSpPr>
              <p:nvPr/>
            </p:nvSpPr>
            <p:spPr bwMode="auto">
              <a:xfrm>
                <a:off x="4332" y="1270"/>
                <a:ext cx="8" cy="289"/>
              </a:xfrm>
              <a:prstGeom prst="rect">
                <a:avLst/>
              </a:prstGeom>
              <a:solidFill>
                <a:srgbClr val="C1D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9" name="Rectangle 136"/>
              <p:cNvSpPr>
                <a:spLocks noChangeArrowheads="1"/>
              </p:cNvSpPr>
              <p:nvPr/>
            </p:nvSpPr>
            <p:spPr bwMode="auto">
              <a:xfrm>
                <a:off x="4340" y="1270"/>
                <a:ext cx="8" cy="289"/>
              </a:xfrm>
              <a:prstGeom prst="rect">
                <a:avLst/>
              </a:prstGeom>
              <a:solidFill>
                <a:srgbClr val="C3D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0" name="Rectangle 137"/>
              <p:cNvSpPr>
                <a:spLocks noChangeArrowheads="1"/>
              </p:cNvSpPr>
              <p:nvPr/>
            </p:nvSpPr>
            <p:spPr bwMode="auto">
              <a:xfrm>
                <a:off x="4348" y="1270"/>
                <a:ext cx="8" cy="289"/>
              </a:xfrm>
              <a:prstGeom prst="rect">
                <a:avLst/>
              </a:prstGeom>
              <a:solidFill>
                <a:srgbClr val="C5D3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1" name="Rectangle 138"/>
              <p:cNvSpPr>
                <a:spLocks noChangeArrowheads="1"/>
              </p:cNvSpPr>
              <p:nvPr/>
            </p:nvSpPr>
            <p:spPr bwMode="auto">
              <a:xfrm>
                <a:off x="4356" y="1270"/>
                <a:ext cx="8" cy="289"/>
              </a:xfrm>
              <a:prstGeom prst="rect">
                <a:avLst/>
              </a:prstGeom>
              <a:solidFill>
                <a:srgbClr val="C7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2" name="Rectangle 139"/>
              <p:cNvSpPr>
                <a:spLocks noChangeArrowheads="1"/>
              </p:cNvSpPr>
              <p:nvPr/>
            </p:nvSpPr>
            <p:spPr bwMode="auto">
              <a:xfrm>
                <a:off x="4364" y="1270"/>
                <a:ext cx="7"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3" name="Rectangle 140"/>
              <p:cNvSpPr>
                <a:spLocks noChangeArrowheads="1"/>
              </p:cNvSpPr>
              <p:nvPr/>
            </p:nvSpPr>
            <p:spPr bwMode="auto">
              <a:xfrm>
                <a:off x="4371" y="1270"/>
                <a:ext cx="8" cy="289"/>
              </a:xfrm>
              <a:prstGeom prst="rect">
                <a:avLst/>
              </a:prstGeom>
              <a:solidFill>
                <a:srgbClr val="CBD8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4" name="Rectangle 141"/>
              <p:cNvSpPr>
                <a:spLocks noChangeArrowheads="1"/>
              </p:cNvSpPr>
              <p:nvPr/>
            </p:nvSpPr>
            <p:spPr bwMode="auto">
              <a:xfrm>
                <a:off x="4379" y="1270"/>
                <a:ext cx="8" cy="289"/>
              </a:xfrm>
              <a:prstGeom prst="rect">
                <a:avLst/>
              </a:prstGeom>
              <a:solidFill>
                <a:srgbClr val="CD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5" name="Rectangle 142"/>
              <p:cNvSpPr>
                <a:spLocks noChangeArrowheads="1"/>
              </p:cNvSpPr>
              <p:nvPr/>
            </p:nvSpPr>
            <p:spPr bwMode="auto">
              <a:xfrm>
                <a:off x="4387" y="1270"/>
                <a:ext cx="8" cy="289"/>
              </a:xfrm>
              <a:prstGeom prst="rect">
                <a:avLst/>
              </a:prstGeom>
              <a:solidFill>
                <a:srgbClr val="CFD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6" name="Rectangle 143"/>
              <p:cNvSpPr>
                <a:spLocks noChangeArrowheads="1"/>
              </p:cNvSpPr>
              <p:nvPr/>
            </p:nvSpPr>
            <p:spPr bwMode="auto">
              <a:xfrm>
                <a:off x="4395" y="1270"/>
                <a:ext cx="8" cy="289"/>
              </a:xfrm>
              <a:prstGeom prst="rect">
                <a:avLst/>
              </a:prstGeom>
              <a:solidFill>
                <a:srgbClr val="D1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7" name="Rectangle 144"/>
              <p:cNvSpPr>
                <a:spLocks noChangeArrowheads="1"/>
              </p:cNvSpPr>
              <p:nvPr/>
            </p:nvSpPr>
            <p:spPr bwMode="auto">
              <a:xfrm>
                <a:off x="4403" y="1270"/>
                <a:ext cx="7" cy="289"/>
              </a:xfrm>
              <a:prstGeom prst="rect">
                <a:avLst/>
              </a:prstGeom>
              <a:solidFill>
                <a:srgbClr val="D3D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8" name="Rectangle 145"/>
              <p:cNvSpPr>
                <a:spLocks noChangeArrowheads="1"/>
              </p:cNvSpPr>
              <p:nvPr/>
            </p:nvSpPr>
            <p:spPr bwMode="auto">
              <a:xfrm>
                <a:off x="4410" y="1270"/>
                <a:ext cx="8" cy="289"/>
              </a:xfrm>
              <a:prstGeom prst="rect">
                <a:avLst/>
              </a:prstGeom>
              <a:solidFill>
                <a:srgbClr val="D5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9" name="Rectangle 146"/>
              <p:cNvSpPr>
                <a:spLocks noChangeArrowheads="1"/>
              </p:cNvSpPr>
              <p:nvPr/>
            </p:nvSpPr>
            <p:spPr bwMode="auto">
              <a:xfrm>
                <a:off x="4418" y="1270"/>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0" name="Rectangle 147"/>
              <p:cNvSpPr>
                <a:spLocks noChangeArrowheads="1"/>
              </p:cNvSpPr>
              <p:nvPr/>
            </p:nvSpPr>
            <p:spPr bwMode="auto">
              <a:xfrm>
                <a:off x="4426" y="1270"/>
                <a:ext cx="8" cy="289"/>
              </a:xfrm>
              <a:prstGeom prst="rect">
                <a:avLst/>
              </a:prstGeom>
              <a:solidFill>
                <a:srgbClr val="D9E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1" name="Rectangle 148"/>
              <p:cNvSpPr>
                <a:spLocks noChangeArrowheads="1"/>
              </p:cNvSpPr>
              <p:nvPr/>
            </p:nvSpPr>
            <p:spPr bwMode="auto">
              <a:xfrm>
                <a:off x="4434" y="1270"/>
                <a:ext cx="8" cy="289"/>
              </a:xfrm>
              <a:prstGeom prst="rect">
                <a:avLst/>
              </a:prstGeom>
              <a:solidFill>
                <a:srgbClr val="DAE4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2" name="Rectangle 149"/>
              <p:cNvSpPr>
                <a:spLocks noChangeArrowheads="1"/>
              </p:cNvSpPr>
              <p:nvPr/>
            </p:nvSpPr>
            <p:spPr bwMode="auto">
              <a:xfrm>
                <a:off x="4442" y="1270"/>
                <a:ext cx="7" cy="289"/>
              </a:xfrm>
              <a:prstGeom prst="rect">
                <a:avLst/>
              </a:prstGeom>
              <a:solidFill>
                <a:srgbClr val="DCE5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3" name="Rectangle 150"/>
              <p:cNvSpPr>
                <a:spLocks noChangeArrowheads="1"/>
              </p:cNvSpPr>
              <p:nvPr/>
            </p:nvSpPr>
            <p:spPr bwMode="auto">
              <a:xfrm>
                <a:off x="4449" y="1270"/>
                <a:ext cx="8" cy="289"/>
              </a:xfrm>
              <a:prstGeom prst="rect">
                <a:avLst/>
              </a:prstGeom>
              <a:solidFill>
                <a:srgbClr val="DE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4" name="Rectangle 151"/>
              <p:cNvSpPr>
                <a:spLocks noChangeArrowheads="1"/>
              </p:cNvSpPr>
              <p:nvPr/>
            </p:nvSpPr>
            <p:spPr bwMode="auto">
              <a:xfrm>
                <a:off x="4457" y="1270"/>
                <a:ext cx="8" cy="289"/>
              </a:xfrm>
              <a:prstGeom prst="rect">
                <a:avLst/>
              </a:prstGeom>
              <a:solidFill>
                <a:srgbClr val="E0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5" name="Rectangle 152"/>
              <p:cNvSpPr>
                <a:spLocks noChangeArrowheads="1"/>
              </p:cNvSpPr>
              <p:nvPr/>
            </p:nvSpPr>
            <p:spPr bwMode="auto">
              <a:xfrm>
                <a:off x="4465" y="1270"/>
                <a:ext cx="8" cy="289"/>
              </a:xfrm>
              <a:prstGeom prst="rect">
                <a:avLst/>
              </a:prstGeom>
              <a:solidFill>
                <a:srgbClr val="E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6" name="Rectangle 153"/>
              <p:cNvSpPr>
                <a:spLocks noChangeArrowheads="1"/>
              </p:cNvSpPr>
              <p:nvPr/>
            </p:nvSpPr>
            <p:spPr bwMode="auto">
              <a:xfrm>
                <a:off x="4473" y="1270"/>
                <a:ext cx="8" cy="289"/>
              </a:xfrm>
              <a:prstGeom prst="rect">
                <a:avLst/>
              </a:prstGeom>
              <a:solidFill>
                <a:srgbClr val="E4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7" name="Rectangle 154"/>
              <p:cNvSpPr>
                <a:spLocks noChangeArrowheads="1"/>
              </p:cNvSpPr>
              <p:nvPr/>
            </p:nvSpPr>
            <p:spPr bwMode="auto">
              <a:xfrm>
                <a:off x="4481" y="1270"/>
                <a:ext cx="7" cy="289"/>
              </a:xfrm>
              <a:prstGeom prst="rect">
                <a:avLst/>
              </a:prstGeom>
              <a:solidFill>
                <a:srgbClr val="E6EC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8" name="Rectangle 155"/>
              <p:cNvSpPr>
                <a:spLocks noChangeArrowheads="1"/>
              </p:cNvSpPr>
              <p:nvPr/>
            </p:nvSpPr>
            <p:spPr bwMode="auto">
              <a:xfrm>
                <a:off x="4488" y="1270"/>
                <a:ext cx="8" cy="28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9" name="Rectangle 156"/>
              <p:cNvSpPr>
                <a:spLocks noChangeArrowheads="1"/>
              </p:cNvSpPr>
              <p:nvPr/>
            </p:nvSpPr>
            <p:spPr bwMode="auto">
              <a:xfrm>
                <a:off x="4496" y="1270"/>
                <a:ext cx="8" cy="289"/>
              </a:xfrm>
              <a:prstGeom prst="rect">
                <a:avLst/>
              </a:prstGeom>
              <a:solidFill>
                <a:srgbClr val="E7ED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0" name="Rectangle 157"/>
              <p:cNvSpPr>
                <a:spLocks noChangeArrowheads="1"/>
              </p:cNvSpPr>
              <p:nvPr/>
            </p:nvSpPr>
            <p:spPr bwMode="auto">
              <a:xfrm>
                <a:off x="4504" y="1270"/>
                <a:ext cx="8" cy="289"/>
              </a:xfrm>
              <a:prstGeom prst="rect">
                <a:avLst/>
              </a:prstGeom>
              <a:solidFill>
                <a:srgbClr val="E5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1" name="Rectangle 158"/>
              <p:cNvSpPr>
                <a:spLocks noChangeArrowheads="1"/>
              </p:cNvSpPr>
              <p:nvPr/>
            </p:nvSpPr>
            <p:spPr bwMode="auto">
              <a:xfrm>
                <a:off x="4512" y="1270"/>
                <a:ext cx="8" cy="289"/>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2" name="Rectangle 159"/>
              <p:cNvSpPr>
                <a:spLocks noChangeArrowheads="1"/>
              </p:cNvSpPr>
              <p:nvPr/>
            </p:nvSpPr>
            <p:spPr bwMode="auto">
              <a:xfrm>
                <a:off x="4520" y="1270"/>
                <a:ext cx="7" cy="289"/>
              </a:xfrm>
              <a:prstGeom prst="rect">
                <a:avLst/>
              </a:prstGeom>
              <a:solidFill>
                <a:srgbClr val="E1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3" name="Rectangle 160"/>
              <p:cNvSpPr>
                <a:spLocks noChangeArrowheads="1"/>
              </p:cNvSpPr>
              <p:nvPr/>
            </p:nvSpPr>
            <p:spPr bwMode="auto">
              <a:xfrm>
                <a:off x="4527" y="1270"/>
                <a:ext cx="8" cy="289"/>
              </a:xfrm>
              <a:prstGeom prst="rect">
                <a:avLst/>
              </a:prstGeom>
              <a:solidFill>
                <a:srgbClr val="DFE7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4" name="Rectangle 161"/>
              <p:cNvSpPr>
                <a:spLocks noChangeArrowheads="1"/>
              </p:cNvSpPr>
              <p:nvPr/>
            </p:nvSpPr>
            <p:spPr bwMode="auto">
              <a:xfrm>
                <a:off x="4535" y="1270"/>
                <a:ext cx="8" cy="289"/>
              </a:xfrm>
              <a:prstGeom prst="rect">
                <a:avLst/>
              </a:prstGeom>
              <a:solidFill>
                <a:srgbClr val="DD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5" name="Rectangle 162"/>
              <p:cNvSpPr>
                <a:spLocks noChangeArrowheads="1"/>
              </p:cNvSpPr>
              <p:nvPr/>
            </p:nvSpPr>
            <p:spPr bwMode="auto">
              <a:xfrm>
                <a:off x="4543" y="1270"/>
                <a:ext cx="8"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6" name="Rectangle 163"/>
              <p:cNvSpPr>
                <a:spLocks noChangeArrowheads="1"/>
              </p:cNvSpPr>
              <p:nvPr/>
            </p:nvSpPr>
            <p:spPr bwMode="auto">
              <a:xfrm>
                <a:off x="4551" y="1270"/>
                <a:ext cx="8" cy="289"/>
              </a:xfrm>
              <a:prstGeom prst="rect">
                <a:avLst/>
              </a:prstGeom>
              <a:solidFill>
                <a:srgbClr val="D9E3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7" name="Rectangle 164"/>
              <p:cNvSpPr>
                <a:spLocks noChangeArrowheads="1"/>
              </p:cNvSpPr>
              <p:nvPr/>
            </p:nvSpPr>
            <p:spPr bwMode="auto">
              <a:xfrm>
                <a:off x="4559" y="1270"/>
                <a:ext cx="7" cy="289"/>
              </a:xfrm>
              <a:prstGeom prst="rect">
                <a:avLst/>
              </a:prstGeom>
              <a:solidFill>
                <a:srgbClr val="D8E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8" name="Rectangle 165"/>
              <p:cNvSpPr>
                <a:spLocks noChangeArrowheads="1"/>
              </p:cNvSpPr>
              <p:nvPr/>
            </p:nvSpPr>
            <p:spPr bwMode="auto">
              <a:xfrm>
                <a:off x="4566" y="1270"/>
                <a:ext cx="8" cy="289"/>
              </a:xfrm>
              <a:prstGeom prst="rect">
                <a:avLst/>
              </a:prstGeom>
              <a:solidFill>
                <a:srgbClr val="D6E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9" name="Rectangle 166"/>
              <p:cNvSpPr>
                <a:spLocks noChangeArrowheads="1"/>
              </p:cNvSpPr>
              <p:nvPr/>
            </p:nvSpPr>
            <p:spPr bwMode="auto">
              <a:xfrm>
                <a:off x="4574" y="1270"/>
                <a:ext cx="8" cy="289"/>
              </a:xfrm>
              <a:prstGeom prst="rect">
                <a:avLst/>
              </a:prstGeom>
              <a:solidFill>
                <a:srgbClr val="D4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0" name="Rectangle 167"/>
              <p:cNvSpPr>
                <a:spLocks noChangeArrowheads="1"/>
              </p:cNvSpPr>
              <p:nvPr/>
            </p:nvSpPr>
            <p:spPr bwMode="auto">
              <a:xfrm>
                <a:off x="4582" y="1270"/>
                <a:ext cx="8" cy="289"/>
              </a:xfrm>
              <a:prstGeom prst="rect">
                <a:avLst/>
              </a:prstGeom>
              <a:solidFill>
                <a:srgbClr val="D2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1" name="Rectangle 168"/>
              <p:cNvSpPr>
                <a:spLocks noChangeArrowheads="1"/>
              </p:cNvSpPr>
              <p:nvPr/>
            </p:nvSpPr>
            <p:spPr bwMode="auto">
              <a:xfrm>
                <a:off x="4590" y="1270"/>
                <a:ext cx="8" cy="289"/>
              </a:xfrm>
              <a:prstGeom prst="rect">
                <a:avLst/>
              </a:prstGeom>
              <a:solidFill>
                <a:srgbClr val="D0DC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2" name="Rectangle 169"/>
              <p:cNvSpPr>
                <a:spLocks noChangeArrowheads="1"/>
              </p:cNvSpPr>
              <p:nvPr/>
            </p:nvSpPr>
            <p:spPr bwMode="auto">
              <a:xfrm>
                <a:off x="4598" y="1270"/>
                <a:ext cx="7" cy="289"/>
              </a:xfrm>
              <a:prstGeom prst="rect">
                <a:avLst/>
              </a:prstGeom>
              <a:solidFill>
                <a:srgbClr val="CE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3" name="Rectangle 170"/>
              <p:cNvSpPr>
                <a:spLocks noChangeArrowheads="1"/>
              </p:cNvSpPr>
              <p:nvPr/>
            </p:nvSpPr>
            <p:spPr bwMode="auto">
              <a:xfrm>
                <a:off x="4605" y="1270"/>
                <a:ext cx="8" cy="289"/>
              </a:xfrm>
              <a:prstGeom prst="rect">
                <a:avLst/>
              </a:prstGeom>
              <a:solidFill>
                <a:srgbClr val="CCD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4" name="Rectangle 171"/>
              <p:cNvSpPr>
                <a:spLocks noChangeArrowheads="1"/>
              </p:cNvSpPr>
              <p:nvPr/>
            </p:nvSpPr>
            <p:spPr bwMode="auto">
              <a:xfrm>
                <a:off x="4613" y="1270"/>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5" name="Rectangle 172"/>
              <p:cNvSpPr>
                <a:spLocks noChangeArrowheads="1"/>
              </p:cNvSpPr>
              <p:nvPr/>
            </p:nvSpPr>
            <p:spPr bwMode="auto">
              <a:xfrm>
                <a:off x="4621" y="1270"/>
                <a:ext cx="8" cy="289"/>
              </a:xfrm>
              <a:prstGeom prst="rect">
                <a:avLst/>
              </a:prstGeom>
              <a:solidFill>
                <a:srgbClr val="C8D6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6" name="Rectangle 173"/>
              <p:cNvSpPr>
                <a:spLocks noChangeArrowheads="1"/>
              </p:cNvSpPr>
              <p:nvPr/>
            </p:nvSpPr>
            <p:spPr bwMode="auto">
              <a:xfrm>
                <a:off x="4629" y="1270"/>
                <a:ext cx="7" cy="289"/>
              </a:xfrm>
              <a:prstGeom prst="rect">
                <a:avLst/>
              </a:prstGeom>
              <a:solidFill>
                <a:srgbClr val="C6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7" name="Rectangle 174"/>
              <p:cNvSpPr>
                <a:spLocks noChangeArrowheads="1"/>
              </p:cNvSpPr>
              <p:nvPr/>
            </p:nvSpPr>
            <p:spPr bwMode="auto">
              <a:xfrm>
                <a:off x="4636" y="1270"/>
                <a:ext cx="8" cy="289"/>
              </a:xfrm>
              <a:prstGeom prst="rect">
                <a:avLst/>
              </a:prstGeom>
              <a:solidFill>
                <a:srgbClr val="C4D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8" name="Rectangle 175"/>
              <p:cNvSpPr>
                <a:spLocks noChangeArrowheads="1"/>
              </p:cNvSpPr>
              <p:nvPr/>
            </p:nvSpPr>
            <p:spPr bwMode="auto">
              <a:xfrm>
                <a:off x="4644" y="1270"/>
                <a:ext cx="8" cy="289"/>
              </a:xfrm>
              <a:prstGeom prst="rect">
                <a:avLst/>
              </a:prstGeom>
              <a:solidFill>
                <a:srgbClr val="C2D1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9" name="Rectangle 176"/>
              <p:cNvSpPr>
                <a:spLocks noChangeArrowheads="1"/>
              </p:cNvSpPr>
              <p:nvPr/>
            </p:nvSpPr>
            <p:spPr bwMode="auto">
              <a:xfrm>
                <a:off x="4652" y="1270"/>
                <a:ext cx="8" cy="289"/>
              </a:xfrm>
              <a:prstGeom prst="rect">
                <a:avLst/>
              </a:prstGeom>
              <a:solidFill>
                <a:srgbClr val="C0D0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0" name="Rectangle 177"/>
              <p:cNvSpPr>
                <a:spLocks noChangeArrowheads="1"/>
              </p:cNvSpPr>
              <p:nvPr/>
            </p:nvSpPr>
            <p:spPr bwMode="auto">
              <a:xfrm>
                <a:off x="4660" y="1270"/>
                <a:ext cx="8" cy="289"/>
              </a:xfrm>
              <a:prstGeom prst="rect">
                <a:avLst/>
              </a:prstGeom>
              <a:solidFill>
                <a:srgbClr val="BE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1" name="Rectangle 178"/>
              <p:cNvSpPr>
                <a:spLocks noChangeArrowheads="1"/>
              </p:cNvSpPr>
              <p:nvPr/>
            </p:nvSpPr>
            <p:spPr bwMode="auto">
              <a:xfrm>
                <a:off x="4668" y="1270"/>
                <a:ext cx="7" cy="289"/>
              </a:xfrm>
              <a:prstGeom prst="rect">
                <a:avLst/>
              </a:prstGeom>
              <a:solidFill>
                <a:srgbClr val="BC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2" name="Rectangle 179"/>
              <p:cNvSpPr>
                <a:spLocks noChangeArrowheads="1"/>
              </p:cNvSpPr>
              <p:nvPr/>
            </p:nvSpPr>
            <p:spPr bwMode="auto">
              <a:xfrm>
                <a:off x="4675" y="1270"/>
                <a:ext cx="8" cy="289"/>
              </a:xfrm>
              <a:prstGeom prst="rect">
                <a:avLst/>
              </a:prstGeom>
              <a:solidFill>
                <a:srgbClr val="BACC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3" name="Rectangle 180"/>
              <p:cNvSpPr>
                <a:spLocks noChangeArrowheads="1"/>
              </p:cNvSpPr>
              <p:nvPr/>
            </p:nvSpPr>
            <p:spPr bwMode="auto">
              <a:xfrm>
                <a:off x="4683" y="1270"/>
                <a:ext cx="8" cy="289"/>
              </a:xfrm>
              <a:prstGeom prst="rect">
                <a:avLst/>
              </a:prstGeom>
              <a:solidFill>
                <a:srgbClr val="B9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4" name="Freeform 181"/>
              <p:cNvSpPr>
                <a:spLocks/>
              </p:cNvSpPr>
              <p:nvPr/>
            </p:nvSpPr>
            <p:spPr bwMode="auto">
              <a:xfrm>
                <a:off x="4299" y="1284"/>
                <a:ext cx="383" cy="268"/>
              </a:xfrm>
              <a:custGeom>
                <a:avLst/>
                <a:gdLst>
                  <a:gd name="T0" fmla="*/ 0 w 786"/>
                  <a:gd name="T1" fmla="*/ 0 h 551"/>
                  <a:gd name="T2" fmla="*/ 0 w 786"/>
                  <a:gd name="T3" fmla="*/ 0 h 551"/>
                  <a:gd name="T4" fmla="*/ 0 w 786"/>
                  <a:gd name="T5" fmla="*/ 0 h 551"/>
                  <a:gd name="T6" fmla="*/ 0 w 786"/>
                  <a:gd name="T7" fmla="*/ 0 h 551"/>
                  <a:gd name="T8" fmla="*/ 0 w 786"/>
                  <a:gd name="T9" fmla="*/ 0 h 551"/>
                  <a:gd name="T10" fmla="*/ 0 w 786"/>
                  <a:gd name="T11" fmla="*/ 0 h 551"/>
                  <a:gd name="T12" fmla="*/ 0 w 786"/>
                  <a:gd name="T13" fmla="*/ 0 h 551"/>
                  <a:gd name="T14" fmla="*/ 0 w 786"/>
                  <a:gd name="T15" fmla="*/ 0 h 551"/>
                  <a:gd name="T16" fmla="*/ 0 w 786"/>
                  <a:gd name="T17" fmla="*/ 0 h 5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6"/>
                  <a:gd name="T28" fmla="*/ 0 h 551"/>
                  <a:gd name="T29" fmla="*/ 786 w 786"/>
                  <a:gd name="T30" fmla="*/ 551 h 5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6" h="551">
                    <a:moveTo>
                      <a:pt x="0" y="0"/>
                    </a:moveTo>
                    <a:lnTo>
                      <a:pt x="0" y="315"/>
                    </a:lnTo>
                    <a:cubicBezTo>
                      <a:pt x="0" y="445"/>
                      <a:pt x="176" y="551"/>
                      <a:pt x="393" y="551"/>
                    </a:cubicBezTo>
                    <a:cubicBezTo>
                      <a:pt x="610" y="551"/>
                      <a:pt x="786" y="445"/>
                      <a:pt x="786" y="315"/>
                    </a:cubicBezTo>
                    <a:cubicBezTo>
                      <a:pt x="786" y="315"/>
                      <a:pt x="786" y="315"/>
                      <a:pt x="786" y="315"/>
                    </a:cubicBezTo>
                    <a:lnTo>
                      <a:pt x="786" y="0"/>
                    </a:lnTo>
                    <a:cubicBezTo>
                      <a:pt x="786" y="131"/>
                      <a:pt x="610" y="236"/>
                      <a:pt x="393" y="236"/>
                    </a:cubicBezTo>
                    <a:cubicBezTo>
                      <a:pt x="176" y="236"/>
                      <a:pt x="0" y="131"/>
                      <a:pt x="0" y="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5" name="Rectangle 183"/>
              <p:cNvSpPr>
                <a:spLocks noChangeArrowheads="1"/>
              </p:cNvSpPr>
              <p:nvPr/>
            </p:nvSpPr>
            <p:spPr bwMode="auto">
              <a:xfrm>
                <a:off x="4083" y="1606"/>
                <a:ext cx="3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SAM</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36" name="Rectangle 184"/>
              <p:cNvSpPr>
                <a:spLocks noChangeArrowheads="1"/>
              </p:cNvSpPr>
              <p:nvPr/>
            </p:nvSpPr>
            <p:spPr bwMode="auto">
              <a:xfrm>
                <a:off x="4442" y="1606"/>
                <a:ext cx="41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数据库</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37" name="Rectangle 185"/>
              <p:cNvSpPr>
                <a:spLocks noChangeArrowheads="1"/>
              </p:cNvSpPr>
              <p:nvPr/>
            </p:nvSpPr>
            <p:spPr bwMode="auto">
              <a:xfrm>
                <a:off x="1744" y="948"/>
                <a:ext cx="2113" cy="153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8" name="Rectangle 186"/>
              <p:cNvSpPr>
                <a:spLocks noChangeArrowheads="1"/>
              </p:cNvSpPr>
              <p:nvPr/>
            </p:nvSpPr>
            <p:spPr bwMode="auto">
              <a:xfrm>
                <a:off x="1744" y="948"/>
                <a:ext cx="2113" cy="153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9" name="Rectangle 187"/>
              <p:cNvSpPr>
                <a:spLocks noChangeArrowheads="1"/>
              </p:cNvSpPr>
              <p:nvPr/>
            </p:nvSpPr>
            <p:spPr bwMode="auto">
              <a:xfrm>
                <a:off x="1971" y="1582"/>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0" name="Rectangle 188"/>
              <p:cNvSpPr>
                <a:spLocks noChangeArrowheads="1"/>
              </p:cNvSpPr>
              <p:nvPr/>
            </p:nvSpPr>
            <p:spPr bwMode="auto">
              <a:xfrm>
                <a:off x="1971" y="1582"/>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1" name="Rectangle 189"/>
              <p:cNvSpPr>
                <a:spLocks noChangeArrowheads="1"/>
              </p:cNvSpPr>
              <p:nvPr/>
            </p:nvSpPr>
            <p:spPr bwMode="auto">
              <a:xfrm>
                <a:off x="2571" y="1676"/>
                <a:ext cx="65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NetLogon</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42" name="Rectangle 190"/>
              <p:cNvSpPr>
                <a:spLocks noChangeArrowheads="1"/>
              </p:cNvSpPr>
              <p:nvPr/>
            </p:nvSpPr>
            <p:spPr bwMode="auto">
              <a:xfrm>
                <a:off x="1971" y="1950"/>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3" name="Rectangle 191"/>
              <p:cNvSpPr>
                <a:spLocks noChangeArrowheads="1"/>
              </p:cNvSpPr>
              <p:nvPr/>
            </p:nvSpPr>
            <p:spPr bwMode="auto">
              <a:xfrm>
                <a:off x="1971" y="1950"/>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4" name="Rectangle 192"/>
              <p:cNvSpPr>
                <a:spLocks noChangeArrowheads="1"/>
              </p:cNvSpPr>
              <p:nvPr/>
            </p:nvSpPr>
            <p:spPr bwMode="auto">
              <a:xfrm>
                <a:off x="2586" y="2042"/>
                <a:ext cx="24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LSA</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45" name="Rectangle 193"/>
              <p:cNvSpPr>
                <a:spLocks noChangeArrowheads="1"/>
              </p:cNvSpPr>
              <p:nvPr/>
            </p:nvSpPr>
            <p:spPr bwMode="auto">
              <a:xfrm>
                <a:off x="2904" y="2028"/>
                <a:ext cx="2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服务</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46" name="Rectangle 194"/>
              <p:cNvSpPr>
                <a:spLocks noChangeArrowheads="1"/>
              </p:cNvSpPr>
              <p:nvPr/>
            </p:nvSpPr>
            <p:spPr bwMode="auto">
              <a:xfrm>
                <a:off x="1971" y="1213"/>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7" name="Rectangle 195"/>
              <p:cNvSpPr>
                <a:spLocks noChangeArrowheads="1"/>
              </p:cNvSpPr>
              <p:nvPr/>
            </p:nvSpPr>
            <p:spPr bwMode="auto">
              <a:xfrm>
                <a:off x="1971" y="1213"/>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8" name="Rectangle 196"/>
              <p:cNvSpPr>
                <a:spLocks noChangeArrowheads="1"/>
              </p:cNvSpPr>
              <p:nvPr/>
            </p:nvSpPr>
            <p:spPr bwMode="auto">
              <a:xfrm>
                <a:off x="2563" y="1309"/>
                <a:ext cx="3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SAM</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49" name="Rectangle 197"/>
              <p:cNvSpPr>
                <a:spLocks noChangeArrowheads="1"/>
              </p:cNvSpPr>
              <p:nvPr/>
            </p:nvSpPr>
            <p:spPr bwMode="auto">
              <a:xfrm>
                <a:off x="2893" y="1308"/>
                <a:ext cx="2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服务</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50" name="Freeform 198"/>
              <p:cNvSpPr>
                <a:spLocks/>
              </p:cNvSpPr>
              <p:nvPr/>
            </p:nvSpPr>
            <p:spPr bwMode="auto">
              <a:xfrm>
                <a:off x="4331" y="1954"/>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1" name="Freeform 199"/>
              <p:cNvSpPr>
                <a:spLocks/>
              </p:cNvSpPr>
              <p:nvPr/>
            </p:nvSpPr>
            <p:spPr bwMode="auto">
              <a:xfrm>
                <a:off x="4313" y="1936"/>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2" name="Freeform 200"/>
              <p:cNvSpPr>
                <a:spLocks/>
              </p:cNvSpPr>
              <p:nvPr/>
            </p:nvSpPr>
            <p:spPr bwMode="auto">
              <a:xfrm>
                <a:off x="4313" y="1936"/>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3" name="Freeform 201"/>
              <p:cNvSpPr>
                <a:spLocks noEditPoints="1"/>
              </p:cNvSpPr>
              <p:nvPr/>
            </p:nvSpPr>
            <p:spPr bwMode="auto">
              <a:xfrm>
                <a:off x="4337" y="2031"/>
                <a:ext cx="336" cy="240"/>
              </a:xfrm>
              <a:custGeom>
                <a:avLst/>
                <a:gdLst>
                  <a:gd name="T0" fmla="*/ 336 w 336"/>
                  <a:gd name="T1" fmla="*/ 144 h 240"/>
                  <a:gd name="T2" fmla="*/ 0 w 336"/>
                  <a:gd name="T3" fmla="*/ 144 h 240"/>
                  <a:gd name="T4" fmla="*/ 336 w 336"/>
                  <a:gd name="T5" fmla="*/ 96 h 240"/>
                  <a:gd name="T6" fmla="*/ 0 w 336"/>
                  <a:gd name="T7" fmla="*/ 96 h 240"/>
                  <a:gd name="T8" fmla="*/ 336 w 336"/>
                  <a:gd name="T9" fmla="*/ 48 h 240"/>
                  <a:gd name="T10" fmla="*/ 0 w 336"/>
                  <a:gd name="T11" fmla="*/ 48 h 240"/>
                  <a:gd name="T12" fmla="*/ 336 w 336"/>
                  <a:gd name="T13" fmla="*/ 0 h 240"/>
                  <a:gd name="T14" fmla="*/ 0 w 336"/>
                  <a:gd name="T15" fmla="*/ 0 h 240"/>
                  <a:gd name="T16" fmla="*/ 336 w 336"/>
                  <a:gd name="T17" fmla="*/ 240 h 240"/>
                  <a:gd name="T18" fmla="*/ 0 w 336"/>
                  <a:gd name="T19" fmla="*/ 240 h 240"/>
                  <a:gd name="T20" fmla="*/ 336 w 336"/>
                  <a:gd name="T21" fmla="*/ 192 h 240"/>
                  <a:gd name="T22" fmla="*/ 0 w 336"/>
                  <a:gd name="T23" fmla="*/ 192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6"/>
                  <a:gd name="T37" fmla="*/ 0 h 240"/>
                  <a:gd name="T38" fmla="*/ 336 w 336"/>
                  <a:gd name="T39" fmla="*/ 240 h 2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6" h="240">
                    <a:moveTo>
                      <a:pt x="336" y="144"/>
                    </a:moveTo>
                    <a:lnTo>
                      <a:pt x="0" y="144"/>
                    </a:lnTo>
                    <a:moveTo>
                      <a:pt x="336" y="96"/>
                    </a:moveTo>
                    <a:lnTo>
                      <a:pt x="0" y="96"/>
                    </a:lnTo>
                    <a:moveTo>
                      <a:pt x="336" y="48"/>
                    </a:moveTo>
                    <a:lnTo>
                      <a:pt x="0" y="48"/>
                    </a:lnTo>
                    <a:moveTo>
                      <a:pt x="336" y="0"/>
                    </a:moveTo>
                    <a:lnTo>
                      <a:pt x="0" y="0"/>
                    </a:lnTo>
                    <a:moveTo>
                      <a:pt x="336" y="240"/>
                    </a:moveTo>
                    <a:lnTo>
                      <a:pt x="0" y="240"/>
                    </a:lnTo>
                    <a:moveTo>
                      <a:pt x="336" y="192"/>
                    </a:moveTo>
                    <a:lnTo>
                      <a:pt x="0" y="192"/>
                    </a:lnTo>
                  </a:path>
                </a:pathLst>
              </a:custGeom>
              <a:noFill/>
              <a:ln w="20638"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4" name="Rectangle 202"/>
              <p:cNvSpPr>
                <a:spLocks noChangeArrowheads="1"/>
              </p:cNvSpPr>
              <p:nvPr/>
            </p:nvSpPr>
            <p:spPr bwMode="auto">
              <a:xfrm>
                <a:off x="4192" y="2362"/>
                <a:ext cx="68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事件记录器</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55" name="Rectangle 203"/>
              <p:cNvSpPr>
                <a:spLocks noChangeArrowheads="1"/>
              </p:cNvSpPr>
              <p:nvPr/>
            </p:nvSpPr>
            <p:spPr bwMode="auto">
              <a:xfrm>
                <a:off x="2586" y="1021"/>
                <a:ext cx="4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LSASS</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56" name="Rectangle 204"/>
              <p:cNvSpPr>
                <a:spLocks noChangeArrowheads="1"/>
              </p:cNvSpPr>
              <p:nvPr/>
            </p:nvSpPr>
            <p:spPr bwMode="auto">
              <a:xfrm>
                <a:off x="1744" y="2486"/>
                <a:ext cx="1120" cy="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57" name="Rectangle 205"/>
              <p:cNvSpPr>
                <a:spLocks noChangeArrowheads="1"/>
              </p:cNvSpPr>
              <p:nvPr/>
            </p:nvSpPr>
            <p:spPr bwMode="auto">
              <a:xfrm>
                <a:off x="1744" y="2486"/>
                <a:ext cx="112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sp>
          <p:nvSpPr>
            <p:cNvPr id="7" name="Rectangle 207"/>
            <p:cNvSpPr>
              <a:spLocks noChangeArrowheads="1"/>
            </p:cNvSpPr>
            <p:nvPr/>
          </p:nvSpPr>
          <p:spPr bwMode="auto">
            <a:xfrm>
              <a:off x="2033" y="2526"/>
              <a:ext cx="3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Msvl</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8" name="Rectangle 208"/>
            <p:cNvSpPr>
              <a:spLocks noChangeArrowheads="1"/>
            </p:cNvSpPr>
            <p:nvPr/>
          </p:nvSpPr>
          <p:spPr bwMode="auto">
            <a:xfrm>
              <a:off x="2290" y="2526"/>
              <a:ext cx="6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_</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9" name="Rectangle 209"/>
            <p:cNvSpPr>
              <a:spLocks noChangeArrowheads="1"/>
            </p:cNvSpPr>
            <p:nvPr/>
          </p:nvSpPr>
          <p:spPr bwMode="auto">
            <a:xfrm>
              <a:off x="2352" y="2526"/>
              <a:ext cx="8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0</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0" name="Rectangle 210"/>
            <p:cNvSpPr>
              <a:spLocks noChangeArrowheads="1"/>
            </p:cNvSpPr>
            <p:nvPr/>
          </p:nvSpPr>
          <p:spPr bwMode="auto">
            <a:xfrm>
              <a:off x="2415" y="2526"/>
              <a:ext cx="3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1" name="Rectangle 211"/>
            <p:cNvSpPr>
              <a:spLocks noChangeArrowheads="1"/>
            </p:cNvSpPr>
            <p:nvPr/>
          </p:nvSpPr>
          <p:spPr bwMode="auto">
            <a:xfrm>
              <a:off x="2446" y="2526"/>
              <a:ext cx="1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dll</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2" name="Rectangle 212"/>
            <p:cNvSpPr>
              <a:spLocks noChangeArrowheads="1"/>
            </p:cNvSpPr>
            <p:nvPr/>
          </p:nvSpPr>
          <p:spPr bwMode="auto">
            <a:xfrm>
              <a:off x="1744" y="2709"/>
              <a:ext cx="1120" cy="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 name="Rectangle 213"/>
            <p:cNvSpPr>
              <a:spLocks noChangeArrowheads="1"/>
            </p:cNvSpPr>
            <p:nvPr/>
          </p:nvSpPr>
          <p:spPr bwMode="auto">
            <a:xfrm>
              <a:off x="1744" y="2709"/>
              <a:ext cx="112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 name="Rectangle 214"/>
            <p:cNvSpPr>
              <a:spLocks noChangeArrowheads="1"/>
            </p:cNvSpPr>
            <p:nvPr/>
          </p:nvSpPr>
          <p:spPr bwMode="auto">
            <a:xfrm>
              <a:off x="2009" y="2752"/>
              <a:ext cx="5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kerberos</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5" name="Rectangle 215"/>
            <p:cNvSpPr>
              <a:spLocks noChangeArrowheads="1"/>
            </p:cNvSpPr>
            <p:nvPr/>
          </p:nvSpPr>
          <p:spPr bwMode="auto">
            <a:xfrm>
              <a:off x="2438" y="2752"/>
              <a:ext cx="3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6" name="Rectangle 216"/>
            <p:cNvSpPr>
              <a:spLocks noChangeArrowheads="1"/>
            </p:cNvSpPr>
            <p:nvPr/>
          </p:nvSpPr>
          <p:spPr bwMode="auto">
            <a:xfrm>
              <a:off x="2595" y="2752"/>
              <a:ext cx="1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dll</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17" name="Rectangle 217"/>
            <p:cNvSpPr>
              <a:spLocks noChangeArrowheads="1"/>
            </p:cNvSpPr>
            <p:nvPr/>
          </p:nvSpPr>
          <p:spPr bwMode="auto">
            <a:xfrm>
              <a:off x="580" y="1136"/>
              <a:ext cx="766"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 name="Rectangle 218"/>
            <p:cNvSpPr>
              <a:spLocks noChangeArrowheads="1"/>
            </p:cNvSpPr>
            <p:nvPr/>
          </p:nvSpPr>
          <p:spPr bwMode="auto">
            <a:xfrm>
              <a:off x="580" y="1136"/>
              <a:ext cx="766" cy="56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 name="Rectangle 219"/>
            <p:cNvSpPr>
              <a:spLocks noChangeArrowheads="1"/>
            </p:cNvSpPr>
            <p:nvPr/>
          </p:nvSpPr>
          <p:spPr bwMode="auto">
            <a:xfrm>
              <a:off x="628" y="1200"/>
              <a:ext cx="64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Winlogon</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0" name="Rectangle 220"/>
            <p:cNvSpPr>
              <a:spLocks noChangeArrowheads="1"/>
            </p:cNvSpPr>
            <p:nvPr/>
          </p:nvSpPr>
          <p:spPr bwMode="auto">
            <a:xfrm>
              <a:off x="668" y="1401"/>
              <a:ext cx="590" cy="214"/>
            </a:xfrm>
            <a:prstGeom prst="rect">
              <a:avLst/>
            </a:prstGeom>
            <a:solidFill>
              <a:srgbClr val="FFFF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Rectangle 221"/>
            <p:cNvSpPr>
              <a:spLocks noChangeArrowheads="1"/>
            </p:cNvSpPr>
            <p:nvPr/>
          </p:nvSpPr>
          <p:spPr bwMode="auto">
            <a:xfrm>
              <a:off x="668" y="1401"/>
              <a:ext cx="590" cy="214"/>
            </a:xfrm>
            <a:prstGeom prst="rect">
              <a:avLst/>
            </a:prstGeom>
            <a:noFill/>
            <a:ln w="3175" cap="rnd">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 name="Rectangle 222"/>
            <p:cNvSpPr>
              <a:spLocks noChangeArrowheads="1"/>
            </p:cNvSpPr>
            <p:nvPr/>
          </p:nvSpPr>
          <p:spPr bwMode="auto">
            <a:xfrm>
              <a:off x="840" y="1434"/>
              <a:ext cx="29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Gina</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3" name="Freeform 223"/>
            <p:cNvSpPr>
              <a:spLocks/>
            </p:cNvSpPr>
            <p:nvPr/>
          </p:nvSpPr>
          <p:spPr bwMode="auto">
            <a:xfrm>
              <a:off x="1488" y="2097"/>
              <a:ext cx="347" cy="1"/>
            </a:xfrm>
            <a:custGeom>
              <a:avLst/>
              <a:gdLst>
                <a:gd name="T0" fmla="*/ 347 w 347"/>
                <a:gd name="T1" fmla="*/ 0 h 1"/>
                <a:gd name="T2" fmla="*/ 0 w 347"/>
                <a:gd name="T3" fmla="*/ 0 h 1"/>
                <a:gd name="T4" fmla="*/ 0 w 347"/>
                <a:gd name="T5" fmla="*/ 0 h 1"/>
                <a:gd name="T6" fmla="*/ 0 60000 65536"/>
                <a:gd name="T7" fmla="*/ 0 60000 65536"/>
                <a:gd name="T8" fmla="*/ 0 60000 65536"/>
                <a:gd name="T9" fmla="*/ 0 w 347"/>
                <a:gd name="T10" fmla="*/ 0 h 1"/>
                <a:gd name="T11" fmla="*/ 347 w 347"/>
                <a:gd name="T12" fmla="*/ 1 h 1"/>
              </a:gdLst>
              <a:ahLst/>
              <a:cxnLst>
                <a:cxn ang="T6">
                  <a:pos x="T0" y="T1"/>
                </a:cxn>
                <a:cxn ang="T7">
                  <a:pos x="T2" y="T3"/>
                </a:cxn>
                <a:cxn ang="T8">
                  <a:pos x="T4" y="T5"/>
                </a:cxn>
              </a:cxnLst>
              <a:rect l="T9" t="T10" r="T11" b="T12"/>
              <a:pathLst>
                <a:path w="347" h="1">
                  <a:moveTo>
                    <a:pt x="347"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224"/>
            <p:cNvSpPr>
              <a:spLocks/>
            </p:cNvSpPr>
            <p:nvPr/>
          </p:nvSpPr>
          <p:spPr bwMode="auto">
            <a:xfrm>
              <a:off x="1826" y="2059"/>
              <a:ext cx="116" cy="7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225"/>
            <p:cNvSpPr>
              <a:spLocks/>
            </p:cNvSpPr>
            <p:nvPr/>
          </p:nvSpPr>
          <p:spPr bwMode="auto">
            <a:xfrm>
              <a:off x="1382" y="2059"/>
              <a:ext cx="116" cy="7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Freeform 226"/>
            <p:cNvSpPr>
              <a:spLocks/>
            </p:cNvSpPr>
            <p:nvPr/>
          </p:nvSpPr>
          <p:spPr bwMode="auto">
            <a:xfrm>
              <a:off x="3845" y="2127"/>
              <a:ext cx="318" cy="1"/>
            </a:xfrm>
            <a:custGeom>
              <a:avLst/>
              <a:gdLst>
                <a:gd name="T0" fmla="*/ 318 w 318"/>
                <a:gd name="T1" fmla="*/ 0 h 1"/>
                <a:gd name="T2" fmla="*/ 0 w 318"/>
                <a:gd name="T3" fmla="*/ 0 h 1"/>
                <a:gd name="T4" fmla="*/ 0 w 318"/>
                <a:gd name="T5" fmla="*/ 0 h 1"/>
                <a:gd name="T6" fmla="*/ 0 60000 65536"/>
                <a:gd name="T7" fmla="*/ 0 60000 65536"/>
                <a:gd name="T8" fmla="*/ 0 60000 65536"/>
                <a:gd name="T9" fmla="*/ 0 w 318"/>
                <a:gd name="T10" fmla="*/ 0 h 1"/>
                <a:gd name="T11" fmla="*/ 318 w 318"/>
                <a:gd name="T12" fmla="*/ 1 h 1"/>
              </a:gdLst>
              <a:ahLst/>
              <a:cxnLst>
                <a:cxn ang="T6">
                  <a:pos x="T0" y="T1"/>
                </a:cxn>
                <a:cxn ang="T7">
                  <a:pos x="T2" y="T3"/>
                </a:cxn>
                <a:cxn ang="T8">
                  <a:pos x="T4" y="T5"/>
                </a:cxn>
              </a:cxnLst>
              <a:rect l="T9" t="T10" r="T11" b="T12"/>
              <a:pathLst>
                <a:path w="318" h="1">
                  <a:moveTo>
                    <a:pt x="318"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Freeform 227"/>
            <p:cNvSpPr>
              <a:spLocks/>
            </p:cNvSpPr>
            <p:nvPr/>
          </p:nvSpPr>
          <p:spPr bwMode="auto">
            <a:xfrm>
              <a:off x="4154" y="2089"/>
              <a:ext cx="116" cy="7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228"/>
            <p:cNvSpPr>
              <a:spLocks/>
            </p:cNvSpPr>
            <p:nvPr/>
          </p:nvSpPr>
          <p:spPr bwMode="auto">
            <a:xfrm>
              <a:off x="3739" y="2089"/>
              <a:ext cx="116" cy="7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229"/>
            <p:cNvSpPr>
              <a:spLocks/>
            </p:cNvSpPr>
            <p:nvPr/>
          </p:nvSpPr>
          <p:spPr bwMode="auto">
            <a:xfrm>
              <a:off x="3276" y="2469"/>
              <a:ext cx="5" cy="583"/>
            </a:xfrm>
            <a:custGeom>
              <a:avLst/>
              <a:gdLst>
                <a:gd name="T0" fmla="*/ 5 w 5"/>
                <a:gd name="T1" fmla="*/ 583 h 583"/>
                <a:gd name="T2" fmla="*/ 0 w 5"/>
                <a:gd name="T3" fmla="*/ 0 h 583"/>
                <a:gd name="T4" fmla="*/ 0 w 5"/>
                <a:gd name="T5" fmla="*/ 0 h 583"/>
                <a:gd name="T6" fmla="*/ 0 60000 65536"/>
                <a:gd name="T7" fmla="*/ 0 60000 65536"/>
                <a:gd name="T8" fmla="*/ 0 60000 65536"/>
                <a:gd name="T9" fmla="*/ 0 w 5"/>
                <a:gd name="T10" fmla="*/ 0 h 583"/>
                <a:gd name="T11" fmla="*/ 5 w 5"/>
                <a:gd name="T12" fmla="*/ 583 h 583"/>
              </a:gdLst>
              <a:ahLst/>
              <a:cxnLst>
                <a:cxn ang="T6">
                  <a:pos x="T0" y="T1"/>
                </a:cxn>
                <a:cxn ang="T7">
                  <a:pos x="T2" y="T3"/>
                </a:cxn>
                <a:cxn ang="T8">
                  <a:pos x="T4" y="T5"/>
                </a:cxn>
              </a:cxnLst>
              <a:rect l="T9" t="T10" r="T11" b="T12"/>
              <a:pathLst>
                <a:path w="5" h="583">
                  <a:moveTo>
                    <a:pt x="5" y="583"/>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230"/>
            <p:cNvSpPr>
              <a:spLocks/>
            </p:cNvSpPr>
            <p:nvPr/>
          </p:nvSpPr>
          <p:spPr bwMode="auto">
            <a:xfrm>
              <a:off x="3242" y="3002"/>
              <a:ext cx="78" cy="116"/>
            </a:xfrm>
            <a:custGeom>
              <a:avLst/>
              <a:gdLst>
                <a:gd name="T0" fmla="*/ 78 w 78"/>
                <a:gd name="T1" fmla="*/ 0 h 116"/>
                <a:gd name="T2" fmla="*/ 40 w 78"/>
                <a:gd name="T3" fmla="*/ 116 h 116"/>
                <a:gd name="T4" fmla="*/ 0 w 78"/>
                <a:gd name="T5" fmla="*/ 1 h 116"/>
                <a:gd name="T6" fmla="*/ 78 w 78"/>
                <a:gd name="T7" fmla="*/ 0 h 116"/>
                <a:gd name="T8" fmla="*/ 0 60000 65536"/>
                <a:gd name="T9" fmla="*/ 0 60000 65536"/>
                <a:gd name="T10" fmla="*/ 0 60000 65536"/>
                <a:gd name="T11" fmla="*/ 0 60000 65536"/>
                <a:gd name="T12" fmla="*/ 0 w 78"/>
                <a:gd name="T13" fmla="*/ 0 h 116"/>
                <a:gd name="T14" fmla="*/ 78 w 78"/>
                <a:gd name="T15" fmla="*/ 116 h 116"/>
              </a:gdLst>
              <a:ahLst/>
              <a:cxnLst>
                <a:cxn ang="T8">
                  <a:pos x="T0" y="T1"/>
                </a:cxn>
                <a:cxn ang="T9">
                  <a:pos x="T2" y="T3"/>
                </a:cxn>
                <a:cxn ang="T10">
                  <a:pos x="T4" y="T5"/>
                </a:cxn>
                <a:cxn ang="T11">
                  <a:pos x="T6" y="T7"/>
                </a:cxn>
              </a:cxnLst>
              <a:rect l="T12" t="T13" r="T14" b="T15"/>
              <a:pathLst>
                <a:path w="78" h="116">
                  <a:moveTo>
                    <a:pt x="78" y="0"/>
                  </a:moveTo>
                  <a:lnTo>
                    <a:pt x="40" y="116"/>
                  </a:lnTo>
                  <a:lnTo>
                    <a:pt x="0" y="1"/>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231"/>
            <p:cNvSpPr>
              <a:spLocks/>
            </p:cNvSpPr>
            <p:nvPr/>
          </p:nvSpPr>
          <p:spPr bwMode="auto">
            <a:xfrm>
              <a:off x="3240" y="2363"/>
              <a:ext cx="77" cy="116"/>
            </a:xfrm>
            <a:custGeom>
              <a:avLst/>
              <a:gdLst>
                <a:gd name="T0" fmla="*/ 0 w 77"/>
                <a:gd name="T1" fmla="*/ 116 h 116"/>
                <a:gd name="T2" fmla="*/ 37 w 77"/>
                <a:gd name="T3" fmla="*/ 0 h 116"/>
                <a:gd name="T4" fmla="*/ 77 w 77"/>
                <a:gd name="T5" fmla="*/ 115 h 116"/>
                <a:gd name="T6" fmla="*/ 0 w 77"/>
                <a:gd name="T7" fmla="*/ 116 h 116"/>
                <a:gd name="T8" fmla="*/ 0 60000 65536"/>
                <a:gd name="T9" fmla="*/ 0 60000 65536"/>
                <a:gd name="T10" fmla="*/ 0 60000 65536"/>
                <a:gd name="T11" fmla="*/ 0 60000 65536"/>
                <a:gd name="T12" fmla="*/ 0 w 77"/>
                <a:gd name="T13" fmla="*/ 0 h 116"/>
                <a:gd name="T14" fmla="*/ 77 w 77"/>
                <a:gd name="T15" fmla="*/ 116 h 116"/>
              </a:gdLst>
              <a:ahLst/>
              <a:cxnLst>
                <a:cxn ang="T8">
                  <a:pos x="T0" y="T1"/>
                </a:cxn>
                <a:cxn ang="T9">
                  <a:pos x="T2" y="T3"/>
                </a:cxn>
                <a:cxn ang="T10">
                  <a:pos x="T4" y="T5"/>
                </a:cxn>
                <a:cxn ang="T11">
                  <a:pos x="T6" y="T7"/>
                </a:cxn>
              </a:cxnLst>
              <a:rect l="T12" t="T13" r="T14" b="T15"/>
              <a:pathLst>
                <a:path w="77" h="116">
                  <a:moveTo>
                    <a:pt x="0" y="116"/>
                  </a:moveTo>
                  <a:lnTo>
                    <a:pt x="37" y="0"/>
                  </a:lnTo>
                  <a:lnTo>
                    <a:pt x="77" y="115"/>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232"/>
            <p:cNvSpPr>
              <a:spLocks noChangeArrowheads="1"/>
            </p:cNvSpPr>
            <p:nvPr/>
          </p:nvSpPr>
          <p:spPr bwMode="auto">
            <a:xfrm>
              <a:off x="2243"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3" name="Rectangle 233"/>
            <p:cNvSpPr>
              <a:spLocks noChangeArrowheads="1"/>
            </p:cNvSpPr>
            <p:nvPr/>
          </p:nvSpPr>
          <p:spPr bwMode="auto">
            <a:xfrm>
              <a:off x="2368"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4" name="Rectangle 234"/>
            <p:cNvSpPr>
              <a:spLocks noChangeArrowheads="1"/>
            </p:cNvSpPr>
            <p:nvPr/>
          </p:nvSpPr>
          <p:spPr bwMode="auto">
            <a:xfrm>
              <a:off x="2430"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5" name="Rectangle 235"/>
            <p:cNvSpPr>
              <a:spLocks noChangeArrowheads="1"/>
            </p:cNvSpPr>
            <p:nvPr/>
          </p:nvSpPr>
          <p:spPr bwMode="auto">
            <a:xfrm>
              <a:off x="2461"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6" name="Rectangle 236"/>
            <p:cNvSpPr>
              <a:spLocks noChangeArrowheads="1"/>
            </p:cNvSpPr>
            <p:nvPr/>
          </p:nvSpPr>
          <p:spPr bwMode="auto">
            <a:xfrm>
              <a:off x="2586"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7" name="Rectangle 238"/>
            <p:cNvSpPr>
              <a:spLocks noChangeArrowheads="1"/>
            </p:cNvSpPr>
            <p:nvPr/>
          </p:nvSpPr>
          <p:spPr bwMode="auto">
            <a:xfrm>
              <a:off x="840" y="3181"/>
              <a:ext cx="5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内核模式</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8" name="Rectangle 239"/>
            <p:cNvSpPr>
              <a:spLocks noChangeArrowheads="1"/>
            </p:cNvSpPr>
            <p:nvPr/>
          </p:nvSpPr>
          <p:spPr bwMode="auto">
            <a:xfrm>
              <a:off x="770" y="2713"/>
              <a:ext cx="5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用户模式</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9" name="Freeform 240"/>
            <p:cNvSpPr>
              <a:spLocks/>
            </p:cNvSpPr>
            <p:nvPr/>
          </p:nvSpPr>
          <p:spPr bwMode="auto">
            <a:xfrm>
              <a:off x="3845" y="1361"/>
              <a:ext cx="318" cy="1"/>
            </a:xfrm>
            <a:custGeom>
              <a:avLst/>
              <a:gdLst>
                <a:gd name="T0" fmla="*/ 318 w 318"/>
                <a:gd name="T1" fmla="*/ 0 h 1"/>
                <a:gd name="T2" fmla="*/ 0 w 318"/>
                <a:gd name="T3" fmla="*/ 0 h 1"/>
                <a:gd name="T4" fmla="*/ 0 w 318"/>
                <a:gd name="T5" fmla="*/ 0 h 1"/>
                <a:gd name="T6" fmla="*/ 0 60000 65536"/>
                <a:gd name="T7" fmla="*/ 0 60000 65536"/>
                <a:gd name="T8" fmla="*/ 0 60000 65536"/>
                <a:gd name="T9" fmla="*/ 0 w 318"/>
                <a:gd name="T10" fmla="*/ 0 h 1"/>
                <a:gd name="T11" fmla="*/ 318 w 318"/>
                <a:gd name="T12" fmla="*/ 1 h 1"/>
              </a:gdLst>
              <a:ahLst/>
              <a:cxnLst>
                <a:cxn ang="T6">
                  <a:pos x="T0" y="T1"/>
                </a:cxn>
                <a:cxn ang="T7">
                  <a:pos x="T2" y="T3"/>
                </a:cxn>
                <a:cxn ang="T8">
                  <a:pos x="T4" y="T5"/>
                </a:cxn>
              </a:cxnLst>
              <a:rect l="T9" t="T10" r="T11" b="T12"/>
              <a:pathLst>
                <a:path w="318" h="1">
                  <a:moveTo>
                    <a:pt x="318"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41"/>
            <p:cNvSpPr>
              <a:spLocks/>
            </p:cNvSpPr>
            <p:nvPr/>
          </p:nvSpPr>
          <p:spPr bwMode="auto">
            <a:xfrm>
              <a:off x="4154" y="1322"/>
              <a:ext cx="116" cy="77"/>
            </a:xfrm>
            <a:custGeom>
              <a:avLst/>
              <a:gdLst>
                <a:gd name="T0" fmla="*/ 0 w 116"/>
                <a:gd name="T1" fmla="*/ 77 h 77"/>
                <a:gd name="T2" fmla="*/ 116 w 116"/>
                <a:gd name="T3" fmla="*/ 39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42"/>
            <p:cNvSpPr>
              <a:spLocks/>
            </p:cNvSpPr>
            <p:nvPr/>
          </p:nvSpPr>
          <p:spPr bwMode="auto">
            <a:xfrm>
              <a:off x="3739" y="1322"/>
              <a:ext cx="116" cy="77"/>
            </a:xfrm>
            <a:custGeom>
              <a:avLst/>
              <a:gdLst>
                <a:gd name="T0" fmla="*/ 116 w 116"/>
                <a:gd name="T1" fmla="*/ 0 h 77"/>
                <a:gd name="T2" fmla="*/ 0 w 116"/>
                <a:gd name="T3" fmla="*/ 39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9"/>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43"/>
            <p:cNvSpPr>
              <a:spLocks/>
            </p:cNvSpPr>
            <p:nvPr/>
          </p:nvSpPr>
          <p:spPr bwMode="auto">
            <a:xfrm>
              <a:off x="1488" y="1390"/>
              <a:ext cx="347" cy="1"/>
            </a:xfrm>
            <a:custGeom>
              <a:avLst/>
              <a:gdLst>
                <a:gd name="T0" fmla="*/ 347 w 347"/>
                <a:gd name="T1" fmla="*/ 0 h 1"/>
                <a:gd name="T2" fmla="*/ 0 w 347"/>
                <a:gd name="T3" fmla="*/ 0 h 1"/>
                <a:gd name="T4" fmla="*/ 0 w 347"/>
                <a:gd name="T5" fmla="*/ 0 h 1"/>
                <a:gd name="T6" fmla="*/ 0 60000 65536"/>
                <a:gd name="T7" fmla="*/ 0 60000 65536"/>
                <a:gd name="T8" fmla="*/ 0 60000 65536"/>
                <a:gd name="T9" fmla="*/ 0 w 347"/>
                <a:gd name="T10" fmla="*/ 0 h 1"/>
                <a:gd name="T11" fmla="*/ 347 w 347"/>
                <a:gd name="T12" fmla="*/ 1 h 1"/>
              </a:gdLst>
              <a:ahLst/>
              <a:cxnLst>
                <a:cxn ang="T6">
                  <a:pos x="T0" y="T1"/>
                </a:cxn>
                <a:cxn ang="T7">
                  <a:pos x="T2" y="T3"/>
                </a:cxn>
                <a:cxn ang="T8">
                  <a:pos x="T4" y="T5"/>
                </a:cxn>
              </a:cxnLst>
              <a:rect l="T9" t="T10" r="T11" b="T12"/>
              <a:pathLst>
                <a:path w="347" h="1">
                  <a:moveTo>
                    <a:pt x="347"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44"/>
            <p:cNvSpPr>
              <a:spLocks/>
            </p:cNvSpPr>
            <p:nvPr/>
          </p:nvSpPr>
          <p:spPr bwMode="auto">
            <a:xfrm>
              <a:off x="1826" y="1352"/>
              <a:ext cx="116" cy="7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45"/>
            <p:cNvSpPr>
              <a:spLocks/>
            </p:cNvSpPr>
            <p:nvPr/>
          </p:nvSpPr>
          <p:spPr bwMode="auto">
            <a:xfrm>
              <a:off x="1382" y="1352"/>
              <a:ext cx="116" cy="7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Rectangle 246"/>
            <p:cNvSpPr>
              <a:spLocks noChangeArrowheads="1"/>
            </p:cNvSpPr>
            <p:nvPr/>
          </p:nvSpPr>
          <p:spPr bwMode="auto">
            <a:xfrm>
              <a:off x="2428" y="3203"/>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46" name="Rectangle 247"/>
            <p:cNvSpPr>
              <a:spLocks noChangeArrowheads="1"/>
            </p:cNvSpPr>
            <p:nvPr/>
          </p:nvSpPr>
          <p:spPr bwMode="auto">
            <a:xfrm>
              <a:off x="2428" y="3203"/>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47" name="Rectangle 248"/>
            <p:cNvSpPr>
              <a:spLocks noChangeArrowheads="1"/>
            </p:cNvSpPr>
            <p:nvPr/>
          </p:nvSpPr>
          <p:spPr bwMode="auto">
            <a:xfrm>
              <a:off x="2711" y="3298"/>
              <a:ext cx="9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安全参考监视器</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48" name="Rectangle 249"/>
            <p:cNvSpPr>
              <a:spLocks noChangeArrowheads="1"/>
            </p:cNvSpPr>
            <p:nvPr/>
          </p:nvSpPr>
          <p:spPr bwMode="auto">
            <a:xfrm>
              <a:off x="3664" y="3306"/>
              <a:ext cx="30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SRM</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49" name="Freeform 250"/>
            <p:cNvSpPr>
              <a:spLocks/>
            </p:cNvSpPr>
            <p:nvPr/>
          </p:nvSpPr>
          <p:spPr bwMode="auto">
            <a:xfrm>
              <a:off x="4829" y="978"/>
              <a:ext cx="236" cy="1856"/>
            </a:xfrm>
            <a:custGeom>
              <a:avLst/>
              <a:gdLst>
                <a:gd name="T0" fmla="*/ 0 w 483"/>
                <a:gd name="T1" fmla="*/ 0 h 3809"/>
                <a:gd name="T2" fmla="*/ 0 w 483"/>
                <a:gd name="T3" fmla="*/ 0 h 3809"/>
                <a:gd name="T4" fmla="*/ 0 w 483"/>
                <a:gd name="T5" fmla="*/ 0 h 3809"/>
                <a:gd name="T6" fmla="*/ 0 w 483"/>
                <a:gd name="T7" fmla="*/ 0 h 3809"/>
                <a:gd name="T8" fmla="*/ 0 w 483"/>
                <a:gd name="T9" fmla="*/ 0 h 3809"/>
                <a:gd name="T10" fmla="*/ 0 w 483"/>
                <a:gd name="T11" fmla="*/ 0 h 3809"/>
                <a:gd name="T12" fmla="*/ 0 w 483"/>
                <a:gd name="T13" fmla="*/ 0 h 3809"/>
                <a:gd name="T14" fmla="*/ 0 w 483"/>
                <a:gd name="T15" fmla="*/ 0 h 3809"/>
                <a:gd name="T16" fmla="*/ 0 w 483"/>
                <a:gd name="T17" fmla="*/ 0 h 38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3"/>
                <a:gd name="T28" fmla="*/ 0 h 3809"/>
                <a:gd name="T29" fmla="*/ 483 w 483"/>
                <a:gd name="T30" fmla="*/ 3809 h 38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3" h="3809">
                  <a:moveTo>
                    <a:pt x="0" y="0"/>
                  </a:moveTo>
                  <a:cubicBezTo>
                    <a:pt x="127" y="14"/>
                    <a:pt x="227" y="114"/>
                    <a:pt x="241" y="241"/>
                  </a:cubicBezTo>
                  <a:lnTo>
                    <a:pt x="241" y="1572"/>
                  </a:lnTo>
                  <a:cubicBezTo>
                    <a:pt x="256" y="1699"/>
                    <a:pt x="356" y="1800"/>
                    <a:pt x="483" y="1814"/>
                  </a:cubicBezTo>
                  <a:cubicBezTo>
                    <a:pt x="356" y="1828"/>
                    <a:pt x="256" y="1928"/>
                    <a:pt x="241" y="2056"/>
                  </a:cubicBezTo>
                  <a:lnTo>
                    <a:pt x="241" y="3567"/>
                  </a:lnTo>
                  <a:cubicBezTo>
                    <a:pt x="227" y="3695"/>
                    <a:pt x="127" y="3795"/>
                    <a:pt x="0" y="38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0" name="Rectangle 251"/>
            <p:cNvSpPr>
              <a:spLocks noChangeArrowheads="1"/>
            </p:cNvSpPr>
            <p:nvPr/>
          </p:nvSpPr>
          <p:spPr bwMode="auto">
            <a:xfrm rot="5400000">
              <a:off x="5136" y="129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本</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1" name="Rectangle 252"/>
            <p:cNvSpPr>
              <a:spLocks noChangeArrowheads="1"/>
            </p:cNvSpPr>
            <p:nvPr/>
          </p:nvSpPr>
          <p:spPr bwMode="auto">
            <a:xfrm rot="5400000">
              <a:off x="5136" y="1461"/>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地</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2" name="Rectangle 253"/>
            <p:cNvSpPr>
              <a:spLocks noChangeArrowheads="1"/>
            </p:cNvSpPr>
            <p:nvPr/>
          </p:nvSpPr>
          <p:spPr bwMode="auto">
            <a:xfrm rot="5400000">
              <a:off x="5136" y="161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安</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3" name="Rectangle 254"/>
            <p:cNvSpPr>
              <a:spLocks noChangeArrowheads="1"/>
            </p:cNvSpPr>
            <p:nvPr/>
          </p:nvSpPr>
          <p:spPr bwMode="auto">
            <a:xfrm rot="5400000">
              <a:off x="5136" y="175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全</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4" name="Rectangle 255"/>
            <p:cNvSpPr>
              <a:spLocks noChangeArrowheads="1"/>
            </p:cNvSpPr>
            <p:nvPr/>
          </p:nvSpPr>
          <p:spPr bwMode="auto">
            <a:xfrm rot="5400000">
              <a:off x="5136" y="1889"/>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机</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5" name="Rectangle 256"/>
            <p:cNvSpPr>
              <a:spLocks noChangeArrowheads="1"/>
            </p:cNvSpPr>
            <p:nvPr/>
          </p:nvSpPr>
          <p:spPr bwMode="auto">
            <a:xfrm rot="5400000">
              <a:off x="5136" y="2025"/>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构</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6" name="Rectangle 257"/>
            <p:cNvSpPr>
              <a:spLocks noChangeArrowheads="1"/>
            </p:cNvSpPr>
            <p:nvPr/>
          </p:nvSpPr>
          <p:spPr bwMode="auto">
            <a:xfrm rot="5400000">
              <a:off x="5163" y="2138"/>
              <a:ext cx="7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7" name="Rectangle 258"/>
            <p:cNvSpPr>
              <a:spLocks noChangeArrowheads="1"/>
            </p:cNvSpPr>
            <p:nvPr/>
          </p:nvSpPr>
          <p:spPr bwMode="auto">
            <a:xfrm rot="5400000">
              <a:off x="5157" y="2217"/>
              <a:ext cx="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S</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8" name="Rectangle 259"/>
            <p:cNvSpPr>
              <a:spLocks noChangeArrowheads="1"/>
            </p:cNvSpPr>
            <p:nvPr/>
          </p:nvSpPr>
          <p:spPr bwMode="auto">
            <a:xfrm rot="5400000">
              <a:off x="5150" y="2316"/>
              <a:ext cx="9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A</a:t>
              </a:r>
              <a:endParaRPr lang="zh-CN" altLang="zh-CN" sz="180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30346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Windows</a:t>
            </a:r>
            <a:r>
              <a:rPr lang="zh-CN" altLang="en-US" dirty="0" smtClean="0"/>
              <a:t>认证过程</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2348880"/>
            <a:ext cx="4936802" cy="376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244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Windows</a:t>
            </a:r>
            <a:r>
              <a:rPr lang="zh-CN" altLang="en-US" dirty="0" smtClean="0"/>
              <a:t>访问控制模块构成</a:t>
            </a:r>
            <a:endParaRPr lang="en-US" altLang="zh-CN" dirty="0" smtClean="0"/>
          </a:p>
          <a:p>
            <a:pPr lvl="2"/>
            <a:r>
              <a:rPr lang="en-US" altLang="zh-CN" dirty="0"/>
              <a:t> </a:t>
            </a:r>
            <a:r>
              <a:rPr lang="zh-CN" altLang="en-US" dirty="0" smtClean="0">
                <a:solidFill>
                  <a:srgbClr val="C00000"/>
                </a:solidFill>
              </a:rPr>
              <a:t>访问令牌</a:t>
            </a:r>
            <a:endParaRPr lang="en-US" altLang="zh-CN" dirty="0" smtClean="0">
              <a:solidFill>
                <a:srgbClr val="C00000"/>
              </a:solidFill>
            </a:endParaRPr>
          </a:p>
          <a:p>
            <a:pPr lvl="3"/>
            <a:r>
              <a:rPr lang="zh-CN" altLang="en-US" dirty="0"/>
              <a:t>访问</a:t>
            </a:r>
            <a:r>
              <a:rPr lang="zh-CN" altLang="en-US" dirty="0" smtClean="0"/>
              <a:t>令牌与</a:t>
            </a:r>
            <a:r>
              <a:rPr lang="zh-CN" altLang="en-US" dirty="0"/>
              <a:t>特定的</a:t>
            </a:r>
            <a:r>
              <a:rPr lang="en-US" altLang="zh-CN" dirty="0"/>
              <a:t>Windows</a:t>
            </a:r>
            <a:r>
              <a:rPr lang="zh-CN" altLang="en-US" dirty="0"/>
              <a:t>账户</a:t>
            </a:r>
            <a:r>
              <a:rPr lang="zh-CN" altLang="en-US" dirty="0" smtClean="0"/>
              <a:t>关联。</a:t>
            </a:r>
            <a:endParaRPr lang="en-US" altLang="zh-CN" dirty="0" smtClean="0"/>
          </a:p>
          <a:p>
            <a:pPr lvl="2"/>
            <a:r>
              <a:rPr lang="en-US" altLang="zh-CN" dirty="0" smtClean="0"/>
              <a:t> </a:t>
            </a:r>
            <a:r>
              <a:rPr lang="zh-CN" altLang="en-US" dirty="0" smtClean="0"/>
              <a:t>访问令牌构成</a:t>
            </a:r>
            <a:endParaRPr lang="en-US" altLang="zh-CN" dirty="0" smtClean="0"/>
          </a:p>
          <a:p>
            <a:pPr lvl="3"/>
            <a:r>
              <a:rPr lang="zh-CN" altLang="en-US" dirty="0" smtClean="0"/>
              <a:t> 当前</a:t>
            </a:r>
            <a:r>
              <a:rPr lang="zh-CN" altLang="en-US" dirty="0"/>
              <a:t>登录账户的</a:t>
            </a:r>
            <a:r>
              <a:rPr lang="en-US" altLang="zh-CN" dirty="0"/>
              <a:t>SID</a:t>
            </a:r>
            <a:r>
              <a:rPr lang="zh-CN" altLang="en-US" dirty="0"/>
              <a:t>，也就是与令牌关联的</a:t>
            </a:r>
            <a:r>
              <a:rPr lang="zh-CN" altLang="en-US" dirty="0">
                <a:solidFill>
                  <a:srgbClr val="C00000"/>
                </a:solidFill>
              </a:rPr>
              <a:t>账户的</a:t>
            </a:r>
            <a:r>
              <a:rPr lang="en-US" altLang="zh-CN" dirty="0">
                <a:solidFill>
                  <a:srgbClr val="C00000"/>
                </a:solidFill>
              </a:rPr>
              <a:t>SID</a:t>
            </a:r>
            <a:r>
              <a:rPr lang="zh-CN" altLang="en-US" dirty="0"/>
              <a:t>；</a:t>
            </a:r>
          </a:p>
          <a:p>
            <a:pPr lvl="3"/>
            <a:r>
              <a:rPr lang="zh-CN" altLang="en-US" dirty="0" smtClean="0"/>
              <a:t> 当前</a:t>
            </a:r>
            <a:r>
              <a:rPr lang="zh-CN" altLang="en-US" dirty="0"/>
              <a:t>登录账户所属的</a:t>
            </a:r>
            <a:r>
              <a:rPr lang="zh-CN" altLang="en-US" dirty="0">
                <a:solidFill>
                  <a:srgbClr val="C00000"/>
                </a:solidFill>
              </a:rPr>
              <a:t>账户组的</a:t>
            </a:r>
            <a:r>
              <a:rPr lang="en-US" altLang="zh-CN" dirty="0">
                <a:solidFill>
                  <a:srgbClr val="C00000"/>
                </a:solidFill>
              </a:rPr>
              <a:t>SID</a:t>
            </a:r>
            <a:r>
              <a:rPr lang="zh-CN" altLang="en-US" dirty="0">
                <a:solidFill>
                  <a:srgbClr val="C00000"/>
                </a:solidFill>
              </a:rPr>
              <a:t>列表</a:t>
            </a:r>
            <a:r>
              <a:rPr lang="zh-CN" altLang="en-US" dirty="0"/>
              <a:t>；</a:t>
            </a:r>
          </a:p>
          <a:p>
            <a:pPr lvl="3"/>
            <a:r>
              <a:rPr lang="zh-CN" altLang="en-US" dirty="0" smtClean="0"/>
              <a:t> </a:t>
            </a:r>
            <a:r>
              <a:rPr lang="zh-CN" altLang="en-US" dirty="0" smtClean="0">
                <a:solidFill>
                  <a:srgbClr val="C00000"/>
                </a:solidFill>
              </a:rPr>
              <a:t>受</a:t>
            </a:r>
            <a:r>
              <a:rPr lang="zh-CN" altLang="en-US" dirty="0">
                <a:solidFill>
                  <a:srgbClr val="C00000"/>
                </a:solidFill>
              </a:rPr>
              <a:t>限制的</a:t>
            </a:r>
            <a:r>
              <a:rPr lang="en-US" altLang="zh-CN" dirty="0">
                <a:solidFill>
                  <a:srgbClr val="C00000"/>
                </a:solidFill>
              </a:rPr>
              <a:t>SID</a:t>
            </a:r>
            <a:r>
              <a:rPr lang="zh-CN" altLang="en-US" dirty="0"/>
              <a:t>（</a:t>
            </a:r>
            <a:r>
              <a:rPr lang="en-US" altLang="zh-CN" dirty="0"/>
              <a:t>Restricted SID</a:t>
            </a:r>
            <a:r>
              <a:rPr lang="zh-CN" altLang="en-US" dirty="0"/>
              <a:t>）列表；</a:t>
            </a:r>
          </a:p>
          <a:p>
            <a:pPr lvl="3"/>
            <a:r>
              <a:rPr lang="zh-CN" altLang="en-US" dirty="0" smtClean="0"/>
              <a:t> 当前</a:t>
            </a:r>
            <a:r>
              <a:rPr lang="zh-CN" altLang="en-US" dirty="0"/>
              <a:t>登录账户以及它所属账户组的</a:t>
            </a:r>
            <a:r>
              <a:rPr lang="zh-CN" altLang="en-US" dirty="0">
                <a:solidFill>
                  <a:srgbClr val="C00000"/>
                </a:solidFill>
              </a:rPr>
              <a:t>权限（</a:t>
            </a:r>
            <a:r>
              <a:rPr lang="en-US" altLang="zh-CN" dirty="0">
                <a:solidFill>
                  <a:srgbClr val="C00000"/>
                </a:solidFill>
              </a:rPr>
              <a:t>Privileges</a:t>
            </a:r>
            <a:r>
              <a:rPr lang="zh-CN" altLang="en-US" dirty="0">
                <a:solidFill>
                  <a:srgbClr val="C00000"/>
                </a:solidFill>
              </a:rPr>
              <a:t>）列表</a:t>
            </a:r>
            <a:r>
              <a:rPr lang="zh-CN" altLang="en-US" dirty="0"/>
              <a:t>。</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4165323738"/>
              </p:ext>
            </p:extLst>
          </p:nvPr>
        </p:nvGraphicFramePr>
        <p:xfrm>
          <a:off x="9184118" y="2363382"/>
          <a:ext cx="2480501" cy="2997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609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par>
                          <p:cTn id="28" fill="hold">
                            <p:stCondLst>
                              <p:cond delay="500"/>
                            </p:stCondLst>
                            <p:childTnLst>
                              <p:par>
                                <p:cTn id="29" presetID="6" presetClass="entr" presetSubtype="32"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out)">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第四讲 访问控制技术</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zh-CN" altLang="en-US" dirty="0" smtClean="0"/>
              <a:t>什么是访问控制？</a:t>
            </a:r>
            <a:endParaRPr lang="en-US" altLang="zh-CN" dirty="0" smtClean="0"/>
          </a:p>
          <a:p>
            <a:pPr lvl="2"/>
            <a:r>
              <a:rPr lang="zh-CN" altLang="en-US" dirty="0" smtClean="0"/>
              <a:t> 用户</a:t>
            </a:r>
            <a:r>
              <a:rPr lang="zh-CN" altLang="en-US" dirty="0"/>
              <a:t>身份认证通过后，就要为其提供服务，如何控制不同用户访问不同的服务呢？这就是访问</a:t>
            </a:r>
            <a:r>
              <a:rPr lang="zh-CN" altLang="en-US" dirty="0" smtClean="0"/>
              <a:t>控制。</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一、访问控制技术概述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3225320"/>
            <a:ext cx="4032448" cy="266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711957" y="3373762"/>
            <a:ext cx="5832648" cy="2400657"/>
          </a:xfrm>
          <a:prstGeom prst="rect">
            <a:avLst/>
          </a:prstGeom>
        </p:spPr>
        <p:txBody>
          <a:bodyPr wrap="square">
            <a:spAutoFit/>
          </a:bodyPr>
          <a:lstStyle/>
          <a:p>
            <a:pPr marL="342900" indent="-342900" algn="just">
              <a:lnSpc>
                <a:spcPct val="125000"/>
              </a:lnSpc>
              <a:buFont typeface="Wingdings" panose="05000000000000000000" pitchFamily="2" charset="2"/>
              <a:buChar char="Ø"/>
            </a:pPr>
            <a:r>
              <a:rPr lang="zh-CN" altLang="en-US" sz="2000" dirty="0">
                <a:solidFill>
                  <a:schemeClr val="tx2"/>
                </a:solidFill>
                <a:latin typeface="微软雅黑" panose="020B0503020204020204" pitchFamily="34" charset="-122"/>
                <a:ea typeface="微软雅黑" panose="020B0503020204020204" pitchFamily="34" charset="-122"/>
              </a:rPr>
              <a:t>访问控制是通过某种途径</a:t>
            </a:r>
            <a:r>
              <a:rPr lang="zh-CN" altLang="en-US" sz="2000" dirty="0">
                <a:solidFill>
                  <a:srgbClr val="C00000"/>
                </a:solidFill>
                <a:latin typeface="微软雅黑" panose="020B0503020204020204" pitchFamily="34" charset="-122"/>
                <a:ea typeface="微软雅黑" panose="020B0503020204020204" pitchFamily="34" charset="-122"/>
              </a:rPr>
              <a:t>显式地准许或限制访问能力及范围</a:t>
            </a:r>
            <a:r>
              <a:rPr lang="zh-CN" altLang="en-US" sz="2000" dirty="0">
                <a:solidFill>
                  <a:schemeClr val="tx2"/>
                </a:solidFill>
                <a:latin typeface="微软雅黑" panose="020B0503020204020204" pitchFamily="34" charset="-122"/>
                <a:ea typeface="微软雅黑" panose="020B0503020204020204" pitchFamily="34" charset="-122"/>
              </a:rPr>
              <a:t>的一种方法。通过限制对关键资源的访问，防止非法用户的侵入或因为合法用户的不慎操作而造成的破坏，从而保证网络资源受控地、合法地使用，它是</a:t>
            </a:r>
            <a:r>
              <a:rPr lang="zh-CN" altLang="en-US" sz="2000" dirty="0">
                <a:solidFill>
                  <a:srgbClr val="C00000"/>
                </a:solidFill>
                <a:latin typeface="微软雅黑" panose="020B0503020204020204" pitchFamily="34" charset="-122"/>
                <a:ea typeface="微软雅黑" panose="020B0503020204020204" pitchFamily="34" charset="-122"/>
              </a:rPr>
              <a:t>针对越权使用资源的防御措施</a:t>
            </a:r>
            <a:r>
              <a:rPr lang="zh-CN" altLang="en-US" sz="2000" dirty="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en-US" altLang="zh-CN" dirty="0"/>
              <a:t>Windows</a:t>
            </a:r>
            <a:r>
              <a:rPr lang="zh-CN" altLang="en-US" dirty="0"/>
              <a:t>访问</a:t>
            </a:r>
            <a:r>
              <a:rPr lang="zh-CN" altLang="en-US" dirty="0" smtClean="0"/>
              <a:t>控制</a:t>
            </a:r>
            <a:r>
              <a:rPr lang="en-US" altLang="zh-CN" dirty="0" smtClean="0"/>
              <a:t>——</a:t>
            </a:r>
            <a:r>
              <a:rPr lang="zh-CN" altLang="en-US" dirty="0" smtClean="0"/>
              <a:t>访问令牌实例</a:t>
            </a:r>
            <a:r>
              <a:rPr lang="en-US" altLang="zh-CN" dirty="0" smtClean="0"/>
              <a:t> </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711624" y="2348880"/>
            <a:ext cx="6264696" cy="3757501"/>
          </a:xfrm>
          <a:prstGeom prst="rect">
            <a:avLst/>
          </a:prstGeom>
        </p:spPr>
      </p:pic>
    </p:spTree>
    <p:extLst>
      <p:ext uri="{BB962C8B-B14F-4D97-AF65-F5344CB8AC3E}">
        <p14:creationId xmlns:p14="http://schemas.microsoft.com/office/powerpoint/2010/main" val="3375811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8400933" cy="4034483"/>
          </a:xfrm>
        </p:spPr>
        <p:txBody>
          <a:bodyPr/>
          <a:lstStyle/>
          <a:p>
            <a:pPr lvl="1"/>
            <a:r>
              <a:rPr lang="en-US" altLang="zh-CN" dirty="0" smtClean="0"/>
              <a:t> Windows</a:t>
            </a:r>
            <a:r>
              <a:rPr lang="zh-CN" altLang="en-US" dirty="0" smtClean="0"/>
              <a:t>访问控制模块构成</a:t>
            </a:r>
            <a:endParaRPr lang="en-US" altLang="zh-CN" dirty="0" smtClean="0"/>
          </a:p>
          <a:p>
            <a:pPr lvl="2"/>
            <a:r>
              <a:rPr lang="en-US" altLang="zh-CN" dirty="0" smtClean="0"/>
              <a:t> </a:t>
            </a:r>
            <a:r>
              <a:rPr lang="zh-CN" altLang="en-US" dirty="0" smtClean="0">
                <a:solidFill>
                  <a:srgbClr val="C00000"/>
                </a:solidFill>
              </a:rPr>
              <a:t>安全描述符</a:t>
            </a:r>
            <a:endParaRPr lang="en-US" altLang="zh-CN" dirty="0" smtClean="0">
              <a:solidFill>
                <a:srgbClr val="C00000"/>
              </a:solidFill>
            </a:endParaRPr>
          </a:p>
          <a:p>
            <a:pPr lvl="3"/>
            <a:r>
              <a:rPr lang="zh-CN" altLang="en-US" dirty="0"/>
              <a:t>安全描述符是与被访问对象</a:t>
            </a:r>
            <a:r>
              <a:rPr lang="zh-CN" altLang="en-US" dirty="0" smtClean="0"/>
              <a:t>关联，记录访问对象的拥有者，访问控制列表等信息。</a:t>
            </a:r>
            <a:endParaRPr lang="en-US" altLang="zh-CN" dirty="0" smtClean="0"/>
          </a:p>
          <a:p>
            <a:pPr lvl="2"/>
            <a:r>
              <a:rPr lang="en-US" altLang="zh-CN" dirty="0" smtClean="0"/>
              <a:t> </a:t>
            </a:r>
            <a:r>
              <a:rPr lang="zh-CN" altLang="en-US" dirty="0" smtClean="0"/>
              <a:t>安全描述符构成</a:t>
            </a:r>
            <a:endParaRPr lang="en-US" altLang="zh-CN" dirty="0" smtClean="0"/>
          </a:p>
          <a:p>
            <a:pPr lvl="3"/>
            <a:r>
              <a:rPr lang="en-US" altLang="zh-CN" dirty="0" smtClean="0"/>
              <a:t> </a:t>
            </a:r>
            <a:r>
              <a:rPr lang="en-US" altLang="zh-CN" dirty="0" smtClean="0">
                <a:solidFill>
                  <a:srgbClr val="C00000"/>
                </a:solidFill>
              </a:rPr>
              <a:t>Object </a:t>
            </a:r>
            <a:r>
              <a:rPr lang="en-US" altLang="zh-CN" dirty="0">
                <a:solidFill>
                  <a:srgbClr val="C00000"/>
                </a:solidFill>
              </a:rPr>
              <a:t>Owner SID</a:t>
            </a:r>
            <a:endParaRPr lang="zh-CN" altLang="en-US" dirty="0">
              <a:solidFill>
                <a:srgbClr val="C00000"/>
              </a:solidFill>
            </a:endParaRPr>
          </a:p>
          <a:p>
            <a:pPr lvl="3"/>
            <a:r>
              <a:rPr lang="en-US" altLang="zh-CN" dirty="0" smtClean="0"/>
              <a:t> </a:t>
            </a:r>
            <a:r>
              <a:rPr lang="en-US" altLang="zh-CN" dirty="0" smtClean="0">
                <a:solidFill>
                  <a:srgbClr val="C00000"/>
                </a:solidFill>
              </a:rPr>
              <a:t>DACL</a:t>
            </a:r>
            <a:r>
              <a:rPr lang="zh-CN" altLang="en-US" dirty="0"/>
              <a:t>（</a:t>
            </a:r>
            <a:r>
              <a:rPr lang="en-US" altLang="zh-CN" dirty="0"/>
              <a:t>Discretionary Access Control List</a:t>
            </a:r>
            <a:r>
              <a:rPr lang="zh-CN" altLang="en-US" dirty="0"/>
              <a:t>） </a:t>
            </a:r>
            <a:r>
              <a:rPr lang="zh-CN" altLang="en-US" dirty="0" smtClean="0"/>
              <a:t>；</a:t>
            </a:r>
            <a:endParaRPr lang="zh-CN" altLang="en-US" dirty="0"/>
          </a:p>
          <a:p>
            <a:pPr lvl="3"/>
            <a:r>
              <a:rPr lang="en-US" altLang="zh-CN" dirty="0" smtClean="0"/>
              <a:t> </a:t>
            </a:r>
            <a:r>
              <a:rPr lang="en-US" altLang="zh-CN" dirty="0" smtClean="0">
                <a:solidFill>
                  <a:srgbClr val="C00000"/>
                </a:solidFill>
              </a:rPr>
              <a:t>SACL</a:t>
            </a:r>
            <a:r>
              <a:rPr lang="zh-CN" altLang="en-US" dirty="0"/>
              <a:t>（</a:t>
            </a:r>
            <a:r>
              <a:rPr lang="en-US" altLang="zh-CN" dirty="0"/>
              <a:t>System Access Control List</a:t>
            </a:r>
            <a:r>
              <a:rPr lang="zh-CN" altLang="en-US" dirty="0"/>
              <a:t>） </a:t>
            </a:r>
            <a:r>
              <a:rPr lang="zh-CN" altLang="en-US" dirty="0" smtClean="0"/>
              <a:t>；</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1862826431"/>
              </p:ext>
            </p:extLst>
          </p:nvPr>
        </p:nvGraphicFramePr>
        <p:xfrm>
          <a:off x="9120336" y="2492896"/>
          <a:ext cx="2552509"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447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par>
                          <p:cTn id="25" fill="hold">
                            <p:stCondLst>
                              <p:cond delay="500"/>
                            </p:stCondLst>
                            <p:childTnLst>
                              <p:par>
                                <p:cTn id="26" presetID="6" presetClass="entr" presetSubtype="3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out)">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6168685" cy="4034483"/>
          </a:xfrm>
        </p:spPr>
        <p:txBody>
          <a:bodyPr/>
          <a:lstStyle/>
          <a:p>
            <a:pPr lvl="1"/>
            <a:r>
              <a:rPr lang="en-US" altLang="zh-CN" dirty="0" smtClean="0"/>
              <a:t> </a:t>
            </a:r>
            <a:r>
              <a:rPr lang="en-US" altLang="zh-CN" dirty="0"/>
              <a:t>Windows</a:t>
            </a:r>
            <a:r>
              <a:rPr lang="zh-CN" altLang="en-US" dirty="0"/>
              <a:t>访问</a:t>
            </a:r>
            <a:r>
              <a:rPr lang="zh-CN" altLang="en-US" dirty="0" smtClean="0"/>
              <a:t>控制</a:t>
            </a:r>
            <a:r>
              <a:rPr lang="en-US" altLang="zh-CN" dirty="0" smtClean="0"/>
              <a:t>——DACL</a:t>
            </a:r>
            <a:r>
              <a:rPr lang="zh-CN" altLang="en-US" dirty="0" smtClean="0"/>
              <a:t>实例</a:t>
            </a:r>
            <a:endParaRPr lang="en-US" altLang="zh-CN" dirty="0" smtClean="0"/>
          </a:p>
          <a:p>
            <a:pPr lvl="2"/>
            <a:r>
              <a:rPr lang="en-US" altLang="zh-CN" dirty="0"/>
              <a:t> </a:t>
            </a:r>
            <a:r>
              <a:rPr lang="zh-CN" altLang="en-US" dirty="0" smtClean="0">
                <a:solidFill>
                  <a:srgbClr val="C00000"/>
                </a:solidFill>
              </a:rPr>
              <a:t>自主访问控制列表</a:t>
            </a:r>
            <a:r>
              <a:rPr lang="zh-CN" altLang="en-US" dirty="0" smtClean="0"/>
              <a:t>（</a:t>
            </a:r>
            <a:r>
              <a:rPr lang="en-US" altLang="zh-CN" dirty="0" smtClean="0"/>
              <a:t>DACL</a:t>
            </a:r>
            <a:r>
              <a:rPr lang="zh-CN" altLang="en-US" dirty="0" smtClean="0"/>
              <a:t>，</a:t>
            </a:r>
            <a:r>
              <a:rPr lang="en-US" altLang="zh-CN" dirty="0" smtClean="0"/>
              <a:t>Discretionary </a:t>
            </a:r>
            <a:r>
              <a:rPr lang="en-US" altLang="zh-CN" dirty="0"/>
              <a:t>Access Control List</a:t>
            </a:r>
            <a:r>
              <a:rPr lang="zh-CN" altLang="en-US" dirty="0"/>
              <a:t>），其指出了允许和拒绝某用户或用户组的存取控制列表</a:t>
            </a:r>
            <a:r>
              <a:rPr lang="zh-CN" altLang="en-US" dirty="0" smtClean="0"/>
              <a:t>。</a:t>
            </a:r>
            <a:endParaRPr lang="en-US" altLang="zh-CN" dirty="0" smtClean="0"/>
          </a:p>
          <a:p>
            <a:pPr lvl="2"/>
            <a:r>
              <a:rPr lang="en-US" altLang="zh-CN" dirty="0"/>
              <a:t> </a:t>
            </a:r>
            <a:r>
              <a:rPr lang="en-US" altLang="zh-CN" dirty="0" smtClean="0"/>
              <a:t>DACL</a:t>
            </a:r>
            <a:r>
              <a:rPr lang="zh-CN" altLang="en-US" dirty="0" smtClean="0"/>
              <a:t>中包含</a:t>
            </a:r>
            <a:r>
              <a:rPr lang="en-US" altLang="zh-CN" dirty="0" smtClean="0"/>
              <a:t>0-N</a:t>
            </a:r>
            <a:r>
              <a:rPr lang="zh-CN" altLang="en-US" dirty="0" smtClean="0"/>
              <a:t>个访问控制实体（</a:t>
            </a:r>
            <a:r>
              <a:rPr lang="en-US" altLang="zh-CN" dirty="0" smtClean="0">
                <a:solidFill>
                  <a:srgbClr val="C00000"/>
                </a:solidFill>
              </a:rPr>
              <a:t>ACE</a:t>
            </a:r>
            <a:r>
              <a:rPr lang="zh-CN" altLang="en-US" dirty="0" smtClean="0"/>
              <a:t>），</a:t>
            </a:r>
            <a:r>
              <a:rPr lang="en-US" altLang="zh-CN" dirty="0" smtClean="0"/>
              <a:t>ACE</a:t>
            </a:r>
            <a:r>
              <a:rPr lang="zh-CN" altLang="en-US" dirty="0" smtClean="0"/>
              <a:t>有拒绝，允许和系统审计三种类型。具体权限通过一个</a:t>
            </a:r>
            <a:r>
              <a:rPr lang="en-US" altLang="zh-CN" dirty="0" smtClean="0"/>
              <a:t>32</a:t>
            </a:r>
            <a:r>
              <a:rPr lang="zh-CN" altLang="en-US" dirty="0" smtClean="0"/>
              <a:t>位的掩码来表示。</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8087" y="2060848"/>
            <a:ext cx="5217323" cy="351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7834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6" presetClass="entr" presetSubtype="3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out)">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6168685" cy="4034483"/>
          </a:xfrm>
        </p:spPr>
        <p:txBody>
          <a:bodyPr/>
          <a:lstStyle/>
          <a:p>
            <a:pPr lvl="1"/>
            <a:r>
              <a:rPr lang="en-US" altLang="zh-CN" dirty="0" smtClean="0"/>
              <a:t> </a:t>
            </a:r>
            <a:r>
              <a:rPr lang="en-US" altLang="zh-CN" dirty="0"/>
              <a:t>Windows</a:t>
            </a:r>
            <a:r>
              <a:rPr lang="zh-CN" altLang="en-US" dirty="0"/>
              <a:t>访问控制</a:t>
            </a:r>
            <a:r>
              <a:rPr lang="en-US" altLang="zh-CN" dirty="0" smtClean="0"/>
              <a:t>——SACL</a:t>
            </a:r>
            <a:r>
              <a:rPr lang="zh-CN" altLang="en-US" dirty="0" smtClean="0"/>
              <a:t>实例</a:t>
            </a:r>
            <a:endParaRPr lang="en-US" altLang="zh-CN" dirty="0" smtClean="0"/>
          </a:p>
          <a:p>
            <a:pPr lvl="2"/>
            <a:r>
              <a:rPr lang="en-US" altLang="zh-CN" dirty="0"/>
              <a:t> </a:t>
            </a:r>
            <a:r>
              <a:rPr lang="en-US" altLang="zh-CN" dirty="0">
                <a:solidFill>
                  <a:srgbClr val="C00000"/>
                </a:solidFill>
              </a:rPr>
              <a:t>SACL</a:t>
            </a:r>
            <a:r>
              <a:rPr lang="zh-CN" altLang="en-US" dirty="0"/>
              <a:t>（</a:t>
            </a:r>
            <a:r>
              <a:rPr lang="en-US" altLang="zh-CN" dirty="0"/>
              <a:t>System Access Control List</a:t>
            </a:r>
            <a:r>
              <a:rPr lang="zh-CN" altLang="en-US" dirty="0"/>
              <a:t>），其指出了在该对象上的一组存取方式（如，读、写、运行等</a:t>
            </a:r>
            <a:r>
              <a:rPr lang="zh-CN" altLang="en-US" dirty="0" smtClean="0"/>
              <a:t>）的操作需要进行日志记录（</a:t>
            </a:r>
            <a:r>
              <a:rPr lang="zh-CN" altLang="en-US" dirty="0">
                <a:solidFill>
                  <a:srgbClr val="C00000"/>
                </a:solidFill>
              </a:rPr>
              <a:t>用于审计</a:t>
            </a:r>
            <a:r>
              <a:rPr lang="zh-CN" altLang="en-US" dirty="0" smtClean="0"/>
              <a:t>）。</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2068" y="2385900"/>
            <a:ext cx="4970556" cy="334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894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0" y="1844824"/>
            <a:ext cx="6096677" cy="4034483"/>
          </a:xfrm>
        </p:spPr>
        <p:txBody>
          <a:bodyPr/>
          <a:lstStyle/>
          <a:p>
            <a:pPr lvl="1"/>
            <a:r>
              <a:rPr lang="en-US" altLang="zh-CN" dirty="0" smtClean="0"/>
              <a:t> </a:t>
            </a:r>
            <a:r>
              <a:rPr lang="en-US" altLang="zh-CN" dirty="0"/>
              <a:t>Windows</a:t>
            </a:r>
            <a:r>
              <a:rPr lang="zh-CN" altLang="en-US" dirty="0"/>
              <a:t>访问</a:t>
            </a:r>
            <a:r>
              <a:rPr lang="zh-CN" altLang="en-US" dirty="0" smtClean="0"/>
              <a:t>控制过程</a:t>
            </a:r>
            <a:r>
              <a:rPr lang="en-US" altLang="zh-CN" dirty="0" smtClean="0"/>
              <a:t>——</a:t>
            </a:r>
            <a:r>
              <a:rPr lang="zh-CN" altLang="en-US" dirty="0" smtClean="0"/>
              <a:t>控制实例</a:t>
            </a:r>
            <a:endParaRPr lang="en-US" altLang="zh-CN" dirty="0" smtClean="0"/>
          </a:p>
          <a:p>
            <a:pPr lvl="2"/>
            <a:r>
              <a:rPr lang="zh-CN" altLang="en-US" dirty="0" smtClean="0"/>
              <a:t> 线程</a:t>
            </a:r>
            <a:r>
              <a:rPr lang="en-US" altLang="zh-CN" dirty="0"/>
              <a:t>A</a:t>
            </a:r>
            <a:r>
              <a:rPr lang="zh-CN" altLang="en-US" dirty="0"/>
              <a:t>试图访问</a:t>
            </a:r>
            <a:r>
              <a:rPr lang="en-US" altLang="zh-CN" dirty="0"/>
              <a:t>Object</a:t>
            </a:r>
            <a:r>
              <a:rPr lang="zh-CN" altLang="en-US" dirty="0"/>
              <a:t>，在遍历</a:t>
            </a:r>
            <a:r>
              <a:rPr lang="en-US" altLang="zh-CN" dirty="0"/>
              <a:t>DACL</a:t>
            </a:r>
            <a:r>
              <a:rPr lang="zh-CN" altLang="en-US" dirty="0"/>
              <a:t>的时候，遇到第一个</a:t>
            </a:r>
            <a:r>
              <a:rPr lang="en-US" altLang="zh-CN" dirty="0"/>
              <a:t>ACE</a:t>
            </a:r>
            <a:r>
              <a:rPr lang="zh-CN" altLang="en-US" dirty="0"/>
              <a:t>，满足上述的条件，遍历终止，线程</a:t>
            </a:r>
            <a:r>
              <a:rPr lang="en-US" altLang="zh-CN" dirty="0"/>
              <a:t>A</a:t>
            </a:r>
            <a:r>
              <a:rPr lang="zh-CN" altLang="en-US" dirty="0"/>
              <a:t>被拒绝访问</a:t>
            </a:r>
            <a:r>
              <a:rPr lang="en-US" altLang="zh-CN" dirty="0"/>
              <a:t>Object</a:t>
            </a:r>
            <a:r>
              <a:rPr lang="zh-CN" altLang="en-US" dirty="0"/>
              <a:t>，尽管线程</a:t>
            </a:r>
            <a:r>
              <a:rPr lang="en-US" altLang="zh-CN" dirty="0"/>
              <a:t>A</a:t>
            </a:r>
            <a:r>
              <a:rPr lang="zh-CN" altLang="en-US" dirty="0"/>
              <a:t>的访问令牌中含有</a:t>
            </a:r>
            <a:r>
              <a:rPr lang="en-US" altLang="zh-CN" dirty="0"/>
              <a:t>Group A</a:t>
            </a:r>
            <a:r>
              <a:rPr lang="zh-CN" altLang="en-US" dirty="0"/>
              <a:t>账户组的</a:t>
            </a:r>
            <a:r>
              <a:rPr lang="en-US" altLang="zh-CN" dirty="0"/>
              <a:t>SID</a:t>
            </a:r>
            <a:r>
              <a:rPr lang="zh-CN" altLang="en-US" dirty="0"/>
              <a:t>，并满足第二个</a:t>
            </a:r>
            <a:r>
              <a:rPr lang="en-US" altLang="zh-CN" dirty="0"/>
              <a:t>ACE</a:t>
            </a:r>
            <a:r>
              <a:rPr lang="zh-CN" altLang="en-US" dirty="0"/>
              <a:t>。</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en-US" altLang="zh-CN" sz="2800" dirty="0" smtClean="0">
                <a:solidFill>
                  <a:schemeClr val="accent1"/>
                </a:solidFill>
                <a:latin typeface="微软雅黑" panose="020B0503020204020204" pitchFamily="34" charset="-122"/>
                <a:ea typeface="微软雅黑" panose="020B0503020204020204" pitchFamily="34" charset="-122"/>
              </a:rPr>
              <a:t>Windows</a:t>
            </a:r>
            <a:r>
              <a:rPr lang="zh-CN" altLang="en-US" sz="2800" dirty="0" smtClean="0">
                <a:solidFill>
                  <a:schemeClr val="accent1"/>
                </a:solidFill>
                <a:latin typeface="微软雅黑" panose="020B0503020204020204" pitchFamily="34" charset="-122"/>
                <a:ea typeface="微软雅黑" panose="020B0503020204020204" pitchFamily="34" charset="-122"/>
              </a:rPr>
              <a:t>操作系统的访问控制</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1916831"/>
            <a:ext cx="5218087" cy="389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539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4-3</a:t>
            </a:r>
          </a:p>
          <a:p>
            <a:pPr lvl="1"/>
            <a:r>
              <a:rPr lang="en-US" altLang="zh-CN" dirty="0"/>
              <a:t> </a:t>
            </a:r>
            <a:r>
              <a:rPr lang="en-US" altLang="zh-CN" dirty="0" smtClean="0"/>
              <a:t>Windows</a:t>
            </a:r>
            <a:r>
              <a:rPr lang="zh-CN" altLang="en-US" dirty="0" smtClean="0"/>
              <a:t>的访问控制有本地模式和域模式两种类型，请查阅资料，理解域模式下访问控制的原理和过程，并进行简要描述。</a:t>
            </a:r>
            <a:endParaRPr lang="en-US" altLang="zh-CN" dirty="0" smtClean="0"/>
          </a:p>
          <a:p>
            <a:pPr lvl="1"/>
            <a:r>
              <a:rPr lang="en-US" altLang="zh-CN" dirty="0"/>
              <a:t> </a:t>
            </a:r>
            <a:r>
              <a:rPr lang="zh-CN" altLang="en-US" dirty="0" smtClean="0"/>
              <a:t>设计一个通用的基本</a:t>
            </a:r>
            <a:r>
              <a:rPr lang="en-US" altLang="zh-CN" dirty="0" smtClean="0"/>
              <a:t>RBAC</a:t>
            </a:r>
            <a:r>
              <a:rPr lang="zh-CN" altLang="en-US" dirty="0" smtClean="0"/>
              <a:t>访问控制系统的静态数据模型，要求给出数据库设计的表结构和表的</a:t>
            </a:r>
            <a:r>
              <a:rPr lang="en-US" altLang="zh-CN" dirty="0" smtClean="0"/>
              <a:t>E-R</a:t>
            </a:r>
            <a:r>
              <a:rPr lang="zh-CN" altLang="en-US" dirty="0" smtClean="0"/>
              <a:t>关系图。</a:t>
            </a:r>
            <a:r>
              <a:rPr lang="en-US" altLang="zh-CN" dirty="0" smtClean="0"/>
              <a:t> </a:t>
            </a:r>
            <a:endParaRPr lang="zh-CN" altLang="en-US" dirty="0"/>
          </a:p>
        </p:txBody>
      </p:sp>
    </p:spTree>
    <p:extLst>
      <p:ext uri="{BB962C8B-B14F-4D97-AF65-F5344CB8AC3E}">
        <p14:creationId xmlns:p14="http://schemas.microsoft.com/office/powerpoint/2010/main" val="1989851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基本概念 </a:t>
            </a:r>
            <a:r>
              <a:rPr lang="en-US" altLang="zh-CN" dirty="0" smtClean="0"/>
              <a:t>—— </a:t>
            </a:r>
            <a:r>
              <a:rPr lang="zh-CN" altLang="en-US" dirty="0" smtClean="0"/>
              <a:t>访问控制三元组</a:t>
            </a:r>
            <a:endParaRPr lang="en-US" altLang="zh-CN" dirty="0" smtClean="0"/>
          </a:p>
          <a:p>
            <a:pPr lvl="2"/>
            <a:r>
              <a:rPr lang="zh-CN" altLang="en-US" dirty="0" smtClean="0"/>
              <a:t> </a:t>
            </a:r>
            <a:r>
              <a:rPr lang="zh-CN" altLang="en-US" dirty="0" smtClean="0">
                <a:solidFill>
                  <a:srgbClr val="C00000"/>
                </a:solidFill>
              </a:rPr>
              <a:t>主体</a:t>
            </a:r>
            <a:r>
              <a:rPr lang="zh-CN" altLang="en-US" dirty="0" smtClean="0"/>
              <a:t>（</a:t>
            </a:r>
            <a:r>
              <a:rPr lang="en-US" altLang="zh-CN" dirty="0" smtClean="0"/>
              <a:t>Subject</a:t>
            </a:r>
            <a:r>
              <a:rPr lang="zh-CN" altLang="en-US" dirty="0" smtClean="0"/>
              <a:t>）</a:t>
            </a:r>
            <a:endParaRPr lang="en-US" altLang="zh-CN" dirty="0" smtClean="0"/>
          </a:p>
          <a:p>
            <a:pPr lvl="3"/>
            <a:r>
              <a:rPr lang="zh-CN" altLang="en-US" dirty="0" smtClean="0"/>
              <a:t>发出</a:t>
            </a:r>
            <a:r>
              <a:rPr lang="zh-CN" altLang="en-US" dirty="0"/>
              <a:t>访问指令、存取要求的主动方，通常可以是用户或用户的某个进程等。</a:t>
            </a:r>
          </a:p>
          <a:p>
            <a:pPr lvl="2"/>
            <a:r>
              <a:rPr lang="en-US" altLang="zh-CN" dirty="0" smtClean="0"/>
              <a:t> </a:t>
            </a:r>
            <a:r>
              <a:rPr lang="zh-CN" altLang="en-US" dirty="0" smtClean="0">
                <a:solidFill>
                  <a:srgbClr val="C00000"/>
                </a:solidFill>
              </a:rPr>
              <a:t>客体</a:t>
            </a:r>
            <a:r>
              <a:rPr lang="zh-CN" altLang="en-US" dirty="0" smtClean="0"/>
              <a:t> （</a:t>
            </a:r>
            <a:r>
              <a:rPr lang="en-US" altLang="zh-CN" dirty="0" smtClean="0"/>
              <a:t>Object</a:t>
            </a:r>
            <a:r>
              <a:rPr lang="zh-CN" altLang="en-US" dirty="0" smtClean="0"/>
              <a:t>）</a:t>
            </a:r>
            <a:endParaRPr lang="en-US" altLang="zh-CN" dirty="0" smtClean="0"/>
          </a:p>
          <a:p>
            <a:pPr lvl="3"/>
            <a:r>
              <a:rPr lang="zh-CN" altLang="en-US" dirty="0"/>
              <a:t>被访问的对象，通常可以是被调用的程序、进程，要存取的数据、信息，要访问的文件、系统或各种网络设备、设施等资源。</a:t>
            </a:r>
          </a:p>
          <a:p>
            <a:pPr lvl="2"/>
            <a:r>
              <a:rPr lang="zh-CN" altLang="en-US" dirty="0" smtClean="0"/>
              <a:t> </a:t>
            </a:r>
            <a:r>
              <a:rPr lang="zh-CN" altLang="en-US" dirty="0" smtClean="0">
                <a:solidFill>
                  <a:srgbClr val="C00000"/>
                </a:solidFill>
              </a:rPr>
              <a:t>访问</a:t>
            </a:r>
            <a:r>
              <a:rPr lang="zh-CN" altLang="en-US" dirty="0">
                <a:solidFill>
                  <a:srgbClr val="C00000"/>
                </a:solidFill>
              </a:rPr>
              <a:t>控制</a:t>
            </a:r>
            <a:r>
              <a:rPr lang="zh-CN" altLang="en-US" dirty="0" smtClean="0">
                <a:solidFill>
                  <a:srgbClr val="C00000"/>
                </a:solidFill>
              </a:rPr>
              <a:t>策略</a:t>
            </a:r>
            <a:r>
              <a:rPr lang="zh-CN" altLang="en-US" dirty="0" smtClean="0"/>
              <a:t>（</a:t>
            </a:r>
            <a:r>
              <a:rPr lang="en-US" altLang="zh-CN" dirty="0"/>
              <a:t>Access Control </a:t>
            </a:r>
            <a:r>
              <a:rPr lang="en-US" altLang="zh-CN" dirty="0" smtClean="0"/>
              <a:t>Policy</a:t>
            </a:r>
            <a:r>
              <a:rPr lang="zh-CN" altLang="en-US" dirty="0" smtClean="0"/>
              <a:t>）</a:t>
            </a:r>
            <a:endParaRPr lang="en-US" altLang="zh-CN" dirty="0" smtClean="0"/>
          </a:p>
          <a:p>
            <a:pPr lvl="3"/>
            <a:r>
              <a:rPr lang="zh-CN" altLang="en-US" dirty="0"/>
              <a:t>用以确定一个主体是否对客体拥有访问能力的规则</a:t>
            </a:r>
            <a:r>
              <a:rPr lang="zh-CN" altLang="en-US" dirty="0" smtClean="0"/>
              <a:t>集。</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一、访问控制技术概述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4030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访问控制工作原理</a:t>
            </a:r>
            <a:endParaRPr lang="en-US" altLang="zh-CN" dirty="0" smtClean="0"/>
          </a:p>
          <a:p>
            <a:pPr lvl="2"/>
            <a:r>
              <a:rPr lang="zh-CN" altLang="en-US" dirty="0" smtClean="0"/>
              <a:t> </a:t>
            </a:r>
            <a:r>
              <a:rPr lang="zh-CN" altLang="en-US" dirty="0" smtClean="0">
                <a:solidFill>
                  <a:srgbClr val="C00000"/>
                </a:solidFill>
              </a:rPr>
              <a:t>第一步：确权</a:t>
            </a:r>
            <a:r>
              <a:rPr lang="zh-CN" altLang="en-US" dirty="0" smtClean="0"/>
              <a:t>，系统</a:t>
            </a:r>
            <a:r>
              <a:rPr lang="zh-CN" altLang="en-US" dirty="0"/>
              <a:t>资源的访问权限存放在访问控制策略数据库中；</a:t>
            </a:r>
          </a:p>
          <a:p>
            <a:pPr lvl="2"/>
            <a:r>
              <a:rPr lang="zh-CN" altLang="en-US" dirty="0" smtClean="0"/>
              <a:t> </a:t>
            </a:r>
            <a:r>
              <a:rPr lang="zh-CN" altLang="en-US" dirty="0" smtClean="0">
                <a:solidFill>
                  <a:srgbClr val="C00000"/>
                </a:solidFill>
              </a:rPr>
              <a:t>第二步：</a:t>
            </a:r>
            <a:r>
              <a:rPr lang="zh-CN" altLang="en-US" dirty="0">
                <a:solidFill>
                  <a:srgbClr val="C00000"/>
                </a:solidFill>
              </a:rPr>
              <a:t>审核</a:t>
            </a:r>
            <a:r>
              <a:rPr lang="zh-CN" altLang="en-US" dirty="0" smtClean="0"/>
              <a:t>，通过</a:t>
            </a:r>
            <a:r>
              <a:rPr lang="zh-CN" altLang="en-US" dirty="0"/>
              <a:t>一个参考监视器（ </a:t>
            </a:r>
            <a:r>
              <a:rPr lang="en-US" altLang="zh-CN" dirty="0"/>
              <a:t>Reference Monitor</a:t>
            </a:r>
            <a:r>
              <a:rPr lang="zh-CN" altLang="en-US" dirty="0"/>
              <a:t>）监视用户对系统资源访问的行为；</a:t>
            </a:r>
          </a:p>
          <a:p>
            <a:pPr lvl="2"/>
            <a:r>
              <a:rPr lang="zh-CN" altLang="en-US" dirty="0" smtClean="0"/>
              <a:t> </a:t>
            </a:r>
            <a:r>
              <a:rPr lang="zh-CN" altLang="en-US" dirty="0" smtClean="0">
                <a:solidFill>
                  <a:srgbClr val="C00000"/>
                </a:solidFill>
              </a:rPr>
              <a:t>第三步：决策</a:t>
            </a:r>
            <a:r>
              <a:rPr lang="zh-CN" altLang="en-US" dirty="0" smtClean="0"/>
              <a:t>，依据</a:t>
            </a:r>
            <a:r>
              <a:rPr lang="zh-CN" altLang="en-US" dirty="0"/>
              <a:t>访问控制策略数据库的规则 ，确定是否允许访问</a:t>
            </a:r>
            <a:r>
              <a:rPr lang="zh-CN" altLang="en-US" dirty="0" smtClean="0"/>
              <a:t>操作。</a:t>
            </a:r>
            <a:endParaRPr lang="zh-CN" altLang="en-US" dirty="0"/>
          </a:p>
          <a:p>
            <a:pPr lvl="2"/>
            <a:endParaRPr lang="zh-CN" altLang="en-US" dirty="0" smtClean="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一、访问控制技术概述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2365648" y="4187205"/>
            <a:ext cx="6970712" cy="1978099"/>
            <a:chOff x="2365648" y="4187205"/>
            <a:chExt cx="6970712" cy="1978099"/>
          </a:xfrm>
        </p:grpSpPr>
        <p:pic>
          <p:nvPicPr>
            <p:cNvPr id="5"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648" y="4403105"/>
              <a:ext cx="747712"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p:cNvSpPr txBox="1">
              <a:spLocks noChangeArrowheads="1"/>
            </p:cNvSpPr>
            <p:nvPr/>
          </p:nvSpPr>
          <p:spPr bwMode="auto">
            <a:xfrm>
              <a:off x="2687910" y="5284167"/>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主体</a:t>
              </a:r>
            </a:p>
          </p:txBody>
        </p:sp>
        <p:pic>
          <p:nvPicPr>
            <p:cNvPr id="7" name="图片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3360" y="4476130"/>
              <a:ext cx="80962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5920" y="5285829"/>
              <a:ext cx="88741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850085" y="4395167"/>
              <a:ext cx="1970088" cy="9001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latin typeface="微软雅黑" panose="020B0503020204020204" pitchFamily="34" charset="-122"/>
                  <a:ea typeface="微软雅黑" panose="020B0503020204020204" pitchFamily="34" charset="-122"/>
                </a:rPr>
                <a:t>引用监视器</a:t>
              </a:r>
              <a:endParaRPr lang="en-US" altLang="zh-CN" dirty="0">
                <a:solidFill>
                  <a:schemeClr val="tx2"/>
                </a:solidFill>
                <a:latin typeface="微软雅黑" panose="020B0503020204020204" pitchFamily="34" charset="-122"/>
                <a:ea typeface="微软雅黑" panose="020B0503020204020204" pitchFamily="34" charset="-122"/>
              </a:endParaRPr>
            </a:p>
            <a:p>
              <a:pPr algn="ctr">
                <a:defRPr/>
              </a:pPr>
              <a:r>
                <a:rPr lang="en-US" altLang="zh-CN" dirty="0">
                  <a:solidFill>
                    <a:schemeClr val="tx2"/>
                  </a:solidFill>
                  <a:latin typeface="微软雅黑" panose="020B0503020204020204" pitchFamily="34" charset="-122"/>
                  <a:ea typeface="微软雅黑" panose="020B0503020204020204" pitchFamily="34" charset="-122"/>
                </a:rPr>
                <a:t>Reference Monitor</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p:nvSpPr>
          <p:spPr bwMode="auto">
            <a:xfrm>
              <a:off x="6435352" y="5628445"/>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访问控制策略库</a:t>
              </a:r>
            </a:p>
          </p:txBody>
        </p:sp>
        <p:pic>
          <p:nvPicPr>
            <p:cNvPr id="11"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90160" y="4187205"/>
              <a:ext cx="13462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6"/>
            <p:cNvSpPr txBox="1">
              <a:spLocks noChangeArrowheads="1"/>
            </p:cNvSpPr>
            <p:nvPr/>
          </p:nvSpPr>
          <p:spPr bwMode="auto">
            <a:xfrm>
              <a:off x="8409260" y="5484192"/>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客体</a:t>
              </a:r>
            </a:p>
          </p:txBody>
        </p:sp>
        <p:sp>
          <p:nvSpPr>
            <p:cNvPr id="13" name="右箭头 12"/>
            <p:cNvSpPr/>
            <p:nvPr/>
          </p:nvSpPr>
          <p:spPr>
            <a:xfrm>
              <a:off x="4083323" y="4753942"/>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右箭头 13"/>
            <p:cNvSpPr/>
            <p:nvPr/>
          </p:nvSpPr>
          <p:spPr>
            <a:xfrm>
              <a:off x="7102748" y="4722192"/>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右箭头 14"/>
            <p:cNvSpPr/>
            <p:nvPr/>
          </p:nvSpPr>
          <p:spPr>
            <a:xfrm rot="5400000">
              <a:off x="5125280" y="5556662"/>
              <a:ext cx="418928" cy="22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右箭头 15"/>
            <p:cNvSpPr/>
            <p:nvPr/>
          </p:nvSpPr>
          <p:spPr>
            <a:xfrm rot="16200000">
              <a:off x="6103874" y="5565490"/>
              <a:ext cx="433215" cy="19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14097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什么是</a:t>
            </a:r>
            <a:r>
              <a:rPr lang="zh-CN" altLang="en-US" dirty="0" smtClean="0">
                <a:solidFill>
                  <a:srgbClr val="C00000"/>
                </a:solidFill>
              </a:rPr>
              <a:t>访问控制应用模型</a:t>
            </a:r>
            <a:r>
              <a:rPr lang="zh-CN" altLang="en-US" dirty="0" smtClean="0"/>
              <a:t>？</a:t>
            </a:r>
            <a:endParaRPr lang="en-US" altLang="zh-CN" dirty="0" smtClean="0"/>
          </a:p>
          <a:p>
            <a:pPr lvl="2"/>
            <a:r>
              <a:rPr lang="en-US" altLang="zh-CN" dirty="0"/>
              <a:t> </a:t>
            </a:r>
            <a:r>
              <a:rPr lang="zh-CN" altLang="en-US" dirty="0" smtClean="0"/>
              <a:t>访问控制的核心是建立描述主体对客体访问能力的访问策略，而具体访问控制策略的确定是由采用何种访问控制应用模型决定的。所谓访问控制应用模型就是用来</a:t>
            </a:r>
            <a:r>
              <a:rPr lang="zh-CN" altLang="en-US" dirty="0" smtClean="0">
                <a:solidFill>
                  <a:srgbClr val="C00000"/>
                </a:solidFill>
              </a:rPr>
              <a:t>描述主体、客体间授权关系的一种形式化方式</a:t>
            </a:r>
            <a:r>
              <a:rPr lang="zh-CN" altLang="en-US" dirty="0" smtClean="0"/>
              <a:t>。</a:t>
            </a:r>
            <a:endParaRPr lang="en-US" altLang="zh-CN" dirty="0" smtClean="0"/>
          </a:p>
          <a:p>
            <a:pPr lvl="2"/>
            <a:r>
              <a:rPr lang="en-US" altLang="zh-CN" dirty="0"/>
              <a:t> </a:t>
            </a:r>
            <a:r>
              <a:rPr lang="zh-CN" altLang="en-US" dirty="0" smtClean="0"/>
              <a:t>常见的访问控制模型</a:t>
            </a:r>
            <a:endParaRPr lang="en-US" altLang="zh-CN" dirty="0" smtClean="0"/>
          </a:p>
          <a:p>
            <a:pPr lvl="3"/>
            <a:r>
              <a:rPr lang="en-US" altLang="zh-CN" dirty="0" smtClean="0"/>
              <a:t> </a:t>
            </a:r>
            <a:r>
              <a:rPr lang="zh-CN" altLang="en-US" dirty="0" smtClean="0">
                <a:solidFill>
                  <a:srgbClr val="C00000"/>
                </a:solidFill>
              </a:rPr>
              <a:t>自主访问控制</a:t>
            </a:r>
            <a:r>
              <a:rPr lang="zh-CN" altLang="en-US" dirty="0" smtClean="0"/>
              <a:t>（</a:t>
            </a:r>
            <a:r>
              <a:rPr lang="en-US" altLang="zh-CN" dirty="0" smtClean="0"/>
              <a:t>Discretionary Access Control</a:t>
            </a:r>
            <a:r>
              <a:rPr lang="zh-CN" altLang="en-US" dirty="0" smtClean="0"/>
              <a:t>，</a:t>
            </a:r>
            <a:r>
              <a:rPr lang="en-US" altLang="zh-CN" dirty="0" smtClean="0"/>
              <a:t>DAC</a:t>
            </a:r>
            <a:r>
              <a:rPr lang="zh-CN" altLang="en-US" dirty="0" smtClean="0"/>
              <a:t>）</a:t>
            </a:r>
            <a:endParaRPr lang="en-US" altLang="zh-CN" dirty="0" smtClean="0"/>
          </a:p>
          <a:p>
            <a:pPr lvl="3"/>
            <a:r>
              <a:rPr lang="en-US" altLang="zh-CN" dirty="0" smtClean="0"/>
              <a:t> </a:t>
            </a:r>
            <a:r>
              <a:rPr lang="zh-CN" altLang="en-US" dirty="0" smtClean="0">
                <a:solidFill>
                  <a:srgbClr val="C00000"/>
                </a:solidFill>
              </a:rPr>
              <a:t>强制访问控制</a:t>
            </a:r>
            <a:r>
              <a:rPr lang="zh-CN" altLang="en-US" dirty="0" smtClean="0"/>
              <a:t>（</a:t>
            </a:r>
            <a:r>
              <a:rPr lang="en-US" altLang="zh-CN" dirty="0"/>
              <a:t> </a:t>
            </a:r>
            <a:r>
              <a:rPr lang="en-US" altLang="zh-CN" dirty="0" smtClean="0"/>
              <a:t>Mandatory Access Control</a:t>
            </a:r>
            <a:r>
              <a:rPr lang="zh-CN" altLang="en-US" dirty="0" smtClean="0"/>
              <a:t>，</a:t>
            </a:r>
            <a:r>
              <a:rPr lang="en-US" altLang="zh-CN" dirty="0" smtClean="0"/>
              <a:t>MAC </a:t>
            </a:r>
            <a:r>
              <a:rPr lang="zh-CN" altLang="en-US" dirty="0" smtClean="0"/>
              <a:t>）</a:t>
            </a:r>
            <a:endParaRPr lang="en-US" altLang="zh-CN" dirty="0" smtClean="0"/>
          </a:p>
          <a:p>
            <a:pPr lvl="3"/>
            <a:r>
              <a:rPr lang="en-US" altLang="zh-CN" dirty="0"/>
              <a:t> </a:t>
            </a:r>
            <a:r>
              <a:rPr lang="zh-CN" altLang="en-US" dirty="0" smtClean="0">
                <a:solidFill>
                  <a:srgbClr val="C00000"/>
                </a:solidFill>
              </a:rPr>
              <a:t>基于角色的访问控制</a:t>
            </a:r>
            <a:r>
              <a:rPr lang="zh-CN" altLang="en-US" dirty="0" smtClean="0"/>
              <a:t>（</a:t>
            </a:r>
            <a:r>
              <a:rPr lang="en-US" altLang="zh-CN" dirty="0"/>
              <a:t>Role-Based Access Control</a:t>
            </a:r>
            <a:r>
              <a:rPr lang="zh-CN" altLang="en-US" dirty="0" smtClean="0"/>
              <a:t>，</a:t>
            </a:r>
            <a:r>
              <a:rPr lang="en-US" altLang="zh-CN" dirty="0"/>
              <a:t>RBAC</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5389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smtClean="0"/>
              <a:t> 自主</a:t>
            </a:r>
            <a:r>
              <a:rPr lang="zh-CN" altLang="en-US" dirty="0"/>
              <a:t>访问</a:t>
            </a:r>
            <a:r>
              <a:rPr lang="zh-CN" altLang="en-US" dirty="0" smtClean="0"/>
              <a:t>控制模型</a:t>
            </a:r>
            <a:endParaRPr lang="en-US" altLang="zh-CN" dirty="0" smtClean="0"/>
          </a:p>
          <a:p>
            <a:pPr lvl="2"/>
            <a:r>
              <a:rPr lang="zh-CN" altLang="en-US" dirty="0" smtClean="0"/>
              <a:t> 确认</a:t>
            </a:r>
            <a:r>
              <a:rPr lang="zh-CN" altLang="en-US" dirty="0"/>
              <a:t>主体身份及所属组的基础上，</a:t>
            </a:r>
            <a:r>
              <a:rPr lang="zh-CN" altLang="en-US" dirty="0">
                <a:solidFill>
                  <a:srgbClr val="C00000"/>
                </a:solidFill>
              </a:rPr>
              <a:t>根据访问者的身份和授权来决定访问模式</a:t>
            </a:r>
            <a:r>
              <a:rPr lang="zh-CN" altLang="en-US" dirty="0"/>
              <a:t>，对访问进行限定的一种控制策略。</a:t>
            </a:r>
          </a:p>
          <a:p>
            <a:pPr lvl="2"/>
            <a:r>
              <a:rPr lang="en-US" altLang="zh-CN" dirty="0" smtClean="0"/>
              <a:t> </a:t>
            </a:r>
            <a:r>
              <a:rPr lang="zh-CN" altLang="en-US" dirty="0" smtClean="0"/>
              <a:t>模型定义</a:t>
            </a:r>
            <a:endParaRPr lang="en-US" altLang="zh-CN" dirty="0" smtClean="0"/>
          </a:p>
          <a:p>
            <a:pPr lvl="3"/>
            <a:r>
              <a:rPr lang="zh-CN" altLang="en-US" dirty="0"/>
              <a:t>具有授予某种访问权力的主体（用户）能够自己决定是否将访问控制权限的某个子集授予其他的主体或从其他主体那里收回他所授予的访问</a:t>
            </a:r>
            <a:r>
              <a:rPr lang="zh-CN" altLang="en-US" dirty="0" smtClean="0"/>
              <a:t>权限；</a:t>
            </a:r>
            <a:endParaRPr lang="en-US" altLang="zh-CN" dirty="0" smtClean="0"/>
          </a:p>
          <a:p>
            <a:pPr lvl="3"/>
            <a:r>
              <a:rPr lang="en-US" altLang="zh-CN" dirty="0" smtClean="0"/>
              <a:t>R</a:t>
            </a:r>
            <a:r>
              <a:rPr lang="en-US" altLang="zh-CN" baseline="-25000" dirty="0" smtClean="0"/>
              <a:t>X</a:t>
            </a:r>
            <a:r>
              <a:rPr lang="en-US" altLang="zh-CN" dirty="0" smtClean="0"/>
              <a:t>=R</a:t>
            </a:r>
            <a:r>
              <a:rPr lang="en-US" altLang="zh-CN" baseline="-25000" dirty="0" smtClean="0"/>
              <a:t>XO</a:t>
            </a:r>
            <a:r>
              <a:rPr lang="en-US" altLang="zh-CN" dirty="0" smtClean="0"/>
              <a:t>∪R</a:t>
            </a:r>
            <a:r>
              <a:rPr lang="en-US" altLang="zh-CN" baseline="-25000" dirty="0" smtClean="0"/>
              <a:t>XG</a:t>
            </a:r>
            <a:r>
              <a:rPr lang="zh-CN" altLang="en-US" dirty="0" smtClean="0"/>
              <a:t>，表示主体</a:t>
            </a:r>
            <a:r>
              <a:rPr lang="en-US" altLang="zh-CN" dirty="0" smtClean="0"/>
              <a:t>X</a:t>
            </a:r>
            <a:r>
              <a:rPr lang="zh-CN" altLang="en-US" dirty="0" smtClean="0"/>
              <a:t>拥有的访问权限，</a:t>
            </a:r>
            <a:r>
              <a:rPr lang="en-US" altLang="zh-CN" dirty="0" smtClean="0"/>
              <a:t>R</a:t>
            </a:r>
            <a:r>
              <a:rPr lang="en-US" altLang="zh-CN" baseline="-25000" dirty="0" smtClean="0"/>
              <a:t>XO</a:t>
            </a:r>
            <a:r>
              <a:rPr lang="zh-CN" altLang="en-US" dirty="0" smtClean="0"/>
              <a:t>主体</a:t>
            </a:r>
            <a:r>
              <a:rPr lang="en-US" altLang="zh-CN" dirty="0" smtClean="0"/>
              <a:t>X</a:t>
            </a:r>
            <a:r>
              <a:rPr lang="zh-CN" altLang="en-US" dirty="0" smtClean="0"/>
              <a:t>通过创建客体获取的访问权限集，</a:t>
            </a:r>
            <a:r>
              <a:rPr lang="en-US" altLang="zh-CN" dirty="0" smtClean="0"/>
              <a:t> R</a:t>
            </a:r>
            <a:r>
              <a:rPr lang="en-US" altLang="zh-CN" baseline="-25000" dirty="0" smtClean="0"/>
              <a:t>XG</a:t>
            </a:r>
            <a:r>
              <a:rPr lang="zh-CN" altLang="en-US" dirty="0" smtClean="0"/>
              <a:t>表示主体</a:t>
            </a:r>
            <a:r>
              <a:rPr lang="en-US" altLang="zh-CN" dirty="0" smtClean="0"/>
              <a:t>X</a:t>
            </a:r>
            <a:r>
              <a:rPr lang="zh-CN" altLang="en-US" dirty="0" smtClean="0"/>
              <a:t>通过其他主体授权获得的访问权限集；</a:t>
            </a:r>
            <a:endParaRPr lang="en-US" altLang="zh-CN" dirty="0" smtClean="0"/>
          </a:p>
          <a:p>
            <a:pPr lvl="3"/>
            <a:r>
              <a:rPr lang="en-US" altLang="zh-CN" dirty="0" smtClean="0"/>
              <a:t>X→Y: {</a:t>
            </a:r>
            <a:r>
              <a:rPr lang="en-US" altLang="zh-CN" dirty="0" err="1" smtClean="0"/>
              <a:t>R|R∈R</a:t>
            </a:r>
            <a:r>
              <a:rPr lang="en-US" altLang="zh-CN" baseline="-25000" dirty="0" err="1" smtClean="0"/>
              <a:t>x</a:t>
            </a:r>
            <a:r>
              <a:rPr lang="en-US" altLang="zh-CN" dirty="0" smtClean="0"/>
              <a:t>}</a:t>
            </a:r>
            <a:r>
              <a:rPr lang="zh-CN" altLang="en-US" dirty="0" smtClean="0"/>
              <a:t>，表示主体</a:t>
            </a:r>
            <a:r>
              <a:rPr lang="en-US" altLang="zh-CN" dirty="0" smtClean="0"/>
              <a:t>X</a:t>
            </a:r>
            <a:r>
              <a:rPr lang="zh-CN" altLang="en-US" dirty="0" smtClean="0"/>
              <a:t>将权限集</a:t>
            </a:r>
            <a:r>
              <a:rPr lang="en-US" altLang="zh-CN" dirty="0" smtClean="0"/>
              <a:t>R</a:t>
            </a:r>
            <a:r>
              <a:rPr lang="zh-CN" altLang="en-US" dirty="0" smtClean="0"/>
              <a:t>授予主体</a:t>
            </a:r>
            <a:r>
              <a:rPr lang="en-US" altLang="zh-CN" dirty="0" smtClean="0"/>
              <a:t>Y</a:t>
            </a:r>
            <a:r>
              <a:rPr lang="zh-CN" altLang="en-US" dirty="0" smtClean="0"/>
              <a:t>。</a:t>
            </a:r>
            <a:endParaRPr lang="en-US" altLang="zh-CN" dirty="0" smtClean="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4667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自主访问控制模型的优缺点</a:t>
            </a:r>
            <a:endParaRPr lang="en-US" altLang="zh-CN" dirty="0" smtClean="0"/>
          </a:p>
          <a:p>
            <a:pPr lvl="2"/>
            <a:r>
              <a:rPr lang="en-US" altLang="zh-CN" dirty="0"/>
              <a:t> </a:t>
            </a:r>
            <a:r>
              <a:rPr lang="zh-CN" altLang="en-US" dirty="0" smtClean="0">
                <a:solidFill>
                  <a:srgbClr val="C00000"/>
                </a:solidFill>
              </a:rPr>
              <a:t>优点</a:t>
            </a:r>
            <a:endParaRPr lang="en-US" altLang="zh-CN" dirty="0" smtClean="0">
              <a:solidFill>
                <a:srgbClr val="C00000"/>
              </a:solidFill>
            </a:endParaRPr>
          </a:p>
          <a:p>
            <a:pPr lvl="3"/>
            <a:r>
              <a:rPr lang="zh-CN" altLang="en-US" dirty="0" smtClean="0"/>
              <a:t>与业务和应用场景无关，其自主性为用户权限管理提供了最大限度的灵活性，在通用操作系统中普遍使用。</a:t>
            </a:r>
            <a:endParaRPr lang="en-US" altLang="zh-CN" dirty="0" smtClean="0"/>
          </a:p>
          <a:p>
            <a:pPr lvl="2"/>
            <a:r>
              <a:rPr lang="en-US" altLang="zh-CN" dirty="0"/>
              <a:t> </a:t>
            </a:r>
            <a:r>
              <a:rPr lang="zh-CN" altLang="en-US" dirty="0" smtClean="0">
                <a:solidFill>
                  <a:srgbClr val="C00000"/>
                </a:solidFill>
              </a:rPr>
              <a:t>缺点</a:t>
            </a:r>
            <a:endParaRPr lang="en-US" altLang="zh-CN" dirty="0" smtClean="0">
              <a:solidFill>
                <a:srgbClr val="C00000"/>
              </a:solidFill>
            </a:endParaRPr>
          </a:p>
          <a:p>
            <a:pPr lvl="3"/>
            <a:r>
              <a:rPr lang="zh-CN" altLang="en-US" dirty="0"/>
              <a:t>由于这种自主性，在</a:t>
            </a:r>
            <a:r>
              <a:rPr lang="en-US" altLang="zh-CN" dirty="0"/>
              <a:t>DAC</a:t>
            </a:r>
            <a:r>
              <a:rPr lang="zh-CN" altLang="en-US" dirty="0"/>
              <a:t>中，信息总是可以从一个实体流向另一个实体，即使对于高度机密的信息也是如此，因此自主访问控制的安全级别较低。另外，由于同一用户对不同的客体有不同的存取权限，不同的用户对同一客体有不同的存取权限，用户、权限、客体间的授权管理复杂</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二、访问控制应用模型</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横卷形 4"/>
          <p:cNvSpPr/>
          <p:nvPr/>
        </p:nvSpPr>
        <p:spPr>
          <a:xfrm>
            <a:off x="5159896" y="5591275"/>
            <a:ext cx="2880320" cy="57606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smtClean="0">
                <a:solidFill>
                  <a:srgbClr val="C00000"/>
                </a:solidFill>
                <a:latin typeface="微软雅黑" panose="020B0503020204020204" pitchFamily="34" charset="-122"/>
                <a:ea typeface="微软雅黑" panose="020B0503020204020204" pitchFamily="34" charset="-122"/>
              </a:rPr>
              <a:t>存在权限传递风险</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4192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20307</TotalTime>
  <Words>3933</Words>
  <Application>Microsoft Office PowerPoint</Application>
  <PresentationFormat>宽屏</PresentationFormat>
  <Paragraphs>502</Paragraphs>
  <Slides>46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黑体</vt:lpstr>
      <vt:lpstr>华文行楷</vt:lpstr>
      <vt:lpstr>华文新魏</vt:lpstr>
      <vt:lpstr>华文中宋</vt:lpstr>
      <vt:lpstr>宋体</vt:lpstr>
      <vt:lpstr>微软雅黑</vt:lpstr>
      <vt:lpstr>Arial</vt:lpstr>
      <vt:lpstr>Calibri</vt:lpstr>
      <vt:lpstr>Times New Roman</vt:lpstr>
      <vt:lpstr>Wingdings</vt:lpstr>
      <vt:lpstr>Office 主题​​</vt:lpstr>
      <vt:lpstr>网络安全技术</vt:lpstr>
      <vt:lpstr>了解访问控制的基本概念；理解不同访问控制模型的特点和适用场景，以及实现技术；掌握在工程环境中访问控制系统的设计与实现。</vt:lpstr>
      <vt:lpstr>内容安排</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zhaoyang@uestc.edu.cn</cp:lastModifiedBy>
  <cp:revision>949</cp:revision>
  <dcterms:created xsi:type="dcterms:W3CDTF">2013-10-09T01:13:35Z</dcterms:created>
  <dcterms:modified xsi:type="dcterms:W3CDTF">2019-09-24T11:07:36Z</dcterms:modified>
</cp:coreProperties>
</file>