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56" r:id="rId2"/>
    <p:sldId id="459" r:id="rId3"/>
    <p:sldId id="460" r:id="rId4"/>
    <p:sldId id="458" r:id="rId5"/>
    <p:sldId id="461" r:id="rId6"/>
    <p:sldId id="462" r:id="rId7"/>
    <p:sldId id="463" r:id="rId8"/>
    <p:sldId id="464" r:id="rId9"/>
    <p:sldId id="465" r:id="rId10"/>
    <p:sldId id="466" r:id="rId11"/>
    <p:sldId id="467" r:id="rId12"/>
    <p:sldId id="468" r:id="rId13"/>
    <p:sldId id="469" r:id="rId14"/>
    <p:sldId id="470" r:id="rId15"/>
    <p:sldId id="473" r:id="rId16"/>
    <p:sldId id="471" r:id="rId17"/>
    <p:sldId id="475" r:id="rId18"/>
    <p:sldId id="476" r:id="rId19"/>
    <p:sldId id="474" r:id="rId20"/>
    <p:sldId id="472" r:id="rId21"/>
    <p:sldId id="477" r:id="rId22"/>
    <p:sldId id="478" r:id="rId23"/>
    <p:sldId id="479" r:id="rId24"/>
    <p:sldId id="481" r:id="rId25"/>
    <p:sldId id="480" r:id="rId26"/>
    <p:sldId id="482" r:id="rId27"/>
    <p:sldId id="483" r:id="rId28"/>
    <p:sldId id="485" r:id="rId29"/>
    <p:sldId id="484" r:id="rId30"/>
    <p:sldId id="486" r:id="rId31"/>
    <p:sldId id="488" r:id="rId32"/>
    <p:sldId id="487" r:id="rId33"/>
    <p:sldId id="489" r:id="rId34"/>
    <p:sldId id="490" r:id="rId35"/>
    <p:sldId id="491" r:id="rId36"/>
    <p:sldId id="492" r:id="rId37"/>
    <p:sldId id="494" r:id="rId38"/>
    <p:sldId id="493" r:id="rId39"/>
    <p:sldId id="502" r:id="rId40"/>
    <p:sldId id="501" r:id="rId41"/>
    <p:sldId id="495" r:id="rId42"/>
    <p:sldId id="496" r:id="rId43"/>
    <p:sldId id="497" r:id="rId44"/>
    <p:sldId id="498" r:id="rId45"/>
    <p:sldId id="499" r:id="rId46"/>
    <p:sldId id="500" r:id="rId47"/>
    <p:sldId id="454" r:id="rId48"/>
  </p:sldIdLst>
  <p:sldSz cx="12192000" cy="6858000"/>
  <p:notesSz cx="9144000" cy="6858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CDE5"/>
    <a:srgbClr val="EA6103"/>
    <a:srgbClr val="F77427"/>
    <a:srgbClr val="67BFBB"/>
    <a:srgbClr val="F46D92"/>
    <a:srgbClr val="ED5684"/>
    <a:srgbClr val="FF0000"/>
    <a:srgbClr val="9900FF"/>
    <a:srgbClr val="FFFF66"/>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25" autoAdjust="0"/>
    <p:restoredTop sz="90814" autoAdjust="0"/>
  </p:normalViewPr>
  <p:slideViewPr>
    <p:cSldViewPr>
      <p:cViewPr varScale="1">
        <p:scale>
          <a:sx n="62" d="100"/>
          <a:sy n="62" d="100"/>
        </p:scale>
        <p:origin x="76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F5B4B0-7C1E-447A-9663-02FFDE877AEE}" type="doc">
      <dgm:prSet loTypeId="urn:microsoft.com/office/officeart/2008/layout/HorizontalMultiLevelHierarchy" loCatId="hierarchy" qsTypeId="urn:microsoft.com/office/officeart/2005/8/quickstyle/simple3" qsCatId="simple" csTypeId="urn:microsoft.com/office/officeart/2005/8/colors/colorful4" csCatId="colorful" phldr="1"/>
      <dgm:spPr/>
      <dgm:t>
        <a:bodyPr/>
        <a:lstStyle/>
        <a:p>
          <a:endParaRPr lang="zh-CN" altLang="en-US"/>
        </a:p>
      </dgm:t>
    </dgm:pt>
    <dgm:pt modelId="{52ABFACF-F65E-40AF-AE31-14DB4CBBD929}">
      <dgm:prSet phldrT="[文本]" custT="1"/>
      <dgm:spPr/>
      <dgm:t>
        <a:bodyPr/>
        <a:lstStyle/>
        <a:p>
          <a:r>
            <a:rPr lang="zh-CN" altLang="en-US" sz="2400" dirty="0" smtClean="0">
              <a:solidFill>
                <a:schemeClr val="tx2"/>
              </a:solidFill>
              <a:latin typeface="微软雅黑" panose="020B0503020204020204" pitchFamily="34" charset="-122"/>
              <a:ea typeface="微软雅黑" panose="020B0503020204020204" pitchFamily="34" charset="-122"/>
            </a:rPr>
            <a:t>网络扫描技术</a:t>
          </a:r>
          <a:endParaRPr lang="zh-CN" altLang="en-US" sz="2400" dirty="0">
            <a:solidFill>
              <a:schemeClr val="tx2"/>
            </a:solidFill>
            <a:latin typeface="微软雅黑" panose="020B0503020204020204" pitchFamily="34" charset="-122"/>
            <a:ea typeface="微软雅黑" panose="020B0503020204020204" pitchFamily="34" charset="-122"/>
          </a:endParaRPr>
        </a:p>
      </dgm:t>
    </dgm:pt>
    <dgm:pt modelId="{B714F959-1953-4566-8EF1-9AC9FC913658}" type="parTrans" cxnId="{BD8DAF10-328D-4738-A0F0-9AF5C43961D7}">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49E7E229-B74E-4CE8-9834-D8DA73268714}" type="sibTrans" cxnId="{BD8DAF10-328D-4738-A0F0-9AF5C43961D7}">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FCC57719-6FCF-42B3-A24F-7A7D2FE6248D}">
      <dgm:prSet phldrT="[文本]" custT="1"/>
      <dgm:spPr/>
      <dgm:t>
        <a:bodyPr/>
        <a:lstStyle/>
        <a:p>
          <a:r>
            <a:rPr lang="zh-CN" altLang="en-US" sz="2400" dirty="0" smtClean="0">
              <a:solidFill>
                <a:schemeClr val="tx2"/>
              </a:solidFill>
              <a:latin typeface="微软雅黑" panose="020B0503020204020204" pitchFamily="34" charset="-122"/>
              <a:ea typeface="微软雅黑" panose="020B0503020204020204" pitchFamily="34" charset="-122"/>
            </a:rPr>
            <a:t>网络扫描技术概述</a:t>
          </a:r>
          <a:endParaRPr lang="zh-CN" altLang="en-US" sz="2400" dirty="0">
            <a:solidFill>
              <a:schemeClr val="tx2"/>
            </a:solidFill>
            <a:latin typeface="微软雅黑" panose="020B0503020204020204" pitchFamily="34" charset="-122"/>
            <a:ea typeface="微软雅黑" panose="020B0503020204020204" pitchFamily="34" charset="-122"/>
          </a:endParaRPr>
        </a:p>
      </dgm:t>
    </dgm:pt>
    <dgm:pt modelId="{21B19C81-CC38-4292-827E-519C069BAB76}" type="parTrans" cxnId="{2E863C3A-8E32-4B47-A43B-AB6578A25A84}">
      <dgm:prSet custT="1"/>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572AD595-2F63-4148-86B8-0EF8BE6F2F8A}" type="sibTrans" cxnId="{2E863C3A-8E32-4B47-A43B-AB6578A25A84}">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EB8F9212-610E-4519-A7B1-F1FFAF5F9A77}">
      <dgm:prSet phldrT="[文本]" custT="1"/>
      <dgm:spPr/>
      <dgm:t>
        <a:bodyPr/>
        <a:lstStyle/>
        <a:p>
          <a:r>
            <a:rPr lang="zh-CN" altLang="en-US" sz="2400" dirty="0" smtClean="0">
              <a:solidFill>
                <a:schemeClr val="tx2"/>
              </a:solidFill>
              <a:latin typeface="微软雅黑" panose="020B0503020204020204" pitchFamily="34" charset="-122"/>
              <a:ea typeface="微软雅黑" panose="020B0503020204020204" pitchFamily="34" charset="-122"/>
            </a:rPr>
            <a:t>主机扫描技术原理</a:t>
          </a:r>
          <a:endParaRPr lang="zh-CN" altLang="en-US" sz="2400" dirty="0">
            <a:solidFill>
              <a:schemeClr val="tx2"/>
            </a:solidFill>
            <a:latin typeface="微软雅黑" panose="020B0503020204020204" pitchFamily="34" charset="-122"/>
            <a:ea typeface="微软雅黑" panose="020B0503020204020204" pitchFamily="34" charset="-122"/>
          </a:endParaRPr>
        </a:p>
      </dgm:t>
    </dgm:pt>
    <dgm:pt modelId="{09D03F5E-FA65-41CA-98B9-2A24DF0B9928}" type="parTrans" cxnId="{4AFE4472-C99E-493B-8A10-A9F84D89BC09}">
      <dgm:prSet custT="1"/>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B90EFDE4-5488-4F03-B83B-A31BACC2B68B}" type="sibTrans" cxnId="{4AFE4472-C99E-493B-8A10-A9F84D89BC09}">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7FC8C3E6-84BF-48EE-B895-E753F1C8D0FC}">
      <dgm:prSet phldrT="[文本]" custT="1"/>
      <dgm:spPr/>
      <dgm:t>
        <a:bodyPr/>
        <a:lstStyle/>
        <a:p>
          <a:r>
            <a:rPr lang="zh-CN" altLang="en-US" sz="2400" dirty="0" smtClean="0">
              <a:solidFill>
                <a:schemeClr val="tx2"/>
              </a:solidFill>
              <a:latin typeface="微软雅黑" panose="020B0503020204020204" pitchFamily="34" charset="-122"/>
              <a:ea typeface="微软雅黑" panose="020B0503020204020204" pitchFamily="34" charset="-122"/>
            </a:rPr>
            <a:t>端口扫描技术原理</a:t>
          </a:r>
          <a:endParaRPr lang="zh-CN" altLang="en-US" sz="2400" dirty="0">
            <a:solidFill>
              <a:schemeClr val="tx2"/>
            </a:solidFill>
            <a:latin typeface="微软雅黑" panose="020B0503020204020204" pitchFamily="34" charset="-122"/>
            <a:ea typeface="微软雅黑" panose="020B0503020204020204" pitchFamily="34" charset="-122"/>
          </a:endParaRPr>
        </a:p>
      </dgm:t>
    </dgm:pt>
    <dgm:pt modelId="{6B80B25D-477D-4BDE-99FD-A6B10127D45D}" type="parTrans" cxnId="{AC3E19E1-73E6-4BCC-B423-CE825229472B}">
      <dgm:prSet/>
      <dgm:spPr/>
      <dgm:t>
        <a:bodyPr/>
        <a:lstStyle/>
        <a:p>
          <a:endParaRPr lang="zh-CN" altLang="en-US"/>
        </a:p>
      </dgm:t>
    </dgm:pt>
    <dgm:pt modelId="{693ED514-96AB-476F-8D41-A694109BC930}" type="sibTrans" cxnId="{AC3E19E1-73E6-4BCC-B423-CE825229472B}">
      <dgm:prSet/>
      <dgm:spPr/>
      <dgm:t>
        <a:bodyPr/>
        <a:lstStyle/>
        <a:p>
          <a:endParaRPr lang="zh-CN" altLang="en-US"/>
        </a:p>
      </dgm:t>
    </dgm:pt>
    <dgm:pt modelId="{0E0B6C48-B1A5-45FA-9F73-8CA8AC2E9C43}">
      <dgm:prSet phldrT="[文本]" custT="1"/>
      <dgm:spPr/>
      <dgm:t>
        <a:bodyPr/>
        <a:lstStyle/>
        <a:p>
          <a:r>
            <a:rPr lang="zh-CN" altLang="en-US" sz="2400" dirty="0" smtClean="0">
              <a:solidFill>
                <a:schemeClr val="tx2"/>
              </a:solidFill>
              <a:latin typeface="微软雅黑" panose="020B0503020204020204" pitchFamily="34" charset="-122"/>
              <a:ea typeface="微软雅黑" panose="020B0503020204020204" pitchFamily="34" charset="-122"/>
            </a:rPr>
            <a:t>操作系统扫描原理</a:t>
          </a:r>
          <a:endParaRPr lang="zh-CN" altLang="en-US" sz="2400" dirty="0">
            <a:solidFill>
              <a:schemeClr val="tx2"/>
            </a:solidFill>
            <a:latin typeface="微软雅黑" panose="020B0503020204020204" pitchFamily="34" charset="-122"/>
            <a:ea typeface="微软雅黑" panose="020B0503020204020204" pitchFamily="34" charset="-122"/>
          </a:endParaRPr>
        </a:p>
      </dgm:t>
    </dgm:pt>
    <dgm:pt modelId="{FBC32175-DF6E-434B-8D2E-C68D77A1D7D1}" type="parTrans" cxnId="{2A3EAA65-16F9-4695-867E-921AB7835978}">
      <dgm:prSet/>
      <dgm:spPr/>
      <dgm:t>
        <a:bodyPr/>
        <a:lstStyle/>
        <a:p>
          <a:endParaRPr lang="zh-CN" altLang="en-US"/>
        </a:p>
      </dgm:t>
    </dgm:pt>
    <dgm:pt modelId="{17F41F38-C1DC-4FC4-ABC6-5F4530525A63}" type="sibTrans" cxnId="{2A3EAA65-16F9-4695-867E-921AB7835978}">
      <dgm:prSet/>
      <dgm:spPr/>
      <dgm:t>
        <a:bodyPr/>
        <a:lstStyle/>
        <a:p>
          <a:endParaRPr lang="zh-CN" altLang="en-US"/>
        </a:p>
      </dgm:t>
    </dgm:pt>
    <dgm:pt modelId="{8FBAF90B-1417-467B-AECE-E78BABBC4BBB}">
      <dgm:prSet phldrT="[文本]" custT="1"/>
      <dgm:spPr/>
      <dgm:t>
        <a:bodyPr/>
        <a:lstStyle/>
        <a:p>
          <a:r>
            <a:rPr lang="zh-CN" altLang="en-US" sz="2400" dirty="0" smtClean="0">
              <a:solidFill>
                <a:schemeClr val="tx2"/>
              </a:solidFill>
              <a:latin typeface="微软雅黑" panose="020B0503020204020204" pitchFamily="34" charset="-122"/>
              <a:ea typeface="微软雅黑" panose="020B0503020204020204" pitchFamily="34" charset="-122"/>
            </a:rPr>
            <a:t>常见扫描工具</a:t>
          </a:r>
          <a:endParaRPr lang="zh-CN" altLang="en-US" sz="2400" dirty="0">
            <a:solidFill>
              <a:schemeClr val="tx2"/>
            </a:solidFill>
            <a:latin typeface="微软雅黑" panose="020B0503020204020204" pitchFamily="34" charset="-122"/>
            <a:ea typeface="微软雅黑" panose="020B0503020204020204" pitchFamily="34" charset="-122"/>
          </a:endParaRPr>
        </a:p>
      </dgm:t>
    </dgm:pt>
    <dgm:pt modelId="{EB6A5C45-FF9A-42B8-BD94-DFDAE8B12B3C}" type="parTrans" cxnId="{BD4214FA-B66D-433F-963F-3F38CB24F94F}">
      <dgm:prSet/>
      <dgm:spPr/>
      <dgm:t>
        <a:bodyPr/>
        <a:lstStyle/>
        <a:p>
          <a:endParaRPr lang="zh-CN" altLang="en-US"/>
        </a:p>
      </dgm:t>
    </dgm:pt>
    <dgm:pt modelId="{E4164976-F5AC-4171-9CB3-4AD33210AC56}" type="sibTrans" cxnId="{BD4214FA-B66D-433F-963F-3F38CB24F94F}">
      <dgm:prSet/>
      <dgm:spPr/>
      <dgm:t>
        <a:bodyPr/>
        <a:lstStyle/>
        <a:p>
          <a:endParaRPr lang="zh-CN" altLang="en-US"/>
        </a:p>
      </dgm:t>
    </dgm:pt>
    <dgm:pt modelId="{0CFF7574-2F89-4C32-A0F7-F304E981EA44}" type="pres">
      <dgm:prSet presAssocID="{BDF5B4B0-7C1E-447A-9663-02FFDE877AEE}" presName="Name0" presStyleCnt="0">
        <dgm:presLayoutVars>
          <dgm:chPref val="1"/>
          <dgm:dir/>
          <dgm:animOne val="branch"/>
          <dgm:animLvl val="lvl"/>
          <dgm:resizeHandles val="exact"/>
        </dgm:presLayoutVars>
      </dgm:prSet>
      <dgm:spPr/>
      <dgm:t>
        <a:bodyPr/>
        <a:lstStyle/>
        <a:p>
          <a:endParaRPr lang="zh-CN" altLang="en-US"/>
        </a:p>
      </dgm:t>
    </dgm:pt>
    <dgm:pt modelId="{C4CF20BB-85C4-4308-9BF5-0064E7ED92B0}" type="pres">
      <dgm:prSet presAssocID="{52ABFACF-F65E-40AF-AE31-14DB4CBBD929}" presName="root1" presStyleCnt="0"/>
      <dgm:spPr/>
    </dgm:pt>
    <dgm:pt modelId="{5C4279C7-D627-42B3-B1B6-E763392595DA}" type="pres">
      <dgm:prSet presAssocID="{52ABFACF-F65E-40AF-AE31-14DB4CBBD929}" presName="LevelOneTextNode" presStyleLbl="node0" presStyleIdx="0" presStyleCnt="1">
        <dgm:presLayoutVars>
          <dgm:chPref val="3"/>
        </dgm:presLayoutVars>
      </dgm:prSet>
      <dgm:spPr/>
      <dgm:t>
        <a:bodyPr/>
        <a:lstStyle/>
        <a:p>
          <a:endParaRPr lang="zh-CN" altLang="en-US"/>
        </a:p>
      </dgm:t>
    </dgm:pt>
    <dgm:pt modelId="{E06CABE9-157F-4BE2-9DF0-E9BEAA21D552}" type="pres">
      <dgm:prSet presAssocID="{52ABFACF-F65E-40AF-AE31-14DB4CBBD929}" presName="level2hierChild" presStyleCnt="0"/>
      <dgm:spPr/>
    </dgm:pt>
    <dgm:pt modelId="{FB90D894-5C2A-49EF-9EAF-0219408198BB}" type="pres">
      <dgm:prSet presAssocID="{21B19C81-CC38-4292-827E-519C069BAB76}" presName="conn2-1" presStyleLbl="parChTrans1D2" presStyleIdx="0" presStyleCnt="5"/>
      <dgm:spPr/>
      <dgm:t>
        <a:bodyPr/>
        <a:lstStyle/>
        <a:p>
          <a:endParaRPr lang="zh-CN" altLang="en-US"/>
        </a:p>
      </dgm:t>
    </dgm:pt>
    <dgm:pt modelId="{BA008916-8107-4913-B1D5-CFDEC0C30CDE}" type="pres">
      <dgm:prSet presAssocID="{21B19C81-CC38-4292-827E-519C069BAB76}" presName="connTx" presStyleLbl="parChTrans1D2" presStyleIdx="0" presStyleCnt="5"/>
      <dgm:spPr/>
      <dgm:t>
        <a:bodyPr/>
        <a:lstStyle/>
        <a:p>
          <a:endParaRPr lang="zh-CN" altLang="en-US"/>
        </a:p>
      </dgm:t>
    </dgm:pt>
    <dgm:pt modelId="{7F8E7160-03CD-43B8-A263-CFDB21B07911}" type="pres">
      <dgm:prSet presAssocID="{FCC57719-6FCF-42B3-A24F-7A7D2FE6248D}" presName="root2" presStyleCnt="0"/>
      <dgm:spPr/>
    </dgm:pt>
    <dgm:pt modelId="{7C1FED7C-D8EC-4530-8AB6-8C2714AA56C7}" type="pres">
      <dgm:prSet presAssocID="{FCC57719-6FCF-42B3-A24F-7A7D2FE6248D}" presName="LevelTwoTextNode" presStyleLbl="node2" presStyleIdx="0" presStyleCnt="5" custScaleX="190835" custLinFactNeighborY="-88673">
        <dgm:presLayoutVars>
          <dgm:chPref val="3"/>
        </dgm:presLayoutVars>
      </dgm:prSet>
      <dgm:spPr/>
      <dgm:t>
        <a:bodyPr/>
        <a:lstStyle/>
        <a:p>
          <a:endParaRPr lang="zh-CN" altLang="en-US"/>
        </a:p>
      </dgm:t>
    </dgm:pt>
    <dgm:pt modelId="{D473B3F2-69BC-4D82-90D7-4E2A3B9C2552}" type="pres">
      <dgm:prSet presAssocID="{FCC57719-6FCF-42B3-A24F-7A7D2FE6248D}" presName="level3hierChild" presStyleCnt="0"/>
      <dgm:spPr/>
    </dgm:pt>
    <dgm:pt modelId="{FBD6E80D-5562-4DE9-A27A-0053813C7DC1}" type="pres">
      <dgm:prSet presAssocID="{09D03F5E-FA65-41CA-98B9-2A24DF0B9928}" presName="conn2-1" presStyleLbl="parChTrans1D2" presStyleIdx="1" presStyleCnt="5"/>
      <dgm:spPr/>
      <dgm:t>
        <a:bodyPr/>
        <a:lstStyle/>
        <a:p>
          <a:endParaRPr lang="zh-CN" altLang="en-US"/>
        </a:p>
      </dgm:t>
    </dgm:pt>
    <dgm:pt modelId="{DE3DA856-024D-4E2E-AA6E-65142AD196C7}" type="pres">
      <dgm:prSet presAssocID="{09D03F5E-FA65-41CA-98B9-2A24DF0B9928}" presName="connTx" presStyleLbl="parChTrans1D2" presStyleIdx="1" presStyleCnt="5"/>
      <dgm:spPr/>
      <dgm:t>
        <a:bodyPr/>
        <a:lstStyle/>
        <a:p>
          <a:endParaRPr lang="zh-CN" altLang="en-US"/>
        </a:p>
      </dgm:t>
    </dgm:pt>
    <dgm:pt modelId="{6B11C752-16A5-4A6F-982C-FC2D791EAF81}" type="pres">
      <dgm:prSet presAssocID="{EB8F9212-610E-4519-A7B1-F1FFAF5F9A77}" presName="root2" presStyleCnt="0"/>
      <dgm:spPr/>
    </dgm:pt>
    <dgm:pt modelId="{AB72FF4B-7660-4769-BAC2-3A0716D04C5C}" type="pres">
      <dgm:prSet presAssocID="{EB8F9212-610E-4519-A7B1-F1FFAF5F9A77}" presName="LevelTwoTextNode" presStyleLbl="node2" presStyleIdx="1" presStyleCnt="5" custScaleX="190835">
        <dgm:presLayoutVars>
          <dgm:chPref val="3"/>
        </dgm:presLayoutVars>
      </dgm:prSet>
      <dgm:spPr/>
      <dgm:t>
        <a:bodyPr/>
        <a:lstStyle/>
        <a:p>
          <a:endParaRPr lang="zh-CN" altLang="en-US"/>
        </a:p>
      </dgm:t>
    </dgm:pt>
    <dgm:pt modelId="{5D0D24C9-4CD5-4A21-9F09-8DFD6FE0A915}" type="pres">
      <dgm:prSet presAssocID="{EB8F9212-610E-4519-A7B1-F1FFAF5F9A77}" presName="level3hierChild" presStyleCnt="0"/>
      <dgm:spPr/>
    </dgm:pt>
    <dgm:pt modelId="{8A4DDA62-2FBD-4F65-B11A-9188B0B8D056}" type="pres">
      <dgm:prSet presAssocID="{6B80B25D-477D-4BDE-99FD-A6B10127D45D}" presName="conn2-1" presStyleLbl="parChTrans1D2" presStyleIdx="2" presStyleCnt="5"/>
      <dgm:spPr/>
      <dgm:t>
        <a:bodyPr/>
        <a:lstStyle/>
        <a:p>
          <a:endParaRPr lang="zh-CN" altLang="en-US"/>
        </a:p>
      </dgm:t>
    </dgm:pt>
    <dgm:pt modelId="{50A72458-A1AA-4F0A-B17F-1E02453C0495}" type="pres">
      <dgm:prSet presAssocID="{6B80B25D-477D-4BDE-99FD-A6B10127D45D}" presName="connTx" presStyleLbl="parChTrans1D2" presStyleIdx="2" presStyleCnt="5"/>
      <dgm:spPr/>
      <dgm:t>
        <a:bodyPr/>
        <a:lstStyle/>
        <a:p>
          <a:endParaRPr lang="zh-CN" altLang="en-US"/>
        </a:p>
      </dgm:t>
    </dgm:pt>
    <dgm:pt modelId="{F9A236E0-00E9-4EB7-8052-9DFFADFF6B3D}" type="pres">
      <dgm:prSet presAssocID="{7FC8C3E6-84BF-48EE-B895-E753F1C8D0FC}" presName="root2" presStyleCnt="0"/>
      <dgm:spPr/>
    </dgm:pt>
    <dgm:pt modelId="{2358C86C-8917-41D2-8E27-B908B4D8D8EB}" type="pres">
      <dgm:prSet presAssocID="{7FC8C3E6-84BF-48EE-B895-E753F1C8D0FC}" presName="LevelTwoTextNode" presStyleLbl="node2" presStyleIdx="2" presStyleCnt="5" custScaleX="189864">
        <dgm:presLayoutVars>
          <dgm:chPref val="3"/>
        </dgm:presLayoutVars>
      </dgm:prSet>
      <dgm:spPr/>
      <dgm:t>
        <a:bodyPr/>
        <a:lstStyle/>
        <a:p>
          <a:endParaRPr lang="zh-CN" altLang="en-US"/>
        </a:p>
      </dgm:t>
    </dgm:pt>
    <dgm:pt modelId="{D842E2D8-020D-4AE3-B56E-95B7D3238A09}" type="pres">
      <dgm:prSet presAssocID="{7FC8C3E6-84BF-48EE-B895-E753F1C8D0FC}" presName="level3hierChild" presStyleCnt="0"/>
      <dgm:spPr/>
    </dgm:pt>
    <dgm:pt modelId="{82948872-1DEB-4E6E-81DE-0178C1877594}" type="pres">
      <dgm:prSet presAssocID="{FBC32175-DF6E-434B-8D2E-C68D77A1D7D1}" presName="conn2-1" presStyleLbl="parChTrans1D2" presStyleIdx="3" presStyleCnt="5"/>
      <dgm:spPr/>
      <dgm:t>
        <a:bodyPr/>
        <a:lstStyle/>
        <a:p>
          <a:endParaRPr lang="zh-CN" altLang="en-US"/>
        </a:p>
      </dgm:t>
    </dgm:pt>
    <dgm:pt modelId="{EABE5E8D-E6C8-4E58-A35E-6AC55B40A23A}" type="pres">
      <dgm:prSet presAssocID="{FBC32175-DF6E-434B-8D2E-C68D77A1D7D1}" presName="connTx" presStyleLbl="parChTrans1D2" presStyleIdx="3" presStyleCnt="5"/>
      <dgm:spPr/>
      <dgm:t>
        <a:bodyPr/>
        <a:lstStyle/>
        <a:p>
          <a:endParaRPr lang="zh-CN" altLang="en-US"/>
        </a:p>
      </dgm:t>
    </dgm:pt>
    <dgm:pt modelId="{5671F4B3-9FCB-4ABF-A5EB-00CCFEB3C7C1}" type="pres">
      <dgm:prSet presAssocID="{0E0B6C48-B1A5-45FA-9F73-8CA8AC2E9C43}" presName="root2" presStyleCnt="0"/>
      <dgm:spPr/>
    </dgm:pt>
    <dgm:pt modelId="{07B0FB95-4055-4C0C-A36E-395E21D7D3E1}" type="pres">
      <dgm:prSet presAssocID="{0E0B6C48-B1A5-45FA-9F73-8CA8AC2E9C43}" presName="LevelTwoTextNode" presStyleLbl="node2" presStyleIdx="3" presStyleCnt="5" custScaleX="189864">
        <dgm:presLayoutVars>
          <dgm:chPref val="3"/>
        </dgm:presLayoutVars>
      </dgm:prSet>
      <dgm:spPr/>
      <dgm:t>
        <a:bodyPr/>
        <a:lstStyle/>
        <a:p>
          <a:endParaRPr lang="zh-CN" altLang="en-US"/>
        </a:p>
      </dgm:t>
    </dgm:pt>
    <dgm:pt modelId="{EAEAF406-E72B-4607-8279-4CBE28DC232F}" type="pres">
      <dgm:prSet presAssocID="{0E0B6C48-B1A5-45FA-9F73-8CA8AC2E9C43}" presName="level3hierChild" presStyleCnt="0"/>
      <dgm:spPr/>
    </dgm:pt>
    <dgm:pt modelId="{8FD75F3D-3860-41F0-BD94-D64768FF2162}" type="pres">
      <dgm:prSet presAssocID="{EB6A5C45-FF9A-42B8-BD94-DFDAE8B12B3C}" presName="conn2-1" presStyleLbl="parChTrans1D2" presStyleIdx="4" presStyleCnt="5"/>
      <dgm:spPr/>
      <dgm:t>
        <a:bodyPr/>
        <a:lstStyle/>
        <a:p>
          <a:endParaRPr lang="zh-CN" altLang="en-US"/>
        </a:p>
      </dgm:t>
    </dgm:pt>
    <dgm:pt modelId="{B946756E-6C23-4A98-BD35-20126A089D56}" type="pres">
      <dgm:prSet presAssocID="{EB6A5C45-FF9A-42B8-BD94-DFDAE8B12B3C}" presName="connTx" presStyleLbl="parChTrans1D2" presStyleIdx="4" presStyleCnt="5"/>
      <dgm:spPr/>
      <dgm:t>
        <a:bodyPr/>
        <a:lstStyle/>
        <a:p>
          <a:endParaRPr lang="zh-CN" altLang="en-US"/>
        </a:p>
      </dgm:t>
    </dgm:pt>
    <dgm:pt modelId="{DFA3F8F4-F52F-4CC0-B337-8D394756C1AB}" type="pres">
      <dgm:prSet presAssocID="{8FBAF90B-1417-467B-AECE-E78BABBC4BBB}" presName="root2" presStyleCnt="0"/>
      <dgm:spPr/>
    </dgm:pt>
    <dgm:pt modelId="{BEC501DD-E900-46E5-AD83-D8B81B2625C1}" type="pres">
      <dgm:prSet presAssocID="{8FBAF90B-1417-467B-AECE-E78BABBC4BBB}" presName="LevelTwoTextNode" presStyleLbl="node2" presStyleIdx="4" presStyleCnt="5" custScaleX="190835">
        <dgm:presLayoutVars>
          <dgm:chPref val="3"/>
        </dgm:presLayoutVars>
      </dgm:prSet>
      <dgm:spPr/>
      <dgm:t>
        <a:bodyPr/>
        <a:lstStyle/>
        <a:p>
          <a:endParaRPr lang="zh-CN" altLang="en-US"/>
        </a:p>
      </dgm:t>
    </dgm:pt>
    <dgm:pt modelId="{7C46B0CE-6FFC-4555-91ED-B28896AB39C5}" type="pres">
      <dgm:prSet presAssocID="{8FBAF90B-1417-467B-AECE-E78BABBC4BBB}" presName="level3hierChild" presStyleCnt="0"/>
      <dgm:spPr/>
    </dgm:pt>
  </dgm:ptLst>
  <dgm:cxnLst>
    <dgm:cxn modelId="{0BB4682C-C46B-4D60-B809-7FEB73D30419}" type="presOf" srcId="{8FBAF90B-1417-467B-AECE-E78BABBC4BBB}" destId="{BEC501DD-E900-46E5-AD83-D8B81B2625C1}" srcOrd="0" destOrd="0" presId="urn:microsoft.com/office/officeart/2008/layout/HorizontalMultiLevelHierarchy"/>
    <dgm:cxn modelId="{D0A963A1-596A-4D37-B834-DBD3C87B2935}" type="presOf" srcId="{6B80B25D-477D-4BDE-99FD-A6B10127D45D}" destId="{8A4DDA62-2FBD-4F65-B11A-9188B0B8D056}" srcOrd="0" destOrd="0" presId="urn:microsoft.com/office/officeart/2008/layout/HorizontalMultiLevelHierarchy"/>
    <dgm:cxn modelId="{2A3EAA65-16F9-4695-867E-921AB7835978}" srcId="{52ABFACF-F65E-40AF-AE31-14DB4CBBD929}" destId="{0E0B6C48-B1A5-45FA-9F73-8CA8AC2E9C43}" srcOrd="3" destOrd="0" parTransId="{FBC32175-DF6E-434B-8D2E-C68D77A1D7D1}" sibTransId="{17F41F38-C1DC-4FC4-ABC6-5F4530525A63}"/>
    <dgm:cxn modelId="{2E863C3A-8E32-4B47-A43B-AB6578A25A84}" srcId="{52ABFACF-F65E-40AF-AE31-14DB4CBBD929}" destId="{FCC57719-6FCF-42B3-A24F-7A7D2FE6248D}" srcOrd="0" destOrd="0" parTransId="{21B19C81-CC38-4292-827E-519C069BAB76}" sibTransId="{572AD595-2F63-4148-86B8-0EF8BE6F2F8A}"/>
    <dgm:cxn modelId="{AC3E19E1-73E6-4BCC-B423-CE825229472B}" srcId="{52ABFACF-F65E-40AF-AE31-14DB4CBBD929}" destId="{7FC8C3E6-84BF-48EE-B895-E753F1C8D0FC}" srcOrd="2" destOrd="0" parTransId="{6B80B25D-477D-4BDE-99FD-A6B10127D45D}" sibTransId="{693ED514-96AB-476F-8D41-A694109BC930}"/>
    <dgm:cxn modelId="{22CB5FB8-5C0F-4C9B-92A4-03CBE82F947C}" type="presOf" srcId="{EB6A5C45-FF9A-42B8-BD94-DFDAE8B12B3C}" destId="{B946756E-6C23-4A98-BD35-20126A089D56}" srcOrd="1" destOrd="0" presId="urn:microsoft.com/office/officeart/2008/layout/HorizontalMultiLevelHierarchy"/>
    <dgm:cxn modelId="{9248B71B-2B2A-4D6D-961A-1F699B4404F8}" type="presOf" srcId="{21B19C81-CC38-4292-827E-519C069BAB76}" destId="{BA008916-8107-4913-B1D5-CFDEC0C30CDE}" srcOrd="1" destOrd="0" presId="urn:microsoft.com/office/officeart/2008/layout/HorizontalMultiLevelHierarchy"/>
    <dgm:cxn modelId="{5F766346-14F4-42BA-A949-0495207E85DD}" type="presOf" srcId="{BDF5B4B0-7C1E-447A-9663-02FFDE877AEE}" destId="{0CFF7574-2F89-4C32-A0F7-F304E981EA44}" srcOrd="0" destOrd="0" presId="urn:microsoft.com/office/officeart/2008/layout/HorizontalMultiLevelHierarchy"/>
    <dgm:cxn modelId="{C5F6845B-6034-4A79-AB13-2D20108F115D}" type="presOf" srcId="{EB6A5C45-FF9A-42B8-BD94-DFDAE8B12B3C}" destId="{8FD75F3D-3860-41F0-BD94-D64768FF2162}" srcOrd="0" destOrd="0" presId="urn:microsoft.com/office/officeart/2008/layout/HorizontalMultiLevelHierarchy"/>
    <dgm:cxn modelId="{BD8DAF10-328D-4738-A0F0-9AF5C43961D7}" srcId="{BDF5B4B0-7C1E-447A-9663-02FFDE877AEE}" destId="{52ABFACF-F65E-40AF-AE31-14DB4CBBD929}" srcOrd="0" destOrd="0" parTransId="{B714F959-1953-4566-8EF1-9AC9FC913658}" sibTransId="{49E7E229-B74E-4CE8-9834-D8DA73268714}"/>
    <dgm:cxn modelId="{8A1F74A2-FBA2-447F-A3E6-B8E2E21E81F8}" type="presOf" srcId="{FBC32175-DF6E-434B-8D2E-C68D77A1D7D1}" destId="{EABE5E8D-E6C8-4E58-A35E-6AC55B40A23A}" srcOrd="1" destOrd="0" presId="urn:microsoft.com/office/officeart/2008/layout/HorizontalMultiLevelHierarchy"/>
    <dgm:cxn modelId="{4E8D31A2-9FE6-4E07-BBCD-C3B4D055E57F}" type="presOf" srcId="{FBC32175-DF6E-434B-8D2E-C68D77A1D7D1}" destId="{82948872-1DEB-4E6E-81DE-0178C1877594}" srcOrd="0" destOrd="0" presId="urn:microsoft.com/office/officeart/2008/layout/HorizontalMultiLevelHierarchy"/>
    <dgm:cxn modelId="{00939F9A-D913-4E48-9273-16FE57B0FB06}" type="presOf" srcId="{09D03F5E-FA65-41CA-98B9-2A24DF0B9928}" destId="{FBD6E80D-5562-4DE9-A27A-0053813C7DC1}" srcOrd="0" destOrd="0" presId="urn:microsoft.com/office/officeart/2008/layout/HorizontalMultiLevelHierarchy"/>
    <dgm:cxn modelId="{758BBB00-61E4-4AC7-84E3-FDF5DE4FD0A9}" type="presOf" srcId="{EB8F9212-610E-4519-A7B1-F1FFAF5F9A77}" destId="{AB72FF4B-7660-4769-BAC2-3A0716D04C5C}" srcOrd="0" destOrd="0" presId="urn:microsoft.com/office/officeart/2008/layout/HorizontalMultiLevelHierarchy"/>
    <dgm:cxn modelId="{95446DDD-7620-437D-A1DE-7896D11E0E95}" type="presOf" srcId="{21B19C81-CC38-4292-827E-519C069BAB76}" destId="{FB90D894-5C2A-49EF-9EAF-0219408198BB}" srcOrd="0" destOrd="0" presId="urn:microsoft.com/office/officeart/2008/layout/HorizontalMultiLevelHierarchy"/>
    <dgm:cxn modelId="{808A8CB5-79E3-453C-A73E-1F33A387BA15}" type="presOf" srcId="{0E0B6C48-B1A5-45FA-9F73-8CA8AC2E9C43}" destId="{07B0FB95-4055-4C0C-A36E-395E21D7D3E1}" srcOrd="0" destOrd="0" presId="urn:microsoft.com/office/officeart/2008/layout/HorizontalMultiLevelHierarchy"/>
    <dgm:cxn modelId="{E69E5EE6-DBCB-4E9C-BCB5-72EB4867A0BF}" type="presOf" srcId="{FCC57719-6FCF-42B3-A24F-7A7D2FE6248D}" destId="{7C1FED7C-D8EC-4530-8AB6-8C2714AA56C7}" srcOrd="0" destOrd="0" presId="urn:microsoft.com/office/officeart/2008/layout/HorizontalMultiLevelHierarchy"/>
    <dgm:cxn modelId="{8314695E-83C5-4245-9400-004B0AE7C832}" type="presOf" srcId="{09D03F5E-FA65-41CA-98B9-2A24DF0B9928}" destId="{DE3DA856-024D-4E2E-AA6E-65142AD196C7}" srcOrd="1" destOrd="0" presId="urn:microsoft.com/office/officeart/2008/layout/HorizontalMultiLevelHierarchy"/>
    <dgm:cxn modelId="{217C96C2-DE97-4443-AC3D-DF5E2C707F2C}" type="presOf" srcId="{7FC8C3E6-84BF-48EE-B895-E753F1C8D0FC}" destId="{2358C86C-8917-41D2-8E27-B908B4D8D8EB}" srcOrd="0" destOrd="0" presId="urn:microsoft.com/office/officeart/2008/layout/HorizontalMultiLevelHierarchy"/>
    <dgm:cxn modelId="{A6F868C0-CEC0-408A-A4C7-B05A7D0594A5}" type="presOf" srcId="{6B80B25D-477D-4BDE-99FD-A6B10127D45D}" destId="{50A72458-A1AA-4F0A-B17F-1E02453C0495}" srcOrd="1" destOrd="0" presId="urn:microsoft.com/office/officeart/2008/layout/HorizontalMultiLevelHierarchy"/>
    <dgm:cxn modelId="{BD4214FA-B66D-433F-963F-3F38CB24F94F}" srcId="{52ABFACF-F65E-40AF-AE31-14DB4CBBD929}" destId="{8FBAF90B-1417-467B-AECE-E78BABBC4BBB}" srcOrd="4" destOrd="0" parTransId="{EB6A5C45-FF9A-42B8-BD94-DFDAE8B12B3C}" sibTransId="{E4164976-F5AC-4171-9CB3-4AD33210AC56}"/>
    <dgm:cxn modelId="{C7885B21-4C6C-4469-BE41-AEBFA77B50D6}" type="presOf" srcId="{52ABFACF-F65E-40AF-AE31-14DB4CBBD929}" destId="{5C4279C7-D627-42B3-B1B6-E763392595DA}" srcOrd="0" destOrd="0" presId="urn:microsoft.com/office/officeart/2008/layout/HorizontalMultiLevelHierarchy"/>
    <dgm:cxn modelId="{4AFE4472-C99E-493B-8A10-A9F84D89BC09}" srcId="{52ABFACF-F65E-40AF-AE31-14DB4CBBD929}" destId="{EB8F9212-610E-4519-A7B1-F1FFAF5F9A77}" srcOrd="1" destOrd="0" parTransId="{09D03F5E-FA65-41CA-98B9-2A24DF0B9928}" sibTransId="{B90EFDE4-5488-4F03-B83B-A31BACC2B68B}"/>
    <dgm:cxn modelId="{B344FFF1-C59C-4F81-85C8-CFB2AF6ED1EE}" type="presParOf" srcId="{0CFF7574-2F89-4C32-A0F7-F304E981EA44}" destId="{C4CF20BB-85C4-4308-9BF5-0064E7ED92B0}" srcOrd="0" destOrd="0" presId="urn:microsoft.com/office/officeart/2008/layout/HorizontalMultiLevelHierarchy"/>
    <dgm:cxn modelId="{2CD58784-C9A4-4ADE-AEB7-AEED52558F20}" type="presParOf" srcId="{C4CF20BB-85C4-4308-9BF5-0064E7ED92B0}" destId="{5C4279C7-D627-42B3-B1B6-E763392595DA}" srcOrd="0" destOrd="0" presId="urn:microsoft.com/office/officeart/2008/layout/HorizontalMultiLevelHierarchy"/>
    <dgm:cxn modelId="{B6040079-9421-4104-BCEC-7AED3CF8469D}" type="presParOf" srcId="{C4CF20BB-85C4-4308-9BF5-0064E7ED92B0}" destId="{E06CABE9-157F-4BE2-9DF0-E9BEAA21D552}" srcOrd="1" destOrd="0" presId="urn:microsoft.com/office/officeart/2008/layout/HorizontalMultiLevelHierarchy"/>
    <dgm:cxn modelId="{26A4F066-1E8B-4CAE-971D-FE8091F67168}" type="presParOf" srcId="{E06CABE9-157F-4BE2-9DF0-E9BEAA21D552}" destId="{FB90D894-5C2A-49EF-9EAF-0219408198BB}" srcOrd="0" destOrd="0" presId="urn:microsoft.com/office/officeart/2008/layout/HorizontalMultiLevelHierarchy"/>
    <dgm:cxn modelId="{980513A0-137B-457C-86A3-10EE645C7C6B}" type="presParOf" srcId="{FB90D894-5C2A-49EF-9EAF-0219408198BB}" destId="{BA008916-8107-4913-B1D5-CFDEC0C30CDE}" srcOrd="0" destOrd="0" presId="urn:microsoft.com/office/officeart/2008/layout/HorizontalMultiLevelHierarchy"/>
    <dgm:cxn modelId="{6BFBEF49-9478-4543-B1B0-35767A43DA3C}" type="presParOf" srcId="{E06CABE9-157F-4BE2-9DF0-E9BEAA21D552}" destId="{7F8E7160-03CD-43B8-A263-CFDB21B07911}" srcOrd="1" destOrd="0" presId="urn:microsoft.com/office/officeart/2008/layout/HorizontalMultiLevelHierarchy"/>
    <dgm:cxn modelId="{9378995E-A064-4854-8337-105530808F62}" type="presParOf" srcId="{7F8E7160-03CD-43B8-A263-CFDB21B07911}" destId="{7C1FED7C-D8EC-4530-8AB6-8C2714AA56C7}" srcOrd="0" destOrd="0" presId="urn:microsoft.com/office/officeart/2008/layout/HorizontalMultiLevelHierarchy"/>
    <dgm:cxn modelId="{4C7758E6-7B3C-4E0E-B9FD-6CDA1E0C2D93}" type="presParOf" srcId="{7F8E7160-03CD-43B8-A263-CFDB21B07911}" destId="{D473B3F2-69BC-4D82-90D7-4E2A3B9C2552}" srcOrd="1" destOrd="0" presId="urn:microsoft.com/office/officeart/2008/layout/HorizontalMultiLevelHierarchy"/>
    <dgm:cxn modelId="{75E9A77C-1D46-47A2-8216-FBBCBCF4B900}" type="presParOf" srcId="{E06CABE9-157F-4BE2-9DF0-E9BEAA21D552}" destId="{FBD6E80D-5562-4DE9-A27A-0053813C7DC1}" srcOrd="2" destOrd="0" presId="urn:microsoft.com/office/officeart/2008/layout/HorizontalMultiLevelHierarchy"/>
    <dgm:cxn modelId="{D79959D0-4A0A-4007-B20A-CE1D108343F3}" type="presParOf" srcId="{FBD6E80D-5562-4DE9-A27A-0053813C7DC1}" destId="{DE3DA856-024D-4E2E-AA6E-65142AD196C7}" srcOrd="0" destOrd="0" presId="urn:microsoft.com/office/officeart/2008/layout/HorizontalMultiLevelHierarchy"/>
    <dgm:cxn modelId="{4D7CFF08-42C6-49A9-90FA-2C9D401E2A1A}" type="presParOf" srcId="{E06CABE9-157F-4BE2-9DF0-E9BEAA21D552}" destId="{6B11C752-16A5-4A6F-982C-FC2D791EAF81}" srcOrd="3" destOrd="0" presId="urn:microsoft.com/office/officeart/2008/layout/HorizontalMultiLevelHierarchy"/>
    <dgm:cxn modelId="{A279467A-5CE2-43A3-B25B-17697D5C3C0F}" type="presParOf" srcId="{6B11C752-16A5-4A6F-982C-FC2D791EAF81}" destId="{AB72FF4B-7660-4769-BAC2-3A0716D04C5C}" srcOrd="0" destOrd="0" presId="urn:microsoft.com/office/officeart/2008/layout/HorizontalMultiLevelHierarchy"/>
    <dgm:cxn modelId="{20584E86-9939-4B35-895E-29487593FF24}" type="presParOf" srcId="{6B11C752-16A5-4A6F-982C-FC2D791EAF81}" destId="{5D0D24C9-4CD5-4A21-9F09-8DFD6FE0A915}" srcOrd="1" destOrd="0" presId="urn:microsoft.com/office/officeart/2008/layout/HorizontalMultiLevelHierarchy"/>
    <dgm:cxn modelId="{6C3CAD74-E7C5-4154-8C0D-6E8B4061B70A}" type="presParOf" srcId="{E06CABE9-157F-4BE2-9DF0-E9BEAA21D552}" destId="{8A4DDA62-2FBD-4F65-B11A-9188B0B8D056}" srcOrd="4" destOrd="0" presId="urn:microsoft.com/office/officeart/2008/layout/HorizontalMultiLevelHierarchy"/>
    <dgm:cxn modelId="{ECBEF898-7E2C-4AF0-905C-C1A525214A7C}" type="presParOf" srcId="{8A4DDA62-2FBD-4F65-B11A-9188B0B8D056}" destId="{50A72458-A1AA-4F0A-B17F-1E02453C0495}" srcOrd="0" destOrd="0" presId="urn:microsoft.com/office/officeart/2008/layout/HorizontalMultiLevelHierarchy"/>
    <dgm:cxn modelId="{5DBFB736-C067-4817-9473-4CB8AC3BA997}" type="presParOf" srcId="{E06CABE9-157F-4BE2-9DF0-E9BEAA21D552}" destId="{F9A236E0-00E9-4EB7-8052-9DFFADFF6B3D}" srcOrd="5" destOrd="0" presId="urn:microsoft.com/office/officeart/2008/layout/HorizontalMultiLevelHierarchy"/>
    <dgm:cxn modelId="{8563F3D6-5360-4C36-93B4-4F6C65DB8782}" type="presParOf" srcId="{F9A236E0-00E9-4EB7-8052-9DFFADFF6B3D}" destId="{2358C86C-8917-41D2-8E27-B908B4D8D8EB}" srcOrd="0" destOrd="0" presId="urn:microsoft.com/office/officeart/2008/layout/HorizontalMultiLevelHierarchy"/>
    <dgm:cxn modelId="{2BA4A797-EF6C-4CAD-8D27-EB17CCD62243}" type="presParOf" srcId="{F9A236E0-00E9-4EB7-8052-9DFFADFF6B3D}" destId="{D842E2D8-020D-4AE3-B56E-95B7D3238A09}" srcOrd="1" destOrd="0" presId="urn:microsoft.com/office/officeart/2008/layout/HorizontalMultiLevelHierarchy"/>
    <dgm:cxn modelId="{358948B4-F169-4E14-8B0E-CC9C11DA07CC}" type="presParOf" srcId="{E06CABE9-157F-4BE2-9DF0-E9BEAA21D552}" destId="{82948872-1DEB-4E6E-81DE-0178C1877594}" srcOrd="6" destOrd="0" presId="urn:microsoft.com/office/officeart/2008/layout/HorizontalMultiLevelHierarchy"/>
    <dgm:cxn modelId="{FCBC7437-7F82-4D1C-B022-EDC682306CDD}" type="presParOf" srcId="{82948872-1DEB-4E6E-81DE-0178C1877594}" destId="{EABE5E8D-E6C8-4E58-A35E-6AC55B40A23A}" srcOrd="0" destOrd="0" presId="urn:microsoft.com/office/officeart/2008/layout/HorizontalMultiLevelHierarchy"/>
    <dgm:cxn modelId="{330A2303-F7F7-486C-BB7A-E01369664793}" type="presParOf" srcId="{E06CABE9-157F-4BE2-9DF0-E9BEAA21D552}" destId="{5671F4B3-9FCB-4ABF-A5EB-00CCFEB3C7C1}" srcOrd="7" destOrd="0" presId="urn:microsoft.com/office/officeart/2008/layout/HorizontalMultiLevelHierarchy"/>
    <dgm:cxn modelId="{AF89B175-6778-4F79-8A41-9D4C9C7742CE}" type="presParOf" srcId="{5671F4B3-9FCB-4ABF-A5EB-00CCFEB3C7C1}" destId="{07B0FB95-4055-4C0C-A36E-395E21D7D3E1}" srcOrd="0" destOrd="0" presId="urn:microsoft.com/office/officeart/2008/layout/HorizontalMultiLevelHierarchy"/>
    <dgm:cxn modelId="{A013913D-B704-4E26-BF21-76A2CDA44F7C}" type="presParOf" srcId="{5671F4B3-9FCB-4ABF-A5EB-00CCFEB3C7C1}" destId="{EAEAF406-E72B-4607-8279-4CBE28DC232F}" srcOrd="1" destOrd="0" presId="urn:microsoft.com/office/officeart/2008/layout/HorizontalMultiLevelHierarchy"/>
    <dgm:cxn modelId="{7E0122B4-41E9-4BEC-8E19-C9CF4C066AF3}" type="presParOf" srcId="{E06CABE9-157F-4BE2-9DF0-E9BEAA21D552}" destId="{8FD75F3D-3860-41F0-BD94-D64768FF2162}" srcOrd="8" destOrd="0" presId="urn:microsoft.com/office/officeart/2008/layout/HorizontalMultiLevelHierarchy"/>
    <dgm:cxn modelId="{1B713452-87C5-4185-AF43-2361A1A3CB3D}" type="presParOf" srcId="{8FD75F3D-3860-41F0-BD94-D64768FF2162}" destId="{B946756E-6C23-4A98-BD35-20126A089D56}" srcOrd="0" destOrd="0" presId="urn:microsoft.com/office/officeart/2008/layout/HorizontalMultiLevelHierarchy"/>
    <dgm:cxn modelId="{08D7E344-3DEC-4726-86D4-50A1C2FBE19D}" type="presParOf" srcId="{E06CABE9-157F-4BE2-9DF0-E9BEAA21D552}" destId="{DFA3F8F4-F52F-4CC0-B337-8D394756C1AB}" srcOrd="9" destOrd="0" presId="urn:microsoft.com/office/officeart/2008/layout/HorizontalMultiLevelHierarchy"/>
    <dgm:cxn modelId="{899BD906-80E4-407D-93F6-8A196BBA0F9E}" type="presParOf" srcId="{DFA3F8F4-F52F-4CC0-B337-8D394756C1AB}" destId="{BEC501DD-E900-46E5-AD83-D8B81B2625C1}" srcOrd="0" destOrd="0" presId="urn:microsoft.com/office/officeart/2008/layout/HorizontalMultiLevelHierarchy"/>
    <dgm:cxn modelId="{0310934F-BC5F-4675-817F-8FE73ADBB145}" type="presParOf" srcId="{DFA3F8F4-F52F-4CC0-B337-8D394756C1AB}" destId="{7C46B0CE-6FFC-4555-91ED-B28896AB39C5}"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75F3D-3860-41F0-BD94-D64768FF2162}">
      <dsp:nvSpPr>
        <dsp:cNvPr id="0" name=""/>
        <dsp:cNvSpPr/>
      </dsp:nvSpPr>
      <dsp:spPr>
        <a:xfrm>
          <a:off x="1843808" y="2254766"/>
          <a:ext cx="492426" cy="1876623"/>
        </a:xfrm>
        <a:custGeom>
          <a:avLst/>
          <a:gdLst/>
          <a:ahLst/>
          <a:cxnLst/>
          <a:rect l="0" t="0" r="0" b="0"/>
          <a:pathLst>
            <a:path>
              <a:moveTo>
                <a:pt x="0" y="0"/>
              </a:moveTo>
              <a:lnTo>
                <a:pt x="246213" y="0"/>
              </a:lnTo>
              <a:lnTo>
                <a:pt x="246213" y="1876623"/>
              </a:lnTo>
              <a:lnTo>
                <a:pt x="492426" y="187662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041517" y="3144574"/>
        <a:ext cx="97007" cy="97007"/>
      </dsp:txXfrm>
    </dsp:sp>
    <dsp:sp modelId="{82948872-1DEB-4E6E-81DE-0178C1877594}">
      <dsp:nvSpPr>
        <dsp:cNvPr id="0" name=""/>
        <dsp:cNvSpPr/>
      </dsp:nvSpPr>
      <dsp:spPr>
        <a:xfrm>
          <a:off x="1843808" y="2254766"/>
          <a:ext cx="492426" cy="938311"/>
        </a:xfrm>
        <a:custGeom>
          <a:avLst/>
          <a:gdLst/>
          <a:ahLst/>
          <a:cxnLst/>
          <a:rect l="0" t="0" r="0" b="0"/>
          <a:pathLst>
            <a:path>
              <a:moveTo>
                <a:pt x="0" y="0"/>
              </a:moveTo>
              <a:lnTo>
                <a:pt x="246213" y="0"/>
              </a:lnTo>
              <a:lnTo>
                <a:pt x="246213" y="938311"/>
              </a:lnTo>
              <a:lnTo>
                <a:pt x="492426" y="93831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063529" y="2697430"/>
        <a:ext cx="52983" cy="52983"/>
      </dsp:txXfrm>
    </dsp:sp>
    <dsp:sp modelId="{8A4DDA62-2FBD-4F65-B11A-9188B0B8D056}">
      <dsp:nvSpPr>
        <dsp:cNvPr id="0" name=""/>
        <dsp:cNvSpPr/>
      </dsp:nvSpPr>
      <dsp:spPr>
        <a:xfrm>
          <a:off x="1843808" y="2209046"/>
          <a:ext cx="492426" cy="91440"/>
        </a:xfrm>
        <a:custGeom>
          <a:avLst/>
          <a:gdLst/>
          <a:ahLst/>
          <a:cxnLst/>
          <a:rect l="0" t="0" r="0" b="0"/>
          <a:pathLst>
            <a:path>
              <a:moveTo>
                <a:pt x="0" y="45720"/>
              </a:moveTo>
              <a:lnTo>
                <a:pt x="492426" y="4572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077710" y="2242455"/>
        <a:ext cx="24621" cy="24621"/>
      </dsp:txXfrm>
    </dsp:sp>
    <dsp:sp modelId="{FBD6E80D-5562-4DE9-A27A-0053813C7DC1}">
      <dsp:nvSpPr>
        <dsp:cNvPr id="0" name=""/>
        <dsp:cNvSpPr/>
      </dsp:nvSpPr>
      <dsp:spPr>
        <a:xfrm>
          <a:off x="1843808" y="1316454"/>
          <a:ext cx="492426" cy="938311"/>
        </a:xfrm>
        <a:custGeom>
          <a:avLst/>
          <a:gdLst/>
          <a:ahLst/>
          <a:cxnLst/>
          <a:rect l="0" t="0" r="0" b="0"/>
          <a:pathLst>
            <a:path>
              <a:moveTo>
                <a:pt x="0" y="938311"/>
              </a:moveTo>
              <a:lnTo>
                <a:pt x="246213" y="938311"/>
              </a:lnTo>
              <a:lnTo>
                <a:pt x="246213" y="0"/>
              </a:lnTo>
              <a:lnTo>
                <a:pt x="492426"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2"/>
            </a:solidFill>
            <a:latin typeface="微软雅黑" panose="020B0503020204020204" pitchFamily="34" charset="-122"/>
            <a:ea typeface="微软雅黑" panose="020B0503020204020204" pitchFamily="34" charset="-122"/>
          </a:endParaRPr>
        </a:p>
      </dsp:txBody>
      <dsp:txXfrm>
        <a:off x="2063529" y="1759118"/>
        <a:ext cx="52983" cy="52983"/>
      </dsp:txXfrm>
    </dsp:sp>
    <dsp:sp modelId="{FB90D894-5C2A-49EF-9EAF-0219408198BB}">
      <dsp:nvSpPr>
        <dsp:cNvPr id="0" name=""/>
        <dsp:cNvSpPr/>
      </dsp:nvSpPr>
      <dsp:spPr>
        <a:xfrm>
          <a:off x="1843808" y="375324"/>
          <a:ext cx="492426" cy="1879441"/>
        </a:xfrm>
        <a:custGeom>
          <a:avLst/>
          <a:gdLst/>
          <a:ahLst/>
          <a:cxnLst/>
          <a:rect l="0" t="0" r="0" b="0"/>
          <a:pathLst>
            <a:path>
              <a:moveTo>
                <a:pt x="0" y="1879441"/>
              </a:moveTo>
              <a:lnTo>
                <a:pt x="246213" y="1879441"/>
              </a:lnTo>
              <a:lnTo>
                <a:pt x="246213" y="0"/>
              </a:lnTo>
              <a:lnTo>
                <a:pt x="492426"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2"/>
            </a:solidFill>
            <a:latin typeface="微软雅黑" panose="020B0503020204020204" pitchFamily="34" charset="-122"/>
            <a:ea typeface="微软雅黑" panose="020B0503020204020204" pitchFamily="34" charset="-122"/>
          </a:endParaRPr>
        </a:p>
      </dsp:txBody>
      <dsp:txXfrm>
        <a:off x="2041449" y="1266473"/>
        <a:ext cx="97144" cy="97144"/>
      </dsp:txXfrm>
    </dsp:sp>
    <dsp:sp modelId="{5C4279C7-D627-42B3-B1B6-E763392595DA}">
      <dsp:nvSpPr>
        <dsp:cNvPr id="0" name=""/>
        <dsp:cNvSpPr/>
      </dsp:nvSpPr>
      <dsp:spPr>
        <a:xfrm rot="16200000">
          <a:off x="-506909" y="1879441"/>
          <a:ext cx="3950787" cy="750649"/>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tx2"/>
              </a:solidFill>
              <a:latin typeface="微软雅黑" panose="020B0503020204020204" pitchFamily="34" charset="-122"/>
              <a:ea typeface="微软雅黑" panose="020B0503020204020204" pitchFamily="34" charset="-122"/>
            </a:rPr>
            <a:t>网络扫描技术</a:t>
          </a:r>
          <a:endParaRPr lang="zh-CN" altLang="en-US" sz="2400" kern="1200" dirty="0">
            <a:solidFill>
              <a:schemeClr val="tx2"/>
            </a:solidFill>
            <a:latin typeface="微软雅黑" panose="020B0503020204020204" pitchFamily="34" charset="-122"/>
            <a:ea typeface="微软雅黑" panose="020B0503020204020204" pitchFamily="34" charset="-122"/>
          </a:endParaRPr>
        </a:p>
      </dsp:txBody>
      <dsp:txXfrm>
        <a:off x="-506909" y="1879441"/>
        <a:ext cx="3950787" cy="750649"/>
      </dsp:txXfrm>
    </dsp:sp>
    <dsp:sp modelId="{7C1FED7C-D8EC-4530-8AB6-8C2714AA56C7}">
      <dsp:nvSpPr>
        <dsp:cNvPr id="0" name=""/>
        <dsp:cNvSpPr/>
      </dsp:nvSpPr>
      <dsp:spPr>
        <a:xfrm>
          <a:off x="2336234" y="0"/>
          <a:ext cx="4698606" cy="750649"/>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tx2"/>
              </a:solidFill>
              <a:latin typeface="微软雅黑" panose="020B0503020204020204" pitchFamily="34" charset="-122"/>
              <a:ea typeface="微软雅黑" panose="020B0503020204020204" pitchFamily="34" charset="-122"/>
            </a:rPr>
            <a:t>网络扫描技术概述</a:t>
          </a:r>
          <a:endParaRPr lang="zh-CN" altLang="en-US" sz="2400" kern="1200" dirty="0">
            <a:solidFill>
              <a:schemeClr val="tx2"/>
            </a:solidFill>
            <a:latin typeface="微软雅黑" panose="020B0503020204020204" pitchFamily="34" charset="-122"/>
            <a:ea typeface="微软雅黑" panose="020B0503020204020204" pitchFamily="34" charset="-122"/>
          </a:endParaRPr>
        </a:p>
      </dsp:txBody>
      <dsp:txXfrm>
        <a:off x="2336234" y="0"/>
        <a:ext cx="4698606" cy="750649"/>
      </dsp:txXfrm>
    </dsp:sp>
    <dsp:sp modelId="{AB72FF4B-7660-4769-BAC2-3A0716D04C5C}">
      <dsp:nvSpPr>
        <dsp:cNvPr id="0" name=""/>
        <dsp:cNvSpPr/>
      </dsp:nvSpPr>
      <dsp:spPr>
        <a:xfrm>
          <a:off x="2336234" y="941129"/>
          <a:ext cx="4698606" cy="750649"/>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tx2"/>
              </a:solidFill>
              <a:latin typeface="微软雅黑" panose="020B0503020204020204" pitchFamily="34" charset="-122"/>
              <a:ea typeface="微软雅黑" panose="020B0503020204020204" pitchFamily="34" charset="-122"/>
            </a:rPr>
            <a:t>主机扫描技术原理</a:t>
          </a:r>
          <a:endParaRPr lang="zh-CN" altLang="en-US" sz="2400" kern="1200" dirty="0">
            <a:solidFill>
              <a:schemeClr val="tx2"/>
            </a:solidFill>
            <a:latin typeface="微软雅黑" panose="020B0503020204020204" pitchFamily="34" charset="-122"/>
            <a:ea typeface="微软雅黑" panose="020B0503020204020204" pitchFamily="34" charset="-122"/>
          </a:endParaRPr>
        </a:p>
      </dsp:txBody>
      <dsp:txXfrm>
        <a:off x="2336234" y="941129"/>
        <a:ext cx="4698606" cy="750649"/>
      </dsp:txXfrm>
    </dsp:sp>
    <dsp:sp modelId="{2358C86C-8917-41D2-8E27-B908B4D8D8EB}">
      <dsp:nvSpPr>
        <dsp:cNvPr id="0" name=""/>
        <dsp:cNvSpPr/>
      </dsp:nvSpPr>
      <dsp:spPr>
        <a:xfrm>
          <a:off x="2336234" y="1879441"/>
          <a:ext cx="4674699" cy="750649"/>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tx2"/>
              </a:solidFill>
              <a:latin typeface="微软雅黑" panose="020B0503020204020204" pitchFamily="34" charset="-122"/>
              <a:ea typeface="微软雅黑" panose="020B0503020204020204" pitchFamily="34" charset="-122"/>
            </a:rPr>
            <a:t>端口扫描技术原理</a:t>
          </a:r>
          <a:endParaRPr lang="zh-CN" altLang="en-US" sz="2400" kern="1200" dirty="0">
            <a:solidFill>
              <a:schemeClr val="tx2"/>
            </a:solidFill>
            <a:latin typeface="微软雅黑" panose="020B0503020204020204" pitchFamily="34" charset="-122"/>
            <a:ea typeface="微软雅黑" panose="020B0503020204020204" pitchFamily="34" charset="-122"/>
          </a:endParaRPr>
        </a:p>
      </dsp:txBody>
      <dsp:txXfrm>
        <a:off x="2336234" y="1879441"/>
        <a:ext cx="4674699" cy="750649"/>
      </dsp:txXfrm>
    </dsp:sp>
    <dsp:sp modelId="{07B0FB95-4055-4C0C-A36E-395E21D7D3E1}">
      <dsp:nvSpPr>
        <dsp:cNvPr id="0" name=""/>
        <dsp:cNvSpPr/>
      </dsp:nvSpPr>
      <dsp:spPr>
        <a:xfrm>
          <a:off x="2336234" y="2817753"/>
          <a:ext cx="4674699" cy="750649"/>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tx2"/>
              </a:solidFill>
              <a:latin typeface="微软雅黑" panose="020B0503020204020204" pitchFamily="34" charset="-122"/>
              <a:ea typeface="微软雅黑" panose="020B0503020204020204" pitchFamily="34" charset="-122"/>
            </a:rPr>
            <a:t>操作系统扫描原理</a:t>
          </a:r>
          <a:endParaRPr lang="zh-CN" altLang="en-US" sz="2400" kern="1200" dirty="0">
            <a:solidFill>
              <a:schemeClr val="tx2"/>
            </a:solidFill>
            <a:latin typeface="微软雅黑" panose="020B0503020204020204" pitchFamily="34" charset="-122"/>
            <a:ea typeface="微软雅黑" panose="020B0503020204020204" pitchFamily="34" charset="-122"/>
          </a:endParaRPr>
        </a:p>
      </dsp:txBody>
      <dsp:txXfrm>
        <a:off x="2336234" y="2817753"/>
        <a:ext cx="4674699" cy="750649"/>
      </dsp:txXfrm>
    </dsp:sp>
    <dsp:sp modelId="{BEC501DD-E900-46E5-AD83-D8B81B2625C1}">
      <dsp:nvSpPr>
        <dsp:cNvPr id="0" name=""/>
        <dsp:cNvSpPr/>
      </dsp:nvSpPr>
      <dsp:spPr>
        <a:xfrm>
          <a:off x="2336234" y="3756065"/>
          <a:ext cx="4698606" cy="750649"/>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tx2"/>
              </a:solidFill>
              <a:latin typeface="微软雅黑" panose="020B0503020204020204" pitchFamily="34" charset="-122"/>
              <a:ea typeface="微软雅黑" panose="020B0503020204020204" pitchFamily="34" charset="-122"/>
            </a:rPr>
            <a:t>常见扫描工具</a:t>
          </a:r>
          <a:endParaRPr lang="zh-CN" altLang="en-US" sz="2400" kern="1200" dirty="0">
            <a:solidFill>
              <a:schemeClr val="tx2"/>
            </a:solidFill>
            <a:latin typeface="微软雅黑" panose="020B0503020204020204" pitchFamily="34" charset="-122"/>
            <a:ea typeface="微软雅黑" panose="020B0503020204020204" pitchFamily="34" charset="-122"/>
          </a:endParaRPr>
        </a:p>
      </dsp:txBody>
      <dsp:txXfrm>
        <a:off x="2336234" y="3756065"/>
        <a:ext cx="4698606" cy="750649"/>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atin typeface="Arial" charset="0"/>
                <a:ea typeface="宋体" charset="-122"/>
              </a:defRPr>
            </a:lvl1pPr>
          </a:lstStyle>
          <a:p>
            <a:pPr>
              <a:defRPr/>
            </a:pPr>
            <a:fld id="{A4BDFDF6-23AF-4771-B398-A5CE83EB8861}" type="datetimeFigureOut">
              <a:rPr lang="zh-CN" altLang="en-US"/>
              <a:pPr>
                <a:defRPr/>
              </a:pPr>
              <a:t>2019/10/8</a:t>
            </a:fld>
            <a:endParaRPr lang="zh-CN" altLang="en-US"/>
          </a:p>
        </p:txBody>
      </p:sp>
      <p:sp>
        <p:nvSpPr>
          <p:cNvPr id="4" name="页脚占位符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314E5ACC-3654-4AF7-BDF2-13E15D71280E}" type="slidenum">
              <a:rPr lang="zh-CN" altLang="en-US"/>
              <a:pPr>
                <a:defRPr/>
              </a:pPr>
              <a:t>‹#›</a:t>
            </a:fld>
            <a:endParaRPr lang="zh-CN" altLang="en-US"/>
          </a:p>
        </p:txBody>
      </p:sp>
    </p:spTree>
    <p:extLst>
      <p:ext uri="{BB962C8B-B14F-4D97-AF65-F5344CB8AC3E}">
        <p14:creationId xmlns:p14="http://schemas.microsoft.com/office/powerpoint/2010/main" val="4186858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atin typeface="Arial" charset="0"/>
                <a:ea typeface="宋体" charset="-122"/>
              </a:defRPr>
            </a:lvl1pPr>
          </a:lstStyle>
          <a:p>
            <a:pPr>
              <a:defRPr/>
            </a:pPr>
            <a:fld id="{8FDD3ABD-0D02-4A67-BED1-B1AE831C76EA}" type="datetimeFigureOut">
              <a:rPr lang="zh-CN" altLang="en-US"/>
              <a:pPr>
                <a:defRPr/>
              </a:pPr>
              <a:t>2019/10/8</a:t>
            </a:fld>
            <a:endParaRPr lang="zh-CN" altLang="en-US"/>
          </a:p>
        </p:txBody>
      </p:sp>
      <p:sp>
        <p:nvSpPr>
          <p:cNvPr id="4" name="幻灯片图像占位符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070C56A9-9271-4EA5-B191-392997089250}" type="slidenum">
              <a:rPr lang="zh-CN" altLang="en-US"/>
              <a:pPr>
                <a:defRPr/>
              </a:pPr>
              <a:t>‹#›</a:t>
            </a:fld>
            <a:endParaRPr lang="zh-CN" altLang="en-US"/>
          </a:p>
        </p:txBody>
      </p:sp>
    </p:spTree>
    <p:extLst>
      <p:ext uri="{BB962C8B-B14F-4D97-AF65-F5344CB8AC3E}">
        <p14:creationId xmlns:p14="http://schemas.microsoft.com/office/powerpoint/2010/main" val="41424329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bwMode="auto">
          <a:xfrm>
            <a:off x="2286000" y="514350"/>
            <a:ext cx="4572000" cy="2571750"/>
          </a:xfrm>
          <a:noFill/>
          <a:ln>
            <a:solidFill>
              <a:srgbClr val="000000"/>
            </a:solidFill>
            <a:miter lim="800000"/>
            <a:headEnd/>
            <a:tailEnd/>
          </a:ln>
        </p:spPr>
      </p:sp>
      <p:sp>
        <p:nvSpPr>
          <p:cNvPr id="16386"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163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6985A0D-E1CB-44D6-8127-6B71041CF3C7}" type="slidenum">
              <a:rPr lang="zh-CN" altLang="en-US" smtClean="0"/>
              <a:pPr/>
              <a:t>1</a:t>
            </a:fld>
            <a:endParaRPr lang="en-US" altLang="zh-CN" smtClean="0"/>
          </a:p>
        </p:txBody>
      </p:sp>
    </p:spTree>
    <p:extLst>
      <p:ext uri="{BB962C8B-B14F-4D97-AF65-F5344CB8AC3E}">
        <p14:creationId xmlns:p14="http://schemas.microsoft.com/office/powerpoint/2010/main" val="2394994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70C56A9-9271-4EA5-B191-392997089250}" type="slidenum">
              <a:rPr lang="zh-CN" altLang="en-US" smtClean="0"/>
              <a:pPr>
                <a:defRPr/>
              </a:pPr>
              <a:t>9</a:t>
            </a:fld>
            <a:endParaRPr lang="zh-CN" altLang="en-US"/>
          </a:p>
        </p:txBody>
      </p:sp>
    </p:spTree>
    <p:extLst>
      <p:ext uri="{BB962C8B-B14F-4D97-AF65-F5344CB8AC3E}">
        <p14:creationId xmlns:p14="http://schemas.microsoft.com/office/powerpoint/2010/main" val="37883724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p:txBody>
          <a:bodyPr/>
          <a:lstStyle>
            <a:lvl1pPr>
              <a:defRPr/>
            </a:lvl1pPr>
          </a:lstStyle>
          <a:p>
            <a:pPr>
              <a:defRPr/>
            </a:pPr>
            <a:fld id="{83F297AE-08EE-4CD8-8863-5659B83386EE}" type="datetime1">
              <a:rPr lang="zh-CN" altLang="en-US" smtClean="0"/>
              <a:t>2019/10/8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1542471-A78E-476E-B1F1-980D6BBB2A30}" type="slidenum">
              <a:rPr lang="zh-CN" altLang="en-US"/>
              <a:pPr>
                <a:defRPr/>
              </a:pPr>
              <a:t>‹#›</a:t>
            </a:fld>
            <a:endParaRPr lang="zh-CN" altLang="en-US"/>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 y="415745"/>
            <a:ext cx="3737950" cy="974558"/>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576C0AD-D25F-4DA0-8784-6A6A9F7635FC}" type="datetime1">
              <a:rPr lang="zh-CN" altLang="en-US" smtClean="0"/>
              <a:t>2019/10/8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02E28E-3BC8-4B30-9C2E-04144565D19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FEE46B8-7EA7-4F1C-91FD-B5AE1BA59590}" type="datetime1">
              <a:rPr lang="zh-CN" altLang="en-US" smtClean="0"/>
              <a:t>2019/10/8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3B3C9B1-FA79-4E4D-8024-300DA8D8E502}"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0" y="981075"/>
            <a:ext cx="12192000" cy="0"/>
          </a:xfrm>
          <a:prstGeom prst="line">
            <a:avLst/>
          </a:prstGeom>
          <a:ln w="60325" cmpd="sng">
            <a:solidFill>
              <a:schemeClr val="tx2">
                <a:lumMod val="40000"/>
                <a:lumOff val="60000"/>
                <a:alpha val="73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431371" y="77787"/>
            <a:ext cx="10081120" cy="884238"/>
          </a:xfrm>
        </p:spPr>
        <p:txBody>
          <a:bodyPr/>
          <a:lstStyle>
            <a:lvl1pPr algn="l">
              <a:defRPr>
                <a:solidFill>
                  <a:schemeClr val="tx2"/>
                </a:solidFill>
                <a:latin typeface="华文行楷" panose="02010800040101010101" pitchFamily="2" charset="-122"/>
                <a:ea typeface="华文行楷"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31371" y="1844824"/>
            <a:ext cx="11233248" cy="4034483"/>
          </a:xfrm>
        </p:spPr>
        <p:txBody>
          <a:bodyPr/>
          <a:lstStyle>
            <a:lvl1pPr algn="just">
              <a:lnSpc>
                <a:spcPct val="120000"/>
              </a:lnSpc>
              <a:defRPr sz="2800">
                <a:solidFill>
                  <a:schemeClr val="tx2"/>
                </a:solidFill>
                <a:latin typeface="微软雅黑" panose="020B0503020204020204" pitchFamily="34" charset="-122"/>
                <a:ea typeface="微软雅黑" panose="020B0503020204020204" pitchFamily="34" charset="-122"/>
              </a:defRPr>
            </a:lvl1pPr>
            <a:lvl2pPr marL="742950" indent="-285750" algn="just">
              <a:lnSpc>
                <a:spcPct val="120000"/>
              </a:lnSpc>
              <a:buFont typeface="Wingdings" panose="05000000000000000000" pitchFamily="2" charset="2"/>
              <a:buChar char="p"/>
              <a:defRPr sz="2400">
                <a:solidFill>
                  <a:schemeClr val="tx2"/>
                </a:solidFill>
                <a:latin typeface="微软雅黑" panose="020B0503020204020204" pitchFamily="34" charset="-122"/>
                <a:ea typeface="微软雅黑" panose="020B0503020204020204" pitchFamily="34" charset="-122"/>
              </a:defRPr>
            </a:lvl2pPr>
            <a:lvl3pPr marL="1143000" indent="-228600" algn="just">
              <a:lnSpc>
                <a:spcPct val="120000"/>
              </a:lnSpc>
              <a:buFont typeface="Wingdings" panose="05000000000000000000" pitchFamily="2" charset="2"/>
              <a:buChar char="Ø"/>
              <a:defRPr sz="2200">
                <a:solidFill>
                  <a:schemeClr val="tx2"/>
                </a:solidFill>
                <a:latin typeface="微软雅黑" panose="020B0503020204020204" pitchFamily="34" charset="-122"/>
                <a:ea typeface="微软雅黑" panose="020B0503020204020204" pitchFamily="34" charset="-122"/>
              </a:defRPr>
            </a:lvl3pPr>
            <a:lvl4pPr algn="just">
              <a:lnSpc>
                <a:spcPct val="120000"/>
              </a:lnSpc>
              <a:defRPr>
                <a:solidFill>
                  <a:schemeClr val="tx2"/>
                </a:solidFill>
                <a:latin typeface="微软雅黑" panose="020B0503020204020204" pitchFamily="34" charset="-122"/>
                <a:ea typeface="微软雅黑" panose="020B0503020204020204" pitchFamily="34" charset="-122"/>
              </a:defRPr>
            </a:lvl4pPr>
            <a:lvl5pPr algn="just">
              <a:lnSpc>
                <a:spcPct val="120000"/>
              </a:lnSpc>
              <a:defRPr>
                <a:solidFill>
                  <a:schemeClr val="tx2"/>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4F1AA299-12B2-4FF5-B5A5-65D60DA6EE34}" type="datetime1">
              <a:rPr lang="zh-CN" altLang="en-US" smtClean="0"/>
              <a:t>2019/10/8</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lgn="ctr">
              <a:defRPr sz="1600">
                <a:solidFill>
                  <a:schemeClr val="tx1"/>
                </a:solidFill>
              </a:defRPr>
            </a:lvl1pPr>
          </a:lstStyle>
          <a:p>
            <a:pPr>
              <a:defRPr/>
            </a:pPr>
            <a:endParaRPr lang="zh-CN" alt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9770" y="5949281"/>
            <a:ext cx="2885910" cy="753145"/>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92544" y="28343"/>
            <a:ext cx="965600" cy="926976"/>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14750" y="1173163"/>
            <a:ext cx="4762500" cy="3467100"/>
          </a:xfrm>
          <a:prstGeom prst="rect">
            <a:avLst/>
          </a:prstGeom>
        </p:spPr>
      </p:pic>
      <p:sp>
        <p:nvSpPr>
          <p:cNvPr id="2" name="标题 1"/>
          <p:cNvSpPr>
            <a:spLocks noGrp="1"/>
          </p:cNvSpPr>
          <p:nvPr>
            <p:ph type="title"/>
          </p:nvPr>
        </p:nvSpPr>
        <p:spPr>
          <a:xfrm>
            <a:off x="963084" y="4406901"/>
            <a:ext cx="10363200" cy="1362075"/>
          </a:xfrm>
        </p:spPr>
        <p:txBody>
          <a:bodyPr anchor="t"/>
          <a:lstStyle>
            <a:lvl1pPr algn="ctr">
              <a:defRPr sz="2400" b="0" cap="all">
                <a:solidFill>
                  <a:srgbClr val="C00000"/>
                </a:solidFill>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963084" y="2906713"/>
            <a:ext cx="10363200" cy="1500187"/>
          </a:xfrm>
        </p:spPr>
        <p:txBody>
          <a:bodyPr anchor="ctr"/>
          <a:lstStyle>
            <a:lvl1pPr marL="0" indent="0" algn="ctr">
              <a:buNone/>
              <a:defRPr sz="5400" b="1">
                <a:solidFill>
                  <a:schemeClr val="tx2"/>
                </a:solidFill>
                <a:latin typeface="华文新魏" panose="02010800040101010101" pitchFamily="2" charset="-122"/>
                <a:ea typeface="华文新魏" panose="02010800040101010101"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zh-CN" altLang="en-US" dirty="0" smtClean="0"/>
          </a:p>
        </p:txBody>
      </p:sp>
      <p:sp>
        <p:nvSpPr>
          <p:cNvPr id="4" name="日期占位符 3"/>
          <p:cNvSpPr>
            <a:spLocks noGrp="1"/>
          </p:cNvSpPr>
          <p:nvPr>
            <p:ph type="dt" sz="half" idx="10"/>
          </p:nvPr>
        </p:nvSpPr>
        <p:spPr/>
        <p:txBody>
          <a:bodyPr/>
          <a:lstStyle>
            <a:lvl1pPr>
              <a:defRPr/>
            </a:lvl1pPr>
          </a:lstStyle>
          <a:p>
            <a:pPr>
              <a:defRPr/>
            </a:pPr>
            <a:fld id="{FE6A2E6E-0BC7-4AE7-BFA9-520AEEF4EF89}" type="datetime1">
              <a:rPr lang="zh-CN" altLang="en-US" smtClean="0"/>
              <a:t>2019/10/8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D67F0C1-0D21-466A-97AC-0783BCE654A9}"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EF1C9E8-9B71-4EAD-A40D-11BCC931692B}" type="datetime1">
              <a:rPr lang="zh-CN" altLang="en-US" smtClean="0"/>
              <a:t>2019/10/8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2DBA504-004A-4EF5-A234-70746AB40529}"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E094F0E-0A92-4B60-AE67-DF7F5D78255E}" type="datetime1">
              <a:rPr lang="zh-CN" altLang="en-US" smtClean="0"/>
              <a:t>2019/10/8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524967C-5746-4629-8935-A4629F88793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23E5198-1B37-4E6B-8757-DD9CF91CDE39}" type="datetime1">
              <a:rPr lang="zh-CN" altLang="en-US" smtClean="0"/>
              <a:t>2019/10/8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2046A60-27A6-410D-8C93-740DD7439211}"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3B9BE63-E35F-4248-AEFF-3720A643FC9A}" type="datetime1">
              <a:rPr lang="zh-CN" altLang="en-US" smtClean="0"/>
              <a:t>2019/10/8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D1D06E6-296E-4EBB-AAEA-6FF948259FEA}"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BD32695-E19F-4B47-846A-123FC649402B}" type="datetime1">
              <a:rPr lang="zh-CN" altLang="en-US" smtClean="0"/>
              <a:t>2019/10/8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47991A1-CD40-47DF-BCC4-D865F8EC4518}"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70E24BB-F929-4195-A2FD-250A1C8BAA83}" type="datetime1">
              <a:rPr lang="zh-CN" altLang="en-US" smtClean="0"/>
              <a:t>2019/10/8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53CBA0E-96E4-4933-B09B-89C3AE784E1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文本占位符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A5A3147F-BDCE-4956-8E7A-DD3DA7C64001}" type="datetime1">
              <a:rPr lang="zh-CN" altLang="en-US" smtClean="0"/>
              <a:t>2019/10/8</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E25981E9-2786-413F-9994-88F45A0D5DE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1"/>
          </a:solidFill>
          <a:latin typeface="+mj-lt"/>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itchFamily="34" charset="0"/>
          <a:ea typeface="黑体" pitchFamily="2" charset="-122"/>
        </a:defRPr>
      </a:lvl2pPr>
      <a:lvl3pPr algn="ctr" rtl="0" eaLnBrk="0" fontAlgn="base" hangingPunct="0">
        <a:spcBef>
          <a:spcPct val="0"/>
        </a:spcBef>
        <a:spcAft>
          <a:spcPct val="0"/>
        </a:spcAft>
        <a:defRPr sz="4400">
          <a:solidFill>
            <a:schemeClr val="tx1"/>
          </a:solidFill>
          <a:latin typeface="Calibri" pitchFamily="34" charset="0"/>
          <a:ea typeface="黑体" pitchFamily="2" charset="-122"/>
        </a:defRPr>
      </a:lvl3pPr>
      <a:lvl4pPr algn="ctr" rtl="0" eaLnBrk="0" fontAlgn="base" hangingPunct="0">
        <a:spcBef>
          <a:spcPct val="0"/>
        </a:spcBef>
        <a:spcAft>
          <a:spcPct val="0"/>
        </a:spcAft>
        <a:defRPr sz="4400">
          <a:solidFill>
            <a:schemeClr val="tx1"/>
          </a:solidFill>
          <a:latin typeface="Calibri" pitchFamily="34" charset="0"/>
          <a:ea typeface="黑体" pitchFamily="2" charset="-122"/>
        </a:defRPr>
      </a:lvl4pPr>
      <a:lvl5pPr algn="ctr" rtl="0" eaLnBrk="0" fontAlgn="base" hangingPunct="0">
        <a:spcBef>
          <a:spcPct val="0"/>
        </a:spcBef>
        <a:spcAft>
          <a:spcPct val="0"/>
        </a:spcAft>
        <a:defRPr sz="4400">
          <a:solidFill>
            <a:schemeClr val="tx1"/>
          </a:solidFill>
          <a:latin typeface="Calibri" pitchFamily="34"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黑体" pitchFamily="2" charset="-122"/>
        </a:defRPr>
      </a:lvl6pPr>
      <a:lvl7pPr marL="914400" algn="ctr" rtl="0" fontAlgn="base">
        <a:spcBef>
          <a:spcPct val="0"/>
        </a:spcBef>
        <a:spcAft>
          <a:spcPct val="0"/>
        </a:spcAft>
        <a:defRPr sz="4400">
          <a:solidFill>
            <a:schemeClr val="tx1"/>
          </a:solidFill>
          <a:latin typeface="Calibri" pitchFamily="34" charset="0"/>
          <a:ea typeface="黑体" pitchFamily="2" charset="-122"/>
        </a:defRPr>
      </a:lvl7pPr>
      <a:lvl8pPr marL="1371600" algn="ctr" rtl="0" fontAlgn="base">
        <a:spcBef>
          <a:spcPct val="0"/>
        </a:spcBef>
        <a:spcAft>
          <a:spcPct val="0"/>
        </a:spcAft>
        <a:defRPr sz="4400">
          <a:solidFill>
            <a:schemeClr val="tx1"/>
          </a:solidFill>
          <a:latin typeface="Calibri" pitchFamily="34" charset="0"/>
          <a:ea typeface="黑体" pitchFamily="2" charset="-122"/>
        </a:defRPr>
      </a:lvl8pPr>
      <a:lvl9pPr marL="1828800" algn="ctr" rtl="0" fontAlgn="base">
        <a:spcBef>
          <a:spcPct val="0"/>
        </a:spcBef>
        <a:spcAft>
          <a:spcPct val="0"/>
        </a:spcAft>
        <a:defRPr sz="4400">
          <a:solidFill>
            <a:schemeClr val="tx1"/>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emf"/><Relationship Id="rId5" Type="http://schemas.openxmlformats.org/officeDocument/2006/relationships/oleObject" Target="../embeddings/oleObject5.bin"/><Relationship Id="rId4" Type="http://schemas.openxmlformats.org/officeDocument/2006/relationships/image" Target="../media/image1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4.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副标题 2"/>
          <p:cNvSpPr>
            <a:spLocks noGrp="1"/>
          </p:cNvSpPr>
          <p:nvPr>
            <p:ph type="subTitle" idx="1"/>
          </p:nvPr>
        </p:nvSpPr>
        <p:spPr>
          <a:xfrm>
            <a:off x="3003451" y="4293096"/>
            <a:ext cx="6400800" cy="1707113"/>
          </a:xfrm>
        </p:spPr>
        <p:txBody>
          <a:bodyPr/>
          <a:lstStyle/>
          <a:p>
            <a:pPr eaLnBrk="1" hangingPunct="1"/>
            <a:r>
              <a:rPr lang="zh-CN" altLang="en-US" dirty="0" smtClean="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赵洋 </a:t>
            </a:r>
            <a:r>
              <a:rPr lang="zh-CN" altLang="en-US"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副教授</a:t>
            </a:r>
            <a:endParaRPr lang="en-US" altLang="zh-CN"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endParaRPr>
          </a:p>
          <a:p>
            <a:pPr eaLnBrk="1" hangingPunct="1"/>
            <a:r>
              <a:rPr lang="zh-CN" altLang="en-US" dirty="0" smtClean="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电子</a:t>
            </a:r>
            <a:r>
              <a:rPr lang="zh-CN" altLang="en-US"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科技</a:t>
            </a:r>
            <a:r>
              <a:rPr lang="zh-CN" altLang="en-US" dirty="0" smtClean="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大学 信息与软件工程学院</a:t>
            </a:r>
            <a:endParaRPr lang="en-US" altLang="zh-CN" dirty="0" smtClean="0">
              <a:solidFill>
                <a:srgbClr val="002060"/>
              </a:solidFill>
              <a:latin typeface="Times New Roman" panose="02020603050405020304" pitchFamily="18" charset="0"/>
              <a:ea typeface="华文行楷" panose="02010800040101010101" pitchFamily="2" charset="-122"/>
              <a:cs typeface="Times New Roman" panose="02020603050405020304" pitchFamily="18" charset="0"/>
            </a:endParaRPr>
          </a:p>
        </p:txBody>
      </p:sp>
      <p:sp>
        <p:nvSpPr>
          <p:cNvPr id="5" name="标题 1"/>
          <p:cNvSpPr>
            <a:spLocks noGrp="1"/>
          </p:cNvSpPr>
          <p:nvPr>
            <p:ph type="ctrTitle"/>
          </p:nvPr>
        </p:nvSpPr>
        <p:spPr>
          <a:xfrm>
            <a:off x="1847528" y="1268760"/>
            <a:ext cx="8712646" cy="2447726"/>
          </a:xfrm>
        </p:spPr>
        <p:txBody>
          <a:bodyPr/>
          <a:lstStyle/>
          <a:p>
            <a:pPr eaLnBrk="1" hangingPunct="1">
              <a:lnSpc>
                <a:spcPct val="150000"/>
              </a:lnSpc>
            </a:pPr>
            <a:r>
              <a:rPr lang="zh-CN" altLang="en-US" sz="7200" b="1" spc="1000" dirty="0" smtClean="0">
                <a:solidFill>
                  <a:srgbClr val="FFC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网络安全技术</a:t>
            </a:r>
            <a:endParaRPr lang="zh-CN" altLang="en-US" sz="7200" b="1" spc="1000" dirty="0">
              <a:solidFill>
                <a:srgbClr val="FFC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
        <p:nvSpPr>
          <p:cNvPr id="2" name="文本框 1"/>
          <p:cNvSpPr txBox="1"/>
          <p:nvPr/>
        </p:nvSpPr>
        <p:spPr>
          <a:xfrm>
            <a:off x="4871864" y="6292092"/>
            <a:ext cx="3312368" cy="461665"/>
          </a:xfrm>
          <a:prstGeom prst="rect">
            <a:avLst/>
          </a:prstGeom>
          <a:noFill/>
        </p:spPr>
        <p:txBody>
          <a:bodyPr wrap="square" rtlCol="0">
            <a:spAutoFit/>
          </a:bodyPr>
          <a:lstStyle/>
          <a:p>
            <a:pPr algn="ctr"/>
            <a:r>
              <a:rPr lang="en-US" altLang="zh-CN" sz="2400" dirty="0" smtClean="0">
                <a:solidFill>
                  <a:srgbClr val="002060"/>
                </a:solidFill>
                <a:latin typeface="微软雅黑" panose="020B0503020204020204" pitchFamily="34" charset="-122"/>
                <a:ea typeface="微软雅黑" panose="020B0503020204020204" pitchFamily="34" charset="-122"/>
              </a:rPr>
              <a:t>2019</a:t>
            </a:r>
            <a:r>
              <a:rPr lang="zh-CN" altLang="en-US" sz="2400" dirty="0" smtClean="0">
                <a:solidFill>
                  <a:srgbClr val="002060"/>
                </a:solidFill>
                <a:latin typeface="微软雅黑" panose="020B0503020204020204" pitchFamily="34" charset="-122"/>
                <a:ea typeface="微软雅黑" panose="020B0503020204020204" pitchFamily="34" charset="-122"/>
              </a:rPr>
              <a:t>年</a:t>
            </a:r>
            <a:r>
              <a:rPr lang="en-US" altLang="zh-CN" sz="2400" dirty="0" smtClean="0">
                <a:solidFill>
                  <a:srgbClr val="002060"/>
                </a:solidFill>
                <a:latin typeface="微软雅黑" panose="020B0503020204020204" pitchFamily="34" charset="-122"/>
                <a:ea typeface="微软雅黑" panose="020B0503020204020204" pitchFamily="34" charset="-122"/>
              </a:rPr>
              <a:t>9</a:t>
            </a:r>
            <a:r>
              <a:rPr lang="zh-CN" altLang="en-US" sz="2400" dirty="0" smtClean="0">
                <a:solidFill>
                  <a:srgbClr val="002060"/>
                </a:solidFill>
                <a:latin typeface="微软雅黑" panose="020B0503020204020204" pitchFamily="34" charset="-122"/>
                <a:ea typeface="微软雅黑" panose="020B0503020204020204" pitchFamily="34" charset="-122"/>
              </a:rPr>
              <a:t>月</a:t>
            </a:r>
            <a:r>
              <a:rPr lang="en-US" altLang="zh-CN" sz="2400" dirty="0" smtClean="0">
                <a:solidFill>
                  <a:srgbClr val="002060"/>
                </a:solidFill>
                <a:latin typeface="微软雅黑" panose="020B0503020204020204" pitchFamily="34" charset="-122"/>
                <a:ea typeface="微软雅黑" panose="020B0503020204020204" pitchFamily="34" charset="-122"/>
              </a:rPr>
              <a:t>24</a:t>
            </a:r>
            <a:r>
              <a:rPr lang="zh-CN" altLang="en-US" sz="2400" dirty="0" smtClean="0">
                <a:solidFill>
                  <a:srgbClr val="002060"/>
                </a:solidFill>
                <a:latin typeface="微软雅黑" panose="020B0503020204020204" pitchFamily="34" charset="-122"/>
                <a:ea typeface="微软雅黑" panose="020B0503020204020204" pitchFamily="34" charset="-122"/>
              </a:rPr>
              <a:t>日</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wipe(left)">
                                      <p:cBhvr>
                                        <p:cTn id="11" dur="500"/>
                                        <p:tgtEl>
                                          <p:spTgt spid="15362">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wipe(left)">
                                      <p:cBhvr>
                                        <p:cTn id="15" dur="500"/>
                                        <p:tgtEl>
                                          <p:spTgt spid="15362">
                                            <p:txEl>
                                              <p:pRg st="1" end="1"/>
                                            </p:txEl>
                                          </p:spTgt>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2279576" y="1844824"/>
            <a:ext cx="7560840" cy="4275459"/>
            <a:chOff x="2279576" y="1844824"/>
            <a:chExt cx="7560840" cy="4275459"/>
          </a:xfrm>
        </p:grpSpPr>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067" y="1953148"/>
              <a:ext cx="7521349" cy="4167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2279576" y="1844824"/>
              <a:ext cx="7560840"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操作系统对</a:t>
            </a:r>
            <a:r>
              <a:rPr lang="en-US" altLang="zh-CN" dirty="0" smtClean="0"/>
              <a:t>ICMP</a:t>
            </a:r>
            <a:r>
              <a:rPr lang="zh-CN" altLang="en-US" dirty="0" smtClean="0"/>
              <a:t>消息的处理（广播）</a:t>
            </a:r>
            <a:r>
              <a:rPr lang="en-US" altLang="zh-CN" dirty="0" smtClean="0"/>
              <a:t> </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二、主机扫描技术原理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4943872" y="2852936"/>
            <a:ext cx="576064" cy="3240360"/>
          </a:xfrm>
          <a:prstGeom prst="roundRect">
            <a:avLst/>
          </a:prstGeom>
          <a:noFill/>
          <a:ln w="28575">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083436" y="2852936"/>
            <a:ext cx="576064" cy="3240360"/>
          </a:xfrm>
          <a:prstGeom prst="roundRect">
            <a:avLst/>
          </a:prstGeom>
          <a:noFill/>
          <a:ln w="28575">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0194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out)">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heel(1)">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高级主机扫描技术：利用</a:t>
            </a:r>
            <a:r>
              <a:rPr lang="zh-CN" altLang="en-US" dirty="0"/>
              <a:t>被探测主机产生的</a:t>
            </a:r>
            <a:r>
              <a:rPr lang="en-US" altLang="zh-CN" dirty="0"/>
              <a:t>ICMP</a:t>
            </a:r>
            <a:r>
              <a:rPr lang="zh-CN" altLang="en-US" dirty="0"/>
              <a:t>错误报文来进行复杂的主机</a:t>
            </a:r>
            <a:r>
              <a:rPr lang="zh-CN" altLang="en-US" dirty="0" smtClean="0"/>
              <a:t>探测。</a:t>
            </a:r>
            <a:endParaRPr lang="en-US" altLang="zh-CN" dirty="0" smtClean="0"/>
          </a:p>
          <a:p>
            <a:pPr lvl="2"/>
            <a:r>
              <a:rPr lang="zh-CN" altLang="en-US" dirty="0" smtClean="0"/>
              <a:t> </a:t>
            </a:r>
            <a:r>
              <a:rPr lang="zh-CN" altLang="en-US" dirty="0" smtClean="0">
                <a:solidFill>
                  <a:srgbClr val="C00000"/>
                </a:solidFill>
              </a:rPr>
              <a:t>异常</a:t>
            </a:r>
            <a:r>
              <a:rPr lang="zh-CN" altLang="en-US" dirty="0">
                <a:solidFill>
                  <a:srgbClr val="C00000"/>
                </a:solidFill>
              </a:rPr>
              <a:t>的</a:t>
            </a:r>
            <a:r>
              <a:rPr lang="en-US" altLang="zh-CN" dirty="0">
                <a:solidFill>
                  <a:srgbClr val="C00000"/>
                </a:solidFill>
              </a:rPr>
              <a:t>IP</a:t>
            </a:r>
            <a:r>
              <a:rPr lang="zh-CN" altLang="en-US" dirty="0" smtClean="0">
                <a:solidFill>
                  <a:srgbClr val="C00000"/>
                </a:solidFill>
              </a:rPr>
              <a:t>包头</a:t>
            </a:r>
            <a:endParaRPr lang="en-US" altLang="zh-CN" dirty="0" smtClean="0">
              <a:solidFill>
                <a:srgbClr val="C00000"/>
              </a:solidFill>
            </a:endParaRPr>
          </a:p>
          <a:p>
            <a:pPr lvl="3"/>
            <a:r>
              <a:rPr lang="zh-CN" altLang="en-US" dirty="0" smtClean="0"/>
              <a:t>向</a:t>
            </a:r>
            <a:r>
              <a:rPr lang="zh-CN" altLang="en-US" dirty="0"/>
              <a:t>目标主机发送包头错误的</a:t>
            </a:r>
            <a:r>
              <a:rPr lang="en-US" altLang="zh-CN" dirty="0"/>
              <a:t>IP</a:t>
            </a:r>
            <a:r>
              <a:rPr lang="zh-CN" altLang="en-US" dirty="0"/>
              <a:t>包，目标主机或过滤设备会反馈</a:t>
            </a:r>
            <a:r>
              <a:rPr lang="en-US" altLang="zh-CN" dirty="0"/>
              <a:t>ICMP Parameter Problem Error</a:t>
            </a:r>
            <a:r>
              <a:rPr lang="zh-CN" altLang="en-US" dirty="0"/>
              <a:t>信息。常见的伪造错误字段为</a:t>
            </a:r>
            <a:r>
              <a:rPr lang="en-US" altLang="zh-CN" dirty="0"/>
              <a:t>Header Length  </a:t>
            </a:r>
            <a:r>
              <a:rPr lang="zh-CN" altLang="en-US" dirty="0"/>
              <a:t>和</a:t>
            </a:r>
            <a:r>
              <a:rPr lang="en-US" altLang="zh-CN" dirty="0"/>
              <a:t>IP Options</a:t>
            </a:r>
            <a:r>
              <a:rPr lang="zh-CN" altLang="en-US" dirty="0"/>
              <a:t>。不同厂家的路由器和操作系统对这些错误的处理方式不同，返回的结果也不同</a:t>
            </a:r>
            <a:r>
              <a:rPr lang="zh-CN" altLang="en-US" dirty="0" smtClean="0"/>
              <a:t>。</a:t>
            </a:r>
            <a:endParaRPr lang="en-US" altLang="zh-CN" dirty="0" smtClean="0"/>
          </a:p>
          <a:p>
            <a:pPr lvl="2"/>
            <a:r>
              <a:rPr lang="zh-CN" altLang="en-US" dirty="0" smtClean="0"/>
              <a:t> </a:t>
            </a:r>
            <a:r>
              <a:rPr lang="zh-CN" altLang="en-US" dirty="0" smtClean="0">
                <a:solidFill>
                  <a:srgbClr val="C00000"/>
                </a:solidFill>
              </a:rPr>
              <a:t>在</a:t>
            </a:r>
            <a:r>
              <a:rPr lang="en-US" altLang="zh-CN" dirty="0">
                <a:solidFill>
                  <a:srgbClr val="C00000"/>
                </a:solidFill>
              </a:rPr>
              <a:t>IP</a:t>
            </a:r>
            <a:r>
              <a:rPr lang="zh-CN" altLang="en-US" dirty="0">
                <a:solidFill>
                  <a:srgbClr val="C00000"/>
                </a:solidFill>
              </a:rPr>
              <a:t>头中设置无效的字段值 </a:t>
            </a:r>
          </a:p>
          <a:p>
            <a:pPr lvl="3"/>
            <a:r>
              <a:rPr lang="zh-CN" altLang="en-US" dirty="0"/>
              <a:t>向目标主机发送的</a:t>
            </a:r>
            <a:r>
              <a:rPr lang="en-US" altLang="zh-CN" dirty="0"/>
              <a:t>IP</a:t>
            </a:r>
            <a:r>
              <a:rPr lang="zh-CN" altLang="en-US" dirty="0"/>
              <a:t>包中填充错误的字段值，目标主机或过滤设备会反馈</a:t>
            </a:r>
            <a:r>
              <a:rPr lang="en-US" altLang="zh-CN" dirty="0"/>
              <a:t>ICMP Destination Unreachable</a:t>
            </a:r>
            <a:r>
              <a:rPr lang="zh-CN" altLang="en-US" dirty="0"/>
              <a:t>信息。这种方法同样可以探测目标主机和网络</a:t>
            </a:r>
            <a:r>
              <a:rPr lang="zh-CN" altLang="en-US" dirty="0" smtClean="0"/>
              <a:t>设备。</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二、主机扫描技术原理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2887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2"/>
            <a:r>
              <a:rPr lang="zh-CN" altLang="en-US" dirty="0" smtClean="0"/>
              <a:t> </a:t>
            </a:r>
            <a:r>
              <a:rPr lang="zh-CN" altLang="en-US" dirty="0" smtClean="0">
                <a:solidFill>
                  <a:srgbClr val="C00000"/>
                </a:solidFill>
              </a:rPr>
              <a:t>通过</a:t>
            </a:r>
            <a:r>
              <a:rPr lang="zh-CN" altLang="en-US" dirty="0">
                <a:solidFill>
                  <a:srgbClr val="C00000"/>
                </a:solidFill>
              </a:rPr>
              <a:t>超长包探测内部路由器</a:t>
            </a:r>
          </a:p>
          <a:p>
            <a:pPr lvl="3"/>
            <a:r>
              <a:rPr lang="zh-CN" altLang="en-US" dirty="0"/>
              <a:t>若构造的数据包长度超过目标系统所在路由器的</a:t>
            </a:r>
            <a:r>
              <a:rPr lang="en-US" altLang="zh-CN" dirty="0"/>
              <a:t>PMTU</a:t>
            </a:r>
            <a:r>
              <a:rPr lang="zh-CN" altLang="en-US" dirty="0"/>
              <a:t>且设置禁止分片标志</a:t>
            </a:r>
            <a:r>
              <a:rPr lang="en-US" altLang="zh-CN" dirty="0"/>
              <a:t>, </a:t>
            </a:r>
            <a:r>
              <a:rPr lang="zh-CN" altLang="en-US" dirty="0"/>
              <a:t>该路由器会反馈 </a:t>
            </a:r>
            <a:r>
              <a:rPr lang="en-US" altLang="zh-CN" dirty="0"/>
              <a:t>Fragmentation Needed and Don’t Fragment Bit was Set</a:t>
            </a:r>
            <a:r>
              <a:rPr lang="zh-CN" altLang="en-US" dirty="0"/>
              <a:t>差错报文。</a:t>
            </a:r>
          </a:p>
          <a:p>
            <a:pPr lvl="2"/>
            <a:r>
              <a:rPr lang="zh-CN" altLang="en-US" dirty="0" smtClean="0"/>
              <a:t> </a:t>
            </a:r>
            <a:r>
              <a:rPr lang="zh-CN" altLang="en-US" dirty="0" smtClean="0">
                <a:solidFill>
                  <a:srgbClr val="C00000"/>
                </a:solidFill>
              </a:rPr>
              <a:t>反向</a:t>
            </a:r>
            <a:r>
              <a:rPr lang="zh-CN" altLang="en-US" dirty="0">
                <a:solidFill>
                  <a:srgbClr val="C00000"/>
                </a:solidFill>
              </a:rPr>
              <a:t>映射</a:t>
            </a:r>
            <a:r>
              <a:rPr lang="zh-CN" altLang="en-US" dirty="0" smtClean="0">
                <a:solidFill>
                  <a:srgbClr val="C00000"/>
                </a:solidFill>
              </a:rPr>
              <a:t>探测</a:t>
            </a:r>
            <a:r>
              <a:rPr lang="zh-CN" altLang="en-US" dirty="0" smtClean="0"/>
              <a:t>：用于</a:t>
            </a:r>
            <a:r>
              <a:rPr lang="zh-CN" altLang="en-US" dirty="0"/>
              <a:t>探测被过滤设备或防火墙保护的网络和主机 </a:t>
            </a:r>
          </a:p>
          <a:p>
            <a:pPr lvl="3"/>
            <a:r>
              <a:rPr lang="zh-CN" altLang="en-US" dirty="0"/>
              <a:t>构造可能的内部</a:t>
            </a:r>
            <a:r>
              <a:rPr lang="en-US" altLang="zh-CN" dirty="0"/>
              <a:t>IP</a:t>
            </a:r>
            <a:r>
              <a:rPr lang="zh-CN" altLang="en-US" dirty="0"/>
              <a:t>地址列表，并向这些地址发送数据包。当对方路由器接收到这些数据包时，会进行</a:t>
            </a:r>
            <a:r>
              <a:rPr lang="en-US" altLang="zh-CN" dirty="0"/>
              <a:t>IP</a:t>
            </a:r>
            <a:r>
              <a:rPr lang="zh-CN" altLang="en-US" dirty="0"/>
              <a:t>识别并路由，对不在其服务的范围的</a:t>
            </a:r>
            <a:r>
              <a:rPr lang="en-US" altLang="zh-CN" dirty="0"/>
              <a:t>IP</a:t>
            </a:r>
            <a:r>
              <a:rPr lang="zh-CN" altLang="en-US" dirty="0"/>
              <a:t>包发送</a:t>
            </a:r>
            <a:r>
              <a:rPr lang="en-US" altLang="zh-CN" dirty="0"/>
              <a:t>ICMP Host Unreachable</a:t>
            </a:r>
            <a:r>
              <a:rPr lang="zh-CN" altLang="en-US" dirty="0"/>
              <a:t>或</a:t>
            </a:r>
            <a:r>
              <a:rPr lang="en-US" altLang="zh-CN" dirty="0"/>
              <a:t>ICMP Time Exceeded </a:t>
            </a:r>
            <a:r>
              <a:rPr lang="zh-CN" altLang="en-US" dirty="0"/>
              <a:t>错误报文，没有接收到相应错误报文的</a:t>
            </a:r>
            <a:r>
              <a:rPr lang="en-US" altLang="zh-CN" dirty="0"/>
              <a:t>IP</a:t>
            </a:r>
            <a:r>
              <a:rPr lang="zh-CN" altLang="en-US" dirty="0"/>
              <a:t>地址可被认为在该网络</a:t>
            </a:r>
            <a:r>
              <a:rPr lang="zh-CN" altLang="en-US" dirty="0" smtClean="0"/>
              <a:t>中。</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二、主机扫描技术原理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766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a:xfrm>
            <a:off x="431371" y="1268760"/>
            <a:ext cx="11233248" cy="4610547"/>
          </a:xfrm>
        </p:spPr>
        <p:txBody>
          <a:bodyPr/>
          <a:lstStyle/>
          <a:p>
            <a:r>
              <a:rPr lang="zh-CN" altLang="en-US" dirty="0" smtClean="0"/>
              <a:t>测试点 </a:t>
            </a:r>
            <a:r>
              <a:rPr lang="en-US" altLang="zh-CN" dirty="0" smtClean="0"/>
              <a:t>5-1</a:t>
            </a:r>
          </a:p>
          <a:p>
            <a:pPr lvl="1"/>
            <a:r>
              <a:rPr lang="en-US" altLang="zh-CN" dirty="0"/>
              <a:t> </a:t>
            </a:r>
            <a:r>
              <a:rPr lang="zh-CN" altLang="en-US" dirty="0" smtClean="0"/>
              <a:t>主机扫描技术是利用</a:t>
            </a:r>
            <a:r>
              <a:rPr lang="en-US" altLang="zh-CN" dirty="0" smtClean="0"/>
              <a:t>ICMP</a:t>
            </a:r>
            <a:r>
              <a:rPr lang="zh-CN" altLang="en-US" dirty="0" smtClean="0"/>
              <a:t>协议来实现，请查阅相关资料，了解</a:t>
            </a:r>
            <a:r>
              <a:rPr lang="en-US" altLang="zh-CN" dirty="0" smtClean="0"/>
              <a:t>ICMP</a:t>
            </a:r>
            <a:r>
              <a:rPr lang="zh-CN" altLang="en-US" dirty="0" smtClean="0"/>
              <a:t>协议的工作原理，并简要说明</a:t>
            </a:r>
            <a:r>
              <a:rPr lang="en-US" altLang="zh-CN" dirty="0" smtClean="0"/>
              <a:t>Ping</a:t>
            </a:r>
            <a:r>
              <a:rPr lang="zh-CN" altLang="en-US" dirty="0" smtClean="0"/>
              <a:t>功能的实现原理。</a:t>
            </a:r>
            <a:endParaRPr lang="zh-CN" altLang="en-US" dirty="0"/>
          </a:p>
        </p:txBody>
      </p:sp>
    </p:spTree>
    <p:extLst>
      <p:ext uri="{BB962C8B-B14F-4D97-AF65-F5344CB8AC3E}">
        <p14:creationId xmlns:p14="http://schemas.microsoft.com/office/powerpoint/2010/main" val="217300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normAutofit/>
          </a:bodyPr>
          <a:lstStyle/>
          <a:p>
            <a:pPr lvl="1"/>
            <a:r>
              <a:rPr lang="en-US" altLang="zh-CN" dirty="0" smtClean="0"/>
              <a:t> </a:t>
            </a:r>
            <a:r>
              <a:rPr lang="zh-CN" altLang="en-US" dirty="0" smtClean="0"/>
              <a:t>什么是端口扫描？</a:t>
            </a:r>
            <a:endParaRPr lang="en-US" altLang="zh-CN" dirty="0" smtClean="0"/>
          </a:p>
          <a:p>
            <a:pPr lvl="2"/>
            <a:r>
              <a:rPr lang="zh-CN" altLang="en-US" dirty="0" smtClean="0"/>
              <a:t> 一</a:t>
            </a:r>
            <a:r>
              <a:rPr lang="zh-CN" altLang="en-US" dirty="0"/>
              <a:t>个端口就是一个潜在的通信通道，也就是一个入侵通道。对目标计算机进行端口扫描，能得到许多有用的信息，从而发现系统的安全漏洞。它使扫描者了解系统目前向外界提供了</a:t>
            </a:r>
            <a:r>
              <a:rPr lang="zh-CN" altLang="en-US" dirty="0">
                <a:solidFill>
                  <a:srgbClr val="C00000"/>
                </a:solidFill>
              </a:rPr>
              <a:t>哪些服务</a:t>
            </a:r>
            <a:r>
              <a:rPr lang="zh-CN" altLang="en-US" dirty="0"/>
              <a:t>，从而为系统的入侵提供了一种</a:t>
            </a:r>
            <a:r>
              <a:rPr lang="zh-CN" altLang="en-US" dirty="0" smtClean="0"/>
              <a:t>手段。</a:t>
            </a:r>
            <a:endParaRPr lang="en-US" altLang="zh-CN" dirty="0" smtClean="0"/>
          </a:p>
          <a:p>
            <a:pPr lvl="1"/>
            <a:r>
              <a:rPr lang="en-US" altLang="zh-CN" dirty="0"/>
              <a:t> </a:t>
            </a:r>
            <a:r>
              <a:rPr lang="zh-CN" altLang="en-US" dirty="0" smtClean="0"/>
              <a:t>端口扫描分类</a:t>
            </a:r>
            <a:endParaRPr lang="en-US" altLang="zh-CN" dirty="0" smtClean="0"/>
          </a:p>
          <a:p>
            <a:pPr lvl="2"/>
            <a:r>
              <a:rPr lang="zh-CN" altLang="en-US" dirty="0" smtClean="0"/>
              <a:t> 开放</a:t>
            </a:r>
            <a:r>
              <a:rPr lang="en-US" altLang="zh-CN" dirty="0" smtClean="0"/>
              <a:t>/</a:t>
            </a:r>
            <a:r>
              <a:rPr lang="zh-CN" altLang="en-US" dirty="0" smtClean="0"/>
              <a:t>全连接扫描</a:t>
            </a:r>
            <a:endParaRPr lang="zh-CN" altLang="en-US" dirty="0"/>
          </a:p>
          <a:p>
            <a:pPr lvl="2"/>
            <a:r>
              <a:rPr lang="zh-CN" altLang="en-US" dirty="0" smtClean="0"/>
              <a:t> 半开放</a:t>
            </a:r>
            <a:r>
              <a:rPr lang="en-US" altLang="zh-CN" dirty="0" smtClean="0"/>
              <a:t>/</a:t>
            </a:r>
            <a:r>
              <a:rPr lang="zh-CN" altLang="en-US" dirty="0" smtClean="0"/>
              <a:t>半连接扫描</a:t>
            </a:r>
            <a:endParaRPr lang="en-US" altLang="zh-CN" dirty="0" smtClean="0"/>
          </a:p>
          <a:p>
            <a:pPr lvl="2"/>
            <a:r>
              <a:rPr lang="zh-CN" altLang="en-US" dirty="0" smtClean="0"/>
              <a:t> 秘密扫描</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三、端口扫描技术原理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69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a:t> </a:t>
            </a:r>
            <a:r>
              <a:rPr lang="zh-CN" altLang="en-US" dirty="0" smtClean="0"/>
              <a:t>多数</a:t>
            </a:r>
            <a:r>
              <a:rPr lang="en-US" altLang="zh-CN" dirty="0" smtClean="0"/>
              <a:t>TCP/IP</a:t>
            </a:r>
            <a:r>
              <a:rPr lang="zh-CN" altLang="en-US" dirty="0" smtClean="0"/>
              <a:t>协议实现遵循的原则（一）</a:t>
            </a:r>
            <a:endParaRPr lang="en-US" altLang="zh-CN" dirty="0" smtClean="0"/>
          </a:p>
          <a:p>
            <a:pPr lvl="2"/>
            <a:r>
              <a:rPr lang="zh-CN" altLang="en-US" dirty="0" smtClean="0"/>
              <a:t> 当直接发送一</a:t>
            </a:r>
            <a:r>
              <a:rPr lang="zh-CN" altLang="en-US" dirty="0"/>
              <a:t>个</a:t>
            </a:r>
            <a:r>
              <a:rPr lang="en-US" altLang="zh-CN" dirty="0"/>
              <a:t>SYN</a:t>
            </a:r>
            <a:r>
              <a:rPr lang="zh-CN" altLang="en-US" dirty="0"/>
              <a:t>或者</a:t>
            </a:r>
            <a:r>
              <a:rPr lang="en-US" altLang="zh-CN" dirty="0"/>
              <a:t>FIN</a:t>
            </a:r>
            <a:r>
              <a:rPr lang="zh-CN" altLang="en-US" dirty="0"/>
              <a:t>数据包到达一个关闭的端口，</a:t>
            </a:r>
            <a:r>
              <a:rPr lang="en-US" altLang="zh-CN" dirty="0"/>
              <a:t>TCP</a:t>
            </a:r>
            <a:r>
              <a:rPr lang="zh-CN" altLang="en-US" dirty="0"/>
              <a:t>丢弃数据包同时发送一个</a:t>
            </a:r>
            <a:r>
              <a:rPr lang="en-US" altLang="zh-CN" dirty="0"/>
              <a:t>RST</a:t>
            </a:r>
            <a:r>
              <a:rPr lang="zh-CN" altLang="en-US" dirty="0"/>
              <a:t>数据包。</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三、端口扫描技术原理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570093493"/>
              </p:ext>
            </p:extLst>
          </p:nvPr>
        </p:nvGraphicFramePr>
        <p:xfrm>
          <a:off x="2843626" y="3356992"/>
          <a:ext cx="6408737" cy="2785740"/>
        </p:xfrm>
        <a:graphic>
          <a:graphicData uri="http://schemas.openxmlformats.org/presentationml/2006/ole">
            <mc:AlternateContent xmlns:mc="http://schemas.openxmlformats.org/markup-compatibility/2006">
              <mc:Choice xmlns:v="urn:schemas-microsoft-com:vml" Requires="v">
                <p:oleObj spid="_x0000_s2073" name="Visio" r:id="rId3" imgW="3727438" imgH="1619119" progId="Visio.Drawing.11">
                  <p:embed/>
                </p:oleObj>
              </mc:Choice>
              <mc:Fallback>
                <p:oleObj name="Visio" r:id="rId3" imgW="3727438" imgH="1619119" progId="Visio.Drawing.11">
                  <p:embed/>
                  <p:pic>
                    <p:nvPicPr>
                      <p:cNvPr id="5" name="Object 4"/>
                      <p:cNvPicPr>
                        <a:picLocks noChangeAspect="1" noChangeArrowheads="1"/>
                      </p:cNvPicPr>
                      <p:nvPr/>
                    </p:nvPicPr>
                    <p:blipFill>
                      <a:blip r:embed="rId4"/>
                      <a:srcRect/>
                      <a:stretch>
                        <a:fillRect/>
                      </a:stretch>
                    </p:blipFill>
                    <p:spPr bwMode="auto">
                      <a:xfrm>
                        <a:off x="2843626" y="3356992"/>
                        <a:ext cx="6408737" cy="278574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181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a:t> </a:t>
            </a:r>
            <a:r>
              <a:rPr lang="zh-CN" altLang="en-US" dirty="0" smtClean="0"/>
              <a:t>多数</a:t>
            </a:r>
            <a:r>
              <a:rPr lang="en-US" altLang="zh-CN" dirty="0" smtClean="0"/>
              <a:t>TCP/IP</a:t>
            </a:r>
            <a:r>
              <a:rPr lang="zh-CN" altLang="en-US" dirty="0" smtClean="0"/>
              <a:t>协议实现遵循的原则（二）</a:t>
            </a:r>
            <a:endParaRPr lang="en-US" altLang="zh-CN" dirty="0" smtClean="0"/>
          </a:p>
          <a:p>
            <a:pPr lvl="2"/>
            <a:r>
              <a:rPr lang="zh-CN" altLang="en-US" dirty="0" smtClean="0"/>
              <a:t> 当直接发送一</a:t>
            </a:r>
            <a:r>
              <a:rPr lang="zh-CN" altLang="en-US" dirty="0"/>
              <a:t>个</a:t>
            </a:r>
            <a:r>
              <a:rPr lang="en-US" altLang="zh-CN" dirty="0"/>
              <a:t>RST</a:t>
            </a:r>
            <a:r>
              <a:rPr lang="zh-CN" altLang="en-US" dirty="0"/>
              <a:t>数据包到达一个监听端口，</a:t>
            </a:r>
            <a:r>
              <a:rPr lang="en-US" altLang="zh-CN" dirty="0"/>
              <a:t>RST</a:t>
            </a:r>
            <a:r>
              <a:rPr lang="zh-CN" altLang="en-US" dirty="0"/>
              <a:t>被丢弃。</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三、端口扫描技术原理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1725679261"/>
              </p:ext>
            </p:extLst>
          </p:nvPr>
        </p:nvGraphicFramePr>
        <p:xfrm>
          <a:off x="2231843" y="3284984"/>
          <a:ext cx="6480175" cy="2452687"/>
        </p:xfrm>
        <a:graphic>
          <a:graphicData uri="http://schemas.openxmlformats.org/presentationml/2006/ole">
            <mc:AlternateContent xmlns:mc="http://schemas.openxmlformats.org/markup-compatibility/2006">
              <mc:Choice xmlns:v="urn:schemas-microsoft-com:vml" Requires="v">
                <p:oleObj spid="_x0000_s1049" name="Visio" r:id="rId3" imgW="3727438" imgH="1619119" progId="Visio.Drawing.11">
                  <p:embed/>
                </p:oleObj>
              </mc:Choice>
              <mc:Fallback>
                <p:oleObj name="Visio" r:id="rId3" imgW="3727438" imgH="1619119" progId="Visio.Drawing.11">
                  <p:embed/>
                  <p:pic>
                    <p:nvPicPr>
                      <p:cNvPr id="126980" name="Object 4"/>
                      <p:cNvPicPr>
                        <a:picLocks noChangeAspect="1" noChangeArrowheads="1"/>
                      </p:cNvPicPr>
                      <p:nvPr/>
                    </p:nvPicPr>
                    <p:blipFill>
                      <a:blip r:embed="rId4"/>
                      <a:srcRect/>
                      <a:stretch>
                        <a:fillRect/>
                      </a:stretch>
                    </p:blipFill>
                    <p:spPr bwMode="auto">
                      <a:xfrm>
                        <a:off x="2231843" y="3284984"/>
                        <a:ext cx="6480175" cy="245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3146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out)">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a:t> </a:t>
            </a:r>
            <a:r>
              <a:rPr lang="zh-CN" altLang="en-US" dirty="0" smtClean="0"/>
              <a:t>多数</a:t>
            </a:r>
            <a:r>
              <a:rPr lang="en-US" altLang="zh-CN" dirty="0" smtClean="0"/>
              <a:t>TCP/IP</a:t>
            </a:r>
            <a:r>
              <a:rPr lang="zh-CN" altLang="en-US" dirty="0" smtClean="0"/>
              <a:t>协议实现遵循的原则（三）</a:t>
            </a:r>
            <a:endParaRPr lang="en-US" altLang="zh-CN" dirty="0" smtClean="0"/>
          </a:p>
          <a:p>
            <a:pPr lvl="2"/>
            <a:r>
              <a:rPr lang="zh-CN" altLang="en-US" dirty="0" smtClean="0"/>
              <a:t> 直接发送一</a:t>
            </a:r>
            <a:r>
              <a:rPr lang="zh-CN" altLang="en-US" dirty="0"/>
              <a:t>个包含</a:t>
            </a:r>
            <a:r>
              <a:rPr lang="en-US" altLang="zh-CN" dirty="0"/>
              <a:t>ACK</a:t>
            </a:r>
            <a:r>
              <a:rPr lang="zh-CN" altLang="en-US" dirty="0"/>
              <a:t>的数据包到达一个监听端口时</a:t>
            </a:r>
            <a:r>
              <a:rPr lang="zh-CN" altLang="en-US" dirty="0" smtClean="0"/>
              <a:t>，数据包</a:t>
            </a:r>
            <a:r>
              <a:rPr lang="zh-CN" altLang="en-US" dirty="0"/>
              <a:t>被丢弃，同时发送一个</a:t>
            </a:r>
            <a:r>
              <a:rPr lang="en-US" altLang="zh-CN" dirty="0"/>
              <a:t>RST</a:t>
            </a:r>
            <a:r>
              <a:rPr lang="zh-CN" altLang="en-US" dirty="0"/>
              <a:t>数据包。 </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三、端口扫描技术原理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3265968148"/>
              </p:ext>
            </p:extLst>
          </p:nvPr>
        </p:nvGraphicFramePr>
        <p:xfrm>
          <a:off x="2711624" y="3429000"/>
          <a:ext cx="6337300" cy="2666331"/>
        </p:xfrm>
        <a:graphic>
          <a:graphicData uri="http://schemas.openxmlformats.org/presentationml/2006/ole">
            <mc:AlternateContent xmlns:mc="http://schemas.openxmlformats.org/markup-compatibility/2006">
              <mc:Choice xmlns:v="urn:schemas-microsoft-com:vml" Requires="v">
                <p:oleObj spid="_x0000_s3096" name="Visio" r:id="rId3" imgW="3727438" imgH="1619119" progId="Visio.Drawing.11">
                  <p:embed/>
                </p:oleObj>
              </mc:Choice>
              <mc:Fallback>
                <p:oleObj name="Visio" r:id="rId3" imgW="3727438" imgH="1619119" progId="Visio.Drawing.11">
                  <p:embed/>
                  <p:pic>
                    <p:nvPicPr>
                      <p:cNvPr id="32772" name="Object 4"/>
                      <p:cNvPicPr>
                        <a:picLocks noChangeAspect="1" noChangeArrowheads="1"/>
                      </p:cNvPicPr>
                      <p:nvPr/>
                    </p:nvPicPr>
                    <p:blipFill>
                      <a:blip r:embed="rId4"/>
                      <a:srcRect/>
                      <a:stretch>
                        <a:fillRect/>
                      </a:stretch>
                    </p:blipFill>
                    <p:spPr bwMode="auto">
                      <a:xfrm>
                        <a:off x="2711624" y="3429000"/>
                        <a:ext cx="6337300" cy="266633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21046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out)">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a:t> </a:t>
            </a:r>
            <a:r>
              <a:rPr lang="zh-CN" altLang="en-US" dirty="0" smtClean="0"/>
              <a:t>多数</a:t>
            </a:r>
            <a:r>
              <a:rPr lang="en-US" altLang="zh-CN" dirty="0" smtClean="0"/>
              <a:t>TCP/IP</a:t>
            </a:r>
            <a:r>
              <a:rPr lang="zh-CN" altLang="en-US" dirty="0" smtClean="0"/>
              <a:t>协议实现遵循的原则（四）</a:t>
            </a:r>
            <a:endParaRPr lang="en-US" altLang="zh-CN" dirty="0" smtClean="0"/>
          </a:p>
          <a:p>
            <a:pPr lvl="2"/>
            <a:r>
              <a:rPr lang="zh-CN" altLang="en-US" dirty="0" smtClean="0"/>
              <a:t> 当</a:t>
            </a:r>
            <a:r>
              <a:rPr lang="zh-CN" altLang="en-US" dirty="0"/>
              <a:t>一个</a:t>
            </a:r>
            <a:r>
              <a:rPr lang="en-US" altLang="zh-CN" dirty="0"/>
              <a:t>SYN</a:t>
            </a:r>
            <a:r>
              <a:rPr lang="zh-CN" altLang="en-US" dirty="0"/>
              <a:t>位关闭的数据包到达一个监听端口时，数据包被丢弃。</a:t>
            </a:r>
          </a:p>
          <a:p>
            <a:pPr lvl="2"/>
            <a:r>
              <a:rPr lang="zh-CN" altLang="en-US" dirty="0" smtClean="0"/>
              <a:t> 当</a:t>
            </a:r>
            <a:r>
              <a:rPr lang="zh-CN" altLang="en-US" dirty="0"/>
              <a:t>一个</a:t>
            </a:r>
            <a:r>
              <a:rPr lang="en-US" altLang="zh-CN" dirty="0"/>
              <a:t>SYN</a:t>
            </a:r>
            <a:r>
              <a:rPr lang="zh-CN" altLang="en-US" dirty="0"/>
              <a:t>数据包到达一个监听端口时，正常的三阶段握手继续，回答一个</a:t>
            </a:r>
            <a:r>
              <a:rPr lang="en-US" altLang="zh-CN" dirty="0"/>
              <a:t>SYN|ACK</a:t>
            </a:r>
            <a:r>
              <a:rPr lang="zh-CN" altLang="en-US" dirty="0"/>
              <a:t>数据包</a:t>
            </a:r>
            <a:r>
              <a:rPr lang="zh-CN" altLang="en-US" dirty="0" smtClean="0"/>
              <a:t>。</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三、端口扫描技术原理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2775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zh-CN" altLang="en-US" dirty="0" smtClean="0"/>
              <a:t> 多数</a:t>
            </a:r>
            <a:r>
              <a:rPr lang="en-US" altLang="zh-CN" dirty="0"/>
              <a:t>TCP/IP</a:t>
            </a:r>
            <a:r>
              <a:rPr lang="zh-CN" altLang="en-US" dirty="0"/>
              <a:t>协议实现遵循的原则</a:t>
            </a:r>
            <a:r>
              <a:rPr lang="zh-CN" altLang="en-US" dirty="0" smtClean="0"/>
              <a:t>（五）</a:t>
            </a:r>
            <a:endParaRPr lang="en-US" altLang="zh-CN" dirty="0"/>
          </a:p>
          <a:p>
            <a:pPr lvl="2"/>
            <a:r>
              <a:rPr lang="zh-CN" altLang="en-US" dirty="0" smtClean="0"/>
              <a:t>当</a:t>
            </a:r>
            <a:r>
              <a:rPr lang="zh-CN" altLang="en-US" dirty="0"/>
              <a:t>一个</a:t>
            </a:r>
            <a:r>
              <a:rPr lang="en-US" altLang="zh-CN" dirty="0"/>
              <a:t>FIN</a:t>
            </a:r>
            <a:r>
              <a:rPr lang="zh-CN" altLang="en-US" dirty="0"/>
              <a:t>数据包到达一个监听端口时</a:t>
            </a:r>
            <a:r>
              <a:rPr lang="zh-CN" altLang="en-US" dirty="0" smtClean="0"/>
              <a:t>，关闭</a:t>
            </a:r>
            <a:r>
              <a:rPr lang="zh-CN" altLang="en-US" dirty="0"/>
              <a:t>的端口返回</a:t>
            </a:r>
            <a:r>
              <a:rPr lang="en-US" altLang="zh-CN" dirty="0"/>
              <a:t>RST</a:t>
            </a:r>
            <a:r>
              <a:rPr lang="zh-CN" altLang="en-US" dirty="0"/>
              <a:t>，监听端口丢弃</a:t>
            </a:r>
            <a:r>
              <a:rPr lang="zh-CN" altLang="en-US" dirty="0" smtClean="0"/>
              <a:t>包（</a:t>
            </a:r>
            <a:r>
              <a:rPr lang="en-US" altLang="zh-CN" dirty="0" smtClean="0"/>
              <a:t>FIN</a:t>
            </a:r>
            <a:r>
              <a:rPr lang="zh-CN" altLang="en-US" dirty="0" smtClean="0"/>
              <a:t>行为），</a:t>
            </a:r>
            <a:r>
              <a:rPr lang="zh-CN" altLang="en-US" dirty="0"/>
              <a:t>在</a:t>
            </a:r>
            <a:r>
              <a:rPr lang="en-US" altLang="zh-CN" dirty="0"/>
              <a:t>URG</a:t>
            </a:r>
            <a:r>
              <a:rPr lang="zh-CN" altLang="en-US" dirty="0"/>
              <a:t>和</a:t>
            </a:r>
            <a:r>
              <a:rPr lang="en-US" altLang="zh-CN" dirty="0"/>
              <a:t>PSH</a:t>
            </a:r>
            <a:r>
              <a:rPr lang="zh-CN" altLang="en-US" dirty="0"/>
              <a:t>标志位置位时同样要发生。所有的</a:t>
            </a:r>
            <a:r>
              <a:rPr lang="en-US" altLang="zh-CN" dirty="0"/>
              <a:t>URG</a:t>
            </a:r>
            <a:r>
              <a:rPr lang="zh-CN" altLang="en-US" dirty="0"/>
              <a:t>，</a:t>
            </a:r>
            <a:r>
              <a:rPr lang="en-US" altLang="zh-CN" dirty="0"/>
              <a:t>PSH</a:t>
            </a:r>
            <a:r>
              <a:rPr lang="zh-CN" altLang="en-US" dirty="0"/>
              <a:t>和</a:t>
            </a:r>
            <a:r>
              <a:rPr lang="en-US" altLang="zh-CN" dirty="0"/>
              <a:t>FIN</a:t>
            </a:r>
            <a:r>
              <a:rPr lang="zh-CN" altLang="en-US" dirty="0"/>
              <a:t>，或者没有任何标记的</a:t>
            </a:r>
            <a:r>
              <a:rPr lang="en-US" altLang="zh-CN" dirty="0"/>
              <a:t>TCP</a:t>
            </a:r>
            <a:r>
              <a:rPr lang="zh-CN" altLang="en-US" dirty="0"/>
              <a:t>数据包都会引起</a:t>
            </a:r>
            <a:r>
              <a:rPr lang="en-US" altLang="zh-CN" dirty="0"/>
              <a:t>"FIN</a:t>
            </a:r>
            <a:r>
              <a:rPr lang="zh-CN" altLang="en-US" dirty="0"/>
              <a:t>行为</a:t>
            </a:r>
            <a:r>
              <a:rPr lang="en-US" altLang="zh-CN" dirty="0"/>
              <a:t>"</a:t>
            </a:r>
            <a:r>
              <a:rPr lang="zh-CN" altLang="en-US" dirty="0"/>
              <a:t>。</a:t>
            </a:r>
          </a:p>
          <a:p>
            <a:pPr lvl="2"/>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三、端口扫描技术原理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688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just"/>
            <a:r>
              <a:rPr lang="zh-CN" altLang="zh-CN" dirty="0" smtClean="0"/>
              <a:t>了解</a:t>
            </a:r>
            <a:r>
              <a:rPr lang="zh-CN" altLang="en-US" dirty="0" smtClean="0"/>
              <a:t>网络扫描的基本概念；理解不同网络扫描技术的原理和特点；掌握简单网络扫描工具的设计与实现。</a:t>
            </a:r>
            <a:endParaRPr lang="zh-CN" altLang="en-US" dirty="0"/>
          </a:p>
        </p:txBody>
      </p:sp>
      <p:sp>
        <p:nvSpPr>
          <p:cNvPr id="3" name="文本占位符 2"/>
          <p:cNvSpPr>
            <a:spLocks noGrp="1"/>
          </p:cNvSpPr>
          <p:nvPr>
            <p:ph type="body" idx="1"/>
          </p:nvPr>
        </p:nvSpPr>
        <p:spPr/>
        <p:txBody>
          <a:bodyPr/>
          <a:lstStyle/>
          <a:p>
            <a:r>
              <a:rPr lang="zh-CN" altLang="en-US" dirty="0" smtClean="0"/>
              <a:t>第五讲 网络扫描技术</a:t>
            </a:r>
            <a:endParaRPr lang="zh-CN" altLang="en-US" dirty="0"/>
          </a:p>
        </p:txBody>
      </p:sp>
    </p:spTree>
    <p:extLst>
      <p:ext uri="{BB962C8B-B14F-4D97-AF65-F5344CB8AC3E}">
        <p14:creationId xmlns:p14="http://schemas.microsoft.com/office/powerpoint/2010/main" val="10368731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smtClean="0"/>
              <a:t> TCP Connect</a:t>
            </a:r>
            <a:r>
              <a:rPr lang="zh-CN" altLang="en-US" dirty="0" smtClean="0"/>
              <a:t>扫描（开放扫描）</a:t>
            </a:r>
            <a:endParaRPr lang="en-US" altLang="zh-CN" dirty="0" smtClean="0"/>
          </a:p>
          <a:p>
            <a:pPr lvl="2"/>
            <a:r>
              <a:rPr lang="zh-CN" altLang="en-US" sz="2400" dirty="0" smtClean="0">
                <a:latin typeface="宋体" panose="02010600030101010101" pitchFamily="2" charset="-122"/>
              </a:rPr>
              <a:t> 向</a:t>
            </a:r>
            <a:r>
              <a:rPr lang="zh-CN" altLang="en-US" sz="2400" dirty="0">
                <a:latin typeface="宋体" panose="02010600030101010101" pitchFamily="2" charset="-122"/>
              </a:rPr>
              <a:t>目标系统的目标端口发起连接，能建立连接，则表示端口开启，反之不然。</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三、端口扫描技术原理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727058038"/>
              </p:ext>
            </p:extLst>
          </p:nvPr>
        </p:nvGraphicFramePr>
        <p:xfrm>
          <a:off x="229856" y="3356637"/>
          <a:ext cx="5567363" cy="2509837"/>
        </p:xfrm>
        <a:graphic>
          <a:graphicData uri="http://schemas.openxmlformats.org/presentationml/2006/ole">
            <mc:AlternateContent xmlns:mc="http://schemas.openxmlformats.org/markup-compatibility/2006">
              <mc:Choice xmlns:v="urn:schemas-microsoft-com:vml" Requires="v">
                <p:oleObj spid="_x0000_s4146" name="Visio" r:id="rId3" imgW="3682852" imgH="1657350" progId="Visio.Drawing.11">
                  <p:embed/>
                </p:oleObj>
              </mc:Choice>
              <mc:Fallback>
                <p:oleObj name="Visio" r:id="rId3" imgW="3682852" imgH="1657350" progId="Visio.Drawing.11">
                  <p:embed/>
                  <p:pic>
                    <p:nvPicPr>
                      <p:cNvPr id="134148" name="Object 4"/>
                      <p:cNvPicPr>
                        <a:picLocks noChangeAspect="1" noChangeArrowheads="1"/>
                      </p:cNvPicPr>
                      <p:nvPr/>
                    </p:nvPicPr>
                    <p:blipFill>
                      <a:blip r:embed="rId4"/>
                      <a:srcRect/>
                      <a:stretch>
                        <a:fillRect/>
                      </a:stretch>
                    </p:blipFill>
                    <p:spPr bwMode="auto">
                      <a:xfrm>
                        <a:off x="229856" y="3356637"/>
                        <a:ext cx="5567363" cy="250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09669323"/>
              </p:ext>
            </p:extLst>
          </p:nvPr>
        </p:nvGraphicFramePr>
        <p:xfrm>
          <a:off x="6168008" y="3356637"/>
          <a:ext cx="5867400" cy="2225675"/>
        </p:xfrm>
        <a:graphic>
          <a:graphicData uri="http://schemas.openxmlformats.org/presentationml/2006/ole">
            <mc:AlternateContent xmlns:mc="http://schemas.openxmlformats.org/markup-compatibility/2006">
              <mc:Choice xmlns:v="urn:schemas-microsoft-com:vml" Requires="v">
                <p:oleObj spid="_x0000_s4147" name="Visio" r:id="rId5" imgW="3682852" imgH="1390519" progId="Visio.Drawing.11">
                  <p:embed/>
                </p:oleObj>
              </mc:Choice>
              <mc:Fallback>
                <p:oleObj name="Visio" r:id="rId5" imgW="3682852" imgH="1390519" progId="Visio.Drawing.11">
                  <p:embed/>
                  <p:pic>
                    <p:nvPicPr>
                      <p:cNvPr id="134149" name="Object 5"/>
                      <p:cNvPicPr>
                        <a:picLocks noChangeAspect="1" noChangeArrowheads="1"/>
                      </p:cNvPicPr>
                      <p:nvPr/>
                    </p:nvPicPr>
                    <p:blipFill>
                      <a:blip r:embed="rId6"/>
                      <a:srcRect/>
                      <a:stretch>
                        <a:fillRect/>
                      </a:stretch>
                    </p:blipFill>
                    <p:spPr bwMode="auto">
                      <a:xfrm>
                        <a:off x="6168008" y="3356637"/>
                        <a:ext cx="58674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3861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out)">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3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out)">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smtClean="0"/>
              <a:t> TCP Connect</a:t>
            </a:r>
            <a:r>
              <a:rPr lang="zh-CN" altLang="en-US" dirty="0" smtClean="0"/>
              <a:t>部分代码实现</a:t>
            </a:r>
            <a:endParaRPr lang="en-US" altLang="zh-CN" dirty="0" smtClean="0"/>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三、端口扫描技术原理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6" name="矩形 5"/>
          <p:cNvSpPr/>
          <p:nvPr/>
        </p:nvSpPr>
        <p:spPr>
          <a:xfrm>
            <a:off x="1271464" y="2242358"/>
            <a:ext cx="10249139" cy="3785652"/>
          </a:xfrm>
          <a:prstGeom prst="rect">
            <a:avLst/>
          </a:prstGeom>
        </p:spPr>
        <p:txBody>
          <a:bodyPr wrap="square">
            <a:spAutoFit/>
          </a:bodyPr>
          <a:lstStyle/>
          <a:p>
            <a:pPr>
              <a:spcAft>
                <a:spcPts val="0"/>
              </a:spcAft>
              <a:defRPr/>
            </a:pPr>
            <a:r>
              <a:rPr lang="en-US" altLang="zh-CN" sz="1600" kern="100" dirty="0">
                <a:latin typeface="Times New Roman" panose="02020603050405020304" pitchFamily="18" charset="0"/>
              </a:rPr>
              <a:t>for(</a:t>
            </a:r>
            <a:r>
              <a:rPr lang="en-US" altLang="zh-CN" sz="1600" kern="100" dirty="0" err="1">
                <a:latin typeface="Times New Roman" panose="02020603050405020304" pitchFamily="18" charset="0"/>
              </a:rPr>
              <a:t>int</a:t>
            </a:r>
            <a:r>
              <a:rPr lang="en-US" altLang="zh-CN" sz="1600" kern="100" dirty="0">
                <a:latin typeface="Times New Roman" panose="02020603050405020304" pitchFamily="18" charset="0"/>
              </a:rPr>
              <a:t> </a:t>
            </a:r>
            <a:r>
              <a:rPr lang="en-US" altLang="zh-CN" sz="1600" kern="100" dirty="0" err="1">
                <a:latin typeface="Times New Roman" panose="02020603050405020304" pitchFamily="18" charset="0"/>
              </a:rPr>
              <a:t>i</a:t>
            </a:r>
            <a:r>
              <a:rPr lang="en-US" altLang="zh-CN" sz="1600" kern="100" dirty="0">
                <a:latin typeface="Times New Roman" panose="02020603050405020304" pitchFamily="18" charset="0"/>
              </a:rPr>
              <a:t>=m; </a:t>
            </a:r>
            <a:r>
              <a:rPr lang="en-US" altLang="zh-CN" sz="1600" kern="100" dirty="0" err="1">
                <a:latin typeface="Times New Roman" panose="02020603050405020304" pitchFamily="18" charset="0"/>
              </a:rPr>
              <a:t>i</a:t>
            </a:r>
            <a:r>
              <a:rPr lang="en-US" altLang="zh-CN" sz="1600" kern="100" dirty="0">
                <a:latin typeface="Times New Roman" panose="02020603050405020304" pitchFamily="18" charset="0"/>
              </a:rPr>
              <a:t>&lt;n; </a:t>
            </a:r>
            <a:r>
              <a:rPr lang="en-US" altLang="zh-CN" sz="1600" kern="100" dirty="0" err="1">
                <a:latin typeface="Times New Roman" panose="02020603050405020304" pitchFamily="18" charset="0"/>
              </a:rPr>
              <a:t>i</a:t>
            </a:r>
            <a:r>
              <a:rPr lang="en-US" altLang="zh-CN" sz="1600" kern="100" dirty="0">
                <a:latin typeface="Times New Roman" panose="02020603050405020304" pitchFamily="18" charset="0"/>
              </a:rPr>
              <a:t>++)</a:t>
            </a:r>
            <a:endParaRPr lang="zh-CN" altLang="zh-CN" sz="1600" kern="100" dirty="0">
              <a:latin typeface="Times New Roman" panose="02020603050405020304" pitchFamily="18" charset="0"/>
            </a:endParaRPr>
          </a:p>
          <a:p>
            <a:pPr>
              <a:spcAft>
                <a:spcPts val="0"/>
              </a:spcAft>
              <a:defRPr/>
            </a:pPr>
            <a:r>
              <a:rPr lang="en-US" altLang="zh-CN" sz="1600" kern="100" dirty="0">
                <a:latin typeface="Times New Roman" panose="02020603050405020304" pitchFamily="18" charset="0"/>
              </a:rPr>
              <a:t>	{</a:t>
            </a:r>
            <a:endParaRPr lang="zh-CN" altLang="zh-CN" sz="1600" kern="100" dirty="0">
              <a:latin typeface="Times New Roman" panose="02020603050405020304" pitchFamily="18" charset="0"/>
            </a:endParaRPr>
          </a:p>
          <a:p>
            <a:pPr>
              <a:spcAft>
                <a:spcPts val="0"/>
              </a:spcAft>
              <a:defRPr/>
            </a:pPr>
            <a:r>
              <a:rPr lang="en-US" altLang="zh-CN" sz="1600" kern="100" dirty="0">
                <a:latin typeface="Times New Roman" panose="02020603050405020304" pitchFamily="18" charset="0"/>
              </a:rPr>
              <a:t>	   if((</a:t>
            </a:r>
            <a:r>
              <a:rPr lang="en-US" altLang="zh-CN" sz="1600" kern="100" dirty="0" err="1">
                <a:latin typeface="Times New Roman" panose="02020603050405020304" pitchFamily="18" charset="0"/>
              </a:rPr>
              <a:t>mysocket</a:t>
            </a:r>
            <a:r>
              <a:rPr lang="en-US" altLang="zh-CN" sz="1600" kern="100" dirty="0">
                <a:latin typeface="Times New Roman" panose="02020603050405020304" pitchFamily="18" charset="0"/>
              </a:rPr>
              <a:t> = socket(AF_INET, SOCK_STREAM,0)) == INVALID_SOCKET)</a:t>
            </a:r>
            <a:endParaRPr lang="zh-CN" altLang="zh-CN" sz="1600" kern="100" dirty="0">
              <a:latin typeface="Times New Roman" panose="02020603050405020304" pitchFamily="18" charset="0"/>
            </a:endParaRPr>
          </a:p>
          <a:p>
            <a:pPr>
              <a:spcAft>
                <a:spcPts val="0"/>
              </a:spcAft>
              <a:defRPr/>
            </a:pPr>
            <a:r>
              <a:rPr lang="en-US" altLang="zh-CN" sz="1600" kern="100" dirty="0">
                <a:latin typeface="Times New Roman" panose="02020603050405020304" pitchFamily="18" charset="0"/>
              </a:rPr>
              <a:t>                                          exit(1);</a:t>
            </a:r>
            <a:endParaRPr lang="zh-CN" altLang="zh-CN" sz="1600" kern="100" dirty="0">
              <a:latin typeface="Times New Roman" panose="02020603050405020304" pitchFamily="18" charset="0"/>
            </a:endParaRPr>
          </a:p>
          <a:p>
            <a:pPr>
              <a:spcAft>
                <a:spcPts val="0"/>
              </a:spcAft>
              <a:defRPr/>
            </a:pPr>
            <a:r>
              <a:rPr lang="en-US" altLang="zh-CN" sz="1600" kern="100" dirty="0">
                <a:latin typeface="Times New Roman" panose="02020603050405020304" pitchFamily="18" charset="0"/>
              </a:rPr>
              <a:t>		</a:t>
            </a:r>
            <a:r>
              <a:rPr lang="en-US" altLang="zh-CN" sz="1600" kern="100" dirty="0" smtClean="0">
                <a:latin typeface="Times New Roman" panose="02020603050405020304" pitchFamily="18" charset="0"/>
              </a:rPr>
              <a:t>……</a:t>
            </a:r>
          </a:p>
          <a:p>
            <a:pPr>
              <a:spcAft>
                <a:spcPts val="0"/>
              </a:spcAft>
              <a:defRPr/>
            </a:pPr>
            <a:r>
              <a:rPr lang="en-US" altLang="zh-CN" sz="1600" kern="100" dirty="0">
                <a:latin typeface="Times New Roman" panose="02020603050405020304" pitchFamily="18" charset="0"/>
              </a:rPr>
              <a:t>	</a:t>
            </a:r>
            <a:r>
              <a:rPr lang="en-US" altLang="zh-CN" sz="1600" kern="100" dirty="0">
                <a:solidFill>
                  <a:srgbClr val="C00000"/>
                </a:solidFill>
                <a:latin typeface="Times New Roman" panose="02020603050405020304" pitchFamily="18" charset="0"/>
              </a:rPr>
              <a:t>if(connect(</a:t>
            </a:r>
            <a:r>
              <a:rPr lang="en-US" altLang="zh-CN" sz="1600" kern="100" dirty="0" err="1">
                <a:solidFill>
                  <a:srgbClr val="C00000"/>
                </a:solidFill>
                <a:latin typeface="Times New Roman" panose="02020603050405020304" pitchFamily="18" charset="0"/>
              </a:rPr>
              <a:t>mysocket</a:t>
            </a:r>
            <a:r>
              <a:rPr lang="en-US" altLang="zh-CN" sz="1600" kern="100" dirty="0">
                <a:solidFill>
                  <a:srgbClr val="C00000"/>
                </a:solidFill>
                <a:latin typeface="Times New Roman" panose="02020603050405020304" pitchFamily="18" charset="0"/>
              </a:rPr>
              <a:t>, (</a:t>
            </a:r>
            <a:r>
              <a:rPr lang="en-US" altLang="zh-CN" sz="1600" kern="100" dirty="0" err="1">
                <a:solidFill>
                  <a:srgbClr val="C00000"/>
                </a:solidFill>
                <a:latin typeface="Times New Roman" panose="02020603050405020304" pitchFamily="18" charset="0"/>
              </a:rPr>
              <a:t>struct</a:t>
            </a:r>
            <a:r>
              <a:rPr lang="en-US" altLang="zh-CN" sz="1600" kern="100" dirty="0">
                <a:solidFill>
                  <a:srgbClr val="C00000"/>
                </a:solidFill>
                <a:latin typeface="Times New Roman" panose="02020603050405020304" pitchFamily="18" charset="0"/>
              </a:rPr>
              <a:t> </a:t>
            </a:r>
            <a:r>
              <a:rPr lang="en-US" altLang="zh-CN" sz="1600" kern="100" dirty="0" err="1">
                <a:solidFill>
                  <a:srgbClr val="C00000"/>
                </a:solidFill>
                <a:latin typeface="Times New Roman" panose="02020603050405020304" pitchFamily="18" charset="0"/>
              </a:rPr>
              <a:t>sockaddr</a:t>
            </a:r>
            <a:r>
              <a:rPr lang="en-US" altLang="zh-CN" sz="1600" kern="100" dirty="0">
                <a:solidFill>
                  <a:srgbClr val="C00000"/>
                </a:solidFill>
                <a:latin typeface="Times New Roman" panose="02020603050405020304" pitchFamily="18" charset="0"/>
              </a:rPr>
              <a:t> *)&amp;</a:t>
            </a:r>
            <a:r>
              <a:rPr lang="en-US" altLang="zh-CN" sz="1600" kern="100" dirty="0" err="1">
                <a:solidFill>
                  <a:srgbClr val="C00000"/>
                </a:solidFill>
                <a:latin typeface="Times New Roman" panose="02020603050405020304" pitchFamily="18" charset="0"/>
              </a:rPr>
              <a:t>my_addr</a:t>
            </a:r>
            <a:r>
              <a:rPr lang="en-US" altLang="zh-CN" sz="1600" kern="100" dirty="0">
                <a:solidFill>
                  <a:srgbClr val="C00000"/>
                </a:solidFill>
                <a:latin typeface="Times New Roman" panose="02020603050405020304" pitchFamily="18" charset="0"/>
              </a:rPr>
              <a:t>, </a:t>
            </a:r>
            <a:r>
              <a:rPr lang="en-US" altLang="zh-CN" sz="1600" kern="100" dirty="0" err="1">
                <a:solidFill>
                  <a:srgbClr val="C00000"/>
                </a:solidFill>
                <a:latin typeface="Times New Roman" panose="02020603050405020304" pitchFamily="18" charset="0"/>
              </a:rPr>
              <a:t>sizeof</a:t>
            </a:r>
            <a:r>
              <a:rPr lang="en-US" altLang="zh-CN" sz="1600" kern="100" dirty="0">
                <a:solidFill>
                  <a:srgbClr val="C00000"/>
                </a:solidFill>
                <a:latin typeface="Times New Roman" panose="02020603050405020304" pitchFamily="18" charset="0"/>
              </a:rPr>
              <a:t>(</a:t>
            </a:r>
            <a:r>
              <a:rPr lang="en-US" altLang="zh-CN" sz="1600" kern="100" dirty="0" err="1">
                <a:solidFill>
                  <a:srgbClr val="C00000"/>
                </a:solidFill>
                <a:latin typeface="Times New Roman" panose="02020603050405020304" pitchFamily="18" charset="0"/>
              </a:rPr>
              <a:t>struct</a:t>
            </a:r>
            <a:r>
              <a:rPr lang="en-US" altLang="zh-CN" sz="1600" kern="100" dirty="0">
                <a:solidFill>
                  <a:srgbClr val="C00000"/>
                </a:solidFill>
                <a:latin typeface="Times New Roman" panose="02020603050405020304" pitchFamily="18" charset="0"/>
              </a:rPr>
              <a:t> </a:t>
            </a:r>
            <a:r>
              <a:rPr lang="en-US" altLang="zh-CN" sz="1600" kern="100" dirty="0" err="1">
                <a:solidFill>
                  <a:srgbClr val="C00000"/>
                </a:solidFill>
                <a:latin typeface="Times New Roman" panose="02020603050405020304" pitchFamily="18" charset="0"/>
              </a:rPr>
              <a:t>sockaddr</a:t>
            </a:r>
            <a:r>
              <a:rPr lang="en-US" altLang="zh-CN" sz="1600" kern="100" dirty="0">
                <a:solidFill>
                  <a:srgbClr val="C00000"/>
                </a:solidFill>
                <a:latin typeface="Times New Roman" panose="02020603050405020304" pitchFamily="18" charset="0"/>
              </a:rPr>
              <a:t>)) == SOCKET_ERROR)</a:t>
            </a:r>
            <a:endParaRPr lang="zh-CN" altLang="zh-CN" sz="1600" kern="100" dirty="0">
              <a:solidFill>
                <a:srgbClr val="C00000"/>
              </a:solidFill>
              <a:latin typeface="Times New Roman" panose="02020603050405020304" pitchFamily="18" charset="0"/>
            </a:endParaRPr>
          </a:p>
          <a:p>
            <a:pPr>
              <a:spcAft>
                <a:spcPts val="0"/>
              </a:spcAft>
              <a:defRPr/>
            </a:pPr>
            <a:r>
              <a:rPr lang="en-US" altLang="zh-CN" sz="1600" kern="100" dirty="0">
                <a:latin typeface="Times New Roman" panose="02020603050405020304" pitchFamily="18" charset="0"/>
              </a:rPr>
              <a:t>		</a:t>
            </a:r>
            <a:r>
              <a:rPr lang="en-US" altLang="zh-CN" sz="1600" kern="100" dirty="0" smtClean="0">
                <a:latin typeface="Times New Roman" panose="02020603050405020304" pitchFamily="18" charset="0"/>
              </a:rPr>
              <a:t>{              </a:t>
            </a:r>
            <a:r>
              <a:rPr lang="en-US" altLang="zh-CN" sz="1600" kern="100" dirty="0" err="1" smtClean="0">
                <a:latin typeface="Times New Roman" panose="02020603050405020304" pitchFamily="18" charset="0"/>
              </a:rPr>
              <a:t>printf</a:t>
            </a:r>
            <a:r>
              <a:rPr lang="en-US" altLang="zh-CN" sz="1600" kern="100" dirty="0">
                <a:latin typeface="Times New Roman" panose="02020603050405020304" pitchFamily="18" charset="0"/>
              </a:rPr>
              <a:t>("Port %d - </a:t>
            </a:r>
            <a:r>
              <a:rPr lang="zh-CN" altLang="zh-CN" sz="1600" kern="100" dirty="0">
                <a:latin typeface="Times New Roman" panose="02020603050405020304" pitchFamily="18" charset="0"/>
              </a:rPr>
              <a:t>关闭</a:t>
            </a:r>
            <a:r>
              <a:rPr lang="en-US" altLang="zh-CN" sz="1600" kern="100" dirty="0">
                <a:latin typeface="Times New Roman" panose="02020603050405020304" pitchFamily="18" charset="0"/>
              </a:rPr>
              <a:t>\n", </a:t>
            </a:r>
            <a:r>
              <a:rPr lang="en-US" altLang="zh-CN" sz="1600" kern="100" dirty="0" err="1">
                <a:latin typeface="Times New Roman" panose="02020603050405020304" pitchFamily="18" charset="0"/>
              </a:rPr>
              <a:t>i</a:t>
            </a:r>
            <a:r>
              <a:rPr lang="en-US" altLang="zh-CN" sz="1600" kern="100" dirty="0">
                <a:latin typeface="Times New Roman" panose="02020603050405020304" pitchFamily="18" charset="0"/>
              </a:rPr>
              <a:t>);</a:t>
            </a:r>
            <a:endParaRPr lang="zh-CN" altLang="zh-CN" sz="1600" kern="100" dirty="0">
              <a:latin typeface="Times New Roman" panose="02020603050405020304" pitchFamily="18" charset="0"/>
            </a:endParaRPr>
          </a:p>
          <a:p>
            <a:pPr>
              <a:spcAft>
                <a:spcPts val="0"/>
              </a:spcAft>
              <a:defRPr/>
            </a:pPr>
            <a:r>
              <a:rPr lang="en-US" altLang="zh-CN" sz="1600" kern="100" dirty="0">
                <a:latin typeface="Times New Roman" panose="02020603050405020304" pitchFamily="18" charset="0"/>
              </a:rPr>
              <a:t>			</a:t>
            </a:r>
            <a:r>
              <a:rPr lang="en-US" altLang="zh-CN" sz="1600" kern="100" dirty="0" err="1">
                <a:latin typeface="Times New Roman" panose="02020603050405020304" pitchFamily="18" charset="0"/>
              </a:rPr>
              <a:t>closesocket</a:t>
            </a:r>
            <a:r>
              <a:rPr lang="en-US" altLang="zh-CN" sz="1600" kern="100" dirty="0">
                <a:latin typeface="Times New Roman" panose="02020603050405020304" pitchFamily="18" charset="0"/>
              </a:rPr>
              <a:t>(</a:t>
            </a:r>
            <a:r>
              <a:rPr lang="en-US" altLang="zh-CN" sz="1600" kern="100" dirty="0" err="1">
                <a:latin typeface="Times New Roman" panose="02020603050405020304" pitchFamily="18" charset="0"/>
              </a:rPr>
              <a:t>mysocket</a:t>
            </a:r>
            <a:r>
              <a:rPr lang="en-US" altLang="zh-CN" sz="1600" kern="100" dirty="0" smtClean="0">
                <a:latin typeface="Times New Roman" panose="02020603050405020304" pitchFamily="18" charset="0"/>
              </a:rPr>
              <a:t>);</a:t>
            </a:r>
            <a:r>
              <a:rPr lang="en-US" altLang="zh-CN" sz="1600" kern="100" dirty="0">
                <a:latin typeface="Times New Roman" panose="02020603050405020304" pitchFamily="18" charset="0"/>
              </a:rPr>
              <a:t>		}</a:t>
            </a:r>
            <a:endParaRPr lang="zh-CN" altLang="zh-CN" sz="1600" kern="100" dirty="0">
              <a:latin typeface="Times New Roman" panose="02020603050405020304" pitchFamily="18" charset="0"/>
            </a:endParaRPr>
          </a:p>
          <a:p>
            <a:pPr>
              <a:spcAft>
                <a:spcPts val="0"/>
              </a:spcAft>
              <a:defRPr/>
            </a:pPr>
            <a:r>
              <a:rPr lang="en-US" altLang="zh-CN" sz="1600" kern="100" dirty="0">
                <a:latin typeface="Times New Roman" panose="02020603050405020304" pitchFamily="18" charset="0"/>
              </a:rPr>
              <a:t>		</a:t>
            </a:r>
            <a:r>
              <a:rPr lang="en-US" altLang="zh-CN" sz="1600" kern="100" dirty="0" smtClean="0">
                <a:latin typeface="Times New Roman" panose="02020603050405020304" pitchFamily="18" charset="0"/>
              </a:rPr>
              <a:t>else{</a:t>
            </a:r>
            <a:r>
              <a:rPr lang="en-US" altLang="zh-CN" sz="1600" kern="100" dirty="0">
                <a:latin typeface="Times New Roman" panose="02020603050405020304" pitchFamily="18" charset="0"/>
              </a:rPr>
              <a:t>	</a:t>
            </a:r>
            <a:r>
              <a:rPr lang="en-US" altLang="zh-CN" sz="1600" kern="100" dirty="0" err="1">
                <a:latin typeface="Times New Roman" panose="02020603050405020304" pitchFamily="18" charset="0"/>
              </a:rPr>
              <a:t>pcount</a:t>
            </a:r>
            <a:r>
              <a:rPr lang="en-US" altLang="zh-CN" sz="1600" kern="100" dirty="0">
                <a:latin typeface="Times New Roman" panose="02020603050405020304" pitchFamily="18" charset="0"/>
              </a:rPr>
              <a:t>++;</a:t>
            </a:r>
            <a:endParaRPr lang="zh-CN" altLang="zh-CN" sz="1600" kern="100" dirty="0">
              <a:latin typeface="Times New Roman" panose="02020603050405020304" pitchFamily="18" charset="0"/>
            </a:endParaRPr>
          </a:p>
          <a:p>
            <a:pPr>
              <a:spcAft>
                <a:spcPts val="0"/>
              </a:spcAft>
              <a:defRPr/>
            </a:pPr>
            <a:r>
              <a:rPr lang="en-US" altLang="zh-CN" sz="1600" kern="100" dirty="0">
                <a:latin typeface="Times New Roman" panose="02020603050405020304" pitchFamily="18" charset="0"/>
              </a:rPr>
              <a:t>			</a:t>
            </a:r>
            <a:r>
              <a:rPr lang="en-US" altLang="zh-CN" sz="1600" kern="100" dirty="0" err="1">
                <a:latin typeface="Times New Roman" panose="02020603050405020304" pitchFamily="18" charset="0"/>
              </a:rPr>
              <a:t>printf</a:t>
            </a:r>
            <a:r>
              <a:rPr lang="en-US" altLang="zh-CN" sz="1600" kern="100" dirty="0">
                <a:latin typeface="Times New Roman" panose="02020603050405020304" pitchFamily="18" charset="0"/>
              </a:rPr>
              <a:t>("Port %d - </a:t>
            </a:r>
            <a:r>
              <a:rPr lang="zh-CN" altLang="zh-CN" sz="1600" kern="100" dirty="0">
                <a:latin typeface="Times New Roman" panose="02020603050405020304" pitchFamily="18" charset="0"/>
              </a:rPr>
              <a:t>打开</a:t>
            </a:r>
            <a:r>
              <a:rPr lang="en-US" altLang="zh-CN" sz="1600" kern="100" dirty="0">
                <a:latin typeface="Times New Roman" panose="02020603050405020304" pitchFamily="18" charset="0"/>
              </a:rPr>
              <a:t>\n", </a:t>
            </a:r>
            <a:r>
              <a:rPr lang="en-US" altLang="zh-CN" sz="1600" kern="100" dirty="0" err="1">
                <a:latin typeface="Times New Roman" panose="02020603050405020304" pitchFamily="18" charset="0"/>
              </a:rPr>
              <a:t>i</a:t>
            </a:r>
            <a:r>
              <a:rPr lang="en-US" altLang="zh-CN" sz="1600" kern="100" dirty="0" smtClean="0">
                <a:latin typeface="Times New Roman" panose="02020603050405020304" pitchFamily="18" charset="0"/>
              </a:rPr>
              <a:t>);</a:t>
            </a:r>
            <a:r>
              <a:rPr lang="en-US" altLang="zh-CN" sz="1600" kern="100" dirty="0">
                <a:latin typeface="Times New Roman" panose="02020603050405020304" pitchFamily="18" charset="0"/>
              </a:rPr>
              <a:t>	}</a:t>
            </a:r>
            <a:endParaRPr lang="zh-CN" altLang="zh-CN" sz="1600" kern="100" dirty="0">
              <a:latin typeface="Times New Roman" panose="02020603050405020304" pitchFamily="18" charset="0"/>
            </a:endParaRPr>
          </a:p>
          <a:p>
            <a:pPr>
              <a:spcAft>
                <a:spcPts val="0"/>
              </a:spcAft>
              <a:defRPr/>
            </a:pPr>
            <a:r>
              <a:rPr lang="en-US" altLang="zh-CN" sz="1600" kern="100" dirty="0">
                <a:latin typeface="Times New Roman" panose="02020603050405020304" pitchFamily="18" charset="0"/>
              </a:rPr>
              <a:t>	}</a:t>
            </a:r>
            <a:endParaRPr lang="zh-CN" altLang="zh-CN" sz="1600" kern="100" dirty="0">
              <a:latin typeface="Times New Roman" panose="02020603050405020304" pitchFamily="18" charset="0"/>
            </a:endParaRPr>
          </a:p>
          <a:p>
            <a:pPr>
              <a:spcAft>
                <a:spcPts val="0"/>
              </a:spcAft>
              <a:defRPr/>
            </a:pPr>
            <a:r>
              <a:rPr lang="en-US" altLang="zh-CN" sz="1600" kern="100" dirty="0">
                <a:latin typeface="Times New Roman" panose="02020603050405020304" pitchFamily="18" charset="0"/>
              </a:rPr>
              <a:t>	</a:t>
            </a:r>
            <a:r>
              <a:rPr lang="en-US" altLang="zh-CN" sz="1600" kern="100" dirty="0" err="1">
                <a:latin typeface="Times New Roman" panose="02020603050405020304" pitchFamily="18" charset="0"/>
              </a:rPr>
              <a:t>printf</a:t>
            </a:r>
            <a:r>
              <a:rPr lang="en-US" altLang="zh-CN" sz="1600" kern="100" dirty="0">
                <a:latin typeface="Times New Roman" panose="02020603050405020304" pitchFamily="18" charset="0"/>
              </a:rPr>
              <a:t>("%d ports open on host - %s\n", </a:t>
            </a:r>
            <a:r>
              <a:rPr lang="en-US" altLang="zh-CN" sz="1600" kern="100" dirty="0" err="1">
                <a:latin typeface="Times New Roman" panose="02020603050405020304" pitchFamily="18" charset="0"/>
              </a:rPr>
              <a:t>pcount</a:t>
            </a:r>
            <a:r>
              <a:rPr lang="en-US" altLang="zh-CN" sz="1600" kern="100" dirty="0">
                <a:latin typeface="Times New Roman" panose="02020603050405020304" pitchFamily="18" charset="0"/>
              </a:rPr>
              <a:t>, </a:t>
            </a:r>
            <a:r>
              <a:rPr lang="en-US" altLang="zh-CN" sz="1600" kern="100" dirty="0" err="1">
                <a:latin typeface="Times New Roman" panose="02020603050405020304" pitchFamily="18" charset="0"/>
              </a:rPr>
              <a:t>adr</a:t>
            </a:r>
            <a:r>
              <a:rPr lang="en-US" altLang="zh-CN" sz="1600" kern="100" dirty="0">
                <a:latin typeface="Times New Roman" panose="02020603050405020304" pitchFamily="18" charset="0"/>
              </a:rPr>
              <a:t>);</a:t>
            </a:r>
            <a:endParaRPr lang="zh-CN" altLang="zh-CN" sz="1600" kern="100" dirty="0">
              <a:latin typeface="Times New Roman" panose="02020603050405020304" pitchFamily="18" charset="0"/>
            </a:endParaRPr>
          </a:p>
          <a:p>
            <a:pPr>
              <a:spcAft>
                <a:spcPts val="0"/>
              </a:spcAft>
              <a:defRPr/>
            </a:pPr>
            <a:r>
              <a:rPr lang="en-US" altLang="zh-CN" sz="1600" kern="100" dirty="0">
                <a:latin typeface="Times New Roman" panose="02020603050405020304" pitchFamily="18" charset="0"/>
              </a:rPr>
              <a:t>	</a:t>
            </a:r>
            <a:r>
              <a:rPr lang="en-US" altLang="zh-CN" sz="1600" kern="100" dirty="0" err="1">
                <a:latin typeface="Times New Roman" panose="02020603050405020304" pitchFamily="18" charset="0"/>
              </a:rPr>
              <a:t>closesocket</a:t>
            </a:r>
            <a:r>
              <a:rPr lang="en-US" altLang="zh-CN" sz="1600" kern="100" dirty="0">
                <a:latin typeface="Times New Roman" panose="02020603050405020304" pitchFamily="18" charset="0"/>
              </a:rPr>
              <a:t>(</a:t>
            </a:r>
            <a:r>
              <a:rPr lang="en-US" altLang="zh-CN" sz="1600" kern="100" dirty="0" err="1">
                <a:latin typeface="Times New Roman" panose="02020603050405020304" pitchFamily="18" charset="0"/>
              </a:rPr>
              <a:t>mysocket</a:t>
            </a:r>
            <a:r>
              <a:rPr lang="en-US" altLang="zh-CN" sz="1600" kern="100" dirty="0">
                <a:latin typeface="Times New Roman" panose="02020603050405020304" pitchFamily="18" charset="0"/>
              </a:rPr>
              <a:t>);</a:t>
            </a:r>
            <a:endParaRPr lang="zh-CN" altLang="zh-CN" sz="1600" kern="100" dirty="0">
              <a:latin typeface="Times New Roman" panose="02020603050405020304" pitchFamily="18" charset="0"/>
            </a:endParaRPr>
          </a:p>
          <a:p>
            <a:pPr>
              <a:spcAft>
                <a:spcPts val="0"/>
              </a:spcAft>
              <a:defRPr/>
            </a:pPr>
            <a:r>
              <a:rPr lang="en-US" altLang="zh-CN" sz="1600" kern="100" dirty="0">
                <a:latin typeface="Times New Roman" panose="02020603050405020304" pitchFamily="18" charset="0"/>
              </a:rPr>
              <a:t>	</a:t>
            </a:r>
            <a:r>
              <a:rPr lang="en-US" altLang="zh-CN" sz="1600" kern="100" dirty="0" err="1">
                <a:latin typeface="Times New Roman" panose="02020603050405020304" pitchFamily="18" charset="0"/>
              </a:rPr>
              <a:t>WSACleanup</a:t>
            </a:r>
            <a:r>
              <a:rPr lang="en-US" altLang="zh-CN" sz="1600" kern="100" dirty="0" smtClean="0">
                <a:latin typeface="Times New Roman" panose="02020603050405020304" pitchFamily="18" charset="0"/>
              </a:rPr>
              <a:t>();</a:t>
            </a:r>
          </a:p>
          <a:p>
            <a:pPr>
              <a:spcAft>
                <a:spcPts val="0"/>
              </a:spcAft>
              <a:defRPr/>
            </a:pPr>
            <a:r>
              <a:rPr lang="en-US" altLang="zh-CN" sz="1600" kern="100" dirty="0">
                <a:latin typeface="Times New Roman" panose="02020603050405020304" pitchFamily="18" charset="0"/>
              </a:rPr>
              <a:t> </a:t>
            </a:r>
            <a:r>
              <a:rPr lang="en-US" altLang="zh-CN" sz="1600" kern="100" dirty="0" smtClean="0">
                <a:latin typeface="Times New Roman" panose="02020603050405020304" pitchFamily="18" charset="0"/>
              </a:rPr>
              <a:t>                }</a:t>
            </a:r>
            <a:endParaRPr lang="zh-CN" altLang="en-US" sz="1600" dirty="0"/>
          </a:p>
        </p:txBody>
      </p:sp>
    </p:spTree>
    <p:extLst>
      <p:ext uri="{BB962C8B-B14F-4D97-AF65-F5344CB8AC3E}">
        <p14:creationId xmlns:p14="http://schemas.microsoft.com/office/powerpoint/2010/main" val="135360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smtClean="0"/>
              <a:t> TCP SYN</a:t>
            </a:r>
            <a:r>
              <a:rPr lang="zh-CN" altLang="en-US" dirty="0" smtClean="0"/>
              <a:t>扫描（半开放扫描）</a:t>
            </a:r>
            <a:endParaRPr lang="en-US" altLang="zh-CN" dirty="0" smtClean="0"/>
          </a:p>
          <a:p>
            <a:pPr lvl="2"/>
            <a:r>
              <a:rPr lang="zh-CN" altLang="en-US" dirty="0" smtClean="0"/>
              <a:t> 扫描</a:t>
            </a:r>
            <a:r>
              <a:rPr lang="zh-CN" altLang="en-US" dirty="0"/>
              <a:t>主机向目标主机的选择端口发送</a:t>
            </a:r>
            <a:r>
              <a:rPr lang="en-US" altLang="zh-CN" dirty="0"/>
              <a:t>SYN</a:t>
            </a:r>
            <a:r>
              <a:rPr lang="zh-CN" altLang="en-US" dirty="0"/>
              <a:t>数据段。如果应答是</a:t>
            </a:r>
            <a:r>
              <a:rPr lang="en-US" altLang="zh-CN" dirty="0"/>
              <a:t>RST</a:t>
            </a:r>
            <a:r>
              <a:rPr lang="zh-CN" altLang="en-US" dirty="0"/>
              <a:t>，那么说明端口是关闭的，按照设定就探听其它端口；如果应答中包含</a:t>
            </a:r>
            <a:r>
              <a:rPr lang="en-US" altLang="zh-CN" dirty="0"/>
              <a:t>SYN</a:t>
            </a:r>
            <a:r>
              <a:rPr lang="zh-CN" altLang="en-US" dirty="0"/>
              <a:t>和</a:t>
            </a:r>
            <a:r>
              <a:rPr lang="en-US" altLang="zh-CN" dirty="0"/>
              <a:t>ACK</a:t>
            </a:r>
            <a:r>
              <a:rPr lang="zh-CN" altLang="en-US" dirty="0"/>
              <a:t>，说明目标端口处于监听</a:t>
            </a:r>
            <a:r>
              <a:rPr lang="zh-CN" altLang="en-US" dirty="0" smtClean="0"/>
              <a:t>状态，扫描主机传送</a:t>
            </a:r>
            <a:r>
              <a:rPr lang="zh-CN" altLang="en-US" dirty="0"/>
              <a:t>一个</a:t>
            </a:r>
            <a:r>
              <a:rPr lang="en-US" altLang="zh-CN" dirty="0"/>
              <a:t>RST</a:t>
            </a:r>
            <a:r>
              <a:rPr lang="zh-CN" altLang="en-US" dirty="0"/>
              <a:t>给目标机从而停止建立</a:t>
            </a:r>
            <a:r>
              <a:rPr lang="zh-CN" altLang="en-US" dirty="0" smtClean="0"/>
              <a:t>连接。</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三、端口扫描技术原理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02664181"/>
              </p:ext>
            </p:extLst>
          </p:nvPr>
        </p:nvGraphicFramePr>
        <p:xfrm>
          <a:off x="3143672" y="3645024"/>
          <a:ext cx="5567363" cy="2509837"/>
        </p:xfrm>
        <a:graphic>
          <a:graphicData uri="http://schemas.openxmlformats.org/presentationml/2006/ole">
            <mc:AlternateContent xmlns:mc="http://schemas.openxmlformats.org/markup-compatibility/2006">
              <mc:Choice xmlns:v="urn:schemas-microsoft-com:vml" Requires="v">
                <p:oleObj spid="_x0000_s5131" name="Visio" r:id="rId3" imgW="3682852" imgH="1657350" progId="Visio.Drawing.11">
                  <p:embed/>
                </p:oleObj>
              </mc:Choice>
              <mc:Fallback>
                <p:oleObj name="Visio" r:id="rId3" imgW="3682852" imgH="1657350" progId="Visio.Drawing.11">
                  <p:embed/>
                  <p:pic>
                    <p:nvPicPr>
                      <p:cNvPr id="5" name="Object 4"/>
                      <p:cNvPicPr>
                        <a:picLocks noChangeAspect="1" noChangeArrowheads="1"/>
                      </p:cNvPicPr>
                      <p:nvPr/>
                    </p:nvPicPr>
                    <p:blipFill>
                      <a:blip r:embed="rId4"/>
                      <a:srcRect/>
                      <a:stretch>
                        <a:fillRect/>
                      </a:stretch>
                    </p:blipFill>
                    <p:spPr bwMode="auto">
                      <a:xfrm>
                        <a:off x="3143672" y="3645024"/>
                        <a:ext cx="5567363" cy="250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19616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out)">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smtClean="0"/>
              <a:t> </a:t>
            </a:r>
            <a:r>
              <a:rPr lang="en-US" altLang="zh-CN" dirty="0"/>
              <a:t>TCP SYN</a:t>
            </a:r>
            <a:r>
              <a:rPr lang="zh-CN" altLang="en-US" dirty="0" smtClean="0"/>
              <a:t>扫描的技术实现</a:t>
            </a:r>
            <a:endParaRPr lang="en-US" altLang="zh-CN" dirty="0" smtClean="0"/>
          </a:p>
          <a:p>
            <a:pPr lvl="2"/>
            <a:r>
              <a:rPr lang="en-US" altLang="zh-CN" dirty="0"/>
              <a:t> </a:t>
            </a:r>
            <a:r>
              <a:rPr lang="zh-CN" altLang="en-US" dirty="0">
                <a:solidFill>
                  <a:srgbClr val="C00000"/>
                </a:solidFill>
              </a:rPr>
              <a:t>“控制”</a:t>
            </a:r>
            <a:r>
              <a:rPr lang="en-US" altLang="zh-CN" dirty="0">
                <a:solidFill>
                  <a:srgbClr val="C00000"/>
                </a:solidFill>
              </a:rPr>
              <a:t>TCP</a:t>
            </a:r>
            <a:r>
              <a:rPr lang="zh-CN" altLang="en-US" dirty="0">
                <a:solidFill>
                  <a:srgbClr val="C00000"/>
                </a:solidFill>
              </a:rPr>
              <a:t>首部的标志</a:t>
            </a:r>
            <a:r>
              <a:rPr lang="zh-CN" altLang="en-US" dirty="0" smtClean="0">
                <a:solidFill>
                  <a:srgbClr val="C00000"/>
                </a:solidFill>
              </a:rPr>
              <a:t>位</a:t>
            </a:r>
            <a:endParaRPr lang="en-US" altLang="zh-CN" dirty="0" smtClean="0">
              <a:solidFill>
                <a:srgbClr val="C00000"/>
              </a:solidFill>
            </a:endParaRPr>
          </a:p>
          <a:p>
            <a:pPr lvl="3"/>
            <a:r>
              <a:rPr lang="zh-CN" altLang="en-US" dirty="0"/>
              <a:t>为了能</a:t>
            </a:r>
            <a:r>
              <a:rPr lang="zh-CN" altLang="en-US" dirty="0">
                <a:latin typeface="Arial" panose="020B0604020202020204" pitchFamily="34" charset="0"/>
              </a:rPr>
              <a:t>“</a:t>
            </a:r>
            <a:r>
              <a:rPr lang="zh-CN" altLang="en-US" dirty="0"/>
              <a:t>控制</a:t>
            </a:r>
            <a:r>
              <a:rPr lang="zh-CN" altLang="en-US" dirty="0">
                <a:latin typeface="Arial" panose="020B0604020202020204" pitchFamily="34" charset="0"/>
              </a:rPr>
              <a:t>”</a:t>
            </a:r>
            <a:r>
              <a:rPr lang="en-US" altLang="zh-CN" dirty="0"/>
              <a:t>TCP</a:t>
            </a:r>
            <a:r>
              <a:rPr lang="zh-CN" altLang="en-US" dirty="0"/>
              <a:t>的首部</a:t>
            </a:r>
            <a:r>
              <a:rPr lang="zh-CN" altLang="en-US" dirty="0" smtClean="0"/>
              <a:t>，按需要修改</a:t>
            </a:r>
            <a:r>
              <a:rPr lang="en-US" altLang="zh-CN" dirty="0"/>
              <a:t>TCP</a:t>
            </a:r>
            <a:r>
              <a:rPr lang="zh-CN" altLang="en-US" dirty="0"/>
              <a:t>的标志</a:t>
            </a:r>
            <a:r>
              <a:rPr lang="zh-CN" altLang="en-US" dirty="0" smtClean="0"/>
              <a:t>位，必须使用</a:t>
            </a:r>
            <a:r>
              <a:rPr lang="zh-CN" altLang="en-US" dirty="0"/>
              <a:t>原始数据协议（</a:t>
            </a:r>
            <a:r>
              <a:rPr lang="en-US" altLang="zh-CN" dirty="0">
                <a:solidFill>
                  <a:srgbClr val="C00000"/>
                </a:solidFill>
              </a:rPr>
              <a:t>RAW SOCKET</a:t>
            </a:r>
            <a:r>
              <a:rPr lang="zh-CN" altLang="en-US" dirty="0"/>
              <a:t>）来创建套接字</a:t>
            </a:r>
            <a:r>
              <a:rPr lang="zh-CN" altLang="en-US" dirty="0" smtClean="0"/>
              <a:t>。</a:t>
            </a:r>
            <a:endParaRPr lang="en-US" altLang="zh-CN" dirty="0" smtClean="0"/>
          </a:p>
          <a:p>
            <a:pPr lvl="2"/>
            <a:r>
              <a:rPr lang="en-US" altLang="zh-CN" dirty="0"/>
              <a:t> </a:t>
            </a:r>
            <a:r>
              <a:rPr lang="zh-CN" altLang="en-US" dirty="0" smtClean="0">
                <a:solidFill>
                  <a:srgbClr val="C00000"/>
                </a:solidFill>
              </a:rPr>
              <a:t>接收返回的数据包</a:t>
            </a:r>
            <a:endParaRPr lang="en-US" altLang="zh-CN" dirty="0" smtClean="0">
              <a:solidFill>
                <a:srgbClr val="C00000"/>
              </a:solidFill>
            </a:endParaRPr>
          </a:p>
          <a:p>
            <a:pPr lvl="3"/>
            <a:r>
              <a:rPr lang="zh-CN" altLang="en-US" dirty="0" smtClean="0"/>
              <a:t>设置</a:t>
            </a:r>
            <a:r>
              <a:rPr lang="zh-CN" altLang="en-US" dirty="0"/>
              <a:t>网卡为混杂</a:t>
            </a:r>
            <a:r>
              <a:rPr lang="zh-CN" altLang="en-US" dirty="0" smtClean="0"/>
              <a:t>模式；</a:t>
            </a:r>
            <a:endParaRPr lang="en-US" altLang="zh-CN" dirty="0" smtClean="0"/>
          </a:p>
          <a:p>
            <a:pPr lvl="3"/>
            <a:r>
              <a:rPr lang="zh-CN" altLang="en-US" dirty="0"/>
              <a:t>绑定套接字到本地</a:t>
            </a:r>
            <a:r>
              <a:rPr lang="zh-CN" altLang="en-US" dirty="0" smtClean="0"/>
              <a:t>网卡；</a:t>
            </a:r>
            <a:endParaRPr lang="en-US" altLang="zh-CN" dirty="0" smtClean="0"/>
          </a:p>
          <a:p>
            <a:pPr lvl="3"/>
            <a:r>
              <a:rPr lang="zh-CN" altLang="en-US" dirty="0"/>
              <a:t>设置套接字的</a:t>
            </a:r>
            <a:r>
              <a:rPr lang="en-US" altLang="zh-CN" dirty="0"/>
              <a:t>I/O</a:t>
            </a:r>
            <a:r>
              <a:rPr lang="zh-CN" altLang="en-US" dirty="0"/>
              <a:t>模式为能够接收所有经过本机网卡的</a:t>
            </a:r>
            <a:r>
              <a:rPr lang="zh-CN" altLang="en-US" dirty="0" smtClean="0"/>
              <a:t>数据包。</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三、端口扫描技术原理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837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参考代码</a:t>
            </a:r>
            <a:r>
              <a:rPr lang="en-US" altLang="zh-CN" dirty="0" smtClean="0"/>
              <a:t>—TCP</a:t>
            </a:r>
            <a:r>
              <a:rPr lang="zh-CN" altLang="en-US" dirty="0" smtClean="0"/>
              <a:t>首部定义</a:t>
            </a:r>
            <a:endParaRPr lang="zh-CN" altLang="en-US" dirty="0"/>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三、端口扫描技术原理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bwMode="auto">
          <a:xfrm>
            <a:off x="5663952" y="1092496"/>
            <a:ext cx="6696744" cy="51448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20000"/>
              </a:lnSpc>
              <a:spcBef>
                <a:spcPct val="20000"/>
              </a:spcBef>
              <a:spcAft>
                <a:spcPct val="0"/>
              </a:spcAft>
              <a:buFont typeface="Arial" charset="0"/>
              <a:buChar char="•"/>
              <a:defRPr sz="2800" kern="1200">
                <a:solidFill>
                  <a:schemeClr val="tx2"/>
                </a:solidFill>
                <a:latin typeface="微软雅黑" panose="020B0503020204020204" pitchFamily="34" charset="-122"/>
                <a:ea typeface="微软雅黑" panose="020B0503020204020204" pitchFamily="34" charset="-122"/>
                <a:cs typeface="+mn-cs"/>
              </a:defRPr>
            </a:lvl1pPr>
            <a:lvl2pPr marL="742950" indent="-285750" algn="just" rtl="0" eaLnBrk="0" fontAlgn="base" hangingPunct="0">
              <a:lnSpc>
                <a:spcPct val="120000"/>
              </a:lnSpc>
              <a:spcBef>
                <a:spcPct val="20000"/>
              </a:spcBef>
              <a:spcAft>
                <a:spcPct val="0"/>
              </a:spcAft>
              <a:buFont typeface="Wingdings" panose="05000000000000000000" pitchFamily="2" charset="2"/>
              <a:buChar char="p"/>
              <a:defRPr sz="2400" kern="1200">
                <a:solidFill>
                  <a:schemeClr val="tx2"/>
                </a:solidFill>
                <a:latin typeface="微软雅黑" panose="020B0503020204020204" pitchFamily="34" charset="-122"/>
                <a:ea typeface="微软雅黑" panose="020B0503020204020204" pitchFamily="34" charset="-122"/>
                <a:cs typeface="+mn-cs"/>
              </a:defRPr>
            </a:lvl2pPr>
            <a:lvl3pPr marL="1143000" indent="-228600" algn="just" rtl="0" eaLnBrk="0" fontAlgn="base" hangingPunct="0">
              <a:lnSpc>
                <a:spcPct val="120000"/>
              </a:lnSpc>
              <a:spcBef>
                <a:spcPct val="20000"/>
              </a:spcBef>
              <a:spcAft>
                <a:spcPct val="0"/>
              </a:spcAft>
              <a:buFont typeface="Wingdings" panose="05000000000000000000" pitchFamily="2" charset="2"/>
              <a:buChar char="Ø"/>
              <a:defRPr sz="2200" kern="1200">
                <a:solidFill>
                  <a:schemeClr val="tx2"/>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lnSpc>
                <a:spcPct val="120000"/>
              </a:lnSpc>
              <a:spcBef>
                <a:spcPct val="20000"/>
              </a:spcBef>
              <a:spcAft>
                <a:spcPct val="0"/>
              </a:spcAft>
              <a:buFont typeface="Arial" charset="0"/>
              <a:buChar char="–"/>
              <a:defRPr sz="2000" kern="1200">
                <a:solidFill>
                  <a:schemeClr val="tx2"/>
                </a:solidFill>
                <a:latin typeface="微软雅黑" panose="020B0503020204020204" pitchFamily="34" charset="-122"/>
                <a:ea typeface="微软雅黑" panose="020B0503020204020204" pitchFamily="34" charset="-122"/>
                <a:cs typeface="+mn-cs"/>
              </a:defRPr>
            </a:lvl4pPr>
            <a:lvl5pPr marL="2057400" indent="-228600" algn="just" rtl="0" eaLnBrk="0" fontAlgn="base" hangingPunct="0">
              <a:lnSpc>
                <a:spcPct val="120000"/>
              </a:lnSpc>
              <a:spcBef>
                <a:spcPct val="20000"/>
              </a:spcBef>
              <a:spcAft>
                <a:spcPct val="0"/>
              </a:spcAft>
              <a:buFont typeface="Arial" charset="0"/>
              <a:buChar char="»"/>
              <a:defRPr sz="2000" kern="1200">
                <a:solidFill>
                  <a:schemeClr val="tx2"/>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Font typeface="Wingdings" panose="05000000000000000000" pitchFamily="2" charset="2"/>
              <a:buNone/>
            </a:pPr>
            <a:r>
              <a:rPr lang="en-US" altLang="zh-CN" sz="1800" dirty="0" smtClean="0">
                <a:solidFill>
                  <a:schemeClr val="accent1"/>
                </a:solidFill>
              </a:rPr>
              <a:t>//</a:t>
            </a:r>
            <a:r>
              <a:rPr lang="en-US" altLang="zh-CN" sz="1800" dirty="0" err="1" smtClean="0">
                <a:solidFill>
                  <a:schemeClr val="accent1"/>
                </a:solidFill>
              </a:rPr>
              <a:t>tcp</a:t>
            </a:r>
            <a:r>
              <a:rPr lang="en-US" altLang="zh-CN" sz="1800" dirty="0" smtClean="0">
                <a:solidFill>
                  <a:schemeClr val="accent1"/>
                </a:solidFill>
              </a:rPr>
              <a:t> </a:t>
            </a:r>
            <a:r>
              <a:rPr lang="zh-CN" altLang="en-US" sz="1800" dirty="0" smtClean="0">
                <a:solidFill>
                  <a:schemeClr val="accent1"/>
                </a:solidFill>
              </a:rPr>
              <a:t>首部结构的定义</a:t>
            </a:r>
          </a:p>
          <a:p>
            <a:pPr>
              <a:lnSpc>
                <a:spcPct val="80000"/>
              </a:lnSpc>
              <a:buFont typeface="Wingdings" panose="05000000000000000000" pitchFamily="2" charset="2"/>
              <a:buNone/>
            </a:pPr>
            <a:r>
              <a:rPr lang="en-US" altLang="zh-CN" sz="1800" dirty="0" err="1" smtClean="0"/>
              <a:t>struct</a:t>
            </a:r>
            <a:r>
              <a:rPr lang="en-US" altLang="zh-CN" sz="1800" dirty="0" smtClean="0"/>
              <a:t> </a:t>
            </a:r>
            <a:r>
              <a:rPr lang="en-US" altLang="zh-CN" sz="1800" dirty="0" err="1" smtClean="0"/>
              <a:t>tcphdr</a:t>
            </a:r>
            <a:endParaRPr lang="en-US" altLang="zh-CN" sz="1800" dirty="0" smtClean="0"/>
          </a:p>
          <a:p>
            <a:pPr>
              <a:lnSpc>
                <a:spcPct val="80000"/>
              </a:lnSpc>
              <a:buFont typeface="Wingdings" panose="05000000000000000000" pitchFamily="2" charset="2"/>
              <a:buNone/>
            </a:pPr>
            <a:r>
              <a:rPr lang="en-US" altLang="zh-CN" sz="1800" dirty="0" smtClean="0"/>
              <a:t>{</a:t>
            </a:r>
          </a:p>
          <a:p>
            <a:pPr>
              <a:lnSpc>
                <a:spcPct val="80000"/>
              </a:lnSpc>
              <a:buFont typeface="Wingdings" panose="05000000000000000000" pitchFamily="2" charset="2"/>
              <a:buNone/>
            </a:pPr>
            <a:r>
              <a:rPr lang="en-US" altLang="zh-CN" sz="1800" dirty="0" smtClean="0"/>
              <a:t>	unsigned short		</a:t>
            </a:r>
            <a:r>
              <a:rPr lang="en-US" altLang="zh-CN" sz="1800" dirty="0" err="1" smtClean="0"/>
              <a:t>th_sport</a:t>
            </a:r>
            <a:r>
              <a:rPr lang="en-US" altLang="zh-CN" sz="1800" dirty="0" smtClean="0"/>
              <a:t>;</a:t>
            </a:r>
          </a:p>
          <a:p>
            <a:pPr>
              <a:lnSpc>
                <a:spcPct val="80000"/>
              </a:lnSpc>
              <a:buFont typeface="Wingdings" panose="05000000000000000000" pitchFamily="2" charset="2"/>
              <a:buNone/>
            </a:pPr>
            <a:r>
              <a:rPr lang="en-US" altLang="zh-CN" sz="1800" dirty="0" smtClean="0"/>
              <a:t>	unsigned short		</a:t>
            </a:r>
            <a:r>
              <a:rPr lang="en-US" altLang="zh-CN" sz="1800" dirty="0" err="1" smtClean="0"/>
              <a:t>th_dport</a:t>
            </a:r>
            <a:r>
              <a:rPr lang="en-US" altLang="zh-CN" sz="1800" dirty="0" smtClean="0"/>
              <a:t>;</a:t>
            </a:r>
          </a:p>
          <a:p>
            <a:pPr>
              <a:lnSpc>
                <a:spcPct val="80000"/>
              </a:lnSpc>
              <a:buFont typeface="Wingdings" panose="05000000000000000000" pitchFamily="2" charset="2"/>
              <a:buNone/>
            </a:pPr>
            <a:r>
              <a:rPr lang="en-US" altLang="zh-CN" sz="1800" dirty="0" smtClean="0"/>
              <a:t>	unsigned </a:t>
            </a:r>
            <a:r>
              <a:rPr lang="en-US" altLang="zh-CN" sz="1800" dirty="0" err="1" smtClean="0"/>
              <a:t>int</a:t>
            </a:r>
            <a:r>
              <a:rPr lang="en-US" altLang="zh-CN" sz="1800" dirty="0" smtClean="0"/>
              <a:t>			</a:t>
            </a:r>
            <a:r>
              <a:rPr lang="en-US" altLang="zh-CN" sz="1800" dirty="0" err="1" smtClean="0"/>
              <a:t>th_seq</a:t>
            </a:r>
            <a:r>
              <a:rPr lang="en-US" altLang="zh-CN" sz="1800" dirty="0" smtClean="0"/>
              <a:t>;</a:t>
            </a:r>
          </a:p>
          <a:p>
            <a:pPr>
              <a:lnSpc>
                <a:spcPct val="80000"/>
              </a:lnSpc>
              <a:buFont typeface="Wingdings" panose="05000000000000000000" pitchFamily="2" charset="2"/>
              <a:buNone/>
            </a:pPr>
            <a:r>
              <a:rPr lang="en-US" altLang="zh-CN" sz="1800" dirty="0" smtClean="0"/>
              <a:t>	unsigned </a:t>
            </a:r>
            <a:r>
              <a:rPr lang="en-US" altLang="zh-CN" sz="1800" dirty="0" err="1" smtClean="0"/>
              <a:t>int</a:t>
            </a:r>
            <a:r>
              <a:rPr lang="en-US" altLang="zh-CN" sz="1800" dirty="0" smtClean="0"/>
              <a:t>			</a:t>
            </a:r>
            <a:r>
              <a:rPr lang="en-US" altLang="zh-CN" sz="1800" dirty="0" err="1" smtClean="0"/>
              <a:t>th_ack</a:t>
            </a:r>
            <a:r>
              <a:rPr lang="en-US" altLang="zh-CN" sz="1800" dirty="0" smtClean="0"/>
              <a:t>;</a:t>
            </a:r>
          </a:p>
          <a:p>
            <a:pPr>
              <a:lnSpc>
                <a:spcPct val="80000"/>
              </a:lnSpc>
              <a:buFont typeface="Wingdings" panose="05000000000000000000" pitchFamily="2" charset="2"/>
              <a:buNone/>
            </a:pPr>
            <a:r>
              <a:rPr lang="en-US" altLang="zh-CN" sz="1800" dirty="0" smtClean="0"/>
              <a:t>	unsigned char		th_vl:4,th_off:4;</a:t>
            </a:r>
          </a:p>
          <a:p>
            <a:pPr>
              <a:lnSpc>
                <a:spcPct val="80000"/>
              </a:lnSpc>
              <a:buFont typeface="Wingdings" panose="05000000000000000000" pitchFamily="2" charset="2"/>
              <a:buNone/>
            </a:pPr>
            <a:r>
              <a:rPr lang="en-US" altLang="zh-CN" sz="1800" dirty="0" smtClean="0"/>
              <a:t>	</a:t>
            </a:r>
            <a:r>
              <a:rPr lang="en-US" altLang="zh-CN" sz="1800" dirty="0" smtClean="0">
                <a:solidFill>
                  <a:srgbClr val="C00000"/>
                </a:solidFill>
              </a:rPr>
              <a:t>unsigned char		</a:t>
            </a:r>
            <a:r>
              <a:rPr lang="en-US" altLang="zh-CN" sz="1800" dirty="0" err="1" smtClean="0">
                <a:solidFill>
                  <a:srgbClr val="C00000"/>
                </a:solidFill>
              </a:rPr>
              <a:t>th_flags</a:t>
            </a:r>
            <a:r>
              <a:rPr lang="en-US" altLang="zh-CN" sz="1800" dirty="0" smtClean="0">
                <a:solidFill>
                  <a:srgbClr val="C00000"/>
                </a:solidFill>
              </a:rPr>
              <a:t>;</a:t>
            </a:r>
          </a:p>
          <a:p>
            <a:pPr>
              <a:lnSpc>
                <a:spcPct val="80000"/>
              </a:lnSpc>
              <a:buFont typeface="Wingdings" panose="05000000000000000000" pitchFamily="2" charset="2"/>
              <a:buNone/>
            </a:pPr>
            <a:r>
              <a:rPr lang="en-US" altLang="zh-CN" sz="1800" dirty="0" smtClean="0"/>
              <a:t>     #define  TH_FIN		0x01</a:t>
            </a:r>
          </a:p>
          <a:p>
            <a:pPr>
              <a:lnSpc>
                <a:spcPct val="80000"/>
              </a:lnSpc>
              <a:buFont typeface="Wingdings" panose="05000000000000000000" pitchFamily="2" charset="2"/>
              <a:buNone/>
            </a:pPr>
            <a:r>
              <a:rPr lang="en-US" altLang="zh-CN" sz="1800" dirty="0" smtClean="0"/>
              <a:t>     #define  TH_SYN		0x02</a:t>
            </a:r>
          </a:p>
          <a:p>
            <a:pPr>
              <a:lnSpc>
                <a:spcPct val="80000"/>
              </a:lnSpc>
              <a:buFont typeface="Wingdings" panose="05000000000000000000" pitchFamily="2" charset="2"/>
              <a:buNone/>
            </a:pPr>
            <a:r>
              <a:rPr lang="en-US" altLang="zh-CN" sz="1800" dirty="0" smtClean="0"/>
              <a:t>	#define  TH_RST		0x04</a:t>
            </a:r>
          </a:p>
          <a:p>
            <a:pPr>
              <a:lnSpc>
                <a:spcPct val="80000"/>
              </a:lnSpc>
              <a:buFont typeface="Wingdings" panose="05000000000000000000" pitchFamily="2" charset="2"/>
              <a:buNone/>
            </a:pPr>
            <a:r>
              <a:rPr lang="en-US" altLang="zh-CN" sz="1800" dirty="0" smtClean="0"/>
              <a:t>	#define  TH_PSH   		0x08</a:t>
            </a:r>
          </a:p>
          <a:p>
            <a:pPr>
              <a:lnSpc>
                <a:spcPct val="80000"/>
              </a:lnSpc>
              <a:buFont typeface="Wingdings" panose="05000000000000000000" pitchFamily="2" charset="2"/>
              <a:buNone/>
            </a:pPr>
            <a:r>
              <a:rPr lang="en-US" altLang="zh-CN" sz="1800" dirty="0" smtClean="0"/>
              <a:t>	#define  TH_ACK		0x10	</a:t>
            </a:r>
          </a:p>
          <a:p>
            <a:pPr>
              <a:lnSpc>
                <a:spcPct val="80000"/>
              </a:lnSpc>
              <a:buFont typeface="Wingdings" panose="05000000000000000000" pitchFamily="2" charset="2"/>
              <a:buNone/>
            </a:pPr>
            <a:r>
              <a:rPr lang="en-US" altLang="zh-CN" sz="1800" dirty="0" smtClean="0"/>
              <a:t>	#define  TH_URG		0x20</a:t>
            </a:r>
          </a:p>
          <a:p>
            <a:pPr>
              <a:lnSpc>
                <a:spcPct val="80000"/>
              </a:lnSpc>
              <a:buFont typeface="Wingdings" panose="05000000000000000000" pitchFamily="2" charset="2"/>
              <a:buNone/>
            </a:pPr>
            <a:r>
              <a:rPr lang="en-US" altLang="zh-CN" sz="1800" dirty="0" smtClean="0"/>
              <a:t>	unsigned short		</a:t>
            </a:r>
            <a:r>
              <a:rPr lang="en-US" altLang="zh-CN" sz="1800" dirty="0" err="1" smtClean="0"/>
              <a:t>th_win</a:t>
            </a:r>
            <a:r>
              <a:rPr lang="en-US" altLang="zh-CN" sz="1800" dirty="0" smtClean="0"/>
              <a:t>;</a:t>
            </a:r>
          </a:p>
          <a:p>
            <a:pPr>
              <a:lnSpc>
                <a:spcPct val="80000"/>
              </a:lnSpc>
              <a:buFont typeface="Wingdings" panose="05000000000000000000" pitchFamily="2" charset="2"/>
              <a:buNone/>
            </a:pPr>
            <a:r>
              <a:rPr lang="en-US" altLang="zh-CN" sz="1800" dirty="0" smtClean="0"/>
              <a:t>	unsigned short		</a:t>
            </a:r>
            <a:r>
              <a:rPr lang="en-US" altLang="zh-CN" sz="1800" dirty="0" err="1" smtClean="0"/>
              <a:t>th_cksum</a:t>
            </a:r>
            <a:r>
              <a:rPr lang="en-US" altLang="zh-CN" sz="1800" dirty="0" smtClean="0"/>
              <a:t>;</a:t>
            </a:r>
          </a:p>
          <a:p>
            <a:pPr>
              <a:lnSpc>
                <a:spcPct val="80000"/>
              </a:lnSpc>
              <a:buFont typeface="Wingdings" panose="05000000000000000000" pitchFamily="2" charset="2"/>
              <a:buNone/>
            </a:pPr>
            <a:r>
              <a:rPr lang="en-US" altLang="zh-CN" sz="1800" dirty="0" smtClean="0"/>
              <a:t> 	unsigned short		</a:t>
            </a:r>
            <a:r>
              <a:rPr lang="en-US" altLang="zh-CN" sz="1800" dirty="0" err="1" smtClean="0"/>
              <a:t>th_urg</a:t>
            </a:r>
            <a:r>
              <a:rPr lang="en-US" altLang="zh-CN" sz="1800" dirty="0" smtClean="0"/>
              <a:t>;</a:t>
            </a:r>
          </a:p>
          <a:p>
            <a:pPr>
              <a:lnSpc>
                <a:spcPct val="80000"/>
              </a:lnSpc>
              <a:buFont typeface="Wingdings" panose="05000000000000000000" pitchFamily="2" charset="2"/>
              <a:buNone/>
            </a:pPr>
            <a:r>
              <a:rPr lang="en-US" altLang="zh-CN" sz="1800" dirty="0" smtClean="0"/>
              <a:t>};</a:t>
            </a:r>
            <a:endParaRPr lang="en-US" altLang="zh-CN" sz="1800" dirty="0"/>
          </a:p>
        </p:txBody>
      </p:sp>
    </p:spTree>
    <p:extLst>
      <p:ext uri="{BB962C8B-B14F-4D97-AF65-F5344CB8AC3E}">
        <p14:creationId xmlns:p14="http://schemas.microsoft.com/office/powerpoint/2010/main" val="269203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参考代码</a:t>
            </a:r>
            <a:r>
              <a:rPr lang="en-US" altLang="zh-CN" dirty="0" smtClean="0"/>
              <a:t>—</a:t>
            </a:r>
            <a:r>
              <a:rPr lang="zh-CN" altLang="en-US" dirty="0" smtClean="0"/>
              <a:t>接受数据包</a:t>
            </a:r>
            <a:r>
              <a:rPr lang="en-US" altLang="zh-CN" dirty="0" smtClean="0"/>
              <a:t> </a:t>
            </a:r>
            <a:endParaRPr lang="zh-CN" altLang="en-US" dirty="0"/>
          </a:p>
        </p:txBody>
      </p:sp>
      <p:sp>
        <p:nvSpPr>
          <p:cNvPr id="4" name="矩形 3"/>
          <p:cNvSpPr/>
          <p:nvPr/>
        </p:nvSpPr>
        <p:spPr>
          <a:xfrm>
            <a:off x="4511824" y="1172901"/>
            <a:ext cx="7992888" cy="5041380"/>
          </a:xfrm>
          <a:prstGeom prst="rect">
            <a:avLst/>
          </a:prstGeom>
        </p:spPr>
        <p:txBody>
          <a:bodyPr wrap="square">
            <a:spAutoFit/>
          </a:bodyPr>
          <a:lstStyle/>
          <a:p>
            <a:pPr>
              <a:lnSpc>
                <a:spcPct val="80000"/>
              </a:lnSpc>
              <a:buFont typeface="Wingdings" panose="05000000000000000000" pitchFamily="2" charset="2"/>
              <a:buNone/>
            </a:pP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设置套接字模式和套接字</a:t>
            </a:r>
            <a:r>
              <a:rPr lang="en-US" altLang="zh-CN" dirty="0">
                <a:solidFill>
                  <a:srgbClr val="002060"/>
                </a:solidFill>
                <a:latin typeface="微软雅黑" panose="020B0503020204020204" pitchFamily="34" charset="-122"/>
                <a:ea typeface="微软雅黑" panose="020B0503020204020204" pitchFamily="34" charset="-122"/>
              </a:rPr>
              <a:t>I/O</a:t>
            </a:r>
            <a:r>
              <a:rPr lang="zh-CN" altLang="en-US" dirty="0">
                <a:solidFill>
                  <a:srgbClr val="002060"/>
                </a:solidFill>
                <a:latin typeface="微软雅黑" panose="020B0503020204020204" pitchFamily="34" charset="-122"/>
                <a:ea typeface="微软雅黑" panose="020B0503020204020204" pitchFamily="34" charset="-122"/>
              </a:rPr>
              <a:t>模型</a:t>
            </a:r>
          </a:p>
          <a:p>
            <a:pPr>
              <a:lnSpc>
                <a:spcPct val="80000"/>
              </a:lnSpc>
              <a:buFont typeface="Wingdings" panose="05000000000000000000" pitchFamily="2" charset="2"/>
              <a:buNone/>
            </a:pPr>
            <a:r>
              <a:rPr lang="en-US" altLang="zh-CN" sz="1600" b="1" dirty="0" err="1">
                <a:solidFill>
                  <a:schemeClr val="folHlink"/>
                </a:solidFill>
                <a:latin typeface="Times New Roman" panose="02020603050405020304" pitchFamily="18" charset="0"/>
              </a:rPr>
              <a:t>int</a:t>
            </a:r>
            <a:r>
              <a:rPr lang="en-US" altLang="zh-CN" sz="1600" b="1" dirty="0">
                <a:latin typeface="Times New Roman" panose="02020603050405020304" pitchFamily="18" charset="0"/>
              </a:rPr>
              <a:t> </a:t>
            </a:r>
            <a:r>
              <a:rPr lang="en-US" altLang="zh-CN" sz="1600" b="1" dirty="0" err="1">
                <a:solidFill>
                  <a:srgbClr val="990033"/>
                </a:solidFill>
                <a:latin typeface="Times New Roman" panose="02020603050405020304" pitchFamily="18" charset="0"/>
              </a:rPr>
              <a:t>recv_open</a:t>
            </a:r>
            <a:r>
              <a:rPr lang="en-US" altLang="zh-CN" sz="1600" b="1" dirty="0">
                <a:latin typeface="Times New Roman" panose="02020603050405020304" pitchFamily="18" charset="0"/>
              </a:rPr>
              <a:t>(</a:t>
            </a:r>
            <a:r>
              <a:rPr lang="en-US" altLang="zh-CN" sz="1600" b="1" dirty="0">
                <a:solidFill>
                  <a:schemeClr val="folHlink"/>
                </a:solidFill>
                <a:latin typeface="Times New Roman" panose="02020603050405020304" pitchFamily="18" charset="0"/>
              </a:rPr>
              <a:t>SOCKET</a:t>
            </a:r>
            <a:r>
              <a:rPr lang="en-US" altLang="zh-CN" sz="1600" b="1" dirty="0">
                <a:latin typeface="Times New Roman" panose="02020603050405020304" pitchFamily="18" charset="0"/>
              </a:rPr>
              <a:t>  &amp;</a:t>
            </a:r>
            <a:r>
              <a:rPr lang="en-US" altLang="zh-CN" sz="1600" b="1" dirty="0" err="1">
                <a:latin typeface="Times New Roman" panose="02020603050405020304" pitchFamily="18" charset="0"/>
              </a:rPr>
              <a:t>sniffersock</a:t>
            </a:r>
            <a:r>
              <a:rPr lang="en-US" altLang="zh-CN" sz="1600" b="1" dirty="0">
                <a:latin typeface="Times New Roman" panose="02020603050405020304" pitchFamily="18" charset="0"/>
              </a:rPr>
              <a:t>, </a:t>
            </a:r>
            <a:r>
              <a:rPr lang="en-US" altLang="zh-CN" sz="1600" b="1" dirty="0" err="1">
                <a:solidFill>
                  <a:schemeClr val="folHlink"/>
                </a:solidFill>
                <a:latin typeface="Times New Roman" panose="02020603050405020304" pitchFamily="18" charset="0"/>
              </a:rPr>
              <a:t>sockaddr_in</a:t>
            </a:r>
            <a:r>
              <a:rPr lang="en-US" altLang="zh-CN" sz="1600" b="1" dirty="0">
                <a:solidFill>
                  <a:schemeClr val="folHlink"/>
                </a:solidFill>
                <a:latin typeface="Times New Roman" panose="02020603050405020304" pitchFamily="18" charset="0"/>
              </a:rPr>
              <a:t> </a:t>
            </a:r>
            <a:r>
              <a:rPr lang="en-US" altLang="zh-CN" sz="1600" b="1" dirty="0">
                <a:latin typeface="Times New Roman" panose="02020603050405020304" pitchFamily="18" charset="0"/>
              </a:rPr>
              <a:t> &amp;</a:t>
            </a:r>
            <a:r>
              <a:rPr lang="en-US" altLang="zh-CN" sz="1600" b="1" dirty="0" err="1">
                <a:latin typeface="Times New Roman" panose="02020603050405020304" pitchFamily="18" charset="0"/>
              </a:rPr>
              <a:t>src</a:t>
            </a:r>
            <a:r>
              <a:rPr lang="en-US" altLang="zh-CN" sz="1600" b="1" dirty="0">
                <a:latin typeface="Times New Roman" panose="02020603050405020304" pitchFamily="18" charset="0"/>
              </a:rPr>
              <a:t>)</a:t>
            </a:r>
          </a:p>
          <a:p>
            <a:pPr>
              <a:lnSpc>
                <a:spcPct val="80000"/>
              </a:lnSpc>
              <a:buFont typeface="Wingdings" panose="05000000000000000000" pitchFamily="2" charset="2"/>
              <a:buNone/>
            </a:pPr>
            <a:r>
              <a:rPr lang="en-US" altLang="zh-CN" sz="1600" b="1" dirty="0">
                <a:latin typeface="Times New Roman" panose="02020603050405020304" pitchFamily="18" charset="0"/>
              </a:rPr>
              <a:t>{</a:t>
            </a:r>
          </a:p>
          <a:p>
            <a:pPr>
              <a:lnSpc>
                <a:spcPct val="80000"/>
              </a:lnSpc>
              <a:buFont typeface="Wingdings" panose="05000000000000000000" pitchFamily="2" charset="2"/>
              <a:buNone/>
            </a:pPr>
            <a:r>
              <a:rPr lang="en-US" altLang="zh-CN" sz="1600" b="1" dirty="0">
                <a:latin typeface="Times New Roman" panose="02020603050405020304" pitchFamily="18" charset="0"/>
              </a:rPr>
              <a:t>	</a:t>
            </a:r>
            <a:r>
              <a:rPr lang="en-US" altLang="zh-CN" sz="1600" b="1" dirty="0" err="1">
                <a:solidFill>
                  <a:schemeClr val="folHlink"/>
                </a:solidFill>
                <a:latin typeface="Times New Roman" panose="02020603050405020304" pitchFamily="18" charset="0"/>
              </a:rPr>
              <a:t>int</a:t>
            </a:r>
            <a:r>
              <a:rPr lang="en-US" altLang="zh-CN" sz="1600" b="1" dirty="0">
                <a:latin typeface="Times New Roman" panose="02020603050405020304" pitchFamily="18" charset="0"/>
              </a:rPr>
              <a:t> flag = 1;</a:t>
            </a:r>
          </a:p>
          <a:p>
            <a:pPr>
              <a:lnSpc>
                <a:spcPct val="80000"/>
              </a:lnSpc>
              <a:buFont typeface="Wingdings" panose="05000000000000000000" pitchFamily="2" charset="2"/>
              <a:buNone/>
            </a:pPr>
            <a:r>
              <a:rPr lang="en-US" altLang="zh-CN" sz="1600" b="1" dirty="0">
                <a:latin typeface="Times New Roman" panose="02020603050405020304" pitchFamily="18" charset="0"/>
              </a:rPr>
              <a:t>    if(</a:t>
            </a:r>
            <a:r>
              <a:rPr lang="en-US" altLang="zh-CN" sz="1600" b="1" dirty="0" err="1">
                <a:solidFill>
                  <a:srgbClr val="990033"/>
                </a:solidFill>
                <a:latin typeface="Times New Roman" panose="02020603050405020304" pitchFamily="18" charset="0"/>
              </a:rPr>
              <a:t>setsockopt</a:t>
            </a:r>
            <a:r>
              <a:rPr lang="en-US" altLang="zh-CN" sz="1600" b="1" dirty="0">
                <a:latin typeface="Times New Roman" panose="02020603050405020304" pitchFamily="18" charset="0"/>
              </a:rPr>
              <a:t>(</a:t>
            </a:r>
            <a:r>
              <a:rPr lang="en-US" altLang="zh-CN" sz="1600" b="1" dirty="0" err="1">
                <a:latin typeface="Times New Roman" panose="02020603050405020304" pitchFamily="18" charset="0"/>
              </a:rPr>
              <a:t>sniffersock,</a:t>
            </a:r>
            <a:r>
              <a:rPr lang="en-US" altLang="zh-CN" sz="1600" b="1" dirty="0" err="1">
                <a:solidFill>
                  <a:srgbClr val="9900FF"/>
                </a:solidFill>
                <a:latin typeface="Times New Roman" panose="02020603050405020304" pitchFamily="18" charset="0"/>
              </a:rPr>
              <a:t>IPPROTO_IP,IP_HDRINCL</a:t>
            </a:r>
            <a:r>
              <a:rPr lang="en-US" altLang="zh-CN" sz="1600" b="1" dirty="0">
                <a:latin typeface="Times New Roman" panose="02020603050405020304" pitchFamily="18" charset="0"/>
              </a:rPr>
              <a:t>,(</a:t>
            </a:r>
            <a:r>
              <a:rPr lang="en-US" altLang="zh-CN" sz="1600" b="1" dirty="0" err="1">
                <a:solidFill>
                  <a:schemeClr val="folHlink"/>
                </a:solidFill>
                <a:latin typeface="Times New Roman" panose="02020603050405020304" pitchFamily="18" charset="0"/>
              </a:rPr>
              <a:t>const</a:t>
            </a:r>
            <a:r>
              <a:rPr lang="en-US" altLang="zh-CN" sz="1600" b="1" dirty="0">
                <a:solidFill>
                  <a:schemeClr val="folHlink"/>
                </a:solidFill>
                <a:latin typeface="Times New Roman" panose="02020603050405020304" pitchFamily="18" charset="0"/>
              </a:rPr>
              <a:t> char</a:t>
            </a:r>
            <a:r>
              <a:rPr lang="en-US" altLang="zh-CN" sz="1600" b="1" dirty="0">
                <a:latin typeface="Times New Roman" panose="02020603050405020304" pitchFamily="18" charset="0"/>
              </a:rPr>
              <a:t>*) &amp;flag, </a:t>
            </a:r>
            <a:r>
              <a:rPr lang="en-US" altLang="zh-CN" sz="1600" b="1" dirty="0" err="1">
                <a:solidFill>
                  <a:schemeClr val="folHlink"/>
                </a:solidFill>
                <a:latin typeface="Times New Roman" panose="02020603050405020304" pitchFamily="18" charset="0"/>
              </a:rPr>
              <a:t>sizeof</a:t>
            </a:r>
            <a:r>
              <a:rPr lang="en-US" altLang="zh-CN" sz="1600" b="1" dirty="0">
                <a:latin typeface="Times New Roman" panose="02020603050405020304" pitchFamily="18" charset="0"/>
              </a:rPr>
              <a:t>(</a:t>
            </a:r>
            <a:r>
              <a:rPr lang="en-US" altLang="zh-CN" sz="1600" b="1" dirty="0" err="1">
                <a:solidFill>
                  <a:schemeClr val="folHlink"/>
                </a:solidFill>
                <a:latin typeface="Times New Roman" panose="02020603050405020304" pitchFamily="18" charset="0"/>
              </a:rPr>
              <a:t>int</a:t>
            </a:r>
            <a:r>
              <a:rPr lang="en-US" altLang="zh-CN" sz="1600" b="1" dirty="0">
                <a:latin typeface="Times New Roman" panose="02020603050405020304" pitchFamily="18" charset="0"/>
              </a:rPr>
              <a:t>)) != 0)</a:t>
            </a:r>
          </a:p>
          <a:p>
            <a:pPr>
              <a:lnSpc>
                <a:spcPct val="80000"/>
              </a:lnSpc>
              <a:buFont typeface="Wingdings" panose="05000000000000000000" pitchFamily="2" charset="2"/>
              <a:buNone/>
            </a:pPr>
            <a:r>
              <a:rPr lang="en-US" altLang="zh-CN" sz="1600" b="1" dirty="0">
                <a:latin typeface="Times New Roman" panose="02020603050405020304" pitchFamily="18" charset="0"/>
              </a:rPr>
              <a:t>	{</a:t>
            </a:r>
          </a:p>
          <a:p>
            <a:pPr>
              <a:lnSpc>
                <a:spcPct val="80000"/>
              </a:lnSpc>
              <a:buFont typeface="Wingdings" panose="05000000000000000000" pitchFamily="2" charset="2"/>
              <a:buNone/>
            </a:pPr>
            <a:r>
              <a:rPr lang="en-US" altLang="zh-CN" sz="1600" b="1" dirty="0">
                <a:latin typeface="Times New Roman" panose="02020603050405020304" pitchFamily="18" charset="0"/>
              </a:rPr>
              <a:t>		</a:t>
            </a:r>
            <a:r>
              <a:rPr lang="en-US" altLang="zh-CN" sz="1600" b="1" dirty="0" err="1">
                <a:latin typeface="Times New Roman" panose="02020603050405020304" pitchFamily="18" charset="0"/>
              </a:rPr>
              <a:t>cout</a:t>
            </a:r>
            <a:r>
              <a:rPr lang="en-US" altLang="zh-CN" sz="1600" b="1" dirty="0">
                <a:latin typeface="Times New Roman" panose="02020603050405020304" pitchFamily="18" charset="0"/>
              </a:rPr>
              <a:t>&lt;&lt;"</a:t>
            </a:r>
            <a:r>
              <a:rPr lang="en-US" altLang="zh-CN" sz="1600" b="1" dirty="0" err="1">
                <a:latin typeface="Times New Roman" panose="02020603050405020304" pitchFamily="18" charset="0"/>
              </a:rPr>
              <a:t>setsockopt</a:t>
            </a:r>
            <a:r>
              <a:rPr lang="en-US" altLang="zh-CN" sz="1600" b="1" dirty="0">
                <a:latin typeface="Times New Roman" panose="02020603050405020304" pitchFamily="18" charset="0"/>
              </a:rPr>
              <a:t> </a:t>
            </a:r>
            <a:r>
              <a:rPr lang="en-US" altLang="zh-CN" sz="1600" b="1" dirty="0" err="1">
                <a:latin typeface="Times New Roman" panose="02020603050405020304" pitchFamily="18" charset="0"/>
              </a:rPr>
              <a:t>failed,error</a:t>
            </a:r>
            <a:r>
              <a:rPr lang="en-US" altLang="zh-CN" sz="1600" b="1" dirty="0">
                <a:latin typeface="Times New Roman" panose="02020603050405020304" pitchFamily="18" charset="0"/>
              </a:rPr>
              <a:t># "&lt;&lt;</a:t>
            </a:r>
            <a:r>
              <a:rPr lang="en-US" altLang="zh-CN" sz="1600" b="1" dirty="0" err="1">
                <a:solidFill>
                  <a:srgbClr val="993300"/>
                </a:solidFill>
                <a:latin typeface="Times New Roman" panose="02020603050405020304" pitchFamily="18" charset="0"/>
              </a:rPr>
              <a:t>WSAGetLastError</a:t>
            </a:r>
            <a:r>
              <a:rPr lang="en-US" altLang="zh-CN" sz="1600" b="1" dirty="0">
                <a:latin typeface="Times New Roman" panose="02020603050405020304" pitchFamily="18" charset="0"/>
              </a:rPr>
              <a:t>()&lt;&lt;</a:t>
            </a:r>
            <a:r>
              <a:rPr lang="en-US" altLang="zh-CN" sz="1600" b="1" dirty="0" err="1">
                <a:solidFill>
                  <a:srgbClr val="990033"/>
                </a:solidFill>
                <a:latin typeface="Times New Roman" panose="02020603050405020304" pitchFamily="18" charset="0"/>
              </a:rPr>
              <a:t>endl</a:t>
            </a:r>
            <a:r>
              <a:rPr lang="en-US" altLang="zh-CN" sz="1600" b="1" dirty="0">
                <a:latin typeface="Times New Roman" panose="02020603050405020304" pitchFamily="18" charset="0"/>
              </a:rPr>
              <a:t>;</a:t>
            </a:r>
          </a:p>
          <a:p>
            <a:pPr>
              <a:lnSpc>
                <a:spcPct val="80000"/>
              </a:lnSpc>
              <a:buFont typeface="Wingdings" panose="05000000000000000000" pitchFamily="2" charset="2"/>
              <a:buNone/>
            </a:pPr>
            <a:r>
              <a:rPr lang="en-US" altLang="zh-CN" sz="1600" b="1" dirty="0">
                <a:latin typeface="Times New Roman" panose="02020603050405020304" pitchFamily="18" charset="0"/>
              </a:rPr>
              <a:t>		</a:t>
            </a:r>
            <a:r>
              <a:rPr lang="en-US" altLang="zh-CN" sz="1600" b="1" dirty="0">
                <a:solidFill>
                  <a:schemeClr val="folHlink"/>
                </a:solidFill>
                <a:latin typeface="Times New Roman" panose="02020603050405020304" pitchFamily="18" charset="0"/>
              </a:rPr>
              <a:t>return</a:t>
            </a:r>
            <a:r>
              <a:rPr lang="en-US" altLang="zh-CN" sz="1600" b="1" dirty="0">
                <a:latin typeface="Times New Roman" panose="02020603050405020304" pitchFamily="18" charset="0"/>
              </a:rPr>
              <a:t> -1;</a:t>
            </a:r>
          </a:p>
          <a:p>
            <a:pPr>
              <a:lnSpc>
                <a:spcPct val="80000"/>
              </a:lnSpc>
              <a:buFont typeface="Wingdings" panose="05000000000000000000" pitchFamily="2" charset="2"/>
              <a:buNone/>
            </a:pPr>
            <a:r>
              <a:rPr lang="en-US" altLang="zh-CN" sz="1600" b="1" dirty="0">
                <a:latin typeface="Times New Roman" panose="02020603050405020304" pitchFamily="18" charset="0"/>
              </a:rPr>
              <a:t>	}</a:t>
            </a:r>
          </a:p>
          <a:p>
            <a:pPr>
              <a:lnSpc>
                <a:spcPct val="80000"/>
              </a:lnSpc>
              <a:buFont typeface="Wingdings" panose="05000000000000000000" pitchFamily="2" charset="2"/>
              <a:buNone/>
            </a:pPr>
            <a:r>
              <a:rPr lang="en-US" altLang="zh-CN" sz="1600" b="1" dirty="0">
                <a:latin typeface="Times New Roman" panose="02020603050405020304" pitchFamily="18" charset="0"/>
              </a:rPr>
              <a:t>    if(</a:t>
            </a:r>
            <a:r>
              <a:rPr lang="en-US" altLang="zh-CN" sz="1600" b="1" dirty="0">
                <a:solidFill>
                  <a:schemeClr val="folHlink"/>
                </a:solidFill>
                <a:latin typeface="Times New Roman" panose="02020603050405020304" pitchFamily="18" charset="0"/>
              </a:rPr>
              <a:t>bind</a:t>
            </a:r>
            <a:r>
              <a:rPr lang="en-US" altLang="zh-CN" sz="1600" b="1" dirty="0">
                <a:latin typeface="Times New Roman" panose="02020603050405020304" pitchFamily="18" charset="0"/>
              </a:rPr>
              <a:t>(</a:t>
            </a:r>
            <a:r>
              <a:rPr lang="en-US" altLang="zh-CN" sz="1600" b="1" dirty="0" err="1">
                <a:latin typeface="Times New Roman" panose="02020603050405020304" pitchFamily="18" charset="0"/>
              </a:rPr>
              <a:t>sniffersock</a:t>
            </a:r>
            <a:r>
              <a:rPr lang="en-US" altLang="zh-CN" sz="1600" b="1" dirty="0">
                <a:latin typeface="Times New Roman" panose="02020603050405020304" pitchFamily="18" charset="0"/>
              </a:rPr>
              <a:t>,(</a:t>
            </a:r>
            <a:r>
              <a:rPr lang="en-US" altLang="zh-CN" sz="1600" b="1" dirty="0" err="1">
                <a:solidFill>
                  <a:schemeClr val="folHlink"/>
                </a:solidFill>
                <a:latin typeface="Times New Roman" panose="02020603050405020304" pitchFamily="18" charset="0"/>
              </a:rPr>
              <a:t>sockaddr</a:t>
            </a:r>
            <a:r>
              <a:rPr lang="en-US" altLang="zh-CN" sz="1600" b="1" dirty="0">
                <a:latin typeface="Times New Roman" panose="02020603050405020304" pitchFamily="18" charset="0"/>
              </a:rPr>
              <a:t>*)&amp;</a:t>
            </a:r>
            <a:r>
              <a:rPr lang="en-US" altLang="zh-CN" sz="1600" b="1" dirty="0" err="1">
                <a:latin typeface="Times New Roman" panose="02020603050405020304" pitchFamily="18" charset="0"/>
              </a:rPr>
              <a:t>src,</a:t>
            </a:r>
            <a:r>
              <a:rPr lang="en-US" altLang="zh-CN" sz="1600" b="1" dirty="0" err="1">
                <a:solidFill>
                  <a:schemeClr val="folHlink"/>
                </a:solidFill>
                <a:latin typeface="Times New Roman" panose="02020603050405020304" pitchFamily="18" charset="0"/>
              </a:rPr>
              <a:t>sizeof</a:t>
            </a:r>
            <a:r>
              <a:rPr lang="en-US" altLang="zh-CN" sz="1600" b="1" dirty="0">
                <a:solidFill>
                  <a:schemeClr val="folHlink"/>
                </a:solidFill>
                <a:latin typeface="Times New Roman" panose="02020603050405020304" pitchFamily="18" charset="0"/>
              </a:rPr>
              <a:t>(</a:t>
            </a:r>
            <a:r>
              <a:rPr lang="en-US" altLang="zh-CN" sz="1600" b="1" dirty="0" err="1">
                <a:solidFill>
                  <a:schemeClr val="folHlink"/>
                </a:solidFill>
                <a:latin typeface="Times New Roman" panose="02020603050405020304" pitchFamily="18" charset="0"/>
              </a:rPr>
              <a:t>sockaddr_in</a:t>
            </a:r>
            <a:r>
              <a:rPr lang="en-US" altLang="zh-CN" sz="1600" b="1" dirty="0">
                <a:latin typeface="Times New Roman" panose="02020603050405020304" pitchFamily="18" charset="0"/>
              </a:rPr>
              <a:t>))==SOCKET_ERROR)</a:t>
            </a:r>
          </a:p>
          <a:p>
            <a:pPr>
              <a:lnSpc>
                <a:spcPct val="80000"/>
              </a:lnSpc>
              <a:buFont typeface="Wingdings" panose="05000000000000000000" pitchFamily="2" charset="2"/>
              <a:buNone/>
            </a:pPr>
            <a:r>
              <a:rPr lang="en-US" altLang="zh-CN" sz="1600" b="1" dirty="0">
                <a:latin typeface="Times New Roman" panose="02020603050405020304" pitchFamily="18" charset="0"/>
              </a:rPr>
              <a:t>	{</a:t>
            </a:r>
          </a:p>
          <a:p>
            <a:pPr>
              <a:lnSpc>
                <a:spcPct val="80000"/>
              </a:lnSpc>
              <a:buFont typeface="Wingdings" panose="05000000000000000000" pitchFamily="2" charset="2"/>
              <a:buNone/>
            </a:pPr>
            <a:r>
              <a:rPr lang="en-US" altLang="zh-CN" sz="1600" b="1" dirty="0">
                <a:latin typeface="Times New Roman" panose="02020603050405020304" pitchFamily="18" charset="0"/>
              </a:rPr>
              <a:t>		</a:t>
            </a:r>
            <a:r>
              <a:rPr lang="en-US" altLang="zh-CN" sz="1600" b="1" dirty="0" err="1">
                <a:latin typeface="Times New Roman" panose="02020603050405020304" pitchFamily="18" charset="0"/>
              </a:rPr>
              <a:t>cout</a:t>
            </a:r>
            <a:r>
              <a:rPr lang="en-US" altLang="zh-CN" sz="1600" b="1" dirty="0">
                <a:latin typeface="Times New Roman" panose="02020603050405020304" pitchFamily="18" charset="0"/>
              </a:rPr>
              <a:t>&lt;&lt;"bind </a:t>
            </a:r>
            <a:r>
              <a:rPr lang="en-US" altLang="zh-CN" sz="1600" b="1" dirty="0" err="1">
                <a:latin typeface="Times New Roman" panose="02020603050405020304" pitchFamily="18" charset="0"/>
              </a:rPr>
              <a:t>failed,error</a:t>
            </a:r>
            <a:r>
              <a:rPr lang="en-US" altLang="zh-CN" sz="1600" b="1" dirty="0">
                <a:latin typeface="Times New Roman" panose="02020603050405020304" pitchFamily="18" charset="0"/>
              </a:rPr>
              <a:t># "&lt;&lt;</a:t>
            </a:r>
            <a:r>
              <a:rPr lang="en-US" altLang="zh-CN" sz="1600" b="1" dirty="0" err="1">
                <a:solidFill>
                  <a:srgbClr val="990033"/>
                </a:solidFill>
                <a:latin typeface="Times New Roman" panose="02020603050405020304" pitchFamily="18" charset="0"/>
              </a:rPr>
              <a:t>WSAGetLastError</a:t>
            </a:r>
            <a:r>
              <a:rPr lang="en-US" altLang="zh-CN" sz="1600" b="1" dirty="0">
                <a:latin typeface="Times New Roman" panose="02020603050405020304" pitchFamily="18" charset="0"/>
              </a:rPr>
              <a:t>()&lt;&lt;</a:t>
            </a:r>
            <a:r>
              <a:rPr lang="en-US" altLang="zh-CN" sz="1600" b="1" dirty="0" err="1">
                <a:solidFill>
                  <a:srgbClr val="990033"/>
                </a:solidFill>
                <a:latin typeface="Times New Roman" panose="02020603050405020304" pitchFamily="18" charset="0"/>
              </a:rPr>
              <a:t>endl</a:t>
            </a:r>
            <a:r>
              <a:rPr lang="en-US" altLang="zh-CN" sz="1600" b="1" dirty="0">
                <a:latin typeface="Times New Roman" panose="02020603050405020304" pitchFamily="18" charset="0"/>
              </a:rPr>
              <a:t>;</a:t>
            </a:r>
          </a:p>
          <a:p>
            <a:pPr>
              <a:lnSpc>
                <a:spcPct val="80000"/>
              </a:lnSpc>
              <a:buFont typeface="Wingdings" panose="05000000000000000000" pitchFamily="2" charset="2"/>
              <a:buNone/>
            </a:pPr>
            <a:r>
              <a:rPr lang="en-US" altLang="zh-CN" sz="1600" b="1" dirty="0">
                <a:latin typeface="Times New Roman" panose="02020603050405020304" pitchFamily="18" charset="0"/>
              </a:rPr>
              <a:t>		</a:t>
            </a:r>
            <a:r>
              <a:rPr lang="en-US" altLang="zh-CN" sz="1600" b="1" dirty="0">
                <a:solidFill>
                  <a:schemeClr val="folHlink"/>
                </a:solidFill>
                <a:latin typeface="Times New Roman" panose="02020603050405020304" pitchFamily="18" charset="0"/>
              </a:rPr>
              <a:t>return</a:t>
            </a:r>
            <a:r>
              <a:rPr lang="en-US" altLang="zh-CN" sz="1600" b="1" dirty="0">
                <a:latin typeface="Times New Roman" panose="02020603050405020304" pitchFamily="18" charset="0"/>
              </a:rPr>
              <a:t> -1;</a:t>
            </a:r>
          </a:p>
          <a:p>
            <a:pPr>
              <a:lnSpc>
                <a:spcPct val="80000"/>
              </a:lnSpc>
              <a:buFont typeface="Wingdings" panose="05000000000000000000" pitchFamily="2" charset="2"/>
              <a:buNone/>
            </a:pPr>
            <a:r>
              <a:rPr lang="en-US" altLang="zh-CN" sz="1600" b="1" dirty="0">
                <a:latin typeface="Times New Roman" panose="02020603050405020304" pitchFamily="18" charset="0"/>
              </a:rPr>
              <a:t>	}</a:t>
            </a:r>
          </a:p>
          <a:p>
            <a:pPr>
              <a:lnSpc>
                <a:spcPct val="80000"/>
              </a:lnSpc>
              <a:buFont typeface="Wingdings" panose="05000000000000000000" pitchFamily="2" charset="2"/>
              <a:buNone/>
            </a:pPr>
            <a:endParaRPr lang="en-US" altLang="zh-CN" sz="1600" b="1" dirty="0">
              <a:latin typeface="Times New Roman" panose="02020603050405020304" pitchFamily="18" charset="0"/>
            </a:endParaRPr>
          </a:p>
          <a:p>
            <a:pPr>
              <a:lnSpc>
                <a:spcPct val="80000"/>
              </a:lnSpc>
              <a:buFont typeface="Wingdings" panose="05000000000000000000" pitchFamily="2" charset="2"/>
              <a:buNone/>
            </a:pPr>
            <a:r>
              <a:rPr lang="en-US" altLang="zh-CN" sz="1600" b="1" dirty="0">
                <a:latin typeface="Times New Roman" panose="02020603050405020304" pitchFamily="18" charset="0"/>
              </a:rPr>
              <a:t>	</a:t>
            </a:r>
            <a:r>
              <a:rPr lang="en-US" altLang="zh-CN" sz="1600" b="1" dirty="0">
                <a:solidFill>
                  <a:schemeClr val="folHlink"/>
                </a:solidFill>
                <a:latin typeface="Times New Roman" panose="02020603050405020304" pitchFamily="18" charset="0"/>
              </a:rPr>
              <a:t>DWORD</a:t>
            </a:r>
            <a:r>
              <a:rPr lang="en-US" altLang="zh-CN" sz="1600" b="1" dirty="0">
                <a:latin typeface="Times New Roman" panose="02020603050405020304" pitchFamily="18" charset="0"/>
              </a:rPr>
              <a:t> </a:t>
            </a:r>
            <a:r>
              <a:rPr lang="en-US" altLang="zh-CN" sz="1600" b="1" dirty="0" err="1">
                <a:latin typeface="Times New Roman" panose="02020603050405020304" pitchFamily="18" charset="0"/>
              </a:rPr>
              <a:t>dwValue</a:t>
            </a:r>
            <a:r>
              <a:rPr lang="en-US" altLang="zh-CN" sz="1600" b="1" dirty="0">
                <a:latin typeface="Times New Roman" panose="02020603050405020304" pitchFamily="18" charset="0"/>
              </a:rPr>
              <a:t> = 1;</a:t>
            </a:r>
          </a:p>
          <a:p>
            <a:pPr>
              <a:lnSpc>
                <a:spcPct val="80000"/>
              </a:lnSpc>
              <a:buFont typeface="Wingdings" panose="05000000000000000000" pitchFamily="2" charset="2"/>
              <a:buNone/>
            </a:pPr>
            <a:r>
              <a:rPr lang="en-US" altLang="zh-CN" sz="1600" b="1" dirty="0">
                <a:latin typeface="Times New Roman" panose="02020603050405020304" pitchFamily="18" charset="0"/>
              </a:rPr>
              <a:t>	if(</a:t>
            </a:r>
            <a:r>
              <a:rPr lang="en-US" altLang="zh-CN" sz="1600" b="1" dirty="0" err="1">
                <a:solidFill>
                  <a:schemeClr val="folHlink"/>
                </a:solidFill>
                <a:latin typeface="Times New Roman" panose="02020603050405020304" pitchFamily="18" charset="0"/>
              </a:rPr>
              <a:t>ioctlsocket</a:t>
            </a:r>
            <a:r>
              <a:rPr lang="en-US" altLang="zh-CN" sz="1600" b="1" dirty="0">
                <a:latin typeface="Times New Roman" panose="02020603050405020304" pitchFamily="18" charset="0"/>
              </a:rPr>
              <a:t>(</a:t>
            </a:r>
            <a:r>
              <a:rPr lang="en-US" altLang="zh-CN" sz="1600" b="1" dirty="0" err="1">
                <a:latin typeface="Times New Roman" panose="02020603050405020304" pitchFamily="18" charset="0"/>
              </a:rPr>
              <a:t>sniffersock,</a:t>
            </a:r>
            <a:r>
              <a:rPr lang="en-US" altLang="zh-CN" sz="1600" b="1" dirty="0" err="1">
                <a:solidFill>
                  <a:srgbClr val="9900FF"/>
                </a:solidFill>
                <a:latin typeface="Times New Roman" panose="02020603050405020304" pitchFamily="18" charset="0"/>
              </a:rPr>
              <a:t>SIO_RCVALL</a:t>
            </a:r>
            <a:r>
              <a:rPr lang="en-US" altLang="zh-CN" sz="1600" b="1" dirty="0">
                <a:latin typeface="Times New Roman" panose="02020603050405020304" pitchFamily="18" charset="0"/>
              </a:rPr>
              <a:t>,(</a:t>
            </a:r>
            <a:r>
              <a:rPr lang="en-US" altLang="zh-CN" sz="1600" b="1" dirty="0">
                <a:solidFill>
                  <a:schemeClr val="folHlink"/>
                </a:solidFill>
                <a:latin typeface="Times New Roman" panose="02020603050405020304" pitchFamily="18" charset="0"/>
              </a:rPr>
              <a:t>unsigned long</a:t>
            </a:r>
            <a:r>
              <a:rPr lang="en-US" altLang="zh-CN" sz="1600" b="1" dirty="0">
                <a:latin typeface="Times New Roman" panose="02020603050405020304" pitchFamily="18" charset="0"/>
              </a:rPr>
              <a:t> *) &amp;</a:t>
            </a:r>
            <a:r>
              <a:rPr lang="en-US" altLang="zh-CN" sz="1600" b="1" dirty="0" err="1">
                <a:latin typeface="Times New Roman" panose="02020603050405020304" pitchFamily="18" charset="0"/>
              </a:rPr>
              <a:t>dwValue</a:t>
            </a:r>
            <a:r>
              <a:rPr lang="en-US" altLang="zh-CN" sz="1600" b="1" dirty="0">
                <a:latin typeface="Times New Roman" panose="02020603050405020304" pitchFamily="18" charset="0"/>
              </a:rPr>
              <a:t>) != 0)</a:t>
            </a:r>
          </a:p>
          <a:p>
            <a:pPr>
              <a:lnSpc>
                <a:spcPct val="80000"/>
              </a:lnSpc>
              <a:buFont typeface="Wingdings" panose="05000000000000000000" pitchFamily="2" charset="2"/>
              <a:buNone/>
            </a:pPr>
            <a:r>
              <a:rPr lang="en-US" altLang="zh-CN" sz="1600" b="1" dirty="0">
                <a:latin typeface="Times New Roman" panose="02020603050405020304" pitchFamily="18" charset="0"/>
              </a:rPr>
              <a:t>	{</a:t>
            </a:r>
          </a:p>
          <a:p>
            <a:pPr>
              <a:lnSpc>
                <a:spcPct val="80000"/>
              </a:lnSpc>
              <a:buFont typeface="Wingdings" panose="05000000000000000000" pitchFamily="2" charset="2"/>
              <a:buNone/>
            </a:pPr>
            <a:r>
              <a:rPr lang="en-US" altLang="zh-CN" sz="1600" b="1" dirty="0">
                <a:latin typeface="Times New Roman" panose="02020603050405020304" pitchFamily="18" charset="0"/>
              </a:rPr>
              <a:t>		</a:t>
            </a:r>
            <a:r>
              <a:rPr lang="en-US" altLang="zh-CN" sz="1600" b="1" dirty="0" err="1">
                <a:latin typeface="Times New Roman" panose="02020603050405020304" pitchFamily="18" charset="0"/>
              </a:rPr>
              <a:t>cout</a:t>
            </a:r>
            <a:r>
              <a:rPr lang="en-US" altLang="zh-CN" sz="1600" b="1" dirty="0">
                <a:latin typeface="Times New Roman" panose="02020603050405020304" pitchFamily="18" charset="0"/>
              </a:rPr>
              <a:t>&lt;&lt;"set SIO_RCVALL failed, error# "&lt;&lt;</a:t>
            </a:r>
            <a:r>
              <a:rPr lang="en-US" altLang="zh-CN" sz="1600" b="1" dirty="0" err="1">
                <a:solidFill>
                  <a:srgbClr val="990033"/>
                </a:solidFill>
                <a:latin typeface="Times New Roman" panose="02020603050405020304" pitchFamily="18" charset="0"/>
              </a:rPr>
              <a:t>WSAGetLastError</a:t>
            </a:r>
            <a:r>
              <a:rPr lang="en-US" altLang="zh-CN" sz="1600" b="1" dirty="0">
                <a:latin typeface="Times New Roman" panose="02020603050405020304" pitchFamily="18" charset="0"/>
              </a:rPr>
              <a:t>()&lt;&lt;</a:t>
            </a:r>
            <a:r>
              <a:rPr lang="en-US" altLang="zh-CN" sz="1600" b="1" dirty="0" err="1">
                <a:solidFill>
                  <a:srgbClr val="990033"/>
                </a:solidFill>
                <a:latin typeface="Times New Roman" panose="02020603050405020304" pitchFamily="18" charset="0"/>
              </a:rPr>
              <a:t>endl</a:t>
            </a:r>
            <a:r>
              <a:rPr lang="en-US" altLang="zh-CN" sz="1600" b="1" dirty="0">
                <a:latin typeface="Times New Roman" panose="02020603050405020304" pitchFamily="18" charset="0"/>
              </a:rPr>
              <a:t>;</a:t>
            </a:r>
          </a:p>
          <a:p>
            <a:pPr>
              <a:lnSpc>
                <a:spcPct val="80000"/>
              </a:lnSpc>
              <a:buFont typeface="Wingdings" panose="05000000000000000000" pitchFamily="2" charset="2"/>
              <a:buNone/>
            </a:pPr>
            <a:r>
              <a:rPr lang="en-US" altLang="zh-CN" sz="1600" b="1" dirty="0">
                <a:latin typeface="Times New Roman" panose="02020603050405020304" pitchFamily="18" charset="0"/>
              </a:rPr>
              <a:t>		</a:t>
            </a:r>
            <a:r>
              <a:rPr lang="en-US" altLang="zh-CN" sz="1600" b="1" dirty="0">
                <a:solidFill>
                  <a:schemeClr val="folHlink"/>
                </a:solidFill>
                <a:latin typeface="Times New Roman" panose="02020603050405020304" pitchFamily="18" charset="0"/>
              </a:rPr>
              <a:t>return</a:t>
            </a:r>
            <a:r>
              <a:rPr lang="en-US" altLang="zh-CN" sz="1600" b="1" dirty="0">
                <a:latin typeface="Times New Roman" panose="02020603050405020304" pitchFamily="18" charset="0"/>
              </a:rPr>
              <a:t> -1;</a:t>
            </a:r>
          </a:p>
          <a:p>
            <a:pPr>
              <a:lnSpc>
                <a:spcPct val="80000"/>
              </a:lnSpc>
              <a:buFont typeface="Wingdings" panose="05000000000000000000" pitchFamily="2" charset="2"/>
              <a:buNone/>
            </a:pPr>
            <a:r>
              <a:rPr lang="en-US" altLang="zh-CN" sz="1600" b="1" dirty="0">
                <a:latin typeface="Times New Roman" panose="02020603050405020304" pitchFamily="18" charset="0"/>
              </a:rPr>
              <a:t>	}</a:t>
            </a:r>
          </a:p>
          <a:p>
            <a:pPr>
              <a:lnSpc>
                <a:spcPct val="80000"/>
              </a:lnSpc>
              <a:buFont typeface="Wingdings" panose="05000000000000000000" pitchFamily="2" charset="2"/>
              <a:buNone/>
            </a:pPr>
            <a:r>
              <a:rPr lang="en-US" altLang="zh-CN" sz="1600" b="1" dirty="0">
                <a:latin typeface="Times New Roman" panose="02020603050405020304" pitchFamily="18" charset="0"/>
              </a:rPr>
              <a:t>	</a:t>
            </a:r>
            <a:r>
              <a:rPr lang="en-US" altLang="zh-CN" sz="1600" b="1" dirty="0">
                <a:solidFill>
                  <a:schemeClr val="folHlink"/>
                </a:solidFill>
                <a:latin typeface="Times New Roman" panose="02020603050405020304" pitchFamily="18" charset="0"/>
              </a:rPr>
              <a:t>return</a:t>
            </a:r>
            <a:r>
              <a:rPr lang="en-US" altLang="zh-CN" sz="1600" b="1" dirty="0">
                <a:latin typeface="Times New Roman" panose="02020603050405020304" pitchFamily="18" charset="0"/>
              </a:rPr>
              <a:t> 0;</a:t>
            </a:r>
          </a:p>
          <a:p>
            <a:pPr>
              <a:lnSpc>
                <a:spcPct val="80000"/>
              </a:lnSpc>
              <a:buFont typeface="Wingdings" panose="05000000000000000000" pitchFamily="2" charset="2"/>
              <a:buNone/>
            </a:pPr>
            <a:r>
              <a:rPr lang="en-US" altLang="zh-CN" sz="1600" b="1" dirty="0">
                <a:latin typeface="Times New Roman" panose="02020603050405020304" pitchFamily="18" charset="0"/>
              </a:rPr>
              <a:t>}</a:t>
            </a:r>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三、端口扫描技术原理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206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normAutofit fontScale="92500" lnSpcReduction="20000"/>
          </a:bodyPr>
          <a:lstStyle/>
          <a:p>
            <a:pPr lvl="1"/>
            <a:r>
              <a:rPr lang="en-US" altLang="zh-CN" dirty="0" smtClean="0"/>
              <a:t> </a:t>
            </a:r>
            <a:r>
              <a:rPr lang="zh-CN" altLang="en-US" dirty="0"/>
              <a:t>秘密扫描（违反三次握手的扫描</a:t>
            </a:r>
            <a:r>
              <a:rPr lang="zh-CN" altLang="en-US" dirty="0" smtClean="0"/>
              <a:t>）</a:t>
            </a:r>
            <a:endParaRPr lang="en-US" altLang="zh-CN" dirty="0" smtClean="0"/>
          </a:p>
          <a:p>
            <a:pPr lvl="2"/>
            <a:r>
              <a:rPr lang="zh-CN" altLang="en-US" dirty="0"/>
              <a:t>由于这种技术不包含标准的</a:t>
            </a:r>
            <a:r>
              <a:rPr lang="en-US" altLang="zh-CN" dirty="0"/>
              <a:t>TCP</a:t>
            </a:r>
            <a:r>
              <a:rPr lang="zh-CN" altLang="en-US" dirty="0"/>
              <a:t>三次握手协议的任何部分，所以无法被记录下来，从而比</a:t>
            </a:r>
            <a:r>
              <a:rPr lang="en-US" altLang="zh-CN" dirty="0"/>
              <a:t>SYN</a:t>
            </a:r>
            <a:r>
              <a:rPr lang="zh-CN" altLang="en-US" dirty="0"/>
              <a:t>扫描隐蔽得多</a:t>
            </a:r>
            <a:r>
              <a:rPr lang="zh-CN" altLang="en-US" dirty="0" smtClean="0"/>
              <a:t>。</a:t>
            </a:r>
            <a:endParaRPr lang="en-US" altLang="zh-CN" dirty="0" smtClean="0"/>
          </a:p>
          <a:p>
            <a:pPr lvl="2"/>
            <a:r>
              <a:rPr lang="en-US" altLang="zh-CN" dirty="0"/>
              <a:t> </a:t>
            </a:r>
            <a:r>
              <a:rPr lang="zh-CN" altLang="en-US" dirty="0" smtClean="0"/>
              <a:t>秘密扫描分类</a:t>
            </a:r>
            <a:endParaRPr lang="en-US" altLang="zh-CN" dirty="0" smtClean="0"/>
          </a:p>
          <a:p>
            <a:pPr lvl="3"/>
            <a:r>
              <a:rPr lang="en-US" altLang="zh-CN" dirty="0">
                <a:solidFill>
                  <a:srgbClr val="C00000"/>
                </a:solidFill>
              </a:rPr>
              <a:t>SYN/ACK</a:t>
            </a:r>
            <a:r>
              <a:rPr lang="zh-CN" altLang="en-US" dirty="0" smtClean="0">
                <a:solidFill>
                  <a:srgbClr val="C00000"/>
                </a:solidFill>
              </a:rPr>
              <a:t>扫描</a:t>
            </a:r>
            <a:r>
              <a:rPr lang="zh-CN" altLang="en-US" dirty="0" smtClean="0"/>
              <a:t>：发送</a:t>
            </a:r>
            <a:r>
              <a:rPr lang="zh-CN" altLang="en-US" dirty="0"/>
              <a:t>方发送</a:t>
            </a:r>
            <a:r>
              <a:rPr lang="en-US" altLang="zh-CN" dirty="0"/>
              <a:t>SYN/ACK</a:t>
            </a:r>
            <a:r>
              <a:rPr lang="zh-CN" altLang="en-US" dirty="0"/>
              <a:t>分组，目标端口关闭目标机则发送</a:t>
            </a:r>
            <a:r>
              <a:rPr lang="en-US" altLang="zh-CN" dirty="0"/>
              <a:t>RESET</a:t>
            </a:r>
            <a:r>
              <a:rPr lang="zh-CN" altLang="en-US" dirty="0"/>
              <a:t>包进行应答，端口打开则忽略</a:t>
            </a:r>
            <a:r>
              <a:rPr lang="zh-CN" altLang="en-US" dirty="0" smtClean="0"/>
              <a:t>分组</a:t>
            </a:r>
            <a:endParaRPr lang="zh-CN" altLang="en-US" dirty="0"/>
          </a:p>
          <a:p>
            <a:pPr lvl="3"/>
            <a:r>
              <a:rPr lang="en-US" altLang="zh-CN" dirty="0" smtClean="0">
                <a:solidFill>
                  <a:srgbClr val="C00000"/>
                </a:solidFill>
              </a:rPr>
              <a:t>FIN</a:t>
            </a:r>
            <a:r>
              <a:rPr lang="zh-CN" altLang="en-US" dirty="0">
                <a:solidFill>
                  <a:srgbClr val="C00000"/>
                </a:solidFill>
              </a:rPr>
              <a:t>扫描</a:t>
            </a:r>
            <a:r>
              <a:rPr lang="zh-CN" altLang="en-US" dirty="0"/>
              <a:t>：发送</a:t>
            </a:r>
            <a:r>
              <a:rPr lang="en-US" altLang="zh-CN" dirty="0"/>
              <a:t>FIN,</a:t>
            </a:r>
            <a:r>
              <a:rPr lang="zh-CN" altLang="en-US" dirty="0"/>
              <a:t>如果端口关闭，则目标机对</a:t>
            </a:r>
            <a:r>
              <a:rPr lang="en-US" altLang="zh-CN" dirty="0"/>
              <a:t>FIN</a:t>
            </a:r>
            <a:r>
              <a:rPr lang="zh-CN" altLang="en-US" dirty="0"/>
              <a:t>分组应答</a:t>
            </a:r>
            <a:r>
              <a:rPr lang="en-US" altLang="zh-CN" dirty="0"/>
              <a:t>RESET</a:t>
            </a:r>
            <a:r>
              <a:rPr lang="zh-CN" altLang="en-US" dirty="0"/>
              <a:t>包，否则忽略此</a:t>
            </a:r>
            <a:r>
              <a:rPr lang="zh-CN" altLang="en-US" dirty="0" smtClean="0"/>
              <a:t>包</a:t>
            </a:r>
          </a:p>
          <a:p>
            <a:pPr lvl="3"/>
            <a:r>
              <a:rPr lang="en-US" altLang="zh-CN" dirty="0" smtClean="0">
                <a:solidFill>
                  <a:srgbClr val="C00000"/>
                </a:solidFill>
              </a:rPr>
              <a:t>XMAS</a:t>
            </a:r>
            <a:r>
              <a:rPr lang="zh-CN" altLang="en-US" dirty="0" smtClean="0">
                <a:solidFill>
                  <a:srgbClr val="C00000"/>
                </a:solidFill>
              </a:rPr>
              <a:t>扫描</a:t>
            </a:r>
            <a:r>
              <a:rPr lang="zh-CN" altLang="en-US" dirty="0" smtClean="0"/>
              <a:t>：</a:t>
            </a:r>
            <a:r>
              <a:rPr lang="zh-CN" altLang="en-US" dirty="0"/>
              <a:t>发送一个各个代码位（</a:t>
            </a:r>
            <a:r>
              <a:rPr lang="en-US" altLang="zh-CN" dirty="0"/>
              <a:t>URG</a:t>
            </a:r>
            <a:r>
              <a:rPr lang="zh-CN" altLang="en-US" dirty="0"/>
              <a:t>、</a:t>
            </a:r>
            <a:r>
              <a:rPr lang="en-US" altLang="zh-CN" dirty="0"/>
              <a:t>ACK</a:t>
            </a:r>
            <a:r>
              <a:rPr lang="zh-CN" altLang="en-US" dirty="0"/>
              <a:t>、</a:t>
            </a:r>
            <a:r>
              <a:rPr lang="en-US" altLang="zh-CN" dirty="0"/>
              <a:t>PST</a:t>
            </a:r>
            <a:r>
              <a:rPr lang="zh-CN" altLang="en-US" dirty="0"/>
              <a:t>、</a:t>
            </a:r>
            <a:r>
              <a:rPr lang="en-US" altLang="zh-CN" dirty="0"/>
              <a:t>RST</a:t>
            </a:r>
            <a:r>
              <a:rPr lang="zh-CN" altLang="en-US" dirty="0"/>
              <a:t>、</a:t>
            </a:r>
            <a:r>
              <a:rPr lang="en-US" altLang="zh-CN" dirty="0"/>
              <a:t>SYN</a:t>
            </a:r>
            <a:r>
              <a:rPr lang="zh-CN" altLang="en-US" dirty="0"/>
              <a:t>和</a:t>
            </a:r>
            <a:r>
              <a:rPr lang="en-US" altLang="zh-CN" dirty="0"/>
              <a:t>FIN</a:t>
            </a:r>
            <a:r>
              <a:rPr lang="zh-CN" altLang="en-US" dirty="0"/>
              <a:t>）全为</a:t>
            </a:r>
            <a:r>
              <a:rPr lang="en-US" altLang="zh-CN" dirty="0"/>
              <a:t>1</a:t>
            </a:r>
            <a:r>
              <a:rPr lang="zh-CN" altLang="en-US" dirty="0"/>
              <a:t>的分组。如扫描者收到</a:t>
            </a:r>
            <a:r>
              <a:rPr lang="en-US" altLang="zh-CN" dirty="0"/>
              <a:t>RESET</a:t>
            </a:r>
            <a:r>
              <a:rPr lang="zh-CN" altLang="en-US" dirty="0"/>
              <a:t>包则说明端口是关闭的，否则端口是开放</a:t>
            </a:r>
            <a:r>
              <a:rPr lang="zh-CN" altLang="en-US" dirty="0" smtClean="0"/>
              <a:t>的</a:t>
            </a:r>
            <a:endParaRPr lang="zh-CN" altLang="en-US" dirty="0"/>
          </a:p>
          <a:p>
            <a:pPr lvl="3"/>
            <a:r>
              <a:rPr lang="en-US" altLang="zh-CN" dirty="0">
                <a:solidFill>
                  <a:srgbClr val="C00000"/>
                </a:solidFill>
              </a:rPr>
              <a:t>NULL</a:t>
            </a:r>
            <a:r>
              <a:rPr lang="zh-CN" altLang="en-US" dirty="0" smtClean="0">
                <a:solidFill>
                  <a:srgbClr val="C00000"/>
                </a:solidFill>
              </a:rPr>
              <a:t>扫描</a:t>
            </a:r>
            <a:r>
              <a:rPr lang="zh-CN" altLang="en-US" dirty="0" smtClean="0"/>
              <a:t>：</a:t>
            </a:r>
            <a:r>
              <a:rPr lang="zh-CN" altLang="en-US" dirty="0"/>
              <a:t>发送各个代码位全等于</a:t>
            </a:r>
            <a:r>
              <a:rPr lang="en-US" altLang="zh-CN" dirty="0"/>
              <a:t>0</a:t>
            </a:r>
            <a:r>
              <a:rPr lang="zh-CN" altLang="en-US" dirty="0"/>
              <a:t>的</a:t>
            </a:r>
            <a:r>
              <a:rPr lang="en-US" altLang="zh-CN" dirty="0"/>
              <a:t>TCP</a:t>
            </a:r>
            <a:r>
              <a:rPr lang="zh-CN" altLang="en-US" dirty="0"/>
              <a:t>分组，收到</a:t>
            </a:r>
            <a:r>
              <a:rPr lang="en-US" altLang="zh-CN" dirty="0"/>
              <a:t>RESET</a:t>
            </a:r>
            <a:r>
              <a:rPr lang="zh-CN" altLang="en-US" dirty="0"/>
              <a:t>包则端口为关闭，否则端口为开放</a:t>
            </a:r>
            <a:r>
              <a:rPr lang="zh-CN" altLang="en-US" dirty="0" smtClean="0"/>
              <a:t>。</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三、端口扫描技术原理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7907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left)">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端口扫描技术对比</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三、端口扫描技术原理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294047075"/>
              </p:ext>
            </p:extLst>
          </p:nvPr>
        </p:nvGraphicFramePr>
        <p:xfrm>
          <a:off x="293620" y="2852936"/>
          <a:ext cx="11508749" cy="2402871"/>
        </p:xfrm>
        <a:graphic>
          <a:graphicData uri="http://schemas.openxmlformats.org/drawingml/2006/table">
            <a:tbl>
              <a:tblPr firstRow="1" bandRow="1">
                <a:tableStyleId>{5940675A-B579-460E-94D1-54222C63F5DA}</a:tableStyleId>
              </a:tblPr>
              <a:tblGrid>
                <a:gridCol w="1779844">
                  <a:extLst>
                    <a:ext uri="{9D8B030D-6E8A-4147-A177-3AD203B41FA5}">
                      <a16:colId xmlns:a16="http://schemas.microsoft.com/office/drawing/2014/main" val="3825240068"/>
                    </a:ext>
                  </a:extLst>
                </a:gridCol>
                <a:gridCol w="3137346">
                  <a:extLst>
                    <a:ext uri="{9D8B030D-6E8A-4147-A177-3AD203B41FA5}">
                      <a16:colId xmlns:a16="http://schemas.microsoft.com/office/drawing/2014/main" val="2795026436"/>
                    </a:ext>
                  </a:extLst>
                </a:gridCol>
                <a:gridCol w="3219714">
                  <a:extLst>
                    <a:ext uri="{9D8B030D-6E8A-4147-A177-3AD203B41FA5}">
                      <a16:colId xmlns:a16="http://schemas.microsoft.com/office/drawing/2014/main" val="3419034444"/>
                    </a:ext>
                  </a:extLst>
                </a:gridCol>
                <a:gridCol w="3371845">
                  <a:extLst>
                    <a:ext uri="{9D8B030D-6E8A-4147-A177-3AD203B41FA5}">
                      <a16:colId xmlns:a16="http://schemas.microsoft.com/office/drawing/2014/main" val="3994252941"/>
                    </a:ext>
                  </a:extLst>
                </a:gridCol>
              </a:tblGrid>
              <a:tr h="720081">
                <a:tc>
                  <a:txBody>
                    <a:bodyPr/>
                    <a:lstStyle/>
                    <a:p>
                      <a:pPr algn="ctr"/>
                      <a:endParaRPr lang="zh-CN" altLang="en-US" sz="200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solidFill>
                            <a:srgbClr val="002060"/>
                          </a:solidFill>
                          <a:latin typeface="微软雅黑" panose="020B0503020204020204" pitchFamily="34" charset="-122"/>
                          <a:ea typeface="微软雅黑" panose="020B0503020204020204" pitchFamily="34" charset="-122"/>
                        </a:rPr>
                        <a:t>开放扫描</a:t>
                      </a:r>
                      <a:endParaRPr lang="zh-CN" altLang="en-US" sz="200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solidFill>
                            <a:srgbClr val="002060"/>
                          </a:solidFill>
                          <a:latin typeface="微软雅黑" panose="020B0503020204020204" pitchFamily="34" charset="-122"/>
                          <a:ea typeface="微软雅黑" panose="020B0503020204020204" pitchFamily="34" charset="-122"/>
                        </a:rPr>
                        <a:t>半开放扫描</a:t>
                      </a:r>
                      <a:endParaRPr lang="zh-CN" altLang="en-US" sz="200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solidFill>
                            <a:srgbClr val="002060"/>
                          </a:solidFill>
                          <a:latin typeface="微软雅黑" panose="020B0503020204020204" pitchFamily="34" charset="-122"/>
                          <a:ea typeface="微软雅黑" panose="020B0503020204020204" pitchFamily="34" charset="-122"/>
                        </a:rPr>
                        <a:t>秘密扫描</a:t>
                      </a:r>
                      <a:endParaRPr lang="zh-CN" altLang="en-US" sz="2000" dirty="0">
                        <a:solidFill>
                          <a:srgbClr val="002060"/>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4175659676"/>
                  </a:ext>
                </a:extLst>
              </a:tr>
              <a:tr h="841395">
                <a:tc>
                  <a:txBody>
                    <a:bodyPr/>
                    <a:lstStyle/>
                    <a:p>
                      <a:pPr algn="ctr"/>
                      <a:r>
                        <a:rPr lang="zh-CN" altLang="en-US" sz="2000" dirty="0" smtClean="0">
                          <a:solidFill>
                            <a:srgbClr val="002060"/>
                          </a:solidFill>
                          <a:latin typeface="微软雅黑" panose="020B0503020204020204" pitchFamily="34" charset="-122"/>
                          <a:ea typeface="微软雅黑" panose="020B0503020204020204" pitchFamily="34" charset="-122"/>
                        </a:rPr>
                        <a:t>优点</a:t>
                      </a:r>
                      <a:endParaRPr lang="zh-CN" altLang="en-US" sz="200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algn="l"/>
                      <a:r>
                        <a:rPr lang="zh-CN" altLang="en-US" sz="2000" dirty="0" smtClean="0">
                          <a:solidFill>
                            <a:srgbClr val="002060"/>
                          </a:solidFill>
                          <a:latin typeface="微软雅黑" panose="020B0503020204020204" pitchFamily="34" charset="-122"/>
                          <a:ea typeface="微软雅黑" panose="020B0503020204020204" pitchFamily="34" charset="-122"/>
                        </a:rPr>
                        <a:t>简单，不需要特殊的权限，结果可靠</a:t>
                      </a:r>
                    </a:p>
                  </a:txBody>
                  <a:tcPr anchor="ctr"/>
                </a:tc>
                <a:tc>
                  <a:txBody>
                    <a:bodyPr/>
                    <a:lstStyle/>
                    <a:p>
                      <a:pPr algn="l"/>
                      <a:r>
                        <a:rPr lang="zh-CN" altLang="en-US" sz="2000" dirty="0" smtClean="0">
                          <a:solidFill>
                            <a:srgbClr val="002060"/>
                          </a:solidFill>
                          <a:latin typeface="微软雅黑" panose="020B0503020204020204" pitchFamily="34" charset="-122"/>
                          <a:ea typeface="微软雅黑" panose="020B0503020204020204" pitchFamily="34" charset="-122"/>
                        </a:rPr>
                        <a:t>隐蔽性较强，只有少数系统会记录这样的行为</a:t>
                      </a:r>
                    </a:p>
                  </a:txBody>
                  <a:tcPr anchor="ctr"/>
                </a:tc>
                <a:tc>
                  <a:txBody>
                    <a:bodyPr/>
                    <a:lstStyle/>
                    <a:p>
                      <a:pPr algn="l"/>
                      <a:r>
                        <a:rPr lang="zh-CN" altLang="en-US" sz="2000" dirty="0" smtClean="0">
                          <a:solidFill>
                            <a:srgbClr val="002060"/>
                          </a:solidFill>
                          <a:latin typeface="微软雅黑" panose="020B0503020204020204" pitchFamily="34" charset="-122"/>
                          <a:ea typeface="微软雅黑" panose="020B0503020204020204" pitchFamily="34" charset="-122"/>
                        </a:rPr>
                        <a:t>非正常</a:t>
                      </a:r>
                      <a:r>
                        <a:rPr lang="en-US" altLang="zh-CN" sz="2000" dirty="0" smtClean="0">
                          <a:solidFill>
                            <a:srgbClr val="002060"/>
                          </a:solidFill>
                          <a:latin typeface="微软雅黑" panose="020B0503020204020204" pitchFamily="34" charset="-122"/>
                          <a:ea typeface="微软雅黑" panose="020B0503020204020204" pitchFamily="34" charset="-122"/>
                        </a:rPr>
                        <a:t>TCP</a:t>
                      </a:r>
                      <a:r>
                        <a:rPr lang="zh-CN" altLang="en-US" sz="2000" dirty="0" smtClean="0">
                          <a:solidFill>
                            <a:srgbClr val="002060"/>
                          </a:solidFill>
                          <a:latin typeface="微软雅黑" panose="020B0503020204020204" pitchFamily="34" charset="-122"/>
                          <a:ea typeface="微软雅黑" panose="020B0503020204020204" pitchFamily="34" charset="-122"/>
                        </a:rPr>
                        <a:t>连接过程，通常不记录，隐蔽性最强</a:t>
                      </a:r>
                      <a:endParaRPr lang="zh-CN" altLang="en-US" sz="2000" dirty="0">
                        <a:solidFill>
                          <a:srgbClr val="002060"/>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828151911"/>
                  </a:ext>
                </a:extLst>
              </a:tr>
              <a:tr h="841395">
                <a:tc>
                  <a:txBody>
                    <a:bodyPr/>
                    <a:lstStyle/>
                    <a:p>
                      <a:pPr algn="ctr"/>
                      <a:r>
                        <a:rPr lang="zh-CN" altLang="en-US" sz="2000" dirty="0" smtClean="0">
                          <a:solidFill>
                            <a:srgbClr val="002060"/>
                          </a:solidFill>
                          <a:latin typeface="微软雅黑" panose="020B0503020204020204" pitchFamily="34" charset="-122"/>
                          <a:ea typeface="微软雅黑" panose="020B0503020204020204" pitchFamily="34" charset="-122"/>
                        </a:rPr>
                        <a:t>缺点</a:t>
                      </a:r>
                      <a:endParaRPr lang="zh-CN" altLang="en-US" sz="200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algn="l"/>
                      <a:r>
                        <a:rPr lang="zh-CN" altLang="en-US" sz="2000" dirty="0" smtClean="0">
                          <a:solidFill>
                            <a:srgbClr val="002060"/>
                          </a:solidFill>
                          <a:latin typeface="微软雅黑" panose="020B0503020204020204" pitchFamily="34" charset="-122"/>
                          <a:ea typeface="微软雅黑" panose="020B0503020204020204" pitchFamily="34" charset="-122"/>
                        </a:rPr>
                        <a:t>隐蔽性差，服务器通常会记录下客户的连接行为</a:t>
                      </a:r>
                    </a:p>
                  </a:txBody>
                  <a:tcPr anchor="ctr"/>
                </a:tc>
                <a:tc>
                  <a:txBody>
                    <a:bodyPr/>
                    <a:lstStyle/>
                    <a:p>
                      <a:pPr algn="l"/>
                      <a:r>
                        <a:rPr lang="zh-CN" altLang="en-US" sz="2000" dirty="0" smtClean="0">
                          <a:solidFill>
                            <a:srgbClr val="002060"/>
                          </a:solidFill>
                          <a:latin typeface="微软雅黑" panose="020B0503020204020204" pitchFamily="34" charset="-122"/>
                          <a:ea typeface="微软雅黑" panose="020B0503020204020204" pitchFamily="34" charset="-122"/>
                        </a:rPr>
                        <a:t>需要对网络套接字的原始访问，要求系统权限</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rgbClr val="002060"/>
                          </a:solidFill>
                          <a:latin typeface="微软雅黑" panose="020B0503020204020204" pitchFamily="34" charset="-122"/>
                          <a:ea typeface="微软雅黑" panose="020B0503020204020204" pitchFamily="34" charset="-122"/>
                        </a:rPr>
                        <a:t>要求系统权限，对</a:t>
                      </a:r>
                      <a:r>
                        <a:rPr lang="en-US" altLang="zh-CN" sz="2000" dirty="0" smtClean="0">
                          <a:solidFill>
                            <a:srgbClr val="002060"/>
                          </a:solidFill>
                          <a:latin typeface="微软雅黑" panose="020B0503020204020204" pitchFamily="34" charset="-122"/>
                          <a:ea typeface="微软雅黑" panose="020B0503020204020204" pitchFamily="34" charset="-122"/>
                        </a:rPr>
                        <a:t>Windows</a:t>
                      </a:r>
                      <a:r>
                        <a:rPr lang="zh-CN" altLang="en-US" sz="2000" dirty="0" smtClean="0">
                          <a:solidFill>
                            <a:srgbClr val="002060"/>
                          </a:solidFill>
                          <a:latin typeface="微软雅黑" panose="020B0503020204020204" pitchFamily="34" charset="-122"/>
                          <a:ea typeface="微软雅黑" panose="020B0503020204020204" pitchFamily="34" charset="-122"/>
                        </a:rPr>
                        <a:t>系统无效</a:t>
                      </a:r>
                    </a:p>
                  </a:txBody>
                  <a:tcPr anchor="ctr"/>
                </a:tc>
                <a:extLst>
                  <a:ext uri="{0D108BD9-81ED-4DB2-BD59-A6C34878D82A}">
                    <a16:rowId xmlns:a16="http://schemas.microsoft.com/office/drawing/2014/main" val="796480267"/>
                  </a:ext>
                </a:extLst>
              </a:tr>
            </a:tbl>
          </a:graphicData>
        </a:graphic>
      </p:graphicFrame>
    </p:spTree>
    <p:extLst>
      <p:ext uri="{BB962C8B-B14F-4D97-AF65-F5344CB8AC3E}">
        <p14:creationId xmlns:p14="http://schemas.microsoft.com/office/powerpoint/2010/main" val="2059806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a:xfrm>
            <a:off x="431371" y="1340768"/>
            <a:ext cx="11233248" cy="4538539"/>
          </a:xfrm>
        </p:spPr>
        <p:txBody>
          <a:bodyPr/>
          <a:lstStyle/>
          <a:p>
            <a:r>
              <a:rPr lang="zh-CN" altLang="en-US" dirty="0" smtClean="0"/>
              <a:t>测试点</a:t>
            </a:r>
            <a:r>
              <a:rPr lang="en-US" altLang="zh-CN" dirty="0" smtClean="0"/>
              <a:t>5-2</a:t>
            </a:r>
          </a:p>
          <a:p>
            <a:pPr lvl="1"/>
            <a:r>
              <a:rPr lang="en-US" altLang="zh-CN" dirty="0" smtClean="0"/>
              <a:t> </a:t>
            </a:r>
            <a:r>
              <a:rPr lang="zh-CN" altLang="en-US" dirty="0" smtClean="0"/>
              <a:t>思考题：编制一个端口扫描程序，可以实现对指定</a:t>
            </a:r>
            <a:r>
              <a:rPr lang="en-US" altLang="zh-CN" dirty="0" smtClean="0"/>
              <a:t>IP</a:t>
            </a:r>
            <a:r>
              <a:rPr lang="zh-CN" altLang="en-US" dirty="0" smtClean="0"/>
              <a:t>或指定</a:t>
            </a:r>
            <a:r>
              <a:rPr lang="en-US" altLang="zh-CN" dirty="0" smtClean="0"/>
              <a:t>IP</a:t>
            </a:r>
            <a:r>
              <a:rPr lang="zh-CN" altLang="en-US" dirty="0" smtClean="0"/>
              <a:t>段的主机进行端口扫描。（该思考题为课程实验内容之一，不需要在作业中提交，请查阅资料进行相关的技术准备）</a:t>
            </a:r>
            <a:endParaRPr lang="zh-CN" altLang="en-US" dirty="0"/>
          </a:p>
        </p:txBody>
      </p:sp>
    </p:spTree>
    <p:extLst>
      <p:ext uri="{BB962C8B-B14F-4D97-AF65-F5344CB8AC3E}">
        <p14:creationId xmlns:p14="http://schemas.microsoft.com/office/powerpoint/2010/main" val="1637183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zh-CN" altLang="en-US" dirty="0" smtClean="0"/>
              <a:t> 操作系统扫描的作用</a:t>
            </a:r>
            <a:endParaRPr lang="en-US" altLang="zh-CN" dirty="0" smtClean="0"/>
          </a:p>
          <a:p>
            <a:pPr lvl="2"/>
            <a:r>
              <a:rPr lang="zh-CN" altLang="en-US" dirty="0" smtClean="0"/>
              <a:t> 许多</a:t>
            </a:r>
            <a:r>
              <a:rPr lang="zh-CN" altLang="en-US" dirty="0"/>
              <a:t>安全漏洞都是操作系统特定的，目标主机操作系统类型信息对于入侵</a:t>
            </a:r>
            <a:r>
              <a:rPr lang="zh-CN" altLang="en-US" dirty="0" smtClean="0"/>
              <a:t>举足轻重。</a:t>
            </a:r>
            <a:endParaRPr lang="zh-CN" altLang="en-US" dirty="0"/>
          </a:p>
          <a:p>
            <a:pPr lvl="3"/>
            <a:r>
              <a:rPr lang="zh-CN" altLang="en-US" dirty="0"/>
              <a:t>攻击者可以把获取的众多</a:t>
            </a:r>
            <a:r>
              <a:rPr lang="en-US" altLang="zh-CN" dirty="0"/>
              <a:t>IP</a:t>
            </a:r>
            <a:r>
              <a:rPr lang="zh-CN" altLang="en-US" dirty="0"/>
              <a:t>地址所提供了</a:t>
            </a:r>
            <a:r>
              <a:rPr lang="en-US" altLang="zh-CN" dirty="0"/>
              <a:t>TCP</a:t>
            </a:r>
            <a:r>
              <a:rPr lang="zh-CN" altLang="en-US" dirty="0"/>
              <a:t>和</a:t>
            </a:r>
            <a:r>
              <a:rPr lang="en-US" altLang="zh-CN" dirty="0"/>
              <a:t>UDP</a:t>
            </a:r>
            <a:r>
              <a:rPr lang="zh-CN" altLang="en-US" dirty="0"/>
              <a:t>服务信息以及操作系统类型信息保存下来，当发现某操作系统的某安全漏洞或漏洞被发布，可以快速锁定攻击目标</a:t>
            </a:r>
          </a:p>
          <a:p>
            <a:pPr lvl="3"/>
            <a:r>
              <a:rPr lang="zh-CN" altLang="en-US" dirty="0"/>
              <a:t>攻击者可以把发现的操作系统漏洞或收集的漏洞保存下来，当发现运行这种操作系统的主机，可以快速锁定攻击目标</a:t>
            </a:r>
          </a:p>
          <a:p>
            <a:pPr lvl="2"/>
            <a:endParaRPr lang="zh-CN" altLang="en-US" dirty="0"/>
          </a:p>
        </p:txBody>
      </p:sp>
      <p:sp>
        <p:nvSpPr>
          <p:cNvPr id="5" name="文本框 4"/>
          <p:cNvSpPr txBox="1"/>
          <p:nvPr/>
        </p:nvSpPr>
        <p:spPr>
          <a:xfrm>
            <a:off x="431371" y="1172901"/>
            <a:ext cx="4493538"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四、操作系统扫描技术原理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756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内容安排</a:t>
            </a:r>
            <a:endParaRPr lang="zh-CN" altLang="en-US" dirty="0"/>
          </a:p>
        </p:txBody>
      </p:sp>
      <p:graphicFrame>
        <p:nvGraphicFramePr>
          <p:cNvPr id="4" name="图示 3"/>
          <p:cNvGraphicFramePr/>
          <p:nvPr>
            <p:extLst>
              <p:ext uri="{D42A27DB-BD31-4B8C-83A1-F6EECF244321}">
                <p14:modId xmlns:p14="http://schemas.microsoft.com/office/powerpoint/2010/main" val="2091906423"/>
              </p:ext>
            </p:extLst>
          </p:nvPr>
        </p:nvGraphicFramePr>
        <p:xfrm>
          <a:off x="1991544" y="1412776"/>
          <a:ext cx="8128000" cy="4509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08328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zh-CN" altLang="en-US" dirty="0" smtClean="0">
                <a:latin typeface="宋体" panose="02010600030101010101" pitchFamily="2" charset="-122"/>
              </a:rPr>
              <a:t> 系统探测</a:t>
            </a:r>
            <a:r>
              <a:rPr lang="zh-CN" altLang="en-US" dirty="0">
                <a:latin typeface="宋体" panose="02010600030101010101" pitchFamily="2" charset="-122"/>
              </a:rPr>
              <a:t>技术</a:t>
            </a:r>
            <a:r>
              <a:rPr lang="zh-CN" altLang="en-US" dirty="0" smtClean="0">
                <a:latin typeface="宋体" panose="02010600030101010101" pitchFamily="2" charset="-122"/>
              </a:rPr>
              <a:t>的“手段”（一）</a:t>
            </a:r>
            <a:endParaRPr lang="en-US" altLang="zh-CN" dirty="0" smtClean="0">
              <a:latin typeface="宋体" panose="02010600030101010101" pitchFamily="2" charset="-122"/>
            </a:endParaRPr>
          </a:p>
          <a:p>
            <a:pPr lvl="2"/>
            <a:r>
              <a:rPr lang="zh-CN" altLang="en-US" dirty="0" smtClean="0">
                <a:latin typeface="宋体" panose="02010600030101010101" pitchFamily="2" charset="-122"/>
              </a:rPr>
              <a:t> 通过系统服务获取</a:t>
            </a:r>
            <a:r>
              <a:rPr lang="zh-CN" altLang="en-US" dirty="0">
                <a:latin typeface="宋体" panose="02010600030101010101" pitchFamily="2" charset="-122"/>
              </a:rPr>
              <a:t>标识信息</a:t>
            </a:r>
            <a:r>
              <a:rPr lang="en-US" altLang="zh-CN" dirty="0">
                <a:latin typeface="宋体" panose="02010600030101010101" pitchFamily="2" charset="-122"/>
              </a:rPr>
              <a:t>:  </a:t>
            </a:r>
            <a:r>
              <a:rPr lang="zh-CN" altLang="en-US" dirty="0">
                <a:latin typeface="宋体" panose="02010600030101010101" pitchFamily="2" charset="-122"/>
              </a:rPr>
              <a:t>在很多探测工具中都使用了此项技术来获得某些服务的标识</a:t>
            </a:r>
            <a:r>
              <a:rPr lang="zh-CN" altLang="en-US" dirty="0" smtClean="0">
                <a:latin typeface="宋体" panose="02010600030101010101" pitchFamily="2" charset="-122"/>
              </a:rPr>
              <a:t>信息，如</a:t>
            </a:r>
            <a:r>
              <a:rPr lang="en-US" altLang="zh-CN" dirty="0" smtClean="0"/>
              <a:t>Telnet, FTP, HTTP</a:t>
            </a:r>
            <a:r>
              <a:rPr lang="zh-CN" altLang="en-US" dirty="0" smtClean="0"/>
              <a:t>等</a:t>
            </a:r>
            <a:endParaRPr lang="zh-CN" altLang="en-US" dirty="0"/>
          </a:p>
          <a:p>
            <a:pPr lvl="1"/>
            <a:endParaRPr lang="zh-CN" altLang="en-US" dirty="0"/>
          </a:p>
        </p:txBody>
      </p:sp>
      <p:sp>
        <p:nvSpPr>
          <p:cNvPr id="4" name="文本框 3"/>
          <p:cNvSpPr txBox="1"/>
          <p:nvPr/>
        </p:nvSpPr>
        <p:spPr>
          <a:xfrm>
            <a:off x="431371" y="1172901"/>
            <a:ext cx="4493538"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四、操作系统扫描技术原理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0607" y="3646713"/>
            <a:ext cx="6062647"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853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zh-CN" altLang="en-US" dirty="0" smtClean="0"/>
              <a:t> 系统探测</a:t>
            </a:r>
            <a:r>
              <a:rPr lang="zh-CN" altLang="en-US" dirty="0"/>
              <a:t>技术</a:t>
            </a:r>
            <a:r>
              <a:rPr lang="zh-CN" altLang="en-US" dirty="0" smtClean="0"/>
              <a:t>的“手段”（二）</a:t>
            </a:r>
            <a:endParaRPr lang="en-US" altLang="zh-CN" dirty="0" smtClean="0"/>
          </a:p>
          <a:p>
            <a:pPr lvl="2"/>
            <a:r>
              <a:rPr lang="zh-CN" altLang="en-US" dirty="0" smtClean="0"/>
              <a:t> </a:t>
            </a:r>
            <a:r>
              <a:rPr lang="zh-CN" altLang="en-US" dirty="0" smtClean="0">
                <a:solidFill>
                  <a:srgbClr val="C00000"/>
                </a:solidFill>
              </a:rPr>
              <a:t>协议</a:t>
            </a:r>
            <a:r>
              <a:rPr lang="zh-CN" altLang="en-US" dirty="0">
                <a:solidFill>
                  <a:srgbClr val="C00000"/>
                </a:solidFill>
              </a:rPr>
              <a:t>栈查询</a:t>
            </a:r>
            <a:r>
              <a:rPr lang="zh-CN" altLang="en-US" dirty="0" smtClean="0">
                <a:solidFill>
                  <a:srgbClr val="C00000"/>
                </a:solidFill>
              </a:rPr>
              <a:t>技术</a:t>
            </a:r>
            <a:r>
              <a:rPr lang="en-US" altLang="zh-CN" dirty="0" smtClean="0"/>
              <a:t>:</a:t>
            </a:r>
            <a:r>
              <a:rPr lang="zh-CN" altLang="en-US" dirty="0"/>
              <a:t> </a:t>
            </a:r>
            <a:r>
              <a:rPr lang="zh-CN" altLang="en-US" dirty="0" smtClean="0"/>
              <a:t>通过</a:t>
            </a:r>
            <a:r>
              <a:rPr lang="zh-CN" altLang="en-US" dirty="0"/>
              <a:t>测量远程</a:t>
            </a:r>
            <a:r>
              <a:rPr lang="zh-CN" altLang="en-US" dirty="0" smtClean="0"/>
              <a:t>主机的</a:t>
            </a:r>
            <a:r>
              <a:rPr lang="en-US" altLang="zh-CN" dirty="0" smtClean="0"/>
              <a:t>TCP/IP</a:t>
            </a:r>
            <a:r>
              <a:rPr lang="zh-CN" altLang="en-US" dirty="0"/>
              <a:t>协议栈对不同请求的响应来探测</a:t>
            </a:r>
            <a:r>
              <a:rPr lang="zh-CN" altLang="en-US" dirty="0" smtClean="0"/>
              <a:t>系统。</a:t>
            </a:r>
            <a:endParaRPr lang="en-US" altLang="zh-CN" dirty="0" smtClean="0"/>
          </a:p>
          <a:p>
            <a:pPr lvl="3"/>
            <a:r>
              <a:rPr lang="en-US" altLang="zh-CN" dirty="0"/>
              <a:t> </a:t>
            </a:r>
            <a:r>
              <a:rPr lang="en-US" altLang="zh-CN" dirty="0" smtClean="0"/>
              <a:t>NMAP</a:t>
            </a:r>
            <a:r>
              <a:rPr lang="zh-CN" altLang="en-US" dirty="0"/>
              <a:t>和</a:t>
            </a:r>
            <a:r>
              <a:rPr lang="en-US" altLang="zh-CN" dirty="0" err="1"/>
              <a:t>QueSO</a:t>
            </a:r>
            <a:r>
              <a:rPr lang="zh-CN" altLang="en-US" dirty="0"/>
              <a:t>就是基于这种技术的。它们产生一组</a:t>
            </a:r>
            <a:r>
              <a:rPr lang="en-US" altLang="zh-CN" dirty="0"/>
              <a:t>TCP</a:t>
            </a:r>
            <a:r>
              <a:rPr lang="zh-CN" altLang="en-US" dirty="0"/>
              <a:t>和</a:t>
            </a:r>
            <a:r>
              <a:rPr lang="en-US" altLang="zh-CN" dirty="0"/>
              <a:t>UDP</a:t>
            </a:r>
            <a:r>
              <a:rPr lang="zh-CN" altLang="en-US" dirty="0"/>
              <a:t>请求发送到远程目标主机的开放（未开放）端口。这时，远程主机响应的有用信息就会被探测工具所接收到，然后对其进行分析。 </a:t>
            </a:r>
            <a:endParaRPr lang="en-US" altLang="zh-CN" dirty="0" smtClean="0"/>
          </a:p>
        </p:txBody>
      </p:sp>
      <p:sp>
        <p:nvSpPr>
          <p:cNvPr id="4" name="文本框 3"/>
          <p:cNvSpPr txBox="1"/>
          <p:nvPr/>
        </p:nvSpPr>
        <p:spPr>
          <a:xfrm>
            <a:off x="431371" y="1172901"/>
            <a:ext cx="4493538"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四、操作系统扫描技术原理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252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zh-CN" altLang="en-US" dirty="0" smtClean="0"/>
              <a:t> 协议</a:t>
            </a:r>
            <a:r>
              <a:rPr lang="zh-CN" altLang="en-US" dirty="0"/>
              <a:t>栈</a:t>
            </a:r>
            <a:r>
              <a:rPr lang="zh-CN" altLang="en-US" dirty="0" smtClean="0"/>
              <a:t>查询工作原理</a:t>
            </a:r>
            <a:endParaRPr lang="en-US" altLang="zh-CN" dirty="0" smtClean="0"/>
          </a:p>
          <a:p>
            <a:pPr lvl="2"/>
            <a:r>
              <a:rPr lang="en-US" altLang="zh-CN" dirty="0"/>
              <a:t> TCP/IP</a:t>
            </a:r>
            <a:r>
              <a:rPr lang="zh-CN" altLang="en-US" dirty="0"/>
              <a:t>规范并不是被严格的执行，</a:t>
            </a:r>
            <a:r>
              <a:rPr lang="zh-CN" altLang="en-US" dirty="0" smtClean="0"/>
              <a:t>每个操作系统中不同</a:t>
            </a:r>
            <a:r>
              <a:rPr lang="zh-CN" altLang="en-US" dirty="0"/>
              <a:t>的实现将会拥有它们自己的特性，这样就为成功探测带来了可能。  </a:t>
            </a:r>
          </a:p>
          <a:p>
            <a:pPr lvl="3"/>
            <a:r>
              <a:rPr lang="zh-CN" altLang="en-US" dirty="0" smtClean="0"/>
              <a:t>协议规范具有一定的弹性，在某些操作系统中一些</a:t>
            </a:r>
            <a:r>
              <a:rPr lang="zh-CN" altLang="en-US" dirty="0"/>
              <a:t>选择性的特性被使用，而其他的一些系统则可能没有使用。</a:t>
            </a:r>
          </a:p>
          <a:p>
            <a:pPr lvl="3"/>
            <a:r>
              <a:rPr lang="zh-CN" altLang="en-US" dirty="0" smtClean="0"/>
              <a:t>协议规范可能被修改，某些对</a:t>
            </a:r>
            <a:r>
              <a:rPr lang="en-US" altLang="zh-CN" dirty="0"/>
              <a:t>IP</a:t>
            </a:r>
            <a:r>
              <a:rPr lang="zh-CN" altLang="en-US" dirty="0"/>
              <a:t>协议</a:t>
            </a:r>
            <a:r>
              <a:rPr lang="zh-CN" altLang="en-US" dirty="0" smtClean="0"/>
              <a:t>的自主改进</a:t>
            </a:r>
            <a:r>
              <a:rPr lang="zh-CN" altLang="en-US" dirty="0"/>
              <a:t>也可能被实现，这就成为了某些操作系统的特性。 </a:t>
            </a:r>
          </a:p>
        </p:txBody>
      </p:sp>
      <p:sp>
        <p:nvSpPr>
          <p:cNvPr id="4" name="文本框 3"/>
          <p:cNvSpPr txBox="1"/>
          <p:nvPr/>
        </p:nvSpPr>
        <p:spPr>
          <a:xfrm>
            <a:off x="431371" y="1172901"/>
            <a:ext cx="4493538"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四、操作系统扫描技术原理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550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normAutofit lnSpcReduction="10000"/>
          </a:bodyPr>
          <a:lstStyle/>
          <a:p>
            <a:pPr lvl="1"/>
            <a:r>
              <a:rPr lang="zh-CN" altLang="en-US" dirty="0" smtClean="0"/>
              <a:t> 一些</a:t>
            </a:r>
            <a:r>
              <a:rPr lang="zh-CN" altLang="en-US" dirty="0"/>
              <a:t>特征值在不同操作系统的</a:t>
            </a:r>
            <a:r>
              <a:rPr lang="zh-CN" altLang="en-US" dirty="0" smtClean="0"/>
              <a:t>表现</a:t>
            </a:r>
            <a:endParaRPr lang="en-US" altLang="zh-CN" dirty="0" smtClean="0"/>
          </a:p>
          <a:p>
            <a:pPr lvl="2"/>
            <a:r>
              <a:rPr lang="en-US" altLang="zh-CN" dirty="0" smtClean="0"/>
              <a:t> </a:t>
            </a:r>
            <a:r>
              <a:rPr lang="zh-CN" altLang="en-US" dirty="0">
                <a:solidFill>
                  <a:srgbClr val="C00000"/>
                </a:solidFill>
              </a:rPr>
              <a:t>“</a:t>
            </a:r>
            <a:r>
              <a:rPr lang="en-US" altLang="zh-CN" dirty="0">
                <a:solidFill>
                  <a:srgbClr val="C00000"/>
                </a:solidFill>
              </a:rPr>
              <a:t>DF”</a:t>
            </a:r>
            <a:r>
              <a:rPr lang="zh-CN" altLang="en-US" dirty="0">
                <a:solidFill>
                  <a:srgbClr val="C00000"/>
                </a:solidFill>
              </a:rPr>
              <a:t>位</a:t>
            </a:r>
            <a:r>
              <a:rPr lang="zh-CN" altLang="en-US" dirty="0"/>
              <a:t>：许多操作系统开始在它们发送的包中使用</a:t>
            </a:r>
            <a:r>
              <a:rPr lang="en-US" altLang="zh-CN" dirty="0"/>
              <a:t>IP”</a:t>
            </a:r>
            <a:r>
              <a:rPr lang="zh-CN" altLang="en-US" dirty="0"/>
              <a:t>不分片位”以获得好的运行性能；不同操作系统不分片位实现的方式有所不同。</a:t>
            </a:r>
          </a:p>
          <a:p>
            <a:pPr lvl="2"/>
            <a:r>
              <a:rPr lang="en-US" altLang="zh-CN" dirty="0" smtClean="0"/>
              <a:t> </a:t>
            </a:r>
            <a:r>
              <a:rPr lang="en-US" altLang="zh-CN" dirty="0" smtClean="0">
                <a:solidFill>
                  <a:srgbClr val="C00000"/>
                </a:solidFill>
              </a:rPr>
              <a:t>TCP</a:t>
            </a:r>
            <a:r>
              <a:rPr lang="zh-CN" altLang="en-US" dirty="0">
                <a:solidFill>
                  <a:srgbClr val="C00000"/>
                </a:solidFill>
              </a:rPr>
              <a:t>初始窗</a:t>
            </a:r>
            <a:r>
              <a:rPr lang="zh-CN" altLang="en-US" dirty="0"/>
              <a:t>： </a:t>
            </a:r>
            <a:r>
              <a:rPr lang="en-US" altLang="zh-CN" dirty="0"/>
              <a:t>TCP</a:t>
            </a:r>
            <a:r>
              <a:rPr lang="zh-CN" altLang="en-US" dirty="0"/>
              <a:t>初始窗只是简单地测试返回包的窗口尺寸。在很多操作系统中是一个常数。例如：</a:t>
            </a:r>
            <a:r>
              <a:rPr lang="en-US" altLang="zh-CN" dirty="0"/>
              <a:t>AIX</a:t>
            </a:r>
            <a:r>
              <a:rPr lang="zh-CN" altLang="en-US" dirty="0"/>
              <a:t>是唯一使用</a:t>
            </a:r>
            <a:r>
              <a:rPr lang="en-US" altLang="zh-CN" dirty="0"/>
              <a:t>0x3F25</a:t>
            </a:r>
            <a:r>
              <a:rPr lang="zh-CN" altLang="en-US" dirty="0"/>
              <a:t>的操作系统。对于完全重新编写代码的</a:t>
            </a:r>
            <a:r>
              <a:rPr lang="en-US" altLang="zh-CN" dirty="0"/>
              <a:t>NT 5</a:t>
            </a:r>
            <a:r>
              <a:rPr lang="zh-CN" altLang="en-US" dirty="0"/>
              <a:t>的</a:t>
            </a:r>
            <a:r>
              <a:rPr lang="en-US" altLang="zh-CN" dirty="0"/>
              <a:t>TCP</a:t>
            </a:r>
            <a:r>
              <a:rPr lang="zh-CN" altLang="en-US" dirty="0"/>
              <a:t>堆栈，使用</a:t>
            </a:r>
            <a:r>
              <a:rPr lang="en-US" altLang="zh-CN" dirty="0" smtClean="0"/>
              <a:t>0x402E</a:t>
            </a:r>
            <a:r>
              <a:rPr lang="zh-CN" altLang="en-US" dirty="0" smtClean="0"/>
              <a:t>。</a:t>
            </a:r>
            <a:endParaRPr lang="en-US" altLang="zh-CN" dirty="0" smtClean="0"/>
          </a:p>
          <a:p>
            <a:pPr lvl="2"/>
            <a:r>
              <a:rPr lang="en-US" altLang="zh-CN" dirty="0" smtClean="0"/>
              <a:t> </a:t>
            </a:r>
            <a:r>
              <a:rPr lang="en-US" altLang="zh-CN" sz="2200" dirty="0">
                <a:solidFill>
                  <a:srgbClr val="C00000"/>
                </a:solidFill>
              </a:rPr>
              <a:t>ACK</a:t>
            </a:r>
            <a:r>
              <a:rPr lang="zh-CN" altLang="en-US" sz="2200" dirty="0">
                <a:solidFill>
                  <a:srgbClr val="C00000"/>
                </a:solidFill>
              </a:rPr>
              <a:t>值</a:t>
            </a:r>
            <a:r>
              <a:rPr lang="zh-CN" altLang="en-US" sz="2200" dirty="0"/>
              <a:t>： </a:t>
            </a:r>
            <a:r>
              <a:rPr lang="en-US" altLang="zh-CN" sz="2200" dirty="0"/>
              <a:t>ACK</a:t>
            </a:r>
            <a:r>
              <a:rPr lang="zh-CN" altLang="en-US" sz="2200" dirty="0"/>
              <a:t>值不同操作系统具有不同的</a:t>
            </a:r>
            <a:r>
              <a:rPr lang="zh-CN" altLang="en-US" sz="2200" dirty="0" smtClean="0"/>
              <a:t>实现， </a:t>
            </a:r>
            <a:r>
              <a:rPr lang="zh-CN" altLang="en-US" sz="2200" dirty="0"/>
              <a:t>如，发送一个</a:t>
            </a:r>
            <a:r>
              <a:rPr lang="en-US" altLang="zh-CN" sz="2200" dirty="0"/>
              <a:t>FIN|PSH|URG</a:t>
            </a:r>
            <a:r>
              <a:rPr lang="zh-CN" altLang="en-US" sz="2200" dirty="0"/>
              <a:t>给一个关闭的</a:t>
            </a:r>
            <a:r>
              <a:rPr lang="en-US" altLang="zh-CN" sz="2200" dirty="0"/>
              <a:t>TCP</a:t>
            </a:r>
            <a:r>
              <a:rPr lang="zh-CN" altLang="en-US" sz="2200" dirty="0"/>
              <a:t>端口，许多系统将设置</a:t>
            </a:r>
            <a:r>
              <a:rPr lang="en-US" altLang="zh-CN" sz="2200" dirty="0"/>
              <a:t>ACK</a:t>
            </a:r>
            <a:r>
              <a:rPr lang="zh-CN" altLang="en-US" sz="2200" dirty="0"/>
              <a:t>等于你的初始序列号，而</a:t>
            </a:r>
            <a:r>
              <a:rPr lang="en-US" altLang="zh-CN" sz="2200" dirty="0"/>
              <a:t>Windows</a:t>
            </a:r>
            <a:r>
              <a:rPr lang="zh-CN" altLang="en-US" sz="2200" dirty="0"/>
              <a:t>和某些打印机将发送</a:t>
            </a:r>
            <a:r>
              <a:rPr lang="en-US" altLang="zh-CN" sz="2200" dirty="0"/>
              <a:t>seq+1</a:t>
            </a:r>
            <a:r>
              <a:rPr lang="zh-CN" altLang="en-US" sz="2200" dirty="0" smtClean="0"/>
              <a:t>；发送</a:t>
            </a:r>
            <a:r>
              <a:rPr lang="en-US" altLang="zh-CN" sz="2200" dirty="0"/>
              <a:t>SYN|FIN|URG|PSH</a:t>
            </a:r>
            <a:r>
              <a:rPr lang="zh-CN" altLang="en-US" sz="2200" dirty="0"/>
              <a:t>到打开的端口，不同的</a:t>
            </a:r>
            <a:r>
              <a:rPr lang="en-US" altLang="zh-CN" sz="2200" dirty="0"/>
              <a:t>Windows</a:t>
            </a:r>
            <a:r>
              <a:rPr lang="zh-CN" altLang="en-US" sz="2200" dirty="0"/>
              <a:t>系统实现不一致，有些返回</a:t>
            </a:r>
            <a:r>
              <a:rPr lang="en-US" altLang="zh-CN" sz="2200" dirty="0" err="1"/>
              <a:t>seq</a:t>
            </a:r>
            <a:r>
              <a:rPr lang="zh-CN" altLang="en-US" sz="2200" dirty="0"/>
              <a:t>，有些</a:t>
            </a:r>
            <a:r>
              <a:rPr lang="en-US" altLang="zh-CN" sz="2200" dirty="0"/>
              <a:t>seq+1</a:t>
            </a:r>
            <a:r>
              <a:rPr lang="zh-CN" altLang="en-US" sz="2200" dirty="0"/>
              <a:t>，有些返回</a:t>
            </a:r>
            <a:r>
              <a:rPr lang="zh-CN" altLang="en-US" sz="2200" dirty="0" smtClean="0"/>
              <a:t>随机数。</a:t>
            </a:r>
            <a:endParaRPr lang="zh-CN" altLang="en-US" sz="2200" dirty="0"/>
          </a:p>
          <a:p>
            <a:pPr lvl="2"/>
            <a:endParaRPr lang="en-US" altLang="zh-CN" dirty="0"/>
          </a:p>
        </p:txBody>
      </p:sp>
      <p:sp>
        <p:nvSpPr>
          <p:cNvPr id="4" name="文本框 3"/>
          <p:cNvSpPr txBox="1"/>
          <p:nvPr/>
        </p:nvSpPr>
        <p:spPr>
          <a:xfrm>
            <a:off x="431371" y="1172901"/>
            <a:ext cx="4493538"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四、操作系统扫描技术原理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023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协议栈查询过程</a:t>
            </a:r>
            <a:endParaRPr lang="en-US" altLang="zh-CN" dirty="0" smtClean="0"/>
          </a:p>
          <a:p>
            <a:pPr lvl="2"/>
            <a:r>
              <a:rPr lang="zh-CN" altLang="en-US" dirty="0"/>
              <a:t>发送设置了某个选项的数据包，如果目标系统支持，将会进行响应；在返回包中查看哪些选项有值，就可以知道支持什么选项。</a:t>
            </a:r>
          </a:p>
          <a:p>
            <a:pPr lvl="3"/>
            <a:r>
              <a:rPr lang="zh-CN" altLang="en-US" dirty="0"/>
              <a:t>通过支持或不支持选项区分不同的系统实现</a:t>
            </a:r>
          </a:p>
          <a:p>
            <a:pPr lvl="3"/>
            <a:r>
              <a:rPr lang="zh-CN" altLang="en-US" dirty="0"/>
              <a:t>通过查看不同选项值区分不同的系统</a:t>
            </a:r>
            <a:r>
              <a:rPr lang="zh-CN" altLang="en-US" dirty="0" smtClean="0"/>
              <a:t>实现</a:t>
            </a:r>
            <a:endParaRPr lang="zh-CN" altLang="en-US" dirty="0"/>
          </a:p>
        </p:txBody>
      </p:sp>
      <p:sp>
        <p:nvSpPr>
          <p:cNvPr id="4" name="文本框 3"/>
          <p:cNvSpPr txBox="1"/>
          <p:nvPr/>
        </p:nvSpPr>
        <p:spPr>
          <a:xfrm>
            <a:off x="431371" y="1172901"/>
            <a:ext cx="4493538"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四、操作系统扫描技术原理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242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zh-CN" altLang="en-US" dirty="0" smtClean="0"/>
              <a:t> 判断</a:t>
            </a:r>
            <a:r>
              <a:rPr lang="zh-CN" altLang="en-US" dirty="0"/>
              <a:t>主机所用的操作系统一般可以从</a:t>
            </a:r>
            <a:r>
              <a:rPr lang="en-US" altLang="zh-CN" dirty="0"/>
              <a:t>TCP</a:t>
            </a:r>
            <a:r>
              <a:rPr lang="zh-CN" altLang="en-US" dirty="0"/>
              <a:t>的一下四个字段着手：</a:t>
            </a:r>
          </a:p>
          <a:p>
            <a:pPr lvl="2"/>
            <a:r>
              <a:rPr lang="en-US" altLang="zh-CN" dirty="0" smtClean="0"/>
              <a:t> TTL</a:t>
            </a:r>
            <a:endParaRPr lang="en-US" altLang="zh-CN" dirty="0"/>
          </a:p>
          <a:p>
            <a:pPr lvl="2"/>
            <a:r>
              <a:rPr lang="en-US" altLang="zh-CN" dirty="0" smtClean="0"/>
              <a:t> Window </a:t>
            </a:r>
            <a:r>
              <a:rPr lang="en-US" altLang="zh-CN" dirty="0"/>
              <a:t>Size</a:t>
            </a:r>
          </a:p>
          <a:p>
            <a:pPr lvl="2"/>
            <a:r>
              <a:rPr lang="en-US" altLang="zh-CN" dirty="0" smtClean="0"/>
              <a:t> DF</a:t>
            </a:r>
            <a:endParaRPr lang="en-US" altLang="zh-CN" dirty="0"/>
          </a:p>
          <a:p>
            <a:pPr lvl="2"/>
            <a:r>
              <a:rPr lang="en-US" altLang="zh-CN" dirty="0" smtClean="0"/>
              <a:t> TOS</a:t>
            </a:r>
            <a:endParaRPr lang="en-US" altLang="zh-CN" dirty="0"/>
          </a:p>
          <a:p>
            <a:pPr lvl="1"/>
            <a:r>
              <a:rPr lang="zh-CN" altLang="en-US" dirty="0" smtClean="0"/>
              <a:t> 通过</a:t>
            </a:r>
            <a:r>
              <a:rPr lang="zh-CN" altLang="en-US" dirty="0"/>
              <a:t>查看多</a:t>
            </a:r>
            <a:r>
              <a:rPr lang="zh-CN" altLang="en-US" dirty="0" smtClean="0"/>
              <a:t>个特征和</a:t>
            </a:r>
            <a:r>
              <a:rPr lang="zh-CN" altLang="en-US" dirty="0"/>
              <a:t>组合这些信息可以猜测目标主机操作系统。</a:t>
            </a:r>
          </a:p>
          <a:p>
            <a:pPr lvl="1"/>
            <a:endParaRPr lang="zh-CN" altLang="en-US" dirty="0"/>
          </a:p>
        </p:txBody>
      </p:sp>
      <p:sp>
        <p:nvSpPr>
          <p:cNvPr id="4" name="文本框 3"/>
          <p:cNvSpPr txBox="1"/>
          <p:nvPr/>
        </p:nvSpPr>
        <p:spPr>
          <a:xfrm>
            <a:off x="431371" y="1172901"/>
            <a:ext cx="4493538"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四、操作系统扫描技术原理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022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left)">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操作系统探测的实例</a:t>
            </a:r>
            <a:endParaRPr lang="en-US" altLang="zh-CN" dirty="0" smtClean="0"/>
          </a:p>
          <a:p>
            <a:pPr lvl="2"/>
            <a:r>
              <a:rPr lang="zh-CN" altLang="en-US" dirty="0" smtClean="0"/>
              <a:t> 向</a:t>
            </a:r>
            <a:r>
              <a:rPr lang="zh-CN" altLang="en-US" dirty="0"/>
              <a:t>目标发送一个信息包，通过嗅探器获取了</a:t>
            </a:r>
            <a:r>
              <a:rPr lang="zh-CN" altLang="en-US" dirty="0" smtClean="0"/>
              <a:t>如下特征</a:t>
            </a:r>
            <a:r>
              <a:rPr lang="en-US" altLang="zh-CN" dirty="0"/>
              <a:t>:</a:t>
            </a:r>
          </a:p>
          <a:p>
            <a:pPr lvl="2"/>
            <a:endParaRPr lang="zh-CN" altLang="en-US" dirty="0"/>
          </a:p>
        </p:txBody>
      </p:sp>
      <p:sp>
        <p:nvSpPr>
          <p:cNvPr id="4" name="文本框 3"/>
          <p:cNvSpPr txBox="1"/>
          <p:nvPr/>
        </p:nvSpPr>
        <p:spPr>
          <a:xfrm>
            <a:off x="431371" y="1172901"/>
            <a:ext cx="4493538"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四、操作系统扫描技术原理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5" name="Text Box 4"/>
          <p:cNvSpPr txBox="1">
            <a:spLocks noChangeArrowheads="1"/>
          </p:cNvSpPr>
          <p:nvPr/>
        </p:nvSpPr>
        <p:spPr bwMode="auto">
          <a:xfrm>
            <a:off x="1487488" y="2924944"/>
            <a:ext cx="756126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latin typeface="Arial" panose="020B0604020202020204" pitchFamily="34" charset="0"/>
              </a:rPr>
              <a:t>04/20-21:41:48.129662 129.142.224.3:659</a:t>
            </a:r>
            <a:r>
              <a:rPr lang="en-US" altLang="zh-CN" sz="2000" dirty="0">
                <a:latin typeface="Arial" panose="020B0604020202020204" pitchFamily="34" charset="0"/>
                <a:sym typeface="Wingdings" panose="05000000000000000000" pitchFamily="2" charset="2"/>
              </a:rPr>
              <a:t>172.16.1.107:604</a:t>
            </a:r>
          </a:p>
          <a:p>
            <a:pPr>
              <a:spcBef>
                <a:spcPct val="50000"/>
              </a:spcBef>
            </a:pPr>
            <a:r>
              <a:rPr lang="en-US" altLang="zh-CN" sz="2000" dirty="0">
                <a:latin typeface="Arial" panose="020B0604020202020204" pitchFamily="34" charset="0"/>
                <a:sym typeface="Wingdings" panose="05000000000000000000" pitchFamily="2" charset="2"/>
              </a:rPr>
              <a:t>TCP </a:t>
            </a:r>
            <a:r>
              <a:rPr lang="en-US" altLang="zh-CN" sz="2000" dirty="0">
                <a:solidFill>
                  <a:schemeClr val="hlink"/>
                </a:solidFill>
                <a:latin typeface="Arial" panose="020B0604020202020204" pitchFamily="34" charset="0"/>
                <a:sym typeface="Wingdings" panose="05000000000000000000" pitchFamily="2" charset="2"/>
              </a:rPr>
              <a:t>TTL:45 TOS:0x0</a:t>
            </a:r>
            <a:r>
              <a:rPr lang="en-US" altLang="zh-CN" sz="2000" dirty="0">
                <a:solidFill>
                  <a:schemeClr val="tx2"/>
                </a:solidFill>
                <a:latin typeface="Arial" panose="020B0604020202020204" pitchFamily="34" charset="0"/>
                <a:sym typeface="Wingdings" panose="05000000000000000000" pitchFamily="2" charset="2"/>
              </a:rPr>
              <a:t> </a:t>
            </a:r>
            <a:r>
              <a:rPr lang="en-US" altLang="zh-CN" sz="2000" dirty="0">
                <a:latin typeface="Arial" panose="020B0604020202020204" pitchFamily="34" charset="0"/>
                <a:sym typeface="Wingdings" panose="05000000000000000000" pitchFamily="2" charset="2"/>
              </a:rPr>
              <a:t>ID:56257</a:t>
            </a:r>
          </a:p>
          <a:p>
            <a:pPr>
              <a:spcBef>
                <a:spcPct val="50000"/>
              </a:spcBef>
            </a:pPr>
            <a:r>
              <a:rPr lang="en-US" altLang="zh-CN" sz="2000" dirty="0">
                <a:latin typeface="Arial" panose="020B0604020202020204" pitchFamily="34" charset="0"/>
                <a:sym typeface="Wingdings" panose="05000000000000000000" pitchFamily="2" charset="2"/>
              </a:rPr>
              <a:t>***F**A*</a:t>
            </a:r>
            <a:r>
              <a:rPr lang="en-US" altLang="zh-CN" sz="2000" dirty="0" err="1">
                <a:latin typeface="Arial" panose="020B0604020202020204" pitchFamily="34" charset="0"/>
                <a:sym typeface="Wingdings" panose="05000000000000000000" pitchFamily="2" charset="2"/>
              </a:rPr>
              <a:t>Seq</a:t>
            </a:r>
            <a:r>
              <a:rPr lang="en-US" altLang="zh-CN" sz="2000" dirty="0">
                <a:latin typeface="Arial" panose="020B0604020202020204" pitchFamily="34" charset="0"/>
                <a:sym typeface="Wingdings" panose="05000000000000000000" pitchFamily="2" charset="2"/>
              </a:rPr>
              <a:t>: 0x9DD90553 </a:t>
            </a:r>
            <a:r>
              <a:rPr lang="en-US" altLang="zh-CN" sz="2000" dirty="0" err="1">
                <a:latin typeface="Arial" panose="020B0604020202020204" pitchFamily="34" charset="0"/>
                <a:sym typeface="Wingdings" panose="05000000000000000000" pitchFamily="2" charset="2"/>
              </a:rPr>
              <a:t>Ack</a:t>
            </a:r>
            <a:r>
              <a:rPr lang="en-US" altLang="zh-CN" sz="2000" dirty="0">
                <a:latin typeface="Arial" panose="020B0604020202020204" pitchFamily="34" charset="0"/>
                <a:sym typeface="Wingdings" panose="05000000000000000000" pitchFamily="2" charset="2"/>
              </a:rPr>
              <a:t>: 0xE3C65D7</a:t>
            </a:r>
            <a:r>
              <a:rPr lang="en-US" altLang="zh-CN" sz="2000" dirty="0">
                <a:solidFill>
                  <a:schemeClr val="hlink"/>
                </a:solidFill>
                <a:latin typeface="Arial" panose="020B0604020202020204" pitchFamily="34" charset="0"/>
                <a:sym typeface="Wingdings" panose="05000000000000000000" pitchFamily="2" charset="2"/>
              </a:rPr>
              <a:t> Win:0x7D78</a:t>
            </a:r>
            <a:endParaRPr lang="en-US" altLang="zh-CN" sz="2000" dirty="0">
              <a:solidFill>
                <a:schemeClr val="hlink"/>
              </a:solidFill>
              <a:latin typeface="Arial" panose="020B0604020202020204" pitchFamily="34" charset="0"/>
            </a:endParaRPr>
          </a:p>
        </p:txBody>
      </p:sp>
      <p:sp>
        <p:nvSpPr>
          <p:cNvPr id="6" name="Text Box 5"/>
          <p:cNvSpPr txBox="1">
            <a:spLocks noChangeArrowheads="1"/>
          </p:cNvSpPr>
          <p:nvPr/>
        </p:nvSpPr>
        <p:spPr bwMode="auto">
          <a:xfrm>
            <a:off x="623392" y="4266502"/>
            <a:ext cx="11377264"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10000"/>
              </a:lnSpc>
              <a:spcBef>
                <a:spcPts val="0"/>
              </a:spcBef>
              <a:buFont typeface="Wingdings" panose="05000000000000000000" pitchFamily="2" charset="2"/>
              <a:buChar char="Ø"/>
            </a:pPr>
            <a:r>
              <a:rPr lang="en-US" altLang="zh-CN"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TTL</a:t>
            </a:r>
            <a:r>
              <a:rPr lang="en-US" altLang="zh-CN" sz="2000" dirty="0" smtClean="0">
                <a:solidFill>
                  <a:srgbClr val="002060"/>
                </a:solidFill>
                <a:latin typeface="微软雅黑" panose="020B0503020204020204" pitchFamily="34" charset="-122"/>
                <a:ea typeface="微软雅黑" panose="020B0503020204020204" pitchFamily="34" charset="-122"/>
                <a:sym typeface="Wingdings" panose="05000000000000000000" pitchFamily="2" charset="2"/>
              </a:rPr>
              <a:t>: </a:t>
            </a:r>
            <a:r>
              <a:rPr lang="en-US" altLang="zh-CN" sz="2000" dirty="0" smtClean="0">
                <a:solidFill>
                  <a:srgbClr val="C00000"/>
                </a:solidFill>
                <a:latin typeface="微软雅黑" panose="020B0503020204020204" pitchFamily="34" charset="-122"/>
                <a:ea typeface="微软雅黑" panose="020B0503020204020204" pitchFamily="34" charset="-122"/>
                <a:sym typeface="Wingdings" panose="05000000000000000000" pitchFamily="2" charset="2"/>
              </a:rPr>
              <a:t>45</a:t>
            </a:r>
            <a:r>
              <a:rPr lang="en-US" altLang="zh-CN" sz="2000" dirty="0" smtClean="0">
                <a:solidFill>
                  <a:srgbClr val="002060"/>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（原始</a:t>
            </a:r>
            <a:r>
              <a:rPr lang="en-US" altLang="zh-CN"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TTL</a:t>
            </a:r>
            <a:r>
              <a:rPr lang="zh-CN" altLang="en-US"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为</a:t>
            </a:r>
            <a:r>
              <a:rPr lang="en-US" altLang="zh-CN"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64</a:t>
            </a:r>
            <a:r>
              <a:rPr lang="zh-CN" altLang="en-US"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，目标系统</a:t>
            </a:r>
            <a:r>
              <a:rPr lang="en-US" altLang="zh-CN"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Linux</a:t>
            </a:r>
            <a:r>
              <a:rPr lang="zh-CN" altLang="en-US"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或</a:t>
            </a:r>
            <a:r>
              <a:rPr lang="en-US" altLang="zh-CN"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FreeBSD</a:t>
            </a:r>
            <a:r>
              <a:rPr lang="zh-CN" altLang="en-US"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系统）</a:t>
            </a:r>
          </a:p>
          <a:p>
            <a:pPr marL="342900" indent="-342900" algn="just">
              <a:lnSpc>
                <a:spcPct val="110000"/>
              </a:lnSpc>
              <a:spcBef>
                <a:spcPts val="0"/>
              </a:spcBef>
              <a:buFont typeface="Wingdings" panose="05000000000000000000" pitchFamily="2" charset="2"/>
              <a:buChar char="Ø"/>
            </a:pPr>
            <a:r>
              <a:rPr lang="en-US" altLang="zh-CN"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Win</a:t>
            </a:r>
            <a:r>
              <a:rPr lang="en-US" altLang="zh-CN" sz="2000" dirty="0" smtClean="0">
                <a:solidFill>
                  <a:srgbClr val="002060"/>
                </a:solidFill>
                <a:latin typeface="微软雅黑" panose="020B0503020204020204" pitchFamily="34" charset="-122"/>
                <a:ea typeface="微软雅黑" panose="020B0503020204020204" pitchFamily="34" charset="-122"/>
                <a:sym typeface="Wingdings" panose="05000000000000000000" pitchFamily="2" charset="2"/>
              </a:rPr>
              <a:t>: </a:t>
            </a:r>
            <a:r>
              <a:rPr lang="en-US" altLang="zh-CN" sz="2000" dirty="0" smtClean="0">
                <a:solidFill>
                  <a:srgbClr val="C00000"/>
                </a:solidFill>
                <a:latin typeface="微软雅黑" panose="020B0503020204020204" pitchFamily="34" charset="-122"/>
                <a:ea typeface="微软雅黑" panose="020B0503020204020204" pitchFamily="34" charset="-122"/>
                <a:sym typeface="Wingdings" panose="05000000000000000000" pitchFamily="2" charset="2"/>
              </a:rPr>
              <a:t>0x7D78</a:t>
            </a:r>
            <a:r>
              <a:rPr lang="zh-CN" altLang="en-US"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000" dirty="0" smtClean="0">
                <a:solidFill>
                  <a:srgbClr val="C00000"/>
                </a:solidFill>
                <a:latin typeface="微软雅黑" panose="020B0503020204020204" pitchFamily="34" charset="-122"/>
                <a:ea typeface="微软雅黑" panose="020B0503020204020204" pitchFamily="34" charset="-122"/>
                <a:sym typeface="Wingdings" panose="05000000000000000000" pitchFamily="2" charset="2"/>
              </a:rPr>
              <a:t>32120</a:t>
            </a:r>
            <a:r>
              <a:rPr lang="en-US" altLang="zh-CN" sz="2000" dirty="0" smtClean="0">
                <a:solidFill>
                  <a:srgbClr val="002060"/>
                </a:solidFill>
                <a:latin typeface="微软雅黑" panose="020B0503020204020204" pitchFamily="34" charset="-122"/>
                <a:ea typeface="微软雅黑" panose="020B0503020204020204" pitchFamily="34" charset="-122"/>
                <a:sym typeface="Wingdings" panose="05000000000000000000" pitchFamily="2" charset="2"/>
              </a:rPr>
              <a:t> Linux</a:t>
            </a:r>
            <a:r>
              <a:rPr lang="zh-CN" altLang="en-US"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通常使用的默认窗口大小，</a:t>
            </a:r>
            <a:r>
              <a:rPr lang="en-US" altLang="zh-CN"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Linux</a:t>
            </a:r>
            <a:r>
              <a:rPr lang="zh-CN" altLang="en-US"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FreeBSD</a:t>
            </a:r>
            <a:r>
              <a:rPr lang="zh-CN" altLang="en-US"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Solaris</a:t>
            </a:r>
            <a:r>
              <a:rPr lang="zh-CN" altLang="en-US"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系统在完整的会话过程中，窗口的大小是维持不变的，部分</a:t>
            </a:r>
            <a:r>
              <a:rPr lang="en-US" altLang="zh-CN"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Cisco</a:t>
            </a:r>
            <a:r>
              <a:rPr lang="zh-CN" altLang="en-US"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路由器和</a:t>
            </a:r>
            <a:r>
              <a:rPr lang="en-US" altLang="zh-CN"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Windows NT</a:t>
            </a:r>
            <a:r>
              <a:rPr lang="zh-CN" altLang="en-US"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窗口是经常改变的）</a:t>
            </a:r>
            <a:endParaRPr lang="zh-CN" altLang="en-US" sz="2000" dirty="0">
              <a:solidFill>
                <a:srgbClr val="002060"/>
              </a:solidFill>
              <a:latin typeface="微软雅黑" panose="020B0503020204020204" pitchFamily="34" charset="-122"/>
              <a:ea typeface="微软雅黑" panose="020B0503020204020204" pitchFamily="34" charset="-122"/>
            </a:endParaRPr>
          </a:p>
          <a:p>
            <a:pPr marL="342900" indent="-342900" algn="just">
              <a:lnSpc>
                <a:spcPct val="110000"/>
              </a:lnSpc>
              <a:spcBef>
                <a:spcPts val="0"/>
              </a:spcBef>
              <a:buFont typeface="Wingdings" panose="05000000000000000000" pitchFamily="2" charset="2"/>
              <a:buChar char="Ø"/>
            </a:pPr>
            <a:r>
              <a:rPr lang="en-US" altLang="zh-CN"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TOS:0x0 </a:t>
            </a:r>
          </a:p>
          <a:p>
            <a:pPr marL="342900" indent="-342900" algn="just">
              <a:lnSpc>
                <a:spcPct val="110000"/>
              </a:lnSpc>
              <a:spcBef>
                <a:spcPts val="0"/>
              </a:spcBef>
              <a:buFont typeface="Wingdings" panose="05000000000000000000" pitchFamily="2" charset="2"/>
              <a:buChar char="Ø"/>
            </a:pPr>
            <a:r>
              <a:rPr lang="en-US" altLang="zh-CN"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DF: </a:t>
            </a:r>
            <a:r>
              <a:rPr lang="zh-CN" altLang="en-US" sz="2000" dirty="0">
                <a:solidFill>
                  <a:srgbClr val="C00000"/>
                </a:solidFill>
                <a:latin typeface="微软雅黑" panose="020B0503020204020204" pitchFamily="34" charset="-122"/>
                <a:ea typeface="微软雅黑" panose="020B0503020204020204" pitchFamily="34" charset="-122"/>
                <a:sym typeface="Wingdings" panose="05000000000000000000" pitchFamily="2" charset="2"/>
              </a:rPr>
              <a:t>设置不分片位</a:t>
            </a:r>
            <a:r>
              <a:rPr lang="zh-CN" altLang="en-US"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（少数系统不使用</a:t>
            </a:r>
            <a:r>
              <a:rPr lang="en-US" altLang="zh-CN"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DF</a:t>
            </a:r>
            <a:r>
              <a:rPr lang="zh-CN" altLang="en-US"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标志）</a:t>
            </a:r>
          </a:p>
        </p:txBody>
      </p:sp>
    </p:spTree>
    <p:extLst>
      <p:ext uri="{BB962C8B-B14F-4D97-AF65-F5344CB8AC3E}">
        <p14:creationId xmlns:p14="http://schemas.microsoft.com/office/powerpoint/2010/main" val="147189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par>
                          <p:cTn id="8" fill="hold">
                            <p:stCondLst>
                              <p:cond delay="500"/>
                            </p:stCondLst>
                            <p:childTnLst>
                              <p:par>
                                <p:cTn id="9" presetID="6" presetClass="entr" presetSubtype="3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2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32"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out)">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zh-CN" altLang="en-US" dirty="0" smtClean="0"/>
              <a:t> 但</a:t>
            </a:r>
            <a:r>
              <a:rPr lang="zh-CN" altLang="en-US" dirty="0"/>
              <a:t>用这种方式识别操作系统类型也有很多的限制，比如：远程系统可以调整这些特征的值来逃避这种检测：</a:t>
            </a:r>
          </a:p>
          <a:p>
            <a:pPr lvl="2"/>
            <a:r>
              <a:rPr lang="zh-CN" altLang="en-US" dirty="0" smtClean="0"/>
              <a:t> 例如</a:t>
            </a:r>
            <a:r>
              <a:rPr lang="zh-CN" altLang="en-US" dirty="0"/>
              <a:t>用下面的方法来改变</a:t>
            </a:r>
            <a:r>
              <a:rPr lang="en-US" altLang="zh-CN" dirty="0"/>
              <a:t>TTL</a:t>
            </a:r>
            <a:r>
              <a:rPr lang="zh-CN" altLang="en-US" dirty="0"/>
              <a:t>值：</a:t>
            </a:r>
          </a:p>
          <a:p>
            <a:pPr lvl="3"/>
            <a:r>
              <a:rPr lang="en-US" altLang="zh-CN" dirty="0" smtClean="0"/>
              <a:t>Solaris</a:t>
            </a:r>
            <a:r>
              <a:rPr lang="en-US" altLang="zh-CN" dirty="0"/>
              <a:t>: </a:t>
            </a:r>
            <a:r>
              <a:rPr lang="en-US" altLang="zh-CN" dirty="0" err="1"/>
              <a:t>ndd</a:t>
            </a:r>
            <a:r>
              <a:rPr lang="en-US" altLang="zh-CN" dirty="0"/>
              <a:t> –set /dev/</a:t>
            </a:r>
            <a:r>
              <a:rPr lang="en-US" altLang="zh-CN" dirty="0" err="1"/>
              <a:t>ip</a:t>
            </a:r>
            <a:r>
              <a:rPr lang="en-US" altLang="zh-CN" dirty="0"/>
              <a:t> </a:t>
            </a:r>
            <a:r>
              <a:rPr lang="en-US" altLang="zh-CN" dirty="0" err="1"/>
              <a:t>ip_def_ttl</a:t>
            </a:r>
            <a:r>
              <a:rPr lang="en-US" altLang="zh-CN" dirty="0"/>
              <a:t> ‘number’</a:t>
            </a:r>
          </a:p>
          <a:p>
            <a:pPr lvl="3"/>
            <a:r>
              <a:rPr lang="en-US" altLang="zh-CN" dirty="0" smtClean="0"/>
              <a:t>Linux</a:t>
            </a:r>
            <a:r>
              <a:rPr lang="en-US" altLang="zh-CN" dirty="0"/>
              <a:t>: echo ‘number’&gt;/</a:t>
            </a:r>
            <a:r>
              <a:rPr lang="en-US" altLang="zh-CN" dirty="0" err="1"/>
              <a:t>proc</a:t>
            </a:r>
            <a:r>
              <a:rPr lang="en-US" altLang="zh-CN" dirty="0"/>
              <a:t>/sys/net/ipv4/</a:t>
            </a:r>
            <a:r>
              <a:rPr lang="en-US" altLang="zh-CN" dirty="0" err="1"/>
              <a:t>ip_default_ttl</a:t>
            </a:r>
            <a:endParaRPr lang="en-US" altLang="zh-CN" dirty="0"/>
          </a:p>
          <a:p>
            <a:pPr lvl="3"/>
            <a:r>
              <a:rPr lang="en-US" altLang="zh-CN" dirty="0" smtClean="0"/>
              <a:t>NT:HKEY_LOCAL_MACHINE\System\</a:t>
            </a:r>
            <a:r>
              <a:rPr lang="en-US" altLang="zh-CN" dirty="0" err="1" smtClean="0"/>
              <a:t>CurentControlSet</a:t>
            </a:r>
            <a:r>
              <a:rPr lang="en-US" altLang="zh-CN" dirty="0" smtClean="0"/>
              <a:t>\Services\</a:t>
            </a:r>
            <a:r>
              <a:rPr lang="en-US" altLang="zh-CN" dirty="0" err="1" smtClean="0"/>
              <a:t>Tcpip</a:t>
            </a:r>
            <a:r>
              <a:rPr lang="en-US" altLang="zh-CN" dirty="0" smtClean="0"/>
              <a:t>\Parameters</a:t>
            </a:r>
            <a:endParaRPr lang="en-US" altLang="zh-CN" dirty="0"/>
          </a:p>
          <a:p>
            <a:endParaRPr lang="zh-CN" altLang="en-US" dirty="0"/>
          </a:p>
        </p:txBody>
      </p:sp>
      <p:sp>
        <p:nvSpPr>
          <p:cNvPr id="4" name="文本框 3"/>
          <p:cNvSpPr txBox="1"/>
          <p:nvPr/>
        </p:nvSpPr>
        <p:spPr>
          <a:xfrm>
            <a:off x="431371" y="1172901"/>
            <a:ext cx="4493538"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四、操作系统扫描技术原理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86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zh-CN" altLang="en-US" dirty="0" smtClean="0"/>
              <a:t> 系统漏洞扫描</a:t>
            </a:r>
            <a:endParaRPr lang="en-US" altLang="zh-CN" dirty="0" smtClean="0"/>
          </a:p>
          <a:p>
            <a:pPr lvl="2"/>
            <a:r>
              <a:rPr lang="zh-CN" altLang="en-US" dirty="0" smtClean="0"/>
              <a:t> 漏洞扫描是</a:t>
            </a:r>
            <a:r>
              <a:rPr lang="zh-CN" altLang="en-US" dirty="0"/>
              <a:t>用来自动检测远程或本地主机安全漏洞的程序（安全漏洞通常指硬件、软件、协议的具体实现或系统安全策略方面存在的安全缺陷</a:t>
            </a:r>
            <a:r>
              <a:rPr lang="zh-CN" altLang="en-US" dirty="0" smtClean="0"/>
              <a:t>）</a:t>
            </a:r>
            <a:endParaRPr lang="en-US" altLang="zh-CN" dirty="0" smtClean="0"/>
          </a:p>
          <a:p>
            <a:pPr lvl="2"/>
            <a:r>
              <a:rPr lang="en-US" altLang="zh-CN" dirty="0" smtClean="0">
                <a:ea typeface="宋体" panose="02010600030101010101" pitchFamily="2" charset="-122"/>
              </a:rPr>
              <a:t> CVE</a:t>
            </a:r>
            <a:r>
              <a:rPr lang="en-US" altLang="zh-CN" dirty="0">
                <a:ea typeface="宋体" panose="02010600030101010101" pitchFamily="2" charset="-122"/>
              </a:rPr>
              <a:t>: Common Vulnerabilities &amp;   Exposures</a:t>
            </a:r>
          </a:p>
          <a:p>
            <a:pPr lvl="3"/>
            <a:r>
              <a:rPr lang="en-US" altLang="zh-CN" dirty="0"/>
              <a:t>CVE</a:t>
            </a:r>
            <a:r>
              <a:rPr lang="zh-CN" altLang="en-US" dirty="0"/>
              <a:t>是个行业标准，为每个漏洞和暴露确定了惟一的名称和标准化的描述，可以成为评价相应入侵检测和漏洞扫描等工具产品和数据库的基准；</a:t>
            </a:r>
            <a:endParaRPr lang="en-US" altLang="zh-CN" dirty="0"/>
          </a:p>
          <a:p>
            <a:pPr lvl="3"/>
            <a:r>
              <a:rPr lang="en-US" altLang="zh-CN" dirty="0"/>
              <a:t>CVE</a:t>
            </a:r>
            <a:r>
              <a:rPr lang="zh-CN" altLang="en-US" dirty="0"/>
              <a:t>类似一个字典表，为广泛认同的信息安全漏洞或者已经暴露出来的弱点给出一个公共的名称。</a:t>
            </a:r>
            <a:endParaRPr lang="zh-CN" altLang="en-US" dirty="0"/>
          </a:p>
        </p:txBody>
      </p:sp>
      <p:sp>
        <p:nvSpPr>
          <p:cNvPr id="4" name="文本框 3"/>
          <p:cNvSpPr txBox="1"/>
          <p:nvPr/>
        </p:nvSpPr>
        <p:spPr>
          <a:xfrm>
            <a:off x="431371" y="1172901"/>
            <a:ext cx="4493538"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四、操作系统扫描技术原理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872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漏洞分类：软件、硬件、协议、管理</a:t>
            </a:r>
            <a:endParaRPr lang="en-US" altLang="zh-CN" dirty="0" smtClean="0"/>
          </a:p>
        </p:txBody>
      </p:sp>
      <p:sp>
        <p:nvSpPr>
          <p:cNvPr id="4" name="文本框 3"/>
          <p:cNvSpPr txBox="1"/>
          <p:nvPr/>
        </p:nvSpPr>
        <p:spPr>
          <a:xfrm>
            <a:off x="431371" y="1172901"/>
            <a:ext cx="4493538"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四、操作系统扫描技术原理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5" name="Group 56"/>
          <p:cNvGraphicFramePr>
            <a:graphicFrameLocks/>
          </p:cNvGraphicFramePr>
          <p:nvPr>
            <p:extLst>
              <p:ext uri="{D42A27DB-BD31-4B8C-83A1-F6EECF244321}">
                <p14:modId xmlns:p14="http://schemas.microsoft.com/office/powerpoint/2010/main" val="3860448027"/>
              </p:ext>
            </p:extLst>
          </p:nvPr>
        </p:nvGraphicFramePr>
        <p:xfrm>
          <a:off x="524267" y="2704244"/>
          <a:ext cx="11173444" cy="3172139"/>
        </p:xfrm>
        <a:graphic>
          <a:graphicData uri="http://schemas.openxmlformats.org/drawingml/2006/table">
            <a:tbl>
              <a:tblPr/>
              <a:tblGrid>
                <a:gridCol w="4675135">
                  <a:extLst>
                    <a:ext uri="{9D8B030D-6E8A-4147-A177-3AD203B41FA5}">
                      <a16:colId xmlns:a16="http://schemas.microsoft.com/office/drawing/2014/main" val="20000"/>
                    </a:ext>
                  </a:extLst>
                </a:gridCol>
                <a:gridCol w="6498309">
                  <a:extLst>
                    <a:ext uri="{9D8B030D-6E8A-4147-A177-3AD203B41FA5}">
                      <a16:colId xmlns:a16="http://schemas.microsoft.com/office/drawing/2014/main" val="20001"/>
                    </a:ext>
                  </a:extLst>
                </a:gridCol>
              </a:tblGrid>
              <a:tr h="404576">
                <a:tc>
                  <a:txBody>
                    <a:bodyPr/>
                    <a:lstStyle/>
                    <a:p>
                      <a:pPr marL="0" marR="0" lvl="0" indent="0" algn="ctr" defTabSz="915988" rtl="0" eaLnBrk="0" fontAlgn="base" latinLnBrk="0" hangingPunct="0">
                        <a:lnSpc>
                          <a:spcPct val="95000"/>
                        </a:lnSpc>
                        <a:spcBef>
                          <a:spcPct val="30000"/>
                        </a:spcBef>
                        <a:spcAft>
                          <a:spcPct val="0"/>
                        </a:spcAft>
                        <a:buClr>
                          <a:schemeClr val="accent2"/>
                        </a:buClr>
                        <a:buSzPct val="100000"/>
                        <a:buFont typeface="Helvetica" pitchFamily="34" charset="0"/>
                        <a:buNone/>
                        <a:tabLst/>
                      </a:pPr>
                      <a:r>
                        <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漏洞类型</a:t>
                      </a:r>
                    </a:p>
                  </a:txBody>
                  <a:tcPr marT="45714" marB="4571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5988" rtl="0" eaLnBrk="0" fontAlgn="base" latinLnBrk="0" hangingPunct="0">
                        <a:lnSpc>
                          <a:spcPct val="95000"/>
                        </a:lnSpc>
                        <a:spcBef>
                          <a:spcPct val="30000"/>
                        </a:spcBef>
                        <a:spcAft>
                          <a:spcPct val="0"/>
                        </a:spcAft>
                        <a:buClr>
                          <a:schemeClr val="accent2"/>
                        </a:buClr>
                        <a:buSzPct val="100000"/>
                        <a:buFont typeface="Helvetica" pitchFamily="34" charset="0"/>
                        <a:buNone/>
                        <a:tabLst/>
                      </a:pPr>
                      <a:r>
                        <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漏洞描述</a:t>
                      </a:r>
                    </a:p>
                  </a:txBody>
                  <a:tcPr marT="45714" marB="4571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04576">
                <a:tc>
                  <a:txBody>
                    <a:bodyPr/>
                    <a:lstStyle/>
                    <a:p>
                      <a:pPr marL="0" marR="0" lvl="0" indent="0" algn="l" defTabSz="915988" rtl="0" eaLnBrk="0" fontAlgn="base" latinLnBrk="0" hangingPunct="0">
                        <a:lnSpc>
                          <a:spcPct val="95000"/>
                        </a:lnSpc>
                        <a:spcBef>
                          <a:spcPct val="30000"/>
                        </a:spcBef>
                        <a:spcAft>
                          <a:spcPct val="0"/>
                        </a:spcAft>
                        <a:buClr>
                          <a:schemeClr val="accent2"/>
                        </a:buClr>
                        <a:buSzPct val="100000"/>
                        <a:buFont typeface="Helvetica" pitchFamily="34" charset="0"/>
                        <a:buNone/>
                        <a:tabLst/>
                      </a:pPr>
                      <a:r>
                        <a:rPr kumimoji="0" lang="zh-CN" altLang="en-US" sz="24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输入验证错误</a:t>
                      </a:r>
                    </a:p>
                  </a:txBody>
                  <a:tcPr marT="45714" marB="4571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5988" rtl="0" eaLnBrk="0" fontAlgn="base" latinLnBrk="0" hangingPunct="0">
                        <a:lnSpc>
                          <a:spcPct val="95000"/>
                        </a:lnSpc>
                        <a:spcBef>
                          <a:spcPct val="30000"/>
                        </a:spcBef>
                        <a:spcAft>
                          <a:spcPct val="0"/>
                        </a:spcAft>
                        <a:buClr>
                          <a:schemeClr val="accent2"/>
                        </a:buClr>
                        <a:buSzPct val="100000"/>
                        <a:buFont typeface="Helvetica" pitchFamily="34" charset="0"/>
                        <a:buNone/>
                        <a:tabLst/>
                      </a:pPr>
                      <a:r>
                        <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未对用户的输入进行合法性检查</a:t>
                      </a:r>
                    </a:p>
                  </a:txBody>
                  <a:tcPr marT="45714" marB="4571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04576">
                <a:tc>
                  <a:txBody>
                    <a:bodyPr/>
                    <a:lstStyle/>
                    <a:p>
                      <a:pPr marL="0" marR="0" lvl="0" indent="0" algn="l" defTabSz="915988" rtl="0" eaLnBrk="0" fontAlgn="base" latinLnBrk="0" hangingPunct="0">
                        <a:lnSpc>
                          <a:spcPct val="95000"/>
                        </a:lnSpc>
                        <a:spcBef>
                          <a:spcPct val="30000"/>
                        </a:spcBef>
                        <a:spcAft>
                          <a:spcPct val="0"/>
                        </a:spcAft>
                        <a:buClr>
                          <a:schemeClr val="accent2"/>
                        </a:buClr>
                        <a:buSzPct val="100000"/>
                        <a:buFont typeface="Helvetica" pitchFamily="34" charset="0"/>
                        <a:buNone/>
                        <a:tabLst/>
                      </a:pPr>
                      <a:r>
                        <a:rPr kumimoji="0" lang="zh-CN" altLang="en-US"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访问验证错误</a:t>
                      </a:r>
                    </a:p>
                  </a:txBody>
                  <a:tcPr marT="45714" marB="4571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5988" rtl="0" eaLnBrk="0" fontAlgn="base" latinLnBrk="0" hangingPunct="0">
                        <a:lnSpc>
                          <a:spcPct val="95000"/>
                        </a:lnSpc>
                        <a:spcBef>
                          <a:spcPct val="30000"/>
                        </a:spcBef>
                        <a:spcAft>
                          <a:spcPct val="0"/>
                        </a:spcAft>
                        <a:buClr>
                          <a:schemeClr val="accent2"/>
                        </a:buClr>
                        <a:buSzPct val="100000"/>
                        <a:buFont typeface="Helvetica" pitchFamily="34" charset="0"/>
                        <a:buNone/>
                        <a:tabLst/>
                      </a:pPr>
                      <a:r>
                        <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访问验证部分本身存在逻辑错误</a:t>
                      </a:r>
                    </a:p>
                  </a:txBody>
                  <a:tcPr marT="45714" marB="4571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04576">
                <a:tc>
                  <a:txBody>
                    <a:bodyPr/>
                    <a:lstStyle/>
                    <a:p>
                      <a:pPr marL="0" marR="0" lvl="0" indent="0" algn="l" defTabSz="915988" rtl="0" eaLnBrk="0" fontAlgn="base" latinLnBrk="0" hangingPunct="0">
                        <a:lnSpc>
                          <a:spcPct val="95000"/>
                        </a:lnSpc>
                        <a:spcBef>
                          <a:spcPct val="30000"/>
                        </a:spcBef>
                        <a:spcAft>
                          <a:spcPct val="0"/>
                        </a:spcAft>
                        <a:buClr>
                          <a:schemeClr val="accent2"/>
                        </a:buClr>
                        <a:buSzPct val="100000"/>
                        <a:buFont typeface="Helvetica" pitchFamily="34" charset="0"/>
                        <a:buNone/>
                        <a:tabLst/>
                      </a:pPr>
                      <a:r>
                        <a:rPr kumimoji="0" lang="zh-CN" altLang="en-US" sz="24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意外情况处置错误</a:t>
                      </a:r>
                    </a:p>
                  </a:txBody>
                  <a:tcPr marT="45714" marB="4571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5988" rtl="0" eaLnBrk="0" fontAlgn="base" latinLnBrk="0" hangingPunct="0">
                        <a:lnSpc>
                          <a:spcPct val="95000"/>
                        </a:lnSpc>
                        <a:spcBef>
                          <a:spcPct val="30000"/>
                        </a:spcBef>
                        <a:spcAft>
                          <a:spcPct val="0"/>
                        </a:spcAft>
                        <a:buClr>
                          <a:schemeClr val="accent2"/>
                        </a:buClr>
                        <a:buSzPct val="100000"/>
                        <a:buFont typeface="Helvetica" pitchFamily="34" charset="0"/>
                        <a:buNone/>
                        <a:tabLst/>
                      </a:pPr>
                      <a:r>
                        <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没有考虑意外情况</a:t>
                      </a:r>
                    </a:p>
                  </a:txBody>
                  <a:tcPr marT="45714" marB="4571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04576">
                <a:tc>
                  <a:txBody>
                    <a:bodyPr/>
                    <a:lstStyle/>
                    <a:p>
                      <a:pPr marL="0" marR="0" lvl="0" indent="0" algn="l" defTabSz="915988" rtl="0" eaLnBrk="0" fontAlgn="base" latinLnBrk="0" hangingPunct="0">
                        <a:lnSpc>
                          <a:spcPct val="95000"/>
                        </a:lnSpc>
                        <a:spcBef>
                          <a:spcPct val="30000"/>
                        </a:spcBef>
                        <a:spcAft>
                          <a:spcPct val="0"/>
                        </a:spcAft>
                        <a:buClr>
                          <a:schemeClr val="accent2"/>
                        </a:buClr>
                        <a:buSzPct val="100000"/>
                        <a:buFont typeface="Helvetica" pitchFamily="34" charset="0"/>
                        <a:buNone/>
                        <a:tabLst/>
                      </a:pPr>
                      <a:r>
                        <a:rPr kumimoji="0" lang="zh-CN" altLang="en-US" sz="24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设计错误</a:t>
                      </a:r>
                    </a:p>
                  </a:txBody>
                  <a:tcPr marT="45714" marB="4571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5988" rtl="0" eaLnBrk="0" fontAlgn="base" latinLnBrk="0" hangingPunct="0">
                        <a:lnSpc>
                          <a:spcPct val="95000"/>
                        </a:lnSpc>
                        <a:spcBef>
                          <a:spcPct val="30000"/>
                        </a:spcBef>
                        <a:spcAft>
                          <a:spcPct val="0"/>
                        </a:spcAft>
                        <a:buClr>
                          <a:schemeClr val="accent2"/>
                        </a:buClr>
                        <a:buSzPct val="100000"/>
                        <a:buFont typeface="Helvetica" pitchFamily="34" charset="0"/>
                        <a:buNone/>
                        <a:tabLst/>
                      </a:pPr>
                      <a:r>
                        <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设计错误造成的</a:t>
                      </a:r>
                    </a:p>
                  </a:txBody>
                  <a:tcPr marT="45714" marB="4571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04576">
                <a:tc>
                  <a:txBody>
                    <a:bodyPr/>
                    <a:lstStyle/>
                    <a:p>
                      <a:pPr marL="0" marR="0" lvl="0" indent="0" algn="l" defTabSz="915988" rtl="0" eaLnBrk="0" fontAlgn="base" latinLnBrk="0" hangingPunct="0">
                        <a:lnSpc>
                          <a:spcPct val="95000"/>
                        </a:lnSpc>
                        <a:spcBef>
                          <a:spcPct val="30000"/>
                        </a:spcBef>
                        <a:spcAft>
                          <a:spcPct val="0"/>
                        </a:spcAft>
                        <a:buClr>
                          <a:schemeClr val="accent2"/>
                        </a:buClr>
                        <a:buSzPct val="100000"/>
                        <a:buFont typeface="Helvetica" pitchFamily="34" charset="0"/>
                        <a:buNone/>
                        <a:tabLst/>
                      </a:pPr>
                      <a:r>
                        <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配置错误</a:t>
                      </a:r>
                    </a:p>
                  </a:txBody>
                  <a:tcPr marT="45714" marB="4571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5988" rtl="0" eaLnBrk="0" fontAlgn="base" latinLnBrk="0" hangingPunct="0">
                        <a:lnSpc>
                          <a:spcPct val="95000"/>
                        </a:lnSpc>
                        <a:spcBef>
                          <a:spcPct val="30000"/>
                        </a:spcBef>
                        <a:spcAft>
                          <a:spcPct val="0"/>
                        </a:spcAft>
                        <a:buClr>
                          <a:schemeClr val="accent2"/>
                        </a:buClr>
                        <a:buSzPct val="100000"/>
                        <a:buFont typeface="Helvetica" pitchFamily="34" charset="0"/>
                        <a:buNone/>
                        <a:tabLst/>
                      </a:pPr>
                      <a:r>
                        <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系统和应用的配置有误</a:t>
                      </a:r>
                    </a:p>
                  </a:txBody>
                  <a:tcPr marT="45714" marB="4571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538739">
                <a:tc>
                  <a:txBody>
                    <a:bodyPr/>
                    <a:lstStyle/>
                    <a:p>
                      <a:pPr marL="0" marR="0" lvl="0" indent="0" algn="l" defTabSz="915988" rtl="0" eaLnBrk="0" fontAlgn="base" latinLnBrk="0" hangingPunct="0">
                        <a:lnSpc>
                          <a:spcPct val="95000"/>
                        </a:lnSpc>
                        <a:spcBef>
                          <a:spcPct val="30000"/>
                        </a:spcBef>
                        <a:spcAft>
                          <a:spcPct val="0"/>
                        </a:spcAft>
                        <a:buClr>
                          <a:schemeClr val="accent2"/>
                        </a:buClr>
                        <a:buSzPct val="100000"/>
                        <a:buFont typeface="Helvetica" pitchFamily="34" charset="0"/>
                        <a:buNone/>
                        <a:tabLst/>
                      </a:pPr>
                      <a:r>
                        <a:rPr kumimoji="0" lang="zh-CN" altLang="en-US"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环境错误</a:t>
                      </a:r>
                    </a:p>
                  </a:txBody>
                  <a:tcPr marT="45714" marB="4571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5988" rtl="0" eaLnBrk="0" fontAlgn="base" latinLnBrk="0" hangingPunct="0">
                        <a:lnSpc>
                          <a:spcPct val="95000"/>
                        </a:lnSpc>
                        <a:spcBef>
                          <a:spcPct val="30000"/>
                        </a:spcBef>
                        <a:spcAft>
                          <a:spcPct val="0"/>
                        </a:spcAft>
                        <a:buClr>
                          <a:schemeClr val="accent2"/>
                        </a:buClr>
                        <a:buSzPct val="100000"/>
                        <a:buFont typeface="Helvetica" pitchFamily="34" charset="0"/>
                        <a:buNone/>
                        <a:tabLst/>
                      </a:pPr>
                      <a:r>
                        <a:rPr kumimoji="0" lang="zh-CN" altLang="en-US"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程序在不适当的系统环境下运行造成的</a:t>
                      </a:r>
                    </a:p>
                  </a:txBody>
                  <a:tcPr marT="45714" marB="4571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0934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第五讲 网络扫描技术</a:t>
            </a:r>
            <a:endParaRPr lang="zh-CN" altLang="en-US" dirty="0"/>
          </a:p>
        </p:txBody>
      </p:sp>
      <p:sp>
        <p:nvSpPr>
          <p:cNvPr id="3" name="内容占位符 2"/>
          <p:cNvSpPr>
            <a:spLocks noGrp="1"/>
          </p:cNvSpPr>
          <p:nvPr>
            <p:ph idx="1"/>
          </p:nvPr>
        </p:nvSpPr>
        <p:spPr>
          <a:xfrm>
            <a:off x="431371" y="1844824"/>
            <a:ext cx="6240693" cy="4034483"/>
          </a:xfrm>
        </p:spPr>
        <p:txBody>
          <a:bodyPr/>
          <a:lstStyle/>
          <a:p>
            <a:pPr lvl="1"/>
            <a:r>
              <a:rPr lang="en-US" altLang="zh-CN" dirty="0" smtClean="0"/>
              <a:t> </a:t>
            </a:r>
            <a:r>
              <a:rPr lang="zh-CN" altLang="en-US" dirty="0" smtClean="0"/>
              <a:t>什么是网络扫描？</a:t>
            </a:r>
            <a:endParaRPr lang="en-US" altLang="zh-CN" dirty="0" smtClean="0"/>
          </a:p>
          <a:p>
            <a:pPr lvl="2"/>
            <a:r>
              <a:rPr lang="zh-CN" altLang="en-US" dirty="0" smtClean="0"/>
              <a:t> 网络</a:t>
            </a:r>
            <a:r>
              <a:rPr lang="zh-CN" altLang="en-US" dirty="0"/>
              <a:t>扫描技术是一</a:t>
            </a:r>
            <a:r>
              <a:rPr lang="zh-CN" altLang="en-US" dirty="0" smtClean="0"/>
              <a:t>种用于发现</a:t>
            </a:r>
            <a:r>
              <a:rPr lang="en-US" altLang="zh-CN" dirty="0" smtClean="0"/>
              <a:t>Internet</a:t>
            </a:r>
            <a:r>
              <a:rPr lang="zh-CN" altLang="en-US" dirty="0"/>
              <a:t>远程目标网络或本地主机安全性脆弱点的技术。通过网络扫描</a:t>
            </a:r>
            <a:r>
              <a:rPr lang="zh-CN" altLang="en-US" dirty="0" smtClean="0"/>
              <a:t>，可以获取各种</a:t>
            </a:r>
            <a:r>
              <a:rPr lang="en-US" altLang="zh-CN" dirty="0"/>
              <a:t>TCP/IP</a:t>
            </a:r>
            <a:r>
              <a:rPr lang="zh-CN" altLang="en-US" dirty="0"/>
              <a:t>端口的分配、开放的服务、</a:t>
            </a:r>
            <a:r>
              <a:rPr lang="en-US" altLang="zh-CN" dirty="0"/>
              <a:t>Web</a:t>
            </a:r>
            <a:r>
              <a:rPr lang="zh-CN" altLang="en-US" dirty="0"/>
              <a:t>服务软件版本和这些服务及软件呈现在</a:t>
            </a:r>
            <a:r>
              <a:rPr lang="en-US" altLang="zh-CN" dirty="0"/>
              <a:t>Internet</a:t>
            </a:r>
            <a:r>
              <a:rPr lang="zh-CN" altLang="en-US" dirty="0"/>
              <a:t>上的安全漏洞 </a:t>
            </a:r>
            <a:r>
              <a:rPr lang="zh-CN" altLang="en-US" dirty="0" smtClean="0"/>
              <a:t>。</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一、网络扫描技术概述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8"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92144" y="2046834"/>
            <a:ext cx="3384376" cy="381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9459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par>
                          <p:cTn id="8" fill="hold">
                            <p:stCondLst>
                              <p:cond delay="500"/>
                            </p:stCondLst>
                            <p:childTnLst>
                              <p:par>
                                <p:cTn id="9" presetID="6" presetClass="entr" presetSubtype="32"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out)">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zh-CN" altLang="en-US" dirty="0" smtClean="0"/>
              <a:t> 系统漏洞扫描分类</a:t>
            </a:r>
            <a:endParaRPr lang="en-US" altLang="zh-CN" dirty="0" smtClean="0"/>
          </a:p>
          <a:p>
            <a:pPr lvl="2"/>
            <a:r>
              <a:rPr lang="zh-CN" altLang="en-US" dirty="0" smtClean="0"/>
              <a:t> </a:t>
            </a:r>
            <a:r>
              <a:rPr lang="zh-CN" altLang="en-US" dirty="0" smtClean="0">
                <a:solidFill>
                  <a:srgbClr val="C00000"/>
                </a:solidFill>
              </a:rPr>
              <a:t>信息型</a:t>
            </a:r>
            <a:r>
              <a:rPr lang="zh-CN" altLang="en-US" dirty="0">
                <a:solidFill>
                  <a:srgbClr val="C00000"/>
                </a:solidFill>
              </a:rPr>
              <a:t>漏洞</a:t>
            </a:r>
            <a:r>
              <a:rPr lang="zh-CN" altLang="en-US" dirty="0" smtClean="0">
                <a:solidFill>
                  <a:srgbClr val="C00000"/>
                </a:solidFill>
              </a:rPr>
              <a:t>探测</a:t>
            </a:r>
            <a:endParaRPr lang="en-US" altLang="zh-CN" dirty="0" smtClean="0">
              <a:solidFill>
                <a:srgbClr val="C00000"/>
              </a:solidFill>
            </a:endParaRPr>
          </a:p>
          <a:p>
            <a:pPr lvl="3"/>
            <a:r>
              <a:rPr lang="zh-CN" altLang="en-US" dirty="0"/>
              <a:t>大部分网络安全漏洞都与特定的目标状态直接</a:t>
            </a:r>
            <a:r>
              <a:rPr lang="zh-CN" altLang="en-US" dirty="0" smtClean="0"/>
              <a:t>相关，如</a:t>
            </a:r>
            <a:r>
              <a:rPr lang="zh-CN" altLang="en-US" dirty="0"/>
              <a:t>：目标设备的型号、目标运行的操作系统版本及补丁安装情况、目标的配置情况、运行服务及其服务程序版本等因素</a:t>
            </a:r>
            <a:r>
              <a:rPr lang="zh-CN" altLang="en-US" dirty="0" smtClean="0"/>
              <a:t>。只要</a:t>
            </a:r>
            <a:r>
              <a:rPr lang="zh-CN" altLang="en-US" dirty="0"/>
              <a:t>对目标的此类信息进行准确探测就可以在很大程序上确定目标存在的安全漏洞。</a:t>
            </a:r>
          </a:p>
          <a:p>
            <a:pPr lvl="2"/>
            <a:r>
              <a:rPr lang="zh-CN" altLang="en-US" dirty="0" smtClean="0">
                <a:solidFill>
                  <a:schemeClr val="tx1"/>
                </a:solidFill>
              </a:rPr>
              <a:t> </a:t>
            </a:r>
            <a:r>
              <a:rPr lang="zh-CN" altLang="en-US" dirty="0" smtClean="0">
                <a:solidFill>
                  <a:srgbClr val="C00000"/>
                </a:solidFill>
              </a:rPr>
              <a:t>攻击型</a:t>
            </a:r>
            <a:r>
              <a:rPr lang="zh-CN" altLang="en-US" dirty="0">
                <a:solidFill>
                  <a:srgbClr val="C00000"/>
                </a:solidFill>
              </a:rPr>
              <a:t>漏洞</a:t>
            </a:r>
            <a:r>
              <a:rPr lang="zh-CN" altLang="en-US" dirty="0" smtClean="0">
                <a:solidFill>
                  <a:srgbClr val="C00000"/>
                </a:solidFill>
              </a:rPr>
              <a:t>探测</a:t>
            </a:r>
            <a:endParaRPr lang="en-US" altLang="zh-CN" dirty="0" smtClean="0">
              <a:solidFill>
                <a:srgbClr val="C00000"/>
              </a:solidFill>
            </a:endParaRPr>
          </a:p>
          <a:p>
            <a:pPr lvl="3"/>
            <a:r>
              <a:rPr lang="zh-CN" altLang="en-US" dirty="0"/>
              <a:t>模拟网络入侵的一般过程，对目标系统进行无恶意攻击尝试，若攻击成功则表明相应安全漏洞必然存在</a:t>
            </a:r>
            <a:r>
              <a:rPr lang="zh-CN" altLang="en-US" dirty="0" smtClean="0"/>
              <a:t>。</a:t>
            </a:r>
          </a:p>
          <a:p>
            <a:pPr lvl="2"/>
            <a:endParaRPr lang="zh-CN" altLang="en-US" dirty="0"/>
          </a:p>
        </p:txBody>
      </p:sp>
      <p:sp>
        <p:nvSpPr>
          <p:cNvPr id="4" name="文本框 3"/>
          <p:cNvSpPr txBox="1"/>
          <p:nvPr/>
        </p:nvSpPr>
        <p:spPr>
          <a:xfrm>
            <a:off x="431371" y="1172901"/>
            <a:ext cx="4493538"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四、操作系统扫描技术原理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780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smtClean="0"/>
              <a:t> </a:t>
            </a:r>
            <a:r>
              <a:rPr lang="en-US" altLang="zh-CN" dirty="0" err="1" smtClean="0"/>
              <a:t>NetCat</a:t>
            </a:r>
            <a:endParaRPr lang="en-US" altLang="zh-CN" dirty="0" smtClean="0"/>
          </a:p>
          <a:p>
            <a:pPr lvl="1"/>
            <a:r>
              <a:rPr lang="en-US" altLang="zh-CN" dirty="0" smtClean="0"/>
              <a:t> NMAP</a:t>
            </a:r>
          </a:p>
          <a:p>
            <a:pPr lvl="1"/>
            <a:r>
              <a:rPr lang="en-US" altLang="zh-CN" dirty="0" smtClean="0"/>
              <a:t> Nessus</a:t>
            </a:r>
            <a:endParaRPr lang="en-US" altLang="zh-CN" dirty="0" smtClean="0"/>
          </a:p>
          <a:p>
            <a:pPr lvl="1"/>
            <a:r>
              <a:rPr lang="en-US" altLang="zh-CN" dirty="0"/>
              <a:t> X-Scan</a:t>
            </a:r>
          </a:p>
          <a:p>
            <a:pPr lvl="1"/>
            <a:r>
              <a:rPr lang="en-US" altLang="zh-CN" dirty="0"/>
              <a:t> </a:t>
            </a:r>
            <a:r>
              <a:rPr lang="en-US" altLang="zh-CN" dirty="0" err="1" smtClean="0"/>
              <a:t>PortScan</a:t>
            </a:r>
            <a:endParaRPr lang="en-US" altLang="zh-CN" dirty="0"/>
          </a:p>
        </p:txBody>
      </p:sp>
      <p:sp>
        <p:nvSpPr>
          <p:cNvPr id="4" name="文本框 3"/>
          <p:cNvSpPr txBox="1"/>
          <p:nvPr/>
        </p:nvSpPr>
        <p:spPr>
          <a:xfrm>
            <a:off x="431371" y="1172901"/>
            <a:ext cx="3057247"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五、常见扫描工具</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72244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a:xfrm>
            <a:off x="431371" y="1844824"/>
            <a:ext cx="4800533" cy="4034483"/>
          </a:xfrm>
        </p:spPr>
        <p:txBody>
          <a:bodyPr>
            <a:normAutofit lnSpcReduction="10000"/>
          </a:bodyPr>
          <a:lstStyle/>
          <a:p>
            <a:pPr lvl="1"/>
            <a:r>
              <a:rPr lang="en-US" altLang="zh-CN" dirty="0" smtClean="0"/>
              <a:t> </a:t>
            </a:r>
            <a:r>
              <a:rPr lang="en-US" altLang="zh-CN" dirty="0" err="1" smtClean="0"/>
              <a:t>Netcat</a:t>
            </a:r>
            <a:endParaRPr lang="en-US" altLang="zh-CN" dirty="0" smtClean="0"/>
          </a:p>
          <a:p>
            <a:pPr lvl="2"/>
            <a:r>
              <a:rPr lang="zh-CN" altLang="en-US" dirty="0" smtClean="0"/>
              <a:t> 命令行</a:t>
            </a:r>
            <a:r>
              <a:rPr lang="zh-CN" altLang="en-US" dirty="0"/>
              <a:t>工具，在</a:t>
            </a:r>
            <a:r>
              <a:rPr lang="en-US" altLang="zh-CN" dirty="0"/>
              <a:t>Windows</a:t>
            </a:r>
            <a:r>
              <a:rPr lang="zh-CN" altLang="en-US" dirty="0"/>
              <a:t>和在</a:t>
            </a:r>
            <a:r>
              <a:rPr lang="en-US" altLang="zh-CN" dirty="0"/>
              <a:t>Linux</a:t>
            </a:r>
            <a:r>
              <a:rPr lang="zh-CN" altLang="en-US" dirty="0"/>
              <a:t>下的使用</a:t>
            </a:r>
            <a:r>
              <a:rPr lang="zh-CN" altLang="en-US" dirty="0" smtClean="0"/>
              <a:t>方法</a:t>
            </a:r>
            <a:r>
              <a:rPr lang="zh-CN" altLang="en-US" dirty="0"/>
              <a:t>类似</a:t>
            </a:r>
            <a:r>
              <a:rPr lang="zh-CN" altLang="en-US" dirty="0" smtClean="0"/>
              <a:t>，被</a:t>
            </a:r>
            <a:r>
              <a:rPr lang="zh-CN" altLang="en-US" dirty="0"/>
              <a:t>设计成一个稳定的后门工具，能够直接由其他程序和脚本轻松驱动。同时，它也是一个功能强大的网络调试和探测工具，能够建立用户需要的几乎所有类型的网络连接</a:t>
            </a:r>
            <a:r>
              <a:rPr lang="zh-CN" altLang="en-US" dirty="0" smtClean="0"/>
              <a:t>。</a:t>
            </a:r>
            <a:endParaRPr lang="zh-CN" altLang="en-US" dirty="0"/>
          </a:p>
          <a:p>
            <a:pPr lvl="3"/>
            <a:endParaRPr lang="zh-CN" altLang="en-US" dirty="0"/>
          </a:p>
        </p:txBody>
      </p:sp>
      <p:pic>
        <p:nvPicPr>
          <p:cNvPr id="4" name="图片 3"/>
          <p:cNvPicPr>
            <a:picLocks noChangeAspect="1"/>
          </p:cNvPicPr>
          <p:nvPr/>
        </p:nvPicPr>
        <p:blipFill>
          <a:blip r:embed="rId2"/>
          <a:stretch>
            <a:fillRect/>
          </a:stretch>
        </p:blipFill>
        <p:spPr>
          <a:xfrm>
            <a:off x="5447645" y="1700808"/>
            <a:ext cx="6318575" cy="3841947"/>
          </a:xfrm>
          <a:prstGeom prst="rect">
            <a:avLst/>
          </a:prstGeom>
        </p:spPr>
      </p:pic>
      <p:sp>
        <p:nvSpPr>
          <p:cNvPr id="5" name="文本框 4"/>
          <p:cNvSpPr txBox="1"/>
          <p:nvPr/>
        </p:nvSpPr>
        <p:spPr>
          <a:xfrm>
            <a:off x="431371" y="1172901"/>
            <a:ext cx="3057247"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五、常见扫描工具</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660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out)">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a:xfrm>
            <a:off x="431371" y="1844824"/>
            <a:ext cx="5664629" cy="4034483"/>
          </a:xfrm>
        </p:spPr>
        <p:txBody>
          <a:bodyPr>
            <a:normAutofit fontScale="92500"/>
          </a:bodyPr>
          <a:lstStyle/>
          <a:p>
            <a:pPr lvl="1"/>
            <a:r>
              <a:rPr lang="en-US" altLang="zh-CN" dirty="0" smtClean="0"/>
              <a:t> </a:t>
            </a:r>
            <a:r>
              <a:rPr lang="en-US" altLang="zh-CN" dirty="0"/>
              <a:t>NMAP</a:t>
            </a:r>
          </a:p>
          <a:p>
            <a:pPr lvl="2"/>
            <a:r>
              <a:rPr lang="en-US" altLang="zh-CN" dirty="0"/>
              <a:t> </a:t>
            </a:r>
            <a:r>
              <a:rPr lang="en-US" altLang="zh-CN" dirty="0" err="1"/>
              <a:t>Nmap</a:t>
            </a:r>
            <a:r>
              <a:rPr lang="zh-CN" altLang="en-US" dirty="0"/>
              <a:t>（</a:t>
            </a:r>
            <a:r>
              <a:rPr lang="en-US" altLang="zh-CN" dirty="0"/>
              <a:t>Network Mapper</a:t>
            </a:r>
            <a:r>
              <a:rPr lang="zh-CN" altLang="en-US" dirty="0"/>
              <a:t>，网络映射器）是一款开放源代码的网络探测和安全审核的工具。它的设计目标是快速地扫描大型</a:t>
            </a:r>
            <a:r>
              <a:rPr lang="zh-CN" altLang="en-US" dirty="0" smtClean="0"/>
              <a:t>网络。</a:t>
            </a:r>
            <a:endParaRPr lang="en-US" altLang="zh-CN" dirty="0" smtClean="0"/>
          </a:p>
          <a:p>
            <a:pPr lvl="3"/>
            <a:r>
              <a:rPr lang="zh-CN" altLang="en-US" dirty="0"/>
              <a:t>发现网络主机</a:t>
            </a:r>
          </a:p>
          <a:p>
            <a:pPr lvl="3"/>
            <a:r>
              <a:rPr lang="zh-CN" altLang="en-US" dirty="0"/>
              <a:t>主机提供的服务</a:t>
            </a:r>
          </a:p>
          <a:p>
            <a:pPr lvl="3"/>
            <a:r>
              <a:rPr lang="zh-CN" altLang="en-US" dirty="0"/>
              <a:t>服务运行在什么操作系统（包括版本信息）</a:t>
            </a:r>
          </a:p>
          <a:p>
            <a:pPr lvl="3"/>
            <a:r>
              <a:rPr lang="zh-CN" altLang="en-US" dirty="0"/>
              <a:t>使用什么类型的报文过滤器</a:t>
            </a:r>
            <a:r>
              <a:rPr lang="en-US" altLang="zh-CN" dirty="0"/>
              <a:t>/</a:t>
            </a:r>
            <a:r>
              <a:rPr lang="zh-CN" altLang="en-US" dirty="0" smtClean="0"/>
              <a:t>防火墙</a:t>
            </a:r>
            <a:endParaRPr lang="zh-CN" altLang="en-US" dirty="0"/>
          </a:p>
        </p:txBody>
      </p:sp>
      <p:sp>
        <p:nvSpPr>
          <p:cNvPr id="4" name="文本框 3"/>
          <p:cNvSpPr txBox="1"/>
          <p:nvPr/>
        </p:nvSpPr>
        <p:spPr>
          <a:xfrm>
            <a:off x="431371" y="1172901"/>
            <a:ext cx="3057247"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五、常见扫描工具</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122" name="Picture 2" descr="https://timgsa.baidu.com/timg?image&amp;quality=80&amp;size=b9999_10000&amp;sec=1570190462783&amp;di=502023b45215fc44540a2ff35e07f2af&amp;imgtype=0&amp;src=http%3A%2F%2Fimg.phperz.com%2Fdata%2Fimg%2F20151120%2F1447980686_59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2024" y="1658900"/>
            <a:ext cx="4824536" cy="4406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16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left)">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32" fill="hold" nodeType="clickEffect">
                                  <p:stCondLst>
                                    <p:cond delay="0"/>
                                  </p:stCondLst>
                                  <p:childTnLst>
                                    <p:set>
                                      <p:cBhvr>
                                        <p:cTn id="23" dur="1" fill="hold">
                                          <p:stCondLst>
                                            <p:cond delay="0"/>
                                          </p:stCondLst>
                                        </p:cTn>
                                        <p:tgtEl>
                                          <p:spTgt spid="5122"/>
                                        </p:tgtEl>
                                        <p:attrNameLst>
                                          <p:attrName>style.visibility</p:attrName>
                                        </p:attrNameLst>
                                      </p:cBhvr>
                                      <p:to>
                                        <p:strVal val="visible"/>
                                      </p:to>
                                    </p:set>
                                    <p:animEffect transition="in" filter="circle(out)">
                                      <p:cBhvr>
                                        <p:cTn id="24" dur="2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a:xfrm>
            <a:off x="431371" y="1844824"/>
            <a:ext cx="5736637" cy="4034483"/>
          </a:xfrm>
        </p:spPr>
        <p:txBody>
          <a:bodyPr/>
          <a:lstStyle/>
          <a:p>
            <a:pPr lvl="1"/>
            <a:r>
              <a:rPr lang="en-US" altLang="zh-CN" dirty="0" smtClean="0"/>
              <a:t> </a:t>
            </a:r>
            <a:r>
              <a:rPr lang="en-US" altLang="zh-CN" dirty="0"/>
              <a:t>Nessus</a:t>
            </a:r>
          </a:p>
          <a:p>
            <a:pPr lvl="2"/>
            <a:r>
              <a:rPr lang="en-US" altLang="zh-CN" dirty="0"/>
              <a:t> Nessus</a:t>
            </a:r>
            <a:r>
              <a:rPr lang="zh-CN" altLang="en-US" dirty="0"/>
              <a:t>是一个功能强大而又易于使用</a:t>
            </a:r>
            <a:r>
              <a:rPr lang="zh-CN" altLang="en-US" dirty="0" smtClean="0"/>
              <a:t>的免费网络</a:t>
            </a:r>
            <a:r>
              <a:rPr lang="zh-CN" altLang="en-US" dirty="0"/>
              <a:t>漏洞扫描</a:t>
            </a:r>
            <a:r>
              <a:rPr lang="zh-CN" altLang="en-US" dirty="0" smtClean="0"/>
              <a:t>工具。</a:t>
            </a:r>
            <a:r>
              <a:rPr lang="zh-CN" altLang="en-US" dirty="0"/>
              <a:t>该系统被设计为客户</a:t>
            </a:r>
            <a:r>
              <a:rPr lang="en-US" altLang="zh-CN" dirty="0"/>
              <a:t>/</a:t>
            </a:r>
            <a:r>
              <a:rPr lang="zh-CN" altLang="en-US" dirty="0"/>
              <a:t>服务器模式，服务器端负责进行安全扫描，客户端用来配置、管理服务器端，客户端和服务器端之间的通信使用</a:t>
            </a:r>
            <a:r>
              <a:rPr lang="en-US" altLang="zh-CN" dirty="0"/>
              <a:t>SSL</a:t>
            </a:r>
            <a:r>
              <a:rPr lang="zh-CN" altLang="en-US" dirty="0"/>
              <a:t>加密。</a:t>
            </a:r>
          </a:p>
          <a:p>
            <a:pPr lvl="2"/>
            <a:endParaRPr lang="zh-CN" altLang="en-US" dirty="0" smtClean="0"/>
          </a:p>
          <a:p>
            <a:pPr lvl="2"/>
            <a:endParaRPr lang="zh-CN" altLang="en-US" dirty="0"/>
          </a:p>
        </p:txBody>
      </p:sp>
      <p:sp>
        <p:nvSpPr>
          <p:cNvPr id="4" name="文本框 3"/>
          <p:cNvSpPr txBox="1"/>
          <p:nvPr/>
        </p:nvSpPr>
        <p:spPr>
          <a:xfrm>
            <a:off x="431371" y="1172901"/>
            <a:ext cx="3057247"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五、常见扫描工具</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6146" name="Picture 2" descr="https://timgsa.baidu.com/timg?image&amp;quality=80&amp;size=b9999_10000&amp;sec=1570191166850&amp;di=a2381d77ec79ab87ead82b115c48ca91&amp;imgtype=jpg&amp;src=http%3A%2F%2Fimg1.imgtn.bdimg.com%2Fit%2Fu%3D4012590266%2C3662192934%26fm%3D214%26gp%3D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2024" y="2185913"/>
            <a:ext cx="5411936" cy="3475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91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circle(out)">
                                      <p:cBhvr>
                                        <p:cTn id="12"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a:xfrm>
            <a:off x="431371" y="1844824"/>
            <a:ext cx="5736637" cy="4034483"/>
          </a:xfrm>
        </p:spPr>
        <p:txBody>
          <a:bodyPr/>
          <a:lstStyle/>
          <a:p>
            <a:pPr lvl="1"/>
            <a:r>
              <a:rPr lang="en-US" altLang="zh-CN" dirty="0" smtClean="0"/>
              <a:t> </a:t>
            </a:r>
            <a:r>
              <a:rPr lang="en-US" altLang="zh-CN" dirty="0"/>
              <a:t>X-Scan</a:t>
            </a:r>
          </a:p>
          <a:p>
            <a:pPr lvl="2"/>
            <a:r>
              <a:rPr lang="en-US" altLang="zh-CN" dirty="0"/>
              <a:t> X-Scan</a:t>
            </a:r>
            <a:r>
              <a:rPr lang="zh-CN" altLang="en-US" dirty="0" smtClean="0"/>
              <a:t>是一款国产免费漏洞</a:t>
            </a:r>
            <a:r>
              <a:rPr lang="zh-CN" altLang="en-US" dirty="0"/>
              <a:t>扫描工具，运行于</a:t>
            </a:r>
            <a:r>
              <a:rPr lang="en-US" altLang="zh-CN" dirty="0"/>
              <a:t>Windows</a:t>
            </a:r>
            <a:r>
              <a:rPr lang="zh-CN" altLang="en-US" dirty="0"/>
              <a:t>操作系统。采用多线程方式对指定</a:t>
            </a:r>
            <a:r>
              <a:rPr lang="en-US" altLang="zh-CN" dirty="0"/>
              <a:t>IP</a:t>
            </a:r>
            <a:r>
              <a:rPr lang="zh-CN" altLang="en-US" dirty="0"/>
              <a:t>地址段（或单机）进行安全漏洞检测，具有插件功能，提供了图形界面和命令行两种操作方式</a:t>
            </a:r>
            <a:r>
              <a:rPr lang="zh-CN" altLang="en-US" dirty="0" smtClean="0"/>
              <a:t>。</a:t>
            </a:r>
          </a:p>
          <a:p>
            <a:pPr lvl="2"/>
            <a:endParaRPr lang="zh-CN" altLang="en-US" dirty="0" smtClean="0"/>
          </a:p>
          <a:p>
            <a:pPr lvl="2"/>
            <a:endParaRPr lang="zh-CN" altLang="en-US" dirty="0"/>
          </a:p>
        </p:txBody>
      </p:sp>
      <p:sp>
        <p:nvSpPr>
          <p:cNvPr id="4" name="文本框 3"/>
          <p:cNvSpPr txBox="1"/>
          <p:nvPr/>
        </p:nvSpPr>
        <p:spPr>
          <a:xfrm>
            <a:off x="431371" y="1172901"/>
            <a:ext cx="3057247"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五、常见扫描工具</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7170" name="Picture 2" descr="https://timgsa.baidu.com/timg?image&amp;quality=80&amp;size=b9999_10000&amp;sec=1570786039&amp;di=3d270845d068927da6539ab8cb14fc59&amp;imgtype=jpg&amp;er=1&amp;src=http%3A%2F%2Fp.ananas.chaoxing.com%2Fstar3%2Forigin%2F54ca2df2e4b06685ded8927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4032" y="2492896"/>
            <a:ext cx="5436369" cy="2929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11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circle(out)">
                                      <p:cBhvr>
                                        <p:cTn id="12" dur="2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a:xfrm>
            <a:off x="431371" y="1844824"/>
            <a:ext cx="5592621" cy="4034483"/>
          </a:xfrm>
        </p:spPr>
        <p:txBody>
          <a:bodyPr/>
          <a:lstStyle/>
          <a:p>
            <a:pPr lvl="1"/>
            <a:r>
              <a:rPr lang="en-US" altLang="zh-CN" dirty="0" smtClean="0"/>
              <a:t> </a:t>
            </a:r>
            <a:r>
              <a:rPr lang="en-US" altLang="zh-CN" dirty="0" err="1" smtClean="0"/>
              <a:t>PortScan</a:t>
            </a:r>
            <a:endParaRPr lang="en-US" altLang="zh-CN" dirty="0"/>
          </a:p>
          <a:p>
            <a:pPr lvl="2"/>
            <a:r>
              <a:rPr lang="zh-CN" altLang="en-US" dirty="0" smtClean="0"/>
              <a:t> </a:t>
            </a:r>
            <a:r>
              <a:rPr lang="en-US" altLang="zh-CN" dirty="0" err="1" smtClean="0"/>
              <a:t>PortScan</a:t>
            </a:r>
            <a:r>
              <a:rPr lang="zh-CN" altLang="en-US" dirty="0" smtClean="0"/>
              <a:t>是</a:t>
            </a:r>
            <a:r>
              <a:rPr lang="zh-CN" altLang="en-US" dirty="0"/>
              <a:t>一款专业的局域网端口扫描器，通过这个端口扫描器可以用于帮助用户扫描目的主机的开放端口，</a:t>
            </a:r>
            <a:r>
              <a:rPr lang="zh-CN" altLang="en-US" dirty="0" smtClean="0"/>
              <a:t>并探测目的</a:t>
            </a:r>
            <a:r>
              <a:rPr lang="zh-CN" altLang="en-US" dirty="0"/>
              <a:t>主机的</a:t>
            </a:r>
            <a:r>
              <a:rPr lang="zh-CN" altLang="en-US" dirty="0" smtClean="0"/>
              <a:t>操作系统。</a:t>
            </a:r>
            <a:endParaRPr lang="zh-CN" altLang="en-US" dirty="0"/>
          </a:p>
        </p:txBody>
      </p:sp>
      <p:sp>
        <p:nvSpPr>
          <p:cNvPr id="4" name="文本框 3"/>
          <p:cNvSpPr txBox="1"/>
          <p:nvPr/>
        </p:nvSpPr>
        <p:spPr>
          <a:xfrm>
            <a:off x="431371" y="1172901"/>
            <a:ext cx="3057247"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五、常见扫描工具</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8048" y="1695064"/>
            <a:ext cx="4680520" cy="4173866"/>
          </a:xfrm>
          <a:prstGeom prst="rect">
            <a:avLst/>
          </a:prstGeom>
        </p:spPr>
      </p:pic>
    </p:spTree>
    <p:extLst>
      <p:ext uri="{BB962C8B-B14F-4D97-AF65-F5344CB8AC3E}">
        <p14:creationId xmlns:p14="http://schemas.microsoft.com/office/powerpoint/2010/main" val="182439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结束语</a:t>
            </a:r>
            <a:endParaRPr lang="zh-CN" altLang="en-US" dirty="0"/>
          </a:p>
        </p:txBody>
      </p:sp>
      <p:sp>
        <p:nvSpPr>
          <p:cNvPr id="12" name="矩形 11"/>
          <p:cNvSpPr/>
          <p:nvPr/>
        </p:nvSpPr>
        <p:spPr>
          <a:xfrm>
            <a:off x="1511491" y="2564904"/>
            <a:ext cx="9001000" cy="1754326"/>
          </a:xfrm>
          <a:prstGeom prst="rect">
            <a:avLst/>
          </a:prstGeom>
          <a:noFill/>
        </p:spPr>
        <p:txBody>
          <a:bodyPr wrap="square" lIns="91440" tIns="45720" rIns="91440" bIns="45720">
            <a:spAutoFit/>
          </a:bodyPr>
          <a:lstStyle/>
          <a:p>
            <a:pPr algn="ctr"/>
            <a:r>
              <a:rPr lang="zh-CN" alt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感 谢 聆 听！</a:t>
            </a:r>
            <a:endParaRPr lang="en-US" altLang="zh-CN"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endParaRPr>
          </a:p>
          <a:p>
            <a:pPr algn="ctr"/>
            <a:r>
              <a:rPr lang="en-US" altLang="zh-CN"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zhaoyang@uestc.edu.cn</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endParaRPr>
          </a:p>
        </p:txBody>
      </p:sp>
      <p:sp>
        <p:nvSpPr>
          <p:cNvPr id="3" name="文本框 2"/>
          <p:cNvSpPr txBox="1"/>
          <p:nvPr/>
        </p:nvSpPr>
        <p:spPr>
          <a:xfrm>
            <a:off x="623392" y="5373216"/>
            <a:ext cx="11281253" cy="338554"/>
          </a:xfrm>
          <a:prstGeom prst="rect">
            <a:avLst/>
          </a:prstGeom>
          <a:noFill/>
        </p:spPr>
        <p:txBody>
          <a:bodyPr wrap="square" rtlCol="0">
            <a:spAutoFit/>
          </a:bodyPr>
          <a:lstStyle/>
          <a:p>
            <a:r>
              <a:rPr lang="zh-CN" altLang="en-US" sz="1600" dirty="0" smtClean="0">
                <a:solidFill>
                  <a:srgbClr val="0070C0"/>
                </a:solidFill>
                <a:latin typeface="华文中宋" panose="02010600040101010101" pitchFamily="2" charset="-122"/>
                <a:ea typeface="华文中宋" panose="02010600040101010101" pitchFamily="2" charset="-122"/>
              </a:rPr>
              <a:t>特别说明：</a:t>
            </a:r>
            <a:r>
              <a:rPr lang="en-US" altLang="zh-CN" sz="1600" dirty="0" smtClean="0">
                <a:solidFill>
                  <a:srgbClr val="0070C0"/>
                </a:solidFill>
                <a:latin typeface="华文中宋" panose="02010600040101010101" pitchFamily="2" charset="-122"/>
                <a:ea typeface="华文中宋" panose="02010600040101010101" pitchFamily="2" charset="-122"/>
              </a:rPr>
              <a:t>PPT</a:t>
            </a:r>
            <a:r>
              <a:rPr lang="zh-CN" altLang="en-US" sz="1600" dirty="0" smtClean="0">
                <a:solidFill>
                  <a:srgbClr val="0070C0"/>
                </a:solidFill>
                <a:latin typeface="华文中宋" panose="02010600040101010101" pitchFamily="2" charset="-122"/>
                <a:ea typeface="华文中宋" panose="02010600040101010101" pitchFamily="2" charset="-122"/>
              </a:rPr>
              <a:t>中所有来自于网络的图片和素材仅用于教学，并保证</a:t>
            </a:r>
            <a:r>
              <a:rPr lang="zh-CN" altLang="en-US" sz="1600" dirty="0">
                <a:solidFill>
                  <a:srgbClr val="0070C0"/>
                </a:solidFill>
                <a:latin typeface="华文中宋" panose="02010600040101010101" pitchFamily="2" charset="-122"/>
                <a:ea typeface="华文中宋" panose="02010600040101010101" pitchFamily="2" charset="-122"/>
              </a:rPr>
              <a:t>在</a:t>
            </a:r>
            <a:r>
              <a:rPr lang="zh-CN" altLang="en-US" sz="1600" dirty="0" smtClean="0">
                <a:solidFill>
                  <a:srgbClr val="0070C0"/>
                </a:solidFill>
                <a:latin typeface="华文中宋" panose="02010600040101010101" pitchFamily="2" charset="-122"/>
                <a:ea typeface="华文中宋" panose="02010600040101010101" pitchFamily="2" charset="-122"/>
              </a:rPr>
              <a:t>未经原作者同意的情况下，不用于任何商业目的。</a:t>
            </a:r>
            <a:endParaRPr lang="zh-CN" altLang="en-US" sz="1600" dirty="0">
              <a:solidFill>
                <a:srgbClr val="0070C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9900126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250" fill="hold"/>
                                        <p:tgtEl>
                                          <p:spTgt spid="12"/>
                                        </p:tgtEl>
                                        <p:attrNameLst>
                                          <p:attrName>ppt_x</p:attrName>
                                        </p:attrNameLst>
                                      </p:cBhvr>
                                      <p:tavLst>
                                        <p:tav tm="0">
                                          <p:val>
                                            <p:strVal val="#ppt_x"/>
                                          </p:val>
                                        </p:tav>
                                        <p:tav tm="100000">
                                          <p:val>
                                            <p:strVal val="#ppt_x"/>
                                          </p:val>
                                        </p:tav>
                                      </p:tavLst>
                                    </p:anim>
                                    <p:anim calcmode="lin" valueType="num">
                                      <p:cBhvr additive="base">
                                        <p:cTn id="8" dur="12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网络扫描的过程</a:t>
            </a:r>
            <a:endParaRPr lang="en-US" altLang="zh-CN" dirty="0" smtClean="0"/>
          </a:p>
          <a:p>
            <a:pPr lvl="2"/>
            <a:r>
              <a:rPr lang="zh-CN" altLang="en-US" dirty="0" smtClean="0"/>
              <a:t> </a:t>
            </a:r>
            <a:r>
              <a:rPr lang="zh-CN" altLang="en-US" dirty="0" smtClean="0">
                <a:solidFill>
                  <a:srgbClr val="C00000"/>
                </a:solidFill>
              </a:rPr>
              <a:t>第</a:t>
            </a:r>
            <a:r>
              <a:rPr lang="en-US" altLang="zh-CN" dirty="0">
                <a:solidFill>
                  <a:srgbClr val="C00000"/>
                </a:solidFill>
              </a:rPr>
              <a:t>1</a:t>
            </a:r>
            <a:r>
              <a:rPr lang="zh-CN" altLang="en-US" dirty="0">
                <a:solidFill>
                  <a:srgbClr val="C00000"/>
                </a:solidFill>
              </a:rPr>
              <a:t>阶段</a:t>
            </a:r>
            <a:r>
              <a:rPr lang="zh-CN" altLang="en-US" dirty="0"/>
              <a:t>：发现目标主机或</a:t>
            </a:r>
            <a:r>
              <a:rPr lang="zh-CN" altLang="en-US" dirty="0" smtClean="0"/>
              <a:t>网络； </a:t>
            </a:r>
            <a:endParaRPr lang="zh-CN" altLang="en-US" dirty="0"/>
          </a:p>
          <a:p>
            <a:pPr lvl="2"/>
            <a:r>
              <a:rPr lang="zh-CN" altLang="en-US" dirty="0" smtClean="0"/>
              <a:t> </a:t>
            </a:r>
            <a:r>
              <a:rPr lang="zh-CN" altLang="en-US" dirty="0" smtClean="0">
                <a:solidFill>
                  <a:srgbClr val="C00000"/>
                </a:solidFill>
              </a:rPr>
              <a:t>第</a:t>
            </a:r>
            <a:r>
              <a:rPr lang="en-US" altLang="zh-CN" dirty="0">
                <a:solidFill>
                  <a:srgbClr val="C00000"/>
                </a:solidFill>
              </a:rPr>
              <a:t>2</a:t>
            </a:r>
            <a:r>
              <a:rPr lang="zh-CN" altLang="en-US" dirty="0">
                <a:solidFill>
                  <a:srgbClr val="C00000"/>
                </a:solidFill>
              </a:rPr>
              <a:t>阶段</a:t>
            </a:r>
            <a:r>
              <a:rPr lang="zh-CN" altLang="en-US" dirty="0"/>
              <a:t>：发现目标后进一步搜集目标信息，</a:t>
            </a:r>
            <a:r>
              <a:rPr lang="zh-CN" altLang="en-US" dirty="0" smtClean="0"/>
              <a:t>包括</a:t>
            </a:r>
            <a:r>
              <a:rPr lang="zh-CN" altLang="en-US" dirty="0"/>
              <a:t>运行的</a:t>
            </a:r>
            <a:r>
              <a:rPr lang="zh-CN" altLang="en-US" dirty="0" smtClean="0"/>
              <a:t>服务、操作系统类型以及</a:t>
            </a:r>
            <a:r>
              <a:rPr lang="zh-CN" altLang="en-US" dirty="0"/>
              <a:t>服务软件的版本等。如果目标是一个网络，还可以进一步发现该网络的拓扑结构、路由设备以及各主机的</a:t>
            </a:r>
            <a:r>
              <a:rPr lang="zh-CN" altLang="en-US" dirty="0" smtClean="0"/>
              <a:t>信息； </a:t>
            </a:r>
            <a:endParaRPr lang="zh-CN" altLang="en-US" dirty="0"/>
          </a:p>
          <a:p>
            <a:pPr lvl="2"/>
            <a:r>
              <a:rPr lang="zh-CN" altLang="en-US" dirty="0" smtClean="0"/>
              <a:t> </a:t>
            </a:r>
            <a:r>
              <a:rPr lang="zh-CN" altLang="en-US" dirty="0" smtClean="0">
                <a:solidFill>
                  <a:srgbClr val="C00000"/>
                </a:solidFill>
              </a:rPr>
              <a:t>第</a:t>
            </a:r>
            <a:r>
              <a:rPr lang="en-US" altLang="zh-CN" dirty="0">
                <a:solidFill>
                  <a:srgbClr val="C00000"/>
                </a:solidFill>
              </a:rPr>
              <a:t>3</a:t>
            </a:r>
            <a:r>
              <a:rPr lang="zh-CN" altLang="en-US" dirty="0">
                <a:solidFill>
                  <a:srgbClr val="C00000"/>
                </a:solidFill>
              </a:rPr>
              <a:t>阶段</a:t>
            </a:r>
            <a:r>
              <a:rPr lang="zh-CN" altLang="en-US" dirty="0"/>
              <a:t>：根据搜集到的信息判断或者进一步测试系统是否存在安全漏洞。</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一、网络扫描技术概述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968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网络扫描技术的分类</a:t>
            </a:r>
            <a:endParaRPr lang="en-US" altLang="zh-CN" dirty="0" smtClean="0"/>
          </a:p>
          <a:p>
            <a:pPr lvl="2"/>
            <a:r>
              <a:rPr lang="zh-CN" altLang="en-US" dirty="0">
                <a:solidFill>
                  <a:schemeClr val="tx1"/>
                </a:solidFill>
              </a:rPr>
              <a:t> </a:t>
            </a:r>
            <a:r>
              <a:rPr lang="zh-CN" altLang="en-US" dirty="0">
                <a:solidFill>
                  <a:srgbClr val="C00000"/>
                </a:solidFill>
              </a:rPr>
              <a:t>主机扫描</a:t>
            </a:r>
            <a:r>
              <a:rPr lang="zh-CN" altLang="en-US" dirty="0"/>
              <a:t>：确定在目标网络上的主机是否可达，同时尽可能多映射目标网络的拓扑结构，主要利用</a:t>
            </a:r>
            <a:r>
              <a:rPr lang="en-US" altLang="zh-CN" dirty="0"/>
              <a:t>ICMP</a:t>
            </a:r>
            <a:r>
              <a:rPr lang="zh-CN" altLang="en-US" dirty="0"/>
              <a:t>数据包；</a:t>
            </a:r>
          </a:p>
          <a:p>
            <a:pPr lvl="2"/>
            <a:r>
              <a:rPr lang="zh-CN" altLang="en-US" dirty="0"/>
              <a:t> </a:t>
            </a:r>
            <a:r>
              <a:rPr lang="zh-CN" altLang="en-US" dirty="0">
                <a:solidFill>
                  <a:srgbClr val="C00000"/>
                </a:solidFill>
              </a:rPr>
              <a:t>端口扫描</a:t>
            </a:r>
            <a:r>
              <a:rPr lang="zh-CN" altLang="en-US" dirty="0"/>
              <a:t>：发现远程主机开放的端口以及服务</a:t>
            </a:r>
            <a:r>
              <a:rPr lang="zh-CN" altLang="en-US" dirty="0" smtClean="0"/>
              <a:t>；</a:t>
            </a:r>
            <a:endParaRPr lang="en-US" altLang="zh-CN" dirty="0" smtClean="0"/>
          </a:p>
          <a:p>
            <a:pPr lvl="2"/>
            <a:r>
              <a:rPr lang="zh-CN" altLang="en-US" dirty="0"/>
              <a:t> </a:t>
            </a:r>
            <a:r>
              <a:rPr lang="zh-CN" altLang="en-US" dirty="0" smtClean="0">
                <a:solidFill>
                  <a:srgbClr val="C00000"/>
                </a:solidFill>
              </a:rPr>
              <a:t>操作系统扫描</a:t>
            </a:r>
            <a:r>
              <a:rPr lang="zh-CN" altLang="en-US" dirty="0"/>
              <a:t>：</a:t>
            </a:r>
            <a:r>
              <a:rPr lang="zh-CN" altLang="en-US" dirty="0" smtClean="0"/>
              <a:t>根据扫描获取的特征判别操作系统；</a:t>
            </a:r>
            <a:endParaRPr lang="en-US" altLang="zh-CN" dirty="0" smtClean="0"/>
          </a:p>
          <a:p>
            <a:pPr lvl="2"/>
            <a:r>
              <a:rPr lang="en-US" altLang="zh-CN" dirty="0"/>
              <a:t> </a:t>
            </a:r>
            <a:r>
              <a:rPr lang="zh-CN" altLang="en-US" dirty="0" smtClean="0">
                <a:solidFill>
                  <a:srgbClr val="C00000"/>
                </a:solidFill>
              </a:rPr>
              <a:t>漏洞</a:t>
            </a:r>
            <a:r>
              <a:rPr lang="zh-CN" altLang="en-US" dirty="0">
                <a:solidFill>
                  <a:srgbClr val="C00000"/>
                </a:solidFill>
              </a:rPr>
              <a:t>扫描</a:t>
            </a:r>
            <a:r>
              <a:rPr lang="zh-CN" altLang="en-US" dirty="0"/>
              <a:t>：检测出目标系统存在的安全</a:t>
            </a:r>
            <a:r>
              <a:rPr lang="zh-CN" altLang="en-US" dirty="0" smtClean="0"/>
              <a:t>漏洞。</a:t>
            </a:r>
            <a:endParaRPr lang="zh-CN" altLang="en-US" dirty="0" smtClean="0">
              <a:latin typeface="华文中宋" panose="02010600040101010101" pitchFamily="2" charset="-122"/>
              <a:ea typeface="华文中宋" panose="02010600040101010101" pitchFamily="2" charset="-122"/>
            </a:endParaRPr>
          </a:p>
          <a:p>
            <a:pPr lvl="2"/>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一、网络扫描技术概述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884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zh-CN" altLang="en-US" dirty="0" smtClean="0">
                <a:solidFill>
                  <a:schemeClr val="accent1">
                    <a:lumMod val="50000"/>
                  </a:schemeClr>
                </a:solidFill>
              </a:rPr>
              <a:t> </a:t>
            </a:r>
            <a:r>
              <a:rPr lang="zh-CN" altLang="en-US" dirty="0" smtClean="0">
                <a:solidFill>
                  <a:srgbClr val="002060"/>
                </a:solidFill>
              </a:rPr>
              <a:t>传统</a:t>
            </a:r>
            <a:r>
              <a:rPr lang="zh-CN" altLang="en-US" dirty="0">
                <a:solidFill>
                  <a:srgbClr val="002060"/>
                </a:solidFill>
              </a:rPr>
              <a:t>主机扫描技术</a:t>
            </a:r>
          </a:p>
          <a:p>
            <a:pPr lvl="2"/>
            <a:r>
              <a:rPr lang="en-US" altLang="zh-CN" dirty="0" smtClean="0">
                <a:solidFill>
                  <a:srgbClr val="002060"/>
                </a:solidFill>
              </a:rPr>
              <a:t> </a:t>
            </a:r>
            <a:r>
              <a:rPr lang="en-US" altLang="zh-CN" dirty="0" smtClean="0">
                <a:solidFill>
                  <a:srgbClr val="C00000"/>
                </a:solidFill>
              </a:rPr>
              <a:t>ICMP Echo </a:t>
            </a:r>
            <a:r>
              <a:rPr lang="zh-CN" altLang="en-US" dirty="0" smtClean="0">
                <a:solidFill>
                  <a:srgbClr val="002060"/>
                </a:solidFill>
              </a:rPr>
              <a:t>：</a:t>
            </a:r>
            <a:r>
              <a:rPr lang="zh-CN" altLang="en-US" dirty="0">
                <a:solidFill>
                  <a:srgbClr val="002060"/>
                </a:solidFill>
              </a:rPr>
              <a:t>通过简单地向目标主机发送</a:t>
            </a:r>
            <a:r>
              <a:rPr lang="en-US" altLang="zh-CN" dirty="0">
                <a:solidFill>
                  <a:srgbClr val="002060"/>
                </a:solidFill>
              </a:rPr>
              <a:t>ICMP Echo Request </a:t>
            </a:r>
            <a:r>
              <a:rPr lang="zh-CN" altLang="en-US" dirty="0">
                <a:solidFill>
                  <a:srgbClr val="002060"/>
                </a:solidFill>
              </a:rPr>
              <a:t>数据包，并等待回复的</a:t>
            </a:r>
            <a:r>
              <a:rPr lang="en-US" altLang="zh-CN" dirty="0">
                <a:solidFill>
                  <a:srgbClr val="002060"/>
                </a:solidFill>
              </a:rPr>
              <a:t>ICMP Echo Reply </a:t>
            </a:r>
            <a:r>
              <a:rPr lang="zh-CN" altLang="en-US" dirty="0">
                <a:solidFill>
                  <a:srgbClr val="002060"/>
                </a:solidFill>
              </a:rPr>
              <a:t>包，如</a:t>
            </a:r>
            <a:r>
              <a:rPr lang="en-US" altLang="zh-CN" dirty="0" smtClean="0">
                <a:solidFill>
                  <a:srgbClr val="002060"/>
                </a:solidFill>
              </a:rPr>
              <a:t>Ping</a:t>
            </a:r>
            <a:r>
              <a:rPr lang="zh-CN" altLang="en-US" dirty="0" smtClean="0">
                <a:solidFill>
                  <a:srgbClr val="002060"/>
                </a:solidFill>
              </a:rPr>
              <a:t>；</a:t>
            </a:r>
            <a:endParaRPr lang="en-US" altLang="zh-CN" dirty="0" smtClean="0">
              <a:solidFill>
                <a:srgbClr val="002060"/>
              </a:solidFill>
            </a:endParaRPr>
          </a:p>
          <a:p>
            <a:pPr lvl="2"/>
            <a:r>
              <a:rPr lang="en-US" altLang="zh-CN" dirty="0" smtClean="0">
                <a:solidFill>
                  <a:srgbClr val="002060"/>
                </a:solidFill>
              </a:rPr>
              <a:t> </a:t>
            </a:r>
            <a:r>
              <a:rPr lang="en-US" altLang="zh-CN" dirty="0" smtClean="0">
                <a:solidFill>
                  <a:srgbClr val="C00000"/>
                </a:solidFill>
              </a:rPr>
              <a:t>ICMP Sweep</a:t>
            </a:r>
            <a:r>
              <a:rPr lang="zh-CN" altLang="en-US" dirty="0" smtClean="0">
                <a:solidFill>
                  <a:srgbClr val="002060"/>
                </a:solidFill>
              </a:rPr>
              <a:t>（</a:t>
            </a:r>
            <a:r>
              <a:rPr lang="en-US" altLang="zh-CN" dirty="0" smtClean="0">
                <a:solidFill>
                  <a:srgbClr val="002060"/>
                </a:solidFill>
              </a:rPr>
              <a:t>Ping Sweep</a:t>
            </a:r>
            <a:r>
              <a:rPr lang="zh-CN" altLang="en-US" dirty="0">
                <a:solidFill>
                  <a:srgbClr val="002060"/>
                </a:solidFill>
              </a:rPr>
              <a:t>）：使用</a:t>
            </a:r>
            <a:r>
              <a:rPr lang="en-US" altLang="zh-CN" dirty="0">
                <a:solidFill>
                  <a:srgbClr val="002060"/>
                </a:solidFill>
              </a:rPr>
              <a:t>ICMP Echo Request</a:t>
            </a:r>
            <a:r>
              <a:rPr lang="zh-CN" altLang="en-US" dirty="0">
                <a:solidFill>
                  <a:srgbClr val="002060"/>
                </a:solidFill>
              </a:rPr>
              <a:t>一次探测多个目标主机。通常这种探测包会并行发送，以提高探测效率，如</a:t>
            </a:r>
            <a:r>
              <a:rPr lang="en-US" altLang="zh-CN" dirty="0" err="1">
                <a:solidFill>
                  <a:srgbClr val="002060"/>
                </a:solidFill>
              </a:rPr>
              <a:t>pingsweep</a:t>
            </a:r>
            <a:r>
              <a:rPr lang="zh-CN" altLang="en-US" dirty="0" smtClean="0">
                <a:solidFill>
                  <a:srgbClr val="002060"/>
                </a:solidFill>
              </a:rPr>
              <a:t>工具；</a:t>
            </a:r>
            <a:endParaRPr lang="zh-CN" altLang="en-US" dirty="0">
              <a:solidFill>
                <a:srgbClr val="002060"/>
              </a:solidFill>
            </a:endParaRPr>
          </a:p>
          <a:p>
            <a:pPr lvl="2"/>
            <a:r>
              <a:rPr lang="en-US" altLang="zh-CN" dirty="0" smtClean="0">
                <a:solidFill>
                  <a:srgbClr val="002060"/>
                </a:solidFill>
              </a:rPr>
              <a:t> </a:t>
            </a:r>
            <a:r>
              <a:rPr lang="en-US" altLang="zh-CN" dirty="0" smtClean="0">
                <a:solidFill>
                  <a:srgbClr val="C00000"/>
                </a:solidFill>
              </a:rPr>
              <a:t>Broadcast ICMP </a:t>
            </a:r>
            <a:r>
              <a:rPr lang="zh-CN" altLang="en-US" dirty="0">
                <a:solidFill>
                  <a:srgbClr val="002060"/>
                </a:solidFill>
              </a:rPr>
              <a:t>：设置</a:t>
            </a:r>
            <a:r>
              <a:rPr lang="en-US" altLang="zh-CN" dirty="0">
                <a:solidFill>
                  <a:srgbClr val="002060"/>
                </a:solidFill>
              </a:rPr>
              <a:t>ICMP</a:t>
            </a:r>
            <a:r>
              <a:rPr lang="zh-CN" altLang="en-US" dirty="0">
                <a:solidFill>
                  <a:srgbClr val="002060"/>
                </a:solidFill>
              </a:rPr>
              <a:t>请求包的目标地址为广播地址或网络地址，则可以探测广播域或整个网络范围内的主机，这种情况</a:t>
            </a:r>
            <a:r>
              <a:rPr lang="zh-CN" altLang="en-US" dirty="0">
                <a:solidFill>
                  <a:srgbClr val="C00000"/>
                </a:solidFill>
              </a:rPr>
              <a:t>只适合于</a:t>
            </a:r>
            <a:r>
              <a:rPr lang="en-US" altLang="zh-CN" dirty="0">
                <a:solidFill>
                  <a:srgbClr val="C00000"/>
                </a:solidFill>
              </a:rPr>
              <a:t>UNIX/Linux</a:t>
            </a:r>
            <a:r>
              <a:rPr lang="zh-CN" altLang="en-US" dirty="0" smtClean="0">
                <a:solidFill>
                  <a:srgbClr val="002060"/>
                </a:solidFill>
              </a:rPr>
              <a:t>系统；</a:t>
            </a:r>
            <a:endParaRPr lang="zh-CN" altLang="en-US" dirty="0">
              <a:solidFill>
                <a:srgbClr val="002060"/>
              </a:solidFill>
            </a:endParaRPr>
          </a:p>
          <a:p>
            <a:pPr lvl="2"/>
            <a:r>
              <a:rPr lang="en-US" altLang="zh-CN" dirty="0" smtClean="0">
                <a:solidFill>
                  <a:srgbClr val="002060"/>
                </a:solidFill>
              </a:rPr>
              <a:t> </a:t>
            </a:r>
            <a:r>
              <a:rPr lang="en-US" altLang="zh-CN" dirty="0" smtClean="0">
                <a:solidFill>
                  <a:srgbClr val="C00000"/>
                </a:solidFill>
              </a:rPr>
              <a:t>Non-Echo ICMP</a:t>
            </a:r>
            <a:r>
              <a:rPr lang="zh-CN" altLang="en-US" dirty="0">
                <a:solidFill>
                  <a:srgbClr val="002060"/>
                </a:solidFill>
              </a:rPr>
              <a:t>：其它</a:t>
            </a:r>
            <a:r>
              <a:rPr lang="en-US" altLang="zh-CN" dirty="0">
                <a:solidFill>
                  <a:srgbClr val="002060"/>
                </a:solidFill>
              </a:rPr>
              <a:t>ICMP</a:t>
            </a:r>
            <a:r>
              <a:rPr lang="zh-CN" altLang="en-US" dirty="0">
                <a:solidFill>
                  <a:srgbClr val="002060"/>
                </a:solidFill>
              </a:rPr>
              <a:t>服务类型（</a:t>
            </a:r>
            <a:r>
              <a:rPr lang="en-US" altLang="zh-CN" dirty="0">
                <a:solidFill>
                  <a:srgbClr val="002060"/>
                </a:solidFill>
              </a:rPr>
              <a:t>13</a:t>
            </a:r>
            <a:r>
              <a:rPr lang="zh-CN" altLang="en-US" dirty="0">
                <a:solidFill>
                  <a:srgbClr val="002060"/>
                </a:solidFill>
              </a:rPr>
              <a:t>和</a:t>
            </a:r>
            <a:r>
              <a:rPr lang="en-US" altLang="zh-CN" dirty="0">
                <a:solidFill>
                  <a:srgbClr val="002060"/>
                </a:solidFill>
              </a:rPr>
              <a:t>14</a:t>
            </a:r>
            <a:r>
              <a:rPr lang="zh-CN" altLang="en-US" dirty="0">
                <a:solidFill>
                  <a:srgbClr val="002060"/>
                </a:solidFill>
              </a:rPr>
              <a:t>、</a:t>
            </a:r>
            <a:r>
              <a:rPr lang="en-US" altLang="zh-CN" dirty="0">
                <a:solidFill>
                  <a:srgbClr val="002060"/>
                </a:solidFill>
              </a:rPr>
              <a:t>15</a:t>
            </a:r>
            <a:r>
              <a:rPr lang="zh-CN" altLang="en-US" dirty="0">
                <a:solidFill>
                  <a:srgbClr val="002060"/>
                </a:solidFill>
              </a:rPr>
              <a:t>和</a:t>
            </a:r>
            <a:r>
              <a:rPr lang="en-US" altLang="zh-CN" dirty="0">
                <a:solidFill>
                  <a:srgbClr val="002060"/>
                </a:solidFill>
              </a:rPr>
              <a:t>16</a:t>
            </a:r>
            <a:r>
              <a:rPr lang="zh-CN" altLang="en-US" dirty="0">
                <a:solidFill>
                  <a:srgbClr val="002060"/>
                </a:solidFill>
              </a:rPr>
              <a:t>、</a:t>
            </a:r>
            <a:r>
              <a:rPr lang="en-US" altLang="zh-CN" dirty="0">
                <a:solidFill>
                  <a:srgbClr val="002060"/>
                </a:solidFill>
              </a:rPr>
              <a:t>17</a:t>
            </a:r>
            <a:r>
              <a:rPr lang="zh-CN" altLang="en-US" dirty="0">
                <a:solidFill>
                  <a:srgbClr val="002060"/>
                </a:solidFill>
              </a:rPr>
              <a:t>和</a:t>
            </a:r>
            <a:r>
              <a:rPr lang="en-US" altLang="zh-CN" dirty="0">
                <a:solidFill>
                  <a:srgbClr val="002060"/>
                </a:solidFill>
              </a:rPr>
              <a:t>18</a:t>
            </a:r>
            <a:r>
              <a:rPr lang="zh-CN" altLang="en-US" dirty="0">
                <a:solidFill>
                  <a:srgbClr val="002060"/>
                </a:solidFill>
              </a:rPr>
              <a:t>）也可以用于对主机或网络设备如路由器等的</a:t>
            </a:r>
            <a:r>
              <a:rPr lang="zh-CN" altLang="en-US" dirty="0" smtClean="0">
                <a:solidFill>
                  <a:srgbClr val="002060"/>
                </a:solidFill>
              </a:rPr>
              <a:t>探测。</a:t>
            </a:r>
          </a:p>
          <a:p>
            <a:pPr lvl="2"/>
            <a:endParaRPr lang="en-US" altLang="zh-CN" dirty="0" smtClean="0"/>
          </a:p>
          <a:p>
            <a:pPr lvl="2"/>
            <a:endParaRPr lang="en-US" altLang="zh-CN" dirty="0" smtClean="0"/>
          </a:p>
          <a:p>
            <a:pPr lvl="2"/>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二、主机扫描技术原理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302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smtClean="0"/>
              <a:t> ICMP</a:t>
            </a:r>
            <a:r>
              <a:rPr lang="zh-CN" altLang="en-US" dirty="0" smtClean="0"/>
              <a:t>报文类型</a:t>
            </a:r>
            <a:endParaRPr lang="en-US" altLang="zh-CN" dirty="0" smtClean="0"/>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二、主机扫描技术原理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bwMode="auto">
          <a:xfrm>
            <a:off x="695400" y="2465660"/>
            <a:ext cx="4568180"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Font typeface="Wingdings" panose="05000000000000000000" pitchFamily="2" charset="2"/>
              <a:buChar char="Ø"/>
            </a:pPr>
            <a:r>
              <a:rPr lang="en-US" altLang="zh-CN" sz="24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0 </a:t>
            </a:r>
            <a:r>
              <a:rPr lang="en-US" altLang="zh-CN" sz="24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Echo Reply</a:t>
            </a:r>
          </a:p>
          <a:p>
            <a:pPr>
              <a:buFont typeface="Wingdings" panose="05000000000000000000" pitchFamily="2" charset="2"/>
              <a:buChar char="Ø"/>
            </a:pPr>
            <a:r>
              <a:rPr lang="en-US" altLang="zh-CN" sz="24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3 </a:t>
            </a:r>
            <a:r>
              <a:rPr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Destination Unreachable</a:t>
            </a:r>
          </a:p>
          <a:p>
            <a:pPr>
              <a:buFont typeface="Wingdings" panose="05000000000000000000" pitchFamily="2" charset="2"/>
              <a:buChar char="Ø"/>
            </a:pPr>
            <a:r>
              <a:rPr lang="en-US" altLang="zh-CN" sz="24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4 </a:t>
            </a:r>
            <a:r>
              <a:rPr lang="en-US" altLang="zh-CN" sz="24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Source Quench </a:t>
            </a:r>
          </a:p>
          <a:p>
            <a:pPr>
              <a:buFont typeface="Wingdings" panose="05000000000000000000" pitchFamily="2" charset="2"/>
              <a:buChar char="Ø"/>
            </a:pPr>
            <a:r>
              <a:rPr lang="en-US" altLang="zh-CN" sz="24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5 </a:t>
            </a:r>
            <a:r>
              <a:rPr lang="en-US" altLang="zh-CN" sz="24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Redirect </a:t>
            </a:r>
          </a:p>
          <a:p>
            <a:pPr>
              <a:buFont typeface="Wingdings" panose="05000000000000000000" pitchFamily="2" charset="2"/>
              <a:buChar char="Ø"/>
            </a:pPr>
            <a:r>
              <a:rPr lang="en-US" altLang="zh-CN" sz="24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8 </a:t>
            </a:r>
            <a:r>
              <a:rPr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Echo </a:t>
            </a:r>
          </a:p>
          <a:p>
            <a:pPr>
              <a:buFont typeface="Wingdings" panose="05000000000000000000" pitchFamily="2" charset="2"/>
              <a:buChar char="Ø"/>
            </a:pPr>
            <a:r>
              <a:rPr lang="en-US" altLang="zh-CN" sz="24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11 Time Exceeded</a:t>
            </a:r>
            <a:endParaRPr lang="en-US" altLang="zh-CN" sz="24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a:buFont typeface="Wingdings" panose="05000000000000000000" pitchFamily="2" charset="2"/>
              <a:buChar char="Ø"/>
            </a:pPr>
            <a:r>
              <a:rPr lang="en-US" altLang="zh-CN" sz="24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12 </a:t>
            </a:r>
            <a:r>
              <a:rPr lang="en-US" altLang="zh-CN" sz="24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Parameter Problem</a:t>
            </a:r>
          </a:p>
        </p:txBody>
      </p:sp>
      <p:sp>
        <p:nvSpPr>
          <p:cNvPr id="7" name="Rectangle 4"/>
          <p:cNvSpPr>
            <a:spLocks noChangeArrowheads="1"/>
          </p:cNvSpPr>
          <p:nvPr/>
        </p:nvSpPr>
        <p:spPr bwMode="auto">
          <a:xfrm>
            <a:off x="5263580" y="2465660"/>
            <a:ext cx="6576731"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20000"/>
              </a:spcBef>
              <a:buFont typeface="Wingdings" panose="05000000000000000000" pitchFamily="2" charset="2"/>
              <a:buChar char="Ø"/>
            </a:pPr>
            <a:r>
              <a:rPr kumimoji="1" lang="en-US" altLang="zh-CN" sz="2400" dirty="0" smtClean="0">
                <a:solidFill>
                  <a:srgbClr val="002060"/>
                </a:solidFill>
                <a:latin typeface="微软雅黑" panose="020B0503020204020204" pitchFamily="34" charset="-122"/>
                <a:ea typeface="微软雅黑" panose="020B0503020204020204" pitchFamily="34" charset="-122"/>
              </a:rPr>
              <a:t> </a:t>
            </a:r>
            <a:r>
              <a:rPr kumimoji="1" lang="en-US" altLang="zh-CN" sz="2400" dirty="0" smtClean="0">
                <a:solidFill>
                  <a:srgbClr val="C00000"/>
                </a:solidFill>
                <a:latin typeface="微软雅黑" panose="020B0503020204020204" pitchFamily="34" charset="-122"/>
                <a:ea typeface="微软雅黑" panose="020B0503020204020204" pitchFamily="34" charset="-122"/>
              </a:rPr>
              <a:t>13 </a:t>
            </a:r>
            <a:r>
              <a:rPr kumimoji="1" lang="en-US" altLang="zh-CN" sz="2400" dirty="0">
                <a:solidFill>
                  <a:srgbClr val="C00000"/>
                </a:solidFill>
                <a:latin typeface="微软雅黑" panose="020B0503020204020204" pitchFamily="34" charset="-122"/>
                <a:ea typeface="微软雅黑" panose="020B0503020204020204" pitchFamily="34" charset="-122"/>
              </a:rPr>
              <a:t>Timestamp </a:t>
            </a:r>
          </a:p>
          <a:p>
            <a:pPr>
              <a:lnSpc>
                <a:spcPct val="100000"/>
              </a:lnSpc>
              <a:spcBef>
                <a:spcPct val="20000"/>
              </a:spcBef>
              <a:buFont typeface="Wingdings" panose="05000000000000000000" pitchFamily="2" charset="2"/>
              <a:buChar char="Ø"/>
            </a:pPr>
            <a:r>
              <a:rPr kumimoji="1" lang="en-US" altLang="zh-CN" sz="2400" dirty="0" smtClean="0">
                <a:solidFill>
                  <a:srgbClr val="002060"/>
                </a:solidFill>
                <a:latin typeface="微软雅黑" panose="020B0503020204020204" pitchFamily="34" charset="-122"/>
                <a:ea typeface="微软雅黑" panose="020B0503020204020204" pitchFamily="34" charset="-122"/>
              </a:rPr>
              <a:t> 14 </a:t>
            </a:r>
            <a:r>
              <a:rPr kumimoji="1" lang="en-US" altLang="zh-CN" sz="2400" dirty="0">
                <a:solidFill>
                  <a:srgbClr val="002060"/>
                </a:solidFill>
                <a:latin typeface="微软雅黑" panose="020B0503020204020204" pitchFamily="34" charset="-122"/>
                <a:ea typeface="微软雅黑" panose="020B0503020204020204" pitchFamily="34" charset="-122"/>
              </a:rPr>
              <a:t>Timestamp Reply </a:t>
            </a:r>
          </a:p>
          <a:p>
            <a:pPr>
              <a:lnSpc>
                <a:spcPct val="100000"/>
              </a:lnSpc>
              <a:spcBef>
                <a:spcPct val="20000"/>
              </a:spcBef>
              <a:buFont typeface="Wingdings" panose="05000000000000000000" pitchFamily="2" charset="2"/>
              <a:buChar char="Ø"/>
            </a:pPr>
            <a:r>
              <a:rPr kumimoji="1" lang="en-US" altLang="zh-CN" sz="2400" dirty="0" smtClean="0">
                <a:solidFill>
                  <a:srgbClr val="002060"/>
                </a:solidFill>
                <a:latin typeface="微软雅黑" panose="020B0503020204020204" pitchFamily="34" charset="-122"/>
                <a:ea typeface="微软雅黑" panose="020B0503020204020204" pitchFamily="34" charset="-122"/>
              </a:rPr>
              <a:t> </a:t>
            </a:r>
            <a:r>
              <a:rPr kumimoji="1" lang="en-US" altLang="zh-CN" sz="2400" dirty="0" smtClean="0">
                <a:solidFill>
                  <a:srgbClr val="C00000"/>
                </a:solidFill>
                <a:latin typeface="微软雅黑" panose="020B0503020204020204" pitchFamily="34" charset="-122"/>
                <a:ea typeface="微软雅黑" panose="020B0503020204020204" pitchFamily="34" charset="-122"/>
              </a:rPr>
              <a:t>15 Information Request</a:t>
            </a:r>
            <a:r>
              <a:rPr kumimoji="1" lang="zh-CN" altLang="en-US" sz="2400" dirty="0">
                <a:solidFill>
                  <a:srgbClr val="C00000"/>
                </a:solidFill>
                <a:latin typeface="微软雅黑" panose="020B0503020204020204" pitchFamily="34" charset="-122"/>
                <a:ea typeface="微软雅黑" panose="020B0503020204020204" pitchFamily="34" charset="-122"/>
              </a:rPr>
              <a:t>（已不再使用）</a:t>
            </a:r>
            <a:r>
              <a:rPr kumimoji="1" lang="en-US" altLang="zh-CN" sz="2400" dirty="0" smtClean="0">
                <a:solidFill>
                  <a:srgbClr val="C00000"/>
                </a:solidFill>
                <a:latin typeface="微软雅黑" panose="020B0503020204020204" pitchFamily="34" charset="-122"/>
                <a:ea typeface="微软雅黑" panose="020B0503020204020204" pitchFamily="34" charset="-122"/>
              </a:rPr>
              <a:t> </a:t>
            </a:r>
            <a:endParaRPr kumimoji="1" lang="en-US" altLang="zh-CN" sz="2400" dirty="0">
              <a:solidFill>
                <a:srgbClr val="C00000"/>
              </a:solidFill>
              <a:latin typeface="微软雅黑" panose="020B0503020204020204" pitchFamily="34" charset="-122"/>
              <a:ea typeface="微软雅黑" panose="020B0503020204020204" pitchFamily="34" charset="-122"/>
            </a:endParaRPr>
          </a:p>
          <a:p>
            <a:pPr>
              <a:lnSpc>
                <a:spcPct val="100000"/>
              </a:lnSpc>
              <a:spcBef>
                <a:spcPct val="20000"/>
              </a:spcBef>
              <a:buFont typeface="Wingdings" panose="05000000000000000000" pitchFamily="2" charset="2"/>
              <a:buChar char="Ø"/>
            </a:pPr>
            <a:r>
              <a:rPr kumimoji="1" lang="en-US" altLang="zh-CN" sz="2400" dirty="0" smtClean="0">
                <a:solidFill>
                  <a:srgbClr val="002060"/>
                </a:solidFill>
                <a:latin typeface="微软雅黑" panose="020B0503020204020204" pitchFamily="34" charset="-122"/>
                <a:ea typeface="微软雅黑" panose="020B0503020204020204" pitchFamily="34" charset="-122"/>
              </a:rPr>
              <a:t> 16 </a:t>
            </a:r>
            <a:r>
              <a:rPr kumimoji="1" lang="en-US" altLang="zh-CN" sz="2400" dirty="0">
                <a:solidFill>
                  <a:srgbClr val="002060"/>
                </a:solidFill>
                <a:latin typeface="微软雅黑" panose="020B0503020204020204" pitchFamily="34" charset="-122"/>
                <a:ea typeface="微软雅黑" panose="020B0503020204020204" pitchFamily="34" charset="-122"/>
              </a:rPr>
              <a:t>Information Reply </a:t>
            </a:r>
            <a:r>
              <a:rPr kumimoji="1" lang="zh-CN" altLang="en-US" sz="2400" dirty="0">
                <a:solidFill>
                  <a:srgbClr val="002060"/>
                </a:solidFill>
                <a:latin typeface="微软雅黑" panose="020B0503020204020204" pitchFamily="34" charset="-122"/>
                <a:ea typeface="微软雅黑" panose="020B0503020204020204" pitchFamily="34" charset="-122"/>
              </a:rPr>
              <a:t>（已不再使用）</a:t>
            </a:r>
            <a:endParaRPr kumimoji="1" lang="en-US" altLang="zh-CN" sz="2400" dirty="0">
              <a:solidFill>
                <a:srgbClr val="002060"/>
              </a:solidFill>
              <a:latin typeface="微软雅黑" panose="020B0503020204020204" pitchFamily="34" charset="-122"/>
              <a:ea typeface="微软雅黑" panose="020B0503020204020204" pitchFamily="34" charset="-122"/>
            </a:endParaRPr>
          </a:p>
          <a:p>
            <a:pPr>
              <a:lnSpc>
                <a:spcPct val="100000"/>
              </a:lnSpc>
              <a:spcBef>
                <a:spcPct val="20000"/>
              </a:spcBef>
              <a:buFont typeface="Wingdings" panose="05000000000000000000" pitchFamily="2" charset="2"/>
              <a:buChar char="Ø"/>
            </a:pPr>
            <a:r>
              <a:rPr kumimoji="1" lang="en-US" altLang="zh-CN" sz="2400" dirty="0" smtClean="0">
                <a:solidFill>
                  <a:srgbClr val="002060"/>
                </a:solidFill>
                <a:latin typeface="微软雅黑" panose="020B0503020204020204" pitchFamily="34" charset="-122"/>
                <a:ea typeface="微软雅黑" panose="020B0503020204020204" pitchFamily="34" charset="-122"/>
              </a:rPr>
              <a:t> </a:t>
            </a:r>
            <a:r>
              <a:rPr kumimoji="1" lang="en-US" altLang="zh-CN" sz="2400" dirty="0" smtClean="0">
                <a:solidFill>
                  <a:srgbClr val="C00000"/>
                </a:solidFill>
                <a:latin typeface="微软雅黑" panose="020B0503020204020204" pitchFamily="34" charset="-122"/>
                <a:ea typeface="微软雅黑" panose="020B0503020204020204" pitchFamily="34" charset="-122"/>
              </a:rPr>
              <a:t>17 </a:t>
            </a:r>
            <a:r>
              <a:rPr kumimoji="1" lang="en-US" altLang="zh-CN" sz="2400" dirty="0">
                <a:solidFill>
                  <a:srgbClr val="C00000"/>
                </a:solidFill>
                <a:latin typeface="微软雅黑" panose="020B0503020204020204" pitchFamily="34" charset="-122"/>
                <a:ea typeface="微软雅黑" panose="020B0503020204020204" pitchFamily="34" charset="-122"/>
              </a:rPr>
              <a:t>Address Mask Request </a:t>
            </a:r>
            <a:r>
              <a:rPr kumimoji="1" lang="zh-CN" altLang="en-US" sz="2400" dirty="0">
                <a:solidFill>
                  <a:srgbClr val="C00000"/>
                </a:solidFill>
                <a:latin typeface="微软雅黑" panose="020B0503020204020204" pitchFamily="34" charset="-122"/>
                <a:ea typeface="微软雅黑" panose="020B0503020204020204" pitchFamily="34" charset="-122"/>
              </a:rPr>
              <a:t>（已不再使用）</a:t>
            </a:r>
            <a:endParaRPr kumimoji="1" lang="en-US" altLang="zh-CN" sz="2400" dirty="0">
              <a:solidFill>
                <a:srgbClr val="C00000"/>
              </a:solidFill>
              <a:latin typeface="微软雅黑" panose="020B0503020204020204" pitchFamily="34" charset="-122"/>
              <a:ea typeface="微软雅黑" panose="020B0503020204020204" pitchFamily="34" charset="-122"/>
            </a:endParaRPr>
          </a:p>
          <a:p>
            <a:pPr>
              <a:lnSpc>
                <a:spcPct val="100000"/>
              </a:lnSpc>
              <a:spcBef>
                <a:spcPct val="20000"/>
              </a:spcBef>
              <a:buFont typeface="Wingdings" panose="05000000000000000000" pitchFamily="2" charset="2"/>
              <a:buChar char="Ø"/>
            </a:pPr>
            <a:r>
              <a:rPr kumimoji="1" lang="en-US" altLang="zh-CN" sz="2400" dirty="0" smtClean="0">
                <a:solidFill>
                  <a:srgbClr val="002060"/>
                </a:solidFill>
                <a:latin typeface="微软雅黑" panose="020B0503020204020204" pitchFamily="34" charset="-122"/>
                <a:ea typeface="微软雅黑" panose="020B0503020204020204" pitchFamily="34" charset="-122"/>
              </a:rPr>
              <a:t> 18 </a:t>
            </a:r>
            <a:r>
              <a:rPr kumimoji="1" lang="en-US" altLang="zh-CN" sz="2400" dirty="0">
                <a:solidFill>
                  <a:srgbClr val="002060"/>
                </a:solidFill>
                <a:latin typeface="微软雅黑" panose="020B0503020204020204" pitchFamily="34" charset="-122"/>
                <a:ea typeface="微软雅黑" panose="020B0503020204020204" pitchFamily="34" charset="-122"/>
              </a:rPr>
              <a:t>Address Mask </a:t>
            </a:r>
            <a:r>
              <a:rPr kumimoji="1" lang="en-US" altLang="zh-CN" sz="2400" dirty="0" smtClean="0">
                <a:solidFill>
                  <a:srgbClr val="002060"/>
                </a:solidFill>
                <a:latin typeface="微软雅黑" panose="020B0503020204020204" pitchFamily="34" charset="-122"/>
                <a:ea typeface="微软雅黑" panose="020B0503020204020204" pitchFamily="34" charset="-122"/>
              </a:rPr>
              <a:t>Reply</a:t>
            </a:r>
            <a:r>
              <a:rPr kumimoji="1" lang="zh-CN" altLang="en-US" sz="2400" dirty="0">
                <a:solidFill>
                  <a:srgbClr val="002060"/>
                </a:solidFill>
                <a:latin typeface="微软雅黑" panose="020B0503020204020204" pitchFamily="34" charset="-122"/>
                <a:ea typeface="微软雅黑" panose="020B0503020204020204" pitchFamily="34" charset="-122"/>
              </a:rPr>
              <a:t>（已不再使用）</a:t>
            </a:r>
            <a:r>
              <a:rPr kumimoji="1" lang="en-US" altLang="zh-CN" sz="2400" dirty="0" smtClean="0">
                <a:solidFill>
                  <a:srgbClr val="002060"/>
                </a:solidFill>
                <a:latin typeface="微软雅黑" panose="020B0503020204020204" pitchFamily="34" charset="-122"/>
                <a:ea typeface="微软雅黑" panose="020B0503020204020204" pitchFamily="34" charset="-122"/>
              </a:rPr>
              <a:t> </a:t>
            </a:r>
            <a:endParaRPr kumimoji="1" lang="en-US" altLang="zh-CN" sz="24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7980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out)">
                                      <p:cBhvr>
                                        <p:cTn id="7" dur="2000"/>
                                        <p:tgtEl>
                                          <p:spTgt spid="7"/>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out)">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207568" y="1844824"/>
            <a:ext cx="7704856" cy="4310616"/>
            <a:chOff x="2207568" y="1844824"/>
            <a:chExt cx="7704856" cy="4310616"/>
          </a:xfrm>
        </p:grpSpPr>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7568" y="1906997"/>
              <a:ext cx="7704856" cy="4248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2207568" y="1844824"/>
              <a:ext cx="770485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操作系统对</a:t>
            </a:r>
            <a:r>
              <a:rPr lang="en-US" altLang="zh-CN" dirty="0" smtClean="0"/>
              <a:t>ICMP</a:t>
            </a:r>
            <a:r>
              <a:rPr lang="zh-CN" altLang="en-US" dirty="0" smtClean="0"/>
              <a:t>消息的处理（非广播）</a:t>
            </a:r>
            <a:r>
              <a:rPr lang="en-US" altLang="zh-CN" dirty="0" smtClean="0"/>
              <a:t> </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二、主机扫描技术原理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4943872" y="2852936"/>
            <a:ext cx="576064" cy="3240360"/>
          </a:xfrm>
          <a:prstGeom prst="roundRect">
            <a:avLst/>
          </a:prstGeom>
          <a:noFill/>
          <a:ln w="28575">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6108001" y="2852936"/>
            <a:ext cx="576064" cy="3240360"/>
          </a:xfrm>
          <a:prstGeom prst="roundRect">
            <a:avLst/>
          </a:prstGeom>
          <a:noFill/>
          <a:ln w="28575">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4836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out)">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1)">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22871</TotalTime>
  <Words>3470</Words>
  <Application>Microsoft Office PowerPoint</Application>
  <PresentationFormat>宽屏</PresentationFormat>
  <Paragraphs>341</Paragraphs>
  <Slides>47</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60" baseType="lpstr">
      <vt:lpstr>黑体</vt:lpstr>
      <vt:lpstr>华文行楷</vt:lpstr>
      <vt:lpstr>华文新魏</vt:lpstr>
      <vt:lpstr>华文中宋</vt:lpstr>
      <vt:lpstr>宋体</vt:lpstr>
      <vt:lpstr>微软雅黑</vt:lpstr>
      <vt:lpstr>Arial</vt:lpstr>
      <vt:lpstr>Calibri</vt:lpstr>
      <vt:lpstr>Helvetica</vt:lpstr>
      <vt:lpstr>Times New Roman</vt:lpstr>
      <vt:lpstr>Wingdings</vt:lpstr>
      <vt:lpstr>Office 主题​​</vt:lpstr>
      <vt:lpstr>Visio</vt:lpstr>
      <vt:lpstr>网络安全技术</vt:lpstr>
      <vt:lpstr>了解网络扫描的基本概念；理解不同网络扫描技术的原理和特点；掌握简单网络扫描工具的设计与实现。</vt:lpstr>
      <vt:lpstr>内容安排</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结束语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yanzi</dc:creator>
  <cp:lastModifiedBy>zhaoyang@uestc.edu.cn</cp:lastModifiedBy>
  <cp:revision>999</cp:revision>
  <dcterms:created xsi:type="dcterms:W3CDTF">2013-10-09T01:13:35Z</dcterms:created>
  <dcterms:modified xsi:type="dcterms:W3CDTF">2019-10-08T11:02:19Z</dcterms:modified>
</cp:coreProperties>
</file>