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459" r:id="rId3"/>
    <p:sldId id="460" r:id="rId4"/>
    <p:sldId id="458" r:id="rId5"/>
    <p:sldId id="501" r:id="rId6"/>
    <p:sldId id="502" r:id="rId7"/>
    <p:sldId id="503" r:id="rId8"/>
    <p:sldId id="504" r:id="rId9"/>
    <p:sldId id="505" r:id="rId10"/>
    <p:sldId id="563" r:id="rId11"/>
    <p:sldId id="506" r:id="rId12"/>
    <p:sldId id="507" r:id="rId13"/>
    <p:sldId id="508" r:id="rId14"/>
    <p:sldId id="510" r:id="rId15"/>
    <p:sldId id="509" r:id="rId16"/>
    <p:sldId id="511" r:id="rId17"/>
    <p:sldId id="512" r:id="rId18"/>
    <p:sldId id="513" r:id="rId19"/>
    <p:sldId id="515" r:id="rId20"/>
    <p:sldId id="516" r:id="rId21"/>
    <p:sldId id="517" r:id="rId22"/>
    <p:sldId id="518" r:id="rId23"/>
    <p:sldId id="514" r:id="rId24"/>
    <p:sldId id="519" r:id="rId25"/>
    <p:sldId id="520" r:id="rId26"/>
    <p:sldId id="521" r:id="rId27"/>
    <p:sldId id="522" r:id="rId28"/>
    <p:sldId id="524" r:id="rId29"/>
    <p:sldId id="525" r:id="rId30"/>
    <p:sldId id="523" r:id="rId31"/>
    <p:sldId id="526" r:id="rId32"/>
    <p:sldId id="527" r:id="rId33"/>
    <p:sldId id="534" r:id="rId34"/>
    <p:sldId id="535" r:id="rId35"/>
    <p:sldId id="536" r:id="rId36"/>
    <p:sldId id="528" r:id="rId37"/>
    <p:sldId id="529" r:id="rId38"/>
    <p:sldId id="530" r:id="rId39"/>
    <p:sldId id="531" r:id="rId40"/>
    <p:sldId id="532" r:id="rId41"/>
    <p:sldId id="533" r:id="rId42"/>
    <p:sldId id="550" r:id="rId43"/>
    <p:sldId id="537" r:id="rId44"/>
    <p:sldId id="538" r:id="rId45"/>
    <p:sldId id="539" r:id="rId46"/>
    <p:sldId id="540" r:id="rId47"/>
    <p:sldId id="541" r:id="rId48"/>
    <p:sldId id="542" r:id="rId49"/>
    <p:sldId id="543" r:id="rId50"/>
    <p:sldId id="544" r:id="rId51"/>
    <p:sldId id="545" r:id="rId52"/>
    <p:sldId id="546" r:id="rId53"/>
    <p:sldId id="547" r:id="rId54"/>
    <p:sldId id="548" r:id="rId55"/>
    <p:sldId id="564" r:id="rId56"/>
    <p:sldId id="549" r:id="rId57"/>
    <p:sldId id="551" r:id="rId58"/>
    <p:sldId id="552" r:id="rId59"/>
    <p:sldId id="553" r:id="rId60"/>
    <p:sldId id="554" r:id="rId61"/>
    <p:sldId id="556" r:id="rId62"/>
    <p:sldId id="557" r:id="rId63"/>
    <p:sldId id="565" r:id="rId64"/>
    <p:sldId id="558" r:id="rId65"/>
    <p:sldId id="559" r:id="rId66"/>
    <p:sldId id="560" r:id="rId67"/>
    <p:sldId id="561" r:id="rId68"/>
    <p:sldId id="562" r:id="rId69"/>
    <p:sldId id="566" r:id="rId70"/>
    <p:sldId id="454" r:id="rId71"/>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0814" autoAdjust="0"/>
  </p:normalViewPr>
  <p:slideViewPr>
    <p:cSldViewPr>
      <p:cViewPr varScale="1">
        <p:scale>
          <a:sx n="74" d="100"/>
          <a:sy n="74" d="100"/>
        </p:scale>
        <p:origin x="96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a:solidFill>
                <a:srgbClr val="002060"/>
              </a:solidFill>
              <a:latin typeface="微软雅黑" panose="020B0503020204020204" pitchFamily="34" charset="-122"/>
              <a:ea typeface="微软雅黑" panose="020B0503020204020204" pitchFamily="34" charset="-122"/>
            </a:rPr>
            <a:t>网络隔离技术</a:t>
          </a:r>
        </a:p>
      </dgm:t>
    </dgm:pt>
    <dgm:pt modelId="{B714F959-1953-4566-8EF1-9AC9FC913658}" type="par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网络隔离技术概述</a:t>
          </a:r>
        </a:p>
      </dgm:t>
    </dgm:pt>
    <dgm:pt modelId="{21B19C81-CC38-4292-827E-519C069BAB76}" type="parTrans" cxnId="{2E863C3A-8E32-4B47-A43B-AB6578A25A84}">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交换机与网络隔离</a:t>
          </a:r>
        </a:p>
      </dgm:t>
    </dgm:pt>
    <dgm:pt modelId="{09D03F5E-FA65-41CA-98B9-2A24DF0B9928}" type="parTrans" cxnId="{4AFE4472-C99E-493B-8A10-A9F84D89BC09}">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路由器与网络隔离</a:t>
          </a:r>
        </a:p>
      </dgm:t>
    </dgm:pt>
    <dgm:pt modelId="{6B80B25D-477D-4BDE-99FD-A6B10127D45D}" type="parTrans" cxnId="{AC3E19E1-73E6-4BCC-B423-CE825229472B}">
      <dgm:prSet/>
      <dgm:spPr/>
      <dgm:t>
        <a:bodyPr/>
        <a:lstStyle/>
        <a:p>
          <a:endParaRPr lang="zh-CN" altLang="en-US">
            <a:solidFill>
              <a:srgbClr val="002060"/>
            </a:solidFill>
          </a:endParaRPr>
        </a:p>
      </dgm:t>
    </dgm:pt>
    <dgm:pt modelId="{693ED514-96AB-476F-8D41-A694109BC930}" type="sibTrans" cxnId="{AC3E19E1-73E6-4BCC-B423-CE825229472B}">
      <dgm:prSet/>
      <dgm:spPr/>
      <dgm:t>
        <a:bodyPr/>
        <a:lstStyle/>
        <a:p>
          <a:endParaRPr lang="zh-CN" altLang="en-US">
            <a:solidFill>
              <a:srgbClr val="002060"/>
            </a:solidFill>
          </a:endParaRPr>
        </a:p>
      </dgm:t>
    </dgm:pt>
    <dgm:pt modelId="{0E0B6C48-B1A5-45FA-9F73-8CA8AC2E9C43}">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防火墙与网络隔离</a:t>
          </a:r>
        </a:p>
      </dgm:t>
    </dgm:pt>
    <dgm:pt modelId="{FBC32175-DF6E-434B-8D2E-C68D77A1D7D1}" type="parTrans" cxnId="{2A3EAA65-16F9-4695-867E-921AB7835978}">
      <dgm:prSet/>
      <dgm:spPr/>
      <dgm:t>
        <a:bodyPr/>
        <a:lstStyle/>
        <a:p>
          <a:endParaRPr lang="zh-CN" altLang="en-US">
            <a:solidFill>
              <a:srgbClr val="002060"/>
            </a:solidFill>
          </a:endParaRPr>
        </a:p>
      </dgm:t>
    </dgm:pt>
    <dgm:pt modelId="{17F41F38-C1DC-4FC4-ABC6-5F4530525A63}" type="sibTrans" cxnId="{2A3EAA65-16F9-4695-867E-921AB7835978}">
      <dgm:prSet/>
      <dgm:spPr/>
      <dgm:t>
        <a:bodyPr/>
        <a:lstStyle/>
        <a:p>
          <a:endParaRPr lang="zh-CN" altLang="en-US">
            <a:solidFill>
              <a:srgbClr val="002060"/>
            </a:solidFill>
          </a:endParaRPr>
        </a:p>
      </dgm:t>
    </dgm:pt>
    <dgm:pt modelId="{8FBAF90B-1417-467B-AECE-E78BABBC4BBB}">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地址转换与虚拟专网</a:t>
          </a:r>
        </a:p>
      </dgm:t>
    </dgm:pt>
    <dgm:pt modelId="{EB6A5C45-FF9A-42B8-BD94-DFDAE8B12B3C}" type="parTrans" cxnId="{BD4214FA-B66D-433F-963F-3F38CB24F94F}">
      <dgm:prSet/>
      <dgm:spPr/>
      <dgm:t>
        <a:bodyPr/>
        <a:lstStyle/>
        <a:p>
          <a:endParaRPr lang="zh-CN" altLang="en-US">
            <a:solidFill>
              <a:srgbClr val="002060"/>
            </a:solidFill>
          </a:endParaRPr>
        </a:p>
      </dgm:t>
    </dgm:pt>
    <dgm:pt modelId="{E4164976-F5AC-4171-9CB3-4AD33210AC56}" type="sibTrans" cxnId="{BD4214FA-B66D-433F-963F-3F38CB24F94F}">
      <dgm:prSet/>
      <dgm:spPr/>
      <dgm:t>
        <a:bodyPr/>
        <a:lstStyle/>
        <a:p>
          <a:endParaRPr lang="zh-CN" altLang="en-US">
            <a:solidFill>
              <a:srgbClr val="002060"/>
            </a:solidFill>
          </a:endParaRPr>
        </a:p>
      </dgm:t>
    </dgm:pt>
    <dgm:pt modelId="{A5107D26-EE3F-4BBD-A2C3-050587FF571E}">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物理隔离</a:t>
          </a:r>
        </a:p>
      </dgm:t>
    </dgm:pt>
    <dgm:pt modelId="{14245A74-17B3-44BC-8FA9-F33044F2ACBD}" type="parTrans" cxnId="{045FBB51-03CA-4665-BF1F-FF03AC4CD912}">
      <dgm:prSet/>
      <dgm:spPr/>
      <dgm:t>
        <a:bodyPr/>
        <a:lstStyle/>
        <a:p>
          <a:endParaRPr lang="zh-CN" altLang="en-US">
            <a:solidFill>
              <a:srgbClr val="002060"/>
            </a:solidFill>
          </a:endParaRPr>
        </a:p>
      </dgm:t>
    </dgm:pt>
    <dgm:pt modelId="{C6DC450C-3CD7-451D-8B92-970077C0F28E}" type="sibTrans" cxnId="{045FBB51-03CA-4665-BF1F-FF03AC4CD912}">
      <dgm:prSet/>
      <dgm:spPr/>
      <dgm:t>
        <a:bodyPr/>
        <a:lstStyle/>
        <a:p>
          <a:endParaRPr lang="zh-CN" altLang="en-US">
            <a:solidFill>
              <a:srgbClr val="002060"/>
            </a:solidFill>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custLinFactX="-54226" custLinFactNeighborX="-100000">
        <dgm:presLayoutVars>
          <dgm:chPref val="3"/>
        </dgm:presLayoutVars>
      </dgm:prSet>
      <dgm:spPr/>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6"/>
      <dgm:spPr/>
    </dgm:pt>
    <dgm:pt modelId="{BA008916-8107-4913-B1D5-CFDEC0C30CDE}" type="pres">
      <dgm:prSet presAssocID="{21B19C81-CC38-4292-827E-519C069BAB76}" presName="connTx" presStyleLbl="parChTrans1D2" presStyleIdx="0" presStyleCnt="6"/>
      <dgm:spPr/>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6" custScaleX="190835" custLinFactNeighborX="14029" custLinFactNeighborY="-538">
        <dgm:presLayoutVars>
          <dgm:chPref val="3"/>
        </dgm:presLayoutVars>
      </dgm:prSet>
      <dgm:spPr/>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6"/>
      <dgm:spPr/>
    </dgm:pt>
    <dgm:pt modelId="{DE3DA856-024D-4E2E-AA6E-65142AD196C7}" type="pres">
      <dgm:prSet presAssocID="{09D03F5E-FA65-41CA-98B9-2A24DF0B9928}" presName="connTx" presStyleLbl="parChTrans1D2" presStyleIdx="1" presStyleCnt="6"/>
      <dgm:spPr/>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6" custScaleX="190835" custLinFactNeighborX="14029">
        <dgm:presLayoutVars>
          <dgm:chPref val="3"/>
        </dgm:presLayoutVars>
      </dgm:prSet>
      <dgm:spPr/>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6"/>
      <dgm:spPr/>
    </dgm:pt>
    <dgm:pt modelId="{50A72458-A1AA-4F0A-B17F-1E02453C0495}" type="pres">
      <dgm:prSet presAssocID="{6B80B25D-477D-4BDE-99FD-A6B10127D45D}" presName="connTx" presStyleLbl="parChTrans1D2" presStyleIdx="2" presStyleCnt="6"/>
      <dgm:spPr/>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6" custScaleX="189864" custLinFactNeighborX="14029">
        <dgm:presLayoutVars>
          <dgm:chPref val="3"/>
        </dgm:presLayoutVars>
      </dgm:prSet>
      <dgm:spPr/>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6"/>
      <dgm:spPr/>
    </dgm:pt>
    <dgm:pt modelId="{EABE5E8D-E6C8-4E58-A35E-6AC55B40A23A}" type="pres">
      <dgm:prSet presAssocID="{FBC32175-DF6E-434B-8D2E-C68D77A1D7D1}" presName="connTx" presStyleLbl="parChTrans1D2" presStyleIdx="3" presStyleCnt="6"/>
      <dgm:spPr/>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6" custScaleX="189864" custLinFactNeighborX="14029">
        <dgm:presLayoutVars>
          <dgm:chPref val="3"/>
        </dgm:presLayoutVars>
      </dgm:prSet>
      <dgm:spPr/>
    </dgm:pt>
    <dgm:pt modelId="{EAEAF406-E72B-4607-8279-4CBE28DC232F}" type="pres">
      <dgm:prSet presAssocID="{0E0B6C48-B1A5-45FA-9F73-8CA8AC2E9C43}" presName="level3hierChild" presStyleCnt="0"/>
      <dgm:spPr/>
    </dgm:pt>
    <dgm:pt modelId="{8FD75F3D-3860-41F0-BD94-D64768FF2162}" type="pres">
      <dgm:prSet presAssocID="{EB6A5C45-FF9A-42B8-BD94-DFDAE8B12B3C}" presName="conn2-1" presStyleLbl="parChTrans1D2" presStyleIdx="4" presStyleCnt="6"/>
      <dgm:spPr/>
    </dgm:pt>
    <dgm:pt modelId="{B946756E-6C23-4A98-BD35-20126A089D56}" type="pres">
      <dgm:prSet presAssocID="{EB6A5C45-FF9A-42B8-BD94-DFDAE8B12B3C}" presName="connTx" presStyleLbl="parChTrans1D2" presStyleIdx="4" presStyleCnt="6"/>
      <dgm:spPr/>
    </dgm:pt>
    <dgm:pt modelId="{DFA3F8F4-F52F-4CC0-B337-8D394756C1AB}" type="pres">
      <dgm:prSet presAssocID="{8FBAF90B-1417-467B-AECE-E78BABBC4BBB}" presName="root2" presStyleCnt="0"/>
      <dgm:spPr/>
    </dgm:pt>
    <dgm:pt modelId="{BEC501DD-E900-46E5-AD83-D8B81B2625C1}" type="pres">
      <dgm:prSet presAssocID="{8FBAF90B-1417-467B-AECE-E78BABBC4BBB}" presName="LevelTwoTextNode" presStyleLbl="node2" presStyleIdx="4" presStyleCnt="6" custScaleX="190835" custLinFactNeighborX="14029">
        <dgm:presLayoutVars>
          <dgm:chPref val="3"/>
        </dgm:presLayoutVars>
      </dgm:prSet>
      <dgm:spPr/>
    </dgm:pt>
    <dgm:pt modelId="{7C46B0CE-6FFC-4555-91ED-B28896AB39C5}" type="pres">
      <dgm:prSet presAssocID="{8FBAF90B-1417-467B-AECE-E78BABBC4BBB}" presName="level3hierChild" presStyleCnt="0"/>
      <dgm:spPr/>
    </dgm:pt>
    <dgm:pt modelId="{18930990-D445-4779-9AFD-B248CB03ADAE}" type="pres">
      <dgm:prSet presAssocID="{14245A74-17B3-44BC-8FA9-F33044F2ACBD}" presName="conn2-1" presStyleLbl="parChTrans1D2" presStyleIdx="5" presStyleCnt="6"/>
      <dgm:spPr/>
    </dgm:pt>
    <dgm:pt modelId="{15D6537D-2D69-42B8-AC1C-8C1D43EC4B25}" type="pres">
      <dgm:prSet presAssocID="{14245A74-17B3-44BC-8FA9-F33044F2ACBD}" presName="connTx" presStyleLbl="parChTrans1D2" presStyleIdx="5" presStyleCnt="6"/>
      <dgm:spPr/>
    </dgm:pt>
    <dgm:pt modelId="{38BE9505-8E5A-407C-94A2-B06CD488E2C6}" type="pres">
      <dgm:prSet presAssocID="{A5107D26-EE3F-4BBD-A2C3-050587FF571E}" presName="root2" presStyleCnt="0"/>
      <dgm:spPr/>
    </dgm:pt>
    <dgm:pt modelId="{1294758F-4D54-44F4-9978-2688C99D39FA}" type="pres">
      <dgm:prSet presAssocID="{A5107D26-EE3F-4BBD-A2C3-050587FF571E}" presName="LevelTwoTextNode" presStyleLbl="node2" presStyleIdx="5" presStyleCnt="6" custScaleX="190187" custLinFactNeighborX="14029">
        <dgm:presLayoutVars>
          <dgm:chPref val="3"/>
        </dgm:presLayoutVars>
      </dgm:prSet>
      <dgm:spPr/>
    </dgm:pt>
    <dgm:pt modelId="{36A6FB2D-3992-47B3-B636-449A2F16E647}" type="pres">
      <dgm:prSet presAssocID="{A5107D26-EE3F-4BBD-A2C3-050587FF571E}" presName="level3hierChild" presStyleCnt="0"/>
      <dgm:spPr/>
    </dgm:pt>
  </dgm:ptLst>
  <dgm:cxnLst>
    <dgm:cxn modelId="{758BBB00-61E4-4AC7-84E3-FDF5DE4FD0A9}" type="presOf" srcId="{EB8F9212-610E-4519-A7B1-F1FFAF5F9A77}" destId="{AB72FF4B-7660-4769-BAC2-3A0716D04C5C}"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9248B71B-2B2A-4D6D-961A-1F699B4404F8}" type="presOf" srcId="{21B19C81-CC38-4292-827E-519C069BAB76}" destId="{BA008916-8107-4913-B1D5-CFDEC0C30CDE}" srcOrd="1"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0BB4682C-C46B-4D60-B809-7FEB73D30419}" type="presOf" srcId="{8FBAF90B-1417-467B-AECE-E78BABBC4BBB}" destId="{BEC501DD-E900-46E5-AD83-D8B81B2625C1}" srcOrd="0" destOrd="0" presId="urn:microsoft.com/office/officeart/2008/layout/HorizontalMultiLevelHierarchy"/>
    <dgm:cxn modelId="{2E863C3A-8E32-4B47-A43B-AB6578A25A84}" srcId="{52ABFACF-F65E-40AF-AE31-14DB4CBBD929}" destId="{FCC57719-6FCF-42B3-A24F-7A7D2FE6248D}" srcOrd="0" destOrd="0" parTransId="{21B19C81-CC38-4292-827E-519C069BAB76}" sibTransId="{572AD595-2F63-4148-86B8-0EF8BE6F2F8A}"/>
    <dgm:cxn modelId="{C5F6845B-6034-4A79-AB13-2D20108F115D}" type="presOf" srcId="{EB6A5C45-FF9A-42B8-BD94-DFDAE8B12B3C}" destId="{8FD75F3D-3860-41F0-BD94-D64768FF2162}"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2A3EAA65-16F9-4695-867E-921AB7835978}" srcId="{52ABFACF-F65E-40AF-AE31-14DB4CBBD929}" destId="{0E0B6C48-B1A5-45FA-9F73-8CA8AC2E9C43}" srcOrd="3" destOrd="0" parTransId="{FBC32175-DF6E-434B-8D2E-C68D77A1D7D1}" sibTransId="{17F41F38-C1DC-4FC4-ABC6-5F4530525A63}"/>
    <dgm:cxn modelId="{5F766346-14F4-42BA-A949-0495207E85DD}" type="presOf" srcId="{BDF5B4B0-7C1E-447A-9663-02FFDE877AEE}" destId="{0CFF7574-2F89-4C32-A0F7-F304E981EA44}" srcOrd="0" destOrd="0" presId="urn:microsoft.com/office/officeart/2008/layout/HorizontalMultiLevelHierarchy"/>
    <dgm:cxn modelId="{045FBB51-03CA-4665-BF1F-FF03AC4CD912}" srcId="{52ABFACF-F65E-40AF-AE31-14DB4CBBD929}" destId="{A5107D26-EE3F-4BBD-A2C3-050587FF571E}" srcOrd="5" destOrd="0" parTransId="{14245A74-17B3-44BC-8FA9-F33044F2ACBD}" sibTransId="{C6DC450C-3CD7-451D-8B92-970077C0F28E}"/>
    <dgm:cxn modelId="{4AFE4472-C99E-493B-8A10-A9F84D89BC09}" srcId="{52ABFACF-F65E-40AF-AE31-14DB4CBBD929}" destId="{EB8F9212-610E-4519-A7B1-F1FFAF5F9A77}" srcOrd="1" destOrd="0" parTransId="{09D03F5E-FA65-41CA-98B9-2A24DF0B9928}" sibTransId="{B90EFDE4-5488-4F03-B83B-A31BACC2B68B}"/>
    <dgm:cxn modelId="{00939F9A-D913-4E48-9273-16FE57B0FB06}" type="presOf" srcId="{09D03F5E-FA65-41CA-98B9-2A24DF0B9928}" destId="{FBD6E80D-5562-4DE9-A27A-0053813C7DC1}" srcOrd="0" destOrd="0" presId="urn:microsoft.com/office/officeart/2008/layout/HorizontalMultiLevelHierarchy"/>
    <dgm:cxn modelId="{D0A963A1-596A-4D37-B834-DBD3C87B2935}" type="presOf" srcId="{6B80B25D-477D-4BDE-99FD-A6B10127D45D}" destId="{8A4DDA62-2FBD-4F65-B11A-9188B0B8D056}" srcOrd="0"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8A1F74A2-FBA2-447F-A3E6-B8E2E21E81F8}" type="presOf" srcId="{FBC32175-DF6E-434B-8D2E-C68D77A1D7D1}" destId="{EABE5E8D-E6C8-4E58-A35E-6AC55B40A23A}" srcOrd="1" destOrd="0" presId="urn:microsoft.com/office/officeart/2008/layout/HorizontalMultiLevelHierarchy"/>
    <dgm:cxn modelId="{C24B37B2-2902-4B45-A5F0-A03998345485}" type="presOf" srcId="{A5107D26-EE3F-4BBD-A2C3-050587FF571E}" destId="{1294758F-4D54-44F4-9978-2688C99D39FA}" srcOrd="0" destOrd="0" presId="urn:microsoft.com/office/officeart/2008/layout/HorizontalMultiLevelHierarchy"/>
    <dgm:cxn modelId="{808A8CB5-79E3-453C-A73E-1F33A387BA15}" type="presOf" srcId="{0E0B6C48-B1A5-45FA-9F73-8CA8AC2E9C43}" destId="{07B0FB95-4055-4C0C-A36E-395E21D7D3E1}" srcOrd="0" destOrd="0" presId="urn:microsoft.com/office/officeart/2008/layout/HorizontalMultiLevelHierarchy"/>
    <dgm:cxn modelId="{22CB5FB8-5C0F-4C9B-92A4-03CBE82F947C}" type="presOf" srcId="{EB6A5C45-FF9A-42B8-BD94-DFDAE8B12B3C}" destId="{B946756E-6C23-4A98-BD35-20126A089D56}" srcOrd="1"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A10872D7-ECD6-4D6A-8148-0F43BCCFDD8F}" type="presOf" srcId="{14245A74-17B3-44BC-8FA9-F33044F2ACBD}" destId="{15D6537D-2D69-42B8-AC1C-8C1D43EC4B25}" srcOrd="1"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AC3E19E1-73E6-4BCC-B423-CE825229472B}" srcId="{52ABFACF-F65E-40AF-AE31-14DB4CBBD929}" destId="{7FC8C3E6-84BF-48EE-B895-E753F1C8D0FC}" srcOrd="2" destOrd="0" parTransId="{6B80B25D-477D-4BDE-99FD-A6B10127D45D}" sibTransId="{693ED514-96AB-476F-8D41-A694109BC930}"/>
    <dgm:cxn modelId="{E69E5EE6-DBCB-4E9C-BCB5-72EB4867A0BF}" type="presOf" srcId="{FCC57719-6FCF-42B3-A24F-7A7D2FE6248D}" destId="{7C1FED7C-D8EC-4530-8AB6-8C2714AA56C7}" srcOrd="0" destOrd="0" presId="urn:microsoft.com/office/officeart/2008/layout/HorizontalMultiLevelHierarchy"/>
    <dgm:cxn modelId="{CD116DE8-5964-4693-A05D-10417F156161}" type="presOf" srcId="{14245A74-17B3-44BC-8FA9-F33044F2ACBD}" destId="{18930990-D445-4779-9AFD-B248CB03ADAE}" srcOrd="0" destOrd="0" presId="urn:microsoft.com/office/officeart/2008/layout/HorizontalMultiLevelHierarchy"/>
    <dgm:cxn modelId="{BD4214FA-B66D-433F-963F-3F38CB24F94F}" srcId="{52ABFACF-F65E-40AF-AE31-14DB4CBBD929}" destId="{8FBAF90B-1417-467B-AECE-E78BABBC4BBB}" srcOrd="4" destOrd="0" parTransId="{EB6A5C45-FF9A-42B8-BD94-DFDAE8B12B3C}" sibTransId="{E4164976-F5AC-4171-9CB3-4AD33210AC56}"/>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 modelId="{7E0122B4-41E9-4BEC-8E19-C9CF4C066AF3}" type="presParOf" srcId="{E06CABE9-157F-4BE2-9DF0-E9BEAA21D552}" destId="{8FD75F3D-3860-41F0-BD94-D64768FF2162}" srcOrd="8" destOrd="0" presId="urn:microsoft.com/office/officeart/2008/layout/HorizontalMultiLevelHierarchy"/>
    <dgm:cxn modelId="{1B713452-87C5-4185-AF43-2361A1A3CB3D}" type="presParOf" srcId="{8FD75F3D-3860-41F0-BD94-D64768FF2162}" destId="{B946756E-6C23-4A98-BD35-20126A089D56}" srcOrd="0" destOrd="0" presId="urn:microsoft.com/office/officeart/2008/layout/HorizontalMultiLevelHierarchy"/>
    <dgm:cxn modelId="{08D7E344-3DEC-4726-86D4-50A1C2FBE19D}" type="presParOf" srcId="{E06CABE9-157F-4BE2-9DF0-E9BEAA21D552}" destId="{DFA3F8F4-F52F-4CC0-B337-8D394756C1AB}" srcOrd="9" destOrd="0" presId="urn:microsoft.com/office/officeart/2008/layout/HorizontalMultiLevelHierarchy"/>
    <dgm:cxn modelId="{899BD906-80E4-407D-93F6-8A196BBA0F9E}" type="presParOf" srcId="{DFA3F8F4-F52F-4CC0-B337-8D394756C1AB}" destId="{BEC501DD-E900-46E5-AD83-D8B81B2625C1}" srcOrd="0" destOrd="0" presId="urn:microsoft.com/office/officeart/2008/layout/HorizontalMultiLevelHierarchy"/>
    <dgm:cxn modelId="{0310934F-BC5F-4675-817F-8FE73ADBB145}" type="presParOf" srcId="{DFA3F8F4-F52F-4CC0-B337-8D394756C1AB}" destId="{7C46B0CE-6FFC-4555-91ED-B28896AB39C5}" srcOrd="1" destOrd="0" presId="urn:microsoft.com/office/officeart/2008/layout/HorizontalMultiLevelHierarchy"/>
    <dgm:cxn modelId="{0D2CA485-7378-4BFF-984B-770A4C703514}" type="presParOf" srcId="{E06CABE9-157F-4BE2-9DF0-E9BEAA21D552}" destId="{18930990-D445-4779-9AFD-B248CB03ADAE}" srcOrd="10" destOrd="0" presId="urn:microsoft.com/office/officeart/2008/layout/HorizontalMultiLevelHierarchy"/>
    <dgm:cxn modelId="{4F75F475-82E7-42B7-B6FD-CEBE75E3F7D2}" type="presParOf" srcId="{18930990-D445-4779-9AFD-B248CB03ADAE}" destId="{15D6537D-2D69-42B8-AC1C-8C1D43EC4B25}" srcOrd="0" destOrd="0" presId="urn:microsoft.com/office/officeart/2008/layout/HorizontalMultiLevelHierarchy"/>
    <dgm:cxn modelId="{0C7B1F01-5683-4A9F-9910-0AFC723E5D0C}" type="presParOf" srcId="{E06CABE9-157F-4BE2-9DF0-E9BEAA21D552}" destId="{38BE9505-8E5A-407C-94A2-B06CD488E2C6}" srcOrd="11" destOrd="0" presId="urn:microsoft.com/office/officeart/2008/layout/HorizontalMultiLevelHierarchy"/>
    <dgm:cxn modelId="{8B2AB922-E6C9-468F-BC78-0890DFBB6EDC}" type="presParOf" srcId="{38BE9505-8E5A-407C-94A2-B06CD488E2C6}" destId="{1294758F-4D54-44F4-9978-2688C99D39FA}" srcOrd="0" destOrd="0" presId="urn:microsoft.com/office/officeart/2008/layout/HorizontalMultiLevelHierarchy"/>
    <dgm:cxn modelId="{2EA60490-2C8F-4839-8376-0B6323EE9782}" type="presParOf" srcId="{38BE9505-8E5A-407C-94A2-B06CD488E2C6}" destId="{36A6FB2D-3992-47B3-B636-449A2F16E64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830D6-430D-44F1-8C31-9FF79EEB3EFF}" type="doc">
      <dgm:prSet loTypeId="urn:microsoft.com/office/officeart/2005/8/layout/pList1" loCatId="list" qsTypeId="urn:microsoft.com/office/officeart/2005/8/quickstyle/simple1" qsCatId="simple" csTypeId="urn:microsoft.com/office/officeart/2005/8/colors/colorful5" csCatId="colorful" phldr="1"/>
      <dgm:spPr/>
      <dgm:t>
        <a:bodyPr/>
        <a:lstStyle/>
        <a:p>
          <a:endParaRPr lang="zh-CN" altLang="en-US"/>
        </a:p>
      </dgm:t>
    </dgm:pt>
    <dgm:pt modelId="{A709F4A2-2D17-4D3A-BBDF-800EA4C41150}">
      <dgm:prSet phldrT="[文本]"/>
      <dgm:spPr>
        <a:solidFill>
          <a:schemeClr val="accent3">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路由器作为唯一安全组件</a:t>
          </a:r>
          <a:endParaRPr lang="zh-CN" altLang="en-US" b="0" dirty="0">
            <a:solidFill>
              <a:srgbClr val="002060"/>
            </a:solidFill>
          </a:endParaRPr>
        </a:p>
      </dgm:t>
    </dgm:pt>
    <dgm:pt modelId="{6DBAD0E2-7767-411F-BABC-0F6142B8FAA4}" type="parTrans" cxnId="{2F9FDDD4-B636-4E38-A1AD-04734712B7EC}">
      <dgm:prSet/>
      <dgm:spPr/>
      <dgm:t>
        <a:bodyPr/>
        <a:lstStyle/>
        <a:p>
          <a:endParaRPr lang="zh-CN" altLang="en-US" b="0">
            <a:solidFill>
              <a:srgbClr val="002060"/>
            </a:solidFill>
          </a:endParaRPr>
        </a:p>
      </dgm:t>
    </dgm:pt>
    <dgm:pt modelId="{9B3CBBC3-F7FC-4786-92C8-7540EF78DE1F}" type="sibTrans" cxnId="{2F9FDDD4-B636-4E38-A1AD-04734712B7EC}">
      <dgm:prSet/>
      <dgm:spPr/>
      <dgm:t>
        <a:bodyPr/>
        <a:lstStyle/>
        <a:p>
          <a:endParaRPr lang="zh-CN" altLang="en-US" b="0">
            <a:solidFill>
              <a:srgbClr val="002060"/>
            </a:solidFill>
          </a:endParaRPr>
        </a:p>
      </dgm:t>
    </dgm:pt>
    <dgm:pt modelId="{1F073E4F-DCE6-4983-9226-7D9BFB6E3CBE}">
      <dgm:prSet phldrT="[文本]"/>
      <dgm:spPr>
        <a:solidFill>
          <a:schemeClr val="accent6">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路由器作为安全组件的一部分</a:t>
          </a:r>
          <a:endParaRPr lang="zh-CN" altLang="en-US" b="0" dirty="0">
            <a:solidFill>
              <a:srgbClr val="002060"/>
            </a:solidFill>
          </a:endParaRPr>
        </a:p>
      </dgm:t>
    </dgm:pt>
    <dgm:pt modelId="{81C03A02-8002-4537-8101-E22E1D1AF218}" type="parTrans" cxnId="{B7C5650D-283E-4F77-A5F0-7D14192F12AB}">
      <dgm:prSet/>
      <dgm:spPr/>
      <dgm:t>
        <a:bodyPr/>
        <a:lstStyle/>
        <a:p>
          <a:endParaRPr lang="zh-CN" altLang="en-US" b="0">
            <a:solidFill>
              <a:srgbClr val="002060"/>
            </a:solidFill>
          </a:endParaRPr>
        </a:p>
      </dgm:t>
    </dgm:pt>
    <dgm:pt modelId="{DF493ED0-A528-4FE8-8288-9B98D354A26D}" type="sibTrans" cxnId="{B7C5650D-283E-4F77-A5F0-7D14192F12AB}">
      <dgm:prSet/>
      <dgm:spPr/>
      <dgm:t>
        <a:bodyPr/>
        <a:lstStyle/>
        <a:p>
          <a:endParaRPr lang="zh-CN" altLang="en-US" b="0">
            <a:solidFill>
              <a:srgbClr val="002060"/>
            </a:solidFill>
          </a:endParaRPr>
        </a:p>
      </dgm:t>
    </dgm:pt>
    <dgm:pt modelId="{8FE10837-4AB2-43D2-A338-F2AD192B6B82}">
      <dgm:prSet/>
      <dgm:spPr>
        <a:solidFill>
          <a:schemeClr val="accent3">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相对交换机，能提供更高层次的安全功能</a:t>
          </a:r>
          <a:endParaRPr lang="zh-CN" altLang="en-US" b="0" dirty="0">
            <a:solidFill>
              <a:srgbClr val="002060"/>
            </a:solidFill>
          </a:endParaRPr>
        </a:p>
      </dgm:t>
    </dgm:pt>
    <dgm:pt modelId="{BEB3612B-AF53-4E24-9D94-F4601D3D320A}" type="parTrans" cxnId="{08257DC1-5857-4610-B0EC-3522BB57E691}">
      <dgm:prSet/>
      <dgm:spPr/>
      <dgm:t>
        <a:bodyPr/>
        <a:lstStyle/>
        <a:p>
          <a:endParaRPr lang="zh-CN" altLang="en-US" b="0">
            <a:solidFill>
              <a:srgbClr val="002060"/>
            </a:solidFill>
          </a:endParaRPr>
        </a:p>
      </dgm:t>
    </dgm:pt>
    <dgm:pt modelId="{504DF9D4-4EFE-495A-AA06-EDE978FB0738}" type="sibTrans" cxnId="{08257DC1-5857-4610-B0EC-3522BB57E691}">
      <dgm:prSet/>
      <dgm:spPr/>
      <dgm:t>
        <a:bodyPr/>
        <a:lstStyle/>
        <a:p>
          <a:endParaRPr lang="zh-CN" altLang="en-US" b="0">
            <a:solidFill>
              <a:srgbClr val="002060"/>
            </a:solidFill>
          </a:endParaRPr>
        </a:p>
      </dgm:t>
    </dgm:pt>
    <dgm:pt modelId="{CBE767B8-A7CF-439B-99CB-3CF2812AFEFC}">
      <dgm:prSet/>
      <dgm:spPr>
        <a:solidFill>
          <a:schemeClr val="accent3">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rPr>
            <a:t>包过滤，</a:t>
          </a:r>
          <a:r>
            <a:rPr lang="en-US" altLang="zh-CN" b="0" dirty="0">
              <a:solidFill>
                <a:srgbClr val="002060"/>
              </a:solidFill>
              <a:latin typeface="微软雅黑" panose="020B0503020204020204" pitchFamily="34" charset="-122"/>
              <a:ea typeface="微软雅黑" panose="020B0503020204020204" pitchFamily="34" charset="-122"/>
            </a:rPr>
            <a:t>NAT</a:t>
          </a:r>
          <a:r>
            <a:rPr lang="zh-CN" altLang="en-US" b="0" dirty="0">
              <a:solidFill>
                <a:srgbClr val="002060"/>
              </a:solidFill>
              <a:latin typeface="微软雅黑" panose="020B0503020204020204" pitchFamily="34" charset="-122"/>
              <a:ea typeface="微软雅黑" panose="020B0503020204020204" pitchFamily="34" charset="-122"/>
            </a:rPr>
            <a:t>等</a:t>
          </a:r>
        </a:p>
      </dgm:t>
    </dgm:pt>
    <dgm:pt modelId="{7B0E1DAE-9CD1-48B3-A98E-41F345976ED5}" type="parTrans" cxnId="{34FB928A-C89A-47DC-B0FF-91B415B2466B}">
      <dgm:prSet/>
      <dgm:spPr/>
      <dgm:t>
        <a:bodyPr/>
        <a:lstStyle/>
        <a:p>
          <a:endParaRPr lang="zh-CN" altLang="en-US" b="0">
            <a:solidFill>
              <a:srgbClr val="002060"/>
            </a:solidFill>
          </a:endParaRPr>
        </a:p>
      </dgm:t>
    </dgm:pt>
    <dgm:pt modelId="{A5E607A9-868A-47F9-B5BC-A88F5EC98824}" type="sibTrans" cxnId="{34FB928A-C89A-47DC-B0FF-91B415B2466B}">
      <dgm:prSet/>
      <dgm:spPr/>
      <dgm:t>
        <a:bodyPr/>
        <a:lstStyle/>
        <a:p>
          <a:endParaRPr lang="zh-CN" altLang="en-US" b="0">
            <a:solidFill>
              <a:srgbClr val="002060"/>
            </a:solidFill>
          </a:endParaRPr>
        </a:p>
      </dgm:t>
    </dgm:pt>
    <dgm:pt modelId="{D2BB84C7-3C8D-4B0F-8EBD-3A9D231F677B}">
      <dgm:prSet/>
      <dgm:spPr>
        <a:solidFill>
          <a:schemeClr val="accent6">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在一个全面安全体系结构中，常用作屏蔽设备，执行包过滤功能，而防火墙对能够通过路由器的数据包进行检查</a:t>
          </a:r>
          <a:endParaRPr lang="zh-CN" altLang="en-US" b="0" dirty="0">
            <a:solidFill>
              <a:srgbClr val="002060"/>
            </a:solidFill>
          </a:endParaRPr>
        </a:p>
      </dgm:t>
    </dgm:pt>
    <dgm:pt modelId="{0BF59CDD-290D-4D85-9D8F-891C221BB29B}" type="parTrans" cxnId="{235946C2-3D41-42AC-B221-3B4E19472FDE}">
      <dgm:prSet/>
      <dgm:spPr/>
      <dgm:t>
        <a:bodyPr/>
        <a:lstStyle/>
        <a:p>
          <a:endParaRPr lang="zh-CN" altLang="en-US" b="0">
            <a:solidFill>
              <a:srgbClr val="002060"/>
            </a:solidFill>
          </a:endParaRPr>
        </a:p>
      </dgm:t>
    </dgm:pt>
    <dgm:pt modelId="{C9342483-7B53-4443-912C-FFCCAFA31B37}" type="sibTrans" cxnId="{235946C2-3D41-42AC-B221-3B4E19472FDE}">
      <dgm:prSet/>
      <dgm:spPr/>
      <dgm:t>
        <a:bodyPr/>
        <a:lstStyle/>
        <a:p>
          <a:endParaRPr lang="zh-CN" altLang="en-US" b="0">
            <a:solidFill>
              <a:srgbClr val="002060"/>
            </a:solidFill>
          </a:endParaRPr>
        </a:p>
      </dgm:t>
    </dgm:pt>
    <dgm:pt modelId="{7BF5F4AB-46B7-4070-B686-5721D6EA2DB6}" type="pres">
      <dgm:prSet presAssocID="{BA7830D6-430D-44F1-8C31-9FF79EEB3EFF}" presName="Name0" presStyleCnt="0">
        <dgm:presLayoutVars>
          <dgm:dir/>
          <dgm:resizeHandles val="exact"/>
        </dgm:presLayoutVars>
      </dgm:prSet>
      <dgm:spPr/>
    </dgm:pt>
    <dgm:pt modelId="{E6D3C17B-334D-49C9-BF47-F54555BEE23D}" type="pres">
      <dgm:prSet presAssocID="{A709F4A2-2D17-4D3A-BBDF-800EA4C41150}" presName="compNode" presStyleCnt="0"/>
      <dgm:spPr/>
    </dgm:pt>
    <dgm:pt modelId="{7515036B-EAAD-4F31-970E-FDD40B648359}" type="pres">
      <dgm:prSet presAssocID="{A709F4A2-2D17-4D3A-BBDF-800EA4C41150}" presName="pictRect" presStyleLbl="node1" presStyleIdx="0" presStyleCnt="2" custScaleX="127956" custScaleY="34756" custLinFactNeighborX="-23" custLinFactNeighborY="-11530"/>
      <dgm:spPr>
        <a:blipFill rotWithShape="1">
          <a:blip xmlns:r="http://schemas.openxmlformats.org/officeDocument/2006/relationships" r:embed="rId1"/>
          <a:stretch>
            <a:fillRect/>
          </a:stretch>
        </a:blipFill>
      </dgm:spPr>
    </dgm:pt>
    <dgm:pt modelId="{B1041634-F5D9-4CD4-A4A4-C83E6150AC24}" type="pres">
      <dgm:prSet presAssocID="{A709F4A2-2D17-4D3A-BBDF-800EA4C41150}" presName="textRect" presStyleLbl="revTx" presStyleIdx="0" presStyleCnt="2" custScaleX="123868" custScaleY="173242" custLinFactNeighborY="-14770">
        <dgm:presLayoutVars>
          <dgm:bulletEnabled val="1"/>
        </dgm:presLayoutVars>
      </dgm:prSet>
      <dgm:spPr/>
    </dgm:pt>
    <dgm:pt modelId="{047C9C02-22D4-4D35-A531-8314471D1869}" type="pres">
      <dgm:prSet presAssocID="{9B3CBBC3-F7FC-4786-92C8-7540EF78DE1F}" presName="sibTrans" presStyleLbl="sibTrans2D1" presStyleIdx="0" presStyleCnt="0"/>
      <dgm:spPr/>
    </dgm:pt>
    <dgm:pt modelId="{9AF95DE7-5D4C-4970-BFC0-C9926FB5CD83}" type="pres">
      <dgm:prSet presAssocID="{1F073E4F-DCE6-4983-9226-7D9BFB6E3CBE}" presName="compNode" presStyleCnt="0"/>
      <dgm:spPr/>
    </dgm:pt>
    <dgm:pt modelId="{A8365743-D458-4F82-BFBB-AA4B4C11168A}" type="pres">
      <dgm:prSet presAssocID="{1F073E4F-DCE6-4983-9226-7D9BFB6E3CBE}" presName="pictRect" presStyleLbl="node1" presStyleIdx="1" presStyleCnt="2" custScaleX="127956" custScaleY="34756" custLinFactNeighborX="-68" custLinFactNeighborY="-28013"/>
      <dgm:spPr>
        <a:blipFill rotWithShape="1">
          <a:blip xmlns:r="http://schemas.openxmlformats.org/officeDocument/2006/relationships" r:embed="rId2"/>
          <a:stretch>
            <a:fillRect/>
          </a:stretch>
        </a:blipFill>
      </dgm:spPr>
    </dgm:pt>
    <dgm:pt modelId="{AB7E5D89-1D48-4C96-B145-2E9F7A28514A}" type="pres">
      <dgm:prSet presAssocID="{1F073E4F-DCE6-4983-9226-7D9BFB6E3CBE}" presName="textRect" presStyleLbl="revTx" presStyleIdx="1" presStyleCnt="2" custScaleX="130521" custScaleY="173242" custLinFactNeighborY="-14770">
        <dgm:presLayoutVars>
          <dgm:bulletEnabled val="1"/>
        </dgm:presLayoutVars>
      </dgm:prSet>
      <dgm:spPr/>
    </dgm:pt>
  </dgm:ptLst>
  <dgm:cxnLst>
    <dgm:cxn modelId="{B7C5650D-283E-4F77-A5F0-7D14192F12AB}" srcId="{BA7830D6-430D-44F1-8C31-9FF79EEB3EFF}" destId="{1F073E4F-DCE6-4983-9226-7D9BFB6E3CBE}" srcOrd="1" destOrd="0" parTransId="{81C03A02-8002-4537-8101-E22E1D1AF218}" sibTransId="{DF493ED0-A528-4FE8-8288-9B98D354A26D}"/>
    <dgm:cxn modelId="{0069720D-BB86-481A-A8D1-01929DFE2A56}" type="presOf" srcId="{CBE767B8-A7CF-439B-99CB-3CF2812AFEFC}" destId="{B1041634-F5D9-4CD4-A4A4-C83E6150AC24}" srcOrd="0" destOrd="2" presId="urn:microsoft.com/office/officeart/2005/8/layout/pList1"/>
    <dgm:cxn modelId="{FD598C19-4E25-40F0-BC30-3D5774841425}" type="presOf" srcId="{BA7830D6-430D-44F1-8C31-9FF79EEB3EFF}" destId="{7BF5F4AB-46B7-4070-B686-5721D6EA2DB6}" srcOrd="0" destOrd="0" presId="urn:microsoft.com/office/officeart/2005/8/layout/pList1"/>
    <dgm:cxn modelId="{477AF81D-3C7A-435D-8DEF-7F567C4BCF7A}" type="presOf" srcId="{9B3CBBC3-F7FC-4786-92C8-7540EF78DE1F}" destId="{047C9C02-22D4-4D35-A531-8314471D1869}" srcOrd="0" destOrd="0" presId="urn:microsoft.com/office/officeart/2005/8/layout/pList1"/>
    <dgm:cxn modelId="{4CA83A2A-3682-4220-9BC0-3BF076DE39B5}" type="presOf" srcId="{D2BB84C7-3C8D-4B0F-8EBD-3A9D231F677B}" destId="{AB7E5D89-1D48-4C96-B145-2E9F7A28514A}" srcOrd="0" destOrd="1" presId="urn:microsoft.com/office/officeart/2005/8/layout/pList1"/>
    <dgm:cxn modelId="{D3617E3C-FB3A-467B-99AE-1FFA5A28B799}" type="presOf" srcId="{8FE10837-4AB2-43D2-A338-F2AD192B6B82}" destId="{B1041634-F5D9-4CD4-A4A4-C83E6150AC24}" srcOrd="0" destOrd="1" presId="urn:microsoft.com/office/officeart/2005/8/layout/pList1"/>
    <dgm:cxn modelId="{34FB928A-C89A-47DC-B0FF-91B415B2466B}" srcId="{A709F4A2-2D17-4D3A-BBDF-800EA4C41150}" destId="{CBE767B8-A7CF-439B-99CB-3CF2812AFEFC}" srcOrd="1" destOrd="0" parTransId="{7B0E1DAE-9CD1-48B3-A98E-41F345976ED5}" sibTransId="{A5E607A9-868A-47F9-B5BC-A88F5EC98824}"/>
    <dgm:cxn modelId="{C653ADB5-0AA9-4816-863F-D420C196BC91}" type="presOf" srcId="{1F073E4F-DCE6-4983-9226-7D9BFB6E3CBE}" destId="{AB7E5D89-1D48-4C96-B145-2E9F7A28514A}" srcOrd="0" destOrd="0" presId="urn:microsoft.com/office/officeart/2005/8/layout/pList1"/>
    <dgm:cxn modelId="{08257DC1-5857-4610-B0EC-3522BB57E691}" srcId="{A709F4A2-2D17-4D3A-BBDF-800EA4C41150}" destId="{8FE10837-4AB2-43D2-A338-F2AD192B6B82}" srcOrd="0" destOrd="0" parTransId="{BEB3612B-AF53-4E24-9D94-F4601D3D320A}" sibTransId="{504DF9D4-4EFE-495A-AA06-EDE978FB0738}"/>
    <dgm:cxn modelId="{235946C2-3D41-42AC-B221-3B4E19472FDE}" srcId="{1F073E4F-DCE6-4983-9226-7D9BFB6E3CBE}" destId="{D2BB84C7-3C8D-4B0F-8EBD-3A9D231F677B}" srcOrd="0" destOrd="0" parTransId="{0BF59CDD-290D-4D85-9D8F-891C221BB29B}" sibTransId="{C9342483-7B53-4443-912C-FFCCAFA31B37}"/>
    <dgm:cxn modelId="{58C2BCC4-372F-4BA0-883C-A9A2274E1F9B}" type="presOf" srcId="{A709F4A2-2D17-4D3A-BBDF-800EA4C41150}" destId="{B1041634-F5D9-4CD4-A4A4-C83E6150AC24}" srcOrd="0" destOrd="0" presId="urn:microsoft.com/office/officeart/2005/8/layout/pList1"/>
    <dgm:cxn modelId="{2F9FDDD4-B636-4E38-A1AD-04734712B7EC}" srcId="{BA7830D6-430D-44F1-8C31-9FF79EEB3EFF}" destId="{A709F4A2-2D17-4D3A-BBDF-800EA4C41150}" srcOrd="0" destOrd="0" parTransId="{6DBAD0E2-7767-411F-BABC-0F6142B8FAA4}" sibTransId="{9B3CBBC3-F7FC-4786-92C8-7540EF78DE1F}"/>
    <dgm:cxn modelId="{4C152AB6-E35D-41BB-B5A5-749D27C6DD39}" type="presParOf" srcId="{7BF5F4AB-46B7-4070-B686-5721D6EA2DB6}" destId="{E6D3C17B-334D-49C9-BF47-F54555BEE23D}" srcOrd="0" destOrd="0" presId="urn:microsoft.com/office/officeart/2005/8/layout/pList1"/>
    <dgm:cxn modelId="{FFCB359B-CCE8-496A-A56B-A86A29BFBB8A}" type="presParOf" srcId="{E6D3C17B-334D-49C9-BF47-F54555BEE23D}" destId="{7515036B-EAAD-4F31-970E-FDD40B648359}" srcOrd="0" destOrd="0" presId="urn:microsoft.com/office/officeart/2005/8/layout/pList1"/>
    <dgm:cxn modelId="{F635FF4B-6FB9-4AD8-B784-341FF2C14FD9}" type="presParOf" srcId="{E6D3C17B-334D-49C9-BF47-F54555BEE23D}" destId="{B1041634-F5D9-4CD4-A4A4-C83E6150AC24}" srcOrd="1" destOrd="0" presId="urn:microsoft.com/office/officeart/2005/8/layout/pList1"/>
    <dgm:cxn modelId="{D5424894-BDB8-45C5-8621-B723FBBB9FD0}" type="presParOf" srcId="{7BF5F4AB-46B7-4070-B686-5721D6EA2DB6}" destId="{047C9C02-22D4-4D35-A531-8314471D1869}" srcOrd="1" destOrd="0" presId="urn:microsoft.com/office/officeart/2005/8/layout/pList1"/>
    <dgm:cxn modelId="{70122252-EA0B-4216-9835-AB491255CA4E}" type="presParOf" srcId="{7BF5F4AB-46B7-4070-B686-5721D6EA2DB6}" destId="{9AF95DE7-5D4C-4970-BFC0-C9926FB5CD83}" srcOrd="2" destOrd="0" presId="urn:microsoft.com/office/officeart/2005/8/layout/pList1"/>
    <dgm:cxn modelId="{00537FDD-F03D-4885-8886-22610E4E1897}" type="presParOf" srcId="{9AF95DE7-5D4C-4970-BFC0-C9926FB5CD83}" destId="{A8365743-D458-4F82-BFBB-AA4B4C11168A}" srcOrd="0" destOrd="0" presId="urn:microsoft.com/office/officeart/2005/8/layout/pList1"/>
    <dgm:cxn modelId="{908DF809-B47F-4883-8A11-346EBB031DA1}" type="presParOf" srcId="{9AF95DE7-5D4C-4970-BFC0-C9926FB5CD83}" destId="{AB7E5D89-1D48-4C96-B145-2E9F7A28514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30990-D445-4779-9AFD-B248CB03ADAE}">
      <dsp:nvSpPr>
        <dsp:cNvPr id="0" name=""/>
        <dsp:cNvSpPr/>
      </dsp:nvSpPr>
      <dsp:spPr>
        <a:xfrm>
          <a:off x="1269154" y="2254766"/>
          <a:ext cx="1651094" cy="1940884"/>
        </a:xfrm>
        <a:custGeom>
          <a:avLst/>
          <a:gdLst/>
          <a:ahLst/>
          <a:cxnLst/>
          <a:rect l="0" t="0" r="0" b="0"/>
          <a:pathLst>
            <a:path>
              <a:moveTo>
                <a:pt x="0" y="0"/>
              </a:moveTo>
              <a:lnTo>
                <a:pt x="825547" y="0"/>
              </a:lnTo>
              <a:lnTo>
                <a:pt x="825547" y="1940884"/>
              </a:lnTo>
              <a:lnTo>
                <a:pt x="1651094" y="19408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solidFill>
              <a:srgbClr val="002060"/>
            </a:solidFill>
          </a:endParaRPr>
        </a:p>
      </dsp:txBody>
      <dsp:txXfrm>
        <a:off x="2030997" y="3161504"/>
        <a:ext cx="127408" cy="127408"/>
      </dsp:txXfrm>
    </dsp:sp>
    <dsp:sp modelId="{8FD75F3D-3860-41F0-BD94-D64768FF2162}">
      <dsp:nvSpPr>
        <dsp:cNvPr id="0" name=""/>
        <dsp:cNvSpPr/>
      </dsp:nvSpPr>
      <dsp:spPr>
        <a:xfrm>
          <a:off x="1269154" y="2254766"/>
          <a:ext cx="1651094" cy="1164530"/>
        </a:xfrm>
        <a:custGeom>
          <a:avLst/>
          <a:gdLst/>
          <a:ahLst/>
          <a:cxnLst/>
          <a:rect l="0" t="0" r="0" b="0"/>
          <a:pathLst>
            <a:path>
              <a:moveTo>
                <a:pt x="0" y="0"/>
              </a:moveTo>
              <a:lnTo>
                <a:pt x="825547" y="0"/>
              </a:lnTo>
              <a:lnTo>
                <a:pt x="825547" y="1164530"/>
              </a:lnTo>
              <a:lnTo>
                <a:pt x="1651094" y="116453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rgbClr val="002060"/>
            </a:solidFill>
          </a:endParaRPr>
        </a:p>
      </dsp:txBody>
      <dsp:txXfrm>
        <a:off x="2044190" y="2786520"/>
        <a:ext cx="101022" cy="101022"/>
      </dsp:txXfrm>
    </dsp:sp>
    <dsp:sp modelId="{82948872-1DEB-4E6E-81DE-0178C1877594}">
      <dsp:nvSpPr>
        <dsp:cNvPr id="0" name=""/>
        <dsp:cNvSpPr/>
      </dsp:nvSpPr>
      <dsp:spPr>
        <a:xfrm>
          <a:off x="1269154" y="2254766"/>
          <a:ext cx="1651094" cy="388176"/>
        </a:xfrm>
        <a:custGeom>
          <a:avLst/>
          <a:gdLst/>
          <a:ahLst/>
          <a:cxnLst/>
          <a:rect l="0" t="0" r="0" b="0"/>
          <a:pathLst>
            <a:path>
              <a:moveTo>
                <a:pt x="0" y="0"/>
              </a:moveTo>
              <a:lnTo>
                <a:pt x="825547" y="0"/>
              </a:lnTo>
              <a:lnTo>
                <a:pt x="825547" y="388176"/>
              </a:lnTo>
              <a:lnTo>
                <a:pt x="1651094" y="3881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solidFill>
              <a:srgbClr val="002060"/>
            </a:solidFill>
          </a:endParaRPr>
        </a:p>
      </dsp:txBody>
      <dsp:txXfrm>
        <a:off x="2052299" y="2406452"/>
        <a:ext cx="84805" cy="84805"/>
      </dsp:txXfrm>
    </dsp:sp>
    <dsp:sp modelId="{8A4DDA62-2FBD-4F65-B11A-9188B0B8D056}">
      <dsp:nvSpPr>
        <dsp:cNvPr id="0" name=""/>
        <dsp:cNvSpPr/>
      </dsp:nvSpPr>
      <dsp:spPr>
        <a:xfrm>
          <a:off x="1269154" y="1866589"/>
          <a:ext cx="1651094" cy="388176"/>
        </a:xfrm>
        <a:custGeom>
          <a:avLst/>
          <a:gdLst/>
          <a:ahLst/>
          <a:cxnLst/>
          <a:rect l="0" t="0" r="0" b="0"/>
          <a:pathLst>
            <a:path>
              <a:moveTo>
                <a:pt x="0" y="388176"/>
              </a:moveTo>
              <a:lnTo>
                <a:pt x="825547" y="388176"/>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solidFill>
              <a:srgbClr val="002060"/>
            </a:solidFill>
          </a:endParaRPr>
        </a:p>
      </dsp:txBody>
      <dsp:txXfrm>
        <a:off x="2052299" y="2018275"/>
        <a:ext cx="84805" cy="84805"/>
      </dsp:txXfrm>
    </dsp:sp>
    <dsp:sp modelId="{FBD6E80D-5562-4DE9-A27A-0053813C7DC1}">
      <dsp:nvSpPr>
        <dsp:cNvPr id="0" name=""/>
        <dsp:cNvSpPr/>
      </dsp:nvSpPr>
      <dsp:spPr>
        <a:xfrm>
          <a:off x="1269154" y="1090235"/>
          <a:ext cx="1651094" cy="1164530"/>
        </a:xfrm>
        <a:custGeom>
          <a:avLst/>
          <a:gdLst/>
          <a:ahLst/>
          <a:cxnLst/>
          <a:rect l="0" t="0" r="0" b="0"/>
          <a:pathLst>
            <a:path>
              <a:moveTo>
                <a:pt x="0" y="1164530"/>
              </a:moveTo>
              <a:lnTo>
                <a:pt x="825547" y="1164530"/>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2044190" y="1621989"/>
        <a:ext cx="101022" cy="101022"/>
      </dsp:txXfrm>
    </dsp:sp>
    <dsp:sp modelId="{FB90D894-5C2A-49EF-9EAF-0219408198BB}">
      <dsp:nvSpPr>
        <dsp:cNvPr id="0" name=""/>
        <dsp:cNvSpPr/>
      </dsp:nvSpPr>
      <dsp:spPr>
        <a:xfrm>
          <a:off x="1269154" y="310541"/>
          <a:ext cx="1651094" cy="1944224"/>
        </a:xfrm>
        <a:custGeom>
          <a:avLst/>
          <a:gdLst/>
          <a:ahLst/>
          <a:cxnLst/>
          <a:rect l="0" t="0" r="0" b="0"/>
          <a:pathLst>
            <a:path>
              <a:moveTo>
                <a:pt x="0" y="1944224"/>
              </a:moveTo>
              <a:lnTo>
                <a:pt x="825547" y="1944224"/>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2030934" y="1218886"/>
        <a:ext cx="127535" cy="127535"/>
      </dsp:txXfrm>
    </dsp:sp>
    <dsp:sp modelId="{5C4279C7-D627-42B3-B1B6-E763392595DA}">
      <dsp:nvSpPr>
        <dsp:cNvPr id="0" name=""/>
        <dsp:cNvSpPr/>
      </dsp:nvSpPr>
      <dsp:spPr>
        <a:xfrm rot="16200000">
          <a:off x="-675816" y="1944224"/>
          <a:ext cx="3268858" cy="62108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网络隔离技术</a:t>
          </a:r>
        </a:p>
      </dsp:txBody>
      <dsp:txXfrm>
        <a:off x="-675816" y="1944224"/>
        <a:ext cx="3268858" cy="621083"/>
      </dsp:txXfrm>
    </dsp:sp>
    <dsp:sp modelId="{7C1FED7C-D8EC-4530-8AB6-8C2714AA56C7}">
      <dsp:nvSpPr>
        <dsp:cNvPr id="0" name=""/>
        <dsp:cNvSpPr/>
      </dsp:nvSpPr>
      <dsp:spPr>
        <a:xfrm>
          <a:off x="2920248" y="0"/>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网络隔离技术概述</a:t>
          </a:r>
        </a:p>
      </dsp:txBody>
      <dsp:txXfrm>
        <a:off x="2920248" y="0"/>
        <a:ext cx="3887600" cy="621083"/>
      </dsp:txXfrm>
    </dsp:sp>
    <dsp:sp modelId="{AB72FF4B-7660-4769-BAC2-3A0716D04C5C}">
      <dsp:nvSpPr>
        <dsp:cNvPr id="0" name=""/>
        <dsp:cNvSpPr/>
      </dsp:nvSpPr>
      <dsp:spPr>
        <a:xfrm>
          <a:off x="2920248" y="779694"/>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交换机与网络隔离</a:t>
          </a:r>
        </a:p>
      </dsp:txBody>
      <dsp:txXfrm>
        <a:off x="2920248" y="779694"/>
        <a:ext cx="3887600" cy="621083"/>
      </dsp:txXfrm>
    </dsp:sp>
    <dsp:sp modelId="{2358C86C-8917-41D2-8E27-B908B4D8D8EB}">
      <dsp:nvSpPr>
        <dsp:cNvPr id="0" name=""/>
        <dsp:cNvSpPr/>
      </dsp:nvSpPr>
      <dsp:spPr>
        <a:xfrm>
          <a:off x="2920248" y="1556048"/>
          <a:ext cx="386781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路由器与网络隔离</a:t>
          </a:r>
        </a:p>
      </dsp:txBody>
      <dsp:txXfrm>
        <a:off x="2920248" y="1556048"/>
        <a:ext cx="3867819" cy="621083"/>
      </dsp:txXfrm>
    </dsp:sp>
    <dsp:sp modelId="{07B0FB95-4055-4C0C-A36E-395E21D7D3E1}">
      <dsp:nvSpPr>
        <dsp:cNvPr id="0" name=""/>
        <dsp:cNvSpPr/>
      </dsp:nvSpPr>
      <dsp:spPr>
        <a:xfrm>
          <a:off x="2920248" y="2332401"/>
          <a:ext cx="386781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防火墙与网络隔离</a:t>
          </a:r>
        </a:p>
      </dsp:txBody>
      <dsp:txXfrm>
        <a:off x="2920248" y="2332401"/>
        <a:ext cx="3867819" cy="621083"/>
      </dsp:txXfrm>
    </dsp:sp>
    <dsp:sp modelId="{BEC501DD-E900-46E5-AD83-D8B81B2625C1}">
      <dsp:nvSpPr>
        <dsp:cNvPr id="0" name=""/>
        <dsp:cNvSpPr/>
      </dsp:nvSpPr>
      <dsp:spPr>
        <a:xfrm>
          <a:off x="2920248" y="3108755"/>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地址转换与虚拟专网</a:t>
          </a:r>
        </a:p>
      </dsp:txBody>
      <dsp:txXfrm>
        <a:off x="2920248" y="3108755"/>
        <a:ext cx="3887600" cy="621083"/>
      </dsp:txXfrm>
    </dsp:sp>
    <dsp:sp modelId="{1294758F-4D54-44F4-9978-2688C99D39FA}">
      <dsp:nvSpPr>
        <dsp:cNvPr id="0" name=""/>
        <dsp:cNvSpPr/>
      </dsp:nvSpPr>
      <dsp:spPr>
        <a:xfrm>
          <a:off x="2920248" y="3885109"/>
          <a:ext cx="387439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物理隔离</a:t>
          </a:r>
        </a:p>
      </dsp:txBody>
      <dsp:txXfrm>
        <a:off x="2920248" y="3885109"/>
        <a:ext cx="3874399" cy="62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5036B-EAAD-4F31-970E-FDD40B648359}">
      <dsp:nvSpPr>
        <dsp:cNvPr id="0" name=""/>
        <dsp:cNvSpPr/>
      </dsp:nvSpPr>
      <dsp:spPr>
        <a:xfrm>
          <a:off x="0" y="0"/>
          <a:ext cx="4563574" cy="854070"/>
        </a:xfrm>
        <a:prstGeom prst="round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041634-F5D9-4CD4-A4A4-C83E6150AC24}">
      <dsp:nvSpPr>
        <dsp:cNvPr id="0" name=""/>
        <dsp:cNvSpPr/>
      </dsp:nvSpPr>
      <dsp:spPr>
        <a:xfrm>
          <a:off x="73715" y="1152134"/>
          <a:ext cx="4417775" cy="2292300"/>
        </a:xfrm>
        <a:prstGeom prst="rect">
          <a:avLst/>
        </a:prstGeom>
        <a:solidFill>
          <a:schemeClr val="accent3">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l" defTabSz="1066800">
            <a:lnSpc>
              <a:spcPct val="100000"/>
            </a:lnSpc>
            <a:spcBef>
              <a:spcPct val="0"/>
            </a:spcBef>
            <a:spcAft>
              <a:spcPct val="35000"/>
            </a:spcAft>
            <a:buNone/>
          </a:pPr>
          <a:r>
            <a:rPr lang="zh-CN" altLang="en-US" sz="24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路由器作为唯一安全组件</a:t>
          </a:r>
          <a:endParaRPr lang="zh-CN" altLang="en-US" sz="24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相对交换机，能提供更高层次的安全功能</a:t>
          </a:r>
          <a:endParaRPr lang="zh-CN" altLang="en-US" sz="19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a:solidFill>
                <a:srgbClr val="002060"/>
              </a:solidFill>
              <a:latin typeface="微软雅黑" panose="020B0503020204020204" pitchFamily="34" charset="-122"/>
              <a:ea typeface="微软雅黑" panose="020B0503020204020204" pitchFamily="34" charset="-122"/>
            </a:rPr>
            <a:t>包过滤，</a:t>
          </a:r>
          <a:r>
            <a:rPr lang="en-US" altLang="zh-CN" sz="1900" b="0" kern="1200" dirty="0">
              <a:solidFill>
                <a:srgbClr val="002060"/>
              </a:solidFill>
              <a:latin typeface="微软雅黑" panose="020B0503020204020204" pitchFamily="34" charset="-122"/>
              <a:ea typeface="微软雅黑" panose="020B0503020204020204" pitchFamily="34" charset="-122"/>
            </a:rPr>
            <a:t>NAT</a:t>
          </a:r>
          <a:r>
            <a:rPr lang="zh-CN" altLang="en-US" sz="1900" b="0" kern="1200" dirty="0">
              <a:solidFill>
                <a:srgbClr val="002060"/>
              </a:solidFill>
              <a:latin typeface="微软雅黑" panose="020B0503020204020204" pitchFamily="34" charset="-122"/>
              <a:ea typeface="微软雅黑" panose="020B0503020204020204" pitchFamily="34" charset="-122"/>
            </a:rPr>
            <a:t>等</a:t>
          </a:r>
        </a:p>
      </dsp:txBody>
      <dsp:txXfrm>
        <a:off x="73715" y="1152134"/>
        <a:ext cx="4417775" cy="2292300"/>
      </dsp:txXfrm>
    </dsp:sp>
    <dsp:sp modelId="{A8365743-D458-4F82-BFBB-AA4B4C11168A}">
      <dsp:nvSpPr>
        <dsp:cNvPr id="0" name=""/>
        <dsp:cNvSpPr/>
      </dsp:nvSpPr>
      <dsp:spPr>
        <a:xfrm>
          <a:off x="4964507" y="0"/>
          <a:ext cx="4563574" cy="854070"/>
        </a:xfrm>
        <a:prstGeom prst="round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E5D89-1D48-4C96-B145-2E9F7A28514A}">
      <dsp:nvSpPr>
        <dsp:cNvPr id="0" name=""/>
        <dsp:cNvSpPr/>
      </dsp:nvSpPr>
      <dsp:spPr>
        <a:xfrm>
          <a:off x="4921192" y="1152134"/>
          <a:ext cx="4655056" cy="2292300"/>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l" defTabSz="1066800">
            <a:lnSpc>
              <a:spcPct val="100000"/>
            </a:lnSpc>
            <a:spcBef>
              <a:spcPct val="0"/>
            </a:spcBef>
            <a:spcAft>
              <a:spcPct val="35000"/>
            </a:spcAft>
            <a:buNone/>
          </a:pPr>
          <a:r>
            <a:rPr lang="zh-CN" altLang="en-US" sz="24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路由器作为安全组件的一部分</a:t>
          </a:r>
          <a:endParaRPr lang="zh-CN" altLang="en-US" sz="24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在一个全面安全体系结构中，常用作屏蔽设备，执行包过滤功能，而防火墙对能够通过路由器的数据包进行检查</a:t>
          </a:r>
          <a:endParaRPr lang="zh-CN" altLang="en-US" sz="1900" b="0" kern="1200" dirty="0">
            <a:solidFill>
              <a:srgbClr val="002060"/>
            </a:solidFill>
          </a:endParaRPr>
        </a:p>
      </dsp:txBody>
      <dsp:txXfrm>
        <a:off x="4921192" y="1152134"/>
        <a:ext cx="4655056" cy="229230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2019/12/30</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2019/12/30</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54EECF3D-E8A5-4DFA-9DF0-BAFABFDD8D97}" type="datetime1">
              <a:rPr lang="zh-CN" altLang="en-US" smtClean="0"/>
              <a:t>2019/12/30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447112E-49F0-4BD7-9857-9809140A0EBA}" type="datetime1">
              <a:rPr lang="zh-CN" altLang="en-US" smtClean="0"/>
              <a:t>2019/12/30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72D249C-56A4-4EFD-9B72-F3294A9D7A1D}" type="datetime1">
              <a:rPr lang="zh-CN" altLang="en-US" smtClean="0"/>
              <a:t>2019/12/30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E713A229-3863-4403-A810-5CE849B12CB8}" type="datetime1">
              <a:rPr lang="zh-CN" altLang="en-US" smtClean="0"/>
              <a:t>2019/12/30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dirty="0"/>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fld id="{C1B29093-3BC5-4D6F-BCF1-FE3887804614}" type="slidenum">
              <a:rPr lang="zh-CN" altLang="en-US" smtClean="0"/>
              <a:pPr>
                <a:defRPr/>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A6EE44D7-CC3E-4F39-9CC8-CC8721790E74}" type="datetime1">
              <a:rPr lang="zh-CN" altLang="en-US" smtClean="0"/>
              <a:t>2019/12/30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1119CE2-69EC-4F9C-A6E3-03B17228A28B}" type="datetime1">
              <a:rPr lang="zh-CN" altLang="en-US" smtClean="0"/>
              <a:t>2019/12/30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F892858-4832-4491-AD2C-6E781688031D}" type="datetime1">
              <a:rPr lang="zh-CN" altLang="en-US" smtClean="0"/>
              <a:t>2019/12/30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50DD763-A194-461D-9CFD-DD3E97329BBA}" type="datetime1">
              <a:rPr lang="zh-CN" altLang="en-US" smtClean="0"/>
              <a:t>2019/12/30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1AD89A5-8B4E-4FE5-99DD-700244AF206A}" type="datetime1">
              <a:rPr lang="zh-CN" altLang="en-US" smtClean="0"/>
              <a:t>2019/12/30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7B587B3-F6E3-48F3-9AAF-463E7A418F8A}" type="datetime1">
              <a:rPr lang="zh-CN" altLang="en-US" smtClean="0"/>
              <a:t>2019/12/30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8F7CB7-F8C8-4C2E-9073-F566D6FF72E3}" type="datetime1">
              <a:rPr lang="zh-CN" altLang="en-US" smtClean="0"/>
              <a:t>2019/12/30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ABA33C5-A9DD-4012-A6BD-8DBA707E5CD7}" type="datetime1">
              <a:rPr lang="zh-CN" altLang="en-US" smtClean="0"/>
              <a:t>2019/12/30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5.wmf"/><Relationship Id="rId9"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5.wmf"/><Relationship Id="rId9" Type="http://schemas.openxmlformats.org/officeDocument/2006/relationships/image" Target="../media/image1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5.wmf"/><Relationship Id="rId9" Type="http://schemas.openxmlformats.org/officeDocument/2006/relationships/image" Target="../media/image18.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5.wmf"/><Relationship Id="rId9"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4.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5.wmf"/><Relationship Id="rId4" Type="http://schemas.openxmlformats.org/officeDocument/2006/relationships/image" Target="../media/image3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a:solidFill>
                  <a:srgbClr val="002060"/>
                </a:solidFill>
                <a:latin typeface="微软雅黑" panose="020B0503020204020204" pitchFamily="34" charset="-122"/>
                <a:ea typeface="微软雅黑" panose="020B0503020204020204" pitchFamily="34" charset="-122"/>
              </a:rPr>
              <a:t>2019/10/15</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half" idx="10"/>
          </p:nvPr>
        </p:nvSpPr>
        <p:spPr/>
        <p:txBody>
          <a:bodyPr/>
          <a:lstStyle/>
          <a:p>
            <a:pPr>
              <a:defRPr/>
            </a:pPr>
            <a:fld id="{D99E65FC-2540-4366-930D-07D9E2AE539A}" type="datetime1">
              <a:rPr lang="zh-CN" altLang="en-US" smtClean="0"/>
              <a:t>2019/12/30</a:t>
            </a:fld>
            <a:endParaRPr lang="zh-CN" altLang="en-US"/>
          </a:p>
        </p:txBody>
      </p:sp>
      <p:sp>
        <p:nvSpPr>
          <p:cNvPr id="6" name="灯片编号占位符 5"/>
          <p:cNvSpPr>
            <a:spLocks noGrp="1"/>
          </p:cNvSpPr>
          <p:nvPr>
            <p:ph type="sldNum" sz="quarter" idx="12"/>
          </p:nvPr>
        </p:nvSpPr>
        <p:spPr/>
        <p:txBody>
          <a:bodyPr/>
          <a:lstStyle/>
          <a:p>
            <a:pPr>
              <a:defRPr/>
            </a:pPr>
            <a:fld id="{D1542471-A78E-476E-B1F1-980D6BBB2A30}" type="slidenum">
              <a:rPr lang="zh-CN" altLang="en-US" smtClean="0"/>
              <a:pPr>
                <a:defRPr/>
              </a:pPr>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340768"/>
            <a:ext cx="11233248" cy="4538539"/>
          </a:xfrm>
        </p:spPr>
        <p:txBody>
          <a:bodyPr/>
          <a:lstStyle/>
          <a:p>
            <a:r>
              <a:rPr lang="zh-CN" altLang="en-US" dirty="0"/>
              <a:t>测试点</a:t>
            </a:r>
            <a:r>
              <a:rPr lang="en-US" altLang="zh-CN" dirty="0"/>
              <a:t>6-1</a:t>
            </a:r>
          </a:p>
          <a:p>
            <a:pPr lvl="1"/>
            <a:r>
              <a:rPr lang="en-US" altLang="zh-CN" dirty="0"/>
              <a:t> </a:t>
            </a:r>
            <a:r>
              <a:rPr lang="zh-CN" altLang="en-US" dirty="0"/>
              <a:t>集线器能作为网络隔离设备吗？请说明理由？</a:t>
            </a:r>
            <a:endParaRPr lang="en-US" altLang="zh-CN" dirty="0"/>
          </a:p>
          <a:p>
            <a:pPr lvl="1"/>
            <a:r>
              <a:rPr lang="en-US" altLang="zh-CN" dirty="0"/>
              <a:t> </a:t>
            </a:r>
            <a:r>
              <a:rPr lang="zh-CN" altLang="en-US" dirty="0"/>
              <a:t>简述</a:t>
            </a:r>
            <a:r>
              <a:rPr lang="en-US" altLang="zh-CN" dirty="0" err="1"/>
              <a:t>Vlan</a:t>
            </a:r>
            <a:r>
              <a:rPr lang="zh-CN" altLang="en-US" dirty="0"/>
              <a:t>划分的不同方式及特点。</a:t>
            </a:r>
          </a:p>
        </p:txBody>
      </p:sp>
      <p:sp>
        <p:nvSpPr>
          <p:cNvPr id="6" name="日期占位符 5"/>
          <p:cNvSpPr>
            <a:spLocks noGrp="1"/>
          </p:cNvSpPr>
          <p:nvPr>
            <p:ph type="dt" sz="half" idx="10"/>
          </p:nvPr>
        </p:nvSpPr>
        <p:spPr/>
        <p:txBody>
          <a:bodyPr/>
          <a:lstStyle/>
          <a:p>
            <a:pPr>
              <a:defRPr/>
            </a:pPr>
            <a:fld id="{CDF7A41C-73E0-4B7E-8F54-891CC723F759}" type="datetime1">
              <a:rPr lang="zh-CN" altLang="en-US" smtClean="0"/>
              <a:t>2019/12/30</a:t>
            </a:fld>
            <a:endParaRPr lang="zh-CN" altLang="en-US"/>
          </a:p>
        </p:txBody>
      </p:sp>
    </p:spTree>
    <p:extLst>
      <p:ext uri="{BB962C8B-B14F-4D97-AF65-F5344CB8AC3E}">
        <p14:creationId xmlns:p14="http://schemas.microsoft.com/office/powerpoint/2010/main" val="3287235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0" y="1844824"/>
            <a:ext cx="7050095" cy="4034483"/>
          </a:xfrm>
        </p:spPr>
        <p:txBody>
          <a:bodyPr>
            <a:normAutofit/>
          </a:bodyPr>
          <a:lstStyle/>
          <a:p>
            <a:pPr lvl="1"/>
            <a:r>
              <a:rPr lang="zh-CN" altLang="en-US" dirty="0"/>
              <a:t> 路由器的功能</a:t>
            </a:r>
          </a:p>
          <a:p>
            <a:pPr lvl="2"/>
            <a:r>
              <a:rPr lang="zh-CN" altLang="en-US" dirty="0"/>
              <a:t> 网络互连，路由器支持各种局域网和广域网接口，主要用于互连局域网和广域网，实现不同网络互相通信；</a:t>
            </a:r>
          </a:p>
          <a:p>
            <a:pPr lvl="2"/>
            <a:r>
              <a:rPr lang="zh-CN" altLang="en-US" dirty="0"/>
              <a:t> 数据处理，提供包括分组过滤、分组转发、优先级、复用、加密、压缩和防火墙等功能；</a:t>
            </a:r>
          </a:p>
          <a:p>
            <a:pPr lvl="2"/>
            <a:r>
              <a:rPr lang="zh-CN" altLang="en-US" dirty="0"/>
              <a:t> 网络管理，路由器提供包括配置管理、性能管理、容错管理和流量控制等功能。</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三、路由器与网络隔离</a:t>
            </a:r>
          </a:p>
        </p:txBody>
      </p:sp>
      <p:grpSp>
        <p:nvGrpSpPr>
          <p:cNvPr id="5" name="组合 9"/>
          <p:cNvGrpSpPr>
            <a:grpSpLocks/>
          </p:cNvGrpSpPr>
          <p:nvPr/>
        </p:nvGrpSpPr>
        <p:grpSpPr bwMode="auto">
          <a:xfrm>
            <a:off x="7896200" y="2204864"/>
            <a:ext cx="2898824" cy="3521075"/>
            <a:chOff x="3779838" y="2276475"/>
            <a:chExt cx="1512887" cy="3521075"/>
          </a:xfrm>
        </p:grpSpPr>
        <p:sp>
          <p:nvSpPr>
            <p:cNvPr id="6" name="Oval 27"/>
            <p:cNvSpPr>
              <a:spLocks noChangeArrowheads="1"/>
            </p:cNvSpPr>
            <p:nvPr/>
          </p:nvSpPr>
          <p:spPr bwMode="auto">
            <a:xfrm>
              <a:off x="4121150" y="2768600"/>
              <a:ext cx="900113" cy="898525"/>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7" name="Oval 31"/>
            <p:cNvSpPr>
              <a:spLocks noChangeArrowheads="1"/>
            </p:cNvSpPr>
            <p:nvPr/>
          </p:nvSpPr>
          <p:spPr bwMode="auto">
            <a:xfrm>
              <a:off x="4333875" y="3419475"/>
              <a:ext cx="900113"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8" name="Oval 33"/>
            <p:cNvSpPr>
              <a:spLocks noChangeArrowheads="1"/>
            </p:cNvSpPr>
            <p:nvPr/>
          </p:nvSpPr>
          <p:spPr bwMode="auto">
            <a:xfrm>
              <a:off x="3910013" y="3419475"/>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9" name="Oval 35"/>
            <p:cNvSpPr>
              <a:spLocks noChangeArrowheads="1"/>
            </p:cNvSpPr>
            <p:nvPr/>
          </p:nvSpPr>
          <p:spPr bwMode="auto">
            <a:xfrm>
              <a:off x="3779838" y="3016250"/>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10" name="Freeform 19"/>
            <p:cNvSpPr>
              <a:spLocks noChangeArrowheads="1"/>
            </p:cNvSpPr>
            <p:nvPr/>
          </p:nvSpPr>
          <p:spPr bwMode="auto">
            <a:xfrm>
              <a:off x="3779838" y="227647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B641B"/>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应用层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1" name="Freeform 20"/>
            <p:cNvSpPr>
              <a:spLocks noChangeArrowheads="1"/>
            </p:cNvSpPr>
            <p:nvPr/>
          </p:nvSpPr>
          <p:spPr bwMode="auto">
            <a:xfrm>
              <a:off x="3779838" y="278606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2CB1D"/>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表示层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2" name="Freeform 21"/>
            <p:cNvSpPr>
              <a:spLocks noChangeArrowheads="1"/>
            </p:cNvSpPr>
            <p:nvPr/>
          </p:nvSpPr>
          <p:spPr bwMode="auto">
            <a:xfrm>
              <a:off x="3779838" y="329565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87D322"/>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会话层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3" name="Freeform 22"/>
            <p:cNvSpPr>
              <a:spLocks noChangeArrowheads="1"/>
            </p:cNvSpPr>
            <p:nvPr/>
          </p:nvSpPr>
          <p:spPr bwMode="auto">
            <a:xfrm>
              <a:off x="3779838" y="3805238"/>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C729"/>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传输层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4" name="Freeform 23"/>
            <p:cNvSpPr>
              <a:spLocks noChangeArrowheads="1"/>
            </p:cNvSpPr>
            <p:nvPr/>
          </p:nvSpPr>
          <p:spPr bwMode="auto">
            <a:xfrm>
              <a:off x="3779838" y="431482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B873"/>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dirty="0">
                  <a:solidFill>
                    <a:srgbClr val="C00000"/>
                  </a:solidFill>
                  <a:sym typeface="黑体" panose="02010609060101010101" pitchFamily="49" charset="-122"/>
                </a:rPr>
                <a:t>网络层</a:t>
              </a:r>
              <a:endParaRPr lang="en-US" altLang="zh-CN" sz="1800" b="1" dirty="0">
                <a:solidFill>
                  <a:srgbClr val="C00000"/>
                </a:solidFill>
                <a:cs typeface="Lucida Sans Unicode" panose="020B0602030504020204" pitchFamily="34" charset="0"/>
                <a:sym typeface="Lucida Sans Unicode" panose="020B0602030504020204" pitchFamily="34" charset="0"/>
              </a:endParaRPr>
            </a:p>
          </p:txBody>
        </p:sp>
        <p:sp>
          <p:nvSpPr>
            <p:cNvPr id="15" name="Freeform 24"/>
            <p:cNvSpPr>
              <a:spLocks noChangeArrowheads="1"/>
            </p:cNvSpPr>
            <p:nvPr/>
          </p:nvSpPr>
          <p:spPr bwMode="auto">
            <a:xfrm>
              <a:off x="3779838" y="482441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4A8AC"/>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数据链路层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6" name="Freeform 25"/>
            <p:cNvSpPr>
              <a:spLocks noChangeArrowheads="1"/>
            </p:cNvSpPr>
            <p:nvPr/>
          </p:nvSpPr>
          <p:spPr bwMode="auto">
            <a:xfrm>
              <a:off x="3779838" y="533400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9639E"/>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物理层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grpSp>
      <p:sp>
        <p:nvSpPr>
          <p:cNvPr id="19" name="日期占位符 18"/>
          <p:cNvSpPr>
            <a:spLocks noGrp="1"/>
          </p:cNvSpPr>
          <p:nvPr>
            <p:ph type="dt" sz="half" idx="10"/>
          </p:nvPr>
        </p:nvSpPr>
        <p:spPr/>
        <p:txBody>
          <a:bodyPr/>
          <a:lstStyle/>
          <a:p>
            <a:pPr>
              <a:defRPr/>
            </a:pPr>
            <a:fld id="{A985B1AB-A5D7-458E-842B-677CFAA71776}" type="datetime1">
              <a:rPr lang="zh-CN" altLang="en-US" smtClean="0"/>
              <a:t>2019/12/30</a:t>
            </a:fld>
            <a:endParaRPr lang="zh-CN" altLang="en-US"/>
          </a:p>
        </p:txBody>
      </p:sp>
    </p:spTree>
    <p:extLst>
      <p:ext uri="{BB962C8B-B14F-4D97-AF65-F5344CB8AC3E}">
        <p14:creationId xmlns:p14="http://schemas.microsoft.com/office/powerpoint/2010/main" val="2108631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路由器工作实例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三、路由器与网络隔离</a:t>
            </a:r>
          </a:p>
        </p:txBody>
      </p:sp>
      <p:grpSp>
        <p:nvGrpSpPr>
          <p:cNvPr id="5" name="组合 4"/>
          <p:cNvGrpSpPr>
            <a:grpSpLocks/>
          </p:cNvGrpSpPr>
          <p:nvPr/>
        </p:nvGrpSpPr>
        <p:grpSpPr bwMode="auto">
          <a:xfrm>
            <a:off x="4871864" y="1268760"/>
            <a:ext cx="5849973" cy="4789488"/>
            <a:chOff x="2695693" y="1435732"/>
            <a:chExt cx="5850125" cy="4788855"/>
          </a:xfrm>
        </p:grpSpPr>
        <p:pic>
          <p:nvPicPr>
            <p:cNvPr id="6" name="图片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62821" y="5390611"/>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5693" y="5390612"/>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0985" y="1435732"/>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a:spLocks noChangeArrowheads="1"/>
            </p:cNvSpPr>
            <p:nvPr/>
          </p:nvSpPr>
          <p:spPr bwMode="auto">
            <a:xfrm>
              <a:off x="4643438" y="4076700"/>
              <a:ext cx="1084427"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RouterA</a:t>
              </a:r>
            </a:p>
          </p:txBody>
        </p:sp>
        <p:sp>
          <p:nvSpPr>
            <p:cNvPr id="10" name="TextBox 70"/>
            <p:cNvSpPr>
              <a:spLocks noChangeArrowheads="1"/>
            </p:cNvSpPr>
            <p:nvPr/>
          </p:nvSpPr>
          <p:spPr bwMode="auto">
            <a:xfrm>
              <a:off x="5724525" y="2498461"/>
              <a:ext cx="1066795"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RouterB</a:t>
              </a:r>
            </a:p>
          </p:txBody>
        </p:sp>
        <p:sp>
          <p:nvSpPr>
            <p:cNvPr id="11" name="TextBox 72"/>
            <p:cNvSpPr>
              <a:spLocks noChangeArrowheads="1"/>
            </p:cNvSpPr>
            <p:nvPr/>
          </p:nvSpPr>
          <p:spPr bwMode="auto">
            <a:xfrm>
              <a:off x="7446962" y="4364832"/>
              <a:ext cx="1098856"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RouterD</a:t>
              </a:r>
            </a:p>
          </p:txBody>
        </p:sp>
        <p:sp>
          <p:nvSpPr>
            <p:cNvPr id="12" name="TextBox 73"/>
            <p:cNvSpPr>
              <a:spLocks noChangeArrowheads="1"/>
            </p:cNvSpPr>
            <p:nvPr/>
          </p:nvSpPr>
          <p:spPr bwMode="auto">
            <a:xfrm>
              <a:off x="2884107" y="5681954"/>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12.0.0.0/8</a:t>
              </a:r>
            </a:p>
          </p:txBody>
        </p:sp>
        <p:sp>
          <p:nvSpPr>
            <p:cNvPr id="13" name="TextBox 74"/>
            <p:cNvSpPr>
              <a:spLocks noChangeArrowheads="1"/>
            </p:cNvSpPr>
            <p:nvPr/>
          </p:nvSpPr>
          <p:spPr bwMode="auto">
            <a:xfrm>
              <a:off x="7102296" y="570029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13.0.0.0/8</a:t>
              </a:r>
            </a:p>
          </p:txBody>
        </p:sp>
        <p:sp>
          <p:nvSpPr>
            <p:cNvPr id="14" name="TextBox 75"/>
            <p:cNvSpPr>
              <a:spLocks noChangeArrowheads="1"/>
            </p:cNvSpPr>
            <p:nvPr/>
          </p:nvSpPr>
          <p:spPr bwMode="auto">
            <a:xfrm>
              <a:off x="4564958" y="1770694"/>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11.0.0.0/8</a:t>
              </a:r>
            </a:p>
          </p:txBody>
        </p:sp>
        <p:sp>
          <p:nvSpPr>
            <p:cNvPr id="15" name="TextBox 76"/>
            <p:cNvSpPr>
              <a:spLocks noChangeArrowheads="1"/>
            </p:cNvSpPr>
            <p:nvPr/>
          </p:nvSpPr>
          <p:spPr bwMode="auto">
            <a:xfrm>
              <a:off x="3833896" y="4805283"/>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2.2.2.2/24</a:t>
              </a:r>
            </a:p>
          </p:txBody>
        </p:sp>
        <p:sp>
          <p:nvSpPr>
            <p:cNvPr id="16" name="TextBox 77"/>
            <p:cNvSpPr>
              <a:spLocks noChangeArrowheads="1"/>
            </p:cNvSpPr>
            <p:nvPr/>
          </p:nvSpPr>
          <p:spPr bwMode="auto">
            <a:xfrm>
              <a:off x="3658918" y="3651587"/>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2.2.2.1/24</a:t>
              </a:r>
            </a:p>
          </p:txBody>
        </p:sp>
        <p:sp>
          <p:nvSpPr>
            <p:cNvPr id="17" name="TextBox 78"/>
            <p:cNvSpPr>
              <a:spLocks noChangeArrowheads="1"/>
            </p:cNvSpPr>
            <p:nvPr/>
          </p:nvSpPr>
          <p:spPr bwMode="auto">
            <a:xfrm>
              <a:off x="5965233" y="480621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3.3.3.2/24</a:t>
              </a:r>
            </a:p>
          </p:txBody>
        </p:sp>
        <p:sp>
          <p:nvSpPr>
            <p:cNvPr id="18" name="TextBox 79"/>
            <p:cNvSpPr>
              <a:spLocks noChangeArrowheads="1"/>
            </p:cNvSpPr>
            <p:nvPr/>
          </p:nvSpPr>
          <p:spPr bwMode="auto">
            <a:xfrm>
              <a:off x="5670424" y="365654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3.3.3.1/24</a:t>
              </a:r>
            </a:p>
          </p:txBody>
        </p:sp>
        <p:sp>
          <p:nvSpPr>
            <p:cNvPr id="19" name="TextBox 80"/>
            <p:cNvSpPr>
              <a:spLocks noChangeArrowheads="1"/>
            </p:cNvSpPr>
            <p:nvPr/>
          </p:nvSpPr>
          <p:spPr bwMode="auto">
            <a:xfrm>
              <a:off x="5148263" y="3251737"/>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1.1.1.1/24</a:t>
              </a:r>
            </a:p>
          </p:txBody>
        </p:sp>
        <p:sp>
          <p:nvSpPr>
            <p:cNvPr id="20" name="TextBox 81"/>
            <p:cNvSpPr>
              <a:spLocks noChangeArrowheads="1"/>
            </p:cNvSpPr>
            <p:nvPr/>
          </p:nvSpPr>
          <p:spPr bwMode="auto">
            <a:xfrm>
              <a:off x="5148263" y="2930261"/>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1.1.1.2/24</a:t>
              </a: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319" y="2456160"/>
              <a:ext cx="957406" cy="464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775" y="3524723"/>
              <a:ext cx="1015833" cy="49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3213" y="4772551"/>
              <a:ext cx="1018876" cy="49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4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765188"/>
              <a:ext cx="1060450" cy="5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8"/>
            <p:cNvCxnSpPr>
              <a:cxnSpLocks noChangeShapeType="1"/>
            </p:cNvCxnSpPr>
            <p:nvPr/>
          </p:nvCxnSpPr>
          <p:spPr bwMode="auto">
            <a:xfrm flipH="1" flipV="1">
              <a:off x="5200651" y="3753913"/>
              <a:ext cx="1979614" cy="11943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flipV="1">
              <a:off x="3402708" y="3784869"/>
              <a:ext cx="1486789" cy="1153844"/>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7" name="Straight Connector 55"/>
            <p:cNvCxnSpPr>
              <a:cxnSpLocks noChangeShapeType="1"/>
            </p:cNvCxnSpPr>
            <p:nvPr/>
          </p:nvCxnSpPr>
          <p:spPr bwMode="auto">
            <a:xfrm flipH="1" flipV="1">
              <a:off x="5184775" y="2704617"/>
              <a:ext cx="1" cy="1002196"/>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8" name="直接连接符 27"/>
            <p:cNvCxnSpPr/>
            <p:nvPr/>
          </p:nvCxnSpPr>
          <p:spPr>
            <a:xfrm flipV="1">
              <a:off x="5065892" y="2227790"/>
              <a:ext cx="0" cy="369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194181" y="5019833"/>
              <a:ext cx="77789" cy="4920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410691" y="5042055"/>
              <a:ext cx="138116" cy="37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1" name="Table 82"/>
          <p:cNvGraphicFramePr>
            <a:graphicFrameLocks noGrp="1"/>
          </p:cNvGraphicFramePr>
          <p:nvPr>
            <p:extLst>
              <p:ext uri="{D42A27DB-BD31-4B8C-83A1-F6EECF244321}">
                <p14:modId xmlns:p14="http://schemas.microsoft.com/office/powerpoint/2010/main" val="2305607345"/>
              </p:ext>
            </p:extLst>
          </p:nvPr>
        </p:nvGraphicFramePr>
        <p:xfrm>
          <a:off x="1452071" y="2780800"/>
          <a:ext cx="3924300" cy="1223964"/>
        </p:xfrm>
        <a:graphic>
          <a:graphicData uri="http://schemas.openxmlformats.org/drawingml/2006/table">
            <a:tbl>
              <a:tblPr/>
              <a:tblGrid>
                <a:gridCol w="1287462">
                  <a:extLst>
                    <a:ext uri="{9D8B030D-6E8A-4147-A177-3AD203B41FA5}">
                      <a16:colId xmlns:a16="http://schemas.microsoft.com/office/drawing/2014/main" val="20000"/>
                    </a:ext>
                  </a:extLst>
                </a:gridCol>
                <a:gridCol w="1055688">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tblGrid>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Destination</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Nexthop</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Interface</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11.0.0.0/8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1.1.1.2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P1</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extLst>
                  <a:ext uri="{0D108BD9-81ED-4DB2-BD59-A6C34878D82A}">
                    <a16:rowId xmlns:a16="http://schemas.microsoft.com/office/drawing/2014/main" val="10001"/>
                  </a:ext>
                </a:extLst>
              </a:tr>
              <a:tr h="304800">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12.0.0.0/8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2.2.2.2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13.0.0.0/8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3.3.3.2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P3</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extLst>
                  <a:ext uri="{0D108BD9-81ED-4DB2-BD59-A6C34878D82A}">
                    <a16:rowId xmlns:a16="http://schemas.microsoft.com/office/drawing/2014/main" val="10003"/>
                  </a:ext>
                </a:extLst>
              </a:tr>
            </a:tbl>
          </a:graphicData>
        </a:graphic>
      </p:graphicFrame>
      <p:sp>
        <p:nvSpPr>
          <p:cNvPr id="34" name="日期占位符 33"/>
          <p:cNvSpPr>
            <a:spLocks noGrp="1"/>
          </p:cNvSpPr>
          <p:nvPr>
            <p:ph type="dt" sz="half" idx="10"/>
          </p:nvPr>
        </p:nvSpPr>
        <p:spPr/>
        <p:txBody>
          <a:bodyPr/>
          <a:lstStyle/>
          <a:p>
            <a:pPr>
              <a:defRPr/>
            </a:pPr>
            <a:fld id="{AFC49B4E-37BF-43B9-ADEB-CAAA1B392AAF}" type="datetime1">
              <a:rPr lang="zh-CN" altLang="en-US" smtClean="0"/>
              <a:t>2019/12/30</a:t>
            </a:fld>
            <a:endParaRPr lang="zh-CN" altLang="en-US"/>
          </a:p>
        </p:txBody>
      </p:sp>
    </p:spTree>
    <p:extLst>
      <p:ext uri="{BB962C8B-B14F-4D97-AF65-F5344CB8AC3E}">
        <p14:creationId xmlns:p14="http://schemas.microsoft.com/office/powerpoint/2010/main" val="11881653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a:t> 路由器隔离部署方式</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三、路由器与网络隔离</a:t>
            </a:r>
          </a:p>
        </p:txBody>
      </p:sp>
      <p:graphicFrame>
        <p:nvGraphicFramePr>
          <p:cNvPr id="5" name="图示 4"/>
          <p:cNvGraphicFramePr/>
          <p:nvPr>
            <p:extLst>
              <p:ext uri="{D42A27DB-BD31-4B8C-83A1-F6EECF244321}">
                <p14:modId xmlns:p14="http://schemas.microsoft.com/office/powerpoint/2010/main" val="939649809"/>
              </p:ext>
            </p:extLst>
          </p:nvPr>
        </p:nvGraphicFramePr>
        <p:xfrm>
          <a:off x="1199456" y="2420888"/>
          <a:ext cx="9577064" cy="3816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1559496"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内网</a:t>
            </a:r>
          </a:p>
        </p:txBody>
      </p:sp>
      <p:sp>
        <p:nvSpPr>
          <p:cNvPr id="7" name="文本框 6"/>
          <p:cNvSpPr txBox="1"/>
          <p:nvPr/>
        </p:nvSpPr>
        <p:spPr>
          <a:xfrm>
            <a:off x="4863491"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外网</a:t>
            </a:r>
          </a:p>
        </p:txBody>
      </p:sp>
      <p:sp>
        <p:nvSpPr>
          <p:cNvPr id="8" name="文本框 7"/>
          <p:cNvSpPr txBox="1"/>
          <p:nvPr/>
        </p:nvSpPr>
        <p:spPr>
          <a:xfrm>
            <a:off x="6384032"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内网</a:t>
            </a:r>
          </a:p>
        </p:txBody>
      </p:sp>
      <p:sp>
        <p:nvSpPr>
          <p:cNvPr id="9" name="文本框 8"/>
          <p:cNvSpPr txBox="1"/>
          <p:nvPr/>
        </p:nvSpPr>
        <p:spPr>
          <a:xfrm>
            <a:off x="9869034"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外网</a:t>
            </a:r>
          </a:p>
        </p:txBody>
      </p:sp>
      <p:sp>
        <p:nvSpPr>
          <p:cNvPr id="12" name="日期占位符 11"/>
          <p:cNvSpPr>
            <a:spLocks noGrp="1"/>
          </p:cNvSpPr>
          <p:nvPr>
            <p:ph type="dt" sz="half" idx="10"/>
          </p:nvPr>
        </p:nvSpPr>
        <p:spPr/>
        <p:txBody>
          <a:bodyPr/>
          <a:lstStyle/>
          <a:p>
            <a:pPr>
              <a:defRPr/>
            </a:pPr>
            <a:fld id="{A25DCD0D-3FDA-4143-B187-194542F2DF21}" type="datetime1">
              <a:rPr lang="zh-CN" altLang="en-US" smtClean="0"/>
              <a:t>2019/12/30</a:t>
            </a:fld>
            <a:endParaRPr lang="zh-CN" altLang="en-US"/>
          </a:p>
        </p:txBody>
      </p:sp>
    </p:spTree>
    <p:extLst>
      <p:ext uri="{BB962C8B-B14F-4D97-AF65-F5344CB8AC3E}">
        <p14:creationId xmlns:p14="http://schemas.microsoft.com/office/powerpoint/2010/main" val="260962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graphicEl>
                                              <a:dgm id="{7515036B-EAAD-4F31-970E-FDD40B648359}"/>
                                            </p:graphicEl>
                                          </p:spTgt>
                                        </p:tgtEl>
                                        <p:attrNameLst>
                                          <p:attrName>style.visibility</p:attrName>
                                        </p:attrNameLst>
                                      </p:cBhvr>
                                      <p:to>
                                        <p:strVal val="visible"/>
                                      </p:to>
                                    </p:set>
                                    <p:animEffect transition="in" filter="circle(out)">
                                      <p:cBhvr>
                                        <p:cTn id="7" dur="2000"/>
                                        <p:tgtEl>
                                          <p:spTgt spid="5">
                                            <p:graphicEl>
                                              <a:dgm id="{7515036B-EAAD-4F31-970E-FDD40B648359}"/>
                                            </p:graphic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graphicEl>
                                              <a:dgm id="{B1041634-F5D9-4CD4-A4A4-C83E6150AC24}"/>
                                            </p:graphicEl>
                                          </p:spTgt>
                                        </p:tgtEl>
                                        <p:attrNameLst>
                                          <p:attrName>style.visibility</p:attrName>
                                        </p:attrNameLst>
                                      </p:cBhvr>
                                      <p:to>
                                        <p:strVal val="visible"/>
                                      </p:to>
                                    </p:set>
                                    <p:animEffect transition="in" filter="circle(out)">
                                      <p:cBhvr>
                                        <p:cTn id="10" dur="2000"/>
                                        <p:tgtEl>
                                          <p:spTgt spid="5">
                                            <p:graphicEl>
                                              <a:dgm id="{B1041634-F5D9-4CD4-A4A4-C83E6150AC24}"/>
                                            </p:graphicEl>
                                          </p:spTgt>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2000"/>
                                        <p:tgtEl>
                                          <p:spTgt spid="6"/>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ou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5">
                                            <p:graphicEl>
                                              <a:dgm id="{A8365743-D458-4F82-BFBB-AA4B4C11168A}"/>
                                            </p:graphicEl>
                                          </p:spTgt>
                                        </p:tgtEl>
                                        <p:attrNameLst>
                                          <p:attrName>style.visibility</p:attrName>
                                        </p:attrNameLst>
                                      </p:cBhvr>
                                      <p:to>
                                        <p:strVal val="visible"/>
                                      </p:to>
                                    </p:set>
                                    <p:animEffect transition="in" filter="circle(out)">
                                      <p:cBhvr>
                                        <p:cTn id="21" dur="2000"/>
                                        <p:tgtEl>
                                          <p:spTgt spid="5">
                                            <p:graphicEl>
                                              <a:dgm id="{A8365743-D458-4F82-BFBB-AA4B4C11168A}"/>
                                            </p:graphicEl>
                                          </p:spTgt>
                                        </p:tgtEl>
                                      </p:cBhvr>
                                    </p:animEffect>
                                  </p:childTnLst>
                                </p:cTn>
                              </p:par>
                              <p:par>
                                <p:cTn id="22" presetID="6" presetClass="entr" presetSubtype="32" fill="hold" grpId="0" nodeType="withEffect">
                                  <p:stCondLst>
                                    <p:cond delay="0"/>
                                  </p:stCondLst>
                                  <p:childTnLst>
                                    <p:set>
                                      <p:cBhvr>
                                        <p:cTn id="23" dur="1" fill="hold">
                                          <p:stCondLst>
                                            <p:cond delay="0"/>
                                          </p:stCondLst>
                                        </p:cTn>
                                        <p:tgtEl>
                                          <p:spTgt spid="5">
                                            <p:graphicEl>
                                              <a:dgm id="{AB7E5D89-1D48-4C96-B145-2E9F7A28514A}"/>
                                            </p:graphicEl>
                                          </p:spTgt>
                                        </p:tgtEl>
                                        <p:attrNameLst>
                                          <p:attrName>style.visibility</p:attrName>
                                        </p:attrNameLst>
                                      </p:cBhvr>
                                      <p:to>
                                        <p:strVal val="visible"/>
                                      </p:to>
                                    </p:set>
                                    <p:animEffect transition="in" filter="circle(out)">
                                      <p:cBhvr>
                                        <p:cTn id="24" dur="2000"/>
                                        <p:tgtEl>
                                          <p:spTgt spid="5">
                                            <p:graphicEl>
                                              <a:dgm id="{AB7E5D89-1D48-4C96-B145-2E9F7A28514A}"/>
                                            </p:graphicEl>
                                          </p:spTgt>
                                        </p:tgtEl>
                                      </p:cBhvr>
                                    </p:animEffect>
                                  </p:childTnLst>
                                </p:cTn>
                              </p:par>
                              <p:par>
                                <p:cTn id="25" presetID="6"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out)">
                                      <p:cBhvr>
                                        <p:cTn id="27" dur="2000"/>
                                        <p:tgtEl>
                                          <p:spTgt spid="9"/>
                                        </p:tgtEl>
                                      </p:cBhvr>
                                    </p:animEffect>
                                  </p:childTnLst>
                                </p:cTn>
                              </p:par>
                              <p:par>
                                <p:cTn id="28" presetID="6" presetClass="entr" presetSubtype="32"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out)">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防火墙基本概念</a:t>
            </a:r>
            <a:endParaRPr lang="en-US" altLang="zh-CN" dirty="0"/>
          </a:p>
          <a:p>
            <a:pPr lvl="2"/>
            <a:r>
              <a:rPr lang="en-US" altLang="zh-CN" dirty="0"/>
              <a:t> </a:t>
            </a:r>
            <a:r>
              <a:rPr lang="zh-CN" altLang="en-US" dirty="0"/>
              <a:t>定义</a:t>
            </a:r>
            <a:endParaRPr lang="en-US" altLang="zh-CN" dirty="0"/>
          </a:p>
          <a:p>
            <a:pPr lvl="3"/>
            <a:r>
              <a:rPr lang="zh-CN" altLang="en-US" dirty="0"/>
              <a:t>防火墙是用一个或一组</a:t>
            </a:r>
            <a:r>
              <a:rPr lang="zh-CN" altLang="en-US" dirty="0">
                <a:solidFill>
                  <a:srgbClr val="C00000"/>
                </a:solidFill>
              </a:rPr>
              <a:t>网络设施</a:t>
            </a:r>
            <a:r>
              <a:rPr lang="zh-CN" altLang="en-US" dirty="0"/>
              <a:t>，在两个或多个网络间</a:t>
            </a:r>
            <a:r>
              <a:rPr lang="zh-CN" altLang="en-US" dirty="0">
                <a:solidFill>
                  <a:srgbClr val="C00000"/>
                </a:solidFill>
              </a:rPr>
              <a:t>加强访问控制</a:t>
            </a:r>
            <a:r>
              <a:rPr lang="zh-CN" altLang="en-US" dirty="0"/>
              <a:t>，以保护一个网络不受到另一个网络攻击的安全技术</a:t>
            </a:r>
          </a:p>
          <a:p>
            <a:pPr lvl="2"/>
            <a:r>
              <a:rPr lang="en-US" altLang="zh-CN" dirty="0"/>
              <a:t> </a:t>
            </a:r>
            <a:r>
              <a:rPr lang="zh-CN" altLang="en-US" dirty="0"/>
              <a:t>功能</a:t>
            </a:r>
            <a:endParaRPr lang="en-US" altLang="zh-CN" dirty="0"/>
          </a:p>
          <a:p>
            <a:pPr lvl="3"/>
            <a:r>
              <a:rPr lang="zh-CN" altLang="en-US" dirty="0"/>
              <a:t>逻辑上防火墙是一个</a:t>
            </a:r>
            <a:r>
              <a:rPr lang="zh-CN" altLang="en-US" dirty="0">
                <a:solidFill>
                  <a:srgbClr val="C00000"/>
                </a:solidFill>
              </a:rPr>
              <a:t>分离器</a:t>
            </a:r>
            <a:r>
              <a:rPr lang="zh-CN" altLang="en-US" dirty="0"/>
              <a:t>，一个</a:t>
            </a:r>
            <a:r>
              <a:rPr lang="zh-CN" altLang="en-US" dirty="0">
                <a:solidFill>
                  <a:srgbClr val="C00000"/>
                </a:solidFill>
              </a:rPr>
              <a:t>限制器</a:t>
            </a:r>
            <a:r>
              <a:rPr lang="zh-CN" altLang="en-US" dirty="0"/>
              <a:t>，也是一个</a:t>
            </a:r>
            <a:r>
              <a:rPr lang="zh-CN" altLang="en-US" dirty="0">
                <a:solidFill>
                  <a:srgbClr val="C00000"/>
                </a:solidFill>
              </a:rPr>
              <a:t>分析器</a:t>
            </a:r>
          </a:p>
          <a:p>
            <a:pPr lvl="2"/>
            <a:r>
              <a:rPr lang="zh-CN" altLang="en-US" dirty="0"/>
              <a:t> 主要技术</a:t>
            </a:r>
          </a:p>
          <a:p>
            <a:pPr lvl="3"/>
            <a:r>
              <a:rPr lang="en-US" altLang="zh-CN" dirty="0">
                <a:solidFill>
                  <a:srgbClr val="C00000"/>
                </a:solidFill>
              </a:rPr>
              <a:t> </a:t>
            </a:r>
            <a:r>
              <a:rPr lang="zh-CN" altLang="en-US" dirty="0">
                <a:solidFill>
                  <a:srgbClr val="C00000"/>
                </a:solidFill>
              </a:rPr>
              <a:t>分组（包）过滤</a:t>
            </a:r>
            <a:r>
              <a:rPr lang="zh-CN" altLang="en-US" dirty="0"/>
              <a:t>、</a:t>
            </a:r>
            <a:r>
              <a:rPr lang="zh-CN" altLang="en-US" dirty="0">
                <a:solidFill>
                  <a:srgbClr val="C00000"/>
                </a:solidFill>
              </a:rPr>
              <a:t>应用代理</a:t>
            </a:r>
            <a:r>
              <a:rPr lang="zh-CN" altLang="en-US" dirty="0"/>
              <a:t>（网关）、</a:t>
            </a:r>
            <a:r>
              <a:rPr lang="zh-CN" altLang="en-US" dirty="0">
                <a:solidFill>
                  <a:srgbClr val="C00000"/>
                </a:solidFill>
              </a:rPr>
              <a:t>状态检测</a:t>
            </a:r>
            <a:r>
              <a:rPr lang="zh-CN" altLang="en-US" dirty="0"/>
              <a:t>、</a:t>
            </a:r>
            <a:r>
              <a:rPr lang="zh-CN" altLang="en-US" dirty="0">
                <a:solidFill>
                  <a:srgbClr val="C00000"/>
                </a:solidFill>
              </a:rPr>
              <a:t>链路层代理</a:t>
            </a:r>
            <a:r>
              <a:rPr lang="zh-CN" altLang="en-US" dirty="0"/>
              <a:t>（网关）</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1C6547C7-A40F-4DB6-A6CE-4622628A0FD5}" type="datetime1">
              <a:rPr lang="zh-CN" altLang="en-US" smtClean="0"/>
              <a:t>2019/12/30</a:t>
            </a:fld>
            <a:endParaRPr lang="zh-CN" altLang="en-US"/>
          </a:p>
        </p:txBody>
      </p:sp>
    </p:spTree>
    <p:extLst>
      <p:ext uri="{BB962C8B-B14F-4D97-AF65-F5344CB8AC3E}">
        <p14:creationId xmlns:p14="http://schemas.microsoft.com/office/powerpoint/2010/main" val="1925314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防火墙部署示意</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Line 3"/>
          <p:cNvSpPr>
            <a:spLocks noChangeShapeType="1"/>
          </p:cNvSpPr>
          <p:nvPr/>
        </p:nvSpPr>
        <p:spPr bwMode="auto">
          <a:xfrm>
            <a:off x="5772200" y="4497610"/>
            <a:ext cx="0" cy="569913"/>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 name="Line 4"/>
          <p:cNvSpPr>
            <a:spLocks noChangeShapeType="1"/>
          </p:cNvSpPr>
          <p:nvPr/>
        </p:nvSpPr>
        <p:spPr bwMode="auto">
          <a:xfrm>
            <a:off x="3562400" y="4061048"/>
            <a:ext cx="4419600" cy="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9800" y="3603848"/>
            <a:ext cx="3762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Text Box 6"/>
          <p:cNvSpPr txBox="1">
            <a:spLocks noChangeArrowheads="1"/>
          </p:cNvSpPr>
          <p:nvPr/>
        </p:nvSpPr>
        <p:spPr bwMode="auto">
          <a:xfrm>
            <a:off x="5059412" y="317522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两个安全域之间通信流的唯一通道</a:t>
            </a:r>
          </a:p>
        </p:txBody>
      </p:sp>
      <p:grpSp>
        <p:nvGrpSpPr>
          <p:cNvPr id="9" name="Group 7"/>
          <p:cNvGrpSpPr>
            <a:grpSpLocks/>
          </p:cNvGrpSpPr>
          <p:nvPr/>
        </p:nvGrpSpPr>
        <p:grpSpPr bwMode="auto">
          <a:xfrm>
            <a:off x="2495600" y="2384648"/>
            <a:ext cx="2133600" cy="1981200"/>
            <a:chOff x="1152" y="720"/>
            <a:chExt cx="1344" cy="1248"/>
          </a:xfrm>
        </p:grpSpPr>
        <p:sp>
          <p:nvSpPr>
            <p:cNvPr id="10" name="Oval 8"/>
            <p:cNvSpPr>
              <a:spLocks noChangeArrowheads="1"/>
            </p:cNvSpPr>
            <p:nvPr/>
          </p:nvSpPr>
          <p:spPr bwMode="auto">
            <a:xfrm>
              <a:off x="1152"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11" name="Line 9"/>
            <p:cNvSpPr>
              <a:spLocks noChangeShapeType="1"/>
            </p:cNvSpPr>
            <p:nvPr/>
          </p:nvSpPr>
          <p:spPr bwMode="auto">
            <a:xfrm>
              <a:off x="1417"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1656"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1921"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252"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1"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6" name="Object 14"/>
            <p:cNvGraphicFramePr>
              <a:graphicFrameLocks noChangeAspect="1"/>
            </p:cNvGraphicFramePr>
            <p:nvPr/>
          </p:nvGraphicFramePr>
          <p:xfrm>
            <a:off x="1312" y="992"/>
            <a:ext cx="159" cy="416"/>
          </p:xfrm>
          <a:graphic>
            <a:graphicData uri="http://schemas.openxmlformats.org/presentationml/2006/ole">
              <mc:AlternateContent xmlns:mc="http://schemas.openxmlformats.org/markup-compatibility/2006">
                <mc:Choice xmlns:v="urn:schemas-microsoft-com:vml" Requires="v">
                  <p:oleObj spid="_x0000_s6200" name="剪辑" r:id="rId5" imgW="2735263" imgH="3825875" progId="MS_ClipArt_Gallery.2">
                    <p:embed/>
                  </p:oleObj>
                </mc:Choice>
                <mc:Fallback>
                  <p:oleObj name="剪辑" r:id="rId5" imgW="2735263" imgH="3825875" progId="MS_ClipArt_Gallery.2">
                    <p:embed/>
                    <p:pic>
                      <p:nvPicPr>
                        <p:cNvPr id="20541"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2" y="992"/>
                          <a:ext cx="15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6"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1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3"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90"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8"/>
            <p:cNvSpPr>
              <a:spLocks noChangeArrowheads="1"/>
            </p:cNvSpPr>
            <p:nvPr/>
          </p:nvSpPr>
          <p:spPr bwMode="auto">
            <a:xfrm>
              <a:off x="1457" y="793"/>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a:solidFill>
                    <a:srgbClr val="002060"/>
                  </a:solidFill>
                </a:rPr>
                <a:t>安全域</a:t>
              </a:r>
              <a:r>
                <a:rPr lang="en-US" altLang="zh-CN" sz="1200">
                  <a:solidFill>
                    <a:srgbClr val="002060"/>
                  </a:solidFill>
                </a:rPr>
                <a:t>1</a:t>
              </a:r>
            </a:p>
          </p:txBody>
        </p:sp>
        <p:sp>
          <p:nvSpPr>
            <p:cNvPr id="21" name="Line 19"/>
            <p:cNvSpPr>
              <a:spLocks noChangeShapeType="1"/>
            </p:cNvSpPr>
            <p:nvPr/>
          </p:nvSpPr>
          <p:spPr bwMode="auto">
            <a:xfrm>
              <a:off x="1768"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a:off x="1286"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3" name="Text Box 21"/>
            <p:cNvSpPr txBox="1">
              <a:spLocks noChangeArrowheads="1"/>
            </p:cNvSpPr>
            <p:nvPr/>
          </p:nvSpPr>
          <p:spPr bwMode="auto">
            <a:xfrm>
              <a:off x="1440" y="100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A </a:t>
              </a:r>
            </a:p>
          </p:txBody>
        </p:sp>
        <p:sp>
          <p:nvSpPr>
            <p:cNvPr id="24" name="Text Box 22"/>
            <p:cNvSpPr txBox="1">
              <a:spLocks noChangeArrowheads="1"/>
            </p:cNvSpPr>
            <p:nvPr/>
          </p:nvSpPr>
          <p:spPr bwMode="auto">
            <a:xfrm>
              <a:off x="1776" y="1008"/>
              <a:ext cx="4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B </a:t>
              </a:r>
            </a:p>
          </p:txBody>
        </p:sp>
      </p:grpSp>
      <p:grpSp>
        <p:nvGrpSpPr>
          <p:cNvPr id="25" name="Group 23"/>
          <p:cNvGrpSpPr>
            <a:grpSpLocks/>
          </p:cNvGrpSpPr>
          <p:nvPr/>
        </p:nvGrpSpPr>
        <p:grpSpPr bwMode="auto">
          <a:xfrm>
            <a:off x="7143800" y="2384648"/>
            <a:ext cx="2133600" cy="1981200"/>
            <a:chOff x="4080" y="720"/>
            <a:chExt cx="1344" cy="1248"/>
          </a:xfrm>
        </p:grpSpPr>
        <p:sp>
          <p:nvSpPr>
            <p:cNvPr id="26" name="Oval 24"/>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27" name="Line 25"/>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1"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32" name="Object 30"/>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6201" name="剪辑" r:id="rId9" imgW="2735263" imgH="3825875" progId="MS_ClipArt_Gallery.2">
                    <p:embed/>
                  </p:oleObj>
                </mc:Choice>
                <mc:Fallback>
                  <p:oleObj name="剪辑" r:id="rId9" imgW="2735263" imgH="3825875" progId="MS_ClipArt_Gallery.2">
                    <p:embed/>
                    <p:pic>
                      <p:nvPicPr>
                        <p:cNvPr id="20526"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 y="992"/>
                          <a:ext cx="15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 name="Picture 3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 name="Rectangle 34"/>
            <p:cNvSpPr>
              <a:spLocks noChangeArrowheads="1"/>
            </p:cNvSpPr>
            <p:nvPr/>
          </p:nvSpPr>
          <p:spPr bwMode="auto">
            <a:xfrm>
              <a:off x="4447" y="794"/>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a:solidFill>
                    <a:srgbClr val="002060"/>
                  </a:solidFill>
                </a:rPr>
                <a:t>安全域</a:t>
              </a:r>
              <a:r>
                <a:rPr lang="en-US" altLang="zh-CN" sz="1200">
                  <a:solidFill>
                    <a:srgbClr val="002060"/>
                  </a:solidFill>
                </a:rPr>
                <a:t>2</a:t>
              </a:r>
            </a:p>
          </p:txBody>
        </p:sp>
        <p:sp>
          <p:nvSpPr>
            <p:cNvPr id="37" name="Line 35"/>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8" name="Line 36"/>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4368" y="1008"/>
              <a:ext cx="4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C </a:t>
              </a:r>
            </a:p>
          </p:txBody>
        </p:sp>
        <p:sp>
          <p:nvSpPr>
            <p:cNvPr id="40" name="Text Box 38"/>
            <p:cNvSpPr txBox="1">
              <a:spLocks noChangeArrowheads="1"/>
            </p:cNvSpPr>
            <p:nvPr/>
          </p:nvSpPr>
          <p:spPr bwMode="auto">
            <a:xfrm>
              <a:off x="4763" y="1000"/>
              <a:ext cx="4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D </a:t>
              </a:r>
            </a:p>
          </p:txBody>
        </p:sp>
      </p:grpSp>
      <p:grpSp>
        <p:nvGrpSpPr>
          <p:cNvPr id="41" name="Group 39"/>
          <p:cNvGrpSpPr>
            <a:grpSpLocks/>
          </p:cNvGrpSpPr>
          <p:nvPr/>
        </p:nvGrpSpPr>
        <p:grpSpPr bwMode="auto">
          <a:xfrm>
            <a:off x="4333940" y="5067523"/>
            <a:ext cx="3351212" cy="974725"/>
            <a:chOff x="2400" y="2208"/>
            <a:chExt cx="1765" cy="576"/>
          </a:xfrm>
        </p:grpSpPr>
        <p:sp>
          <p:nvSpPr>
            <p:cNvPr id="42" name="Rectangle 40"/>
            <p:cNvSpPr>
              <a:spLocks noChangeArrowheads="1"/>
            </p:cNvSpPr>
            <p:nvPr/>
          </p:nvSpPr>
          <p:spPr bwMode="auto">
            <a:xfrm>
              <a:off x="3723" y="2589"/>
              <a:ext cx="4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UDP</a:t>
              </a:r>
            </a:p>
          </p:txBody>
        </p:sp>
        <p:sp>
          <p:nvSpPr>
            <p:cNvPr id="43" name="Rectangle 41"/>
            <p:cNvSpPr>
              <a:spLocks noChangeArrowheads="1"/>
            </p:cNvSpPr>
            <p:nvPr/>
          </p:nvSpPr>
          <p:spPr bwMode="auto">
            <a:xfrm>
              <a:off x="3350" y="2589"/>
              <a:ext cx="3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Block</a:t>
              </a:r>
            </a:p>
          </p:txBody>
        </p:sp>
        <p:sp>
          <p:nvSpPr>
            <p:cNvPr id="44" name="Rectangle 42"/>
            <p:cNvSpPr>
              <a:spLocks noChangeArrowheads="1"/>
            </p:cNvSpPr>
            <p:nvPr/>
          </p:nvSpPr>
          <p:spPr bwMode="auto">
            <a:xfrm>
              <a:off x="2790" y="2589"/>
              <a:ext cx="5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45" name="Rectangle 43"/>
            <p:cNvSpPr>
              <a:spLocks noChangeArrowheads="1"/>
            </p:cNvSpPr>
            <p:nvPr/>
          </p:nvSpPr>
          <p:spPr bwMode="auto">
            <a:xfrm>
              <a:off x="2400" y="2589"/>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B</a:t>
              </a:r>
            </a:p>
          </p:txBody>
        </p:sp>
        <p:sp>
          <p:nvSpPr>
            <p:cNvPr id="46" name="Rectangle 44"/>
            <p:cNvSpPr>
              <a:spLocks noChangeArrowheads="1"/>
            </p:cNvSpPr>
            <p:nvPr/>
          </p:nvSpPr>
          <p:spPr bwMode="auto">
            <a:xfrm>
              <a:off x="3723" y="2400"/>
              <a:ext cx="44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p>
          </p:txBody>
        </p:sp>
        <p:sp>
          <p:nvSpPr>
            <p:cNvPr id="47" name="Rectangle 45"/>
            <p:cNvSpPr>
              <a:spLocks noChangeArrowheads="1"/>
            </p:cNvSpPr>
            <p:nvPr/>
          </p:nvSpPr>
          <p:spPr bwMode="auto">
            <a:xfrm>
              <a:off x="3350" y="2400"/>
              <a:ext cx="3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Pass</a:t>
              </a:r>
            </a:p>
          </p:txBody>
        </p:sp>
        <p:sp>
          <p:nvSpPr>
            <p:cNvPr id="48" name="Rectangle 46"/>
            <p:cNvSpPr>
              <a:spLocks noChangeArrowheads="1"/>
            </p:cNvSpPr>
            <p:nvPr/>
          </p:nvSpPr>
          <p:spPr bwMode="auto">
            <a:xfrm>
              <a:off x="2790" y="2400"/>
              <a:ext cx="5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49" name="Rectangle 47"/>
            <p:cNvSpPr>
              <a:spLocks noChangeArrowheads="1"/>
            </p:cNvSpPr>
            <p:nvPr/>
          </p:nvSpPr>
          <p:spPr bwMode="auto">
            <a:xfrm>
              <a:off x="2400" y="2400"/>
              <a:ext cx="3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A</a:t>
              </a:r>
            </a:p>
          </p:txBody>
        </p:sp>
        <p:sp>
          <p:nvSpPr>
            <p:cNvPr id="50" name="Rectangle 48"/>
            <p:cNvSpPr>
              <a:spLocks noChangeArrowheads="1"/>
            </p:cNvSpPr>
            <p:nvPr/>
          </p:nvSpPr>
          <p:spPr bwMode="auto">
            <a:xfrm>
              <a:off x="2790" y="2208"/>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dirty="0">
                  <a:solidFill>
                    <a:srgbClr val="002060"/>
                  </a:solidFill>
                </a:rPr>
                <a:t>Destination</a:t>
              </a:r>
            </a:p>
          </p:txBody>
        </p:sp>
        <p:sp>
          <p:nvSpPr>
            <p:cNvPr id="51" name="Rectangle 49"/>
            <p:cNvSpPr>
              <a:spLocks noChangeArrowheads="1"/>
            </p:cNvSpPr>
            <p:nvPr/>
          </p:nvSpPr>
          <p:spPr bwMode="auto">
            <a:xfrm>
              <a:off x="3723" y="2208"/>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Protocol</a:t>
              </a:r>
            </a:p>
          </p:txBody>
        </p:sp>
        <p:sp>
          <p:nvSpPr>
            <p:cNvPr id="52" name="Rectangle 50"/>
            <p:cNvSpPr>
              <a:spLocks noChangeArrowheads="1"/>
            </p:cNvSpPr>
            <p:nvPr/>
          </p:nvSpPr>
          <p:spPr bwMode="auto">
            <a:xfrm>
              <a:off x="3350" y="2208"/>
              <a:ext cx="3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Permit</a:t>
              </a:r>
            </a:p>
          </p:txBody>
        </p:sp>
        <p:sp>
          <p:nvSpPr>
            <p:cNvPr id="53" name="Rectangle 51"/>
            <p:cNvSpPr>
              <a:spLocks noChangeArrowheads="1"/>
            </p:cNvSpPr>
            <p:nvPr/>
          </p:nvSpPr>
          <p:spPr bwMode="auto">
            <a:xfrm>
              <a:off x="2400" y="2208"/>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Source</a:t>
              </a:r>
            </a:p>
          </p:txBody>
        </p:sp>
        <p:sp>
          <p:nvSpPr>
            <p:cNvPr id="54" name="Line 52"/>
            <p:cNvSpPr>
              <a:spLocks noChangeShapeType="1"/>
            </p:cNvSpPr>
            <p:nvPr/>
          </p:nvSpPr>
          <p:spPr bwMode="auto">
            <a:xfrm>
              <a:off x="2400" y="2208"/>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2400" y="2784"/>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2400"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a:off x="4165"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8" name="Line 56"/>
            <p:cNvSpPr>
              <a:spLocks noChangeShapeType="1"/>
            </p:cNvSpPr>
            <p:nvPr/>
          </p:nvSpPr>
          <p:spPr bwMode="auto">
            <a:xfrm>
              <a:off x="335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9" name="Line 57"/>
            <p:cNvSpPr>
              <a:spLocks noChangeShapeType="1"/>
            </p:cNvSpPr>
            <p:nvPr/>
          </p:nvSpPr>
          <p:spPr bwMode="auto">
            <a:xfrm>
              <a:off x="3723"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0" name="Line 58"/>
            <p:cNvSpPr>
              <a:spLocks noChangeShapeType="1"/>
            </p:cNvSpPr>
            <p:nvPr/>
          </p:nvSpPr>
          <p:spPr bwMode="auto">
            <a:xfrm>
              <a:off x="279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1" name="Line 59"/>
            <p:cNvSpPr>
              <a:spLocks noChangeShapeType="1"/>
            </p:cNvSpPr>
            <p:nvPr/>
          </p:nvSpPr>
          <p:spPr bwMode="auto">
            <a:xfrm>
              <a:off x="2400" y="240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2" name="Line 60"/>
            <p:cNvSpPr>
              <a:spLocks noChangeShapeType="1"/>
            </p:cNvSpPr>
            <p:nvPr/>
          </p:nvSpPr>
          <p:spPr bwMode="auto">
            <a:xfrm>
              <a:off x="2400" y="2589"/>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63" name="Line 61"/>
          <p:cNvSpPr>
            <a:spLocks noChangeShapeType="1"/>
          </p:cNvSpPr>
          <p:nvPr/>
        </p:nvSpPr>
        <p:spPr bwMode="auto">
          <a:xfrm flipV="1">
            <a:off x="3562400" y="4061048"/>
            <a:ext cx="2057400" cy="0"/>
          </a:xfrm>
          <a:prstGeom prst="line">
            <a:avLst/>
          </a:prstGeom>
          <a:noFill/>
          <a:ln w="101600">
            <a:pattFill prst="sphere">
              <a:fgClr>
                <a:srgbClr val="6666FF"/>
              </a:fgClr>
              <a:bgClr>
                <a:schemeClr val="hlink"/>
              </a:bgClr>
            </a:patt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flipV="1">
            <a:off x="6000800" y="4061048"/>
            <a:ext cx="1981200" cy="0"/>
          </a:xfrm>
          <a:prstGeom prst="line">
            <a:avLst/>
          </a:prstGeom>
          <a:noFill/>
          <a:ln w="101600">
            <a:pattFill prst="sphere">
              <a:fgClr>
                <a:srgbClr val="6666FF"/>
              </a:fgClr>
              <a:bgClr>
                <a:schemeClr val="hlink"/>
              </a:bgClr>
            </a:patt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5" name="Text Box 63"/>
          <p:cNvSpPr txBox="1">
            <a:spLocks noChangeArrowheads="1"/>
          </p:cNvSpPr>
          <p:nvPr/>
        </p:nvSpPr>
        <p:spPr bwMode="auto">
          <a:xfrm>
            <a:off x="6018616" y="4524089"/>
            <a:ext cx="1600200" cy="461963"/>
          </a:xfrm>
          <a:prstGeom prst="rect">
            <a:avLst/>
          </a:prstGeom>
          <a:noFill/>
          <a:ln w="3810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dirty="0">
                <a:solidFill>
                  <a:srgbClr val="002060"/>
                </a:solidFill>
              </a:rPr>
              <a:t>根据访问控制规则决定进出网络的行为</a:t>
            </a:r>
          </a:p>
        </p:txBody>
      </p:sp>
      <p:sp>
        <p:nvSpPr>
          <p:cNvPr id="68" name="日期占位符 67"/>
          <p:cNvSpPr>
            <a:spLocks noGrp="1"/>
          </p:cNvSpPr>
          <p:nvPr>
            <p:ph type="dt" sz="half" idx="10"/>
          </p:nvPr>
        </p:nvSpPr>
        <p:spPr/>
        <p:txBody>
          <a:bodyPr/>
          <a:lstStyle/>
          <a:p>
            <a:pPr>
              <a:defRPr/>
            </a:pPr>
            <a:fld id="{A779C5F3-9019-481E-B44E-387E72B7365B}" type="datetime1">
              <a:rPr lang="zh-CN" altLang="en-US" smtClean="0"/>
              <a:t>2019/12/30</a:t>
            </a:fld>
            <a:endParaRPr lang="zh-CN" altLang="en-US"/>
          </a:p>
        </p:txBody>
      </p:sp>
    </p:spTree>
    <p:extLst>
      <p:ext uri="{BB962C8B-B14F-4D97-AF65-F5344CB8AC3E}">
        <p14:creationId xmlns:p14="http://schemas.microsoft.com/office/powerpoint/2010/main" val="2114106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To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500"/>
                            </p:stCondLst>
                            <p:childTnLst>
                              <p:par>
                                <p:cTn id="27" presetID="12" presetClass="entr" presetSubtype="1"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slide(fromTop)">
                                      <p:cBhvr>
                                        <p:cTn id="29" dur="500"/>
                                        <p:tgtEl>
                                          <p:spTgt spid="41"/>
                                        </p:tgtEl>
                                      </p:cBhvr>
                                    </p:animEffect>
                                  </p:childTnLst>
                                </p:cTn>
                              </p:par>
                            </p:childTnLst>
                          </p:cTn>
                        </p:par>
                        <p:par>
                          <p:cTn id="30" fill="hold">
                            <p:stCondLst>
                              <p:cond delay="1000"/>
                            </p:stCondLst>
                            <p:childTnLst>
                              <p:par>
                                <p:cTn id="31" presetID="12" presetClass="entr" presetSubtype="1"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slide(fromTop)">
                                      <p:cBhvr>
                                        <p:cTn id="3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6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a:t>
            </a:r>
            <a:endParaRPr lang="en-US" altLang="zh-CN" dirty="0"/>
          </a:p>
          <a:p>
            <a:pPr lvl="2"/>
            <a:r>
              <a:rPr lang="zh-CN" altLang="en-US" dirty="0"/>
              <a:t> 基于</a:t>
            </a:r>
            <a:r>
              <a:rPr lang="zh-CN" altLang="en-US" dirty="0">
                <a:solidFill>
                  <a:srgbClr val="C00000"/>
                </a:solidFill>
              </a:rPr>
              <a:t>源地址</a:t>
            </a:r>
            <a:r>
              <a:rPr lang="zh-CN" altLang="en-US" dirty="0"/>
              <a:t>和</a:t>
            </a:r>
            <a:r>
              <a:rPr lang="zh-CN" altLang="en-US" dirty="0">
                <a:solidFill>
                  <a:srgbClr val="C00000"/>
                </a:solidFill>
              </a:rPr>
              <a:t>目的地址</a:t>
            </a:r>
            <a:r>
              <a:rPr lang="zh-CN" altLang="en-US" dirty="0"/>
              <a:t>、</a:t>
            </a:r>
            <a:r>
              <a:rPr lang="zh-CN" altLang="en-US" dirty="0">
                <a:solidFill>
                  <a:srgbClr val="C00000"/>
                </a:solidFill>
              </a:rPr>
              <a:t>应用</a:t>
            </a:r>
            <a:r>
              <a:rPr lang="zh-CN" altLang="en-US" dirty="0"/>
              <a:t>、</a:t>
            </a:r>
            <a:r>
              <a:rPr lang="zh-CN" altLang="en-US" dirty="0">
                <a:solidFill>
                  <a:srgbClr val="C00000"/>
                </a:solidFill>
              </a:rPr>
              <a:t>协议类型</a:t>
            </a:r>
            <a:r>
              <a:rPr lang="zh-CN" altLang="en-US" dirty="0"/>
              <a:t>以及每个</a:t>
            </a:r>
            <a:r>
              <a:rPr lang="en-US" altLang="zh-CN" dirty="0"/>
              <a:t>IP</a:t>
            </a:r>
            <a:r>
              <a:rPr lang="zh-CN" altLang="en-US" dirty="0"/>
              <a:t>包的</a:t>
            </a:r>
            <a:r>
              <a:rPr lang="zh-CN" altLang="en-US" dirty="0">
                <a:solidFill>
                  <a:srgbClr val="C00000"/>
                </a:solidFill>
              </a:rPr>
              <a:t>端口</a:t>
            </a:r>
            <a:r>
              <a:rPr lang="zh-CN" altLang="en-US" dirty="0"/>
              <a:t>来作出通过与否的判断。</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3" name="Rectangle 7"/>
          <p:cNvSpPr>
            <a:spLocks noChangeArrowheads="1"/>
          </p:cNvSpPr>
          <p:nvPr/>
        </p:nvSpPr>
        <p:spPr bwMode="auto">
          <a:xfrm>
            <a:off x="5285284"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54" name="Rectangle 8"/>
          <p:cNvSpPr>
            <a:spLocks noChangeArrowheads="1"/>
          </p:cNvSpPr>
          <p:nvPr/>
        </p:nvSpPr>
        <p:spPr bwMode="auto">
          <a:xfrm>
            <a:off x="5285284"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55" name="Rectangle 9"/>
          <p:cNvSpPr>
            <a:spLocks noChangeArrowheads="1"/>
          </p:cNvSpPr>
          <p:nvPr/>
        </p:nvSpPr>
        <p:spPr bwMode="auto">
          <a:xfrm>
            <a:off x="5285284"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endParaRPr lang="zh-CN" altLang="en-US" sz="2400" b="1"/>
          </a:p>
        </p:txBody>
      </p:sp>
      <p:sp>
        <p:nvSpPr>
          <p:cNvPr id="56" name="Rectangle 10"/>
          <p:cNvSpPr>
            <a:spLocks noChangeArrowheads="1"/>
          </p:cNvSpPr>
          <p:nvPr/>
        </p:nvSpPr>
        <p:spPr bwMode="auto">
          <a:xfrm>
            <a:off x="5285284"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57" name="Rectangle 11"/>
          <p:cNvSpPr>
            <a:spLocks noChangeArrowheads="1"/>
          </p:cNvSpPr>
          <p:nvPr/>
        </p:nvSpPr>
        <p:spPr bwMode="auto">
          <a:xfrm>
            <a:off x="5285284" y="5712296"/>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58" name="Rectangle 12"/>
          <p:cNvSpPr>
            <a:spLocks noChangeArrowheads="1"/>
          </p:cNvSpPr>
          <p:nvPr/>
        </p:nvSpPr>
        <p:spPr bwMode="auto">
          <a:xfrm>
            <a:off x="5285284"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59" name="Rectangle 13"/>
          <p:cNvSpPr>
            <a:spLocks noChangeArrowheads="1"/>
          </p:cNvSpPr>
          <p:nvPr/>
        </p:nvSpPr>
        <p:spPr bwMode="auto">
          <a:xfrm>
            <a:off x="2684959" y="3184996"/>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应用层</a:t>
            </a:r>
          </a:p>
        </p:txBody>
      </p:sp>
      <p:sp>
        <p:nvSpPr>
          <p:cNvPr id="60" name="Rectangle 14"/>
          <p:cNvSpPr>
            <a:spLocks noChangeArrowheads="1"/>
          </p:cNvSpPr>
          <p:nvPr/>
        </p:nvSpPr>
        <p:spPr bwMode="auto">
          <a:xfrm>
            <a:off x="2684959"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1" name="Rectangle 15"/>
          <p:cNvSpPr>
            <a:spLocks noChangeArrowheads="1"/>
          </p:cNvSpPr>
          <p:nvPr/>
        </p:nvSpPr>
        <p:spPr bwMode="auto">
          <a:xfrm>
            <a:off x="2684959"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62" name="Rectangle 16"/>
          <p:cNvSpPr>
            <a:spLocks noChangeArrowheads="1"/>
          </p:cNvSpPr>
          <p:nvPr/>
        </p:nvSpPr>
        <p:spPr bwMode="auto">
          <a:xfrm>
            <a:off x="2684959"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p>
        </p:txBody>
      </p:sp>
      <p:sp>
        <p:nvSpPr>
          <p:cNvPr id="63" name="Rectangle 17"/>
          <p:cNvSpPr>
            <a:spLocks noChangeArrowheads="1"/>
          </p:cNvSpPr>
          <p:nvPr/>
        </p:nvSpPr>
        <p:spPr bwMode="auto">
          <a:xfrm>
            <a:off x="2684959"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64" name="Rectangle 18"/>
          <p:cNvSpPr>
            <a:spLocks noChangeArrowheads="1"/>
          </p:cNvSpPr>
          <p:nvPr/>
        </p:nvSpPr>
        <p:spPr bwMode="auto">
          <a:xfrm>
            <a:off x="2684959" y="5712296"/>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65" name="Rectangle 19"/>
          <p:cNvSpPr>
            <a:spLocks noChangeArrowheads="1"/>
          </p:cNvSpPr>
          <p:nvPr/>
        </p:nvSpPr>
        <p:spPr bwMode="auto">
          <a:xfrm>
            <a:off x="2684959"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66" name="Rectangle 20"/>
          <p:cNvSpPr>
            <a:spLocks noChangeArrowheads="1"/>
          </p:cNvSpPr>
          <p:nvPr/>
        </p:nvSpPr>
        <p:spPr bwMode="auto">
          <a:xfrm>
            <a:off x="7857034" y="3184996"/>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sp>
        <p:nvSpPr>
          <p:cNvPr id="67" name="Rectangle 21"/>
          <p:cNvSpPr>
            <a:spLocks noChangeArrowheads="1"/>
          </p:cNvSpPr>
          <p:nvPr/>
        </p:nvSpPr>
        <p:spPr bwMode="auto">
          <a:xfrm>
            <a:off x="7857034"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8" name="Rectangle 22"/>
          <p:cNvSpPr>
            <a:spLocks noChangeArrowheads="1"/>
          </p:cNvSpPr>
          <p:nvPr/>
        </p:nvSpPr>
        <p:spPr bwMode="auto">
          <a:xfrm>
            <a:off x="7857034"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69" name="Rectangle 23"/>
          <p:cNvSpPr>
            <a:spLocks noChangeArrowheads="1"/>
          </p:cNvSpPr>
          <p:nvPr/>
        </p:nvSpPr>
        <p:spPr bwMode="auto">
          <a:xfrm>
            <a:off x="7869734"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p>
        </p:txBody>
      </p:sp>
      <p:sp>
        <p:nvSpPr>
          <p:cNvPr id="70" name="Rectangle 24"/>
          <p:cNvSpPr>
            <a:spLocks noChangeArrowheads="1"/>
          </p:cNvSpPr>
          <p:nvPr/>
        </p:nvSpPr>
        <p:spPr bwMode="auto">
          <a:xfrm>
            <a:off x="7857034"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71" name="Rectangle 25"/>
          <p:cNvSpPr>
            <a:spLocks noChangeArrowheads="1"/>
          </p:cNvSpPr>
          <p:nvPr/>
        </p:nvSpPr>
        <p:spPr bwMode="auto">
          <a:xfrm>
            <a:off x="7857034" y="57122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72" name="Rectangle 26"/>
          <p:cNvSpPr>
            <a:spLocks noChangeArrowheads="1"/>
          </p:cNvSpPr>
          <p:nvPr/>
        </p:nvSpPr>
        <p:spPr bwMode="auto">
          <a:xfrm>
            <a:off x="7857034"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73" name="Text Box 27"/>
          <p:cNvSpPr txBox="1">
            <a:spLocks noChangeArrowheads="1"/>
          </p:cNvSpPr>
          <p:nvPr/>
        </p:nvSpPr>
        <p:spPr bwMode="auto">
          <a:xfrm>
            <a:off x="2656384" y="2737321"/>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a:t>      非信任域                              防火墙                                   信任域</a:t>
            </a:r>
            <a:endParaRPr lang="zh-CN" altLang="en-US" sz="2400" b="1"/>
          </a:p>
        </p:txBody>
      </p:sp>
      <p:sp>
        <p:nvSpPr>
          <p:cNvPr id="74" name="Rectangle 28"/>
          <p:cNvSpPr>
            <a:spLocks noChangeArrowheads="1"/>
          </p:cNvSpPr>
          <p:nvPr/>
        </p:nvSpPr>
        <p:spPr bwMode="auto">
          <a:xfrm>
            <a:off x="2351584" y="4708996"/>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75" name="Line 29"/>
          <p:cNvSpPr>
            <a:spLocks noChangeShapeType="1"/>
          </p:cNvSpPr>
          <p:nvPr/>
        </p:nvSpPr>
        <p:spPr bwMode="auto">
          <a:xfrm>
            <a:off x="10009684" y="4861396"/>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Rectangle 31"/>
          <p:cNvSpPr>
            <a:spLocks noChangeArrowheads="1"/>
          </p:cNvSpPr>
          <p:nvPr/>
        </p:nvSpPr>
        <p:spPr bwMode="auto">
          <a:xfrm>
            <a:off x="5285284" y="3186583"/>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sp>
        <p:nvSpPr>
          <p:cNvPr id="77" name="Oval 40"/>
          <p:cNvSpPr>
            <a:spLocks noChangeArrowheads="1"/>
          </p:cNvSpPr>
          <p:nvPr/>
        </p:nvSpPr>
        <p:spPr bwMode="auto">
          <a:xfrm>
            <a:off x="5094784" y="4862983"/>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78" name="Oval 54"/>
          <p:cNvSpPr>
            <a:spLocks noChangeArrowheads="1"/>
          </p:cNvSpPr>
          <p:nvPr/>
        </p:nvSpPr>
        <p:spPr bwMode="auto">
          <a:xfrm>
            <a:off x="7266484" y="4888383"/>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grpSp>
        <p:nvGrpSpPr>
          <p:cNvPr id="79" name="组合 78"/>
          <p:cNvGrpSpPr>
            <a:grpSpLocks/>
          </p:cNvGrpSpPr>
          <p:nvPr/>
        </p:nvGrpSpPr>
        <p:grpSpPr bwMode="auto">
          <a:xfrm>
            <a:off x="2351584" y="4940771"/>
            <a:ext cx="7827962" cy="268287"/>
            <a:chOff x="563150" y="4363305"/>
            <a:chExt cx="7827962" cy="268288"/>
          </a:xfrm>
        </p:grpSpPr>
        <p:sp>
          <p:nvSpPr>
            <p:cNvPr id="80" name="Line 30"/>
            <p:cNvSpPr>
              <a:spLocks noChangeShapeType="1"/>
            </p:cNvSpPr>
            <p:nvPr/>
          </p:nvSpPr>
          <p:spPr bwMode="auto">
            <a:xfrm>
              <a:off x="8238712" y="4497449"/>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AutoShape 33"/>
            <p:cNvSpPr>
              <a:spLocks noChangeArrowheads="1"/>
            </p:cNvSpPr>
            <p:nvPr/>
          </p:nvSpPr>
          <p:spPr bwMode="auto">
            <a:xfrm>
              <a:off x="1245775"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2" name="AutoShape 34"/>
            <p:cNvSpPr>
              <a:spLocks noChangeArrowheads="1"/>
            </p:cNvSpPr>
            <p:nvPr/>
          </p:nvSpPr>
          <p:spPr bwMode="auto">
            <a:xfrm>
              <a:off x="158550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3" name="AutoShape 35"/>
            <p:cNvSpPr>
              <a:spLocks noChangeArrowheads="1"/>
            </p:cNvSpPr>
            <p:nvPr/>
          </p:nvSpPr>
          <p:spPr bwMode="auto">
            <a:xfrm>
              <a:off x="192840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4" name="AutoShape 36"/>
            <p:cNvSpPr>
              <a:spLocks noChangeArrowheads="1"/>
            </p:cNvSpPr>
            <p:nvPr/>
          </p:nvSpPr>
          <p:spPr bwMode="auto">
            <a:xfrm>
              <a:off x="22776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5" name="AutoShape 37"/>
            <p:cNvSpPr>
              <a:spLocks noChangeArrowheads="1"/>
            </p:cNvSpPr>
            <p:nvPr/>
          </p:nvSpPr>
          <p:spPr bwMode="auto">
            <a:xfrm>
              <a:off x="26205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6" name="AutoShape 38"/>
            <p:cNvSpPr>
              <a:spLocks noChangeArrowheads="1"/>
            </p:cNvSpPr>
            <p:nvPr/>
          </p:nvSpPr>
          <p:spPr bwMode="auto">
            <a:xfrm>
              <a:off x="5631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7" name="AutoShape 39"/>
            <p:cNvSpPr>
              <a:spLocks noChangeArrowheads="1"/>
            </p:cNvSpPr>
            <p:nvPr/>
          </p:nvSpPr>
          <p:spPr bwMode="auto">
            <a:xfrm>
              <a:off x="29507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8" name="AutoShape 41"/>
            <p:cNvSpPr>
              <a:spLocks noChangeArrowheads="1"/>
            </p:cNvSpPr>
            <p:nvPr/>
          </p:nvSpPr>
          <p:spPr bwMode="auto">
            <a:xfrm>
              <a:off x="37127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9" name="AutoShape 42"/>
            <p:cNvSpPr>
              <a:spLocks noChangeArrowheads="1"/>
            </p:cNvSpPr>
            <p:nvPr/>
          </p:nvSpPr>
          <p:spPr bwMode="auto">
            <a:xfrm>
              <a:off x="40556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0" name="AutoShape 43"/>
            <p:cNvSpPr>
              <a:spLocks noChangeArrowheads="1"/>
            </p:cNvSpPr>
            <p:nvPr/>
          </p:nvSpPr>
          <p:spPr bwMode="auto">
            <a:xfrm>
              <a:off x="44112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1" name="AutoShape 44"/>
            <p:cNvSpPr>
              <a:spLocks noChangeArrowheads="1"/>
            </p:cNvSpPr>
            <p:nvPr/>
          </p:nvSpPr>
          <p:spPr bwMode="auto">
            <a:xfrm>
              <a:off x="47795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2" name="AutoShape 45"/>
            <p:cNvSpPr>
              <a:spLocks noChangeArrowheads="1"/>
            </p:cNvSpPr>
            <p:nvPr/>
          </p:nvSpPr>
          <p:spPr bwMode="auto">
            <a:xfrm>
              <a:off x="51224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3" name="AutoShape 46"/>
            <p:cNvSpPr>
              <a:spLocks noChangeArrowheads="1"/>
            </p:cNvSpPr>
            <p:nvPr/>
          </p:nvSpPr>
          <p:spPr bwMode="auto">
            <a:xfrm>
              <a:off x="5897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4" name="AutoShape 47"/>
            <p:cNvSpPr>
              <a:spLocks noChangeArrowheads="1"/>
            </p:cNvSpPr>
            <p:nvPr/>
          </p:nvSpPr>
          <p:spPr bwMode="auto">
            <a:xfrm>
              <a:off x="62400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5" name="AutoShape 48"/>
            <p:cNvSpPr>
              <a:spLocks noChangeArrowheads="1"/>
            </p:cNvSpPr>
            <p:nvPr/>
          </p:nvSpPr>
          <p:spPr bwMode="auto">
            <a:xfrm>
              <a:off x="65829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6" name="AutoShape 49"/>
            <p:cNvSpPr>
              <a:spLocks noChangeArrowheads="1"/>
            </p:cNvSpPr>
            <p:nvPr/>
          </p:nvSpPr>
          <p:spPr bwMode="auto">
            <a:xfrm>
              <a:off x="6913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7" name="AutoShape 50"/>
            <p:cNvSpPr>
              <a:spLocks noChangeArrowheads="1"/>
            </p:cNvSpPr>
            <p:nvPr/>
          </p:nvSpPr>
          <p:spPr bwMode="auto">
            <a:xfrm>
              <a:off x="72433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8" name="AutoShape 51"/>
            <p:cNvSpPr>
              <a:spLocks noChangeArrowheads="1"/>
            </p:cNvSpPr>
            <p:nvPr/>
          </p:nvSpPr>
          <p:spPr bwMode="auto">
            <a:xfrm>
              <a:off x="75862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9" name="AutoShape 52"/>
            <p:cNvSpPr>
              <a:spLocks noChangeArrowheads="1"/>
            </p:cNvSpPr>
            <p:nvPr/>
          </p:nvSpPr>
          <p:spPr bwMode="auto">
            <a:xfrm>
              <a:off x="7929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100" name="AutoShape 55"/>
            <p:cNvSpPr>
              <a:spLocks noChangeArrowheads="1"/>
            </p:cNvSpPr>
            <p:nvPr/>
          </p:nvSpPr>
          <p:spPr bwMode="auto">
            <a:xfrm>
              <a:off x="902875"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grpSp>
      <p:sp>
        <p:nvSpPr>
          <p:cNvPr id="7" name="日期占位符 6"/>
          <p:cNvSpPr>
            <a:spLocks noGrp="1"/>
          </p:cNvSpPr>
          <p:nvPr>
            <p:ph type="dt" sz="half" idx="10"/>
          </p:nvPr>
        </p:nvSpPr>
        <p:spPr/>
        <p:txBody>
          <a:bodyPr/>
          <a:lstStyle/>
          <a:p>
            <a:pPr>
              <a:defRPr/>
            </a:pPr>
            <a:fld id="{FC0341A8-E88C-4719-A6C5-EBA24F7B6C88}" type="datetime1">
              <a:rPr lang="zh-CN" altLang="en-US" smtClean="0"/>
              <a:t>2019/12/30</a:t>
            </a:fld>
            <a:endParaRPr lang="zh-CN" altLang="en-US"/>
          </a:p>
        </p:txBody>
      </p:sp>
    </p:spTree>
    <p:extLst>
      <p:ext uri="{BB962C8B-B14F-4D97-AF65-F5344CB8AC3E}">
        <p14:creationId xmlns:p14="http://schemas.microsoft.com/office/powerpoint/2010/main" val="1171816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分组过滤防火墙工作原理</a:t>
            </a:r>
          </a:p>
        </p:txBody>
      </p:sp>
      <p:grpSp>
        <p:nvGrpSpPr>
          <p:cNvPr id="4" name="Group 3"/>
          <p:cNvGrpSpPr>
            <a:grpSpLocks/>
          </p:cNvGrpSpPr>
          <p:nvPr/>
        </p:nvGrpSpPr>
        <p:grpSpPr bwMode="auto">
          <a:xfrm>
            <a:off x="9435008" y="2645172"/>
            <a:ext cx="2133600" cy="1981200"/>
            <a:chOff x="4080" y="720"/>
            <a:chExt cx="1344" cy="1248"/>
          </a:xfrm>
        </p:grpSpPr>
        <p:sp>
          <p:nvSpPr>
            <p:cNvPr id="5" name="Oval 4"/>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6" name="Line 5"/>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0"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1" name="Object 2"/>
            <p:cNvGraphicFramePr>
              <a:graphicFrameLocks noChangeAspect="1"/>
            </p:cNvGraphicFramePr>
            <p:nvPr>
              <p:extLst>
                <p:ext uri="{D42A27DB-BD31-4B8C-83A1-F6EECF244321}">
                  <p14:modId xmlns:p14="http://schemas.microsoft.com/office/powerpoint/2010/main" val="721639418"/>
                </p:ext>
              </p:extLst>
            </p:nvPr>
          </p:nvGraphicFramePr>
          <p:xfrm>
            <a:off x="4173" y="992"/>
            <a:ext cx="287" cy="416"/>
          </p:xfrm>
          <a:graphic>
            <a:graphicData uri="http://schemas.openxmlformats.org/presentationml/2006/ole">
              <mc:AlternateContent xmlns:mc="http://schemas.openxmlformats.org/markup-compatibility/2006">
                <mc:Choice xmlns:v="urn:schemas-microsoft-com:vml" Requires="v">
                  <p:oleObj spid="_x0000_s7198" name="剪辑" r:id="rId4" imgW="2735263" imgH="3825875" progId="MS_ClipArt_Gallery.2">
                    <p:embed/>
                  </p:oleObj>
                </mc:Choice>
                <mc:Fallback>
                  <p:oleObj name="剪辑" r:id="rId4" imgW="2735263" imgH="3825875" progId="MS_ClipArt_Gallery.2">
                    <p:embed/>
                    <p:pic>
                      <p:nvPicPr>
                        <p:cNvPr id="2464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 y="992"/>
                          <a:ext cx="287" cy="416"/>
                        </a:xfrm>
                        <a:prstGeom prst="rect">
                          <a:avLst/>
                        </a:prstGeom>
                        <a:noFill/>
                        <a:ln>
                          <a:noFill/>
                        </a:ln>
                        <a:effectLst/>
                        <a:extLst/>
                      </p:spPr>
                    </p:pic>
                  </p:oleObj>
                </mc:Fallback>
              </mc:AlternateContent>
            </a:graphicData>
          </a:graphic>
        </p:graphicFrame>
        <p:pic>
          <p:nvPicPr>
            <p:cNvPr id="12"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 name="Rectangle 14"/>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rgbClr val="002060"/>
                  </a:solidFill>
                </a:rPr>
                <a:t>安全网域</a:t>
              </a:r>
            </a:p>
          </p:txBody>
        </p:sp>
        <p:sp>
          <p:nvSpPr>
            <p:cNvPr id="16" name="Line 15"/>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8" name="Text Box 17"/>
            <p:cNvSpPr txBox="1">
              <a:spLocks noChangeArrowheads="1"/>
            </p:cNvSpPr>
            <p:nvPr/>
          </p:nvSpPr>
          <p:spPr bwMode="auto">
            <a:xfrm>
              <a:off x="4368" y="1008"/>
              <a:ext cx="5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C </a:t>
              </a:r>
            </a:p>
          </p:txBody>
        </p:sp>
        <p:sp>
          <p:nvSpPr>
            <p:cNvPr id="19" name="Text Box 18"/>
            <p:cNvSpPr txBox="1">
              <a:spLocks noChangeArrowheads="1"/>
            </p:cNvSpPr>
            <p:nvPr/>
          </p:nvSpPr>
          <p:spPr bwMode="auto">
            <a:xfrm>
              <a:off x="4779" y="1008"/>
              <a:ext cx="4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D </a:t>
              </a:r>
            </a:p>
          </p:txBody>
        </p:sp>
      </p:grpSp>
      <p:pic>
        <p:nvPicPr>
          <p:cNvPr id="20" name="Picture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688" y="5536407"/>
            <a:ext cx="88623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p:cNvGrpSpPr>
            <a:grpSpLocks/>
          </p:cNvGrpSpPr>
          <p:nvPr/>
        </p:nvGrpSpPr>
        <p:grpSpPr bwMode="auto">
          <a:xfrm>
            <a:off x="3137396" y="2615010"/>
            <a:ext cx="3311525" cy="1066800"/>
            <a:chOff x="2400" y="2208"/>
            <a:chExt cx="1765" cy="576"/>
          </a:xfrm>
        </p:grpSpPr>
        <p:sp>
          <p:nvSpPr>
            <p:cNvPr id="22" name="Rectangle 21"/>
            <p:cNvSpPr>
              <a:spLocks noChangeArrowheads="1"/>
            </p:cNvSpPr>
            <p:nvPr/>
          </p:nvSpPr>
          <p:spPr bwMode="auto">
            <a:xfrm>
              <a:off x="3723" y="2589"/>
              <a:ext cx="4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UDP</a:t>
              </a:r>
            </a:p>
          </p:txBody>
        </p:sp>
        <p:sp>
          <p:nvSpPr>
            <p:cNvPr id="23" name="Rectangle 22"/>
            <p:cNvSpPr>
              <a:spLocks noChangeArrowheads="1"/>
            </p:cNvSpPr>
            <p:nvPr/>
          </p:nvSpPr>
          <p:spPr bwMode="auto">
            <a:xfrm>
              <a:off x="3350" y="2589"/>
              <a:ext cx="3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Block</a:t>
              </a:r>
            </a:p>
          </p:txBody>
        </p:sp>
        <p:sp>
          <p:nvSpPr>
            <p:cNvPr id="24" name="Rectangle 23"/>
            <p:cNvSpPr>
              <a:spLocks noChangeArrowheads="1"/>
            </p:cNvSpPr>
            <p:nvPr/>
          </p:nvSpPr>
          <p:spPr bwMode="auto">
            <a:xfrm>
              <a:off x="2790" y="2589"/>
              <a:ext cx="5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25" name="Rectangle 24"/>
            <p:cNvSpPr>
              <a:spLocks noChangeArrowheads="1"/>
            </p:cNvSpPr>
            <p:nvPr/>
          </p:nvSpPr>
          <p:spPr bwMode="auto">
            <a:xfrm>
              <a:off x="2400" y="2589"/>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B</a:t>
              </a:r>
            </a:p>
          </p:txBody>
        </p:sp>
        <p:sp>
          <p:nvSpPr>
            <p:cNvPr id="26" name="Rectangle 25"/>
            <p:cNvSpPr>
              <a:spLocks noChangeArrowheads="1"/>
            </p:cNvSpPr>
            <p:nvPr/>
          </p:nvSpPr>
          <p:spPr bwMode="auto">
            <a:xfrm>
              <a:off x="3723" y="2400"/>
              <a:ext cx="44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p>
          </p:txBody>
        </p:sp>
        <p:sp>
          <p:nvSpPr>
            <p:cNvPr id="27" name="Rectangle 26"/>
            <p:cNvSpPr>
              <a:spLocks noChangeArrowheads="1"/>
            </p:cNvSpPr>
            <p:nvPr/>
          </p:nvSpPr>
          <p:spPr bwMode="auto">
            <a:xfrm>
              <a:off x="3350" y="2400"/>
              <a:ext cx="3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Pass</a:t>
              </a:r>
            </a:p>
          </p:txBody>
        </p:sp>
        <p:sp>
          <p:nvSpPr>
            <p:cNvPr id="28" name="Rectangle 27"/>
            <p:cNvSpPr>
              <a:spLocks noChangeArrowheads="1"/>
            </p:cNvSpPr>
            <p:nvPr/>
          </p:nvSpPr>
          <p:spPr bwMode="auto">
            <a:xfrm>
              <a:off x="2790" y="2400"/>
              <a:ext cx="5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29" name="Rectangle 28"/>
            <p:cNvSpPr>
              <a:spLocks noChangeArrowheads="1"/>
            </p:cNvSpPr>
            <p:nvPr/>
          </p:nvSpPr>
          <p:spPr bwMode="auto">
            <a:xfrm>
              <a:off x="2400" y="2400"/>
              <a:ext cx="3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A</a:t>
              </a:r>
            </a:p>
          </p:txBody>
        </p:sp>
        <p:sp>
          <p:nvSpPr>
            <p:cNvPr id="30" name="Rectangle 29"/>
            <p:cNvSpPr>
              <a:spLocks noChangeArrowheads="1"/>
            </p:cNvSpPr>
            <p:nvPr/>
          </p:nvSpPr>
          <p:spPr bwMode="auto">
            <a:xfrm>
              <a:off x="2790" y="2208"/>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dirty="0">
                  <a:solidFill>
                    <a:srgbClr val="002060"/>
                  </a:solidFill>
                </a:rPr>
                <a:t>Destination</a:t>
              </a:r>
            </a:p>
          </p:txBody>
        </p:sp>
        <p:sp>
          <p:nvSpPr>
            <p:cNvPr id="31" name="Rectangle 30"/>
            <p:cNvSpPr>
              <a:spLocks noChangeArrowheads="1"/>
            </p:cNvSpPr>
            <p:nvPr/>
          </p:nvSpPr>
          <p:spPr bwMode="auto">
            <a:xfrm>
              <a:off x="3723" y="2208"/>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Protocol</a:t>
              </a:r>
            </a:p>
          </p:txBody>
        </p:sp>
        <p:sp>
          <p:nvSpPr>
            <p:cNvPr id="32" name="Rectangle 31"/>
            <p:cNvSpPr>
              <a:spLocks noChangeArrowheads="1"/>
            </p:cNvSpPr>
            <p:nvPr/>
          </p:nvSpPr>
          <p:spPr bwMode="auto">
            <a:xfrm>
              <a:off x="3350" y="2208"/>
              <a:ext cx="3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Permit</a:t>
              </a:r>
            </a:p>
          </p:txBody>
        </p:sp>
        <p:sp>
          <p:nvSpPr>
            <p:cNvPr id="33" name="Rectangle 32"/>
            <p:cNvSpPr>
              <a:spLocks noChangeArrowheads="1"/>
            </p:cNvSpPr>
            <p:nvPr/>
          </p:nvSpPr>
          <p:spPr bwMode="auto">
            <a:xfrm>
              <a:off x="2400" y="2208"/>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Source</a:t>
              </a:r>
            </a:p>
          </p:txBody>
        </p:sp>
        <p:sp>
          <p:nvSpPr>
            <p:cNvPr id="34" name="Line 33"/>
            <p:cNvSpPr>
              <a:spLocks noChangeShapeType="1"/>
            </p:cNvSpPr>
            <p:nvPr/>
          </p:nvSpPr>
          <p:spPr bwMode="auto">
            <a:xfrm>
              <a:off x="2400" y="2208"/>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5" name="Line 34"/>
            <p:cNvSpPr>
              <a:spLocks noChangeShapeType="1"/>
            </p:cNvSpPr>
            <p:nvPr/>
          </p:nvSpPr>
          <p:spPr bwMode="auto">
            <a:xfrm>
              <a:off x="2400" y="2784"/>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6" name="Line 35"/>
            <p:cNvSpPr>
              <a:spLocks noChangeShapeType="1"/>
            </p:cNvSpPr>
            <p:nvPr/>
          </p:nvSpPr>
          <p:spPr bwMode="auto">
            <a:xfrm>
              <a:off x="2400"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7" name="Line 36"/>
            <p:cNvSpPr>
              <a:spLocks noChangeShapeType="1"/>
            </p:cNvSpPr>
            <p:nvPr/>
          </p:nvSpPr>
          <p:spPr bwMode="auto">
            <a:xfrm>
              <a:off x="4165"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8" name="Line 37"/>
            <p:cNvSpPr>
              <a:spLocks noChangeShapeType="1"/>
            </p:cNvSpPr>
            <p:nvPr/>
          </p:nvSpPr>
          <p:spPr bwMode="auto">
            <a:xfrm>
              <a:off x="335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Line 38"/>
            <p:cNvSpPr>
              <a:spLocks noChangeShapeType="1"/>
            </p:cNvSpPr>
            <p:nvPr/>
          </p:nvSpPr>
          <p:spPr bwMode="auto">
            <a:xfrm>
              <a:off x="3723"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a:off x="279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1" name="Line 40"/>
            <p:cNvSpPr>
              <a:spLocks noChangeShapeType="1"/>
            </p:cNvSpPr>
            <p:nvPr/>
          </p:nvSpPr>
          <p:spPr bwMode="auto">
            <a:xfrm>
              <a:off x="2400" y="240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2400" y="2589"/>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43" name="Line 42"/>
          <p:cNvSpPr>
            <a:spLocks noChangeShapeType="1"/>
          </p:cNvSpPr>
          <p:nvPr/>
        </p:nvSpPr>
        <p:spPr bwMode="auto">
          <a:xfrm flipV="1">
            <a:off x="4205783" y="4424760"/>
            <a:ext cx="2824163" cy="1371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flipH="1" flipV="1">
            <a:off x="6379071" y="3715147"/>
            <a:ext cx="769937" cy="3492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6448921" y="3565922"/>
            <a:ext cx="852487" cy="4222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7377608" y="4397772"/>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7" name="Text Box 46"/>
          <p:cNvSpPr txBox="1">
            <a:spLocks noChangeArrowheads="1"/>
          </p:cNvSpPr>
          <p:nvPr/>
        </p:nvSpPr>
        <p:spPr bwMode="auto">
          <a:xfrm rot="20015839">
            <a:off x="4389933" y="5193110"/>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48" name="Text Box 47"/>
          <p:cNvSpPr txBox="1">
            <a:spLocks noChangeArrowheads="1"/>
          </p:cNvSpPr>
          <p:nvPr/>
        </p:nvSpPr>
        <p:spPr bwMode="auto">
          <a:xfrm rot="19960756">
            <a:off x="5805983" y="4496197"/>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49" name="Text Box 49"/>
          <p:cNvSpPr txBox="1">
            <a:spLocks noChangeArrowheads="1"/>
          </p:cNvSpPr>
          <p:nvPr/>
        </p:nvSpPr>
        <p:spPr bwMode="auto">
          <a:xfrm>
            <a:off x="7761783" y="4156472"/>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50" name="Text Box 50"/>
          <p:cNvSpPr txBox="1">
            <a:spLocks noChangeArrowheads="1"/>
          </p:cNvSpPr>
          <p:nvPr/>
        </p:nvSpPr>
        <p:spPr bwMode="auto">
          <a:xfrm>
            <a:off x="9511208" y="4169172"/>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51" name="Text Box 51"/>
          <p:cNvSpPr txBox="1">
            <a:spLocks noChangeArrowheads="1"/>
          </p:cNvSpPr>
          <p:nvPr/>
        </p:nvSpPr>
        <p:spPr bwMode="auto">
          <a:xfrm>
            <a:off x="6501308" y="2861072"/>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查找对应的控制策略</a:t>
            </a:r>
          </a:p>
        </p:txBody>
      </p:sp>
      <p:sp>
        <p:nvSpPr>
          <p:cNvPr id="52" name="Text Box 52"/>
          <p:cNvSpPr txBox="1">
            <a:spLocks noChangeArrowheads="1"/>
          </p:cNvSpPr>
          <p:nvPr/>
        </p:nvSpPr>
        <p:spPr bwMode="auto">
          <a:xfrm>
            <a:off x="5909171" y="3870722"/>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拆开数据包</a:t>
            </a:r>
          </a:p>
        </p:txBody>
      </p:sp>
      <p:sp>
        <p:nvSpPr>
          <p:cNvPr id="53" name="Text Box 53"/>
          <p:cNvSpPr txBox="1">
            <a:spLocks noChangeArrowheads="1"/>
          </p:cNvSpPr>
          <p:nvPr/>
        </p:nvSpPr>
        <p:spPr bwMode="auto">
          <a:xfrm>
            <a:off x="7555408" y="2848372"/>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根据策略决定如何处理该数据包</a:t>
            </a:r>
          </a:p>
        </p:txBody>
      </p:sp>
      <p:sp>
        <p:nvSpPr>
          <p:cNvPr id="54" name="Text Box 54"/>
          <p:cNvSpPr txBox="1">
            <a:spLocks noChangeArrowheads="1"/>
          </p:cNvSpPr>
          <p:nvPr/>
        </p:nvSpPr>
        <p:spPr bwMode="auto">
          <a:xfrm>
            <a:off x="4394696" y="2276872"/>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rgbClr val="002060"/>
                </a:solidFill>
              </a:rPr>
              <a:t>控制策略</a:t>
            </a:r>
          </a:p>
        </p:txBody>
      </p:sp>
      <p:sp>
        <p:nvSpPr>
          <p:cNvPr id="55" name="Text Box 55"/>
          <p:cNvSpPr txBox="1">
            <a:spLocks noChangeArrowheads="1"/>
          </p:cNvSpPr>
          <p:nvPr/>
        </p:nvSpPr>
        <p:spPr bwMode="auto">
          <a:xfrm>
            <a:off x="9953089" y="3672285"/>
            <a:ext cx="36933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grpSp>
        <p:nvGrpSpPr>
          <p:cNvPr id="56" name="Group 57"/>
          <p:cNvGrpSpPr>
            <a:grpSpLocks/>
          </p:cNvGrpSpPr>
          <p:nvPr/>
        </p:nvGrpSpPr>
        <p:grpSpPr bwMode="auto">
          <a:xfrm>
            <a:off x="8215808" y="4854972"/>
            <a:ext cx="3124200" cy="249238"/>
            <a:chOff x="3168" y="2880"/>
            <a:chExt cx="1968" cy="157"/>
          </a:xfrm>
        </p:grpSpPr>
        <p:sp>
          <p:nvSpPr>
            <p:cNvPr id="57" name="Rectangle 58"/>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rgbClr val="002060"/>
                  </a:solidFill>
                </a:rPr>
                <a:t>数据</a:t>
              </a:r>
            </a:p>
          </p:txBody>
        </p:sp>
        <p:sp>
          <p:nvSpPr>
            <p:cNvPr id="58" name="Rectangle 59"/>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r>
                <a:rPr lang="zh-CN" altLang="en-US" sz="1200">
                  <a:solidFill>
                    <a:srgbClr val="002060"/>
                  </a:solidFill>
                </a:rPr>
                <a:t>报头</a:t>
              </a:r>
            </a:p>
          </p:txBody>
        </p:sp>
        <p:sp>
          <p:nvSpPr>
            <p:cNvPr id="59" name="Rectangle 60"/>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IP</a:t>
              </a:r>
              <a:r>
                <a:rPr lang="zh-CN" altLang="en-US" sz="1200">
                  <a:solidFill>
                    <a:srgbClr val="002060"/>
                  </a:solidFill>
                </a:rPr>
                <a:t>报头</a:t>
              </a:r>
            </a:p>
          </p:txBody>
        </p:sp>
        <p:sp>
          <p:nvSpPr>
            <p:cNvPr id="60" name="Line 61"/>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1" name="Line 62"/>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2" name="Line 63"/>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3" name="Line 64"/>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4" name="Line 65"/>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5" name="Line 66"/>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grpSp>
        <p:nvGrpSpPr>
          <p:cNvPr id="66" name="Group 67"/>
          <p:cNvGrpSpPr>
            <a:grpSpLocks/>
          </p:cNvGrpSpPr>
          <p:nvPr/>
        </p:nvGrpSpPr>
        <p:grpSpPr bwMode="auto">
          <a:xfrm>
            <a:off x="8215808" y="5083572"/>
            <a:ext cx="1447800" cy="685800"/>
            <a:chOff x="3456" y="2928"/>
            <a:chExt cx="912" cy="432"/>
          </a:xfrm>
        </p:grpSpPr>
        <p:sp>
          <p:nvSpPr>
            <p:cNvPr id="67" name="Line 68"/>
            <p:cNvSpPr>
              <a:spLocks noChangeShapeType="1"/>
            </p:cNvSpPr>
            <p:nvPr/>
          </p:nvSpPr>
          <p:spPr bwMode="auto">
            <a:xfrm>
              <a:off x="3456" y="2928"/>
              <a:ext cx="0" cy="432"/>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8" name="Line 69"/>
            <p:cNvSpPr>
              <a:spLocks noChangeShapeType="1"/>
            </p:cNvSpPr>
            <p:nvPr/>
          </p:nvSpPr>
          <p:spPr bwMode="auto">
            <a:xfrm>
              <a:off x="4368" y="2928"/>
              <a:ext cx="0" cy="432"/>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69" name="Line 70"/>
          <p:cNvSpPr>
            <a:spLocks noChangeShapeType="1"/>
          </p:cNvSpPr>
          <p:nvPr/>
        </p:nvSpPr>
        <p:spPr bwMode="auto">
          <a:xfrm>
            <a:off x="8215808" y="5540772"/>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70" name="Text Box 71"/>
          <p:cNvSpPr txBox="1">
            <a:spLocks noChangeArrowheads="1"/>
          </p:cNvSpPr>
          <p:nvPr/>
        </p:nvSpPr>
        <p:spPr bwMode="auto">
          <a:xfrm>
            <a:off x="8215808" y="5312172"/>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分组过滤判断信息</a:t>
            </a:r>
            <a:endParaRPr lang="zh-CN" altLang="zh-CN" sz="1200">
              <a:solidFill>
                <a:srgbClr val="002060"/>
              </a:solidFill>
            </a:endParaRPr>
          </a:p>
        </p:txBody>
      </p:sp>
      <p:pic>
        <p:nvPicPr>
          <p:cNvPr id="71" name="Picture 7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6608" y="3864372"/>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2" name="Text Box 17"/>
          <p:cNvSpPr txBox="1">
            <a:spLocks noChangeArrowheads="1"/>
          </p:cNvSpPr>
          <p:nvPr/>
        </p:nvSpPr>
        <p:spPr bwMode="auto">
          <a:xfrm>
            <a:off x="3483471" y="5228035"/>
            <a:ext cx="808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A</a:t>
            </a:r>
          </a:p>
        </p:txBody>
      </p:sp>
      <p:sp>
        <p:nvSpPr>
          <p:cNvPr id="73" name="文本框 72"/>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4" name="Text Box 56"/>
          <p:cNvSpPr txBox="1">
            <a:spLocks noChangeArrowheads="1"/>
          </p:cNvSpPr>
          <p:nvPr/>
        </p:nvSpPr>
        <p:spPr bwMode="auto">
          <a:xfrm>
            <a:off x="1081421" y="3988197"/>
            <a:ext cx="3765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1800" dirty="0">
                <a:solidFill>
                  <a:srgbClr val="002060"/>
                </a:solidFill>
              </a:rPr>
              <a:t>过滤依据主要是</a:t>
            </a:r>
            <a:r>
              <a:rPr lang="en-US" altLang="zh-CN" sz="1800" dirty="0">
                <a:solidFill>
                  <a:srgbClr val="002060"/>
                </a:solidFill>
              </a:rPr>
              <a:t>IP</a:t>
            </a:r>
            <a:r>
              <a:rPr lang="zh-CN" altLang="en-US" sz="1800" dirty="0">
                <a:solidFill>
                  <a:srgbClr val="002060"/>
                </a:solidFill>
              </a:rPr>
              <a:t>报头里面的信息，不能对应用层数据进行处理。</a:t>
            </a:r>
          </a:p>
        </p:txBody>
      </p:sp>
      <p:sp>
        <p:nvSpPr>
          <p:cNvPr id="77" name="日期占位符 76"/>
          <p:cNvSpPr>
            <a:spLocks noGrp="1"/>
          </p:cNvSpPr>
          <p:nvPr>
            <p:ph type="dt" sz="half" idx="10"/>
          </p:nvPr>
        </p:nvSpPr>
        <p:spPr/>
        <p:txBody>
          <a:bodyPr/>
          <a:lstStyle/>
          <a:p>
            <a:pPr>
              <a:defRPr/>
            </a:pPr>
            <a:fld id="{AFAA1036-3439-47E4-83E8-46094C9445AE}" type="datetime1">
              <a:rPr lang="zh-CN" altLang="en-US" smtClean="0"/>
              <a:t>2019/12/30</a:t>
            </a:fld>
            <a:endParaRPr lang="zh-CN" altLang="en-US"/>
          </a:p>
        </p:txBody>
      </p:sp>
    </p:spTree>
    <p:extLst>
      <p:ext uri="{BB962C8B-B14F-4D97-AF65-F5344CB8AC3E}">
        <p14:creationId xmlns:p14="http://schemas.microsoft.com/office/powerpoint/2010/main" val="4178183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slide(fromBottom)">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slide(fromBottom)">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500"/>
                                        <p:tgtEl>
                                          <p:spTgt spid="4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slide(fromTop)">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500"/>
                                        <p:tgtEl>
                                          <p:spTgt spid="4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slide(fromLeft)">
                                      <p:cBhvr>
                                        <p:cTn id="49" dur="500"/>
                                        <p:tgtEl>
                                          <p:spTgt spid="4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slide(fromLeft)">
                                      <p:cBhvr>
                                        <p:cTn id="53" dur="500"/>
                                        <p:tgtEl>
                                          <p:spTgt spid="5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slide(fromBottom)">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1+#ppt_w/2"/>
                                          </p:val>
                                        </p:tav>
                                        <p:tav tm="100000">
                                          <p:val>
                                            <p:strVal val="#ppt_x"/>
                                          </p:val>
                                        </p:tav>
                                      </p:tavLst>
                                    </p:anim>
                                    <p:anim calcmode="lin" valueType="num">
                                      <p:cBhvr additive="base">
                                        <p:cTn id="63" dur="500" fill="hold"/>
                                        <p:tgtEl>
                                          <p:spTgt spid="56"/>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up)">
                                      <p:cBhvr>
                                        <p:cTn id="67" dur="500"/>
                                        <p:tgtEl>
                                          <p:spTgt spid="66"/>
                                        </p:tgtEl>
                                      </p:cBhvr>
                                    </p:animEffect>
                                  </p:childTnLst>
                                </p:cTn>
                              </p:par>
                            </p:childTnLst>
                          </p:cTn>
                        </p:par>
                        <p:par>
                          <p:cTn id="68" fill="hold">
                            <p:stCondLst>
                              <p:cond delay="1000"/>
                            </p:stCondLst>
                            <p:childTnLst>
                              <p:par>
                                <p:cTn id="69" presetID="16" presetClass="entr" presetSubtype="37" fill="hold" nodeType="after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barn(outVertical)">
                                      <p:cBhvr>
                                        <p:cTn id="71" dur="500"/>
                                        <p:tgtEl>
                                          <p:spTgt spid="69"/>
                                        </p:tgtEl>
                                      </p:cBhvr>
                                    </p:animEffect>
                                  </p:childTnLst>
                                </p:cTn>
                              </p:par>
                            </p:childTnLst>
                          </p:cTn>
                        </p:par>
                        <p:par>
                          <p:cTn id="72" fill="hold">
                            <p:stCondLst>
                              <p:cond delay="1500"/>
                            </p:stCondLst>
                            <p:childTnLst>
                              <p:par>
                                <p:cTn id="73" presetID="12" presetClass="entr" presetSubtype="4" fill="hold" grpId="0" nodeType="after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slide(fromBottom)">
                                      <p:cBhvr>
                                        <p:cTn id="75" dur="500"/>
                                        <p:tgtEl>
                                          <p:spTgt spid="70"/>
                                        </p:tgtEl>
                                      </p:cBhvr>
                                    </p:animEffect>
                                  </p:childTnLst>
                                </p:cTn>
                              </p:par>
                            </p:childTnLst>
                          </p:cTn>
                        </p:par>
                        <p:par>
                          <p:cTn id="76" fill="hold">
                            <p:stCondLst>
                              <p:cond delay="2000"/>
                            </p:stCondLst>
                            <p:childTnLst>
                              <p:par>
                                <p:cTn id="77" presetID="12" presetClass="entr" presetSubtype="4"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lide(fromBottom)">
                                      <p:cBhvr>
                                        <p:cTn id="7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P spid="48" grpId="0" autoUpdateAnimBg="0"/>
      <p:bldP spid="49" grpId="0" autoUpdateAnimBg="0"/>
      <p:bldP spid="50" grpId="0" autoUpdateAnimBg="0"/>
      <p:bldP spid="51" grpId="0" autoUpdateAnimBg="0"/>
      <p:bldP spid="52" grpId="0" autoUpdateAnimBg="0"/>
      <p:bldP spid="53" grpId="0" autoUpdateAnimBg="0"/>
      <p:bldP spid="55" grpId="0" autoUpdateAnimBg="0"/>
      <p:bldP spid="70" grpId="0" autoUpdateAnimBg="0"/>
      <p:bldP spid="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latin typeface="黑体" panose="02010609060101010101" pitchFamily="49" charset="-122"/>
                <a:ea typeface="黑体" panose="02010609060101010101" pitchFamily="49" charset="-122"/>
              </a:rPr>
              <a:t> 防火墙与网络隔离</a:t>
            </a:r>
            <a:endParaRPr lang="en-US" altLang="zh-CN" dirty="0">
              <a:latin typeface="黑体" panose="02010609060101010101" pitchFamily="49" charset="-122"/>
              <a:ea typeface="黑体" panose="02010609060101010101" pitchFamily="49" charset="-122"/>
            </a:endParaRPr>
          </a:p>
          <a:p>
            <a:pPr lvl="2"/>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分组过滤流程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图片 4"/>
          <p:cNvPicPr>
            <a:picLocks noChangeAspect="1"/>
          </p:cNvPicPr>
          <p:nvPr/>
        </p:nvPicPr>
        <p:blipFill>
          <a:blip r:embed="rId2"/>
          <a:stretch>
            <a:fillRect/>
          </a:stretch>
        </p:blipFill>
        <p:spPr>
          <a:xfrm>
            <a:off x="3935760" y="1906997"/>
            <a:ext cx="6002326" cy="4330315"/>
          </a:xfrm>
          <a:prstGeom prst="rect">
            <a:avLst/>
          </a:prstGeom>
        </p:spPr>
      </p:pic>
      <p:sp>
        <p:nvSpPr>
          <p:cNvPr id="8" name="日期占位符 7"/>
          <p:cNvSpPr>
            <a:spLocks noGrp="1"/>
          </p:cNvSpPr>
          <p:nvPr>
            <p:ph type="dt" sz="half" idx="10"/>
          </p:nvPr>
        </p:nvSpPr>
        <p:spPr/>
        <p:txBody>
          <a:bodyPr/>
          <a:lstStyle/>
          <a:p>
            <a:pPr>
              <a:defRPr/>
            </a:pPr>
            <a:fld id="{DECC3316-EC24-4DC2-925B-7222E05ECC58}" type="datetime1">
              <a:rPr lang="zh-CN" altLang="en-US" smtClean="0"/>
              <a:t>2019/12/30</a:t>
            </a:fld>
            <a:endParaRPr lang="zh-CN" altLang="en-US"/>
          </a:p>
        </p:txBody>
      </p:sp>
    </p:spTree>
    <p:extLst>
      <p:ext uri="{BB962C8B-B14F-4D97-AF65-F5344CB8AC3E}">
        <p14:creationId xmlns:p14="http://schemas.microsoft.com/office/powerpoint/2010/main" val="2521186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分组过滤防火墙规则设置实例</a:t>
            </a:r>
            <a:endParaRPr lang="en-US" altLang="zh-CN" dirty="0"/>
          </a:p>
          <a:p>
            <a:pPr lvl="2"/>
            <a:r>
              <a:rPr lang="en-US" altLang="zh-CN" dirty="0"/>
              <a:t> </a:t>
            </a:r>
            <a:r>
              <a:rPr lang="zh-CN" altLang="en-US" dirty="0"/>
              <a:t>设置防火墙规则，允许内部网络中</a:t>
            </a:r>
            <a:r>
              <a:rPr lang="en-US" altLang="zh-CN" dirty="0"/>
              <a:t>IP</a:t>
            </a:r>
            <a:r>
              <a:rPr lang="zh-CN" altLang="en-US" dirty="0"/>
              <a:t>地址为</a:t>
            </a:r>
            <a:r>
              <a:rPr lang="en-US" altLang="zh-CN" dirty="0"/>
              <a:t>192.168.1.10</a:t>
            </a:r>
            <a:r>
              <a:rPr lang="zh-CN" altLang="en-US" dirty="0"/>
              <a:t>的主机采用主动模式访问外部网络中的</a:t>
            </a:r>
            <a:r>
              <a:rPr lang="en-US" altLang="zh-CN" dirty="0"/>
              <a:t>FTP</a:t>
            </a:r>
            <a:r>
              <a:rPr lang="zh-CN" altLang="en-US" dirty="0"/>
              <a:t>服务。</a:t>
            </a:r>
            <a:endParaRPr lang="en-US" altLang="zh-CN" dirty="0"/>
          </a:p>
          <a:p>
            <a:pPr marL="914400" lvl="2" indent="0">
              <a:buNone/>
            </a:pP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pSp>
        <p:nvGrpSpPr>
          <p:cNvPr id="8" name="组合 7"/>
          <p:cNvGrpSpPr/>
          <p:nvPr/>
        </p:nvGrpSpPr>
        <p:grpSpPr>
          <a:xfrm>
            <a:off x="813084" y="3383140"/>
            <a:ext cx="10039935" cy="2605217"/>
            <a:chOff x="813084" y="3383140"/>
            <a:chExt cx="10039935" cy="2605217"/>
          </a:xfrm>
        </p:grpSpPr>
        <p:pic>
          <p:nvPicPr>
            <p:cNvPr id="5"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3862065"/>
              <a:ext cx="129614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9971" y="383272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 name="Object 2"/>
            <p:cNvGraphicFramePr>
              <a:graphicFrameLocks noChangeAspect="1"/>
            </p:cNvGraphicFramePr>
            <p:nvPr>
              <p:extLst>
                <p:ext uri="{D42A27DB-BD31-4B8C-83A1-F6EECF244321}">
                  <p14:modId xmlns:p14="http://schemas.microsoft.com/office/powerpoint/2010/main" val="569976797"/>
                </p:ext>
              </p:extLst>
            </p:nvPr>
          </p:nvGraphicFramePr>
          <p:xfrm>
            <a:off x="8397927" y="3762994"/>
            <a:ext cx="864096" cy="1206254"/>
          </p:xfrm>
          <a:graphic>
            <a:graphicData uri="http://schemas.openxmlformats.org/presentationml/2006/ole">
              <mc:AlternateContent xmlns:mc="http://schemas.openxmlformats.org/markup-compatibility/2006">
                <mc:Choice xmlns:v="urn:schemas-microsoft-com:vml" Requires="v">
                  <p:oleObj spid="_x0000_s8219" name="剪辑" r:id="rId5" imgW="2735263" imgH="3825875" progId="MS_ClipArt_Gallery.2">
                    <p:embed/>
                  </p:oleObj>
                </mc:Choice>
                <mc:Fallback>
                  <p:oleObj name="剪辑" r:id="rId5" imgW="2735263" imgH="3825875" progId="MS_ClipArt_Gallery.2">
                    <p:embed/>
                    <p:pic>
                      <p:nvPicPr>
                        <p:cNvPr id="1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927" y="3762994"/>
                          <a:ext cx="864096" cy="1206254"/>
                        </a:xfrm>
                        <a:prstGeom prst="rect">
                          <a:avLst/>
                        </a:prstGeom>
                        <a:noFill/>
                        <a:ln>
                          <a:noFill/>
                        </a:ln>
                        <a:effectLst/>
                        <a:extLst/>
                      </p:spPr>
                    </p:pic>
                  </p:oleObj>
                </mc:Fallback>
              </mc:AlternateContent>
            </a:graphicData>
          </a:graphic>
        </p:graphicFrame>
        <p:cxnSp>
          <p:nvCxnSpPr>
            <p:cNvPr id="9" name="直接连接符 8"/>
            <p:cNvCxnSpPr>
              <a:endCxn id="6" idx="1"/>
            </p:cNvCxnSpPr>
            <p:nvPr/>
          </p:nvCxnSpPr>
          <p:spPr>
            <a:xfrm>
              <a:off x="3215680" y="4366121"/>
              <a:ext cx="22942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3"/>
            </p:cNvCxnSpPr>
            <p:nvPr/>
          </p:nvCxnSpPr>
          <p:spPr>
            <a:xfrm>
              <a:off x="6043371" y="4366121"/>
              <a:ext cx="237857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72552" y="4905044"/>
              <a:ext cx="1564852" cy="369332"/>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192.168.1.10</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6" name="云形 15"/>
            <p:cNvSpPr/>
            <p:nvPr/>
          </p:nvSpPr>
          <p:spPr>
            <a:xfrm>
              <a:off x="813084" y="3501008"/>
              <a:ext cx="3850125" cy="201622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7" name="云形 16"/>
            <p:cNvSpPr/>
            <p:nvPr/>
          </p:nvSpPr>
          <p:spPr>
            <a:xfrm>
              <a:off x="7002894" y="3383140"/>
              <a:ext cx="3850125" cy="215922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157626" y="5619025"/>
              <a:ext cx="1107996"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内部网络</a:t>
              </a:r>
            </a:p>
          </p:txBody>
        </p:sp>
        <p:sp>
          <p:nvSpPr>
            <p:cNvPr id="19" name="文本框 18"/>
            <p:cNvSpPr txBox="1"/>
            <p:nvPr/>
          </p:nvSpPr>
          <p:spPr>
            <a:xfrm>
              <a:off x="8463090" y="5616715"/>
              <a:ext cx="1107996"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外部网络</a:t>
              </a:r>
            </a:p>
          </p:txBody>
        </p:sp>
        <p:sp>
          <p:nvSpPr>
            <p:cNvPr id="20" name="文本框 19"/>
            <p:cNvSpPr txBox="1"/>
            <p:nvPr/>
          </p:nvSpPr>
          <p:spPr>
            <a:xfrm>
              <a:off x="8270295" y="4905044"/>
              <a:ext cx="1360309" cy="369332"/>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FTP Server</a:t>
              </a:r>
              <a:endParaRPr lang="zh-CN" altLang="en-US" dirty="0">
                <a:solidFill>
                  <a:srgbClr val="002060"/>
                </a:solidFill>
                <a:latin typeface="微软雅黑" panose="020B0503020204020204" pitchFamily="34" charset="-122"/>
                <a:ea typeface="微软雅黑" panose="020B0503020204020204" pitchFamily="34" charset="-122"/>
              </a:endParaRPr>
            </a:p>
          </p:txBody>
        </p:sp>
      </p:grpSp>
      <p:sp>
        <p:nvSpPr>
          <p:cNvPr id="13" name="日期占位符 12"/>
          <p:cNvSpPr>
            <a:spLocks noGrp="1"/>
          </p:cNvSpPr>
          <p:nvPr>
            <p:ph type="dt" sz="half" idx="10"/>
          </p:nvPr>
        </p:nvSpPr>
        <p:spPr/>
        <p:txBody>
          <a:bodyPr/>
          <a:lstStyle/>
          <a:p>
            <a:pPr>
              <a:defRPr/>
            </a:pPr>
            <a:fld id="{7BF72A8E-97C3-439D-BAC7-CF45D0CC65D6}" type="datetime1">
              <a:rPr lang="zh-CN" altLang="en-US" smtClean="0"/>
              <a:t>2019/12/30</a:t>
            </a:fld>
            <a:endParaRPr lang="zh-CN" altLang="en-US"/>
          </a:p>
        </p:txBody>
      </p:sp>
    </p:spTree>
    <p:extLst>
      <p:ext uri="{BB962C8B-B14F-4D97-AF65-F5344CB8AC3E}">
        <p14:creationId xmlns:p14="http://schemas.microsoft.com/office/powerpoint/2010/main" val="15413012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out)">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zh-CN" dirty="0"/>
              <a:t>了解</a:t>
            </a:r>
            <a:r>
              <a:rPr lang="zh-CN" altLang="en-US" dirty="0"/>
              <a:t>网络隔离的基本概念；理解不同层次上隔离技术的原理和特点；掌握网络隔离技术在实际环境中的应用方式。</a:t>
            </a:r>
          </a:p>
        </p:txBody>
      </p:sp>
      <p:sp>
        <p:nvSpPr>
          <p:cNvPr id="3" name="文本占位符 2"/>
          <p:cNvSpPr>
            <a:spLocks noGrp="1"/>
          </p:cNvSpPr>
          <p:nvPr>
            <p:ph type="body" idx="1"/>
          </p:nvPr>
        </p:nvSpPr>
        <p:spPr/>
        <p:txBody>
          <a:bodyPr/>
          <a:lstStyle/>
          <a:p>
            <a:r>
              <a:rPr lang="zh-CN" altLang="en-US" dirty="0"/>
              <a:t>第六讲 网络隔离技术</a:t>
            </a:r>
          </a:p>
        </p:txBody>
      </p:sp>
      <p:sp>
        <p:nvSpPr>
          <p:cNvPr id="5" name="日期占位符 4"/>
          <p:cNvSpPr>
            <a:spLocks noGrp="1"/>
          </p:cNvSpPr>
          <p:nvPr>
            <p:ph type="dt" sz="half" idx="10"/>
          </p:nvPr>
        </p:nvSpPr>
        <p:spPr/>
        <p:txBody>
          <a:bodyPr/>
          <a:lstStyle/>
          <a:p>
            <a:pPr>
              <a:defRPr/>
            </a:pPr>
            <a:fld id="{855A4059-7E01-4FEA-ADEB-FA19C7AEA392}" type="datetime1">
              <a:rPr lang="zh-CN" altLang="en-US" smtClean="0"/>
              <a:t>2019/12/30</a:t>
            </a:fld>
            <a:endParaRPr lang="zh-CN" altLang="en-US"/>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分组过滤规则设置过程</a:t>
            </a:r>
            <a:endParaRPr lang="en-US" altLang="zh-CN" dirty="0"/>
          </a:p>
          <a:p>
            <a:pPr lvl="2"/>
            <a:r>
              <a:rPr lang="en-US" altLang="zh-CN" dirty="0"/>
              <a:t> </a:t>
            </a:r>
            <a:r>
              <a:rPr lang="zh-CN" altLang="en-US" dirty="0"/>
              <a:t>步骤一：需求分析（</a:t>
            </a:r>
            <a:r>
              <a:rPr lang="en-US" altLang="zh-CN" dirty="0"/>
              <a:t>FTP</a:t>
            </a:r>
            <a:r>
              <a:rPr lang="zh-CN" altLang="en-US" dirty="0"/>
              <a:t>主动模式）</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794" y="3640365"/>
            <a:ext cx="1798008" cy="137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2"/>
          <p:cNvGraphicFramePr>
            <a:graphicFrameLocks noChangeAspect="1"/>
          </p:cNvGraphicFramePr>
          <p:nvPr>
            <p:extLst>
              <p:ext uri="{D42A27DB-BD31-4B8C-83A1-F6EECF244321}">
                <p14:modId xmlns:p14="http://schemas.microsoft.com/office/powerpoint/2010/main" val="2049167405"/>
              </p:ext>
            </p:extLst>
          </p:nvPr>
        </p:nvGraphicFramePr>
        <p:xfrm>
          <a:off x="7919113" y="3511398"/>
          <a:ext cx="1080120" cy="1507817"/>
        </p:xfrm>
        <a:graphic>
          <a:graphicData uri="http://schemas.openxmlformats.org/presentationml/2006/ole">
            <mc:AlternateContent xmlns:mc="http://schemas.openxmlformats.org/markup-compatibility/2006">
              <mc:Choice xmlns:v="urn:schemas-microsoft-com:vml" Requires="v">
                <p:oleObj spid="_x0000_s9244" name="剪辑" r:id="rId4" imgW="2735263" imgH="3825875" progId="MS_ClipArt_Gallery.2">
                  <p:embed/>
                </p:oleObj>
              </mc:Choice>
              <mc:Fallback>
                <p:oleObj name="剪辑" r:id="rId4" imgW="2735263" imgH="3825875" progId="MS_ClipArt_Gallery.2">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9113" y="3511398"/>
                        <a:ext cx="1080120" cy="1507817"/>
                      </a:xfrm>
                      <a:prstGeom prst="rect">
                        <a:avLst/>
                      </a:prstGeom>
                      <a:noFill/>
                      <a:ln>
                        <a:noFill/>
                      </a:ln>
                      <a:effectLst/>
                      <a:extLst/>
                    </p:spPr>
                  </p:pic>
                </p:oleObj>
              </mc:Fallback>
            </mc:AlternateContent>
          </a:graphicData>
        </a:graphic>
      </p:graphicFrame>
      <p:sp>
        <p:nvSpPr>
          <p:cNvPr id="7" name="文本框 6"/>
          <p:cNvSpPr txBox="1"/>
          <p:nvPr/>
        </p:nvSpPr>
        <p:spPr>
          <a:xfrm>
            <a:off x="7184345" y="2938318"/>
            <a:ext cx="2287806"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①服务器监听</a:t>
            </a:r>
            <a:r>
              <a:rPr lang="en-US" altLang="zh-CN" dirty="0">
                <a:solidFill>
                  <a:srgbClr val="002060"/>
                </a:solidFill>
                <a:latin typeface="微软雅黑" panose="020B0503020204020204" pitchFamily="34" charset="-122"/>
                <a:ea typeface="微软雅黑" panose="020B0503020204020204" pitchFamily="34" charset="-122"/>
              </a:rPr>
              <a:t>21</a:t>
            </a:r>
            <a:r>
              <a:rPr lang="zh-CN" altLang="en-US" dirty="0">
                <a:solidFill>
                  <a:srgbClr val="002060"/>
                </a:solidFill>
                <a:latin typeface="微软雅黑" panose="020B0503020204020204" pitchFamily="34" charset="-122"/>
                <a:ea typeface="微软雅黑" panose="020B0503020204020204" pitchFamily="34" charset="-122"/>
              </a:rPr>
              <a:t>端口</a:t>
            </a:r>
          </a:p>
        </p:txBody>
      </p:sp>
      <p:grpSp>
        <p:nvGrpSpPr>
          <p:cNvPr id="19" name="组合 18"/>
          <p:cNvGrpSpPr/>
          <p:nvPr/>
        </p:nvGrpSpPr>
        <p:grpSpPr>
          <a:xfrm>
            <a:off x="3791743" y="3369643"/>
            <a:ext cx="3960440" cy="410704"/>
            <a:chOff x="3791743" y="3369643"/>
            <a:chExt cx="3960440" cy="410704"/>
          </a:xfrm>
        </p:grpSpPr>
        <p:cxnSp>
          <p:nvCxnSpPr>
            <p:cNvPr id="9" name="直接箭头连接符 8"/>
            <p:cNvCxnSpPr/>
            <p:nvPr/>
          </p:nvCxnSpPr>
          <p:spPr>
            <a:xfrm>
              <a:off x="3791743" y="3780347"/>
              <a:ext cx="3960440"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151784" y="3369643"/>
              <a:ext cx="2980303"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②</a:t>
              </a:r>
              <a:r>
                <a:rPr lang="zh-CN" altLang="en-US" dirty="0">
                  <a:solidFill>
                    <a:srgbClr val="002060"/>
                  </a:solidFill>
                  <a:latin typeface="微软雅黑" panose="020B0503020204020204" pitchFamily="34" charset="-122"/>
                  <a:ea typeface="微软雅黑" panose="020B0503020204020204" pitchFamily="34" charset="-122"/>
                </a:rPr>
                <a:t>客户端连接服务器</a:t>
              </a:r>
              <a:r>
                <a:rPr lang="en-US" altLang="zh-CN" dirty="0">
                  <a:solidFill>
                    <a:srgbClr val="002060"/>
                  </a:solidFill>
                  <a:latin typeface="微软雅黑" panose="020B0503020204020204" pitchFamily="34" charset="-122"/>
                  <a:ea typeface="微软雅黑" panose="020B0503020204020204" pitchFamily="34" charset="-122"/>
                </a:rPr>
                <a:t>21</a:t>
              </a:r>
              <a:r>
                <a:rPr lang="zh-CN" altLang="en-US" dirty="0">
                  <a:solidFill>
                    <a:srgbClr val="002060"/>
                  </a:solidFill>
                  <a:latin typeface="微软雅黑" panose="020B0503020204020204" pitchFamily="34" charset="-122"/>
                  <a:ea typeface="微软雅黑" panose="020B0503020204020204" pitchFamily="34" charset="-122"/>
                </a:rPr>
                <a:t>端口</a:t>
              </a:r>
            </a:p>
          </p:txBody>
        </p:sp>
      </p:grpSp>
      <p:grpSp>
        <p:nvGrpSpPr>
          <p:cNvPr id="21" name="组合 20"/>
          <p:cNvGrpSpPr/>
          <p:nvPr/>
        </p:nvGrpSpPr>
        <p:grpSpPr>
          <a:xfrm>
            <a:off x="3791743" y="3983071"/>
            <a:ext cx="3960439" cy="400113"/>
            <a:chOff x="3791743" y="3983071"/>
            <a:chExt cx="3960439" cy="400113"/>
          </a:xfrm>
        </p:grpSpPr>
        <p:cxnSp>
          <p:nvCxnSpPr>
            <p:cNvPr id="12" name="直接箭头连接符 11"/>
            <p:cNvCxnSpPr/>
            <p:nvPr/>
          </p:nvCxnSpPr>
          <p:spPr>
            <a:xfrm>
              <a:off x="3791743" y="4383184"/>
              <a:ext cx="396043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898673" y="3983071"/>
              <a:ext cx="380104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③</a:t>
              </a:r>
              <a:r>
                <a:rPr lang="zh-CN" altLang="en-US" dirty="0">
                  <a:solidFill>
                    <a:srgbClr val="002060"/>
                  </a:solidFill>
                  <a:latin typeface="微软雅黑" panose="020B0503020204020204" pitchFamily="34" charset="-122"/>
                  <a:ea typeface="微软雅黑" panose="020B0503020204020204" pitchFamily="34" charset="-122"/>
                </a:rPr>
                <a:t>客户端打开端口</a:t>
              </a:r>
              <a:r>
                <a:rPr lang="en-US" altLang="zh-CN" dirty="0">
                  <a:solidFill>
                    <a:srgbClr val="002060"/>
                  </a:solidFill>
                  <a:latin typeface="微软雅黑" panose="020B0503020204020204" pitchFamily="34" charset="-122"/>
                  <a:ea typeface="微软雅黑" panose="020B0503020204020204" pitchFamily="34" charset="-122"/>
                </a:rPr>
                <a:t>X</a:t>
              </a:r>
              <a:r>
                <a:rPr lang="zh-CN" altLang="en-US" dirty="0">
                  <a:solidFill>
                    <a:srgbClr val="002060"/>
                  </a:solidFill>
                  <a:latin typeface="微软雅黑" panose="020B0503020204020204" pitchFamily="34" charset="-122"/>
                  <a:ea typeface="微软雅黑" panose="020B0503020204020204" pitchFamily="34" charset="-122"/>
                </a:rPr>
                <a:t>，并通知服务器</a:t>
              </a:r>
            </a:p>
          </p:txBody>
        </p:sp>
      </p:grpSp>
      <p:grpSp>
        <p:nvGrpSpPr>
          <p:cNvPr id="20" name="组合 19"/>
          <p:cNvGrpSpPr/>
          <p:nvPr/>
        </p:nvGrpSpPr>
        <p:grpSpPr>
          <a:xfrm>
            <a:off x="3758654" y="4555126"/>
            <a:ext cx="4065537" cy="403293"/>
            <a:chOff x="3758654" y="4555126"/>
            <a:chExt cx="4065537" cy="403293"/>
          </a:xfrm>
        </p:grpSpPr>
        <p:cxnSp>
          <p:nvCxnSpPr>
            <p:cNvPr id="16" name="直接箭头连接符 15"/>
            <p:cNvCxnSpPr/>
            <p:nvPr/>
          </p:nvCxnSpPr>
          <p:spPr>
            <a:xfrm flipH="1">
              <a:off x="3811202" y="4958419"/>
              <a:ext cx="3960439"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58654" y="4555126"/>
              <a:ext cx="4065537"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④服务器使用</a:t>
              </a:r>
              <a:r>
                <a:rPr lang="en-US" altLang="zh-CN"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20</a:t>
              </a:r>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端口连接客户端端口</a:t>
              </a:r>
              <a:r>
                <a:rPr lang="en-US" altLang="zh-CN"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X</a:t>
              </a:r>
              <a:endParaRPr lang="zh-CN" altLang="en-US" dirty="0">
                <a:solidFill>
                  <a:srgbClr val="002060"/>
                </a:solidFill>
                <a:latin typeface="微软雅黑" panose="020B0503020204020204" pitchFamily="34" charset="-122"/>
                <a:ea typeface="微软雅黑" panose="020B0503020204020204" pitchFamily="34" charset="-122"/>
              </a:endParaRPr>
            </a:p>
          </p:txBody>
        </p:sp>
      </p:grpSp>
      <p:sp>
        <p:nvSpPr>
          <p:cNvPr id="13" name="日期占位符 12"/>
          <p:cNvSpPr>
            <a:spLocks noGrp="1"/>
          </p:cNvSpPr>
          <p:nvPr>
            <p:ph type="dt" sz="half" idx="10"/>
          </p:nvPr>
        </p:nvSpPr>
        <p:spPr/>
        <p:txBody>
          <a:bodyPr/>
          <a:lstStyle/>
          <a:p>
            <a:pPr>
              <a:defRPr/>
            </a:pPr>
            <a:fld id="{58F4AF3B-E136-46CB-8552-4F41546F7E54}" type="datetime1">
              <a:rPr lang="zh-CN" altLang="en-US" smtClean="0"/>
              <a:t>2019/12/30</a:t>
            </a:fld>
            <a:endParaRPr lang="zh-CN" altLang="en-US"/>
          </a:p>
        </p:txBody>
      </p:sp>
    </p:spTree>
    <p:extLst>
      <p:ext uri="{BB962C8B-B14F-4D97-AF65-F5344CB8AC3E}">
        <p14:creationId xmlns:p14="http://schemas.microsoft.com/office/powerpoint/2010/main" val="2683508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par>
                                <p:cTn id="13" presetID="6" presetClass="entr" presetSubtype="3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out)">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outVertic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outVertical)">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outVertic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4944549" cy="4034483"/>
          </a:xfrm>
        </p:spPr>
        <p:txBody>
          <a:bodyPr/>
          <a:lstStyle/>
          <a:p>
            <a:pPr lvl="1"/>
            <a:r>
              <a:rPr lang="zh-CN" altLang="en-US" dirty="0"/>
              <a:t> 分组过滤规则设置过程</a:t>
            </a:r>
            <a:endParaRPr lang="en-US" altLang="zh-CN" dirty="0"/>
          </a:p>
          <a:p>
            <a:pPr lvl="2"/>
            <a:r>
              <a:rPr lang="en-US" altLang="zh-CN" dirty="0"/>
              <a:t> </a:t>
            </a:r>
            <a:r>
              <a:rPr lang="zh-CN" altLang="en-US" dirty="0"/>
              <a:t>步骤二：规则设定</a:t>
            </a:r>
            <a:endParaRPr lang="en-US" altLang="zh-CN" dirty="0"/>
          </a:p>
          <a:p>
            <a:pPr lvl="3"/>
            <a:r>
              <a:rPr lang="en-US" altLang="zh-CN" dirty="0"/>
              <a:t> </a:t>
            </a:r>
            <a:r>
              <a:rPr lang="zh-CN" altLang="en-US" dirty="0"/>
              <a:t>允许主机</a:t>
            </a:r>
            <a:r>
              <a:rPr lang="en-US" altLang="zh-CN" dirty="0"/>
              <a:t>192.168.1.10</a:t>
            </a:r>
            <a:r>
              <a:rPr lang="zh-CN" altLang="en-US" dirty="0"/>
              <a:t>与</a:t>
            </a:r>
            <a:r>
              <a:rPr lang="en-US" altLang="zh-CN" dirty="0"/>
              <a:t>FTP</a:t>
            </a:r>
            <a:r>
              <a:rPr lang="zh-CN" altLang="en-US" dirty="0"/>
              <a:t>服务器</a:t>
            </a:r>
            <a:r>
              <a:rPr lang="en-US" altLang="zh-CN" dirty="0"/>
              <a:t>21</a:t>
            </a:r>
            <a:r>
              <a:rPr lang="zh-CN" altLang="en-US" dirty="0"/>
              <a:t>端口建立连接</a:t>
            </a:r>
            <a:endParaRPr lang="en-US" altLang="zh-CN" dirty="0"/>
          </a:p>
          <a:p>
            <a:pPr lvl="3"/>
            <a:r>
              <a:rPr lang="zh-CN" altLang="en-US" dirty="0"/>
              <a:t>允许</a:t>
            </a:r>
            <a:r>
              <a:rPr lang="en-US" altLang="zh-CN" dirty="0"/>
              <a:t>FTP</a:t>
            </a:r>
            <a:r>
              <a:rPr lang="zh-CN" altLang="en-US" dirty="0"/>
              <a:t>服务器</a:t>
            </a:r>
            <a:r>
              <a:rPr lang="en-US" altLang="zh-CN" dirty="0"/>
              <a:t>20</a:t>
            </a:r>
            <a:r>
              <a:rPr lang="zh-CN" altLang="en-US" dirty="0"/>
              <a:t>端口与主机</a:t>
            </a:r>
            <a:r>
              <a:rPr lang="en-US" altLang="zh-CN" dirty="0"/>
              <a:t>192.168.1.10</a:t>
            </a:r>
            <a:r>
              <a:rPr lang="zh-CN" altLang="en-US" dirty="0"/>
              <a:t>建立连接</a:t>
            </a:r>
            <a:endParaRPr lang="en-US" altLang="zh-CN" dirty="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aphicFrame>
        <p:nvGraphicFramePr>
          <p:cNvPr id="5" name="表格 4"/>
          <p:cNvGraphicFramePr>
            <a:graphicFrameLocks noGrp="1"/>
          </p:cNvGraphicFramePr>
          <p:nvPr>
            <p:extLst>
              <p:ext uri="{D42A27DB-BD31-4B8C-83A1-F6EECF244321}">
                <p14:modId xmlns:p14="http://schemas.microsoft.com/office/powerpoint/2010/main" val="708683545"/>
              </p:ext>
            </p:extLst>
          </p:nvPr>
        </p:nvGraphicFramePr>
        <p:xfrm>
          <a:off x="5375920" y="2636912"/>
          <a:ext cx="6696743" cy="3002004"/>
        </p:xfrm>
        <a:graphic>
          <a:graphicData uri="http://schemas.openxmlformats.org/drawingml/2006/table">
            <a:tbl>
              <a:tblPr>
                <a:tableStyleId>{5940675A-B579-460E-94D1-54222C63F5DA}</a:tableStyleId>
              </a:tblPr>
              <a:tblGrid>
                <a:gridCol w="789763">
                  <a:extLst>
                    <a:ext uri="{9D8B030D-6E8A-4147-A177-3AD203B41FA5}">
                      <a16:colId xmlns:a16="http://schemas.microsoft.com/office/drawing/2014/main" val="20000"/>
                    </a:ext>
                  </a:extLst>
                </a:gridCol>
                <a:gridCol w="675149">
                  <a:extLst>
                    <a:ext uri="{9D8B030D-6E8A-4147-A177-3AD203B41FA5}">
                      <a16:colId xmlns:a16="http://schemas.microsoft.com/office/drawing/2014/main" val="20001"/>
                    </a:ext>
                  </a:extLst>
                </a:gridCol>
                <a:gridCol w="141540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576064">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序号</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动作</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a:t>
                      </a:r>
                      <a:r>
                        <a:rPr lang="en-US" sz="1800" kern="100">
                          <a:solidFill>
                            <a:srgbClr val="002060"/>
                          </a:solidFill>
                          <a:effectLst/>
                          <a:latin typeface="微软雅黑" panose="020B0503020204020204" pitchFamily="34" charset="-122"/>
                          <a:ea typeface="微软雅黑" panose="020B0503020204020204" pitchFamily="34" charset="-122"/>
                        </a:rPr>
                        <a:t>IP</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目的</a:t>
                      </a:r>
                      <a:r>
                        <a:rPr lang="en-US" sz="1800" kern="100" dirty="0">
                          <a:solidFill>
                            <a:srgbClr val="002060"/>
                          </a:solidFill>
                          <a:effectLst/>
                          <a:latin typeface="微软雅黑" panose="020B0503020204020204" pitchFamily="34" charset="-122"/>
                          <a:ea typeface="微软雅黑" panose="020B0503020204020204" pitchFamily="34" charset="-122"/>
                        </a:rPr>
                        <a:t>IP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目的端口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协议类型</a:t>
                      </a:r>
                    </a:p>
                  </a:txBody>
                  <a:tcPr marL="68577" marR="68577" marT="0" marB="0" anchor="ctr"/>
                </a:tc>
                <a:extLst>
                  <a:ext uri="{0D108BD9-81ED-4DB2-BD59-A6C34878D82A}">
                    <a16:rowId xmlns:a16="http://schemas.microsoft.com/office/drawing/2014/main" val="10000"/>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192</a:t>
                      </a:r>
                      <a:r>
                        <a:rPr lang="en-US" altLang="zh-CN" sz="1600" kern="100" dirty="0">
                          <a:solidFill>
                            <a:srgbClr val="002060"/>
                          </a:solidFill>
                          <a:effectLst/>
                          <a:latin typeface="微软雅黑" panose="020B0503020204020204" pitchFamily="34" charset="-122"/>
                          <a:ea typeface="微软雅黑" panose="020B0503020204020204" pitchFamily="34" charset="-122"/>
                        </a:rPr>
                        <a:t>.168.1.10</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21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1"/>
                  </a:ext>
                </a:extLst>
              </a:tr>
              <a:tr h="606485">
                <a:tc>
                  <a:txBody>
                    <a:bodyPr/>
                    <a:lstStyle/>
                    <a:p>
                      <a:pPr indent="0" algn="ctr">
                        <a:lnSpc>
                          <a:spcPct val="100000"/>
                        </a:lnSpc>
                        <a:spcAft>
                          <a:spcPts val="0"/>
                        </a:spcAft>
                      </a:pPr>
                      <a:r>
                        <a:rPr lang="en-US" sz="2000" kern="100">
                          <a:solidFill>
                            <a:srgbClr val="002060"/>
                          </a:solidFill>
                          <a:effectLst/>
                          <a:latin typeface="微软雅黑" panose="020B0503020204020204" pitchFamily="34" charset="-122"/>
                          <a:ea typeface="微软雅黑" panose="020B0503020204020204" pitchFamily="34" charset="-122"/>
                        </a:rPr>
                        <a:t>2</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21</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2"/>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3</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4"/>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4</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5"/>
                  </a:ext>
                </a:extLst>
              </a:tr>
            </a:tbl>
          </a:graphicData>
        </a:graphic>
      </p:graphicFrame>
      <p:sp>
        <p:nvSpPr>
          <p:cNvPr id="6" name="矩形 5"/>
          <p:cNvSpPr/>
          <p:nvPr/>
        </p:nvSpPr>
        <p:spPr>
          <a:xfrm>
            <a:off x="5406743" y="3284984"/>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22218" y="3862065"/>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05031" y="4485348"/>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422218" y="5087218"/>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日期占位符 11"/>
          <p:cNvSpPr>
            <a:spLocks noGrp="1"/>
          </p:cNvSpPr>
          <p:nvPr>
            <p:ph type="dt" sz="half" idx="10"/>
          </p:nvPr>
        </p:nvSpPr>
        <p:spPr/>
        <p:txBody>
          <a:bodyPr/>
          <a:lstStyle/>
          <a:p>
            <a:pPr>
              <a:defRPr/>
            </a:pPr>
            <a:fld id="{BB022D07-6ADE-4514-9E96-CD7F637A4415}" type="datetime1">
              <a:rPr lang="zh-CN" altLang="en-US" smtClean="0"/>
              <a:t>2019/12/30</a:t>
            </a:fld>
            <a:endParaRPr lang="zh-CN" altLang="en-US"/>
          </a:p>
        </p:txBody>
      </p:sp>
    </p:spTree>
    <p:extLst>
      <p:ext uri="{BB962C8B-B14F-4D97-AF65-F5344CB8AC3E}">
        <p14:creationId xmlns:p14="http://schemas.microsoft.com/office/powerpoint/2010/main" val="40748234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分组过滤规则设置的基本原则</a:t>
            </a:r>
            <a:endParaRPr lang="en-US" altLang="zh-CN" dirty="0"/>
          </a:p>
          <a:p>
            <a:pPr lvl="2"/>
            <a:r>
              <a:rPr lang="zh-CN" altLang="en-US" dirty="0"/>
              <a:t> </a:t>
            </a:r>
            <a:r>
              <a:rPr lang="zh-CN" altLang="en-US" dirty="0">
                <a:solidFill>
                  <a:srgbClr val="C00000"/>
                </a:solidFill>
              </a:rPr>
              <a:t>双向性原则</a:t>
            </a:r>
            <a:r>
              <a:rPr lang="zh-CN" altLang="en-US" dirty="0"/>
              <a:t>：协议总是双向的，协议包括一方发送一个请求而另一方返回一个应答。在制定包过滤规则时，要注意包是从两个方向来到防火墙的。</a:t>
            </a:r>
            <a:endParaRPr lang="en-US" altLang="zh-CN" dirty="0"/>
          </a:p>
          <a:p>
            <a:pPr lvl="2"/>
            <a:r>
              <a:rPr lang="en-US" altLang="zh-CN" dirty="0"/>
              <a:t> </a:t>
            </a:r>
            <a:r>
              <a:rPr lang="zh-CN" altLang="en-US" dirty="0">
                <a:solidFill>
                  <a:srgbClr val="C00000"/>
                </a:solidFill>
              </a:rPr>
              <a:t>内外性原则</a:t>
            </a:r>
            <a:r>
              <a:rPr lang="zh-CN" altLang="en-US" dirty="0"/>
              <a:t>：在制定分组过滤规则时，必须准确理解“往内”与“往外”的包和“往内”与“往外”的服务这几个词的语义。 </a:t>
            </a:r>
          </a:p>
          <a:p>
            <a:pPr lvl="2"/>
            <a:r>
              <a:rPr lang="en-US" altLang="zh-CN" dirty="0"/>
              <a:t> </a:t>
            </a:r>
            <a:r>
              <a:rPr lang="zh-CN" altLang="en-US" dirty="0">
                <a:solidFill>
                  <a:srgbClr val="C00000"/>
                </a:solidFill>
              </a:rPr>
              <a:t>默认拒绝原则</a:t>
            </a:r>
            <a:r>
              <a:rPr lang="zh-CN" altLang="en-US" dirty="0"/>
              <a:t>：网络的安全策略中的有两种方法，默认拒绝（没有明确地被允许就应被拒绝）与默认允许（没有明确地被拒绝就应被允许）。从安全角度来看，用默认拒绝应该更合适。</a:t>
            </a:r>
          </a:p>
          <a:p>
            <a:pPr lvl="2"/>
            <a:endParaRPr lang="zh-CN" altLang="en-US" dirty="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A19CB0B5-E884-466F-A445-B30EE96AED88}" type="datetime1">
              <a:rPr lang="zh-CN" altLang="en-US" smtClean="0"/>
              <a:t>2019/12/30</a:t>
            </a:fld>
            <a:endParaRPr lang="zh-CN" altLang="en-US"/>
          </a:p>
        </p:txBody>
      </p:sp>
    </p:spTree>
    <p:extLst>
      <p:ext uri="{BB962C8B-B14F-4D97-AF65-F5344CB8AC3E}">
        <p14:creationId xmlns:p14="http://schemas.microsoft.com/office/powerpoint/2010/main" val="2837860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容易实现，费用少，对性能的影响不大，对流量的管理较出色。</a:t>
            </a:r>
          </a:p>
          <a:p>
            <a:pPr lvl="2"/>
            <a:r>
              <a:rPr lang="en-US" altLang="zh-CN" dirty="0"/>
              <a:t> </a:t>
            </a:r>
            <a:r>
              <a:rPr lang="zh-CN" altLang="en-US" dirty="0">
                <a:solidFill>
                  <a:srgbClr val="C00000"/>
                </a:solidFill>
              </a:rPr>
              <a:t>缺点</a:t>
            </a:r>
            <a:endParaRPr lang="en-US" altLang="zh-CN" dirty="0">
              <a:solidFill>
                <a:srgbClr val="C00000"/>
              </a:solidFill>
            </a:endParaRPr>
          </a:p>
          <a:p>
            <a:pPr lvl="3"/>
            <a:r>
              <a:rPr lang="zh-CN" altLang="en-US" dirty="0"/>
              <a:t>过滤规则表管理复杂，随着规则表规模加大出现漏洞的可能性也会增加；</a:t>
            </a:r>
          </a:p>
          <a:p>
            <a:pPr lvl="3"/>
            <a:r>
              <a:rPr lang="zh-CN" altLang="en-US" dirty="0"/>
              <a:t>只对数据包头进行检查，没有身份验证机制，不能分辨用户；</a:t>
            </a:r>
          </a:p>
          <a:p>
            <a:pPr lvl="3"/>
            <a:r>
              <a:rPr lang="zh-CN" altLang="en-US" dirty="0"/>
              <a:t>不能进行应用层的深度检查，因此不能发现传输的恶意代码及攻击数据包；</a:t>
            </a:r>
          </a:p>
          <a:p>
            <a:pPr lvl="3"/>
            <a:r>
              <a:rPr lang="zh-CN" altLang="en-US" dirty="0"/>
              <a:t>容易遭受源地址欺骗，源地址改为内部地址往往可以绕过包过滤防火墙。</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D2DB9D83-3B85-4B4C-88FA-FDA4CA0E7BE1}" type="datetime1">
              <a:rPr lang="zh-CN" altLang="en-US" smtClean="0"/>
              <a:t>2019/12/30</a:t>
            </a:fld>
            <a:endParaRPr lang="zh-CN" altLang="en-US"/>
          </a:p>
        </p:txBody>
      </p:sp>
    </p:spTree>
    <p:extLst>
      <p:ext uri="{BB962C8B-B14F-4D97-AF65-F5344CB8AC3E}">
        <p14:creationId xmlns:p14="http://schemas.microsoft.com/office/powerpoint/2010/main" val="20195718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应用代理防火墙</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730500"/>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Straight Connector 4"/>
          <p:cNvSpPr>
            <a:spLocks noChangeShapeType="1"/>
          </p:cNvSpPr>
          <p:nvPr/>
        </p:nvSpPr>
        <p:spPr bwMode="auto">
          <a:xfrm rot="10800000" flipV="1">
            <a:off x="3040063" y="4089400"/>
            <a:ext cx="3455987" cy="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Straight Connector 5"/>
          <p:cNvSpPr>
            <a:spLocks noChangeShapeType="1"/>
          </p:cNvSpPr>
          <p:nvPr/>
        </p:nvSpPr>
        <p:spPr bwMode="auto">
          <a:xfrm rot="16200000">
            <a:off x="5202237" y="4559301"/>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501808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Straight Connector 8"/>
          <p:cNvSpPr>
            <a:spLocks noChangeShapeType="1"/>
          </p:cNvSpPr>
          <p:nvPr/>
        </p:nvSpPr>
        <p:spPr bwMode="auto">
          <a:xfrm rot="16200000">
            <a:off x="2832894" y="4550569"/>
            <a:ext cx="935038"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697163"/>
            <a:ext cx="100806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300" y="2801938"/>
            <a:ext cx="6477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75" y="50260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Straight Connector 15"/>
          <p:cNvSpPr>
            <a:spLocks noChangeShapeType="1"/>
          </p:cNvSpPr>
          <p:nvPr/>
        </p:nvSpPr>
        <p:spPr bwMode="auto">
          <a:xfrm rot="5400000" flipH="1" flipV="1">
            <a:off x="5632450" y="3810001"/>
            <a:ext cx="57467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4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0600" y="2730500"/>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 name="Straight Connector 18"/>
          <p:cNvCxnSpPr>
            <a:cxnSpLocks noChangeShapeType="1"/>
          </p:cNvCxnSpPr>
          <p:nvPr/>
        </p:nvCxnSpPr>
        <p:spPr bwMode="auto">
          <a:xfrm rot="10800000">
            <a:off x="6372225" y="3135313"/>
            <a:ext cx="628650" cy="1270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48" name="Straight Connector 19"/>
          <p:cNvCxnSpPr>
            <a:cxnSpLocks noChangeShapeType="1"/>
          </p:cNvCxnSpPr>
          <p:nvPr/>
        </p:nvCxnSpPr>
        <p:spPr bwMode="auto">
          <a:xfrm rot="10800000" flipV="1">
            <a:off x="7667625" y="3125788"/>
            <a:ext cx="7016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49" name="Straight Connector 20"/>
          <p:cNvCxnSpPr>
            <a:cxnSpLocks noChangeShapeType="1"/>
          </p:cNvCxnSpPr>
          <p:nvPr/>
        </p:nvCxnSpPr>
        <p:spPr bwMode="auto">
          <a:xfrm rot="10800000">
            <a:off x="9017000" y="3125788"/>
            <a:ext cx="863600"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51" name="Straight Connector 22"/>
          <p:cNvCxnSpPr>
            <a:cxnSpLocks noChangeShapeType="1"/>
          </p:cNvCxnSpPr>
          <p:nvPr/>
        </p:nvCxnSpPr>
        <p:spPr bwMode="auto">
          <a:xfrm rot="10800000">
            <a:off x="4624388" y="3125788"/>
            <a:ext cx="739775" cy="95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52" name="Rectangle 24"/>
          <p:cNvSpPr>
            <a:spLocks noChangeArrowheads="1"/>
          </p:cNvSpPr>
          <p:nvPr/>
        </p:nvSpPr>
        <p:spPr bwMode="auto">
          <a:xfrm>
            <a:off x="10096500" y="3594100"/>
            <a:ext cx="885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a:solidFill>
                  <a:schemeClr val="tx2"/>
                </a:solidFill>
                <a:cs typeface="Lucida Sans Unicode" panose="020B0602030504020204" pitchFamily="34" charset="0"/>
                <a:sym typeface="Lucida Sans Unicode" panose="020B0602030504020204" pitchFamily="34" charset="0"/>
              </a:rPr>
              <a:t>Internet</a:t>
            </a:r>
          </a:p>
        </p:txBody>
      </p:sp>
      <p:sp>
        <p:nvSpPr>
          <p:cNvPr id="53" name="Rectangle 25"/>
          <p:cNvSpPr>
            <a:spLocks noChangeArrowheads="1"/>
          </p:cNvSpPr>
          <p:nvPr/>
        </p:nvSpPr>
        <p:spPr bwMode="auto">
          <a:xfrm>
            <a:off x="2824163" y="25860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用户子网</a:t>
            </a:r>
            <a:endParaRPr lang="en-US" altLang="zh-CN" sz="1400">
              <a:solidFill>
                <a:schemeClr val="tx2"/>
              </a:solidFill>
              <a:cs typeface="Lucida Sans Unicode" panose="020B0602030504020204" pitchFamily="34" charset="0"/>
              <a:sym typeface="Lucida Sans Unicode" panose="020B0602030504020204" pitchFamily="34" charset="0"/>
            </a:endParaRPr>
          </a:p>
        </p:txBody>
      </p:sp>
      <p:sp>
        <p:nvSpPr>
          <p:cNvPr id="54" name="Rectangle 30"/>
          <p:cNvSpPr>
            <a:spLocks noChangeArrowheads="1"/>
          </p:cNvSpPr>
          <p:nvPr/>
        </p:nvSpPr>
        <p:spPr bwMode="auto">
          <a:xfrm>
            <a:off x="6424613" y="3667125"/>
            <a:ext cx="1441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应用代理防火墙</a:t>
            </a:r>
            <a:endParaRPr lang="en-US" altLang="zh-CN" sz="1400">
              <a:solidFill>
                <a:schemeClr val="tx2"/>
              </a:solidFill>
              <a:cs typeface="Lucida Sans Unicode" panose="020B0602030504020204" pitchFamily="34" charset="0"/>
              <a:sym typeface="Lucida Sans Unicode" panose="020B0602030504020204" pitchFamily="34" charset="0"/>
            </a:endParaRPr>
          </a:p>
        </p:txBody>
      </p:sp>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238" y="49625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39"/>
          <p:cNvSpPr>
            <a:spLocks noChangeArrowheads="1"/>
          </p:cNvSpPr>
          <p:nvPr/>
        </p:nvSpPr>
        <p:spPr bwMode="auto">
          <a:xfrm>
            <a:off x="9332913" y="5905500"/>
            <a:ext cx="1200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a:solidFill>
                  <a:schemeClr val="tx2"/>
                </a:solidFill>
                <a:cs typeface="Lucida Sans Unicode" panose="020B0602030504020204" pitchFamily="34" charset="0"/>
                <a:sym typeface="Lucida Sans Unicode" panose="020B0602030504020204" pitchFamily="34" charset="0"/>
              </a:rPr>
              <a:t>HTTP</a:t>
            </a:r>
            <a:r>
              <a:rPr lang="zh-CN" altLang="en-US" sz="1400">
                <a:solidFill>
                  <a:schemeClr val="tx2"/>
                </a:solidFill>
                <a:cs typeface="Lucida Sans Unicode" panose="020B0602030504020204" pitchFamily="34" charset="0"/>
                <a:sym typeface="黑体" panose="02010609060101010101" pitchFamily="49" charset="-122"/>
              </a:rPr>
              <a:t>服务器</a:t>
            </a:r>
            <a:endParaRPr lang="en-US" altLang="zh-CN" sz="1400">
              <a:solidFill>
                <a:schemeClr val="tx2"/>
              </a:solidFill>
              <a:cs typeface="Lucida Sans Unicode" panose="020B0602030504020204" pitchFamily="34" charset="0"/>
              <a:sym typeface="Lucida Sans Unicode" panose="020B0602030504020204" pitchFamily="34" charset="0"/>
            </a:endParaRPr>
          </a:p>
        </p:txBody>
      </p:sp>
      <p:sp>
        <p:nvSpPr>
          <p:cNvPr id="57" name="Straight Connector 40"/>
          <p:cNvSpPr>
            <a:spLocks noChangeShapeType="1"/>
          </p:cNvSpPr>
          <p:nvPr/>
        </p:nvSpPr>
        <p:spPr bwMode="auto">
          <a:xfrm rot="16200000">
            <a:off x="3969544" y="4566444"/>
            <a:ext cx="935038"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5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825" y="50339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75" y="2659063"/>
            <a:ext cx="6667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48"/>
          <p:cNvSpPr>
            <a:spLocks noChangeArrowheads="1"/>
          </p:cNvSpPr>
          <p:nvPr/>
        </p:nvSpPr>
        <p:spPr bwMode="auto">
          <a:xfrm>
            <a:off x="4387850" y="3178175"/>
            <a:ext cx="2716213" cy="1892300"/>
          </a:xfrm>
          <a:custGeom>
            <a:avLst/>
            <a:gdLst>
              <a:gd name="T0" fmla="*/ 60340 w 2716590"/>
              <a:gd name="T1" fmla="*/ 1901991 h 1891696"/>
              <a:gd name="T2" fmla="*/ 45860 w 2716590"/>
              <a:gd name="T3" fmla="*/ 1099362 h 1891696"/>
              <a:gd name="T4" fmla="*/ 335448 w 2716590"/>
              <a:gd name="T5" fmla="*/ 938834 h 1891696"/>
              <a:gd name="T6" fmla="*/ 1450420 w 2716590"/>
              <a:gd name="T7" fmla="*/ 924243 h 1891696"/>
              <a:gd name="T8" fmla="*/ 1754492 w 2716590"/>
              <a:gd name="T9" fmla="*/ 150797 h 1891696"/>
              <a:gd name="T10" fmla="*/ 2710178 w 2716590"/>
              <a:gd name="T11" fmla="*/ 19455 h 1891696"/>
              <a:gd name="T12" fmla="*/ 0 60000 65536"/>
              <a:gd name="T13" fmla="*/ 0 60000 65536"/>
              <a:gd name="T14" fmla="*/ 0 60000 65536"/>
              <a:gd name="T15" fmla="*/ 0 60000 65536"/>
              <a:gd name="T16" fmla="*/ 0 60000 65536"/>
              <a:gd name="T17" fmla="*/ 0 60000 65536"/>
              <a:gd name="T18" fmla="*/ 0 w 2716590"/>
              <a:gd name="T19" fmla="*/ 0 h 1891696"/>
              <a:gd name="T20" fmla="*/ 2716590 w 2716590"/>
              <a:gd name="T21" fmla="*/ 1891696 h 1891696"/>
            </a:gdLst>
            <a:ahLst/>
            <a:cxnLst>
              <a:cxn ang="T12">
                <a:pos x="T0" y="T1"/>
              </a:cxn>
              <a:cxn ang="T13">
                <a:pos x="T2" y="T3"/>
              </a:cxn>
              <a:cxn ang="T14">
                <a:pos x="T4" y="T5"/>
              </a:cxn>
              <a:cxn ang="T15">
                <a:pos x="T6" y="T7"/>
              </a:cxn>
              <a:cxn ang="T16">
                <a:pos x="T8" y="T9"/>
              </a:cxn>
              <a:cxn ang="T17">
                <a:pos x="T10" y="T11"/>
              </a:cxn>
            </a:cxnLst>
            <a:rect l="T18" t="T19" r="T20" b="T21"/>
            <a:pathLst>
              <a:path w="2716590" h="1891696">
                <a:moveTo>
                  <a:pt x="60476" y="1891696"/>
                </a:moveTo>
                <a:cubicBezTo>
                  <a:pt x="30238" y="1572381"/>
                  <a:pt x="0" y="1253067"/>
                  <a:pt x="45962" y="1093410"/>
                </a:cubicBezTo>
                <a:cubicBezTo>
                  <a:pt x="91924" y="933753"/>
                  <a:pt x="101600" y="962781"/>
                  <a:pt x="336247" y="933753"/>
                </a:cubicBezTo>
                <a:cubicBezTo>
                  <a:pt x="570894" y="904725"/>
                  <a:pt x="1216780" y="1049868"/>
                  <a:pt x="1453847" y="919239"/>
                </a:cubicBezTo>
                <a:cubicBezTo>
                  <a:pt x="1690914" y="788610"/>
                  <a:pt x="1548190" y="299962"/>
                  <a:pt x="1758647" y="149981"/>
                </a:cubicBezTo>
                <a:cubicBezTo>
                  <a:pt x="1969104" y="0"/>
                  <a:pt x="2342847" y="9676"/>
                  <a:pt x="2716590" y="19353"/>
                </a:cubicBezTo>
              </a:path>
            </a:pathLst>
          </a:custGeom>
          <a:noFill/>
          <a:ln w="25400" cap="flat" cmpd="sng">
            <a:solidFill>
              <a:srgbClr val="00B05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1" name="Freeform 49"/>
          <p:cNvSpPr>
            <a:spLocks noChangeArrowheads="1"/>
          </p:cNvSpPr>
          <p:nvPr/>
        </p:nvSpPr>
        <p:spPr bwMode="auto">
          <a:xfrm>
            <a:off x="7627938" y="3028950"/>
            <a:ext cx="2873375" cy="1989138"/>
          </a:xfrm>
          <a:custGeom>
            <a:avLst/>
            <a:gdLst>
              <a:gd name="T0" fmla="*/ 0 w 2873829"/>
              <a:gd name="T1" fmla="*/ 33896 h 2302934"/>
              <a:gd name="T2" fmla="*/ 1056704 w 2873829"/>
              <a:gd name="T3" fmla="*/ 36059 h 2302934"/>
              <a:gd name="T4" fmla="*/ 2648991 w 2873829"/>
              <a:gd name="T5" fmla="*/ 51205 h 2302934"/>
              <a:gd name="T6" fmla="*/ 2359483 w 2873829"/>
              <a:gd name="T7" fmla="*/ 343293 h 2302934"/>
              <a:gd name="T8" fmla="*/ 0 60000 65536"/>
              <a:gd name="T9" fmla="*/ 0 60000 65536"/>
              <a:gd name="T10" fmla="*/ 0 60000 65536"/>
              <a:gd name="T11" fmla="*/ 0 60000 65536"/>
              <a:gd name="T12" fmla="*/ 0 w 2873829"/>
              <a:gd name="T13" fmla="*/ 0 h 2302934"/>
              <a:gd name="T14" fmla="*/ 2873829 w 2873829"/>
              <a:gd name="T15" fmla="*/ 2302934 h 2302934"/>
            </a:gdLst>
            <a:ahLst/>
            <a:cxnLst>
              <a:cxn ang="T8">
                <a:pos x="T0" y="T1"/>
              </a:cxn>
              <a:cxn ang="T9">
                <a:pos x="T2" y="T3"/>
              </a:cxn>
              <a:cxn ang="T10">
                <a:pos x="T4" y="T5"/>
              </a:cxn>
              <a:cxn ang="T11">
                <a:pos x="T6" y="T7"/>
              </a:cxn>
            </a:cxnLst>
            <a:rect l="T12" t="T13" r="T14" b="T15"/>
            <a:pathLst>
              <a:path w="2873829" h="2302934">
                <a:moveTo>
                  <a:pt x="0" y="227391"/>
                </a:moveTo>
                <a:lnTo>
                  <a:pt x="1059543" y="241905"/>
                </a:lnTo>
                <a:cubicBezTo>
                  <a:pt x="1502229" y="261257"/>
                  <a:pt x="2438401" y="0"/>
                  <a:pt x="2656115" y="343505"/>
                </a:cubicBezTo>
                <a:cubicBezTo>
                  <a:pt x="2873829" y="687010"/>
                  <a:pt x="2438401" y="1954591"/>
                  <a:pt x="2365829" y="2302934"/>
                </a:cubicBezTo>
              </a:path>
            </a:pathLst>
          </a:custGeom>
          <a:noFill/>
          <a:ln w="25400" cap="flat" cmpd="sng">
            <a:solidFill>
              <a:srgbClr val="00B05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TextBox 50"/>
          <p:cNvSpPr>
            <a:spLocks noChangeArrowheads="1"/>
          </p:cNvSpPr>
          <p:nvPr/>
        </p:nvSpPr>
        <p:spPr bwMode="auto">
          <a:xfrm>
            <a:off x="4494213" y="3806825"/>
            <a:ext cx="1366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实际</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r>
              <a:rPr lang="en-US" altLang="zh-CN" sz="1400">
                <a:solidFill>
                  <a:schemeClr val="tx2"/>
                </a:solidFill>
                <a:sym typeface="Lucida Sans Unicode" panose="020B0602030504020204" pitchFamily="34" charset="0"/>
              </a:rPr>
              <a:t>1</a:t>
            </a:r>
          </a:p>
        </p:txBody>
      </p:sp>
      <p:sp>
        <p:nvSpPr>
          <p:cNvPr id="63" name="TextBox 51"/>
          <p:cNvSpPr>
            <a:spLocks noChangeArrowheads="1"/>
          </p:cNvSpPr>
          <p:nvPr/>
        </p:nvSpPr>
        <p:spPr bwMode="auto">
          <a:xfrm>
            <a:off x="9017000" y="4170363"/>
            <a:ext cx="1368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实际</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r>
              <a:rPr lang="en-US" altLang="zh-CN" sz="1400">
                <a:solidFill>
                  <a:schemeClr val="tx2"/>
                </a:solidFill>
                <a:sym typeface="Lucida Sans Unicode" panose="020B0602030504020204" pitchFamily="34" charset="0"/>
              </a:rPr>
              <a:t>2</a:t>
            </a:r>
          </a:p>
        </p:txBody>
      </p:sp>
      <p:sp>
        <p:nvSpPr>
          <p:cNvPr id="64" name="Freeform 52"/>
          <p:cNvSpPr>
            <a:spLocks noChangeArrowheads="1"/>
          </p:cNvSpPr>
          <p:nvPr/>
        </p:nvSpPr>
        <p:spPr bwMode="auto">
          <a:xfrm>
            <a:off x="4360863" y="3238500"/>
            <a:ext cx="5954712" cy="1944688"/>
          </a:xfrm>
          <a:custGeom>
            <a:avLst/>
            <a:gdLst>
              <a:gd name="T0" fmla="*/ 102827 w 5954629"/>
              <a:gd name="T1" fmla="*/ 1037277 h 2049351"/>
              <a:gd name="T2" fmla="*/ 191771 w 5954629"/>
              <a:gd name="T3" fmla="*/ 544626 h 2049351"/>
              <a:gd name="T4" fmla="*/ 1336847 w 5954629"/>
              <a:gd name="T5" fmla="*/ 515684 h 2049351"/>
              <a:gd name="T6" fmla="*/ 1656234 w 5954629"/>
              <a:gd name="T7" fmla="*/ 405487 h 2049351"/>
              <a:gd name="T8" fmla="*/ 1859481 w 5954629"/>
              <a:gd name="T9" fmla="*/ 67552 h 2049351"/>
              <a:gd name="T10" fmla="*/ 3122531 w 5954629"/>
              <a:gd name="T11" fmla="*/ 38167 h 2049351"/>
              <a:gd name="T12" fmla="*/ 4472676 w 5954629"/>
              <a:gd name="T13" fmla="*/ 52862 h 2049351"/>
              <a:gd name="T14" fmla="*/ 5721204 w 5954629"/>
              <a:gd name="T15" fmla="*/ 45514 h 2049351"/>
              <a:gd name="T16" fmla="*/ 5881760 w 5954629"/>
              <a:gd name="T17" fmla="*/ 325945 h 2049351"/>
              <a:gd name="T18" fmla="*/ 5377582 w 5954629"/>
              <a:gd name="T19" fmla="*/ 981987 h 20493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54629"/>
              <a:gd name="T31" fmla="*/ 0 h 2049351"/>
              <a:gd name="T32" fmla="*/ 5954629 w 5954629"/>
              <a:gd name="T33" fmla="*/ 2049351 h 20493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54629" h="2049351">
                <a:moveTo>
                  <a:pt x="102810" y="2049351"/>
                </a:moveTo>
                <a:cubicBezTo>
                  <a:pt x="0" y="1685284"/>
                  <a:pt x="84186" y="1337422"/>
                  <a:pt x="191720" y="1076015"/>
                </a:cubicBezTo>
                <a:cubicBezTo>
                  <a:pt x="281090" y="831444"/>
                  <a:pt x="1092504" y="1064652"/>
                  <a:pt x="1336524" y="1018837"/>
                </a:cubicBezTo>
                <a:cubicBezTo>
                  <a:pt x="1580544" y="973022"/>
                  <a:pt x="1568753" y="948684"/>
                  <a:pt x="1655839" y="801122"/>
                </a:cubicBezTo>
                <a:cubicBezTo>
                  <a:pt x="1742925" y="653560"/>
                  <a:pt x="1614715" y="254417"/>
                  <a:pt x="1859039" y="133465"/>
                </a:cubicBezTo>
                <a:cubicBezTo>
                  <a:pt x="2103363" y="12513"/>
                  <a:pt x="2686354" y="80246"/>
                  <a:pt x="3121782" y="75408"/>
                </a:cubicBezTo>
                <a:cubicBezTo>
                  <a:pt x="3557210" y="70570"/>
                  <a:pt x="4471610" y="104437"/>
                  <a:pt x="4471610" y="104437"/>
                </a:cubicBezTo>
                <a:cubicBezTo>
                  <a:pt x="4904619" y="106856"/>
                  <a:pt x="5485049" y="0"/>
                  <a:pt x="5719839" y="89922"/>
                </a:cubicBezTo>
                <a:cubicBezTo>
                  <a:pt x="5954629" y="179844"/>
                  <a:pt x="5937610" y="335602"/>
                  <a:pt x="5880353" y="643967"/>
                </a:cubicBezTo>
                <a:cubicBezTo>
                  <a:pt x="5823096" y="952332"/>
                  <a:pt x="5569820" y="1693368"/>
                  <a:pt x="5376296" y="1940111"/>
                </a:cubicBezTo>
              </a:path>
            </a:pathLst>
          </a:custGeom>
          <a:noFill/>
          <a:ln w="25400" cap="flat" cmpd="sng">
            <a:solidFill>
              <a:srgbClr val="00B050"/>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5" name="Rounded Rectangular Callout 54"/>
          <p:cNvSpPr>
            <a:spLocks noChangeArrowheads="1"/>
          </p:cNvSpPr>
          <p:nvPr/>
        </p:nvSpPr>
        <p:spPr bwMode="auto">
          <a:xfrm>
            <a:off x="8008938" y="3568700"/>
            <a:ext cx="2068512" cy="438150"/>
          </a:xfrm>
          <a:prstGeom prst="wedgeRoundRectCallout">
            <a:avLst>
              <a:gd name="adj1" fmla="val 17190"/>
              <a:gd name="adj2" fmla="val -106875"/>
              <a:gd name="adj3" fmla="val 16667"/>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用户感觉的</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endParaRPr lang="en-US" altLang="zh-CN" sz="1400">
              <a:solidFill>
                <a:schemeClr val="tx2"/>
              </a:solidFill>
              <a:sym typeface="Lucida Sans Unicode" panose="020B0602030504020204" pitchFamily="34" charset="0"/>
            </a:endParaRPr>
          </a:p>
        </p:txBody>
      </p:sp>
      <p:sp>
        <p:nvSpPr>
          <p:cNvPr id="66" name="矩形 65"/>
          <p:cNvSpPr>
            <a:spLocks noChangeArrowheads="1"/>
          </p:cNvSpPr>
          <p:nvPr/>
        </p:nvSpPr>
        <p:spPr bwMode="auto">
          <a:xfrm>
            <a:off x="6257925" y="4692650"/>
            <a:ext cx="294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0"/>
              </a:spcBef>
              <a:buFont typeface="Wingdings" panose="05000000000000000000" pitchFamily="2" charset="2"/>
              <a:buChar char="Ø"/>
            </a:pPr>
            <a:r>
              <a:rPr lang="zh-CN" altLang="zh-CN" sz="1800" dirty="0">
                <a:solidFill>
                  <a:schemeClr val="tx2"/>
                </a:solidFill>
              </a:rPr>
              <a:t>应用代理防火墙又被称为</a:t>
            </a:r>
            <a:r>
              <a:rPr lang="en-US" altLang="zh-CN" sz="1800" dirty="0">
                <a:solidFill>
                  <a:schemeClr val="tx2"/>
                </a:solidFill>
              </a:rPr>
              <a:t>“</a:t>
            </a:r>
            <a:r>
              <a:rPr lang="zh-CN" altLang="zh-CN" sz="1800" dirty="0">
                <a:solidFill>
                  <a:schemeClr val="tx2"/>
                </a:solidFill>
              </a:rPr>
              <a:t>堡垒主机</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代理网关</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应用级网关</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代理服务器</a:t>
            </a:r>
            <a:r>
              <a:rPr lang="en-US" altLang="zh-CN" sz="1800" dirty="0">
                <a:solidFill>
                  <a:schemeClr val="tx2"/>
                </a:solidFill>
              </a:rPr>
              <a:t>”</a:t>
            </a:r>
            <a:r>
              <a:rPr lang="zh-CN" altLang="zh-CN" sz="1800" dirty="0">
                <a:solidFill>
                  <a:schemeClr val="tx2"/>
                </a:solidFill>
              </a:rPr>
              <a:t>。</a:t>
            </a:r>
            <a:endParaRPr lang="zh-CN" altLang="en-US" sz="1800" dirty="0">
              <a:solidFill>
                <a:schemeClr val="tx2"/>
              </a:solidFill>
            </a:endParaRPr>
          </a:p>
        </p:txBody>
      </p:sp>
      <p:sp>
        <p:nvSpPr>
          <p:cNvPr id="7" name="日期占位符 6"/>
          <p:cNvSpPr>
            <a:spLocks noGrp="1"/>
          </p:cNvSpPr>
          <p:nvPr>
            <p:ph type="dt" sz="half" idx="10"/>
          </p:nvPr>
        </p:nvSpPr>
        <p:spPr/>
        <p:txBody>
          <a:bodyPr/>
          <a:lstStyle/>
          <a:p>
            <a:pPr>
              <a:defRPr/>
            </a:pPr>
            <a:fld id="{EB71BE27-CE73-4D46-83DE-50BD34D1FD64}" type="datetime1">
              <a:rPr lang="zh-CN" altLang="en-US" smtClean="0"/>
              <a:t>2019/12/30</a:t>
            </a:fld>
            <a:endParaRPr lang="zh-CN" altLang="en-US"/>
          </a:p>
        </p:txBody>
      </p:sp>
    </p:spTree>
    <p:extLst>
      <p:ext uri="{BB962C8B-B14F-4D97-AF65-F5344CB8AC3E}">
        <p14:creationId xmlns:p14="http://schemas.microsoft.com/office/powerpoint/2010/main" val="652320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p:cBhvr>
                                        <p:cTn id="9" dur="500"/>
                                        <p:tgtEl>
                                          <p:spTgt spid="55"/>
                                        </p:tgtEl>
                                      </p:cBhvr>
                                    </p:animEffect>
                                  </p:childTnLst>
                                </p:cTn>
                              </p:par>
                              <p:par>
                                <p:cTn id="10" presetID="53"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p:cBhvr>
                                        <p:cTn id="14" dur="500"/>
                                        <p:tgtEl>
                                          <p:spTgt spid="43"/>
                                        </p:tgtEl>
                                      </p:cBhvr>
                                    </p:animEffect>
                                  </p:childTnLst>
                                </p:cTn>
                              </p:par>
                              <p:par>
                                <p:cTn id="15" presetID="53"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p:cBhvr>
                                        <p:cTn id="19" dur="500"/>
                                        <p:tgtEl>
                                          <p:spTgt spid="58"/>
                                        </p:tgtEl>
                                      </p:cBhvr>
                                    </p:animEffect>
                                  </p:childTnLst>
                                </p:cTn>
                              </p:par>
                              <p:par>
                                <p:cTn id="20" presetID="53"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p:cBhvr>
                                        <p:cTn id="24" dur="500"/>
                                        <p:tgtEl>
                                          <p:spTgt spid="39"/>
                                        </p:tgtEl>
                                      </p:cBhvr>
                                    </p:animEffect>
                                  </p:childTnLst>
                                </p:cTn>
                              </p:par>
                              <p:par>
                                <p:cTn id="25" presetID="53"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p:cBhvr>
                                        <p:cTn id="29" dur="500"/>
                                        <p:tgtEl>
                                          <p:spTgt spid="41"/>
                                        </p:tgtEl>
                                      </p:cBhvr>
                                    </p:animEffect>
                                  </p:childTnLst>
                                </p:cTn>
                              </p:par>
                              <p:par>
                                <p:cTn id="30" presetID="53"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p:cBhvr>
                                        <p:cTn id="34" dur="500"/>
                                        <p:tgtEl>
                                          <p:spTgt spid="59"/>
                                        </p:tgtEl>
                                      </p:cBhvr>
                                    </p:animEffect>
                                  </p:childTnLst>
                                </p:cTn>
                              </p:par>
                              <p:par>
                                <p:cTn id="35" presetID="53"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p:cBhvr>
                                        <p:cTn id="39" dur="500"/>
                                        <p:tgtEl>
                                          <p:spTgt spid="42"/>
                                        </p:tgtEl>
                                      </p:cBhvr>
                                    </p:animEffect>
                                  </p:childTnLst>
                                </p:cTn>
                              </p:par>
                              <p:par>
                                <p:cTn id="40" presetID="53"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p:cBhvr>
                                        <p:cTn id="44" dur="500"/>
                                        <p:tgtEl>
                                          <p:spTgt spid="36"/>
                                        </p:tgtEl>
                                      </p:cBhvr>
                                    </p:animEffect>
                                  </p:childTnLst>
                                </p:cTn>
                              </p:par>
                              <p:par>
                                <p:cTn id="45" presetID="53"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p:cBhvr>
                                        <p:cTn id="49" dur="500"/>
                                        <p:tgtEl>
                                          <p:spTgt spid="46"/>
                                        </p:tgtEl>
                                      </p:cBhvr>
                                    </p:animEffect>
                                  </p:childTnLst>
                                </p:cTn>
                              </p:par>
                              <p:par>
                                <p:cTn id="50" presetID="47"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p:cBhvr>
                                        <p:cTn id="52" dur="500"/>
                                        <p:tgtEl>
                                          <p:spTgt spid="54"/>
                                        </p:tgtEl>
                                      </p:cBhvr>
                                    </p:animEffect>
                                    <p:anim calcmode="lin" valueType="num">
                                      <p:cBhvr>
                                        <p:cTn id="53" dur="500" fill="hold"/>
                                        <p:tgtEl>
                                          <p:spTgt spid="54"/>
                                        </p:tgtEl>
                                        <p:attrNameLst>
                                          <p:attrName>ppt_x</p:attrName>
                                        </p:attrNameLst>
                                      </p:cBhvr>
                                      <p:tavLst>
                                        <p:tav tm="0">
                                          <p:val>
                                            <p:strVal val="#ppt_x"/>
                                          </p:val>
                                        </p:tav>
                                        <p:tav tm="100000">
                                          <p:val>
                                            <p:strVal val="#ppt_x"/>
                                          </p:val>
                                        </p:tav>
                                      </p:tavLst>
                                    </p:anim>
                                    <p:anim calcmode="lin" valueType="num">
                                      <p:cBhvr>
                                        <p:cTn id="54" dur="500" fill="hold"/>
                                        <p:tgtEl>
                                          <p:spTgt spid="5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p:cBhvr>
                                        <p:cTn id="57" dur="500"/>
                                        <p:tgtEl>
                                          <p:spTgt spid="56"/>
                                        </p:tgtEl>
                                      </p:cBhvr>
                                    </p:animEffect>
                                    <p:anim calcmode="lin" valueType="num">
                                      <p:cBhvr>
                                        <p:cTn id="58" dur="500" fill="hold"/>
                                        <p:tgtEl>
                                          <p:spTgt spid="56"/>
                                        </p:tgtEl>
                                        <p:attrNameLst>
                                          <p:attrName>ppt_x</p:attrName>
                                        </p:attrNameLst>
                                      </p:cBhvr>
                                      <p:tavLst>
                                        <p:tav tm="0">
                                          <p:val>
                                            <p:strVal val="#ppt_x"/>
                                          </p:val>
                                        </p:tav>
                                        <p:tav tm="100000">
                                          <p:val>
                                            <p:strVal val="#ppt_x"/>
                                          </p:val>
                                        </p:tav>
                                      </p:tavLst>
                                    </p:anim>
                                    <p:anim calcmode="lin" valueType="num">
                                      <p:cBhvr>
                                        <p:cTn id="59" dur="500" fill="hold"/>
                                        <p:tgtEl>
                                          <p:spTgt spid="56"/>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p:cBhvr>
                                        <p:cTn id="62" dur="500"/>
                                        <p:tgtEl>
                                          <p:spTgt spid="52"/>
                                        </p:tgtEl>
                                      </p:cBhvr>
                                    </p:animEffect>
                                    <p:anim calcmode="lin" valueType="num">
                                      <p:cBhvr>
                                        <p:cTn id="63" dur="500" fill="hold"/>
                                        <p:tgtEl>
                                          <p:spTgt spid="52"/>
                                        </p:tgtEl>
                                        <p:attrNameLst>
                                          <p:attrName>ppt_x</p:attrName>
                                        </p:attrNameLst>
                                      </p:cBhvr>
                                      <p:tavLst>
                                        <p:tav tm="0">
                                          <p:val>
                                            <p:strVal val="#ppt_x"/>
                                          </p:val>
                                        </p:tav>
                                        <p:tav tm="100000">
                                          <p:val>
                                            <p:strVal val="#ppt_x"/>
                                          </p:val>
                                        </p:tav>
                                      </p:tavLst>
                                    </p:anim>
                                    <p:anim calcmode="lin" valueType="num">
                                      <p:cBhvr>
                                        <p:cTn id="64" dur="500" fill="hold"/>
                                        <p:tgtEl>
                                          <p:spTgt spid="5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p:cBhvr>
                                        <p:cTn id="67" dur="500"/>
                                        <p:tgtEl>
                                          <p:spTgt spid="53"/>
                                        </p:tgtEl>
                                      </p:cBhvr>
                                    </p:animEffect>
                                    <p:anim calcmode="lin" valueType="num">
                                      <p:cBhvr>
                                        <p:cTn id="68" dur="500" fill="hold"/>
                                        <p:tgtEl>
                                          <p:spTgt spid="53"/>
                                        </p:tgtEl>
                                        <p:attrNameLst>
                                          <p:attrName>ppt_x</p:attrName>
                                        </p:attrNameLst>
                                      </p:cBhvr>
                                      <p:tavLst>
                                        <p:tav tm="0">
                                          <p:val>
                                            <p:strVal val="#ppt_x"/>
                                          </p:val>
                                        </p:tav>
                                        <p:tav tm="100000">
                                          <p:val>
                                            <p:strVal val="#ppt_x"/>
                                          </p:val>
                                        </p:tav>
                                      </p:tavLst>
                                    </p:anim>
                                    <p:anim calcmode="lin" valueType="num">
                                      <p:cBhvr>
                                        <p:cTn id="69" dur="500" fill="hold"/>
                                        <p:tgtEl>
                                          <p:spTgt spid="53"/>
                                        </p:tgtEl>
                                        <p:attrNameLst>
                                          <p:attrName>ppt_y</p:attrName>
                                        </p:attrNameLst>
                                      </p:cBhvr>
                                      <p:tavLst>
                                        <p:tav tm="0">
                                          <p:val>
                                            <p:strVal val="#ppt_y+.1"/>
                                          </p:val>
                                        </p:tav>
                                        <p:tav tm="100000">
                                          <p:val>
                                            <p:strVal val="#ppt_y"/>
                                          </p:val>
                                        </p:tav>
                                      </p:tavLst>
                                    </p:anim>
                                  </p:childTnLst>
                                </p:cTn>
                              </p:par>
                            </p:childTnLst>
                          </p:cTn>
                        </p:par>
                        <p:par>
                          <p:cTn id="70" fill="hold">
                            <p:stCondLst>
                              <p:cond delay="500"/>
                            </p:stCondLst>
                            <p:childTnLst>
                              <p:par>
                                <p:cTn id="71" presetID="17" presetClass="entr" presetSubtype="10"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strVal val="#ppt_h"/>
                                          </p:val>
                                        </p:tav>
                                        <p:tav tm="100000">
                                          <p:val>
                                            <p:strVal val="#ppt_h"/>
                                          </p:val>
                                        </p:tav>
                                      </p:tavLst>
                                    </p:anim>
                                  </p:childTnLst>
                                </p:cTn>
                              </p:par>
                              <p:par>
                                <p:cTn id="75" presetID="17" presetClass="entr" presetSubtype="1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500" fill="hold"/>
                                        <p:tgtEl>
                                          <p:spTgt spid="47"/>
                                        </p:tgtEl>
                                        <p:attrNameLst>
                                          <p:attrName>ppt_w</p:attrName>
                                        </p:attrNameLst>
                                      </p:cBhvr>
                                      <p:tavLst>
                                        <p:tav tm="0">
                                          <p:val>
                                            <p:fltVal val="0"/>
                                          </p:val>
                                        </p:tav>
                                        <p:tav tm="100000">
                                          <p:val>
                                            <p:strVal val="#ppt_w"/>
                                          </p:val>
                                        </p:tav>
                                      </p:tavLst>
                                    </p:anim>
                                    <p:anim calcmode="lin" valueType="num">
                                      <p:cBhvr>
                                        <p:cTn id="78" dur="500" fill="hold"/>
                                        <p:tgtEl>
                                          <p:spTgt spid="47"/>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p:cTn id="81" dur="500" fill="hold"/>
                                        <p:tgtEl>
                                          <p:spTgt spid="48"/>
                                        </p:tgtEl>
                                        <p:attrNameLst>
                                          <p:attrName>ppt_w</p:attrName>
                                        </p:attrNameLst>
                                      </p:cBhvr>
                                      <p:tavLst>
                                        <p:tav tm="0">
                                          <p:val>
                                            <p:fltVal val="0"/>
                                          </p:val>
                                        </p:tav>
                                        <p:tav tm="100000">
                                          <p:val>
                                            <p:strVal val="#ppt_w"/>
                                          </p:val>
                                        </p:tav>
                                      </p:tavLst>
                                    </p:anim>
                                    <p:anim calcmode="lin" valueType="num">
                                      <p:cBhvr>
                                        <p:cTn id="82" dur="500" fill="hold"/>
                                        <p:tgtEl>
                                          <p:spTgt spid="48"/>
                                        </p:tgtEl>
                                        <p:attrNameLst>
                                          <p:attrName>ppt_h</p:attrName>
                                        </p:attrNameLst>
                                      </p:cBhvr>
                                      <p:tavLst>
                                        <p:tav tm="0">
                                          <p:val>
                                            <p:strVal val="#ppt_h"/>
                                          </p:val>
                                        </p:tav>
                                        <p:tav tm="100000">
                                          <p:val>
                                            <p:strVal val="#ppt_h"/>
                                          </p:val>
                                        </p:tav>
                                      </p:tavLst>
                                    </p:anim>
                                  </p:childTnLst>
                                </p:cTn>
                              </p:par>
                              <p:par>
                                <p:cTn id="83" presetID="17" presetClass="entr" presetSubtype="10"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strVal val="#ppt_h"/>
                                          </p:val>
                                        </p:tav>
                                        <p:tav tm="100000">
                                          <p:val>
                                            <p:strVal val="#ppt_h"/>
                                          </p:val>
                                        </p:tav>
                                      </p:tavLst>
                                    </p:anim>
                                  </p:childTnLst>
                                </p:cTn>
                              </p:par>
                              <p:par>
                                <p:cTn id="87" presetID="17" presetClass="entr" presetSubtype="1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500" fill="hold"/>
                                        <p:tgtEl>
                                          <p:spTgt spid="37"/>
                                        </p:tgtEl>
                                        <p:attrNameLst>
                                          <p:attrName>ppt_w</p:attrName>
                                        </p:attrNameLst>
                                      </p:cBhvr>
                                      <p:tavLst>
                                        <p:tav tm="0">
                                          <p:val>
                                            <p:fltVal val="0"/>
                                          </p:val>
                                        </p:tav>
                                        <p:tav tm="100000">
                                          <p:val>
                                            <p:strVal val="#ppt_w"/>
                                          </p:val>
                                        </p:tav>
                                      </p:tavLst>
                                    </p:anim>
                                    <p:anim calcmode="lin" valueType="num">
                                      <p:cBhvr>
                                        <p:cTn id="90" dur="500" fill="hold"/>
                                        <p:tgtEl>
                                          <p:spTgt spid="37"/>
                                        </p:tgtEl>
                                        <p:attrNameLst>
                                          <p:attrName>ppt_h</p:attrName>
                                        </p:attrNameLst>
                                      </p:cBhvr>
                                      <p:tavLst>
                                        <p:tav tm="0">
                                          <p:val>
                                            <p:strVal val="#ppt_h"/>
                                          </p:val>
                                        </p:tav>
                                        <p:tav tm="100000">
                                          <p:val>
                                            <p:strVal val="#ppt_h"/>
                                          </p:val>
                                        </p:tav>
                                      </p:tavLst>
                                    </p:anim>
                                  </p:childTnLst>
                                </p:cTn>
                              </p:par>
                              <p:par>
                                <p:cTn id="91" presetID="22" presetClass="entr" presetSubtype="4"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p:cBhvr>
                                        <p:cTn id="93" dur="500"/>
                                        <p:tgtEl>
                                          <p:spTgt spid="44"/>
                                        </p:tgtEl>
                                      </p:cBhvr>
                                    </p:animEffect>
                                  </p:childTnLst>
                                </p:cTn>
                              </p:par>
                              <p:par>
                                <p:cTn id="94" presetID="22" presetClass="entr" presetSubtype="1"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p:cBhvr>
                                        <p:cTn id="96" dur="500"/>
                                        <p:tgtEl>
                                          <p:spTgt spid="38"/>
                                        </p:tgtEl>
                                      </p:cBhvr>
                                    </p:animEffect>
                                  </p:childTnLst>
                                </p:cTn>
                              </p:par>
                              <p:par>
                                <p:cTn id="97" presetID="22" presetClass="entr" presetSubtype="1"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p:cBhvr>
                                        <p:cTn id="99" dur="500"/>
                                        <p:tgtEl>
                                          <p:spTgt spid="57"/>
                                        </p:tgtEl>
                                      </p:cBhvr>
                                    </p:animEffect>
                                  </p:childTnLst>
                                </p:cTn>
                              </p:par>
                              <p:par>
                                <p:cTn id="100" presetID="22" presetClass="entr" presetSubtype="1"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p:cBhvr>
                                        <p:cTn id="107" dur="500"/>
                                        <p:tgtEl>
                                          <p:spTgt spid="6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p:cBhvr>
                                        <p:cTn id="110" dur="500"/>
                                        <p:tgtEl>
                                          <p:spTgt spid="6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1"/>
                                        </p:tgtEl>
                                        <p:attrNameLst>
                                          <p:attrName>style.visibility</p:attrName>
                                        </p:attrNameLst>
                                      </p:cBhvr>
                                      <p:to>
                                        <p:strVal val="visible"/>
                                      </p:to>
                                    </p:set>
                                    <p:animEffect>
                                      <p:cBhvr>
                                        <p:cTn id="115" dur="500"/>
                                        <p:tgtEl>
                                          <p:spTgt spid="61"/>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63"/>
                                        </p:tgtEl>
                                        <p:attrNameLst>
                                          <p:attrName>style.visibility</p:attrName>
                                        </p:attrNameLst>
                                      </p:cBhvr>
                                      <p:to>
                                        <p:strVal val="visible"/>
                                      </p:to>
                                    </p:set>
                                    <p:animEffect>
                                      <p:cBhvr>
                                        <p:cTn id="118" dur="500"/>
                                        <p:tgtEl>
                                          <p:spTgt spid="6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64"/>
                                        </p:tgtEl>
                                        <p:attrNameLst>
                                          <p:attrName>style.visibility</p:attrName>
                                        </p:attrNameLst>
                                      </p:cBhvr>
                                      <p:to>
                                        <p:strVal val="visible"/>
                                      </p:to>
                                    </p:set>
                                    <p:animEffect>
                                      <p:cBhvr>
                                        <p:cTn id="123" dur="500"/>
                                        <p:tgtEl>
                                          <p:spTgt spid="64"/>
                                        </p:tgtEl>
                                      </p:cBhvr>
                                    </p:animEffect>
                                  </p:childTnLst>
                                </p:cTn>
                              </p:par>
                            </p:childTnLst>
                          </p:cTn>
                        </p:par>
                        <p:par>
                          <p:cTn id="124" fill="hold">
                            <p:stCondLst>
                              <p:cond delay="500"/>
                            </p:stCondLst>
                            <p:childTnLst>
                              <p:par>
                                <p:cTn id="125" presetID="23" presetClass="entr" presetSubtype="32" fill="hold" grpId="0" nodeType="after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p:cTn id="127" dur="500" fill="hold"/>
                                        <p:tgtEl>
                                          <p:spTgt spid="65"/>
                                        </p:tgtEl>
                                        <p:attrNameLst>
                                          <p:attrName>ppt_w</p:attrName>
                                        </p:attrNameLst>
                                      </p:cBhvr>
                                      <p:tavLst>
                                        <p:tav tm="0">
                                          <p:val>
                                            <p:strVal val="4*#ppt_w"/>
                                          </p:val>
                                        </p:tav>
                                        <p:tav tm="100000">
                                          <p:val>
                                            <p:strVal val="#ppt_w"/>
                                          </p:val>
                                        </p:tav>
                                      </p:tavLst>
                                    </p:anim>
                                    <p:anim calcmode="lin" valueType="num">
                                      <p:cBhvr>
                                        <p:cTn id="128" dur="500" fill="hold"/>
                                        <p:tgtEl>
                                          <p:spTgt spid="65"/>
                                        </p:tgtEl>
                                        <p:attrNameLst>
                                          <p:attrName>ppt_h</p:attrName>
                                        </p:attrNameLst>
                                      </p:cBhvr>
                                      <p:tavLst>
                                        <p:tav tm="0">
                                          <p:val>
                                            <p:strVal val="4*#ppt_h"/>
                                          </p:val>
                                        </p:tav>
                                        <p:tav tm="100000">
                                          <p:val>
                                            <p:strVal val="#ppt_h"/>
                                          </p:val>
                                        </p:tav>
                                      </p:tavLst>
                                    </p:anim>
                                  </p:childTnLst>
                                </p:cTn>
                              </p:par>
                              <p:par>
                                <p:cTn id="129" presetID="26" presetClass="emph" presetSubtype="0" repeatCount="2000" fill="hold" nodeType="withEffect">
                                  <p:stCondLst>
                                    <p:cond delay="0"/>
                                  </p:stCondLst>
                                  <p:childTnLst>
                                    <p:animEffect>
                                      <p:cBhvr>
                                        <p:cTn id="130" dur="500" tmFilter="0, 0; .2, .5; .8, .5; 1, 0"/>
                                        <p:tgtEl>
                                          <p:spTgt spid="64"/>
                                        </p:tgtEl>
                                      </p:cBhvr>
                                    </p:animEffect>
                                    <p:animScale>
                                      <p:cBhvr>
                                        <p:cTn id="131" dur="250" autoRev="1" fill="hold"/>
                                        <p:tgtEl>
                                          <p:spTgt spid="64"/>
                                        </p:tgtEl>
                                      </p:cBhvr>
                                      <p:by x="105000" y="105000"/>
                                    </p:animScale>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66"/>
                                        </p:tgtEl>
                                        <p:attrNameLst>
                                          <p:attrName>style.visibility</p:attrName>
                                        </p:attrNameLst>
                                      </p:cBhvr>
                                      <p:to>
                                        <p:strVal val="visible"/>
                                      </p:to>
                                    </p:set>
                                    <p:anim calcmode="lin" valueType="num">
                                      <p:cBhvr additive="base">
                                        <p:cTn id="136" dur="500" fill="hold"/>
                                        <p:tgtEl>
                                          <p:spTgt spid="66"/>
                                        </p:tgtEl>
                                        <p:attrNameLst>
                                          <p:attrName>ppt_x</p:attrName>
                                        </p:attrNameLst>
                                      </p:cBhvr>
                                      <p:tavLst>
                                        <p:tav tm="0">
                                          <p:val>
                                            <p:strVal val="#ppt_x"/>
                                          </p:val>
                                        </p:tav>
                                        <p:tav tm="100000">
                                          <p:val>
                                            <p:strVal val="#ppt_x"/>
                                          </p:val>
                                        </p:tav>
                                      </p:tavLst>
                                    </p:anim>
                                    <p:anim calcmode="lin" valueType="num">
                                      <p:cBhvr additive="base">
                                        <p:cTn id="13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utoUpdateAnimBg="0"/>
      <p:bldP spid="53" grpId="0" bldLvl="0" autoUpdateAnimBg="0"/>
      <p:bldP spid="54" grpId="0" bldLvl="0" autoUpdateAnimBg="0"/>
      <p:bldP spid="56" grpId="0" bldLvl="0" autoUpdateAnimBg="0"/>
      <p:bldP spid="62" grpId="0" bldLvl="0" autoUpdateAnimBg="0"/>
      <p:bldP spid="63" grpId="0" bldLvl="0" autoUpdateAnimBg="0"/>
      <p:bldP spid="65" grpId="0" bldLvl="0" animBg="1" autoUpdateAnimBg="0"/>
      <p:bldP spid="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应用代理防火墙工作层次</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62" name="Rectangle 7"/>
          <p:cNvSpPr>
            <a:spLocks noChangeArrowheads="1"/>
          </p:cNvSpPr>
          <p:nvPr/>
        </p:nvSpPr>
        <p:spPr bwMode="auto">
          <a:xfrm>
            <a:off x="503562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3" name="Rectangle 8"/>
          <p:cNvSpPr>
            <a:spLocks noChangeArrowheads="1"/>
          </p:cNvSpPr>
          <p:nvPr/>
        </p:nvSpPr>
        <p:spPr bwMode="auto">
          <a:xfrm>
            <a:off x="503562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64" name="Rectangle 9"/>
          <p:cNvSpPr>
            <a:spLocks noChangeArrowheads="1"/>
          </p:cNvSpPr>
          <p:nvPr/>
        </p:nvSpPr>
        <p:spPr bwMode="auto">
          <a:xfrm>
            <a:off x="503562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65" name="Rectangle 10"/>
          <p:cNvSpPr>
            <a:spLocks noChangeArrowheads="1"/>
          </p:cNvSpPr>
          <p:nvPr/>
        </p:nvSpPr>
        <p:spPr bwMode="auto">
          <a:xfrm>
            <a:off x="503562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66" name="Rectangle 11"/>
          <p:cNvSpPr>
            <a:spLocks noChangeArrowheads="1"/>
          </p:cNvSpPr>
          <p:nvPr/>
        </p:nvSpPr>
        <p:spPr bwMode="auto">
          <a:xfrm>
            <a:off x="5035624"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67" name="Rectangle 12"/>
          <p:cNvSpPr>
            <a:spLocks noChangeArrowheads="1"/>
          </p:cNvSpPr>
          <p:nvPr/>
        </p:nvSpPr>
        <p:spPr bwMode="auto">
          <a:xfrm>
            <a:off x="503562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68" name="Rectangle 13"/>
          <p:cNvSpPr>
            <a:spLocks noChangeArrowheads="1"/>
          </p:cNvSpPr>
          <p:nvPr/>
        </p:nvSpPr>
        <p:spPr bwMode="auto">
          <a:xfrm>
            <a:off x="2435299"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69" name="Rectangle 14"/>
          <p:cNvSpPr>
            <a:spLocks noChangeArrowheads="1"/>
          </p:cNvSpPr>
          <p:nvPr/>
        </p:nvSpPr>
        <p:spPr bwMode="auto">
          <a:xfrm>
            <a:off x="2435299"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70" name="Rectangle 15"/>
          <p:cNvSpPr>
            <a:spLocks noChangeArrowheads="1"/>
          </p:cNvSpPr>
          <p:nvPr/>
        </p:nvSpPr>
        <p:spPr bwMode="auto">
          <a:xfrm>
            <a:off x="2435299"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71" name="Rectangle 16"/>
          <p:cNvSpPr>
            <a:spLocks noChangeArrowheads="1"/>
          </p:cNvSpPr>
          <p:nvPr/>
        </p:nvSpPr>
        <p:spPr bwMode="auto">
          <a:xfrm>
            <a:off x="2435299"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72" name="Rectangle 17"/>
          <p:cNvSpPr>
            <a:spLocks noChangeArrowheads="1"/>
          </p:cNvSpPr>
          <p:nvPr/>
        </p:nvSpPr>
        <p:spPr bwMode="auto">
          <a:xfrm>
            <a:off x="2435299"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73" name="Rectangle 18"/>
          <p:cNvSpPr>
            <a:spLocks noChangeArrowheads="1"/>
          </p:cNvSpPr>
          <p:nvPr/>
        </p:nvSpPr>
        <p:spPr bwMode="auto">
          <a:xfrm>
            <a:off x="2435299"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74" name="Rectangle 19"/>
          <p:cNvSpPr>
            <a:spLocks noChangeArrowheads="1"/>
          </p:cNvSpPr>
          <p:nvPr/>
        </p:nvSpPr>
        <p:spPr bwMode="auto">
          <a:xfrm>
            <a:off x="2435299"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75" name="Rectangle 20"/>
          <p:cNvSpPr>
            <a:spLocks noChangeArrowheads="1"/>
          </p:cNvSpPr>
          <p:nvPr/>
        </p:nvSpPr>
        <p:spPr bwMode="auto">
          <a:xfrm>
            <a:off x="7607374"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76" name="Rectangle 21"/>
          <p:cNvSpPr>
            <a:spLocks noChangeArrowheads="1"/>
          </p:cNvSpPr>
          <p:nvPr/>
        </p:nvSpPr>
        <p:spPr bwMode="auto">
          <a:xfrm>
            <a:off x="760737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77" name="Rectangle 22"/>
          <p:cNvSpPr>
            <a:spLocks noChangeArrowheads="1"/>
          </p:cNvSpPr>
          <p:nvPr/>
        </p:nvSpPr>
        <p:spPr bwMode="auto">
          <a:xfrm>
            <a:off x="760737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78" name="Rectangle 23"/>
          <p:cNvSpPr>
            <a:spLocks noChangeArrowheads="1"/>
          </p:cNvSpPr>
          <p:nvPr/>
        </p:nvSpPr>
        <p:spPr bwMode="auto">
          <a:xfrm>
            <a:off x="762007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79" name="Rectangle 24"/>
          <p:cNvSpPr>
            <a:spLocks noChangeArrowheads="1"/>
          </p:cNvSpPr>
          <p:nvPr/>
        </p:nvSpPr>
        <p:spPr bwMode="auto">
          <a:xfrm>
            <a:off x="760737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80" name="Rectangle 25"/>
          <p:cNvSpPr>
            <a:spLocks noChangeArrowheads="1"/>
          </p:cNvSpPr>
          <p:nvPr/>
        </p:nvSpPr>
        <p:spPr bwMode="auto">
          <a:xfrm>
            <a:off x="7607374" y="52518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81" name="Rectangle 26"/>
          <p:cNvSpPr>
            <a:spLocks noChangeArrowheads="1"/>
          </p:cNvSpPr>
          <p:nvPr/>
        </p:nvSpPr>
        <p:spPr bwMode="auto">
          <a:xfrm>
            <a:off x="760737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82" name="Text Box 27"/>
          <p:cNvSpPr txBox="1">
            <a:spLocks noChangeArrowheads="1"/>
          </p:cNvSpPr>
          <p:nvPr/>
        </p:nvSpPr>
        <p:spPr bwMode="auto">
          <a:xfrm>
            <a:off x="2435299" y="229708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dirty="0"/>
              <a:t>      非信任域                              防火墙                                   信任域</a:t>
            </a:r>
            <a:endParaRPr lang="zh-CN" altLang="en-US" sz="2400" b="1" dirty="0"/>
          </a:p>
        </p:txBody>
      </p:sp>
      <p:sp>
        <p:nvSpPr>
          <p:cNvPr id="83" name="Rectangle 28"/>
          <p:cNvSpPr>
            <a:spLocks noChangeArrowheads="1"/>
          </p:cNvSpPr>
          <p:nvPr/>
        </p:nvSpPr>
        <p:spPr bwMode="auto">
          <a:xfrm>
            <a:off x="2101924" y="424854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4" name="Line 29"/>
          <p:cNvSpPr>
            <a:spLocks noChangeShapeType="1"/>
          </p:cNvSpPr>
          <p:nvPr/>
        </p:nvSpPr>
        <p:spPr bwMode="auto">
          <a:xfrm>
            <a:off x="9760024" y="440094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Rectangle 31"/>
          <p:cNvSpPr>
            <a:spLocks noChangeArrowheads="1"/>
          </p:cNvSpPr>
          <p:nvPr/>
        </p:nvSpPr>
        <p:spPr bwMode="auto">
          <a:xfrm>
            <a:off x="5035624" y="2726134"/>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grpSp>
        <p:nvGrpSpPr>
          <p:cNvPr id="86" name="组合 85"/>
          <p:cNvGrpSpPr>
            <a:grpSpLocks/>
          </p:cNvGrpSpPr>
          <p:nvPr/>
        </p:nvGrpSpPr>
        <p:grpSpPr bwMode="auto">
          <a:xfrm>
            <a:off x="2062237" y="2727722"/>
            <a:ext cx="7770812" cy="2043112"/>
            <a:chOff x="0" y="2443415"/>
            <a:chExt cx="7770812" cy="2043112"/>
          </a:xfrm>
        </p:grpSpPr>
        <p:sp>
          <p:nvSpPr>
            <p:cNvPr id="87" name="Rectangle 32"/>
            <p:cNvSpPr>
              <a:spLocks noChangeArrowheads="1"/>
            </p:cNvSpPr>
            <p:nvPr/>
          </p:nvSpPr>
          <p:spPr bwMode="auto">
            <a:xfrm>
              <a:off x="30162" y="395312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88" name="AutoShape 38"/>
            <p:cNvSpPr>
              <a:spLocks noChangeArrowheads="1"/>
            </p:cNvSpPr>
            <p:nvPr/>
          </p:nvSpPr>
          <p:spPr bwMode="auto">
            <a:xfrm>
              <a:off x="6826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89" name="AutoShape 39"/>
            <p:cNvSpPr>
              <a:spLocks noChangeArrowheads="1"/>
            </p:cNvSpPr>
            <p:nvPr/>
          </p:nvSpPr>
          <p:spPr bwMode="auto">
            <a:xfrm>
              <a:off x="10223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0" name="AutoShape 40"/>
            <p:cNvSpPr>
              <a:spLocks noChangeArrowheads="1"/>
            </p:cNvSpPr>
            <p:nvPr/>
          </p:nvSpPr>
          <p:spPr bwMode="auto">
            <a:xfrm>
              <a:off x="13652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1" name="AutoShape 41"/>
            <p:cNvSpPr>
              <a:spLocks noChangeArrowheads="1"/>
            </p:cNvSpPr>
            <p:nvPr/>
          </p:nvSpPr>
          <p:spPr bwMode="auto">
            <a:xfrm>
              <a:off x="17145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2" name="AutoShape 42"/>
            <p:cNvSpPr>
              <a:spLocks noChangeArrowheads="1"/>
            </p:cNvSpPr>
            <p:nvPr/>
          </p:nvSpPr>
          <p:spPr bwMode="auto">
            <a:xfrm>
              <a:off x="20574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3" name="AutoShape 43"/>
            <p:cNvSpPr>
              <a:spLocks noChangeArrowheads="1"/>
            </p:cNvSpPr>
            <p:nvPr/>
          </p:nvSpPr>
          <p:spPr bwMode="auto">
            <a:xfrm>
              <a:off x="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4" name="AutoShape 44"/>
            <p:cNvSpPr>
              <a:spLocks noChangeArrowheads="1"/>
            </p:cNvSpPr>
            <p:nvPr/>
          </p:nvSpPr>
          <p:spPr bwMode="auto">
            <a:xfrm>
              <a:off x="2628900" y="2487071"/>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5" name="Oval 45"/>
            <p:cNvSpPr>
              <a:spLocks noChangeArrowheads="1"/>
            </p:cNvSpPr>
            <p:nvPr/>
          </p:nvSpPr>
          <p:spPr bwMode="auto">
            <a:xfrm>
              <a:off x="2963862" y="244341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6" name="Oval 46"/>
            <p:cNvSpPr>
              <a:spLocks noChangeArrowheads="1"/>
            </p:cNvSpPr>
            <p:nvPr/>
          </p:nvSpPr>
          <p:spPr bwMode="auto">
            <a:xfrm>
              <a:off x="4830762" y="244341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7" name="AutoShape 47"/>
            <p:cNvSpPr>
              <a:spLocks noChangeArrowheads="1"/>
            </p:cNvSpPr>
            <p:nvPr/>
          </p:nvSpPr>
          <p:spPr bwMode="auto">
            <a:xfrm>
              <a:off x="24003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8" name="AutoShape 48"/>
            <p:cNvSpPr>
              <a:spLocks noChangeArrowheads="1"/>
            </p:cNvSpPr>
            <p:nvPr/>
          </p:nvSpPr>
          <p:spPr bwMode="auto">
            <a:xfrm rot="-5333503">
              <a:off x="2540000" y="38737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9" name="AutoShape 49"/>
            <p:cNvSpPr>
              <a:spLocks noChangeArrowheads="1"/>
            </p:cNvSpPr>
            <p:nvPr/>
          </p:nvSpPr>
          <p:spPr bwMode="auto">
            <a:xfrm rot="-5333503">
              <a:off x="2540000" y="35181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0" name="AutoShape 50"/>
            <p:cNvSpPr>
              <a:spLocks noChangeArrowheads="1"/>
            </p:cNvSpPr>
            <p:nvPr/>
          </p:nvSpPr>
          <p:spPr bwMode="auto">
            <a:xfrm rot="-5333503">
              <a:off x="2540000" y="31625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1" name="AutoShape 51"/>
            <p:cNvSpPr>
              <a:spLocks noChangeArrowheads="1"/>
            </p:cNvSpPr>
            <p:nvPr/>
          </p:nvSpPr>
          <p:spPr bwMode="auto">
            <a:xfrm rot="-5333503">
              <a:off x="2540000" y="27942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2" name="AutoShape 52"/>
            <p:cNvSpPr>
              <a:spLocks noChangeArrowheads="1"/>
            </p:cNvSpPr>
            <p:nvPr/>
          </p:nvSpPr>
          <p:spPr bwMode="auto">
            <a:xfrm>
              <a:off x="3352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3" name="AutoShape 53"/>
            <p:cNvSpPr>
              <a:spLocks noChangeArrowheads="1"/>
            </p:cNvSpPr>
            <p:nvPr/>
          </p:nvSpPr>
          <p:spPr bwMode="auto">
            <a:xfrm>
              <a:off x="3733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4" name="AutoShape 54"/>
            <p:cNvSpPr>
              <a:spLocks noChangeArrowheads="1"/>
            </p:cNvSpPr>
            <p:nvPr/>
          </p:nvSpPr>
          <p:spPr bwMode="auto">
            <a:xfrm>
              <a:off x="4114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5" name="AutoShape 55"/>
            <p:cNvSpPr>
              <a:spLocks noChangeArrowheads="1"/>
            </p:cNvSpPr>
            <p:nvPr/>
          </p:nvSpPr>
          <p:spPr bwMode="auto">
            <a:xfrm>
              <a:off x="4483100" y="248707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6" name="AutoShape 56"/>
            <p:cNvSpPr>
              <a:spLocks noChangeArrowheads="1"/>
            </p:cNvSpPr>
            <p:nvPr/>
          </p:nvSpPr>
          <p:spPr bwMode="auto">
            <a:xfrm flipV="1">
              <a:off x="5181600" y="248707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7" name="AutoShape 57"/>
            <p:cNvSpPr>
              <a:spLocks noChangeArrowheads="1"/>
            </p:cNvSpPr>
            <p:nvPr/>
          </p:nvSpPr>
          <p:spPr bwMode="auto">
            <a:xfrm rot="-5333503" flipH="1" flipV="1">
              <a:off x="5219700" y="39245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8" name="AutoShape 58"/>
            <p:cNvSpPr>
              <a:spLocks noChangeArrowheads="1"/>
            </p:cNvSpPr>
            <p:nvPr/>
          </p:nvSpPr>
          <p:spPr bwMode="auto">
            <a:xfrm rot="-5333503" flipH="1" flipV="1">
              <a:off x="5219700" y="35562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9" name="AutoShape 59"/>
            <p:cNvSpPr>
              <a:spLocks noChangeArrowheads="1"/>
            </p:cNvSpPr>
            <p:nvPr/>
          </p:nvSpPr>
          <p:spPr bwMode="auto">
            <a:xfrm rot="-5333503" flipH="1" flipV="1">
              <a:off x="5219700" y="31879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0" name="AutoShape 60"/>
            <p:cNvSpPr>
              <a:spLocks noChangeArrowheads="1"/>
            </p:cNvSpPr>
            <p:nvPr/>
          </p:nvSpPr>
          <p:spPr bwMode="auto">
            <a:xfrm rot="-5333503" flipH="1" flipV="1">
              <a:off x="5219700" y="28069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1" name="AutoShape 61"/>
            <p:cNvSpPr>
              <a:spLocks noChangeArrowheads="1"/>
            </p:cNvSpPr>
            <p:nvPr/>
          </p:nvSpPr>
          <p:spPr bwMode="auto">
            <a:xfrm rot="-10733503" flipH="1" flipV="1">
              <a:off x="5334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2" name="AutoShape 62"/>
            <p:cNvSpPr>
              <a:spLocks noChangeArrowheads="1"/>
            </p:cNvSpPr>
            <p:nvPr/>
          </p:nvSpPr>
          <p:spPr bwMode="auto">
            <a:xfrm rot="-10733503" flipH="1" flipV="1">
              <a:off x="56896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3" name="AutoShape 63"/>
            <p:cNvSpPr>
              <a:spLocks noChangeArrowheads="1"/>
            </p:cNvSpPr>
            <p:nvPr/>
          </p:nvSpPr>
          <p:spPr bwMode="auto">
            <a:xfrm rot="-10733503" flipH="1" flipV="1">
              <a:off x="60452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4" name="AutoShape 64"/>
            <p:cNvSpPr>
              <a:spLocks noChangeArrowheads="1"/>
            </p:cNvSpPr>
            <p:nvPr/>
          </p:nvSpPr>
          <p:spPr bwMode="auto">
            <a:xfrm rot="-10733503" flipH="1" flipV="1">
              <a:off x="6390505"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5" name="AutoShape 65"/>
            <p:cNvSpPr>
              <a:spLocks noChangeArrowheads="1"/>
            </p:cNvSpPr>
            <p:nvPr/>
          </p:nvSpPr>
          <p:spPr bwMode="auto">
            <a:xfrm rot="-10733503" flipH="1" flipV="1">
              <a:off x="6731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6" name="AutoShape 66"/>
            <p:cNvSpPr>
              <a:spLocks noChangeArrowheads="1"/>
            </p:cNvSpPr>
            <p:nvPr/>
          </p:nvSpPr>
          <p:spPr bwMode="auto">
            <a:xfrm rot="-10733503" flipH="1" flipV="1">
              <a:off x="70739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7" name="AutoShape 67"/>
            <p:cNvSpPr>
              <a:spLocks noChangeArrowheads="1"/>
            </p:cNvSpPr>
            <p:nvPr/>
          </p:nvSpPr>
          <p:spPr bwMode="auto">
            <a:xfrm rot="-10733503" flipH="1" flipV="1">
              <a:off x="74295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8" name="AutoShape 69"/>
            <p:cNvSpPr>
              <a:spLocks noChangeArrowheads="1"/>
            </p:cNvSpPr>
            <p:nvPr/>
          </p:nvSpPr>
          <p:spPr bwMode="auto">
            <a:xfrm>
              <a:off x="3397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grpSp>
      <p:sp>
        <p:nvSpPr>
          <p:cNvPr id="119" name="矩形 68"/>
          <p:cNvSpPr>
            <a:spLocks noChangeArrowheads="1"/>
          </p:cNvSpPr>
          <p:nvPr/>
        </p:nvSpPr>
        <p:spPr bwMode="auto">
          <a:xfrm>
            <a:off x="890129" y="5711922"/>
            <a:ext cx="109665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0"/>
              </a:spcBef>
              <a:buFont typeface="Wingdings" panose="05000000000000000000" pitchFamily="2" charset="2"/>
              <a:buChar char="Ø"/>
            </a:pPr>
            <a:r>
              <a:rPr lang="zh-CN" altLang="en-US" sz="2000" dirty="0">
                <a:solidFill>
                  <a:schemeClr val="tx2"/>
                </a:solidFill>
              </a:rPr>
              <a:t>应用代理</a:t>
            </a:r>
            <a:r>
              <a:rPr lang="zh-CN" altLang="zh-CN" sz="2000" dirty="0">
                <a:solidFill>
                  <a:schemeClr val="tx2"/>
                </a:solidFill>
              </a:rPr>
              <a:t>逻辑位置在</a:t>
            </a:r>
            <a:r>
              <a:rPr lang="en-US" altLang="zh-CN" sz="2000" dirty="0">
                <a:solidFill>
                  <a:schemeClr val="tx2"/>
                </a:solidFill>
              </a:rPr>
              <a:t>OSI 7</a:t>
            </a:r>
            <a:r>
              <a:rPr lang="zh-CN" altLang="zh-CN" sz="2000" dirty="0">
                <a:solidFill>
                  <a:schemeClr val="tx2"/>
                </a:solidFill>
              </a:rPr>
              <a:t>层协议的应用层上，所以主要采用协议代理服务</a:t>
            </a:r>
            <a:r>
              <a:rPr lang="en-US" altLang="zh-CN" sz="2000" dirty="0">
                <a:solidFill>
                  <a:schemeClr val="tx2"/>
                </a:solidFill>
              </a:rPr>
              <a:t>(proxy services)</a:t>
            </a:r>
            <a:r>
              <a:rPr lang="zh-CN" altLang="zh-CN" sz="2000" dirty="0">
                <a:solidFill>
                  <a:schemeClr val="tx2"/>
                </a:solidFill>
              </a:rPr>
              <a:t>。</a:t>
            </a:r>
            <a:endParaRPr lang="zh-CN" altLang="en-US" sz="2000" dirty="0">
              <a:solidFill>
                <a:schemeClr val="tx2"/>
              </a:solidFill>
            </a:endParaRPr>
          </a:p>
        </p:txBody>
      </p:sp>
      <p:sp>
        <p:nvSpPr>
          <p:cNvPr id="7" name="日期占位符 6"/>
          <p:cNvSpPr>
            <a:spLocks noGrp="1"/>
          </p:cNvSpPr>
          <p:nvPr>
            <p:ph type="dt" sz="half" idx="10"/>
          </p:nvPr>
        </p:nvSpPr>
        <p:spPr/>
        <p:txBody>
          <a:bodyPr/>
          <a:lstStyle/>
          <a:p>
            <a:pPr>
              <a:defRPr/>
            </a:pPr>
            <a:fld id="{3C540E21-22CB-4E38-B875-1BA572F8C542}" type="datetime1">
              <a:rPr lang="zh-CN" altLang="en-US" smtClean="0"/>
              <a:t>2019/12/30</a:t>
            </a:fld>
            <a:endParaRPr lang="zh-CN" altLang="en-US"/>
          </a:p>
        </p:txBody>
      </p:sp>
    </p:spTree>
    <p:extLst>
      <p:ext uri="{BB962C8B-B14F-4D97-AF65-F5344CB8AC3E}">
        <p14:creationId xmlns:p14="http://schemas.microsoft.com/office/powerpoint/2010/main" val="3650765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xEl>
                                              <p:pRg st="0" end="0"/>
                                            </p:txEl>
                                          </p:spTgt>
                                        </p:tgtEl>
                                        <p:attrNameLst>
                                          <p:attrName>style.visibility</p:attrName>
                                        </p:attrNameLst>
                                      </p:cBhvr>
                                      <p:to>
                                        <p:strVal val="visible"/>
                                      </p:to>
                                    </p:set>
                                    <p:animEffect transition="in" filter="wipe(left)">
                                      <p:cBhvr>
                                        <p:cTn id="12" dur="500"/>
                                        <p:tgtEl>
                                          <p:spTgt spid="1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应用代理防护墙工作原理</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688" y="36576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4"/>
          <p:cNvGrpSpPr>
            <a:grpSpLocks/>
          </p:cNvGrpSpPr>
          <p:nvPr/>
        </p:nvGrpSpPr>
        <p:grpSpPr bwMode="auto">
          <a:xfrm>
            <a:off x="8320088" y="2438400"/>
            <a:ext cx="2133600" cy="1981200"/>
            <a:chOff x="4080" y="720"/>
            <a:chExt cx="1344" cy="1248"/>
          </a:xfrm>
        </p:grpSpPr>
        <p:sp>
          <p:nvSpPr>
            <p:cNvPr id="7"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8"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2"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3" name="Object 40"/>
            <p:cNvGraphicFramePr>
              <a:graphicFrameLocks noChangeAspect="1"/>
            </p:cNvGraphicFramePr>
            <p:nvPr>
              <p:extLst>
                <p:ext uri="{D42A27DB-BD31-4B8C-83A1-F6EECF244321}">
                  <p14:modId xmlns:p14="http://schemas.microsoft.com/office/powerpoint/2010/main" val="1568557559"/>
                </p:ext>
              </p:extLst>
            </p:nvPr>
          </p:nvGraphicFramePr>
          <p:xfrm>
            <a:off x="4164" y="1019"/>
            <a:ext cx="266" cy="416"/>
          </p:xfrm>
          <a:graphic>
            <a:graphicData uri="http://schemas.openxmlformats.org/presentationml/2006/ole">
              <mc:AlternateContent xmlns:mc="http://schemas.openxmlformats.org/markup-compatibility/2006">
                <mc:Choice xmlns:v="urn:schemas-microsoft-com:vml" Requires="v">
                  <p:oleObj spid="_x0000_s10263" name="剪辑" r:id="rId5" imgW="2735263" imgH="3825875" progId="MS_ClipArt_Gallery.2">
                    <p:embed/>
                  </p:oleObj>
                </mc:Choice>
                <mc:Fallback>
                  <p:oleObj name="剪辑" r:id="rId5" imgW="2735263" imgH="3825875" progId="MS_ClipArt_Gallery.2">
                    <p:embed/>
                    <p:pic>
                      <p:nvPicPr>
                        <p:cNvPr id="29745"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4" y="1019"/>
                          <a:ext cx="266" cy="416"/>
                        </a:xfrm>
                        <a:prstGeom prst="rect">
                          <a:avLst/>
                        </a:prstGeom>
                        <a:noFill/>
                        <a:ln>
                          <a:noFill/>
                        </a:ln>
                        <a:effectLst/>
                      </p:spPr>
                    </p:pic>
                  </p:oleObj>
                </mc:Fallback>
              </mc:AlternateContent>
            </a:graphicData>
          </a:graphic>
        </p:graphicFrame>
        <p:pic>
          <p:nvPicPr>
            <p:cNvPr id="1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chemeClr val="tx2"/>
                  </a:solidFill>
                </a:rPr>
                <a:t>安全网域</a:t>
              </a:r>
            </a:p>
          </p:txBody>
        </p:sp>
        <p:sp>
          <p:nvSpPr>
            <p:cNvPr id="18"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Text Box 18"/>
            <p:cNvSpPr txBox="1">
              <a:spLocks noChangeArrowheads="1"/>
            </p:cNvSpPr>
            <p:nvPr/>
          </p:nvSpPr>
          <p:spPr bwMode="auto">
            <a:xfrm>
              <a:off x="4267" y="1008"/>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C </a:t>
              </a:r>
            </a:p>
          </p:txBody>
        </p:sp>
        <p:sp>
          <p:nvSpPr>
            <p:cNvPr id="21" name="Text Box 19"/>
            <p:cNvSpPr txBox="1">
              <a:spLocks noChangeArrowheads="1"/>
            </p:cNvSpPr>
            <p:nvPr/>
          </p:nvSpPr>
          <p:spPr bwMode="auto">
            <a:xfrm>
              <a:off x="4704" y="1008"/>
              <a:ext cx="5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D </a:t>
              </a:r>
            </a:p>
          </p:txBody>
        </p:sp>
      </p:grpSp>
      <p:pic>
        <p:nvPicPr>
          <p:cNvPr id="22"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5157788"/>
            <a:ext cx="866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flipV="1">
            <a:off x="3036888" y="4191000"/>
            <a:ext cx="2844800" cy="12541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6034088" y="2708275"/>
            <a:ext cx="19050" cy="1025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flipH="1">
            <a:off x="6186488" y="2708275"/>
            <a:ext cx="25400" cy="949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6262688" y="4191000"/>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Text Box 25"/>
          <p:cNvSpPr txBox="1">
            <a:spLocks noChangeArrowheads="1"/>
          </p:cNvSpPr>
          <p:nvPr/>
        </p:nvSpPr>
        <p:spPr bwMode="auto">
          <a:xfrm rot="20137489">
            <a:off x="3108325" y="486886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8" name="Text Box 26"/>
          <p:cNvSpPr txBox="1">
            <a:spLocks noChangeArrowheads="1"/>
          </p:cNvSpPr>
          <p:nvPr/>
        </p:nvSpPr>
        <p:spPr bwMode="auto">
          <a:xfrm rot="20131637">
            <a:off x="4640263" y="4206875"/>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9" name="Text Box 28"/>
          <p:cNvSpPr txBox="1">
            <a:spLocks noChangeArrowheads="1"/>
          </p:cNvSpPr>
          <p:nvPr/>
        </p:nvSpPr>
        <p:spPr bwMode="auto">
          <a:xfrm>
            <a:off x="6521450" y="3895725"/>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0" name="Text Box 29"/>
          <p:cNvSpPr txBox="1">
            <a:spLocks noChangeArrowheads="1"/>
          </p:cNvSpPr>
          <p:nvPr/>
        </p:nvSpPr>
        <p:spPr bwMode="auto">
          <a:xfrm>
            <a:off x="7994650" y="387191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1" name="Text Box 30"/>
          <p:cNvSpPr txBox="1">
            <a:spLocks noChangeArrowheads="1"/>
          </p:cNvSpPr>
          <p:nvPr/>
        </p:nvSpPr>
        <p:spPr bwMode="auto">
          <a:xfrm>
            <a:off x="4706938" y="2609850"/>
            <a:ext cx="923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查找对应的控制策略</a:t>
            </a:r>
          </a:p>
        </p:txBody>
      </p:sp>
      <p:sp>
        <p:nvSpPr>
          <p:cNvPr id="32" name="Text Box 31"/>
          <p:cNvSpPr txBox="1">
            <a:spLocks noChangeArrowheads="1"/>
          </p:cNvSpPr>
          <p:nvPr/>
        </p:nvSpPr>
        <p:spPr bwMode="auto">
          <a:xfrm>
            <a:off x="4621213" y="3429000"/>
            <a:ext cx="1565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拆开数据包</a:t>
            </a:r>
          </a:p>
        </p:txBody>
      </p:sp>
      <p:sp>
        <p:nvSpPr>
          <p:cNvPr id="33" name="Text Box 32"/>
          <p:cNvSpPr txBox="1">
            <a:spLocks noChangeArrowheads="1"/>
          </p:cNvSpPr>
          <p:nvPr/>
        </p:nvSpPr>
        <p:spPr bwMode="auto">
          <a:xfrm>
            <a:off x="6391275" y="2781300"/>
            <a:ext cx="1893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4" name="Text Box 33"/>
          <p:cNvSpPr txBox="1">
            <a:spLocks noChangeArrowheads="1"/>
          </p:cNvSpPr>
          <p:nvPr/>
        </p:nvSpPr>
        <p:spPr bwMode="auto">
          <a:xfrm>
            <a:off x="9337521" y="3865860"/>
            <a:ext cx="4308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5" name="Text Box 34"/>
          <p:cNvSpPr txBox="1">
            <a:spLocks noChangeArrowheads="1"/>
          </p:cNvSpPr>
          <p:nvPr/>
        </p:nvSpPr>
        <p:spPr bwMode="auto">
          <a:xfrm>
            <a:off x="1084264" y="2481557"/>
            <a:ext cx="34559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应用代理可以对数据包的数据区进行分析，并以此判断数据是否允许通过。</a:t>
            </a:r>
          </a:p>
        </p:txBody>
      </p:sp>
      <p:sp>
        <p:nvSpPr>
          <p:cNvPr id="36" name="Rectangle 35"/>
          <p:cNvSpPr>
            <a:spLocks noChangeArrowheads="1"/>
          </p:cNvSpPr>
          <p:nvPr/>
        </p:nvSpPr>
        <p:spPr bwMode="auto">
          <a:xfrm>
            <a:off x="5538788" y="2295525"/>
            <a:ext cx="1220787" cy="385763"/>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7" name="Group 36"/>
          <p:cNvGrpSpPr>
            <a:grpSpLocks/>
          </p:cNvGrpSpPr>
          <p:nvPr/>
        </p:nvGrpSpPr>
        <p:grpSpPr bwMode="auto">
          <a:xfrm>
            <a:off x="6643688" y="4800600"/>
            <a:ext cx="3124200" cy="249238"/>
            <a:chOff x="3168" y="2880"/>
            <a:chExt cx="1968" cy="157"/>
          </a:xfrm>
        </p:grpSpPr>
        <p:sp>
          <p:nvSpPr>
            <p:cNvPr id="38"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a:t>
              </a:r>
            </a:p>
          </p:txBody>
        </p:sp>
        <p:sp>
          <p:nvSpPr>
            <p:cNvPr id="39"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40"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1"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7" name="Group 46"/>
          <p:cNvGrpSpPr>
            <a:grpSpLocks/>
          </p:cNvGrpSpPr>
          <p:nvPr/>
        </p:nvGrpSpPr>
        <p:grpSpPr bwMode="auto">
          <a:xfrm>
            <a:off x="6643688" y="5029200"/>
            <a:ext cx="1447800" cy="1143000"/>
            <a:chOff x="3168" y="3024"/>
            <a:chExt cx="912" cy="720"/>
          </a:xfrm>
        </p:grpSpPr>
        <p:sp>
          <p:nvSpPr>
            <p:cNvPr id="48" name="Line 47"/>
            <p:cNvSpPr>
              <a:spLocks noChangeShapeType="1"/>
            </p:cNvSpPr>
            <p:nvPr/>
          </p:nvSpPr>
          <p:spPr bwMode="auto">
            <a:xfrm>
              <a:off x="3168" y="3024"/>
              <a:ext cx="0" cy="72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9" name="Line 48"/>
            <p:cNvSpPr>
              <a:spLocks noChangeShapeType="1"/>
            </p:cNvSpPr>
            <p:nvPr/>
          </p:nvSpPr>
          <p:spPr bwMode="auto">
            <a:xfrm>
              <a:off x="4080" y="3024"/>
              <a:ext cx="0" cy="384"/>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0" name="Line 49"/>
          <p:cNvSpPr>
            <a:spLocks noChangeShapeType="1"/>
          </p:cNvSpPr>
          <p:nvPr/>
        </p:nvSpPr>
        <p:spPr bwMode="auto">
          <a:xfrm>
            <a:off x="9767888" y="5029200"/>
            <a:ext cx="0" cy="1066800"/>
          </a:xfrm>
          <a:prstGeom prst="line">
            <a:avLst/>
          </a:prstGeom>
          <a:noFill/>
          <a:ln w="12700">
            <a:solidFill>
              <a:srgbClr val="00FFCC"/>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1" name="Line 50"/>
          <p:cNvSpPr>
            <a:spLocks noChangeShapeType="1"/>
          </p:cNvSpPr>
          <p:nvPr/>
        </p:nvSpPr>
        <p:spPr bwMode="auto">
          <a:xfrm>
            <a:off x="6643688" y="5486400"/>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Line 51"/>
          <p:cNvSpPr>
            <a:spLocks noChangeShapeType="1"/>
          </p:cNvSpPr>
          <p:nvPr/>
        </p:nvSpPr>
        <p:spPr bwMode="auto">
          <a:xfrm>
            <a:off x="6643688" y="5943600"/>
            <a:ext cx="3124200" cy="0"/>
          </a:xfrm>
          <a:prstGeom prst="line">
            <a:avLst/>
          </a:prstGeom>
          <a:noFill/>
          <a:ln w="12700">
            <a:solidFill>
              <a:srgbClr val="00FF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Text Box 52"/>
          <p:cNvSpPr txBox="1">
            <a:spLocks noChangeArrowheads="1"/>
          </p:cNvSpPr>
          <p:nvPr/>
        </p:nvSpPr>
        <p:spPr bwMode="auto">
          <a:xfrm>
            <a:off x="6834188" y="5199063"/>
            <a:ext cx="1108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分组过滤判断信息</a:t>
            </a:r>
            <a:endParaRPr lang="zh-CN" altLang="zh-CN" sz="1600">
              <a:solidFill>
                <a:schemeClr val="tx2"/>
              </a:solidFill>
            </a:endParaRPr>
          </a:p>
        </p:txBody>
      </p:sp>
      <p:sp>
        <p:nvSpPr>
          <p:cNvPr id="54" name="Text Box 53"/>
          <p:cNvSpPr txBox="1">
            <a:spLocks noChangeArrowheads="1"/>
          </p:cNvSpPr>
          <p:nvPr/>
        </p:nvSpPr>
        <p:spPr bwMode="auto">
          <a:xfrm>
            <a:off x="7405688" y="5645150"/>
            <a:ext cx="2144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rgbClr val="C00000"/>
                </a:solidFill>
              </a:rPr>
              <a:t>应用代理判断信息</a:t>
            </a:r>
          </a:p>
        </p:txBody>
      </p:sp>
      <p:sp>
        <p:nvSpPr>
          <p:cNvPr id="57" name="日期占位符 56"/>
          <p:cNvSpPr>
            <a:spLocks noGrp="1"/>
          </p:cNvSpPr>
          <p:nvPr>
            <p:ph type="dt" sz="half" idx="10"/>
          </p:nvPr>
        </p:nvSpPr>
        <p:spPr/>
        <p:txBody>
          <a:bodyPr/>
          <a:lstStyle/>
          <a:p>
            <a:pPr>
              <a:defRPr/>
            </a:pPr>
            <a:fld id="{2359BEE6-4568-40C1-A379-6040E70F9129}" type="datetime1">
              <a:rPr lang="zh-CN" altLang="en-US" smtClean="0"/>
              <a:t>2019/12/30</a:t>
            </a:fld>
            <a:endParaRPr lang="zh-CN" altLang="en-US"/>
          </a:p>
        </p:txBody>
      </p:sp>
    </p:spTree>
    <p:extLst>
      <p:ext uri="{BB962C8B-B14F-4D97-AF65-F5344CB8AC3E}">
        <p14:creationId xmlns:p14="http://schemas.microsoft.com/office/powerpoint/2010/main" val="4030479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lide(fromBottom)">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lide(fromBottom)">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slide(fromTop)">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lide(fromLeft)">
                                      <p:cBhvr>
                                        <p:cTn id="49" dur="500"/>
                                        <p:tgtEl>
                                          <p:spTgt spid="2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slide(fromLeft)">
                                      <p:cBhvr>
                                        <p:cTn id="53" dur="500"/>
                                        <p:tgtEl>
                                          <p:spTgt spid="3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slide(fromBottom)">
                                      <p:cBhvr>
                                        <p:cTn id="57" dur="500"/>
                                        <p:tgtEl>
                                          <p:spTgt spid="34"/>
                                        </p:tgtEl>
                                      </p:cBhvr>
                                    </p:animEffect>
                                  </p:childTnLst>
                                </p:cTn>
                              </p:par>
                            </p:childTnLst>
                          </p:cTn>
                        </p:par>
                        <p:par>
                          <p:cTn id="58" fill="hold">
                            <p:stCondLst>
                              <p:cond delay="2000"/>
                            </p:stCondLst>
                            <p:childTnLst>
                              <p:par>
                                <p:cTn id="59" presetID="12" presetClass="entr" presetSubtype="4"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slide(fromBottom)">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fill="hold"/>
                                        <p:tgtEl>
                                          <p:spTgt spid="37"/>
                                        </p:tgtEl>
                                        <p:attrNameLst>
                                          <p:attrName>ppt_x</p:attrName>
                                        </p:attrNameLst>
                                      </p:cBhvr>
                                      <p:tavLst>
                                        <p:tav tm="0">
                                          <p:val>
                                            <p:strVal val="1+#ppt_w/2"/>
                                          </p:val>
                                        </p:tav>
                                        <p:tav tm="100000">
                                          <p:val>
                                            <p:strVal val="#ppt_x"/>
                                          </p:val>
                                        </p:tav>
                                      </p:tavLst>
                                    </p:anim>
                                    <p:anim calcmode="lin" valueType="num">
                                      <p:cBhvr additive="base">
                                        <p:cTn id="67"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up)">
                                      <p:cBhvr>
                                        <p:cTn id="72" dur="500"/>
                                        <p:tgtEl>
                                          <p:spTgt spid="47"/>
                                        </p:tgtEl>
                                      </p:cBhvr>
                                    </p:animEffect>
                                  </p:childTnLst>
                                </p:cTn>
                              </p:par>
                            </p:childTnLst>
                          </p:cTn>
                        </p:par>
                        <p:par>
                          <p:cTn id="73" fill="hold">
                            <p:stCondLst>
                              <p:cond delay="500"/>
                            </p:stCondLst>
                            <p:childTnLst>
                              <p:par>
                                <p:cTn id="74" presetID="16" presetClass="entr" presetSubtype="37" fill="hold" nodeType="after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arn(outVertical)">
                                      <p:cBhvr>
                                        <p:cTn id="76" dur="500"/>
                                        <p:tgtEl>
                                          <p:spTgt spid="51"/>
                                        </p:tgtEl>
                                      </p:cBhvr>
                                    </p:animEffect>
                                  </p:childTnLst>
                                </p:cTn>
                              </p:par>
                            </p:childTnLst>
                          </p:cTn>
                        </p:par>
                        <p:par>
                          <p:cTn id="77" fill="hold">
                            <p:stCondLst>
                              <p:cond delay="1000"/>
                            </p:stCondLst>
                            <p:childTnLst>
                              <p:par>
                                <p:cTn id="78" presetID="12" presetClass="entr" presetSubtype="4"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slide(fromBottom)">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up)">
                                      <p:cBhvr>
                                        <p:cTn id="85" dur="500"/>
                                        <p:tgtEl>
                                          <p:spTgt spid="50"/>
                                        </p:tgtEl>
                                      </p:cBhvr>
                                    </p:animEffect>
                                  </p:childTnLst>
                                </p:cTn>
                              </p:par>
                            </p:childTnLst>
                          </p:cTn>
                        </p:par>
                        <p:par>
                          <p:cTn id="86" fill="hold">
                            <p:stCondLst>
                              <p:cond delay="500"/>
                            </p:stCondLst>
                            <p:childTnLst>
                              <p:par>
                                <p:cTn id="87" presetID="16" presetClass="entr" presetSubtype="37" fill="hold"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barn(outVertical)">
                                      <p:cBhvr>
                                        <p:cTn id="89" dur="500"/>
                                        <p:tgtEl>
                                          <p:spTgt spid="52"/>
                                        </p:tgtEl>
                                      </p:cBhvr>
                                    </p:animEffect>
                                  </p:childTnLst>
                                </p:cTn>
                              </p:par>
                            </p:childTnLst>
                          </p:cTn>
                        </p:par>
                        <p:par>
                          <p:cTn id="90" fill="hold">
                            <p:stCondLst>
                              <p:cond delay="1000"/>
                            </p:stCondLst>
                            <p:childTnLst>
                              <p:par>
                                <p:cTn id="91" presetID="1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slide(fromBottom)">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53" grpId="0" autoUpdateAnimBg="0"/>
      <p:bldP spid="5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fontScale="92500" lnSpcReduction="20000"/>
          </a:bodyPr>
          <a:lstStyle/>
          <a:p>
            <a:pPr lvl="1"/>
            <a:r>
              <a:rPr lang="en-US" altLang="zh-CN" dirty="0"/>
              <a:t> </a:t>
            </a:r>
            <a:r>
              <a:rPr lang="zh-CN" altLang="en-US" dirty="0"/>
              <a:t>应用代理防火墙的特点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可以提供更细致的日志；</a:t>
            </a:r>
            <a:endParaRPr lang="en-US" altLang="zh-CN" dirty="0"/>
          </a:p>
          <a:p>
            <a:pPr lvl="3"/>
            <a:r>
              <a:rPr lang="zh-CN" altLang="en-US" dirty="0"/>
              <a:t>可以执行诸如身份验证等功能，同时能隐藏内部</a:t>
            </a:r>
            <a:r>
              <a:rPr lang="en-US" altLang="zh-CN" dirty="0"/>
              <a:t>IP</a:t>
            </a:r>
            <a:r>
              <a:rPr lang="zh-CN" altLang="en-US" dirty="0"/>
              <a:t>地址；</a:t>
            </a:r>
            <a:endParaRPr lang="en-US" altLang="zh-CN" dirty="0"/>
          </a:p>
          <a:p>
            <a:pPr lvl="3"/>
            <a:r>
              <a:rPr lang="zh-CN" altLang="en-US" dirty="0"/>
              <a:t>能够进行应用级的过滤。例如，应用代理防火墙可以禁止</a:t>
            </a:r>
            <a:r>
              <a:rPr lang="en-US" altLang="zh-CN" dirty="0"/>
              <a:t>FTP</a:t>
            </a:r>
            <a:r>
              <a:rPr lang="zh-CN" altLang="en-US" dirty="0"/>
              <a:t>的“</a:t>
            </a:r>
            <a:r>
              <a:rPr lang="en-US" altLang="zh-CN" dirty="0"/>
              <a:t>put”</a:t>
            </a:r>
            <a:r>
              <a:rPr lang="zh-CN" altLang="en-US" dirty="0"/>
              <a:t>命令，从而保证用户不能往匿名</a:t>
            </a:r>
            <a:r>
              <a:rPr lang="en-US" altLang="zh-CN" dirty="0"/>
              <a:t>FTP</a:t>
            </a:r>
            <a:r>
              <a:rPr lang="zh-CN" altLang="en-US" dirty="0"/>
              <a:t>服务器上写入数据。</a:t>
            </a:r>
            <a:endParaRPr lang="en-US" altLang="zh-CN" dirty="0"/>
          </a:p>
          <a:p>
            <a:pPr lvl="2"/>
            <a:r>
              <a:rPr lang="en-US" altLang="zh-CN" dirty="0"/>
              <a:t> </a:t>
            </a:r>
            <a:r>
              <a:rPr lang="zh-CN" altLang="en-US" dirty="0">
                <a:solidFill>
                  <a:srgbClr val="C00000"/>
                </a:solidFill>
              </a:rPr>
              <a:t>缺点</a:t>
            </a:r>
            <a:endParaRPr lang="en-US" altLang="zh-CN" dirty="0">
              <a:solidFill>
                <a:srgbClr val="C00000"/>
              </a:solidFill>
            </a:endParaRPr>
          </a:p>
          <a:p>
            <a:pPr lvl="3"/>
            <a:r>
              <a:rPr lang="zh-CN" altLang="en-US" dirty="0"/>
              <a:t>工作在</a:t>
            </a:r>
            <a:r>
              <a:rPr lang="en-US" altLang="zh-CN" dirty="0"/>
              <a:t>OSI</a:t>
            </a:r>
            <a:r>
              <a:rPr lang="zh-CN" altLang="en-US" dirty="0"/>
              <a:t>模型最高层，因此开销较大；</a:t>
            </a:r>
          </a:p>
          <a:p>
            <a:pPr lvl="3"/>
            <a:r>
              <a:rPr lang="zh-CN" altLang="en-US" dirty="0"/>
              <a:t>对每项服务必须使用专门设计的代理服务器；</a:t>
            </a:r>
            <a:endParaRPr lang="en-US" altLang="zh-CN" dirty="0"/>
          </a:p>
          <a:p>
            <a:pPr lvl="3"/>
            <a:r>
              <a:rPr lang="zh-CN" altLang="en-US" dirty="0"/>
              <a:t>配置的方便性较差，对用户不透明。例如使用</a:t>
            </a:r>
            <a:r>
              <a:rPr lang="en-US" altLang="zh-CN" dirty="0"/>
              <a:t>HTTP</a:t>
            </a:r>
            <a:r>
              <a:rPr lang="zh-CN" altLang="en-US" dirty="0"/>
              <a:t>代理，需要用户配置自己的</a:t>
            </a:r>
            <a:r>
              <a:rPr lang="en-US" altLang="zh-CN" dirty="0"/>
              <a:t>IE</a:t>
            </a:r>
            <a:r>
              <a:rPr lang="zh-CN" altLang="en-US" dirty="0"/>
              <a:t>，从而使之指向代理服务器。</a:t>
            </a:r>
          </a:p>
          <a:p>
            <a:pPr lvl="3"/>
            <a:endParaRPr lang="zh-CN" altLang="en-US" dirty="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E3FA1909-19DC-4A3B-AE7F-1884C963CE1E}" type="datetime1">
              <a:rPr lang="zh-CN" altLang="en-US" smtClean="0"/>
              <a:t>2019/12/30</a:t>
            </a:fld>
            <a:endParaRPr lang="zh-CN" altLang="en-US"/>
          </a:p>
        </p:txBody>
      </p:sp>
    </p:spTree>
    <p:extLst>
      <p:ext uri="{BB962C8B-B14F-4D97-AF65-F5344CB8AC3E}">
        <p14:creationId xmlns:p14="http://schemas.microsoft.com/office/powerpoint/2010/main" val="9880961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状态检测防火墙</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pSp>
        <p:nvGrpSpPr>
          <p:cNvPr id="5" name="Group 27"/>
          <p:cNvGrpSpPr>
            <a:grpSpLocks/>
          </p:cNvGrpSpPr>
          <p:nvPr/>
        </p:nvGrpSpPr>
        <p:grpSpPr bwMode="auto">
          <a:xfrm>
            <a:off x="5668690" y="2590503"/>
            <a:ext cx="2654300" cy="3721100"/>
            <a:chOff x="2112" y="1488"/>
            <a:chExt cx="1672" cy="2344"/>
          </a:xfrm>
        </p:grpSpPr>
        <p:sp>
          <p:nvSpPr>
            <p:cNvPr id="6" name="Line 28"/>
            <p:cNvSpPr>
              <a:spLocks noChangeShapeType="1"/>
            </p:cNvSpPr>
            <p:nvPr/>
          </p:nvSpPr>
          <p:spPr bwMode="auto">
            <a:xfrm>
              <a:off x="2112" y="1488"/>
              <a:ext cx="0" cy="1896"/>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 name="Line 29"/>
            <p:cNvSpPr>
              <a:spLocks noChangeShapeType="1"/>
            </p:cNvSpPr>
            <p:nvPr/>
          </p:nvSpPr>
          <p:spPr bwMode="auto">
            <a:xfrm>
              <a:off x="3760" y="1496"/>
              <a:ext cx="0" cy="1888"/>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Line 30"/>
            <p:cNvSpPr>
              <a:spLocks noChangeShapeType="1"/>
            </p:cNvSpPr>
            <p:nvPr/>
          </p:nvSpPr>
          <p:spPr bwMode="auto">
            <a:xfrm>
              <a:off x="2128" y="151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Line 31"/>
            <p:cNvSpPr>
              <a:spLocks noChangeShapeType="1"/>
            </p:cNvSpPr>
            <p:nvPr/>
          </p:nvSpPr>
          <p:spPr bwMode="auto">
            <a:xfrm>
              <a:off x="2120" y="1784"/>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Line 32"/>
            <p:cNvSpPr>
              <a:spLocks noChangeShapeType="1"/>
            </p:cNvSpPr>
            <p:nvPr/>
          </p:nvSpPr>
          <p:spPr bwMode="auto">
            <a:xfrm>
              <a:off x="2128" y="2048"/>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 name="Line 33"/>
            <p:cNvSpPr>
              <a:spLocks noChangeShapeType="1"/>
            </p:cNvSpPr>
            <p:nvPr/>
          </p:nvSpPr>
          <p:spPr bwMode="auto">
            <a:xfrm>
              <a:off x="2136" y="232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Line 34"/>
            <p:cNvSpPr>
              <a:spLocks noChangeShapeType="1"/>
            </p:cNvSpPr>
            <p:nvPr/>
          </p:nvSpPr>
          <p:spPr bwMode="auto">
            <a:xfrm>
              <a:off x="2136" y="259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Line 35"/>
            <p:cNvSpPr>
              <a:spLocks noChangeShapeType="1"/>
            </p:cNvSpPr>
            <p:nvPr/>
          </p:nvSpPr>
          <p:spPr bwMode="auto">
            <a:xfrm>
              <a:off x="3640" y="152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 name="Line 36"/>
            <p:cNvSpPr>
              <a:spLocks noChangeShapeType="1"/>
            </p:cNvSpPr>
            <p:nvPr/>
          </p:nvSpPr>
          <p:spPr bwMode="auto">
            <a:xfrm>
              <a:off x="3632" y="179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 name="Line 37"/>
            <p:cNvSpPr>
              <a:spLocks noChangeShapeType="1"/>
            </p:cNvSpPr>
            <p:nvPr/>
          </p:nvSpPr>
          <p:spPr bwMode="auto">
            <a:xfrm>
              <a:off x="3640" y="2056"/>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 name="Line 38"/>
            <p:cNvSpPr>
              <a:spLocks noChangeShapeType="1"/>
            </p:cNvSpPr>
            <p:nvPr/>
          </p:nvSpPr>
          <p:spPr bwMode="auto">
            <a:xfrm>
              <a:off x="3632" y="2328"/>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Line 39"/>
            <p:cNvSpPr>
              <a:spLocks noChangeShapeType="1"/>
            </p:cNvSpPr>
            <p:nvPr/>
          </p:nvSpPr>
          <p:spPr bwMode="auto">
            <a:xfrm>
              <a:off x="3624" y="260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40"/>
            <p:cNvSpPr>
              <a:spLocks noChangeShapeType="1"/>
            </p:cNvSpPr>
            <p:nvPr/>
          </p:nvSpPr>
          <p:spPr bwMode="auto">
            <a:xfrm>
              <a:off x="2112" y="3360"/>
              <a:ext cx="656" cy="21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41"/>
            <p:cNvSpPr>
              <a:spLocks noChangeShapeType="1"/>
            </p:cNvSpPr>
            <p:nvPr/>
          </p:nvSpPr>
          <p:spPr bwMode="auto">
            <a:xfrm flipH="1">
              <a:off x="3096" y="3360"/>
              <a:ext cx="656" cy="21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Rectangle 42"/>
            <p:cNvSpPr>
              <a:spLocks noChangeArrowheads="1"/>
            </p:cNvSpPr>
            <p:nvPr/>
          </p:nvSpPr>
          <p:spPr bwMode="auto">
            <a:xfrm>
              <a:off x="2136" y="3576"/>
              <a:ext cx="1648" cy="256"/>
            </a:xfrm>
            <a:prstGeom prst="rect">
              <a:avLst/>
            </a:prstGeom>
            <a:solidFill>
              <a:srgbClr val="FFFFFF"/>
            </a:solidFill>
            <a:ln w="38100">
              <a:solidFill>
                <a:schemeClr val="hlink"/>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a:t>检测引擎</a:t>
              </a:r>
            </a:p>
          </p:txBody>
        </p:sp>
      </p:grpSp>
      <p:sp>
        <p:nvSpPr>
          <p:cNvPr id="21" name="Rectangle 7"/>
          <p:cNvSpPr>
            <a:spLocks noChangeArrowheads="1"/>
          </p:cNvSpPr>
          <p:nvPr/>
        </p:nvSpPr>
        <p:spPr bwMode="auto">
          <a:xfrm>
            <a:off x="5856015"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22" name="Rectangle 8"/>
          <p:cNvSpPr>
            <a:spLocks noChangeArrowheads="1"/>
          </p:cNvSpPr>
          <p:nvPr/>
        </p:nvSpPr>
        <p:spPr bwMode="auto">
          <a:xfrm>
            <a:off x="5856015"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23" name="Rectangle 9"/>
          <p:cNvSpPr>
            <a:spLocks noChangeArrowheads="1"/>
          </p:cNvSpPr>
          <p:nvPr/>
        </p:nvSpPr>
        <p:spPr bwMode="auto">
          <a:xfrm>
            <a:off x="5856015"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24" name="Rectangle 10"/>
          <p:cNvSpPr>
            <a:spLocks noChangeArrowheads="1"/>
          </p:cNvSpPr>
          <p:nvPr/>
        </p:nvSpPr>
        <p:spPr bwMode="auto">
          <a:xfrm>
            <a:off x="5856015"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25" name="Rectangle 11"/>
          <p:cNvSpPr>
            <a:spLocks noChangeArrowheads="1"/>
          </p:cNvSpPr>
          <p:nvPr/>
        </p:nvSpPr>
        <p:spPr bwMode="auto">
          <a:xfrm>
            <a:off x="5856015" y="4963815"/>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26" name="Rectangle 12"/>
          <p:cNvSpPr>
            <a:spLocks noChangeArrowheads="1"/>
          </p:cNvSpPr>
          <p:nvPr/>
        </p:nvSpPr>
        <p:spPr bwMode="auto">
          <a:xfrm>
            <a:off x="5856015"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27" name="Rectangle 13"/>
          <p:cNvSpPr>
            <a:spLocks noChangeArrowheads="1"/>
          </p:cNvSpPr>
          <p:nvPr/>
        </p:nvSpPr>
        <p:spPr bwMode="auto">
          <a:xfrm>
            <a:off x="3255690" y="2436515"/>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应用层</a:t>
            </a:r>
          </a:p>
        </p:txBody>
      </p:sp>
      <p:sp>
        <p:nvSpPr>
          <p:cNvPr id="28" name="Rectangle 14"/>
          <p:cNvSpPr>
            <a:spLocks noChangeArrowheads="1"/>
          </p:cNvSpPr>
          <p:nvPr/>
        </p:nvSpPr>
        <p:spPr bwMode="auto">
          <a:xfrm>
            <a:off x="3255690"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29" name="Rectangle 15"/>
          <p:cNvSpPr>
            <a:spLocks noChangeArrowheads="1"/>
          </p:cNvSpPr>
          <p:nvPr/>
        </p:nvSpPr>
        <p:spPr bwMode="auto">
          <a:xfrm>
            <a:off x="3255690"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30" name="Rectangle 16"/>
          <p:cNvSpPr>
            <a:spLocks noChangeArrowheads="1"/>
          </p:cNvSpPr>
          <p:nvPr/>
        </p:nvSpPr>
        <p:spPr bwMode="auto">
          <a:xfrm>
            <a:off x="3255690"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网络层</a:t>
            </a:r>
          </a:p>
        </p:txBody>
      </p:sp>
      <p:sp>
        <p:nvSpPr>
          <p:cNvPr id="31" name="Rectangle 17"/>
          <p:cNvSpPr>
            <a:spLocks noChangeArrowheads="1"/>
          </p:cNvSpPr>
          <p:nvPr/>
        </p:nvSpPr>
        <p:spPr bwMode="auto">
          <a:xfrm>
            <a:off x="3255690"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32" name="Rectangle 18"/>
          <p:cNvSpPr>
            <a:spLocks noChangeArrowheads="1"/>
          </p:cNvSpPr>
          <p:nvPr/>
        </p:nvSpPr>
        <p:spPr bwMode="auto">
          <a:xfrm>
            <a:off x="3255690" y="4963815"/>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33" name="Rectangle 19"/>
          <p:cNvSpPr>
            <a:spLocks noChangeArrowheads="1"/>
          </p:cNvSpPr>
          <p:nvPr/>
        </p:nvSpPr>
        <p:spPr bwMode="auto">
          <a:xfrm>
            <a:off x="3255690"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34" name="Rectangle 20"/>
          <p:cNvSpPr>
            <a:spLocks noChangeArrowheads="1"/>
          </p:cNvSpPr>
          <p:nvPr/>
        </p:nvSpPr>
        <p:spPr bwMode="auto">
          <a:xfrm>
            <a:off x="8427765" y="2436515"/>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sp>
        <p:nvSpPr>
          <p:cNvPr id="35" name="Rectangle 21"/>
          <p:cNvSpPr>
            <a:spLocks noChangeArrowheads="1"/>
          </p:cNvSpPr>
          <p:nvPr/>
        </p:nvSpPr>
        <p:spPr bwMode="auto">
          <a:xfrm>
            <a:off x="8427765"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36" name="Rectangle 22"/>
          <p:cNvSpPr>
            <a:spLocks noChangeArrowheads="1"/>
          </p:cNvSpPr>
          <p:nvPr/>
        </p:nvSpPr>
        <p:spPr bwMode="auto">
          <a:xfrm>
            <a:off x="8427765"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37" name="Rectangle 23"/>
          <p:cNvSpPr>
            <a:spLocks noChangeArrowheads="1"/>
          </p:cNvSpPr>
          <p:nvPr/>
        </p:nvSpPr>
        <p:spPr bwMode="auto">
          <a:xfrm>
            <a:off x="8440465"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网络层</a:t>
            </a:r>
          </a:p>
        </p:txBody>
      </p:sp>
      <p:sp>
        <p:nvSpPr>
          <p:cNvPr id="38" name="Rectangle 24"/>
          <p:cNvSpPr>
            <a:spLocks noChangeArrowheads="1"/>
          </p:cNvSpPr>
          <p:nvPr/>
        </p:nvSpPr>
        <p:spPr bwMode="auto">
          <a:xfrm>
            <a:off x="8427765"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39" name="Rectangle 25"/>
          <p:cNvSpPr>
            <a:spLocks noChangeArrowheads="1"/>
          </p:cNvSpPr>
          <p:nvPr/>
        </p:nvSpPr>
        <p:spPr bwMode="auto">
          <a:xfrm>
            <a:off x="8427765" y="49638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40" name="Rectangle 26"/>
          <p:cNvSpPr>
            <a:spLocks noChangeArrowheads="1"/>
          </p:cNvSpPr>
          <p:nvPr/>
        </p:nvSpPr>
        <p:spPr bwMode="auto">
          <a:xfrm>
            <a:off x="8427765"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41" name="Text Box 27"/>
          <p:cNvSpPr txBox="1">
            <a:spLocks noChangeArrowheads="1"/>
          </p:cNvSpPr>
          <p:nvPr/>
        </p:nvSpPr>
        <p:spPr bwMode="auto">
          <a:xfrm>
            <a:off x="3227115" y="198884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a:t>      非信任域                              防火墙                                   信任域</a:t>
            </a:r>
            <a:endParaRPr lang="zh-CN" altLang="en-US" sz="2400" b="1"/>
          </a:p>
        </p:txBody>
      </p:sp>
      <p:sp>
        <p:nvSpPr>
          <p:cNvPr id="42" name="Line 29"/>
          <p:cNvSpPr>
            <a:spLocks noChangeShapeType="1"/>
          </p:cNvSpPr>
          <p:nvPr/>
        </p:nvSpPr>
        <p:spPr bwMode="auto">
          <a:xfrm>
            <a:off x="10580415" y="411291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31"/>
          <p:cNvSpPr>
            <a:spLocks noChangeArrowheads="1"/>
          </p:cNvSpPr>
          <p:nvPr/>
        </p:nvSpPr>
        <p:spPr bwMode="auto">
          <a:xfrm>
            <a:off x="5856015" y="2438103"/>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grpSp>
        <p:nvGrpSpPr>
          <p:cNvPr id="44" name="组合 43"/>
          <p:cNvGrpSpPr>
            <a:grpSpLocks/>
          </p:cNvGrpSpPr>
          <p:nvPr/>
        </p:nvGrpSpPr>
        <p:grpSpPr bwMode="auto">
          <a:xfrm>
            <a:off x="2855640" y="3696990"/>
            <a:ext cx="7796212" cy="355600"/>
            <a:chOff x="566738" y="3521075"/>
            <a:chExt cx="7796212" cy="355600"/>
          </a:xfrm>
        </p:grpSpPr>
        <p:sp>
          <p:nvSpPr>
            <p:cNvPr id="45" name="AutoShape 43"/>
            <p:cNvSpPr>
              <a:spLocks noChangeArrowheads="1"/>
            </p:cNvSpPr>
            <p:nvPr/>
          </p:nvSpPr>
          <p:spPr bwMode="auto">
            <a:xfrm>
              <a:off x="1249363"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6" name="AutoShape 44"/>
            <p:cNvSpPr>
              <a:spLocks noChangeArrowheads="1"/>
            </p:cNvSpPr>
            <p:nvPr/>
          </p:nvSpPr>
          <p:spPr bwMode="auto">
            <a:xfrm>
              <a:off x="158908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7" name="AutoShape 45"/>
            <p:cNvSpPr>
              <a:spLocks noChangeArrowheads="1"/>
            </p:cNvSpPr>
            <p:nvPr/>
          </p:nvSpPr>
          <p:spPr bwMode="auto">
            <a:xfrm>
              <a:off x="193198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8" name="AutoShape 46"/>
            <p:cNvSpPr>
              <a:spLocks noChangeArrowheads="1"/>
            </p:cNvSpPr>
            <p:nvPr/>
          </p:nvSpPr>
          <p:spPr bwMode="auto">
            <a:xfrm>
              <a:off x="22812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9" name="AutoShape 47"/>
            <p:cNvSpPr>
              <a:spLocks noChangeArrowheads="1"/>
            </p:cNvSpPr>
            <p:nvPr/>
          </p:nvSpPr>
          <p:spPr bwMode="auto">
            <a:xfrm>
              <a:off x="26241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0" name="AutoShape 48"/>
            <p:cNvSpPr>
              <a:spLocks noChangeArrowheads="1"/>
            </p:cNvSpPr>
            <p:nvPr/>
          </p:nvSpPr>
          <p:spPr bwMode="auto">
            <a:xfrm>
              <a:off x="5667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1" name="AutoShape 49"/>
            <p:cNvSpPr>
              <a:spLocks noChangeArrowheads="1"/>
            </p:cNvSpPr>
            <p:nvPr/>
          </p:nvSpPr>
          <p:spPr bwMode="auto">
            <a:xfrm>
              <a:off x="29670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2" name="AutoShape 50"/>
            <p:cNvSpPr>
              <a:spLocks noChangeArrowheads="1"/>
            </p:cNvSpPr>
            <p:nvPr/>
          </p:nvSpPr>
          <p:spPr bwMode="auto">
            <a:xfrm>
              <a:off x="906463"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3" name="AutoShape 52"/>
            <p:cNvSpPr>
              <a:spLocks noChangeArrowheads="1"/>
            </p:cNvSpPr>
            <p:nvPr/>
          </p:nvSpPr>
          <p:spPr bwMode="auto">
            <a:xfrm>
              <a:off x="38052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4" name="AutoShape 53"/>
            <p:cNvSpPr>
              <a:spLocks noChangeArrowheads="1"/>
            </p:cNvSpPr>
            <p:nvPr/>
          </p:nvSpPr>
          <p:spPr bwMode="auto">
            <a:xfrm>
              <a:off x="41481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5" name="AutoShape 54"/>
            <p:cNvSpPr>
              <a:spLocks noChangeArrowheads="1"/>
            </p:cNvSpPr>
            <p:nvPr/>
          </p:nvSpPr>
          <p:spPr bwMode="auto">
            <a:xfrm>
              <a:off x="45037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6" name="AutoShape 55"/>
            <p:cNvSpPr>
              <a:spLocks noChangeArrowheads="1"/>
            </p:cNvSpPr>
            <p:nvPr/>
          </p:nvSpPr>
          <p:spPr bwMode="auto">
            <a:xfrm>
              <a:off x="48720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7" name="AutoShape 56"/>
            <p:cNvSpPr>
              <a:spLocks noChangeArrowheads="1"/>
            </p:cNvSpPr>
            <p:nvPr/>
          </p:nvSpPr>
          <p:spPr bwMode="auto">
            <a:xfrm>
              <a:off x="52149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8" name="AutoShape 57"/>
            <p:cNvSpPr>
              <a:spLocks noChangeArrowheads="1"/>
            </p:cNvSpPr>
            <p:nvPr/>
          </p:nvSpPr>
          <p:spPr bwMode="auto">
            <a:xfrm>
              <a:off x="5989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9" name="AutoShape 58"/>
            <p:cNvSpPr>
              <a:spLocks noChangeArrowheads="1"/>
            </p:cNvSpPr>
            <p:nvPr/>
          </p:nvSpPr>
          <p:spPr bwMode="auto">
            <a:xfrm>
              <a:off x="63325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0" name="AutoShape 59"/>
            <p:cNvSpPr>
              <a:spLocks noChangeArrowheads="1"/>
            </p:cNvSpPr>
            <p:nvPr/>
          </p:nvSpPr>
          <p:spPr bwMode="auto">
            <a:xfrm>
              <a:off x="66754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1" name="AutoShape 60"/>
            <p:cNvSpPr>
              <a:spLocks noChangeArrowheads="1"/>
            </p:cNvSpPr>
            <p:nvPr/>
          </p:nvSpPr>
          <p:spPr bwMode="auto">
            <a:xfrm>
              <a:off x="7005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2" name="AutoShape 61"/>
            <p:cNvSpPr>
              <a:spLocks noChangeArrowheads="1"/>
            </p:cNvSpPr>
            <p:nvPr/>
          </p:nvSpPr>
          <p:spPr bwMode="auto">
            <a:xfrm>
              <a:off x="73358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3" name="AutoShape 62"/>
            <p:cNvSpPr>
              <a:spLocks noChangeArrowheads="1"/>
            </p:cNvSpPr>
            <p:nvPr/>
          </p:nvSpPr>
          <p:spPr bwMode="auto">
            <a:xfrm>
              <a:off x="76787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4" name="AutoShape 63"/>
            <p:cNvSpPr>
              <a:spLocks noChangeArrowheads="1"/>
            </p:cNvSpPr>
            <p:nvPr/>
          </p:nvSpPr>
          <p:spPr bwMode="auto">
            <a:xfrm>
              <a:off x="8021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5" name="Oval 65"/>
            <p:cNvSpPr>
              <a:spLocks noChangeArrowheads="1"/>
            </p:cNvSpPr>
            <p:nvPr/>
          </p:nvSpPr>
          <p:spPr bwMode="auto">
            <a:xfrm>
              <a:off x="5562600" y="352107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6" name="Oval 51"/>
            <p:cNvSpPr>
              <a:spLocks noChangeArrowheads="1"/>
            </p:cNvSpPr>
            <p:nvPr/>
          </p:nvSpPr>
          <p:spPr bwMode="auto">
            <a:xfrm>
              <a:off x="3365500" y="352107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sp>
        <p:nvSpPr>
          <p:cNvPr id="69" name="日期占位符 68"/>
          <p:cNvSpPr>
            <a:spLocks noGrp="1"/>
          </p:cNvSpPr>
          <p:nvPr>
            <p:ph type="dt" sz="half" idx="10"/>
          </p:nvPr>
        </p:nvSpPr>
        <p:spPr/>
        <p:txBody>
          <a:bodyPr/>
          <a:lstStyle/>
          <a:p>
            <a:pPr>
              <a:defRPr/>
            </a:pPr>
            <a:fld id="{7E0FB32D-1E77-4B05-A0F0-D544DBC1716E}" type="datetime1">
              <a:rPr lang="zh-CN" altLang="en-US" smtClean="0"/>
              <a:t>2019/12/30</a:t>
            </a:fld>
            <a:endParaRPr lang="zh-CN" altLang="en-US"/>
          </a:p>
        </p:txBody>
      </p:sp>
    </p:spTree>
    <p:extLst>
      <p:ext uri="{BB962C8B-B14F-4D97-AF65-F5344CB8AC3E}">
        <p14:creationId xmlns:p14="http://schemas.microsoft.com/office/powerpoint/2010/main" val="3719932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状态防火墙工作原理</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5863" y="34290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4"/>
          <p:cNvGrpSpPr>
            <a:grpSpLocks/>
          </p:cNvGrpSpPr>
          <p:nvPr/>
        </p:nvGrpSpPr>
        <p:grpSpPr bwMode="auto">
          <a:xfrm>
            <a:off x="8704263" y="2209800"/>
            <a:ext cx="2133600" cy="1981200"/>
            <a:chOff x="4080" y="720"/>
            <a:chExt cx="1344" cy="1248"/>
          </a:xfrm>
        </p:grpSpPr>
        <p:sp>
          <p:nvSpPr>
            <p:cNvPr id="7"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8"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2"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3" name="Object 4"/>
            <p:cNvGraphicFramePr>
              <a:graphicFrameLocks noChangeAspect="1"/>
            </p:cNvGraphicFramePr>
            <p:nvPr>
              <p:extLst>
                <p:ext uri="{D42A27DB-BD31-4B8C-83A1-F6EECF244321}">
                  <p14:modId xmlns:p14="http://schemas.microsoft.com/office/powerpoint/2010/main" val="3228225057"/>
                </p:ext>
              </p:extLst>
            </p:nvPr>
          </p:nvGraphicFramePr>
          <p:xfrm>
            <a:off x="4157" y="992"/>
            <a:ext cx="242" cy="416"/>
          </p:xfrm>
          <a:graphic>
            <a:graphicData uri="http://schemas.openxmlformats.org/presentationml/2006/ole">
              <mc:AlternateContent xmlns:mc="http://schemas.openxmlformats.org/markup-compatibility/2006">
                <mc:Choice xmlns:v="urn:schemas-microsoft-com:vml" Requires="v">
                  <p:oleObj spid="_x0000_s11287" name="剪辑" r:id="rId5" imgW="2735263" imgH="3825875" progId="MS_ClipArt_Gallery.2">
                    <p:embed/>
                  </p:oleObj>
                </mc:Choice>
                <mc:Fallback>
                  <p:oleObj name="剪辑" r:id="rId5" imgW="2735263" imgH="3825875" progId="MS_ClipArt_Gallery.2">
                    <p:embed/>
                    <p:pic>
                      <p:nvPicPr>
                        <p:cNvPr id="3385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7" y="992"/>
                          <a:ext cx="242" cy="416"/>
                        </a:xfrm>
                        <a:prstGeom prst="rect">
                          <a:avLst/>
                        </a:prstGeom>
                        <a:noFill/>
                        <a:ln>
                          <a:noFill/>
                        </a:ln>
                        <a:effectLst/>
                      </p:spPr>
                    </p:pic>
                  </p:oleObj>
                </mc:Fallback>
              </mc:AlternateContent>
            </a:graphicData>
          </a:graphic>
        </p:graphicFrame>
        <p:pic>
          <p:nvPicPr>
            <p:cNvPr id="1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chemeClr val="tx2"/>
                  </a:solidFill>
                </a:rPr>
                <a:t>安全网域</a:t>
              </a:r>
            </a:p>
          </p:txBody>
        </p:sp>
        <p:sp>
          <p:nvSpPr>
            <p:cNvPr id="18"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Text Box 18"/>
            <p:cNvSpPr txBox="1">
              <a:spLocks noChangeArrowheads="1"/>
            </p:cNvSpPr>
            <p:nvPr/>
          </p:nvSpPr>
          <p:spPr bwMode="auto">
            <a:xfrm>
              <a:off x="4368" y="1008"/>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chemeClr val="tx2"/>
                  </a:solidFill>
                </a:rPr>
                <a:t>Host C </a:t>
              </a:r>
            </a:p>
          </p:txBody>
        </p:sp>
        <p:sp>
          <p:nvSpPr>
            <p:cNvPr id="21" name="Text Box 19"/>
            <p:cNvSpPr txBox="1">
              <a:spLocks noChangeArrowheads="1"/>
            </p:cNvSpPr>
            <p:nvPr/>
          </p:nvSpPr>
          <p:spPr bwMode="auto">
            <a:xfrm>
              <a:off x="4704" y="1008"/>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chemeClr val="tx2"/>
                  </a:solidFill>
                </a:rPr>
                <a:t>Host D </a:t>
              </a:r>
            </a:p>
          </p:txBody>
        </p:sp>
      </p:grpSp>
      <p:pic>
        <p:nvPicPr>
          <p:cNvPr id="22"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1783" y="4797424"/>
            <a:ext cx="1027667" cy="76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flipV="1">
            <a:off x="3071664" y="4010024"/>
            <a:ext cx="3194198" cy="11826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6418263" y="2732088"/>
            <a:ext cx="0" cy="77311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a:off x="6569075" y="2732088"/>
            <a:ext cx="0" cy="695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6799263" y="3962400"/>
            <a:ext cx="2743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Text Box 25"/>
          <p:cNvSpPr txBox="1">
            <a:spLocks noChangeArrowheads="1"/>
          </p:cNvSpPr>
          <p:nvPr/>
        </p:nvSpPr>
        <p:spPr bwMode="auto">
          <a:xfrm rot="20228250">
            <a:off x="3352800" y="443706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8" name="Text Box 26"/>
          <p:cNvSpPr txBox="1">
            <a:spLocks noChangeArrowheads="1"/>
          </p:cNvSpPr>
          <p:nvPr/>
        </p:nvSpPr>
        <p:spPr bwMode="auto">
          <a:xfrm rot="20347342">
            <a:off x="4741863" y="39243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9" name="Text Box 28"/>
          <p:cNvSpPr txBox="1">
            <a:spLocks noChangeArrowheads="1"/>
          </p:cNvSpPr>
          <p:nvPr/>
        </p:nvSpPr>
        <p:spPr bwMode="auto">
          <a:xfrm>
            <a:off x="7223125" y="36449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0" name="Text Box 29"/>
          <p:cNvSpPr txBox="1">
            <a:spLocks noChangeArrowheads="1"/>
          </p:cNvSpPr>
          <p:nvPr/>
        </p:nvSpPr>
        <p:spPr bwMode="auto">
          <a:xfrm>
            <a:off x="8626475" y="364331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1" name="Text Box 30"/>
          <p:cNvSpPr txBox="1">
            <a:spLocks noChangeArrowheads="1"/>
          </p:cNvSpPr>
          <p:nvPr/>
        </p:nvSpPr>
        <p:spPr bwMode="auto">
          <a:xfrm>
            <a:off x="5314950" y="275113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chemeClr val="tx2"/>
                </a:solidFill>
              </a:rPr>
              <a:t>查找对应的控制策略</a:t>
            </a:r>
          </a:p>
        </p:txBody>
      </p:sp>
      <p:sp>
        <p:nvSpPr>
          <p:cNvPr id="32" name="Text Box 31"/>
          <p:cNvSpPr txBox="1">
            <a:spLocks noChangeArrowheads="1"/>
          </p:cNvSpPr>
          <p:nvPr/>
        </p:nvSpPr>
        <p:spPr bwMode="auto">
          <a:xfrm>
            <a:off x="5426075" y="3211513"/>
            <a:ext cx="990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600">
                <a:solidFill>
                  <a:schemeClr val="tx2"/>
                </a:solidFill>
              </a:rPr>
              <a:t>拆开数据包</a:t>
            </a:r>
          </a:p>
        </p:txBody>
      </p:sp>
      <p:sp>
        <p:nvSpPr>
          <p:cNvPr id="33" name="Text Box 32"/>
          <p:cNvSpPr txBox="1">
            <a:spLocks noChangeArrowheads="1"/>
          </p:cNvSpPr>
          <p:nvPr/>
        </p:nvSpPr>
        <p:spPr bwMode="auto">
          <a:xfrm>
            <a:off x="6761163" y="2732088"/>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4" name="Text Box 33"/>
          <p:cNvSpPr txBox="1">
            <a:spLocks noChangeArrowheads="1"/>
          </p:cNvSpPr>
          <p:nvPr/>
        </p:nvSpPr>
        <p:spPr bwMode="auto">
          <a:xfrm>
            <a:off x="9859288" y="3276600"/>
            <a:ext cx="43088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5" name="Text Box 34"/>
          <p:cNvSpPr txBox="1">
            <a:spLocks noChangeArrowheads="1"/>
          </p:cNvSpPr>
          <p:nvPr/>
        </p:nvSpPr>
        <p:spPr bwMode="auto">
          <a:xfrm>
            <a:off x="932467" y="2624475"/>
            <a:ext cx="36619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状态检测可以结合前后数据包里的数据信息进行综合分析决定是否允许该包通过。</a:t>
            </a:r>
          </a:p>
        </p:txBody>
      </p:sp>
      <p:sp>
        <p:nvSpPr>
          <p:cNvPr id="36" name="Rectangle 35"/>
          <p:cNvSpPr>
            <a:spLocks noChangeArrowheads="1"/>
          </p:cNvSpPr>
          <p:nvPr/>
        </p:nvSpPr>
        <p:spPr bwMode="auto">
          <a:xfrm>
            <a:off x="5653088" y="2108200"/>
            <a:ext cx="1828800" cy="609600"/>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7" name="Group 36"/>
          <p:cNvGrpSpPr>
            <a:grpSpLocks/>
          </p:cNvGrpSpPr>
          <p:nvPr/>
        </p:nvGrpSpPr>
        <p:grpSpPr bwMode="auto">
          <a:xfrm>
            <a:off x="7408863" y="5029200"/>
            <a:ext cx="3124200" cy="249238"/>
            <a:chOff x="3168" y="2880"/>
            <a:chExt cx="1968" cy="157"/>
          </a:xfrm>
        </p:grpSpPr>
        <p:sp>
          <p:nvSpPr>
            <p:cNvPr id="38"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数据3</a:t>
              </a:r>
            </a:p>
          </p:txBody>
        </p:sp>
        <p:sp>
          <p:nvSpPr>
            <p:cNvPr id="39"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40"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1"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7" name="Group 46"/>
          <p:cNvGrpSpPr>
            <a:grpSpLocks/>
          </p:cNvGrpSpPr>
          <p:nvPr/>
        </p:nvGrpSpPr>
        <p:grpSpPr bwMode="auto">
          <a:xfrm>
            <a:off x="7408863" y="4724400"/>
            <a:ext cx="3124200" cy="249238"/>
            <a:chOff x="3168" y="2880"/>
            <a:chExt cx="1968" cy="157"/>
          </a:xfrm>
        </p:grpSpPr>
        <p:sp>
          <p:nvSpPr>
            <p:cNvPr id="48" name="Rectangle 4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数据2</a:t>
              </a:r>
            </a:p>
          </p:txBody>
        </p:sp>
        <p:sp>
          <p:nvSpPr>
            <p:cNvPr id="49" name="Rectangle 4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50" name="Rectangle 4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51" name="Line 5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Line 5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Line 5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57" name="Group 56"/>
          <p:cNvGrpSpPr>
            <a:grpSpLocks/>
          </p:cNvGrpSpPr>
          <p:nvPr/>
        </p:nvGrpSpPr>
        <p:grpSpPr bwMode="auto">
          <a:xfrm>
            <a:off x="7408863" y="4419600"/>
            <a:ext cx="3124200" cy="249238"/>
            <a:chOff x="3168" y="2880"/>
            <a:chExt cx="1968" cy="157"/>
          </a:xfrm>
        </p:grpSpPr>
        <p:sp>
          <p:nvSpPr>
            <p:cNvPr id="58" name="Rectangle 5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数据1</a:t>
              </a:r>
            </a:p>
          </p:txBody>
        </p:sp>
        <p:sp>
          <p:nvSpPr>
            <p:cNvPr id="59" name="Rectangle 5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60" name="Rectangle 5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61" name="Line 6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Line 6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3" name="Line 6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4" name="Line 6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5" name="Line 6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6" name="Line 6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67" name="Group 67"/>
          <p:cNvGrpSpPr>
            <a:grpSpLocks/>
          </p:cNvGrpSpPr>
          <p:nvPr/>
        </p:nvGrpSpPr>
        <p:grpSpPr bwMode="auto">
          <a:xfrm>
            <a:off x="7408863" y="4437063"/>
            <a:ext cx="1466850" cy="1807220"/>
            <a:chOff x="3408" y="2795"/>
            <a:chExt cx="924" cy="1237"/>
          </a:xfrm>
        </p:grpSpPr>
        <p:sp>
          <p:nvSpPr>
            <p:cNvPr id="68" name="Line 68"/>
            <p:cNvSpPr>
              <a:spLocks noChangeShapeType="1"/>
            </p:cNvSpPr>
            <p:nvPr/>
          </p:nvSpPr>
          <p:spPr bwMode="auto">
            <a:xfrm>
              <a:off x="3408" y="3600"/>
              <a:ext cx="912"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9" name="Text Box 69"/>
            <p:cNvSpPr txBox="1">
              <a:spLocks noChangeArrowheads="1"/>
            </p:cNvSpPr>
            <p:nvPr/>
          </p:nvSpPr>
          <p:spPr bwMode="auto">
            <a:xfrm>
              <a:off x="3408" y="3456"/>
              <a:ext cx="91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dirty="0">
                  <a:solidFill>
                    <a:srgbClr val="C00000"/>
                  </a:solidFill>
                </a:rPr>
                <a:t>状态检测</a:t>
              </a:r>
              <a:endParaRPr lang="zh-CN" altLang="zh-CN" sz="1200" dirty="0">
                <a:solidFill>
                  <a:srgbClr val="C00000"/>
                </a:solidFill>
              </a:endParaRPr>
            </a:p>
          </p:txBody>
        </p:sp>
        <p:sp>
          <p:nvSpPr>
            <p:cNvPr id="70" name="Line 70"/>
            <p:cNvSpPr>
              <a:spLocks noChangeShapeType="1"/>
            </p:cNvSpPr>
            <p:nvPr/>
          </p:nvSpPr>
          <p:spPr bwMode="auto">
            <a:xfrm flipH="1">
              <a:off x="4332" y="2795"/>
              <a:ext cx="0" cy="862"/>
            </a:xfrm>
            <a:prstGeom prst="line">
              <a:avLst/>
            </a:prstGeom>
            <a:noFill/>
            <a:ln w="28575">
              <a:solidFill>
                <a:srgbClr val="20AA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1" name="Line 71"/>
            <p:cNvSpPr>
              <a:spLocks noChangeShapeType="1"/>
            </p:cNvSpPr>
            <p:nvPr/>
          </p:nvSpPr>
          <p:spPr bwMode="auto">
            <a:xfrm flipH="1">
              <a:off x="3408" y="2795"/>
              <a:ext cx="16" cy="1237"/>
            </a:xfrm>
            <a:prstGeom prst="line">
              <a:avLst/>
            </a:prstGeom>
            <a:noFill/>
            <a:ln w="28575">
              <a:solidFill>
                <a:srgbClr val="20AA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74" name="日期占位符 73"/>
          <p:cNvSpPr>
            <a:spLocks noGrp="1"/>
          </p:cNvSpPr>
          <p:nvPr>
            <p:ph type="dt" sz="half" idx="10"/>
          </p:nvPr>
        </p:nvSpPr>
        <p:spPr/>
        <p:txBody>
          <a:bodyPr/>
          <a:lstStyle/>
          <a:p>
            <a:pPr>
              <a:defRPr/>
            </a:pPr>
            <a:fld id="{2CB0E7AD-FCA9-4A0D-BE35-B8A1A042FA23}" type="datetime1">
              <a:rPr lang="zh-CN" altLang="en-US" smtClean="0"/>
              <a:t>2019/12/30</a:t>
            </a:fld>
            <a:endParaRPr lang="zh-CN" altLang="en-US"/>
          </a:p>
        </p:txBody>
      </p:sp>
    </p:spTree>
    <p:extLst>
      <p:ext uri="{BB962C8B-B14F-4D97-AF65-F5344CB8AC3E}">
        <p14:creationId xmlns:p14="http://schemas.microsoft.com/office/powerpoint/2010/main" val="3566895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lide(fromBottom)">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lide(fromBottom)">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slide(fromTop)">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lide(fromLeft)">
                                      <p:cBhvr>
                                        <p:cTn id="49" dur="500"/>
                                        <p:tgtEl>
                                          <p:spTgt spid="2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slide(fromLeft)">
                                      <p:cBhvr>
                                        <p:cTn id="53" dur="500"/>
                                        <p:tgtEl>
                                          <p:spTgt spid="3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slide(fromBottom)">
                                      <p:cBhvr>
                                        <p:cTn id="57" dur="500"/>
                                        <p:tgtEl>
                                          <p:spTgt spid="34"/>
                                        </p:tgtEl>
                                      </p:cBhvr>
                                    </p:animEffect>
                                  </p:childTnLst>
                                </p:cTn>
                              </p:par>
                            </p:childTnLst>
                          </p:cTn>
                        </p:par>
                        <p:par>
                          <p:cTn id="58" fill="hold">
                            <p:stCondLst>
                              <p:cond delay="2000"/>
                            </p:stCondLst>
                            <p:childTnLst>
                              <p:par>
                                <p:cTn id="59" presetID="12" presetClass="entr" presetSubtype="4"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slide(fromBottom)">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1+#ppt_w/2"/>
                                          </p:val>
                                        </p:tav>
                                        <p:tav tm="100000">
                                          <p:val>
                                            <p:strVal val="#ppt_x"/>
                                          </p:val>
                                        </p:tav>
                                      </p:tavLst>
                                    </p:anim>
                                    <p:anim calcmode="lin" valueType="num">
                                      <p:cBhvr additive="base">
                                        <p:cTn id="67" dur="500" fill="hold"/>
                                        <p:tgtEl>
                                          <p:spTgt spid="57"/>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1+#ppt_w/2"/>
                                          </p:val>
                                        </p:tav>
                                        <p:tav tm="100000">
                                          <p:val>
                                            <p:strVal val="#ppt_x"/>
                                          </p:val>
                                        </p:tav>
                                      </p:tavLst>
                                    </p:anim>
                                    <p:anim calcmode="lin" valueType="num">
                                      <p:cBhvr additive="base">
                                        <p:cTn id="72" dur="500" fill="hold"/>
                                        <p:tgtEl>
                                          <p:spTgt spid="47"/>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2" presetClass="entr" presetSubtype="2" fill="hold" nodeType="after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1+#ppt_w/2"/>
                                          </p:val>
                                        </p:tav>
                                        <p:tav tm="100000">
                                          <p:val>
                                            <p:strVal val="#ppt_x"/>
                                          </p:val>
                                        </p:tav>
                                      </p:tavLst>
                                    </p:anim>
                                    <p:anim calcmode="lin" valueType="num">
                                      <p:cBhvr additive="base">
                                        <p:cTn id="77" dur="500" fill="hold"/>
                                        <p:tgtEl>
                                          <p:spTgt spid="37"/>
                                        </p:tgtEl>
                                        <p:attrNameLst>
                                          <p:attrName>ppt_y</p:attrName>
                                        </p:attrNameLst>
                                      </p:cBhvr>
                                      <p:tavLst>
                                        <p:tav tm="0">
                                          <p:val>
                                            <p:strVal val="#ppt_y"/>
                                          </p:val>
                                        </p:tav>
                                        <p:tav tm="100000">
                                          <p:val>
                                            <p:strVal val="#ppt_y"/>
                                          </p:val>
                                        </p:tav>
                                      </p:tavLst>
                                    </p:anim>
                                  </p:childTnLst>
                                </p:cTn>
                              </p:par>
                            </p:childTnLst>
                          </p:cTn>
                        </p:par>
                        <p:par>
                          <p:cTn id="78" fill="hold">
                            <p:stCondLst>
                              <p:cond delay="1500"/>
                            </p:stCondLst>
                            <p:childTnLst>
                              <p:par>
                                <p:cTn id="79" presetID="2" presetClass="entr" presetSubtype="4"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additive="base">
                                        <p:cTn id="81" dur="500" fill="hold"/>
                                        <p:tgtEl>
                                          <p:spTgt spid="67"/>
                                        </p:tgtEl>
                                        <p:attrNameLst>
                                          <p:attrName>ppt_x</p:attrName>
                                        </p:attrNameLst>
                                      </p:cBhvr>
                                      <p:tavLst>
                                        <p:tav tm="0">
                                          <p:val>
                                            <p:strVal val="#ppt_x"/>
                                          </p:val>
                                        </p:tav>
                                        <p:tav tm="100000">
                                          <p:val>
                                            <p:strVal val="#ppt_x"/>
                                          </p:val>
                                        </p:tav>
                                      </p:tavLst>
                                    </p:anim>
                                    <p:anim calcmode="lin" valueType="num">
                                      <p:cBhvr additive="base">
                                        <p:cTn id="8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1056655251"/>
              </p:ext>
            </p:extLst>
          </p:nvPr>
        </p:nvGraphicFramePr>
        <p:xfrm>
          <a:off x="2384491"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日期占位符 5"/>
          <p:cNvSpPr>
            <a:spLocks noGrp="1"/>
          </p:cNvSpPr>
          <p:nvPr>
            <p:ph type="dt" sz="half" idx="10"/>
          </p:nvPr>
        </p:nvSpPr>
        <p:spPr/>
        <p:txBody>
          <a:bodyPr/>
          <a:lstStyle/>
          <a:p>
            <a:pPr>
              <a:defRPr/>
            </a:pPr>
            <a:fld id="{C4E3F54F-AF7E-4C47-914D-72D0F7268329}" type="datetime1">
              <a:rPr lang="zh-CN" altLang="en-US" smtClean="0"/>
              <a:t>2019/12/30</a:t>
            </a:fld>
            <a:endParaRPr lang="zh-CN" altLang="en-US"/>
          </a:p>
        </p:txBody>
      </p:sp>
    </p:spTree>
    <p:extLst>
      <p:ext uri="{BB962C8B-B14F-4D97-AF65-F5344CB8AC3E}">
        <p14:creationId xmlns:p14="http://schemas.microsoft.com/office/powerpoint/2010/main" val="1270832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5952661" cy="4034483"/>
          </a:xfrm>
        </p:spPr>
        <p:txBody>
          <a:bodyPr/>
          <a:lstStyle/>
          <a:p>
            <a:pPr lvl="1"/>
            <a:r>
              <a:rPr lang="en-US" altLang="zh-CN" dirty="0"/>
              <a:t> </a:t>
            </a:r>
            <a:r>
              <a:rPr lang="zh-CN" altLang="en-US" dirty="0"/>
              <a:t>状态检测防火墙工作流程</a:t>
            </a:r>
            <a:endParaRPr lang="en-US" altLang="zh-CN" dirty="0"/>
          </a:p>
          <a:p>
            <a:pPr lvl="2"/>
            <a:r>
              <a:rPr lang="zh-CN" altLang="en-US" dirty="0"/>
              <a:t>状态检测技术是一种基于连接的状态检测机制，将属于同一连接的所有包作为一个整体的数据流看待，构成连接状态表，通过规则表与状态表的共同配合，对表中的各个连接状态因素加以识别。</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图片 4"/>
          <p:cNvPicPr>
            <a:picLocks noChangeAspect="1"/>
          </p:cNvPicPr>
          <p:nvPr/>
        </p:nvPicPr>
        <p:blipFill>
          <a:blip r:embed="rId2"/>
          <a:stretch>
            <a:fillRect/>
          </a:stretch>
        </p:blipFill>
        <p:spPr>
          <a:xfrm>
            <a:off x="6672064" y="1877846"/>
            <a:ext cx="5184576" cy="4287458"/>
          </a:xfrm>
          <a:prstGeom prst="rect">
            <a:avLst/>
          </a:prstGeom>
        </p:spPr>
      </p:pic>
      <p:sp>
        <p:nvSpPr>
          <p:cNvPr id="8" name="日期占位符 7"/>
          <p:cNvSpPr>
            <a:spLocks noGrp="1"/>
          </p:cNvSpPr>
          <p:nvPr>
            <p:ph type="dt" sz="half" idx="10"/>
          </p:nvPr>
        </p:nvSpPr>
        <p:spPr/>
        <p:txBody>
          <a:bodyPr/>
          <a:lstStyle/>
          <a:p>
            <a:pPr>
              <a:defRPr/>
            </a:pPr>
            <a:fld id="{725F87AA-1512-4469-96A4-321A2742CCC8}" type="datetime1">
              <a:rPr lang="zh-CN" altLang="en-US" smtClean="0"/>
              <a:t>2019/12/30</a:t>
            </a:fld>
            <a:endParaRPr lang="zh-CN" altLang="en-US"/>
          </a:p>
        </p:txBody>
      </p:sp>
    </p:spTree>
    <p:extLst>
      <p:ext uri="{BB962C8B-B14F-4D97-AF65-F5344CB8AC3E}">
        <p14:creationId xmlns:p14="http://schemas.microsoft.com/office/powerpoint/2010/main" val="1270267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状态检测防火墙的特点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比分组过滤技术安全性高，比应用代理技术效率高。</a:t>
            </a:r>
          </a:p>
          <a:p>
            <a:pPr lvl="2"/>
            <a:r>
              <a:rPr lang="zh-CN" altLang="en-US" dirty="0"/>
              <a:t> </a:t>
            </a:r>
            <a:r>
              <a:rPr lang="zh-CN" altLang="en-US" dirty="0">
                <a:solidFill>
                  <a:srgbClr val="C00000"/>
                </a:solidFill>
              </a:rPr>
              <a:t>缺点</a:t>
            </a:r>
            <a:endParaRPr lang="en-US" altLang="zh-CN" dirty="0">
              <a:solidFill>
                <a:srgbClr val="C00000"/>
              </a:solidFill>
            </a:endParaRPr>
          </a:p>
          <a:p>
            <a:pPr lvl="3"/>
            <a:r>
              <a:rPr lang="zh-CN" altLang="en-US" dirty="0"/>
              <a:t>大多数状态检测防火墙的规则仍然与普通的包过滤相似。也有的状态检测防火墙对应用层的信息进行检查。例如可以通过检查内网发往外网的</a:t>
            </a:r>
            <a:r>
              <a:rPr lang="en-US" altLang="zh-CN" dirty="0"/>
              <a:t>FTP</a:t>
            </a:r>
            <a:r>
              <a:rPr lang="zh-CN" altLang="en-US" dirty="0"/>
              <a:t>协议数据包中是否有</a:t>
            </a:r>
            <a:r>
              <a:rPr lang="en-US" altLang="zh-CN" dirty="0">
                <a:solidFill>
                  <a:srgbClr val="C00000"/>
                </a:solidFill>
              </a:rPr>
              <a:t>put</a:t>
            </a:r>
            <a:r>
              <a:rPr lang="zh-CN" altLang="en-US" dirty="0">
                <a:solidFill>
                  <a:srgbClr val="C00000"/>
                </a:solidFill>
              </a:rPr>
              <a:t>命令</a:t>
            </a:r>
            <a:r>
              <a:rPr lang="zh-CN" altLang="en-US" dirty="0"/>
              <a:t>来阻断内网用户向外网的服务器上传数据。但只检测特定字符串，不能实施代理功能，不能隐藏客户端地址。</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5AE519E0-315E-46B4-A210-B0FFFF608852}" type="datetime1">
              <a:rPr lang="zh-CN" altLang="en-US" smtClean="0"/>
              <a:t>2019/12/30</a:t>
            </a:fld>
            <a:endParaRPr lang="zh-CN" altLang="en-US"/>
          </a:p>
        </p:txBody>
      </p:sp>
    </p:spTree>
    <p:extLst>
      <p:ext uri="{BB962C8B-B14F-4D97-AF65-F5344CB8AC3E}">
        <p14:creationId xmlns:p14="http://schemas.microsoft.com/office/powerpoint/2010/main" val="1183902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状态检测表</a:t>
            </a:r>
            <a:r>
              <a:rPr lang="en-US" altLang="zh-CN" dirty="0"/>
              <a:t>VS</a:t>
            </a:r>
            <a:r>
              <a:rPr lang="zh-CN" altLang="en-US" dirty="0"/>
              <a:t>分组过滤表</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aphicFrame>
        <p:nvGraphicFramePr>
          <p:cNvPr id="5" name="表格 4"/>
          <p:cNvGraphicFramePr>
            <a:graphicFrameLocks noGrp="1"/>
          </p:cNvGraphicFramePr>
          <p:nvPr>
            <p:extLst>
              <p:ext uri="{D42A27DB-BD31-4B8C-83A1-F6EECF244321}">
                <p14:modId xmlns:p14="http://schemas.microsoft.com/office/powerpoint/2010/main" val="1944285059"/>
              </p:ext>
            </p:extLst>
          </p:nvPr>
        </p:nvGraphicFramePr>
        <p:xfrm>
          <a:off x="2123559" y="2578920"/>
          <a:ext cx="6696743" cy="3002004"/>
        </p:xfrm>
        <a:graphic>
          <a:graphicData uri="http://schemas.openxmlformats.org/drawingml/2006/table">
            <a:tbl>
              <a:tblPr>
                <a:tableStyleId>{5940675A-B579-460E-94D1-54222C63F5DA}</a:tableStyleId>
              </a:tblPr>
              <a:tblGrid>
                <a:gridCol w="789763">
                  <a:extLst>
                    <a:ext uri="{9D8B030D-6E8A-4147-A177-3AD203B41FA5}">
                      <a16:colId xmlns:a16="http://schemas.microsoft.com/office/drawing/2014/main" val="20000"/>
                    </a:ext>
                  </a:extLst>
                </a:gridCol>
                <a:gridCol w="675149">
                  <a:extLst>
                    <a:ext uri="{9D8B030D-6E8A-4147-A177-3AD203B41FA5}">
                      <a16:colId xmlns:a16="http://schemas.microsoft.com/office/drawing/2014/main" val="20001"/>
                    </a:ext>
                  </a:extLst>
                </a:gridCol>
                <a:gridCol w="141540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576064">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序号</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动作</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a:t>
                      </a:r>
                      <a:r>
                        <a:rPr lang="en-US" sz="1800" kern="100">
                          <a:solidFill>
                            <a:srgbClr val="002060"/>
                          </a:solidFill>
                          <a:effectLst/>
                          <a:latin typeface="微软雅黑" panose="020B0503020204020204" pitchFamily="34" charset="-122"/>
                          <a:ea typeface="微软雅黑" panose="020B0503020204020204" pitchFamily="34" charset="-122"/>
                        </a:rPr>
                        <a:t>IP</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目的</a:t>
                      </a:r>
                      <a:r>
                        <a:rPr lang="en-US" sz="1800" kern="100" dirty="0">
                          <a:solidFill>
                            <a:srgbClr val="002060"/>
                          </a:solidFill>
                          <a:effectLst/>
                          <a:latin typeface="微软雅黑" panose="020B0503020204020204" pitchFamily="34" charset="-122"/>
                          <a:ea typeface="微软雅黑" panose="020B0503020204020204" pitchFamily="34" charset="-122"/>
                        </a:rPr>
                        <a:t>IP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目的端口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协议类型</a:t>
                      </a:r>
                    </a:p>
                  </a:txBody>
                  <a:tcPr marL="68577" marR="68577" marT="0" marB="0" anchor="ctr"/>
                </a:tc>
                <a:extLst>
                  <a:ext uri="{0D108BD9-81ED-4DB2-BD59-A6C34878D82A}">
                    <a16:rowId xmlns:a16="http://schemas.microsoft.com/office/drawing/2014/main" val="10000"/>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192</a:t>
                      </a:r>
                      <a:r>
                        <a:rPr lang="en-US" altLang="zh-CN" sz="1600" kern="100" dirty="0">
                          <a:solidFill>
                            <a:srgbClr val="002060"/>
                          </a:solidFill>
                          <a:effectLst/>
                          <a:latin typeface="微软雅黑" panose="020B0503020204020204" pitchFamily="34" charset="-122"/>
                          <a:ea typeface="微软雅黑" panose="020B0503020204020204" pitchFamily="34" charset="-122"/>
                        </a:rPr>
                        <a:t>.168.1.10</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21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1"/>
                  </a:ext>
                </a:extLst>
              </a:tr>
              <a:tr h="606485">
                <a:tc>
                  <a:txBody>
                    <a:bodyPr/>
                    <a:lstStyle/>
                    <a:p>
                      <a:pPr indent="0" algn="ctr">
                        <a:lnSpc>
                          <a:spcPct val="100000"/>
                        </a:lnSpc>
                        <a:spcAft>
                          <a:spcPts val="0"/>
                        </a:spcAft>
                      </a:pPr>
                      <a:r>
                        <a:rPr lang="en-US" sz="2000" kern="100">
                          <a:solidFill>
                            <a:srgbClr val="002060"/>
                          </a:solidFill>
                          <a:effectLst/>
                          <a:latin typeface="微软雅黑" panose="020B0503020204020204" pitchFamily="34" charset="-122"/>
                          <a:ea typeface="微软雅黑" panose="020B0503020204020204" pitchFamily="34" charset="-122"/>
                        </a:rPr>
                        <a:t>2</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21</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2"/>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3</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4"/>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4</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05800150"/>
              </p:ext>
            </p:extLst>
          </p:nvPr>
        </p:nvGraphicFramePr>
        <p:xfrm>
          <a:off x="1295466" y="3284984"/>
          <a:ext cx="8352928" cy="2006600"/>
        </p:xfrm>
        <a:graphic>
          <a:graphicData uri="http://schemas.openxmlformats.org/drawingml/2006/table">
            <a:tbl>
              <a:tblPr>
                <a:tableStyleId>{5C22544A-7EE6-4342-B048-85BDC9FD1C3A}</a:tableStyleId>
              </a:tblPr>
              <a:tblGrid>
                <a:gridCol w="1919208">
                  <a:extLst>
                    <a:ext uri="{9D8B030D-6E8A-4147-A177-3AD203B41FA5}">
                      <a16:colId xmlns:a16="http://schemas.microsoft.com/office/drawing/2014/main" val="20000"/>
                    </a:ext>
                  </a:extLst>
                </a:gridCol>
                <a:gridCol w="1919208">
                  <a:extLst>
                    <a:ext uri="{9D8B030D-6E8A-4147-A177-3AD203B41FA5}">
                      <a16:colId xmlns:a16="http://schemas.microsoft.com/office/drawing/2014/main" val="20001"/>
                    </a:ext>
                  </a:extLst>
                </a:gridCol>
                <a:gridCol w="858414">
                  <a:extLst>
                    <a:ext uri="{9D8B030D-6E8A-4147-A177-3AD203B41FA5}">
                      <a16:colId xmlns:a16="http://schemas.microsoft.com/office/drawing/2014/main" val="20002"/>
                    </a:ext>
                  </a:extLst>
                </a:gridCol>
                <a:gridCol w="1218032">
                  <a:extLst>
                    <a:ext uri="{9D8B030D-6E8A-4147-A177-3AD203B41FA5}">
                      <a16:colId xmlns:a16="http://schemas.microsoft.com/office/drawing/2014/main" val="20003"/>
                    </a:ext>
                  </a:extLst>
                </a:gridCol>
                <a:gridCol w="1219033">
                  <a:extLst>
                    <a:ext uri="{9D8B030D-6E8A-4147-A177-3AD203B41FA5}">
                      <a16:colId xmlns:a16="http://schemas.microsoft.com/office/drawing/2014/main" val="20004"/>
                    </a:ext>
                  </a:extLst>
                </a:gridCol>
                <a:gridCol w="1219033">
                  <a:extLst>
                    <a:ext uri="{9D8B030D-6E8A-4147-A177-3AD203B41FA5}">
                      <a16:colId xmlns:a16="http://schemas.microsoft.com/office/drawing/2014/main" val="20005"/>
                    </a:ext>
                  </a:extLst>
                </a:gridCol>
              </a:tblGrid>
              <a:tr h="525773">
                <a:tc>
                  <a:txBody>
                    <a:bodyPr/>
                    <a:lstStyle/>
                    <a:p>
                      <a:pPr algn="ctr">
                        <a:lnSpc>
                          <a:spcPts val="2000"/>
                        </a:lnSpc>
                        <a:spcAft>
                          <a:spcPts val="0"/>
                        </a:spcAft>
                      </a:pPr>
                      <a:r>
                        <a:rPr lang="zh-CN" sz="1800" kern="100" dirty="0">
                          <a:effectLst/>
                          <a:latin typeface="微软雅黑" panose="020B0503020204020204" pitchFamily="34" charset="-122"/>
                          <a:ea typeface="微软雅黑" panose="020B0503020204020204" pitchFamily="34" charset="-122"/>
                        </a:rPr>
                        <a:t>源地址</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目的地址</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协议</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dirty="0">
                          <a:effectLst/>
                          <a:latin typeface="微软雅黑" panose="020B0503020204020204" pitchFamily="34" charset="-122"/>
                          <a:ea typeface="微软雅黑" panose="020B0503020204020204" pitchFamily="34" charset="-122"/>
                        </a:rPr>
                        <a:t>源端口</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目的端口</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超时（秒）</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2965">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192.168.1.10</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202.114.112.6</a:t>
                      </a:r>
                      <a:endParaRPr lang="en-US" alt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TCP</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32141</a:t>
                      </a:r>
                      <a:endParaRPr 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21</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1.5</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7862">
                <a:tc>
                  <a:txBody>
                    <a:bodyPr/>
                    <a:lstStyle/>
                    <a:p>
                      <a:pPr algn="ctr">
                        <a:lnSpc>
                          <a:spcPts val="2000"/>
                        </a:lnSpc>
                        <a:spcAft>
                          <a:spcPts val="0"/>
                        </a:spcAft>
                        <a:tabLst>
                          <a:tab pos="914400" algn="l"/>
                        </a:tabLst>
                      </a:pPr>
                      <a:r>
                        <a:rPr lang="en-US" altLang="zh-CN" sz="1800" kern="100" dirty="0">
                          <a:solidFill>
                            <a:srgbClr val="FF0000"/>
                          </a:solidFill>
                          <a:effectLst/>
                          <a:latin typeface="微软雅黑" panose="020B0503020204020204" pitchFamily="34" charset="-122"/>
                          <a:ea typeface="微软雅黑" panose="020B0503020204020204" pitchFamily="34" charset="-122"/>
                        </a:rPr>
                        <a:t>202.114.112.6</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altLang="zh-CN" sz="1800" kern="100" dirty="0">
                          <a:effectLst/>
                          <a:latin typeface="微软雅黑" panose="020B0503020204020204" pitchFamily="34" charset="-122"/>
                          <a:ea typeface="微软雅黑" panose="020B0503020204020204" pitchFamily="34" charset="-122"/>
                        </a:rPr>
                        <a:t>192.168.1.10</a:t>
                      </a:r>
                      <a:endParaRPr lang="zh-CN" alt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TCP</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20</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23333</a:t>
                      </a:r>
                      <a:endParaRPr 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20</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日期占位符 8"/>
          <p:cNvSpPr>
            <a:spLocks noGrp="1"/>
          </p:cNvSpPr>
          <p:nvPr>
            <p:ph type="dt" sz="half" idx="10"/>
          </p:nvPr>
        </p:nvSpPr>
        <p:spPr/>
        <p:txBody>
          <a:bodyPr/>
          <a:lstStyle/>
          <a:p>
            <a:pPr>
              <a:defRPr/>
            </a:pPr>
            <a:fld id="{4FC042CC-6E65-4A55-813C-C7B18BC352A8}" type="datetime1">
              <a:rPr lang="zh-CN" altLang="en-US" smtClean="0"/>
              <a:t>2019/12/30</a:t>
            </a:fld>
            <a:endParaRPr lang="zh-CN" altLang="en-US"/>
          </a:p>
        </p:txBody>
      </p:sp>
    </p:spTree>
    <p:extLst>
      <p:ext uri="{BB962C8B-B14F-4D97-AF65-F5344CB8AC3E}">
        <p14:creationId xmlns:p14="http://schemas.microsoft.com/office/powerpoint/2010/main" val="3995565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链路层代理（</a:t>
            </a:r>
            <a:r>
              <a:rPr lang="en-US" altLang="zh-CN" dirty="0"/>
              <a:t>SOCKS</a:t>
            </a:r>
            <a:r>
              <a:rPr lang="zh-CN" altLang="en-US" dirty="0"/>
              <a:t>）防火墙</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Rectangle 7"/>
          <p:cNvSpPr>
            <a:spLocks noChangeArrowheads="1"/>
          </p:cNvSpPr>
          <p:nvPr/>
        </p:nvSpPr>
        <p:spPr bwMode="auto">
          <a:xfrm>
            <a:off x="503562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 name="Rectangle 8"/>
          <p:cNvSpPr>
            <a:spLocks noChangeArrowheads="1"/>
          </p:cNvSpPr>
          <p:nvPr/>
        </p:nvSpPr>
        <p:spPr bwMode="auto">
          <a:xfrm>
            <a:off x="503562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7" name="Rectangle 9"/>
          <p:cNvSpPr>
            <a:spLocks noChangeArrowheads="1"/>
          </p:cNvSpPr>
          <p:nvPr/>
        </p:nvSpPr>
        <p:spPr bwMode="auto">
          <a:xfrm>
            <a:off x="503562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8" name="Rectangle 10"/>
          <p:cNvSpPr>
            <a:spLocks noChangeArrowheads="1"/>
          </p:cNvSpPr>
          <p:nvPr/>
        </p:nvSpPr>
        <p:spPr bwMode="auto">
          <a:xfrm>
            <a:off x="503562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9" name="Rectangle 11"/>
          <p:cNvSpPr>
            <a:spLocks noChangeArrowheads="1"/>
          </p:cNvSpPr>
          <p:nvPr/>
        </p:nvSpPr>
        <p:spPr bwMode="auto">
          <a:xfrm>
            <a:off x="5035624"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10" name="Rectangle 12"/>
          <p:cNvSpPr>
            <a:spLocks noChangeArrowheads="1"/>
          </p:cNvSpPr>
          <p:nvPr/>
        </p:nvSpPr>
        <p:spPr bwMode="auto">
          <a:xfrm>
            <a:off x="503562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11" name="Rectangle 13"/>
          <p:cNvSpPr>
            <a:spLocks noChangeArrowheads="1"/>
          </p:cNvSpPr>
          <p:nvPr/>
        </p:nvSpPr>
        <p:spPr bwMode="auto">
          <a:xfrm>
            <a:off x="2435299"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12" name="Rectangle 14"/>
          <p:cNvSpPr>
            <a:spLocks noChangeArrowheads="1"/>
          </p:cNvSpPr>
          <p:nvPr/>
        </p:nvSpPr>
        <p:spPr bwMode="auto">
          <a:xfrm>
            <a:off x="2435299"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13" name="Rectangle 15"/>
          <p:cNvSpPr>
            <a:spLocks noChangeArrowheads="1"/>
          </p:cNvSpPr>
          <p:nvPr/>
        </p:nvSpPr>
        <p:spPr bwMode="auto">
          <a:xfrm>
            <a:off x="2435299"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14" name="Rectangle 16"/>
          <p:cNvSpPr>
            <a:spLocks noChangeArrowheads="1"/>
          </p:cNvSpPr>
          <p:nvPr/>
        </p:nvSpPr>
        <p:spPr bwMode="auto">
          <a:xfrm>
            <a:off x="2435299"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15" name="Rectangle 17"/>
          <p:cNvSpPr>
            <a:spLocks noChangeArrowheads="1"/>
          </p:cNvSpPr>
          <p:nvPr/>
        </p:nvSpPr>
        <p:spPr bwMode="auto">
          <a:xfrm>
            <a:off x="2435299"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16" name="Rectangle 18"/>
          <p:cNvSpPr>
            <a:spLocks noChangeArrowheads="1"/>
          </p:cNvSpPr>
          <p:nvPr/>
        </p:nvSpPr>
        <p:spPr bwMode="auto">
          <a:xfrm>
            <a:off x="2435299"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17" name="Rectangle 19"/>
          <p:cNvSpPr>
            <a:spLocks noChangeArrowheads="1"/>
          </p:cNvSpPr>
          <p:nvPr/>
        </p:nvSpPr>
        <p:spPr bwMode="auto">
          <a:xfrm>
            <a:off x="2435299"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18" name="Rectangle 20"/>
          <p:cNvSpPr>
            <a:spLocks noChangeArrowheads="1"/>
          </p:cNvSpPr>
          <p:nvPr/>
        </p:nvSpPr>
        <p:spPr bwMode="auto">
          <a:xfrm>
            <a:off x="7607374"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19" name="Rectangle 21"/>
          <p:cNvSpPr>
            <a:spLocks noChangeArrowheads="1"/>
          </p:cNvSpPr>
          <p:nvPr/>
        </p:nvSpPr>
        <p:spPr bwMode="auto">
          <a:xfrm>
            <a:off x="760737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20" name="Rectangle 22"/>
          <p:cNvSpPr>
            <a:spLocks noChangeArrowheads="1"/>
          </p:cNvSpPr>
          <p:nvPr/>
        </p:nvSpPr>
        <p:spPr bwMode="auto">
          <a:xfrm>
            <a:off x="760737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21" name="Rectangle 23"/>
          <p:cNvSpPr>
            <a:spLocks noChangeArrowheads="1"/>
          </p:cNvSpPr>
          <p:nvPr/>
        </p:nvSpPr>
        <p:spPr bwMode="auto">
          <a:xfrm>
            <a:off x="762007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22" name="Rectangle 24"/>
          <p:cNvSpPr>
            <a:spLocks noChangeArrowheads="1"/>
          </p:cNvSpPr>
          <p:nvPr/>
        </p:nvSpPr>
        <p:spPr bwMode="auto">
          <a:xfrm>
            <a:off x="760737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23" name="Rectangle 25"/>
          <p:cNvSpPr>
            <a:spLocks noChangeArrowheads="1"/>
          </p:cNvSpPr>
          <p:nvPr/>
        </p:nvSpPr>
        <p:spPr bwMode="auto">
          <a:xfrm>
            <a:off x="7607374" y="52518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24" name="Rectangle 26"/>
          <p:cNvSpPr>
            <a:spLocks noChangeArrowheads="1"/>
          </p:cNvSpPr>
          <p:nvPr/>
        </p:nvSpPr>
        <p:spPr bwMode="auto">
          <a:xfrm>
            <a:off x="760737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25" name="Text Box 27"/>
          <p:cNvSpPr txBox="1">
            <a:spLocks noChangeArrowheads="1"/>
          </p:cNvSpPr>
          <p:nvPr/>
        </p:nvSpPr>
        <p:spPr bwMode="auto">
          <a:xfrm>
            <a:off x="2435299" y="229708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dirty="0"/>
              <a:t>      非信任域                              防火墙                                   信任域</a:t>
            </a:r>
            <a:endParaRPr lang="zh-CN" altLang="en-US" sz="2400" b="1" dirty="0"/>
          </a:p>
        </p:txBody>
      </p:sp>
      <p:sp>
        <p:nvSpPr>
          <p:cNvPr id="26" name="Rectangle 28"/>
          <p:cNvSpPr>
            <a:spLocks noChangeArrowheads="1"/>
          </p:cNvSpPr>
          <p:nvPr/>
        </p:nvSpPr>
        <p:spPr bwMode="auto">
          <a:xfrm>
            <a:off x="2101924" y="424854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27" name="Line 29"/>
          <p:cNvSpPr>
            <a:spLocks noChangeShapeType="1"/>
          </p:cNvSpPr>
          <p:nvPr/>
        </p:nvSpPr>
        <p:spPr bwMode="auto">
          <a:xfrm>
            <a:off x="9760024" y="440094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31"/>
          <p:cNvSpPr>
            <a:spLocks noChangeArrowheads="1"/>
          </p:cNvSpPr>
          <p:nvPr/>
        </p:nvSpPr>
        <p:spPr bwMode="auto">
          <a:xfrm>
            <a:off x="5035624" y="2726134"/>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grpSp>
        <p:nvGrpSpPr>
          <p:cNvPr id="29" name="组合 28"/>
          <p:cNvGrpSpPr>
            <a:grpSpLocks/>
          </p:cNvGrpSpPr>
          <p:nvPr/>
        </p:nvGrpSpPr>
        <p:grpSpPr bwMode="auto">
          <a:xfrm>
            <a:off x="2075023" y="3785020"/>
            <a:ext cx="7770812" cy="559718"/>
            <a:chOff x="0" y="3953127"/>
            <a:chExt cx="7770812" cy="559718"/>
          </a:xfrm>
        </p:grpSpPr>
        <p:sp>
          <p:nvSpPr>
            <p:cNvPr id="30" name="Rectangle 32"/>
            <p:cNvSpPr>
              <a:spLocks noChangeArrowheads="1"/>
            </p:cNvSpPr>
            <p:nvPr/>
          </p:nvSpPr>
          <p:spPr bwMode="auto">
            <a:xfrm>
              <a:off x="30162" y="395312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1" name="AutoShape 38"/>
            <p:cNvSpPr>
              <a:spLocks noChangeArrowheads="1"/>
            </p:cNvSpPr>
            <p:nvPr/>
          </p:nvSpPr>
          <p:spPr bwMode="auto">
            <a:xfrm>
              <a:off x="6826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2" name="AutoShape 39"/>
            <p:cNvSpPr>
              <a:spLocks noChangeArrowheads="1"/>
            </p:cNvSpPr>
            <p:nvPr/>
          </p:nvSpPr>
          <p:spPr bwMode="auto">
            <a:xfrm>
              <a:off x="10223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3" name="AutoShape 40"/>
            <p:cNvSpPr>
              <a:spLocks noChangeArrowheads="1"/>
            </p:cNvSpPr>
            <p:nvPr/>
          </p:nvSpPr>
          <p:spPr bwMode="auto">
            <a:xfrm>
              <a:off x="13652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4" name="AutoShape 41"/>
            <p:cNvSpPr>
              <a:spLocks noChangeArrowheads="1"/>
            </p:cNvSpPr>
            <p:nvPr/>
          </p:nvSpPr>
          <p:spPr bwMode="auto">
            <a:xfrm>
              <a:off x="17145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5" name="AutoShape 42"/>
            <p:cNvSpPr>
              <a:spLocks noChangeArrowheads="1"/>
            </p:cNvSpPr>
            <p:nvPr/>
          </p:nvSpPr>
          <p:spPr bwMode="auto">
            <a:xfrm>
              <a:off x="20574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6" name="AutoShape 43"/>
            <p:cNvSpPr>
              <a:spLocks noChangeArrowheads="1"/>
            </p:cNvSpPr>
            <p:nvPr/>
          </p:nvSpPr>
          <p:spPr bwMode="auto">
            <a:xfrm>
              <a:off x="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8" name="Oval 45"/>
            <p:cNvSpPr>
              <a:spLocks noChangeArrowheads="1"/>
            </p:cNvSpPr>
            <p:nvPr/>
          </p:nvSpPr>
          <p:spPr bwMode="auto">
            <a:xfrm>
              <a:off x="2963862" y="415724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9" name="Oval 46"/>
            <p:cNvSpPr>
              <a:spLocks noChangeArrowheads="1"/>
            </p:cNvSpPr>
            <p:nvPr/>
          </p:nvSpPr>
          <p:spPr bwMode="auto">
            <a:xfrm>
              <a:off x="4830762" y="415724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0" name="AutoShape 47"/>
            <p:cNvSpPr>
              <a:spLocks noChangeArrowheads="1"/>
            </p:cNvSpPr>
            <p:nvPr/>
          </p:nvSpPr>
          <p:spPr bwMode="auto">
            <a:xfrm>
              <a:off x="24003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5" name="AutoShape 52"/>
            <p:cNvSpPr>
              <a:spLocks noChangeArrowheads="1"/>
            </p:cNvSpPr>
            <p:nvPr/>
          </p:nvSpPr>
          <p:spPr bwMode="auto">
            <a:xfrm>
              <a:off x="3352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6" name="AutoShape 53"/>
            <p:cNvSpPr>
              <a:spLocks noChangeArrowheads="1"/>
            </p:cNvSpPr>
            <p:nvPr/>
          </p:nvSpPr>
          <p:spPr bwMode="auto">
            <a:xfrm>
              <a:off x="3733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7" name="AutoShape 54"/>
            <p:cNvSpPr>
              <a:spLocks noChangeArrowheads="1"/>
            </p:cNvSpPr>
            <p:nvPr/>
          </p:nvSpPr>
          <p:spPr bwMode="auto">
            <a:xfrm>
              <a:off x="4114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8" name="AutoShape 55"/>
            <p:cNvSpPr>
              <a:spLocks noChangeArrowheads="1"/>
            </p:cNvSpPr>
            <p:nvPr/>
          </p:nvSpPr>
          <p:spPr bwMode="auto">
            <a:xfrm>
              <a:off x="4483100" y="420090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4" name="AutoShape 61"/>
            <p:cNvSpPr>
              <a:spLocks noChangeArrowheads="1"/>
            </p:cNvSpPr>
            <p:nvPr/>
          </p:nvSpPr>
          <p:spPr bwMode="auto">
            <a:xfrm rot="-10733503" flipH="1" flipV="1">
              <a:off x="5334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5" name="AutoShape 62"/>
            <p:cNvSpPr>
              <a:spLocks noChangeArrowheads="1"/>
            </p:cNvSpPr>
            <p:nvPr/>
          </p:nvSpPr>
          <p:spPr bwMode="auto">
            <a:xfrm rot="-10733503" flipH="1" flipV="1">
              <a:off x="56896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6" name="AutoShape 63"/>
            <p:cNvSpPr>
              <a:spLocks noChangeArrowheads="1"/>
            </p:cNvSpPr>
            <p:nvPr/>
          </p:nvSpPr>
          <p:spPr bwMode="auto">
            <a:xfrm rot="-10733503" flipH="1" flipV="1">
              <a:off x="60452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7" name="AutoShape 64"/>
            <p:cNvSpPr>
              <a:spLocks noChangeArrowheads="1"/>
            </p:cNvSpPr>
            <p:nvPr/>
          </p:nvSpPr>
          <p:spPr bwMode="auto">
            <a:xfrm rot="-10733503" flipH="1" flipV="1">
              <a:off x="6390505"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8" name="AutoShape 65"/>
            <p:cNvSpPr>
              <a:spLocks noChangeArrowheads="1"/>
            </p:cNvSpPr>
            <p:nvPr/>
          </p:nvSpPr>
          <p:spPr bwMode="auto">
            <a:xfrm rot="-10733503" flipH="1" flipV="1">
              <a:off x="6731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9" name="AutoShape 66"/>
            <p:cNvSpPr>
              <a:spLocks noChangeArrowheads="1"/>
            </p:cNvSpPr>
            <p:nvPr/>
          </p:nvSpPr>
          <p:spPr bwMode="auto">
            <a:xfrm rot="-10733503" flipH="1" flipV="1">
              <a:off x="70739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60" name="AutoShape 67"/>
            <p:cNvSpPr>
              <a:spLocks noChangeArrowheads="1"/>
            </p:cNvSpPr>
            <p:nvPr/>
          </p:nvSpPr>
          <p:spPr bwMode="auto">
            <a:xfrm rot="-10733503" flipH="1" flipV="1">
              <a:off x="74295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61" name="AutoShape 69"/>
            <p:cNvSpPr>
              <a:spLocks noChangeArrowheads="1"/>
            </p:cNvSpPr>
            <p:nvPr/>
          </p:nvSpPr>
          <p:spPr bwMode="auto">
            <a:xfrm>
              <a:off x="3397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grpSp>
      <p:sp>
        <p:nvSpPr>
          <p:cNvPr id="42" name="日期占位符 41"/>
          <p:cNvSpPr>
            <a:spLocks noGrp="1"/>
          </p:cNvSpPr>
          <p:nvPr>
            <p:ph type="dt" sz="half" idx="10"/>
          </p:nvPr>
        </p:nvSpPr>
        <p:spPr/>
        <p:txBody>
          <a:bodyPr/>
          <a:lstStyle/>
          <a:p>
            <a:pPr>
              <a:defRPr/>
            </a:pPr>
            <a:fld id="{12773CB6-E6C7-4B80-BBA8-06A0C9F207DB}" type="datetime1">
              <a:rPr lang="zh-CN" altLang="en-US" smtClean="0"/>
              <a:t>2019/12/30</a:t>
            </a:fld>
            <a:endParaRPr lang="zh-CN" altLang="en-US"/>
          </a:p>
        </p:txBody>
      </p:sp>
    </p:spTree>
    <p:extLst>
      <p:ext uri="{BB962C8B-B14F-4D97-AF65-F5344CB8AC3E}">
        <p14:creationId xmlns:p14="http://schemas.microsoft.com/office/powerpoint/2010/main" val="3254841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链路层代理（</a:t>
            </a:r>
            <a:r>
              <a:rPr lang="en-US" altLang="zh-CN" dirty="0"/>
              <a:t>SOCKS</a:t>
            </a:r>
            <a:r>
              <a:rPr lang="zh-CN" altLang="en-US" dirty="0"/>
              <a:t>）防火墙工作原理</a:t>
            </a:r>
          </a:p>
          <a:p>
            <a:pPr marL="457200" lvl="1" indent="0">
              <a:buNone/>
            </a:pPr>
            <a:endParaRPr lang="zh-CN" altLang="en-US" dirty="0"/>
          </a:p>
        </p:txBody>
      </p:sp>
      <p:pic>
        <p:nvPicPr>
          <p:cNvPr id="4"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688" y="385497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 name="Group 4"/>
          <p:cNvGrpSpPr>
            <a:grpSpLocks/>
          </p:cNvGrpSpPr>
          <p:nvPr/>
        </p:nvGrpSpPr>
        <p:grpSpPr bwMode="auto">
          <a:xfrm>
            <a:off x="8320088" y="2635771"/>
            <a:ext cx="2133600" cy="1981200"/>
            <a:chOff x="4080" y="720"/>
            <a:chExt cx="1344" cy="1248"/>
          </a:xfrm>
        </p:grpSpPr>
        <p:sp>
          <p:nvSpPr>
            <p:cNvPr id="6"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7"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1"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2" name="Object 40"/>
            <p:cNvGraphicFramePr>
              <a:graphicFrameLocks noChangeAspect="1"/>
            </p:cNvGraphicFramePr>
            <p:nvPr>
              <p:extLst>
                <p:ext uri="{D42A27DB-BD31-4B8C-83A1-F6EECF244321}">
                  <p14:modId xmlns:p14="http://schemas.microsoft.com/office/powerpoint/2010/main" val="4094310538"/>
                </p:ext>
              </p:extLst>
            </p:nvPr>
          </p:nvGraphicFramePr>
          <p:xfrm>
            <a:off x="4164" y="1019"/>
            <a:ext cx="266" cy="416"/>
          </p:xfrm>
          <a:graphic>
            <a:graphicData uri="http://schemas.openxmlformats.org/presentationml/2006/ole">
              <mc:AlternateContent xmlns:mc="http://schemas.openxmlformats.org/markup-compatibility/2006">
                <mc:Choice xmlns:v="urn:schemas-microsoft-com:vml" Requires="v">
                  <p:oleObj spid="_x0000_s12310" name="剪辑" r:id="rId5" imgW="2735263" imgH="3825875" progId="MS_ClipArt_Gallery.2">
                    <p:embed/>
                  </p:oleObj>
                </mc:Choice>
                <mc:Fallback>
                  <p:oleObj name="剪辑" r:id="rId5" imgW="2735263" imgH="3825875" progId="MS_ClipArt_Gallery.2">
                    <p:embed/>
                    <p:pic>
                      <p:nvPicPr>
                        <p:cNvPr id="13"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4" y="1019"/>
                          <a:ext cx="266" cy="416"/>
                        </a:xfrm>
                        <a:prstGeom prst="rect">
                          <a:avLst/>
                        </a:prstGeom>
                        <a:noFill/>
                        <a:ln>
                          <a:noFill/>
                        </a:ln>
                        <a:effectLst/>
                      </p:spPr>
                    </p:pic>
                  </p:oleObj>
                </mc:Fallback>
              </mc:AlternateContent>
            </a:graphicData>
          </a:graphic>
        </p:graphicFrame>
        <p:pic>
          <p:nvPicPr>
            <p:cNvPr id="1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chemeClr val="tx2"/>
                  </a:solidFill>
                </a:rPr>
                <a:t>安全网域</a:t>
              </a:r>
            </a:p>
          </p:txBody>
        </p:sp>
        <p:sp>
          <p:nvSpPr>
            <p:cNvPr id="17"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Text Box 18"/>
            <p:cNvSpPr txBox="1">
              <a:spLocks noChangeArrowheads="1"/>
            </p:cNvSpPr>
            <p:nvPr/>
          </p:nvSpPr>
          <p:spPr bwMode="auto">
            <a:xfrm>
              <a:off x="4267" y="1008"/>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C </a:t>
              </a:r>
            </a:p>
          </p:txBody>
        </p:sp>
        <p:sp>
          <p:nvSpPr>
            <p:cNvPr id="20" name="Text Box 19"/>
            <p:cNvSpPr txBox="1">
              <a:spLocks noChangeArrowheads="1"/>
            </p:cNvSpPr>
            <p:nvPr/>
          </p:nvSpPr>
          <p:spPr bwMode="auto">
            <a:xfrm>
              <a:off x="4704" y="1008"/>
              <a:ext cx="5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D </a:t>
              </a:r>
            </a:p>
          </p:txBody>
        </p:sp>
      </p:grpSp>
      <p:pic>
        <p:nvPicPr>
          <p:cNvPr id="21"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5355159"/>
            <a:ext cx="866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21"/>
          <p:cNvSpPr>
            <a:spLocks noChangeShapeType="1"/>
          </p:cNvSpPr>
          <p:nvPr/>
        </p:nvSpPr>
        <p:spPr bwMode="auto">
          <a:xfrm flipV="1">
            <a:off x="3036888" y="4388371"/>
            <a:ext cx="2844800" cy="12541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Line 22"/>
          <p:cNvSpPr>
            <a:spLocks noChangeShapeType="1"/>
          </p:cNvSpPr>
          <p:nvPr/>
        </p:nvSpPr>
        <p:spPr bwMode="auto">
          <a:xfrm flipV="1">
            <a:off x="6034088" y="2905646"/>
            <a:ext cx="19050" cy="1025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flipH="1">
            <a:off x="6186488" y="2905646"/>
            <a:ext cx="25400" cy="949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a:off x="6262688" y="4388371"/>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Text Box 25"/>
          <p:cNvSpPr txBox="1">
            <a:spLocks noChangeArrowheads="1"/>
          </p:cNvSpPr>
          <p:nvPr/>
        </p:nvSpPr>
        <p:spPr bwMode="auto">
          <a:xfrm rot="20137489">
            <a:off x="3108325" y="5066234"/>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27" name="Text Box 26"/>
          <p:cNvSpPr txBox="1">
            <a:spLocks noChangeArrowheads="1"/>
          </p:cNvSpPr>
          <p:nvPr/>
        </p:nvSpPr>
        <p:spPr bwMode="auto">
          <a:xfrm rot="20131637">
            <a:off x="4452860" y="4443886"/>
            <a:ext cx="1110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中继请求</a:t>
            </a:r>
          </a:p>
        </p:txBody>
      </p:sp>
      <p:sp>
        <p:nvSpPr>
          <p:cNvPr id="29" name="Text Box 29"/>
          <p:cNvSpPr txBox="1">
            <a:spLocks noChangeArrowheads="1"/>
          </p:cNvSpPr>
          <p:nvPr/>
        </p:nvSpPr>
        <p:spPr bwMode="auto">
          <a:xfrm>
            <a:off x="7429056" y="4048076"/>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0" name="Text Box 30"/>
          <p:cNvSpPr txBox="1">
            <a:spLocks noChangeArrowheads="1"/>
          </p:cNvSpPr>
          <p:nvPr/>
        </p:nvSpPr>
        <p:spPr bwMode="auto">
          <a:xfrm>
            <a:off x="4706938" y="2807221"/>
            <a:ext cx="923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查找对应的控制策略</a:t>
            </a:r>
          </a:p>
        </p:txBody>
      </p:sp>
      <p:sp>
        <p:nvSpPr>
          <p:cNvPr id="31" name="Text Box 31"/>
          <p:cNvSpPr txBox="1">
            <a:spLocks noChangeArrowheads="1"/>
          </p:cNvSpPr>
          <p:nvPr/>
        </p:nvSpPr>
        <p:spPr bwMode="auto">
          <a:xfrm>
            <a:off x="4621213" y="3626371"/>
            <a:ext cx="1565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判断连接请求</a:t>
            </a:r>
          </a:p>
        </p:txBody>
      </p:sp>
      <p:sp>
        <p:nvSpPr>
          <p:cNvPr id="32" name="Text Box 32"/>
          <p:cNvSpPr txBox="1">
            <a:spLocks noChangeArrowheads="1"/>
          </p:cNvSpPr>
          <p:nvPr/>
        </p:nvSpPr>
        <p:spPr bwMode="auto">
          <a:xfrm>
            <a:off x="6391275" y="2978671"/>
            <a:ext cx="1893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3" name="Text Box 33"/>
          <p:cNvSpPr txBox="1">
            <a:spLocks noChangeArrowheads="1"/>
          </p:cNvSpPr>
          <p:nvPr/>
        </p:nvSpPr>
        <p:spPr bwMode="auto">
          <a:xfrm>
            <a:off x="9337521" y="4063231"/>
            <a:ext cx="4308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4" name="Text Box 34"/>
          <p:cNvSpPr txBox="1">
            <a:spLocks noChangeArrowheads="1"/>
          </p:cNvSpPr>
          <p:nvPr/>
        </p:nvSpPr>
        <p:spPr bwMode="auto">
          <a:xfrm>
            <a:off x="1084264" y="2678928"/>
            <a:ext cx="34559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链路层代理可以对客户端连接请求进行分析，依据客户身份和请求此判是否否允许建立连接。</a:t>
            </a:r>
          </a:p>
        </p:txBody>
      </p:sp>
      <p:sp>
        <p:nvSpPr>
          <p:cNvPr id="35" name="Rectangle 35"/>
          <p:cNvSpPr>
            <a:spLocks noChangeArrowheads="1"/>
          </p:cNvSpPr>
          <p:nvPr/>
        </p:nvSpPr>
        <p:spPr bwMode="auto">
          <a:xfrm>
            <a:off x="5538788" y="2492896"/>
            <a:ext cx="1220787" cy="385763"/>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6" name="Group 36"/>
          <p:cNvGrpSpPr>
            <a:grpSpLocks/>
          </p:cNvGrpSpPr>
          <p:nvPr/>
        </p:nvGrpSpPr>
        <p:grpSpPr bwMode="auto">
          <a:xfrm>
            <a:off x="6643688" y="4997971"/>
            <a:ext cx="3124200" cy="249238"/>
            <a:chOff x="3168" y="2880"/>
            <a:chExt cx="1968" cy="157"/>
          </a:xfrm>
        </p:grpSpPr>
        <p:sp>
          <p:nvSpPr>
            <p:cNvPr id="37"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a:t>
              </a:r>
            </a:p>
          </p:txBody>
        </p:sp>
        <p:sp>
          <p:nvSpPr>
            <p:cNvPr id="38"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39"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0"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6" name="Group 46"/>
          <p:cNvGrpSpPr>
            <a:grpSpLocks/>
          </p:cNvGrpSpPr>
          <p:nvPr/>
        </p:nvGrpSpPr>
        <p:grpSpPr bwMode="auto">
          <a:xfrm>
            <a:off x="6643688" y="5226571"/>
            <a:ext cx="1447800" cy="814388"/>
            <a:chOff x="3168" y="3024"/>
            <a:chExt cx="912" cy="720"/>
          </a:xfrm>
        </p:grpSpPr>
        <p:sp>
          <p:nvSpPr>
            <p:cNvPr id="47" name="Line 47"/>
            <p:cNvSpPr>
              <a:spLocks noChangeShapeType="1"/>
            </p:cNvSpPr>
            <p:nvPr/>
          </p:nvSpPr>
          <p:spPr bwMode="auto">
            <a:xfrm>
              <a:off x="3168" y="3024"/>
              <a:ext cx="0" cy="72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Line 48"/>
            <p:cNvSpPr>
              <a:spLocks noChangeShapeType="1"/>
            </p:cNvSpPr>
            <p:nvPr/>
          </p:nvSpPr>
          <p:spPr bwMode="auto">
            <a:xfrm>
              <a:off x="4080" y="3024"/>
              <a:ext cx="0" cy="384"/>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0" name="Line 50"/>
          <p:cNvSpPr>
            <a:spLocks noChangeShapeType="1"/>
          </p:cNvSpPr>
          <p:nvPr/>
        </p:nvSpPr>
        <p:spPr bwMode="auto">
          <a:xfrm>
            <a:off x="6643688" y="5683771"/>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Text Box 53"/>
          <p:cNvSpPr txBox="1">
            <a:spLocks noChangeArrowheads="1"/>
          </p:cNvSpPr>
          <p:nvPr/>
        </p:nvSpPr>
        <p:spPr bwMode="auto">
          <a:xfrm>
            <a:off x="6873997" y="5319649"/>
            <a:ext cx="10121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rgbClr val="C00000"/>
                </a:solidFill>
              </a:rPr>
              <a:t>链路代理</a:t>
            </a:r>
            <a:endParaRPr lang="en-US" altLang="zh-CN" sz="1600" dirty="0">
              <a:solidFill>
                <a:srgbClr val="C00000"/>
              </a:solidFill>
            </a:endParaRPr>
          </a:p>
          <a:p>
            <a:pPr>
              <a:lnSpc>
                <a:spcPct val="100000"/>
              </a:lnSpc>
              <a:spcBef>
                <a:spcPct val="50000"/>
              </a:spcBef>
              <a:buFont typeface="Wingdings" panose="05000000000000000000" pitchFamily="2" charset="2"/>
              <a:buNone/>
            </a:pPr>
            <a:r>
              <a:rPr lang="zh-CN" altLang="en-US" sz="1600" dirty="0">
                <a:solidFill>
                  <a:srgbClr val="C00000"/>
                </a:solidFill>
              </a:rPr>
              <a:t>判断信息</a:t>
            </a:r>
          </a:p>
        </p:txBody>
      </p:sp>
      <p:sp>
        <p:nvSpPr>
          <p:cNvPr id="54" name="文本框 5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2" name="日期占位符 51"/>
          <p:cNvSpPr>
            <a:spLocks noGrp="1"/>
          </p:cNvSpPr>
          <p:nvPr>
            <p:ph type="dt" sz="half" idx="10"/>
          </p:nvPr>
        </p:nvSpPr>
        <p:spPr/>
        <p:txBody>
          <a:bodyPr/>
          <a:lstStyle/>
          <a:p>
            <a:pPr>
              <a:defRPr/>
            </a:pPr>
            <a:fld id="{6BAD1F25-E2DD-4D84-8E5A-F5A59A8AA48B}" type="datetime1">
              <a:rPr lang="zh-CN" altLang="en-US" smtClean="0"/>
              <a:t>2019/12/30</a:t>
            </a:fld>
            <a:endParaRPr lang="zh-CN" altLang="en-US"/>
          </a:p>
        </p:txBody>
      </p:sp>
    </p:spTree>
    <p:extLst>
      <p:ext uri="{BB962C8B-B14F-4D97-AF65-F5344CB8AC3E}">
        <p14:creationId xmlns:p14="http://schemas.microsoft.com/office/powerpoint/2010/main" val="2575465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Bottom)">
                                      <p:cBhvr>
                                        <p:cTn id="31" dur="500"/>
                                        <p:tgtEl>
                                          <p:spTgt spid="30"/>
                                        </p:tgtEl>
                                      </p:cBhvr>
                                    </p:animEffect>
                                  </p:childTnLst>
                                </p:cTn>
                              </p:par>
                              <p:par>
                                <p:cTn id="32" presetID="22" presetClass="entr" presetSubtype="1"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par>
                          <p:cTn id="35" fill="hold">
                            <p:stCondLst>
                              <p:cond delay="1000"/>
                            </p:stCondLst>
                            <p:childTnLst>
                              <p:par>
                                <p:cTn id="36" presetID="2" presetClass="entr" presetSubtype="12"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0-#ppt_w/2"/>
                                          </p:val>
                                        </p:tav>
                                        <p:tav tm="100000">
                                          <p:val>
                                            <p:strVal val="#ppt_x"/>
                                          </p:val>
                                        </p:tav>
                                      </p:tavLst>
                                    </p:anim>
                                    <p:anim calcmode="lin" valueType="num">
                                      <p:cBhvr additive="base">
                                        <p:cTn id="39" dur="500" fill="hold"/>
                                        <p:tgtEl>
                                          <p:spTgt spid="26"/>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12" presetClass="entr" presetSubtype="1"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slide(fromTop)">
                                      <p:cBhvr>
                                        <p:cTn id="43" dur="500"/>
                                        <p:tgtEl>
                                          <p:spTgt spid="32"/>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2500"/>
                            </p:stCondLst>
                            <p:childTnLst>
                              <p:par>
                                <p:cTn id="49" presetID="1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slide(fromLeft)">
                                      <p:cBhvr>
                                        <p:cTn id="51" dur="500"/>
                                        <p:tgtEl>
                                          <p:spTgt spid="29"/>
                                        </p:tgtEl>
                                      </p:cBhvr>
                                    </p:animEffect>
                                  </p:childTnLst>
                                </p:cTn>
                              </p:par>
                            </p:childTnLst>
                          </p:cTn>
                        </p:par>
                        <p:par>
                          <p:cTn id="52" fill="hold">
                            <p:stCondLst>
                              <p:cond delay="3000"/>
                            </p:stCondLst>
                            <p:childTnLst>
                              <p:par>
                                <p:cTn id="53" presetID="12" presetClass="entr" presetSubtype="4"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slide(fromBottom)">
                                      <p:cBhvr>
                                        <p:cTn id="55" dur="500"/>
                                        <p:tgtEl>
                                          <p:spTgt spid="33"/>
                                        </p:tgtEl>
                                      </p:cBhvr>
                                    </p:animEffect>
                                  </p:childTnLst>
                                </p:cTn>
                              </p:par>
                            </p:childTnLst>
                          </p:cTn>
                        </p:par>
                        <p:par>
                          <p:cTn id="56" fill="hold">
                            <p:stCondLst>
                              <p:cond delay="3500"/>
                            </p:stCondLst>
                            <p:childTnLst>
                              <p:par>
                                <p:cTn id="57" presetID="12" presetClass="entr" presetSubtype="4"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lide(fromBottom)">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1+#ppt_w/2"/>
                                          </p:val>
                                        </p:tav>
                                        <p:tav tm="100000">
                                          <p:val>
                                            <p:strVal val="#ppt_x"/>
                                          </p:val>
                                        </p:tav>
                                      </p:tavLst>
                                    </p:anim>
                                    <p:anim calcmode="lin" valueType="num">
                                      <p:cBhvr additive="base">
                                        <p:cTn id="65"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up)">
                                      <p:cBhvr>
                                        <p:cTn id="70" dur="500"/>
                                        <p:tgtEl>
                                          <p:spTgt spid="46"/>
                                        </p:tgtEl>
                                      </p:cBhvr>
                                    </p:animEffect>
                                  </p:childTnLst>
                                </p:cTn>
                              </p:par>
                            </p:childTnLst>
                          </p:cTn>
                        </p:par>
                        <p:par>
                          <p:cTn id="71" fill="hold">
                            <p:stCondLst>
                              <p:cond delay="500"/>
                            </p:stCondLst>
                            <p:childTnLst>
                              <p:par>
                                <p:cTn id="72" presetID="16" presetClass="entr" presetSubtype="37" fill="hold"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barn(outVertical)">
                                      <p:cBhvr>
                                        <p:cTn id="74" dur="500"/>
                                        <p:tgtEl>
                                          <p:spTgt spid="50"/>
                                        </p:tgtEl>
                                      </p:cBhvr>
                                    </p:animEffect>
                                  </p:childTnLst>
                                </p:cTn>
                              </p:par>
                            </p:childTnLst>
                          </p:cTn>
                        </p:par>
                        <p:par>
                          <p:cTn id="75" fill="hold">
                            <p:stCondLst>
                              <p:cond delay="1000"/>
                            </p:stCondLst>
                            <p:childTnLst>
                              <p:par>
                                <p:cTn id="76" presetID="12" presetClass="entr" presetSubtype="4"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slide(fromBottom)">
                                      <p:cBhvr>
                                        <p:cTn id="7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7" grpId="1"/>
      <p:bldP spid="29" grpId="0" autoUpdateAnimBg="0"/>
      <p:bldP spid="30" grpId="0" autoUpdateAnimBg="0"/>
      <p:bldP spid="31" grpId="0" autoUpdateAnimBg="0"/>
      <p:bldP spid="32" grpId="0" autoUpdateAnimBg="0"/>
      <p:bldP spid="33" grpId="0" autoUpdateAnimBg="0"/>
      <p:bldP spid="34" grpId="0" autoUpdateAnimBg="0"/>
      <p:bldP spid="5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链路层代理防火墙的特点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可以支持不同的应用层协议（</a:t>
            </a:r>
            <a:r>
              <a:rPr lang="en-US" altLang="zh-CN" dirty="0"/>
              <a:t>Sock4</a:t>
            </a:r>
            <a:r>
              <a:rPr lang="zh-CN" altLang="en-US" dirty="0"/>
              <a:t>支持</a:t>
            </a:r>
            <a:r>
              <a:rPr lang="en-US" altLang="zh-CN" dirty="0"/>
              <a:t>TCP</a:t>
            </a:r>
            <a:r>
              <a:rPr lang="zh-CN" altLang="en-US" dirty="0"/>
              <a:t>，</a:t>
            </a:r>
            <a:r>
              <a:rPr lang="en-US" altLang="zh-CN" dirty="0"/>
              <a:t>Socks5</a:t>
            </a:r>
            <a:r>
              <a:rPr lang="zh-CN" altLang="en-US" dirty="0"/>
              <a:t>支持</a:t>
            </a:r>
            <a:r>
              <a:rPr lang="en-US" altLang="zh-CN" dirty="0"/>
              <a:t>TCP/UDP</a:t>
            </a:r>
            <a:r>
              <a:rPr lang="zh-CN" altLang="en-US" dirty="0"/>
              <a:t>）</a:t>
            </a:r>
            <a:r>
              <a:rPr lang="en-US" altLang="zh-CN" dirty="0"/>
              <a:t>;</a:t>
            </a:r>
          </a:p>
          <a:p>
            <a:pPr lvl="3"/>
            <a:r>
              <a:rPr lang="zh-CN" altLang="en-US" dirty="0"/>
              <a:t>支持用户级的认证，可针对具体会话进行安全管理</a:t>
            </a:r>
          </a:p>
          <a:p>
            <a:pPr lvl="2"/>
            <a:r>
              <a:rPr lang="zh-CN" altLang="en-US" dirty="0"/>
              <a:t> </a:t>
            </a:r>
            <a:r>
              <a:rPr lang="zh-CN" altLang="en-US" dirty="0">
                <a:solidFill>
                  <a:srgbClr val="C00000"/>
                </a:solidFill>
              </a:rPr>
              <a:t>缺点</a:t>
            </a:r>
            <a:endParaRPr lang="en-US" altLang="zh-CN" dirty="0">
              <a:solidFill>
                <a:srgbClr val="C00000"/>
              </a:solidFill>
            </a:endParaRPr>
          </a:p>
          <a:p>
            <a:pPr lvl="3"/>
            <a:r>
              <a:rPr lang="zh-CN" altLang="en-US" dirty="0"/>
              <a:t>对客户端不透明</a:t>
            </a:r>
            <a:endParaRPr lang="en-US" altLang="zh-CN" dirty="0"/>
          </a:p>
          <a:p>
            <a:pPr lvl="3"/>
            <a:r>
              <a:rPr lang="zh-CN" altLang="en-US" dirty="0"/>
              <a:t>无法针对特定的应用协议进行安全管理</a:t>
            </a:r>
            <a:endParaRPr lang="en-US" altLang="zh-CN" dirty="0"/>
          </a:p>
          <a:p>
            <a:pPr lvl="3"/>
            <a:endParaRPr lang="zh-CN" altLang="en-US" dirty="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A8BDDDC4-0417-4730-851F-75B8E2C880CF}" type="datetime1">
              <a:rPr lang="zh-CN" altLang="en-US" smtClean="0"/>
              <a:t>2019/12/30</a:t>
            </a:fld>
            <a:endParaRPr lang="zh-CN" altLang="en-US"/>
          </a:p>
        </p:txBody>
      </p:sp>
    </p:spTree>
    <p:extLst>
      <p:ext uri="{BB962C8B-B14F-4D97-AF65-F5344CB8AC3E}">
        <p14:creationId xmlns:p14="http://schemas.microsoft.com/office/powerpoint/2010/main" val="93706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防火墙的典型体系结构</a:t>
            </a:r>
            <a:r>
              <a:rPr lang="en-US" altLang="zh-CN" dirty="0"/>
              <a:t>——</a:t>
            </a:r>
            <a:r>
              <a:rPr lang="zh-CN" altLang="en-US" dirty="0"/>
              <a:t>包过滤路由器模型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Straight Connector 25"/>
          <p:cNvSpPr>
            <a:spLocks noChangeShapeType="1"/>
          </p:cNvSpPr>
          <p:nvPr/>
        </p:nvSpPr>
        <p:spPr bwMode="auto">
          <a:xfrm rot="10800000" flipV="1">
            <a:off x="2855640" y="4144371"/>
            <a:ext cx="3455988" cy="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26"/>
          <p:cNvSpPr>
            <a:spLocks noChangeShapeType="1"/>
          </p:cNvSpPr>
          <p:nvPr/>
        </p:nvSpPr>
        <p:spPr bwMode="auto">
          <a:xfrm rot="16200000">
            <a:off x="4384402" y="4614272"/>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328" y="507305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28"/>
          <p:cNvSpPr>
            <a:spLocks noChangeShapeType="1"/>
          </p:cNvSpPr>
          <p:nvPr/>
        </p:nvSpPr>
        <p:spPr bwMode="auto">
          <a:xfrm rot="16200000">
            <a:off x="3295378" y="4604746"/>
            <a:ext cx="935038"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353" y="5080996"/>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090" y="2785471"/>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33"/>
          <p:cNvCxnSpPr>
            <a:cxnSpLocks noChangeShapeType="1"/>
          </p:cNvCxnSpPr>
          <p:nvPr/>
        </p:nvCxnSpPr>
        <p:spPr bwMode="auto">
          <a:xfrm rot="10800000">
            <a:off x="7545115" y="3160121"/>
            <a:ext cx="10699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2" name="Rectangle 34"/>
          <p:cNvSpPr>
            <a:spLocks noChangeArrowheads="1"/>
          </p:cNvSpPr>
          <p:nvPr/>
        </p:nvSpPr>
        <p:spPr bwMode="auto">
          <a:xfrm>
            <a:off x="6598965" y="3722096"/>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3" name="Rectangle 35"/>
          <p:cNvSpPr>
            <a:spLocks noChangeArrowheads="1"/>
          </p:cNvSpPr>
          <p:nvPr/>
        </p:nvSpPr>
        <p:spPr bwMode="auto">
          <a:xfrm>
            <a:off x="8618265" y="3620496"/>
            <a:ext cx="985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4" name="Rectangle 36"/>
          <p:cNvSpPr>
            <a:spLocks noChangeArrowheads="1"/>
          </p:cNvSpPr>
          <p:nvPr/>
        </p:nvSpPr>
        <p:spPr bwMode="auto">
          <a:xfrm>
            <a:off x="4635228" y="2353671"/>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cxnSp>
        <p:nvCxnSpPr>
          <p:cNvPr id="15" name="Elbow Connector 53"/>
          <p:cNvCxnSpPr>
            <a:cxnSpLocks noChangeShapeType="1"/>
          </p:cNvCxnSpPr>
          <p:nvPr/>
        </p:nvCxnSpPr>
        <p:spPr bwMode="auto">
          <a:xfrm rot="10800000" flipV="1">
            <a:off x="6290990" y="3160121"/>
            <a:ext cx="596900" cy="993775"/>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540" y="285690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765" y="285690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40"/>
          <p:cNvSpPr>
            <a:spLocks noChangeArrowheads="1"/>
          </p:cNvSpPr>
          <p:nvPr/>
        </p:nvSpPr>
        <p:spPr bwMode="auto">
          <a:xfrm>
            <a:off x="3142978" y="2353671"/>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9" name="Straight Connector 41"/>
          <p:cNvSpPr>
            <a:spLocks noChangeShapeType="1"/>
          </p:cNvSpPr>
          <p:nvPr/>
        </p:nvSpPr>
        <p:spPr bwMode="auto">
          <a:xfrm rot="5400000" flipH="1" flipV="1">
            <a:off x="3365228" y="3976096"/>
            <a:ext cx="354012"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Straight Connector 42"/>
          <p:cNvSpPr>
            <a:spLocks noChangeShapeType="1"/>
          </p:cNvSpPr>
          <p:nvPr/>
        </p:nvSpPr>
        <p:spPr bwMode="auto">
          <a:xfrm rot="16200000" flipV="1">
            <a:off x="4791597" y="3970540"/>
            <a:ext cx="342900"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Straight Connector 43"/>
          <p:cNvSpPr>
            <a:spLocks noChangeShapeType="1"/>
          </p:cNvSpPr>
          <p:nvPr/>
        </p:nvSpPr>
        <p:spPr bwMode="auto">
          <a:xfrm rot="16200000">
            <a:off x="5482952" y="4623797"/>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903" y="5088934"/>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890" y="2598146"/>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日期占位符 25"/>
          <p:cNvSpPr>
            <a:spLocks noGrp="1"/>
          </p:cNvSpPr>
          <p:nvPr>
            <p:ph type="dt" sz="half" idx="10"/>
          </p:nvPr>
        </p:nvSpPr>
        <p:spPr/>
        <p:txBody>
          <a:bodyPr/>
          <a:lstStyle/>
          <a:p>
            <a:pPr>
              <a:defRPr/>
            </a:pPr>
            <a:fld id="{0026992A-878B-471E-8026-7DB4C31EA667}" type="datetime1">
              <a:rPr lang="zh-CN" altLang="en-US" smtClean="0"/>
              <a:t>2019/12/30</a:t>
            </a:fld>
            <a:endParaRPr lang="zh-CN" altLang="en-US"/>
          </a:p>
        </p:txBody>
      </p:sp>
    </p:spTree>
    <p:extLst>
      <p:ext uri="{BB962C8B-B14F-4D97-AF65-F5344CB8AC3E}">
        <p14:creationId xmlns:p14="http://schemas.microsoft.com/office/powerpoint/2010/main" val="1818830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p:cBhvr>
                                        <p:cTn id="9" dur="500"/>
                                        <p:tgtEl>
                                          <p:spTgt spid="16"/>
                                        </p:tgtEl>
                                      </p:cBhvr>
                                    </p:animEffect>
                                  </p:childTnLst>
                                </p:cTn>
                              </p:par>
                              <p:par>
                                <p:cTn id="10" presetID="53"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p:cBhvr>
                                        <p:cTn id="14" dur="500"/>
                                        <p:tgtEl>
                                          <p:spTgt spid="17"/>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p:cBhvr>
                                        <p:cTn id="24" dur="500"/>
                                        <p:tgtEl>
                                          <p:spTgt spid="9"/>
                                        </p:tgtEl>
                                      </p:cBhvr>
                                    </p:animEffect>
                                  </p:childTnLst>
                                </p:cTn>
                              </p:par>
                              <p:par>
                                <p:cTn id="25" presetID="53"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p:cBhvr>
                                        <p:cTn id="29" dur="500"/>
                                        <p:tgtEl>
                                          <p:spTgt spid="22"/>
                                        </p:tgtEl>
                                      </p:cBhvr>
                                    </p:animEffect>
                                  </p:childTnLst>
                                </p:cTn>
                              </p:par>
                              <p:par>
                                <p:cTn id="30" presetID="53"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p:cBhvr>
                                        <p:cTn id="34" dur="500"/>
                                        <p:tgtEl>
                                          <p:spTgt spid="23"/>
                                        </p:tgtEl>
                                      </p:cBhvr>
                                    </p:animEffect>
                                  </p:childTnLst>
                                </p:cTn>
                              </p:par>
                              <p:par>
                                <p:cTn id="35" presetID="53"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p:cBhvr>
                                        <p:cTn id="39" dur="500"/>
                                        <p:tgtEl>
                                          <p:spTgt spid="10"/>
                                        </p:tgtEl>
                                      </p:cBhvr>
                                    </p:animEffect>
                                  </p:childTnLst>
                                </p:cTn>
                              </p:par>
                              <p:par>
                                <p:cTn id="40" presetID="47"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p:cBhvr>
                                        <p:cTn id="47" dur="500"/>
                                        <p:tgtEl>
                                          <p:spTgt spid="13"/>
                                        </p:tgtEl>
                                      </p:cBhvr>
                                    </p:animEffect>
                                    <p:anim calcmode="lin" valueType="num">
                                      <p:cBhvr>
                                        <p:cTn id="48" dur="500" fill="hold"/>
                                        <p:tgtEl>
                                          <p:spTgt spid="13"/>
                                        </p:tgtEl>
                                        <p:attrNameLst>
                                          <p:attrName>ppt_x</p:attrName>
                                        </p:attrNameLst>
                                      </p:cBhvr>
                                      <p:tavLst>
                                        <p:tav tm="0">
                                          <p:val>
                                            <p:strVal val="#ppt_x"/>
                                          </p:val>
                                        </p:tav>
                                        <p:tav tm="100000">
                                          <p:val>
                                            <p:strVal val="#ppt_x"/>
                                          </p:val>
                                        </p:tav>
                                      </p:tavLst>
                                    </p:anim>
                                    <p:anim calcmode="lin" valueType="num">
                                      <p:cBhvr>
                                        <p:cTn id="49" dur="5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p:cBhvr>
                                        <p:cTn id="58" dur="500"/>
                                        <p:tgtEl>
                                          <p:spTgt spid="18"/>
                                        </p:tgtEl>
                                      </p:cBhvr>
                                    </p:animEffec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7" presetClass="entr" presetSubtype="10"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fltVal val="0"/>
                                          </p:val>
                                        </p:tav>
                                        <p:tav tm="100000">
                                          <p:val>
                                            <p:strVal val="#ppt_w"/>
                                          </p:val>
                                        </p:tav>
                                      </p:tavLst>
                                    </p:anim>
                                    <p:anim calcmode="lin" valueType="num">
                                      <p:cBhvr>
                                        <p:cTn id="65" dur="500" fill="hold"/>
                                        <p:tgtEl>
                                          <p:spTgt spid="5"/>
                                        </p:tgtEl>
                                        <p:attrNameLst>
                                          <p:attrName>ppt_h</p:attrName>
                                        </p:attrNameLst>
                                      </p:cBhvr>
                                      <p:tavLst>
                                        <p:tav tm="0">
                                          <p:val>
                                            <p:strVal val="#ppt_h"/>
                                          </p:val>
                                        </p:tav>
                                        <p:tav tm="100000">
                                          <p:val>
                                            <p:strVal val="#ppt_h"/>
                                          </p:val>
                                        </p:tav>
                                      </p:tavLst>
                                    </p:anim>
                                  </p:childTnLst>
                                </p:cTn>
                              </p:par>
                              <p:par>
                                <p:cTn id="66" presetID="17" presetClass="entr" presetSubtype="1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22" presetClass="entr" presetSubtype="1"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p:cBhvr>
                                        <p:cTn id="73" dur="500"/>
                                        <p:tgtEl>
                                          <p:spTgt spid="6"/>
                                        </p:tgtEl>
                                      </p:cBhvr>
                                    </p:animEffect>
                                  </p:childTnLst>
                                </p:cTn>
                              </p:par>
                              <p:par>
                                <p:cTn id="74" presetID="22" presetClass="entr" presetSubtype="1" fill="hold"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p:cBhvr>
                                        <p:cTn id="76" dur="500"/>
                                        <p:tgtEl>
                                          <p:spTgt spid="8"/>
                                        </p:tgtEl>
                                      </p:cBhvr>
                                    </p:animEffect>
                                  </p:childTnLst>
                                </p:cTn>
                              </p:par>
                              <p:par>
                                <p:cTn id="77" presetID="22" presetClass="entr" presetSubtype="1"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p:cBhvr>
                                        <p:cTn id="79" dur="500"/>
                                        <p:tgtEl>
                                          <p:spTgt spid="21"/>
                                        </p:tgtEl>
                                      </p:cBhvr>
                                    </p:animEffect>
                                  </p:childTnLst>
                                </p:cTn>
                              </p:par>
                              <p:par>
                                <p:cTn id="80" presetID="22" presetClass="entr" presetSubtype="4"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p:cBhvr>
                                        <p:cTn id="82" dur="500"/>
                                        <p:tgtEl>
                                          <p:spTgt spid="20"/>
                                        </p:tgtEl>
                                      </p:cBhvr>
                                    </p:animEffect>
                                  </p:childTnLst>
                                </p:cTn>
                              </p:par>
                              <p:par>
                                <p:cTn id="83" presetID="22" presetClass="entr" presetSubtype="4"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p:cBhvr>
                                        <p:cTn id="85" dur="500"/>
                                        <p:tgtEl>
                                          <p:spTgt spid="1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p:cBhvr>
                                        <p:cTn id="8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3" grpId="0" bldLvl="0" autoUpdateAnimBg="0"/>
      <p:bldP spid="14" grpId="0" bldLvl="0" autoUpdateAnimBg="0"/>
      <p:bldP spid="15" grpId="0" animBg="1"/>
      <p:bldP spid="1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防火墙的典型体系结构</a:t>
            </a:r>
            <a:r>
              <a:rPr lang="en-US" altLang="zh-CN" dirty="0"/>
              <a:t>——</a:t>
            </a:r>
            <a:r>
              <a:rPr lang="zh-CN" altLang="en-US" dirty="0"/>
              <a:t>单宿主堡垒主机模型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Straight Connector 4"/>
          <p:cNvSpPr>
            <a:spLocks noChangeShapeType="1"/>
          </p:cNvSpPr>
          <p:nvPr/>
        </p:nvSpPr>
        <p:spPr bwMode="auto">
          <a:xfrm rot="10800000" flipV="1">
            <a:off x="2992326" y="4029869"/>
            <a:ext cx="3895761" cy="6351"/>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5"/>
          <p:cNvSpPr>
            <a:spLocks noChangeShapeType="1"/>
          </p:cNvSpPr>
          <p:nvPr/>
        </p:nvSpPr>
        <p:spPr bwMode="auto">
          <a:xfrm rot="16200000">
            <a:off x="4521089" y="450612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014" y="496490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3432064" y="4496595"/>
            <a:ext cx="935037"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039" y="497284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3351102" y="5980907"/>
            <a:ext cx="7286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4557602" y="5980907"/>
            <a:ext cx="63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777" y="2677320"/>
            <a:ext cx="9890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p:cNvCxnSpPr>
          <p:nvPr/>
        </p:nvCxnSpPr>
        <p:spPr bwMode="auto">
          <a:xfrm rot="10800000">
            <a:off x="7681802" y="3051970"/>
            <a:ext cx="10699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6735652" y="3613945"/>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8807339" y="3548857"/>
            <a:ext cx="987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Rectangle 24"/>
          <p:cNvSpPr>
            <a:spLocks noChangeArrowheads="1"/>
          </p:cNvSpPr>
          <p:nvPr/>
        </p:nvSpPr>
        <p:spPr bwMode="auto">
          <a:xfrm>
            <a:off x="4748102" y="2296320"/>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cxnSp>
        <p:nvCxnSpPr>
          <p:cNvPr id="17" name="Elbow Connector 53"/>
          <p:cNvCxnSpPr>
            <a:cxnSpLocks noChangeShapeType="1"/>
          </p:cNvCxnSpPr>
          <p:nvPr/>
        </p:nvCxnSpPr>
        <p:spPr bwMode="auto">
          <a:xfrm rot="10800000" flipV="1">
            <a:off x="6427677" y="3051970"/>
            <a:ext cx="596900" cy="993775"/>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227" y="274875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452" y="274875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57"/>
          <p:cNvSpPr>
            <a:spLocks noChangeArrowheads="1"/>
          </p:cNvSpPr>
          <p:nvPr/>
        </p:nvSpPr>
        <p:spPr bwMode="auto">
          <a:xfrm>
            <a:off x="3273314" y="2296320"/>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1" name="Straight Connector 58"/>
          <p:cNvSpPr>
            <a:spLocks noChangeShapeType="1"/>
          </p:cNvSpPr>
          <p:nvPr/>
        </p:nvSpPr>
        <p:spPr bwMode="auto">
          <a:xfrm rot="5400000" flipH="1" flipV="1">
            <a:off x="3501914" y="3867945"/>
            <a:ext cx="354013"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Straight Connector 67"/>
          <p:cNvSpPr>
            <a:spLocks noChangeShapeType="1"/>
          </p:cNvSpPr>
          <p:nvPr/>
        </p:nvSpPr>
        <p:spPr bwMode="auto">
          <a:xfrm rot="16200000" flipV="1">
            <a:off x="4928283" y="3862388"/>
            <a:ext cx="342900"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Straight Connector 70"/>
          <p:cNvSpPr>
            <a:spLocks noChangeShapeType="1"/>
          </p:cNvSpPr>
          <p:nvPr/>
        </p:nvSpPr>
        <p:spPr bwMode="auto">
          <a:xfrm rot="16200000">
            <a:off x="5619639" y="4515645"/>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589" y="4980782"/>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2"/>
          <p:cNvSpPr>
            <a:spLocks noChangeArrowheads="1"/>
          </p:cNvSpPr>
          <p:nvPr/>
        </p:nvSpPr>
        <p:spPr bwMode="auto">
          <a:xfrm>
            <a:off x="5656152" y="5990432"/>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4577" y="2489995"/>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日期占位符 28"/>
          <p:cNvSpPr>
            <a:spLocks noGrp="1"/>
          </p:cNvSpPr>
          <p:nvPr>
            <p:ph type="dt" sz="half" idx="10"/>
          </p:nvPr>
        </p:nvSpPr>
        <p:spPr/>
        <p:txBody>
          <a:bodyPr/>
          <a:lstStyle/>
          <a:p>
            <a:pPr>
              <a:defRPr/>
            </a:pPr>
            <a:fld id="{73E64624-CC0D-4182-B792-89748397DAFB}" type="datetime1">
              <a:rPr lang="zh-CN" altLang="en-US" smtClean="0"/>
              <a:t>2019/12/30</a:t>
            </a:fld>
            <a:endParaRPr lang="zh-CN" altLang="en-US"/>
          </a:p>
        </p:txBody>
      </p:sp>
    </p:spTree>
    <p:extLst>
      <p:ext uri="{BB962C8B-B14F-4D97-AF65-F5344CB8AC3E}">
        <p14:creationId xmlns:p14="http://schemas.microsoft.com/office/powerpoint/2010/main" val="2605820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p:cBhvr>
                                        <p:cTn id="9" dur="500"/>
                                        <p:tgtEl>
                                          <p:spTgt spid="18"/>
                                        </p:tgtEl>
                                      </p:cBhvr>
                                    </p:animEffect>
                                  </p:childTnLst>
                                </p:cTn>
                              </p:par>
                              <p:par>
                                <p:cTn id="10" presetID="53"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p:cBhvr>
                                        <p:cTn id="14" dur="500"/>
                                        <p:tgtEl>
                                          <p:spTgt spid="19"/>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p:cBhvr>
                                        <p:cTn id="24" dur="500"/>
                                        <p:tgtEl>
                                          <p:spTgt spid="9"/>
                                        </p:tgtEl>
                                      </p:cBhvr>
                                    </p:animEffect>
                                  </p:childTnLst>
                                </p:cTn>
                              </p:par>
                              <p:par>
                                <p:cTn id="25" presetID="53"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p:cBhvr>
                                        <p:cTn id="29" dur="500"/>
                                        <p:tgtEl>
                                          <p:spTgt spid="24"/>
                                        </p:tgtEl>
                                      </p:cBhvr>
                                    </p:animEffect>
                                  </p:childTnLst>
                                </p:cTn>
                              </p:par>
                              <p:par>
                                <p:cTn id="30" presetID="53"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p:cBhvr>
                                        <p:cTn id="34" dur="500"/>
                                        <p:tgtEl>
                                          <p:spTgt spid="26"/>
                                        </p:tgtEl>
                                      </p:cBhvr>
                                    </p:animEffect>
                                  </p:childTnLst>
                                </p:cTn>
                              </p:par>
                              <p:par>
                                <p:cTn id="35" presetID="53"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p:cBhvr>
                                        <p:cTn id="39" dur="500"/>
                                        <p:tgtEl>
                                          <p:spTgt spid="12"/>
                                        </p:tgtEl>
                                      </p:cBhvr>
                                    </p:animEffect>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p:cBhvr>
                                        <p:cTn id="43" dur="500"/>
                                        <p:tgtEl>
                                          <p:spTgt spid="10"/>
                                        </p:tgtEl>
                                      </p:cBhvr>
                                    </p:animEffect>
                                    <p:anim calcmode="lin" valueType="num">
                                      <p:cBhvr>
                                        <p:cTn id="44" dur="500" fill="hold"/>
                                        <p:tgtEl>
                                          <p:spTgt spid="10"/>
                                        </p:tgtEl>
                                        <p:attrNameLst>
                                          <p:attrName>ppt_x</p:attrName>
                                        </p:attrNameLst>
                                      </p:cBhvr>
                                      <p:tavLst>
                                        <p:tav tm="0">
                                          <p:val>
                                            <p:strVal val="#ppt_x"/>
                                          </p:val>
                                        </p:tav>
                                        <p:tav tm="100000">
                                          <p:val>
                                            <p:strVal val="#ppt_x"/>
                                          </p:val>
                                        </p:tav>
                                      </p:tavLst>
                                    </p:anim>
                                    <p:anim calcmode="lin" valueType="num">
                                      <p:cBhvr>
                                        <p:cTn id="45" dur="500" fill="hold"/>
                                        <p:tgtEl>
                                          <p:spTgt spid="10"/>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p:cBhvr>
                                        <p:cTn id="48" dur="500"/>
                                        <p:tgtEl>
                                          <p:spTgt spid="11"/>
                                        </p:tgtEl>
                                      </p:cBhvr>
                                    </p:animEffec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p:cBhvr>
                                        <p:cTn id="53" dur="500"/>
                                        <p:tgtEl>
                                          <p:spTgt spid="25"/>
                                        </p:tgtEl>
                                      </p:cBhvr>
                                    </p:animEffect>
                                    <p:anim calcmode="lin" valueType="num">
                                      <p:cBhvr>
                                        <p:cTn id="54" dur="500" fill="hold"/>
                                        <p:tgtEl>
                                          <p:spTgt spid="25"/>
                                        </p:tgtEl>
                                        <p:attrNameLst>
                                          <p:attrName>ppt_x</p:attrName>
                                        </p:attrNameLst>
                                      </p:cBhvr>
                                      <p:tavLst>
                                        <p:tav tm="0">
                                          <p:val>
                                            <p:strVal val="#ppt_x"/>
                                          </p:val>
                                        </p:tav>
                                        <p:tav tm="100000">
                                          <p:val>
                                            <p:strVal val="#ppt_x"/>
                                          </p:val>
                                        </p:tav>
                                      </p:tavLst>
                                    </p:anim>
                                    <p:anim calcmode="lin" valueType="num">
                                      <p:cBhvr>
                                        <p:cTn id="55" dur="500" fill="hold"/>
                                        <p:tgtEl>
                                          <p:spTgt spid="2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p:cBhvr>
                                        <p:cTn id="58" dur="500"/>
                                        <p:tgtEl>
                                          <p:spTgt spid="14"/>
                                        </p:tgtEl>
                                      </p:cBhvr>
                                    </p:animEffect>
                                    <p:anim calcmode="lin" valueType="num">
                                      <p:cBhvr>
                                        <p:cTn id="59" dur="500" fill="hold"/>
                                        <p:tgtEl>
                                          <p:spTgt spid="14"/>
                                        </p:tgtEl>
                                        <p:attrNameLst>
                                          <p:attrName>ppt_x</p:attrName>
                                        </p:attrNameLst>
                                      </p:cBhvr>
                                      <p:tavLst>
                                        <p:tav tm="0">
                                          <p:val>
                                            <p:strVal val="#ppt_x"/>
                                          </p:val>
                                        </p:tav>
                                        <p:tav tm="100000">
                                          <p:val>
                                            <p:strVal val="#ppt_x"/>
                                          </p:val>
                                        </p:tav>
                                      </p:tavLst>
                                    </p:anim>
                                    <p:anim calcmode="lin" valueType="num">
                                      <p:cBhvr>
                                        <p:cTn id="60" dur="500" fill="hold"/>
                                        <p:tgtEl>
                                          <p:spTgt spid="1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ntr" presetSubtype="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p:cBhvr>
                                        <p:cTn id="69" dur="500"/>
                                        <p:tgtEl>
                                          <p:spTgt spid="16"/>
                                        </p:tgtEl>
                                      </p:cBhvr>
                                    </p:animEffect>
                                    <p:anim calcmode="lin" valueType="num">
                                      <p:cBhvr>
                                        <p:cTn id="70" dur="500" fill="hold"/>
                                        <p:tgtEl>
                                          <p:spTgt spid="16"/>
                                        </p:tgtEl>
                                        <p:attrNameLst>
                                          <p:attrName>ppt_x</p:attrName>
                                        </p:attrNameLst>
                                      </p:cBhvr>
                                      <p:tavLst>
                                        <p:tav tm="0">
                                          <p:val>
                                            <p:strVal val="#ppt_x"/>
                                          </p:val>
                                        </p:tav>
                                        <p:tav tm="100000">
                                          <p:val>
                                            <p:strVal val="#ppt_x"/>
                                          </p:val>
                                        </p:tav>
                                      </p:tavLst>
                                    </p:anim>
                                    <p:anim calcmode="lin" valueType="num">
                                      <p:cBhvr>
                                        <p:cTn id="71" dur="5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p:cBhvr>
                                        <p:cTn id="74" dur="500"/>
                                        <p:tgtEl>
                                          <p:spTgt spid="20"/>
                                        </p:tgtEl>
                                      </p:cBhvr>
                                    </p:animEffect>
                                    <p:anim calcmode="lin" valueType="num">
                                      <p:cBhvr>
                                        <p:cTn id="75" dur="500" fill="hold"/>
                                        <p:tgtEl>
                                          <p:spTgt spid="20"/>
                                        </p:tgtEl>
                                        <p:attrNameLst>
                                          <p:attrName>ppt_x</p:attrName>
                                        </p:attrNameLst>
                                      </p:cBhvr>
                                      <p:tavLst>
                                        <p:tav tm="0">
                                          <p:val>
                                            <p:strVal val="#ppt_x"/>
                                          </p:val>
                                        </p:tav>
                                        <p:tav tm="100000">
                                          <p:val>
                                            <p:strVal val="#ppt_x"/>
                                          </p:val>
                                        </p:tav>
                                      </p:tavLst>
                                    </p:anim>
                                    <p:anim calcmode="lin" valueType="num">
                                      <p:cBhvr>
                                        <p:cTn id="76" dur="500" fill="hold"/>
                                        <p:tgtEl>
                                          <p:spTgt spid="20"/>
                                        </p:tgtEl>
                                        <p:attrNameLst>
                                          <p:attrName>ppt_y</p:attrName>
                                        </p:attrNameLst>
                                      </p:cBhvr>
                                      <p:tavLst>
                                        <p:tav tm="0">
                                          <p:val>
                                            <p:strVal val="#ppt_y+.1"/>
                                          </p:val>
                                        </p:tav>
                                        <p:tav tm="100000">
                                          <p:val>
                                            <p:strVal val="#ppt_y"/>
                                          </p:val>
                                        </p:tav>
                                      </p:tavLst>
                                    </p:anim>
                                  </p:childTnLst>
                                </p:cTn>
                              </p:par>
                            </p:childTnLst>
                          </p:cTn>
                        </p:par>
                        <p:par>
                          <p:cTn id="77" fill="hold">
                            <p:stCondLst>
                              <p:cond delay="1500"/>
                            </p:stCondLst>
                            <p:childTnLst>
                              <p:par>
                                <p:cTn id="78" presetID="17" presetClass="entr" presetSubtype="10"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strVal val="#ppt_h"/>
                                          </p:val>
                                        </p:tav>
                                        <p:tav tm="100000">
                                          <p:val>
                                            <p:strVal val="#ppt_h"/>
                                          </p:val>
                                        </p:tav>
                                      </p:tavLst>
                                    </p:anim>
                                  </p:childTnLst>
                                </p:cTn>
                              </p:par>
                              <p:par>
                                <p:cTn id="82" presetID="17" presetClass="entr" presetSubtype="10" fill="hold"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500" fill="hold"/>
                                        <p:tgtEl>
                                          <p:spTgt spid="13"/>
                                        </p:tgtEl>
                                        <p:attrNameLst>
                                          <p:attrName>ppt_w</p:attrName>
                                        </p:attrNameLst>
                                      </p:cBhvr>
                                      <p:tavLst>
                                        <p:tav tm="0">
                                          <p:val>
                                            <p:fltVal val="0"/>
                                          </p:val>
                                        </p:tav>
                                        <p:tav tm="100000">
                                          <p:val>
                                            <p:strVal val="#ppt_w"/>
                                          </p:val>
                                        </p:tav>
                                      </p:tavLst>
                                    </p:anim>
                                    <p:anim calcmode="lin" valueType="num">
                                      <p:cBhvr>
                                        <p:cTn id="85" dur="500" fill="hold"/>
                                        <p:tgtEl>
                                          <p:spTgt spid="13"/>
                                        </p:tgtEl>
                                        <p:attrNameLst>
                                          <p:attrName>ppt_h</p:attrName>
                                        </p:attrNameLst>
                                      </p:cBhvr>
                                      <p:tavLst>
                                        <p:tav tm="0">
                                          <p:val>
                                            <p:strVal val="#ppt_h"/>
                                          </p:val>
                                        </p:tav>
                                        <p:tav tm="100000">
                                          <p:val>
                                            <p:strVal val="#ppt_h"/>
                                          </p:val>
                                        </p:tav>
                                      </p:tavLst>
                                    </p:anim>
                                  </p:childTnLst>
                                </p:cTn>
                              </p:par>
                            </p:childTnLst>
                          </p:cTn>
                        </p:par>
                        <p:par>
                          <p:cTn id="86" fill="hold">
                            <p:stCondLst>
                              <p:cond delay="2000"/>
                            </p:stCondLst>
                            <p:childTnLst>
                              <p:par>
                                <p:cTn id="87" presetID="22" presetClass="entr" presetSubtype="1"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p:cBhvr>
                                        <p:cTn id="89" dur="500"/>
                                        <p:tgtEl>
                                          <p:spTgt spid="6"/>
                                        </p:tgtEl>
                                      </p:cBhvr>
                                    </p:animEffect>
                                  </p:childTnLst>
                                </p:cTn>
                              </p:par>
                              <p:par>
                                <p:cTn id="90" presetID="22" presetClass="entr" presetSubtype="1" fill="hold" nodeType="withEffect">
                                  <p:stCondLst>
                                    <p:cond delay="0"/>
                                  </p:stCondLst>
                                  <p:childTnLst>
                                    <p:set>
                                      <p:cBhvr>
                                        <p:cTn id="91" dur="1" fill="hold">
                                          <p:stCondLst>
                                            <p:cond delay="0"/>
                                          </p:stCondLst>
                                        </p:cTn>
                                        <p:tgtEl>
                                          <p:spTgt spid="8"/>
                                        </p:tgtEl>
                                        <p:attrNameLst>
                                          <p:attrName>style.visibility</p:attrName>
                                        </p:attrNameLst>
                                      </p:cBhvr>
                                      <p:to>
                                        <p:strVal val="visible"/>
                                      </p:to>
                                    </p:set>
                                    <p:animEffect>
                                      <p:cBhvr>
                                        <p:cTn id="92" dur="500"/>
                                        <p:tgtEl>
                                          <p:spTgt spid="8"/>
                                        </p:tgtEl>
                                      </p:cBhvr>
                                    </p:animEffect>
                                  </p:childTnLst>
                                </p:cTn>
                              </p:par>
                              <p:par>
                                <p:cTn id="93" presetID="22" presetClass="entr" presetSubtype="1"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p:cBhvr>
                                        <p:cTn id="95" dur="500"/>
                                        <p:tgtEl>
                                          <p:spTgt spid="23"/>
                                        </p:tgtEl>
                                      </p:cBhvr>
                                    </p:animEffect>
                                  </p:childTnLst>
                                </p:cTn>
                              </p:par>
                              <p:par>
                                <p:cTn id="96" presetID="22" presetClass="entr" presetSubtype="4"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p:cBhvr>
                                        <p:cTn id="98" dur="500"/>
                                        <p:tgtEl>
                                          <p:spTgt spid="22"/>
                                        </p:tgtEl>
                                      </p:cBhvr>
                                    </p:animEffect>
                                  </p:childTnLst>
                                </p:cTn>
                              </p:par>
                              <p:par>
                                <p:cTn id="99" presetID="22" presetClass="entr" presetSubtype="4" fill="hold"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p:cBhvr>
                                        <p:cTn id="101" dur="500"/>
                                        <p:tgtEl>
                                          <p:spTgt spid="21"/>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p:cBhvr>
                                        <p:cTn id="10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6" grpId="0" bldLvl="0" autoUpdateAnimBg="0"/>
      <p:bldP spid="17" grpId="0" animBg="1"/>
      <p:bldP spid="20" grpId="0" bldLvl="0" autoUpdateAnimBg="0"/>
      <p:bldP spid="2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防火墙的典型体系结构</a:t>
            </a:r>
            <a:r>
              <a:rPr lang="en-US" altLang="zh-CN" dirty="0"/>
              <a:t>——</a:t>
            </a:r>
            <a:r>
              <a:rPr lang="zh-CN" altLang="en-US" dirty="0"/>
              <a:t>双宿主堡垒主机模型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Straight Connector 4"/>
          <p:cNvSpPr>
            <a:spLocks noChangeShapeType="1"/>
          </p:cNvSpPr>
          <p:nvPr/>
        </p:nvSpPr>
        <p:spPr bwMode="auto">
          <a:xfrm rot="10800000" flipV="1">
            <a:off x="2495601" y="4088562"/>
            <a:ext cx="4197350" cy="9525"/>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5"/>
          <p:cNvSpPr>
            <a:spLocks noChangeShapeType="1"/>
          </p:cNvSpPr>
          <p:nvPr/>
        </p:nvSpPr>
        <p:spPr bwMode="auto">
          <a:xfrm rot="16200000">
            <a:off x="4765725" y="4558462"/>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51" y="501724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3676701" y="4548937"/>
            <a:ext cx="935037"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76" y="502518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3595738" y="6033249"/>
            <a:ext cx="72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4802238" y="6033249"/>
            <a:ext cx="63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413" y="2466137"/>
            <a:ext cx="9890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p:cNvCxnSpPr>
          <p:nvPr/>
        </p:nvCxnSpPr>
        <p:spPr bwMode="auto">
          <a:xfrm flipH="1">
            <a:off x="7855001" y="2945562"/>
            <a:ext cx="1141412"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6980288" y="3666287"/>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dirty="0">
                <a:solidFill>
                  <a:schemeClr val="tx2"/>
                </a:solidFill>
                <a:sym typeface="黑体" panose="02010609060101010101" pitchFamily="49" charset="-122"/>
              </a:rPr>
              <a:t>包过滤路由器</a:t>
            </a:r>
            <a:endParaRPr lang="en-US" altLang="zh-CN" sz="1600" dirty="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8993238" y="3421812"/>
            <a:ext cx="985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Rectangle 24"/>
          <p:cNvSpPr>
            <a:spLocks noChangeArrowheads="1"/>
          </p:cNvSpPr>
          <p:nvPr/>
        </p:nvSpPr>
        <p:spPr bwMode="auto">
          <a:xfrm>
            <a:off x="3935463" y="2297862"/>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63" y="280109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88" y="280109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7"/>
          <p:cNvSpPr>
            <a:spLocks noChangeArrowheads="1"/>
          </p:cNvSpPr>
          <p:nvPr/>
        </p:nvSpPr>
        <p:spPr bwMode="auto">
          <a:xfrm>
            <a:off x="2711501" y="2297862"/>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0" name="Straight Connector 58"/>
          <p:cNvSpPr>
            <a:spLocks noChangeShapeType="1"/>
          </p:cNvSpPr>
          <p:nvPr/>
        </p:nvSpPr>
        <p:spPr bwMode="auto">
          <a:xfrm rot="5400000" flipH="1" flipV="1">
            <a:off x="2933750" y="3920287"/>
            <a:ext cx="354013"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Straight Connector 67"/>
          <p:cNvSpPr>
            <a:spLocks noChangeShapeType="1"/>
          </p:cNvSpPr>
          <p:nvPr/>
        </p:nvSpPr>
        <p:spPr bwMode="auto">
          <a:xfrm rot="16200000" flipV="1">
            <a:off x="4086275" y="3874250"/>
            <a:ext cx="4159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Straight Connector 70"/>
          <p:cNvSpPr>
            <a:spLocks noChangeShapeType="1"/>
          </p:cNvSpPr>
          <p:nvPr/>
        </p:nvSpPr>
        <p:spPr bwMode="auto">
          <a:xfrm rot="16200000">
            <a:off x="5864275" y="4567987"/>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226" y="5033124"/>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72"/>
          <p:cNvSpPr>
            <a:spLocks noChangeArrowheads="1"/>
          </p:cNvSpPr>
          <p:nvPr/>
        </p:nvSpPr>
        <p:spPr bwMode="auto">
          <a:xfrm>
            <a:off x="5900788" y="6042774"/>
            <a:ext cx="537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FTP</a:t>
            </a:r>
          </a:p>
        </p:txBody>
      </p:sp>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9213" y="254233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51" y="280109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Straight Connector 31"/>
          <p:cNvSpPr>
            <a:spLocks noChangeShapeType="1"/>
          </p:cNvSpPr>
          <p:nvPr/>
        </p:nvSpPr>
        <p:spPr bwMode="auto">
          <a:xfrm rot="16200000">
            <a:off x="5569795" y="3879805"/>
            <a:ext cx="436562" cy="95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Rectangle 38"/>
          <p:cNvSpPr>
            <a:spLocks noChangeArrowheads="1"/>
          </p:cNvSpPr>
          <p:nvPr/>
        </p:nvSpPr>
        <p:spPr bwMode="auto">
          <a:xfrm>
            <a:off x="5376913" y="2370783"/>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cxnSp>
        <p:nvCxnSpPr>
          <p:cNvPr id="29" name="直接连接符 28"/>
          <p:cNvCxnSpPr>
            <a:cxnSpLocks noChangeShapeType="1"/>
          </p:cNvCxnSpPr>
          <p:nvPr/>
        </p:nvCxnSpPr>
        <p:spPr bwMode="auto">
          <a:xfrm>
            <a:off x="6096051" y="2945562"/>
            <a:ext cx="1223962"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32" name="日期占位符 31"/>
          <p:cNvSpPr>
            <a:spLocks noGrp="1"/>
          </p:cNvSpPr>
          <p:nvPr>
            <p:ph type="dt" sz="half" idx="10"/>
          </p:nvPr>
        </p:nvSpPr>
        <p:spPr/>
        <p:txBody>
          <a:bodyPr/>
          <a:lstStyle/>
          <a:p>
            <a:pPr>
              <a:defRPr/>
            </a:pPr>
            <a:fld id="{7029CBEB-3F7E-49D2-B0A7-0B66760666E4}" type="datetime1">
              <a:rPr lang="zh-CN" altLang="en-US" smtClean="0"/>
              <a:t>2019/12/30</a:t>
            </a:fld>
            <a:endParaRPr lang="zh-CN" altLang="en-US"/>
          </a:p>
        </p:txBody>
      </p:sp>
    </p:spTree>
    <p:extLst>
      <p:ext uri="{BB962C8B-B14F-4D97-AF65-F5344CB8AC3E}">
        <p14:creationId xmlns:p14="http://schemas.microsoft.com/office/powerpoint/2010/main" val="2110184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p:cBhvr>
                                        <p:cTn id="9" dur="500"/>
                                        <p:tgtEl>
                                          <p:spTgt spid="17"/>
                                        </p:tgtEl>
                                      </p:cBhvr>
                                    </p:animEffect>
                                  </p:childTnLst>
                                </p:cTn>
                              </p:par>
                              <p:par>
                                <p:cTn id="10" presetID="53"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p:cBhvr>
                                        <p:cTn id="14" dur="500"/>
                                        <p:tgtEl>
                                          <p:spTgt spid="18"/>
                                        </p:tgtEl>
                                      </p:cBhvr>
                                    </p:animEffect>
                                  </p:childTnLst>
                                </p:cTn>
                              </p:par>
                              <p:par>
                                <p:cTn id="15" presetID="53"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p:cBhvr>
                                        <p:cTn id="19" dur="500"/>
                                        <p:tgtEl>
                                          <p:spTgt spid="26"/>
                                        </p:tgtEl>
                                      </p:cBhvr>
                                    </p:animEffect>
                                  </p:childTnLst>
                                </p:cTn>
                              </p:par>
                              <p:par>
                                <p:cTn id="20" presetID="53"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p:cBhvr>
                                        <p:cTn id="24" dur="500"/>
                                        <p:tgtEl>
                                          <p:spTgt spid="7"/>
                                        </p:tgtEl>
                                      </p:cBhvr>
                                    </p:animEffect>
                                  </p:childTnLst>
                                </p:cTn>
                              </p:par>
                              <p:par>
                                <p:cTn id="25" presetID="53"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p:cBhvr>
                                        <p:cTn id="29" dur="500"/>
                                        <p:tgtEl>
                                          <p:spTgt spid="9"/>
                                        </p:tgtEl>
                                      </p:cBhvr>
                                    </p:animEffect>
                                  </p:childTnLst>
                                </p:cTn>
                              </p:par>
                              <p:par>
                                <p:cTn id="30" presetID="53"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p:cBhvr>
                                        <p:cTn id="34" dur="500"/>
                                        <p:tgtEl>
                                          <p:spTgt spid="23"/>
                                        </p:tgtEl>
                                      </p:cBhvr>
                                    </p:animEffect>
                                  </p:childTnLst>
                                </p:cTn>
                              </p:par>
                              <p:par>
                                <p:cTn id="35" presetID="53"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p:cBhvr>
                                        <p:cTn id="39" dur="500"/>
                                        <p:tgtEl>
                                          <p:spTgt spid="25"/>
                                        </p:tgtEl>
                                      </p:cBhvr>
                                    </p:animEffect>
                                  </p:childTnLst>
                                </p:cTn>
                              </p:par>
                              <p:par>
                                <p:cTn id="40" presetID="53"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p:cBhvr>
                                        <p:cTn id="44" dur="500"/>
                                        <p:tgtEl>
                                          <p:spTgt spid="12"/>
                                        </p:tgtEl>
                                      </p:cBhvr>
                                    </p:animEffect>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p:cBhvr>
                                        <p:cTn id="48" dur="500"/>
                                        <p:tgtEl>
                                          <p:spTgt spid="10"/>
                                        </p:tgtEl>
                                      </p:cBhvr>
                                    </p:animEffect>
                                    <p:anim calcmode="lin" valueType="num">
                                      <p:cBhvr>
                                        <p:cTn id="49" dur="500" fill="hold"/>
                                        <p:tgtEl>
                                          <p:spTgt spid="10"/>
                                        </p:tgtEl>
                                        <p:attrNameLst>
                                          <p:attrName>ppt_x</p:attrName>
                                        </p:attrNameLst>
                                      </p:cBhvr>
                                      <p:tavLst>
                                        <p:tav tm="0">
                                          <p:val>
                                            <p:strVal val="#ppt_x"/>
                                          </p:val>
                                        </p:tav>
                                        <p:tav tm="100000">
                                          <p:val>
                                            <p:strVal val="#ppt_x"/>
                                          </p:val>
                                        </p:tav>
                                      </p:tavLst>
                                    </p:anim>
                                    <p:anim calcmode="lin" valueType="num">
                                      <p:cBhvr>
                                        <p:cTn id="50" dur="500" fill="hold"/>
                                        <p:tgtEl>
                                          <p:spTgt spid="10"/>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p:cBhvr>
                                        <p:cTn id="58" dur="500"/>
                                        <p:tgtEl>
                                          <p:spTgt spid="24"/>
                                        </p:tgtEl>
                                      </p:cBhvr>
                                    </p:animEffect>
                                    <p:anim calcmode="lin" valueType="num">
                                      <p:cBhvr>
                                        <p:cTn id="59" dur="500" fill="hold"/>
                                        <p:tgtEl>
                                          <p:spTgt spid="24"/>
                                        </p:tgtEl>
                                        <p:attrNameLst>
                                          <p:attrName>ppt_x</p:attrName>
                                        </p:attrNameLst>
                                      </p:cBhvr>
                                      <p:tavLst>
                                        <p:tav tm="0">
                                          <p:val>
                                            <p:strVal val="#ppt_x"/>
                                          </p:val>
                                        </p:tav>
                                        <p:tav tm="100000">
                                          <p:val>
                                            <p:strVal val="#ppt_x"/>
                                          </p:val>
                                        </p:tav>
                                      </p:tavLst>
                                    </p:anim>
                                    <p:anim calcmode="lin" valueType="num">
                                      <p:cBhvr>
                                        <p:cTn id="60" dur="500" fill="hold"/>
                                        <p:tgtEl>
                                          <p:spTgt spid="2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p:cBhvr>
                                        <p:cTn id="63" dur="500"/>
                                        <p:tgtEl>
                                          <p:spTgt spid="14"/>
                                        </p:tgtEl>
                                      </p:cBhvr>
                                    </p:animEffect>
                                    <p:anim calcmode="lin" valueType="num">
                                      <p:cBhvr>
                                        <p:cTn id="64" dur="500" fill="hold"/>
                                        <p:tgtEl>
                                          <p:spTgt spid="14"/>
                                        </p:tgtEl>
                                        <p:attrNameLst>
                                          <p:attrName>ppt_x</p:attrName>
                                        </p:attrNameLst>
                                      </p:cBhvr>
                                      <p:tavLst>
                                        <p:tav tm="0">
                                          <p:val>
                                            <p:strVal val="#ppt_x"/>
                                          </p:val>
                                        </p:tav>
                                        <p:tav tm="100000">
                                          <p:val>
                                            <p:strVal val="#ppt_x"/>
                                          </p:val>
                                        </p:tav>
                                      </p:tavLst>
                                    </p:anim>
                                    <p:anim calcmode="lin" valueType="num">
                                      <p:cBhvr>
                                        <p:cTn id="65" dur="500" fill="hold"/>
                                        <p:tgtEl>
                                          <p:spTgt spid="14"/>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p:cBhvr>
                                        <p:cTn id="68" dur="500"/>
                                        <p:tgtEl>
                                          <p:spTgt spid="15"/>
                                        </p:tgtEl>
                                      </p:cBhvr>
                                    </p:animEffect>
                                    <p:anim calcmode="lin" valueType="num">
                                      <p:cBhvr>
                                        <p:cTn id="69" dur="500" fill="hold"/>
                                        <p:tgtEl>
                                          <p:spTgt spid="15"/>
                                        </p:tgtEl>
                                        <p:attrNameLst>
                                          <p:attrName>ppt_x</p:attrName>
                                        </p:attrNameLst>
                                      </p:cBhvr>
                                      <p:tavLst>
                                        <p:tav tm="0">
                                          <p:val>
                                            <p:strVal val="#ppt_x"/>
                                          </p:val>
                                        </p:tav>
                                        <p:tav tm="100000">
                                          <p:val>
                                            <p:strVal val="#ppt_x"/>
                                          </p:val>
                                        </p:tav>
                                      </p:tavLst>
                                    </p:anim>
                                    <p:anim calcmode="lin" valueType="num">
                                      <p:cBhvr>
                                        <p:cTn id="70" dur="500" fill="hold"/>
                                        <p:tgtEl>
                                          <p:spTgt spid="15"/>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42" presetClass="entr" presetSubtype="0"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p:cBhvr>
                                        <p:cTn id="74" dur="500"/>
                                        <p:tgtEl>
                                          <p:spTgt spid="16"/>
                                        </p:tgtEl>
                                      </p:cBhvr>
                                    </p:animEffect>
                                    <p:anim calcmode="lin" valueType="num">
                                      <p:cBhvr>
                                        <p:cTn id="75" dur="500" fill="hold"/>
                                        <p:tgtEl>
                                          <p:spTgt spid="16"/>
                                        </p:tgtEl>
                                        <p:attrNameLst>
                                          <p:attrName>ppt_x</p:attrName>
                                        </p:attrNameLst>
                                      </p:cBhvr>
                                      <p:tavLst>
                                        <p:tav tm="0">
                                          <p:val>
                                            <p:strVal val="#ppt_x"/>
                                          </p:val>
                                        </p:tav>
                                        <p:tav tm="100000">
                                          <p:val>
                                            <p:strVal val="#ppt_x"/>
                                          </p:val>
                                        </p:tav>
                                      </p:tavLst>
                                    </p:anim>
                                    <p:anim calcmode="lin" valueType="num">
                                      <p:cBhvr>
                                        <p:cTn id="76" dur="5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p:cBhvr>
                                        <p:cTn id="79" dur="500"/>
                                        <p:tgtEl>
                                          <p:spTgt spid="19"/>
                                        </p:tgtEl>
                                      </p:cBhvr>
                                    </p:animEffect>
                                    <p:anim calcmode="lin" valueType="num">
                                      <p:cBhvr>
                                        <p:cTn id="80" dur="500" fill="hold"/>
                                        <p:tgtEl>
                                          <p:spTgt spid="19"/>
                                        </p:tgtEl>
                                        <p:attrNameLst>
                                          <p:attrName>ppt_x</p:attrName>
                                        </p:attrNameLst>
                                      </p:cBhvr>
                                      <p:tavLst>
                                        <p:tav tm="0">
                                          <p:val>
                                            <p:strVal val="#ppt_x"/>
                                          </p:val>
                                        </p:tav>
                                        <p:tav tm="100000">
                                          <p:val>
                                            <p:strVal val="#ppt_x"/>
                                          </p:val>
                                        </p:tav>
                                      </p:tavLst>
                                    </p:anim>
                                    <p:anim calcmode="lin" valueType="num">
                                      <p:cBhvr>
                                        <p:cTn id="81" dur="500" fill="hold"/>
                                        <p:tgtEl>
                                          <p:spTgt spid="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p:cBhvr>
                                        <p:cTn id="84" dur="500"/>
                                        <p:tgtEl>
                                          <p:spTgt spid="28"/>
                                        </p:tgtEl>
                                      </p:cBhvr>
                                    </p:animEffect>
                                    <p:anim calcmode="lin" valueType="num">
                                      <p:cBhvr>
                                        <p:cTn id="85" dur="500" fill="hold"/>
                                        <p:tgtEl>
                                          <p:spTgt spid="28"/>
                                        </p:tgtEl>
                                        <p:attrNameLst>
                                          <p:attrName>ppt_x</p:attrName>
                                        </p:attrNameLst>
                                      </p:cBhvr>
                                      <p:tavLst>
                                        <p:tav tm="0">
                                          <p:val>
                                            <p:strVal val="#ppt_x"/>
                                          </p:val>
                                        </p:tav>
                                        <p:tav tm="100000">
                                          <p:val>
                                            <p:strVal val="#ppt_x"/>
                                          </p:val>
                                        </p:tav>
                                      </p:tavLst>
                                    </p:anim>
                                    <p:anim calcmode="lin" valueType="num">
                                      <p:cBhvr>
                                        <p:cTn id="86" dur="500" fill="hold"/>
                                        <p:tgtEl>
                                          <p:spTgt spid="28"/>
                                        </p:tgtEl>
                                        <p:attrNameLst>
                                          <p:attrName>ppt_y</p:attrName>
                                        </p:attrNameLst>
                                      </p:cBhvr>
                                      <p:tavLst>
                                        <p:tav tm="0">
                                          <p:val>
                                            <p:strVal val="#ppt_y+.1"/>
                                          </p:val>
                                        </p:tav>
                                        <p:tav tm="100000">
                                          <p:val>
                                            <p:strVal val="#ppt_y"/>
                                          </p:val>
                                        </p:tav>
                                      </p:tavLst>
                                    </p:anim>
                                  </p:childTnLst>
                                </p:cTn>
                              </p:par>
                            </p:childTnLst>
                          </p:cTn>
                        </p:par>
                        <p:par>
                          <p:cTn id="87" fill="hold">
                            <p:stCondLst>
                              <p:cond delay="1500"/>
                            </p:stCondLst>
                            <p:childTnLst>
                              <p:par>
                                <p:cTn id="88" presetID="17" presetClass="entr" presetSubtype="10" fill="hold" nodeType="after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p:cTn id="90" dur="500" fill="hold"/>
                                        <p:tgtEl>
                                          <p:spTgt spid="5"/>
                                        </p:tgtEl>
                                        <p:attrNameLst>
                                          <p:attrName>ppt_w</p:attrName>
                                        </p:attrNameLst>
                                      </p:cBhvr>
                                      <p:tavLst>
                                        <p:tav tm="0">
                                          <p:val>
                                            <p:fltVal val="0"/>
                                          </p:val>
                                        </p:tav>
                                        <p:tav tm="100000">
                                          <p:val>
                                            <p:strVal val="#ppt_w"/>
                                          </p:val>
                                        </p:tav>
                                      </p:tavLst>
                                    </p:anim>
                                    <p:anim calcmode="lin" valueType="num">
                                      <p:cBhvr>
                                        <p:cTn id="91" dur="500" fill="hold"/>
                                        <p:tgtEl>
                                          <p:spTgt spid="5"/>
                                        </p:tgtEl>
                                        <p:attrNameLst>
                                          <p:attrName>ppt_h</p:attrName>
                                        </p:attrNameLst>
                                      </p:cBhvr>
                                      <p:tavLst>
                                        <p:tav tm="0">
                                          <p:val>
                                            <p:strVal val="#ppt_h"/>
                                          </p:val>
                                        </p:tav>
                                        <p:tav tm="100000">
                                          <p:val>
                                            <p:strVal val="#ppt_h"/>
                                          </p:val>
                                        </p:tav>
                                      </p:tavLst>
                                    </p:anim>
                                  </p:childTnLst>
                                </p:cTn>
                              </p:par>
                              <p:par>
                                <p:cTn id="92" presetID="17" presetClass="entr" presetSubtype="1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p:cTn id="94" dur="500" fill="hold"/>
                                        <p:tgtEl>
                                          <p:spTgt spid="13"/>
                                        </p:tgtEl>
                                        <p:attrNameLst>
                                          <p:attrName>ppt_w</p:attrName>
                                        </p:attrNameLst>
                                      </p:cBhvr>
                                      <p:tavLst>
                                        <p:tav tm="0">
                                          <p:val>
                                            <p:fltVal val="0"/>
                                          </p:val>
                                        </p:tav>
                                        <p:tav tm="100000">
                                          <p:val>
                                            <p:strVal val="#ppt_w"/>
                                          </p:val>
                                        </p:tav>
                                      </p:tavLst>
                                    </p:anim>
                                    <p:anim calcmode="lin" valueType="num">
                                      <p:cBhvr>
                                        <p:cTn id="95" dur="500" fill="hold"/>
                                        <p:tgtEl>
                                          <p:spTgt spid="13"/>
                                        </p:tgtEl>
                                        <p:attrNameLst>
                                          <p:attrName>ppt_h</p:attrName>
                                        </p:attrNameLst>
                                      </p:cBhvr>
                                      <p:tavLst>
                                        <p:tav tm="0">
                                          <p:val>
                                            <p:strVal val="#ppt_h"/>
                                          </p:val>
                                        </p:tav>
                                        <p:tav tm="100000">
                                          <p:val>
                                            <p:strVal val="#ppt_h"/>
                                          </p:val>
                                        </p:tav>
                                      </p:tavLst>
                                    </p:anim>
                                  </p:childTnLst>
                                </p:cTn>
                              </p:par>
                            </p:childTnLst>
                          </p:cTn>
                        </p:par>
                        <p:par>
                          <p:cTn id="96" fill="hold">
                            <p:stCondLst>
                              <p:cond delay="2000"/>
                            </p:stCondLst>
                            <p:childTnLst>
                              <p:par>
                                <p:cTn id="97" presetID="22" presetClass="entr" presetSubtype="1" fill="hold" nodeType="afterEffect">
                                  <p:stCondLst>
                                    <p:cond delay="0"/>
                                  </p:stCondLst>
                                  <p:childTnLst>
                                    <p:set>
                                      <p:cBhvr>
                                        <p:cTn id="98" dur="1" fill="hold">
                                          <p:stCondLst>
                                            <p:cond delay="0"/>
                                          </p:stCondLst>
                                        </p:cTn>
                                        <p:tgtEl>
                                          <p:spTgt spid="6"/>
                                        </p:tgtEl>
                                        <p:attrNameLst>
                                          <p:attrName>style.visibility</p:attrName>
                                        </p:attrNameLst>
                                      </p:cBhvr>
                                      <p:to>
                                        <p:strVal val="visible"/>
                                      </p:to>
                                    </p:set>
                                    <p:animEffect>
                                      <p:cBhvr>
                                        <p:cTn id="99" dur="500"/>
                                        <p:tgtEl>
                                          <p:spTgt spid="6"/>
                                        </p:tgtEl>
                                      </p:cBhvr>
                                    </p:animEffect>
                                  </p:childTnLst>
                                </p:cTn>
                              </p:par>
                              <p:par>
                                <p:cTn id="100" presetID="22" presetClass="entr" presetSubtype="1"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p:cBhvr>
                                        <p:cTn id="102" dur="500"/>
                                        <p:tgtEl>
                                          <p:spTgt spid="8"/>
                                        </p:tgtEl>
                                      </p:cBhvr>
                                    </p:animEffect>
                                  </p:childTnLst>
                                </p:cTn>
                              </p:par>
                              <p:par>
                                <p:cTn id="103" presetID="22" presetClass="entr" presetSubtype="1"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animEffect>
                                      <p:cBhvr>
                                        <p:cTn id="105" dur="500"/>
                                        <p:tgtEl>
                                          <p:spTgt spid="22"/>
                                        </p:tgtEl>
                                      </p:cBhvr>
                                    </p:animEffect>
                                  </p:childTnLst>
                                </p:cTn>
                              </p:par>
                              <p:par>
                                <p:cTn id="106" presetID="22" presetClass="entr" presetSubtype="4" fill="hold" nodeType="withEffect">
                                  <p:stCondLst>
                                    <p:cond delay="0"/>
                                  </p:stCondLst>
                                  <p:childTnLst>
                                    <p:set>
                                      <p:cBhvr>
                                        <p:cTn id="107" dur="1" fill="hold">
                                          <p:stCondLst>
                                            <p:cond delay="0"/>
                                          </p:stCondLst>
                                        </p:cTn>
                                        <p:tgtEl>
                                          <p:spTgt spid="20"/>
                                        </p:tgtEl>
                                        <p:attrNameLst>
                                          <p:attrName>style.visibility</p:attrName>
                                        </p:attrNameLst>
                                      </p:cBhvr>
                                      <p:to>
                                        <p:strVal val="visible"/>
                                      </p:to>
                                    </p:set>
                                    <p:animEffect>
                                      <p:cBhvr>
                                        <p:cTn id="108" dur="500"/>
                                        <p:tgtEl>
                                          <p:spTgt spid="20"/>
                                        </p:tgtEl>
                                      </p:cBhvr>
                                    </p:animEffect>
                                  </p:childTnLst>
                                </p:cTn>
                              </p:par>
                              <p:par>
                                <p:cTn id="109" presetID="22" presetClass="entr" presetSubtype="4" fill="hold" nodeType="withEffect">
                                  <p:stCondLst>
                                    <p:cond delay="0"/>
                                  </p:stCondLst>
                                  <p:childTnLst>
                                    <p:set>
                                      <p:cBhvr>
                                        <p:cTn id="110" dur="1" fill="hold">
                                          <p:stCondLst>
                                            <p:cond delay="0"/>
                                          </p:stCondLst>
                                        </p:cTn>
                                        <p:tgtEl>
                                          <p:spTgt spid="21"/>
                                        </p:tgtEl>
                                        <p:attrNameLst>
                                          <p:attrName>style.visibility</p:attrName>
                                        </p:attrNameLst>
                                      </p:cBhvr>
                                      <p:to>
                                        <p:strVal val="visible"/>
                                      </p:to>
                                    </p:set>
                                    <p:animEffect>
                                      <p:cBhvr>
                                        <p:cTn id="111" dur="500"/>
                                        <p:tgtEl>
                                          <p:spTgt spid="21"/>
                                        </p:tgtEl>
                                      </p:cBhvr>
                                    </p:animEffect>
                                  </p:childTnLst>
                                </p:cTn>
                              </p:par>
                              <p:par>
                                <p:cTn id="112" presetID="22" presetClass="entr" presetSubtype="4"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p:cBhvr>
                                        <p:cTn id="114" dur="500"/>
                                        <p:tgtEl>
                                          <p:spTgt spid="27"/>
                                        </p:tgtEl>
                                      </p:cBhvr>
                                    </p:animEffect>
                                  </p:childTnLst>
                                </p:cTn>
                              </p:par>
                              <p:par>
                                <p:cTn id="115" presetID="2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wipe(down)">
                                      <p:cBhvr>
                                        <p:cTn id="1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6" grpId="0" bldLvl="0" autoUpdateAnimBg="0"/>
      <p:bldP spid="19" grpId="0" bldLvl="0" autoUpdateAnimBg="0"/>
      <p:bldP spid="24" grpId="0" bldLvl="0" autoUpdateAnimBg="0"/>
      <p:bldP spid="28"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防火墙的典型体系结构</a:t>
            </a:r>
            <a:r>
              <a:rPr lang="en-US" altLang="zh-CN" dirty="0"/>
              <a:t>——</a:t>
            </a:r>
            <a:r>
              <a:rPr lang="zh-CN" altLang="en-US" dirty="0"/>
              <a:t>子网屏蔽防火墙模型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cxnSp>
        <p:nvCxnSpPr>
          <p:cNvPr id="5" name="Straight Connector 4"/>
          <p:cNvCxnSpPr>
            <a:cxnSpLocks noChangeShapeType="1"/>
          </p:cNvCxnSpPr>
          <p:nvPr/>
        </p:nvCxnSpPr>
        <p:spPr bwMode="auto">
          <a:xfrm rot="10800000">
            <a:off x="5682016" y="4077072"/>
            <a:ext cx="2727325" cy="1905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cxnSp>
      <p:sp>
        <p:nvSpPr>
          <p:cNvPr id="6" name="Straight Connector 5"/>
          <p:cNvSpPr>
            <a:spLocks noChangeShapeType="1"/>
          </p:cNvSpPr>
          <p:nvPr/>
        </p:nvSpPr>
        <p:spPr bwMode="auto">
          <a:xfrm rot="16200000">
            <a:off x="6528153" y="4559673"/>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429" y="504544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5747103" y="453586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104" y="5024810"/>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5704241" y="5948735"/>
            <a:ext cx="728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6667854" y="5955085"/>
            <a:ext cx="635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91" y="3700835"/>
            <a:ext cx="9890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a:stCxn id="12" idx="1"/>
            <a:endCxn id="20" idx="3"/>
          </p:cNvCxnSpPr>
          <p:nvPr/>
        </p:nvCxnSpPr>
        <p:spPr bwMode="auto">
          <a:xfrm flipH="1">
            <a:off x="9066566" y="4096122"/>
            <a:ext cx="428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8058504" y="4648572"/>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9474554" y="3399210"/>
            <a:ext cx="985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Straight Connector 58"/>
          <p:cNvSpPr>
            <a:spLocks noChangeShapeType="1"/>
          </p:cNvSpPr>
          <p:nvPr/>
        </p:nvSpPr>
        <p:spPr bwMode="auto">
          <a:xfrm rot="5400000" flipH="1" flipV="1">
            <a:off x="5793141" y="3772273"/>
            <a:ext cx="6191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Straight Connector 70"/>
          <p:cNvSpPr>
            <a:spLocks noChangeShapeType="1"/>
          </p:cNvSpPr>
          <p:nvPr/>
        </p:nvSpPr>
        <p:spPr bwMode="auto">
          <a:xfrm rot="16200000">
            <a:off x="7293328" y="459936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4141" y="499464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72"/>
          <p:cNvSpPr>
            <a:spLocks noChangeArrowheads="1"/>
          </p:cNvSpPr>
          <p:nvPr/>
        </p:nvSpPr>
        <p:spPr bwMode="auto">
          <a:xfrm>
            <a:off x="7512886" y="5953497"/>
            <a:ext cx="537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FTP</a:t>
            </a:r>
          </a:p>
        </p:txBody>
      </p:sp>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9341" y="353414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416" y="2799135"/>
            <a:ext cx="738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traight Connector 31"/>
          <p:cNvSpPr>
            <a:spLocks noChangeShapeType="1"/>
          </p:cNvSpPr>
          <p:nvPr/>
        </p:nvSpPr>
        <p:spPr bwMode="auto">
          <a:xfrm rot="16200000" flipV="1">
            <a:off x="7118704" y="3892922"/>
            <a:ext cx="385762"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38"/>
          <p:cNvSpPr>
            <a:spLocks noChangeArrowheads="1"/>
          </p:cNvSpPr>
          <p:nvPr/>
        </p:nvSpPr>
        <p:spPr bwMode="auto">
          <a:xfrm>
            <a:off x="6977416" y="2345110"/>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654" y="4451722"/>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704" y="4451722"/>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2"/>
          <p:cNvSpPr>
            <a:spLocks noChangeArrowheads="1"/>
          </p:cNvSpPr>
          <p:nvPr/>
        </p:nvSpPr>
        <p:spPr bwMode="auto">
          <a:xfrm>
            <a:off x="4016729" y="545978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7" name="Rectangle 33"/>
          <p:cNvSpPr>
            <a:spLocks noChangeArrowheads="1"/>
          </p:cNvSpPr>
          <p:nvPr/>
        </p:nvSpPr>
        <p:spPr bwMode="auto">
          <a:xfrm>
            <a:off x="2792766" y="545978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8" name="Straight Connector 34"/>
          <p:cNvSpPr>
            <a:spLocks noChangeShapeType="1"/>
          </p:cNvSpPr>
          <p:nvPr/>
        </p:nvSpPr>
        <p:spPr bwMode="auto">
          <a:xfrm rot="10800000" flipV="1">
            <a:off x="2719741" y="4077072"/>
            <a:ext cx="2305050" cy="14288"/>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791" y="351509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891" y="286739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44"/>
          <p:cNvSpPr>
            <a:spLocks noChangeArrowheads="1"/>
          </p:cNvSpPr>
          <p:nvPr/>
        </p:nvSpPr>
        <p:spPr bwMode="auto">
          <a:xfrm>
            <a:off x="3367441" y="235463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pic>
        <p:nvPicPr>
          <p:cNvPr id="3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9166" y="2875335"/>
            <a:ext cx="863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46"/>
          <p:cNvSpPr>
            <a:spLocks noChangeArrowheads="1"/>
          </p:cNvSpPr>
          <p:nvPr/>
        </p:nvSpPr>
        <p:spPr bwMode="auto">
          <a:xfrm>
            <a:off x="5305859" y="2354635"/>
            <a:ext cx="1447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Modem Pool</a:t>
            </a:r>
          </a:p>
        </p:txBody>
      </p:sp>
      <p:sp>
        <p:nvSpPr>
          <p:cNvPr id="34" name="Straight Connector 56"/>
          <p:cNvSpPr>
            <a:spLocks noChangeShapeType="1"/>
          </p:cNvSpPr>
          <p:nvPr/>
        </p:nvSpPr>
        <p:spPr bwMode="auto">
          <a:xfrm rot="5400000" flipH="1">
            <a:off x="3588897" y="3919116"/>
            <a:ext cx="322263" cy="317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5" name="Straight Connector 59"/>
          <p:cNvSpPr>
            <a:spLocks noChangeShapeType="1"/>
          </p:cNvSpPr>
          <p:nvPr/>
        </p:nvSpPr>
        <p:spPr bwMode="auto">
          <a:xfrm rot="5400000" flipH="1" flipV="1">
            <a:off x="4237391" y="4272335"/>
            <a:ext cx="355600"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6" name="Straight Connector 60"/>
          <p:cNvSpPr>
            <a:spLocks noChangeShapeType="1"/>
          </p:cNvSpPr>
          <p:nvPr/>
        </p:nvSpPr>
        <p:spPr bwMode="auto">
          <a:xfrm rot="5400000" flipH="1" flipV="1">
            <a:off x="3086454" y="4280272"/>
            <a:ext cx="336550" cy="317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4724754" y="4586660"/>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40" name="日期占位符 39"/>
          <p:cNvSpPr>
            <a:spLocks noGrp="1"/>
          </p:cNvSpPr>
          <p:nvPr>
            <p:ph type="dt" sz="half" idx="10"/>
          </p:nvPr>
        </p:nvSpPr>
        <p:spPr/>
        <p:txBody>
          <a:bodyPr/>
          <a:lstStyle/>
          <a:p>
            <a:pPr>
              <a:defRPr/>
            </a:pPr>
            <a:fld id="{2281974E-7E07-4106-ADB1-413461E7928A}" type="datetime1">
              <a:rPr lang="zh-CN" altLang="en-US" smtClean="0"/>
              <a:t>2019/12/30</a:t>
            </a:fld>
            <a:endParaRPr lang="zh-CN" altLang="en-US"/>
          </a:p>
        </p:txBody>
      </p:sp>
    </p:spTree>
    <p:extLst>
      <p:ext uri="{BB962C8B-B14F-4D97-AF65-F5344CB8AC3E}">
        <p14:creationId xmlns:p14="http://schemas.microsoft.com/office/powerpoint/2010/main" val="1220072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p:cBhvr>
                                        <p:cTn id="9" dur="500"/>
                                        <p:tgtEl>
                                          <p:spTgt spid="32"/>
                                        </p:tgtEl>
                                      </p:cBhvr>
                                    </p:animEffect>
                                  </p:childTnLst>
                                </p:cTn>
                              </p:par>
                              <p:par>
                                <p:cTn id="10" presetID="53"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p:cBhvr>
                                        <p:cTn id="14" dur="500"/>
                                        <p:tgtEl>
                                          <p:spTgt spid="30"/>
                                        </p:tgtEl>
                                      </p:cBhvr>
                                    </p:animEffect>
                                  </p:childTnLst>
                                </p:cTn>
                              </p:par>
                              <p:par>
                                <p:cTn id="15" presetID="53"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p:cBhvr>
                                        <p:cTn id="19" dur="500"/>
                                        <p:tgtEl>
                                          <p:spTgt spid="24"/>
                                        </p:tgtEl>
                                      </p:cBhvr>
                                    </p:animEffect>
                                  </p:childTnLst>
                                </p:cTn>
                              </p:par>
                              <p:par>
                                <p:cTn id="20" presetID="53"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p:cBhvr>
                                        <p:cTn id="24" dur="500"/>
                                        <p:tgtEl>
                                          <p:spTgt spid="25"/>
                                        </p:tgtEl>
                                      </p:cBhvr>
                                    </p:animEffect>
                                  </p:childTnLst>
                                </p:cTn>
                              </p:par>
                              <p:par>
                                <p:cTn id="25" presetID="53"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p:cBhvr>
                                        <p:cTn id="29" dur="500"/>
                                        <p:tgtEl>
                                          <p:spTgt spid="7"/>
                                        </p:tgtEl>
                                      </p:cBhvr>
                                    </p:animEffect>
                                  </p:childTnLst>
                                </p:cTn>
                              </p:par>
                              <p:par>
                                <p:cTn id="30" presetID="53"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p:cBhvr>
                                        <p:cTn id="34" dur="500"/>
                                        <p:tgtEl>
                                          <p:spTgt spid="9"/>
                                        </p:tgtEl>
                                      </p:cBhvr>
                                    </p:animEffect>
                                  </p:childTnLst>
                                </p:cTn>
                              </p:par>
                              <p:par>
                                <p:cTn id="35" presetID="53"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p:cBhvr>
                                        <p:cTn id="39" dur="500"/>
                                        <p:tgtEl>
                                          <p:spTgt spid="18"/>
                                        </p:tgtEl>
                                      </p:cBhvr>
                                    </p:animEffect>
                                  </p:childTnLst>
                                </p:cTn>
                              </p:par>
                              <p:par>
                                <p:cTn id="40" presetID="53"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p:cBhvr>
                                        <p:cTn id="44" dur="500"/>
                                        <p:tgtEl>
                                          <p:spTgt spid="20"/>
                                        </p:tgtEl>
                                      </p:cBhvr>
                                    </p:animEffect>
                                  </p:childTnLst>
                                </p:cTn>
                              </p:par>
                              <p:par>
                                <p:cTn id="45" presetID="53"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Effect>
                                      <p:cBhvr>
                                        <p:cTn id="49" dur="500"/>
                                        <p:tgtEl>
                                          <p:spTgt spid="21"/>
                                        </p:tgtEl>
                                      </p:cBhvr>
                                    </p:animEffect>
                                  </p:childTnLst>
                                </p:cTn>
                              </p:par>
                              <p:par>
                                <p:cTn id="50" presetID="53"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p:cBhvr>
                                        <p:cTn id="54" dur="500"/>
                                        <p:tgtEl>
                                          <p:spTgt spid="12"/>
                                        </p:tgtEl>
                                      </p:cBhvr>
                                    </p:animEffect>
                                  </p:childTnLst>
                                </p:cTn>
                              </p:par>
                              <p:par>
                                <p:cTn id="55" presetID="53"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p:cBhvr>
                                        <p:cTn id="59" dur="500"/>
                                        <p:tgtEl>
                                          <p:spTgt spid="29"/>
                                        </p:tgtEl>
                                      </p:cBhvr>
                                    </p:animEffect>
                                  </p:childTnLst>
                                </p:cTn>
                              </p:par>
                            </p:childTnLst>
                          </p:cTn>
                        </p:par>
                        <p:par>
                          <p:cTn id="60" fill="hold">
                            <p:stCondLst>
                              <p:cond delay="500"/>
                            </p:stCondLst>
                            <p:childTnLst>
                              <p:par>
                                <p:cTn id="61" presetID="17" presetClass="entr" presetSubtype="1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strVal val="#ppt_h"/>
                                          </p:val>
                                        </p:tav>
                                        <p:tav tm="100000">
                                          <p:val>
                                            <p:strVal val="#ppt_h"/>
                                          </p:val>
                                        </p:tav>
                                      </p:tavLst>
                                    </p:anim>
                                  </p:childTnLst>
                                </p:cTn>
                              </p:par>
                              <p:par>
                                <p:cTn id="65" presetID="17" presetClass="entr" presetSubtype="1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strVal val="#ppt_h"/>
                                          </p:val>
                                        </p:tav>
                                        <p:tav tm="100000">
                                          <p:val>
                                            <p:strVal val="#ppt_h"/>
                                          </p:val>
                                        </p:tav>
                                      </p:tavLst>
                                    </p:anim>
                                  </p:childTnLst>
                                </p:cTn>
                              </p:par>
                              <p:par>
                                <p:cTn id="73" presetID="22" presetClass="entr" presetSubtype="4"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p:cBhvr>
                                        <p:cTn id="75" dur="500"/>
                                        <p:tgtEl>
                                          <p:spTgt spid="34"/>
                                        </p:tgtEl>
                                      </p:cBhvr>
                                    </p:animEffect>
                                  </p:childTnLst>
                                </p:cTn>
                              </p:par>
                              <p:par>
                                <p:cTn id="76" presetID="22" presetClass="entr" presetSubtype="4"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p:cBhvr>
                                        <p:cTn id="78" dur="500"/>
                                        <p:tgtEl>
                                          <p:spTgt spid="16"/>
                                        </p:tgtEl>
                                      </p:cBhvr>
                                    </p:animEffect>
                                  </p:childTnLst>
                                </p:cTn>
                              </p:par>
                              <p:par>
                                <p:cTn id="79" presetID="22" presetClass="entr" presetSubtype="4"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p:cBhvr>
                                        <p:cTn id="81" dur="500"/>
                                        <p:tgtEl>
                                          <p:spTgt spid="22"/>
                                        </p:tgtEl>
                                      </p:cBhvr>
                                    </p:animEffect>
                                  </p:childTnLst>
                                </p:cTn>
                              </p:par>
                              <p:par>
                                <p:cTn id="82" presetID="22" presetClass="entr" presetSubtype="1"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p:cBhvr>
                                        <p:cTn id="84" dur="500"/>
                                        <p:tgtEl>
                                          <p:spTgt spid="36"/>
                                        </p:tgtEl>
                                      </p:cBhvr>
                                    </p:animEffect>
                                  </p:childTnLst>
                                </p:cTn>
                              </p:par>
                              <p:par>
                                <p:cTn id="85" presetID="22" presetClass="entr" presetSubtype="1"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2" presetClass="entr" presetSubtype="1"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p:cBhvr>
                                        <p:cTn id="90" dur="500"/>
                                        <p:tgtEl>
                                          <p:spTgt spid="8"/>
                                        </p:tgtEl>
                                      </p:cBhvr>
                                    </p:animEffect>
                                  </p:childTnLst>
                                </p:cTn>
                              </p:par>
                              <p:par>
                                <p:cTn id="91" presetID="22" presetClass="entr" presetSubtype="1" fill="hold" nodeType="withEffect">
                                  <p:stCondLst>
                                    <p:cond delay="0"/>
                                  </p:stCondLst>
                                  <p:childTnLst>
                                    <p:set>
                                      <p:cBhvr>
                                        <p:cTn id="92" dur="1" fill="hold">
                                          <p:stCondLst>
                                            <p:cond delay="0"/>
                                          </p:stCondLst>
                                        </p:cTn>
                                        <p:tgtEl>
                                          <p:spTgt spid="6"/>
                                        </p:tgtEl>
                                        <p:attrNameLst>
                                          <p:attrName>style.visibility</p:attrName>
                                        </p:attrNameLst>
                                      </p:cBhvr>
                                      <p:to>
                                        <p:strVal val="visible"/>
                                      </p:to>
                                    </p:set>
                                    <p:animEffect>
                                      <p:cBhvr>
                                        <p:cTn id="93" dur="500"/>
                                        <p:tgtEl>
                                          <p:spTgt spid="6"/>
                                        </p:tgtEl>
                                      </p:cBhvr>
                                    </p:animEffect>
                                  </p:childTnLst>
                                </p:cTn>
                              </p:par>
                              <p:par>
                                <p:cTn id="94" presetID="22" presetClass="entr" presetSubtype="1" fill="hold"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p:cBhvr>
                                        <p:cTn id="96" dur="500"/>
                                        <p:tgtEl>
                                          <p:spTgt spid="17"/>
                                        </p:tgtEl>
                                      </p:cBhvr>
                                    </p:animEffect>
                                  </p:childTnLst>
                                </p:cTn>
                              </p:par>
                            </p:childTnLst>
                          </p:cTn>
                        </p:par>
                        <p:par>
                          <p:cTn id="97" fill="hold">
                            <p:stCondLst>
                              <p:cond delay="1000"/>
                            </p:stCondLst>
                            <p:childTnLst>
                              <p:par>
                                <p:cTn id="98" presetID="47" presetClass="entr" presetSubtype="0"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p:cBhvr>
                                        <p:cTn id="100" dur="500"/>
                                        <p:tgtEl>
                                          <p:spTgt spid="27"/>
                                        </p:tgtEl>
                                      </p:cBhvr>
                                    </p:animEffect>
                                    <p:anim calcmode="lin" valueType="num">
                                      <p:cBhvr>
                                        <p:cTn id="101" dur="500" fill="hold"/>
                                        <p:tgtEl>
                                          <p:spTgt spid="27"/>
                                        </p:tgtEl>
                                        <p:attrNameLst>
                                          <p:attrName>ppt_x</p:attrName>
                                        </p:attrNameLst>
                                      </p:cBhvr>
                                      <p:tavLst>
                                        <p:tav tm="0">
                                          <p:val>
                                            <p:strVal val="#ppt_x"/>
                                          </p:val>
                                        </p:tav>
                                        <p:tav tm="100000">
                                          <p:val>
                                            <p:strVal val="#ppt_x"/>
                                          </p:val>
                                        </p:tav>
                                      </p:tavLst>
                                    </p:anim>
                                    <p:anim calcmode="lin" valueType="num">
                                      <p:cBhvr>
                                        <p:cTn id="102" dur="500" fill="hold"/>
                                        <p:tgtEl>
                                          <p:spTgt spid="27"/>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p:cBhvr>
                                        <p:cTn id="110" dur="500"/>
                                        <p:tgtEl>
                                          <p:spTgt spid="10"/>
                                        </p:tgtEl>
                                      </p:cBhvr>
                                    </p:animEffect>
                                    <p:anim calcmode="lin" valueType="num">
                                      <p:cBhvr>
                                        <p:cTn id="111" dur="500" fill="hold"/>
                                        <p:tgtEl>
                                          <p:spTgt spid="10"/>
                                        </p:tgtEl>
                                        <p:attrNameLst>
                                          <p:attrName>ppt_x</p:attrName>
                                        </p:attrNameLst>
                                      </p:cBhvr>
                                      <p:tavLst>
                                        <p:tav tm="0">
                                          <p:val>
                                            <p:strVal val="#ppt_x"/>
                                          </p:val>
                                        </p:tav>
                                        <p:tav tm="100000">
                                          <p:val>
                                            <p:strVal val="#ppt_x"/>
                                          </p:val>
                                        </p:tav>
                                      </p:tavLst>
                                    </p:anim>
                                    <p:anim calcmode="lin" valueType="num">
                                      <p:cBhvr>
                                        <p:cTn id="112" dur="500" fill="hold"/>
                                        <p:tgtEl>
                                          <p:spTgt spid="10"/>
                                        </p:tgtEl>
                                        <p:attrNameLst>
                                          <p:attrName>ppt_y</p:attrName>
                                        </p:attrNameLst>
                                      </p:cBhvr>
                                      <p:tavLst>
                                        <p:tav tm="0">
                                          <p:val>
                                            <p:strVal val="#ppt_y-.1"/>
                                          </p:val>
                                        </p:tav>
                                        <p:tav tm="100000">
                                          <p:val>
                                            <p:strVal val="#ppt_y"/>
                                          </p:val>
                                        </p:tav>
                                      </p:tavLst>
                                    </p:anim>
                                  </p:childTnLst>
                                </p:cTn>
                              </p:par>
                              <p:par>
                                <p:cTn id="113" presetID="47" presetClass="entr" presetSubtype="0" fill="hold" grpId="0"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p:cBhvr>
                                        <p:cTn id="115" dur="500"/>
                                        <p:tgtEl>
                                          <p:spTgt spid="11"/>
                                        </p:tgtEl>
                                      </p:cBhvr>
                                    </p:animEffect>
                                    <p:anim calcmode="lin" valueType="num">
                                      <p:cBhvr>
                                        <p:cTn id="116" dur="500" fill="hold"/>
                                        <p:tgtEl>
                                          <p:spTgt spid="11"/>
                                        </p:tgtEl>
                                        <p:attrNameLst>
                                          <p:attrName>ppt_x</p:attrName>
                                        </p:attrNameLst>
                                      </p:cBhvr>
                                      <p:tavLst>
                                        <p:tav tm="0">
                                          <p:val>
                                            <p:strVal val="#ppt_x"/>
                                          </p:val>
                                        </p:tav>
                                        <p:tav tm="100000">
                                          <p:val>
                                            <p:strVal val="#ppt_x"/>
                                          </p:val>
                                        </p:tav>
                                      </p:tavLst>
                                    </p:anim>
                                    <p:anim calcmode="lin" valueType="num">
                                      <p:cBhvr>
                                        <p:cTn id="117" dur="500" fill="hold"/>
                                        <p:tgtEl>
                                          <p:spTgt spid="11"/>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0"/>
                                  </p:stCondLst>
                                  <p:childTnLst>
                                    <p:set>
                                      <p:cBhvr>
                                        <p:cTn id="119" dur="1" fill="hold">
                                          <p:stCondLst>
                                            <p:cond delay="0"/>
                                          </p:stCondLst>
                                        </p:cTn>
                                        <p:tgtEl>
                                          <p:spTgt spid="19"/>
                                        </p:tgtEl>
                                        <p:attrNameLst>
                                          <p:attrName>style.visibility</p:attrName>
                                        </p:attrNameLst>
                                      </p:cBhvr>
                                      <p:to>
                                        <p:strVal val="visible"/>
                                      </p:to>
                                    </p:set>
                                    <p:animEffect>
                                      <p:cBhvr>
                                        <p:cTn id="120" dur="500"/>
                                        <p:tgtEl>
                                          <p:spTgt spid="19"/>
                                        </p:tgtEl>
                                      </p:cBhvr>
                                    </p:animEffect>
                                    <p:anim calcmode="lin" valueType="num">
                                      <p:cBhvr>
                                        <p:cTn id="121" dur="500" fill="hold"/>
                                        <p:tgtEl>
                                          <p:spTgt spid="19"/>
                                        </p:tgtEl>
                                        <p:attrNameLst>
                                          <p:attrName>ppt_x</p:attrName>
                                        </p:attrNameLst>
                                      </p:cBhvr>
                                      <p:tavLst>
                                        <p:tav tm="0">
                                          <p:val>
                                            <p:strVal val="#ppt_x"/>
                                          </p:val>
                                        </p:tav>
                                        <p:tav tm="100000">
                                          <p:val>
                                            <p:strVal val="#ppt_x"/>
                                          </p:val>
                                        </p:tav>
                                      </p:tavLst>
                                    </p:anim>
                                    <p:anim calcmode="lin" valueType="num">
                                      <p:cBhvr>
                                        <p:cTn id="122" dur="500" fill="hold"/>
                                        <p:tgtEl>
                                          <p:spTgt spid="19"/>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p:cBhvr>
                                        <p:cTn id="125" dur="500"/>
                                        <p:tgtEl>
                                          <p:spTgt spid="14"/>
                                        </p:tgtEl>
                                      </p:cBhvr>
                                    </p:animEffect>
                                    <p:anim calcmode="lin" valueType="num">
                                      <p:cBhvr>
                                        <p:cTn id="126" dur="500" fill="hold"/>
                                        <p:tgtEl>
                                          <p:spTgt spid="14"/>
                                        </p:tgtEl>
                                        <p:attrNameLst>
                                          <p:attrName>ppt_x</p:attrName>
                                        </p:attrNameLst>
                                      </p:cBhvr>
                                      <p:tavLst>
                                        <p:tav tm="0">
                                          <p:val>
                                            <p:strVal val="#ppt_x"/>
                                          </p:val>
                                        </p:tav>
                                        <p:tav tm="100000">
                                          <p:val>
                                            <p:strVal val="#ppt_x"/>
                                          </p:val>
                                        </p:tav>
                                      </p:tavLst>
                                    </p:anim>
                                    <p:anim calcmode="lin" valueType="num">
                                      <p:cBhvr>
                                        <p:cTn id="127" dur="500" fill="hold"/>
                                        <p:tgtEl>
                                          <p:spTgt spid="14"/>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p:cBhvr>
                                        <p:cTn id="130" dur="500"/>
                                        <p:tgtEl>
                                          <p:spTgt spid="37"/>
                                        </p:tgtEl>
                                      </p:cBhvr>
                                    </p:animEffect>
                                    <p:anim calcmode="lin" valueType="num">
                                      <p:cBhvr>
                                        <p:cTn id="131" dur="500" fill="hold"/>
                                        <p:tgtEl>
                                          <p:spTgt spid="37"/>
                                        </p:tgtEl>
                                        <p:attrNameLst>
                                          <p:attrName>ppt_x</p:attrName>
                                        </p:attrNameLst>
                                      </p:cBhvr>
                                      <p:tavLst>
                                        <p:tav tm="0">
                                          <p:val>
                                            <p:strVal val="#ppt_x"/>
                                          </p:val>
                                        </p:tav>
                                        <p:tav tm="100000">
                                          <p:val>
                                            <p:strVal val="#ppt_x"/>
                                          </p:val>
                                        </p:tav>
                                      </p:tavLst>
                                    </p:anim>
                                    <p:anim calcmode="lin" valueType="num">
                                      <p:cBhvr>
                                        <p:cTn id="132" dur="500" fill="hold"/>
                                        <p:tgtEl>
                                          <p:spTgt spid="37"/>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p:cBhvr>
                                        <p:cTn id="135" dur="500"/>
                                        <p:tgtEl>
                                          <p:spTgt spid="31"/>
                                        </p:tgtEl>
                                      </p:cBhvr>
                                    </p:animEffect>
                                    <p:anim calcmode="lin" valueType="num">
                                      <p:cBhvr>
                                        <p:cTn id="136" dur="500" fill="hold"/>
                                        <p:tgtEl>
                                          <p:spTgt spid="31"/>
                                        </p:tgtEl>
                                        <p:attrNameLst>
                                          <p:attrName>ppt_x</p:attrName>
                                        </p:attrNameLst>
                                      </p:cBhvr>
                                      <p:tavLst>
                                        <p:tav tm="0">
                                          <p:val>
                                            <p:strVal val="#ppt_x"/>
                                          </p:val>
                                        </p:tav>
                                        <p:tav tm="100000">
                                          <p:val>
                                            <p:strVal val="#ppt_x"/>
                                          </p:val>
                                        </p:tav>
                                      </p:tavLst>
                                    </p:anim>
                                    <p:anim calcmode="lin" valueType="num">
                                      <p:cBhvr>
                                        <p:cTn id="137" dur="500" fill="hold"/>
                                        <p:tgtEl>
                                          <p:spTgt spid="31"/>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33"/>
                                        </p:tgtEl>
                                        <p:attrNameLst>
                                          <p:attrName>style.visibility</p:attrName>
                                        </p:attrNameLst>
                                      </p:cBhvr>
                                      <p:to>
                                        <p:strVal val="visible"/>
                                      </p:to>
                                    </p:set>
                                    <p:animEffect>
                                      <p:cBhvr>
                                        <p:cTn id="140" dur="500"/>
                                        <p:tgtEl>
                                          <p:spTgt spid="33"/>
                                        </p:tgtEl>
                                      </p:cBhvr>
                                    </p:animEffect>
                                    <p:anim calcmode="lin" valueType="num">
                                      <p:cBhvr>
                                        <p:cTn id="141" dur="500" fill="hold"/>
                                        <p:tgtEl>
                                          <p:spTgt spid="33"/>
                                        </p:tgtEl>
                                        <p:attrNameLst>
                                          <p:attrName>ppt_x</p:attrName>
                                        </p:attrNameLst>
                                      </p:cBhvr>
                                      <p:tavLst>
                                        <p:tav tm="0">
                                          <p:val>
                                            <p:strVal val="#ppt_x"/>
                                          </p:val>
                                        </p:tav>
                                        <p:tav tm="100000">
                                          <p:val>
                                            <p:strVal val="#ppt_x"/>
                                          </p:val>
                                        </p:tav>
                                      </p:tavLst>
                                    </p:anim>
                                    <p:anim calcmode="lin" valueType="num">
                                      <p:cBhvr>
                                        <p:cTn id="142" dur="500" fill="hold"/>
                                        <p:tgtEl>
                                          <p:spTgt spid="3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23"/>
                                        </p:tgtEl>
                                        <p:attrNameLst>
                                          <p:attrName>style.visibility</p:attrName>
                                        </p:attrNameLst>
                                      </p:cBhvr>
                                      <p:to>
                                        <p:strVal val="visible"/>
                                      </p:to>
                                    </p:set>
                                    <p:animEffect>
                                      <p:cBhvr>
                                        <p:cTn id="145" dur="500"/>
                                        <p:tgtEl>
                                          <p:spTgt spid="23"/>
                                        </p:tgtEl>
                                      </p:cBhvr>
                                    </p:animEffect>
                                    <p:anim calcmode="lin" valueType="num">
                                      <p:cBhvr>
                                        <p:cTn id="146" dur="500" fill="hold"/>
                                        <p:tgtEl>
                                          <p:spTgt spid="23"/>
                                        </p:tgtEl>
                                        <p:attrNameLst>
                                          <p:attrName>ppt_x</p:attrName>
                                        </p:attrNameLst>
                                      </p:cBhvr>
                                      <p:tavLst>
                                        <p:tav tm="0">
                                          <p:val>
                                            <p:strVal val="#ppt_x"/>
                                          </p:val>
                                        </p:tav>
                                        <p:tav tm="100000">
                                          <p:val>
                                            <p:strVal val="#ppt_x"/>
                                          </p:val>
                                        </p:tav>
                                      </p:tavLst>
                                    </p:anim>
                                    <p:anim calcmode="lin" valueType="num">
                                      <p:cBhvr>
                                        <p:cTn id="147" dur="500" fill="hold"/>
                                        <p:tgtEl>
                                          <p:spTgt spid="23"/>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p:cBhvr>
                                        <p:cTn id="150" dur="500"/>
                                        <p:tgtEl>
                                          <p:spTgt spid="15"/>
                                        </p:tgtEl>
                                      </p:cBhvr>
                                    </p:animEffect>
                                    <p:anim calcmode="lin" valueType="num">
                                      <p:cBhvr>
                                        <p:cTn id="151" dur="500" fill="hold"/>
                                        <p:tgtEl>
                                          <p:spTgt spid="15"/>
                                        </p:tgtEl>
                                        <p:attrNameLst>
                                          <p:attrName>ppt_x</p:attrName>
                                        </p:attrNameLst>
                                      </p:cBhvr>
                                      <p:tavLst>
                                        <p:tav tm="0">
                                          <p:val>
                                            <p:strVal val="#ppt_x"/>
                                          </p:val>
                                        </p:tav>
                                        <p:tav tm="100000">
                                          <p:val>
                                            <p:strVal val="#ppt_x"/>
                                          </p:val>
                                        </p:tav>
                                      </p:tavLst>
                                    </p:anim>
                                    <p:anim calcmode="lin" valueType="num">
                                      <p:cBhvr>
                                        <p:cTn id="15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9" grpId="0" bldLvl="0" autoUpdateAnimBg="0"/>
      <p:bldP spid="23" grpId="0" bldLvl="0" autoUpdateAnimBg="0"/>
      <p:bldP spid="26" grpId="0" bldLvl="0" autoUpdateAnimBg="0"/>
      <p:bldP spid="27" grpId="0" bldLvl="0" autoUpdateAnimBg="0"/>
      <p:bldP spid="31" grpId="0" bldLvl="0" autoUpdateAnimBg="0"/>
      <p:bldP spid="33" grpId="0" bldLvl="0" autoUpdateAnimBg="0"/>
      <p:bldP spid="37"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11137237" cy="4034483"/>
          </a:xfrm>
        </p:spPr>
        <p:txBody>
          <a:bodyPr/>
          <a:lstStyle/>
          <a:p>
            <a:pPr lvl="1"/>
            <a:r>
              <a:rPr lang="en-US" altLang="zh-CN" dirty="0"/>
              <a:t> </a:t>
            </a:r>
            <a:r>
              <a:rPr lang="zh-CN" altLang="en-US" dirty="0"/>
              <a:t>什么是网络隔离？</a:t>
            </a:r>
            <a:endParaRPr lang="en-US" altLang="zh-CN" dirty="0"/>
          </a:p>
          <a:p>
            <a:pPr lvl="2"/>
            <a:r>
              <a:rPr lang="en-US" altLang="zh-CN" dirty="0"/>
              <a:t> </a:t>
            </a:r>
            <a:r>
              <a:rPr lang="zh-CN" altLang="en-US" dirty="0"/>
              <a:t>隔离技术是指通过对具有不同安全需求的应用系统进行分类保护，从而有助于将风险较大的应用系统与其他需要更多安全保护的应用系统隔离，达到保护的目的。</a:t>
            </a:r>
            <a:endParaRPr lang="en-US" altLang="zh-CN" dirty="0"/>
          </a:p>
          <a:p>
            <a:pPr lvl="2"/>
            <a:r>
              <a:rPr lang="zh-CN" altLang="en-US" dirty="0"/>
              <a:t> 隔离的本质需求</a:t>
            </a:r>
          </a:p>
          <a:p>
            <a:pPr lvl="3"/>
            <a:r>
              <a:rPr lang="zh-CN" altLang="en-US" dirty="0"/>
              <a:t>既要信息交换或共享资源，又要通过隔离提高安全性保障。</a:t>
            </a:r>
          </a:p>
          <a:p>
            <a:pPr lvl="2"/>
            <a:r>
              <a:rPr lang="en-US" altLang="zh-CN" dirty="0"/>
              <a:t> </a:t>
            </a:r>
            <a:r>
              <a:rPr lang="zh-CN" altLang="en-US" dirty="0"/>
              <a:t>隔离的类型</a:t>
            </a:r>
            <a:endParaRPr lang="en-US" altLang="zh-CN" dirty="0"/>
          </a:p>
          <a:p>
            <a:pPr lvl="3"/>
            <a:r>
              <a:rPr lang="zh-CN" altLang="en-US" dirty="0"/>
              <a:t>逻辑隔离、物理隔离</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一、网络扫描技术概述</a:t>
            </a:r>
          </a:p>
        </p:txBody>
      </p:sp>
      <p:sp>
        <p:nvSpPr>
          <p:cNvPr id="7" name="日期占位符 6"/>
          <p:cNvSpPr>
            <a:spLocks noGrp="1"/>
          </p:cNvSpPr>
          <p:nvPr>
            <p:ph type="dt" sz="half" idx="10"/>
          </p:nvPr>
        </p:nvSpPr>
        <p:spPr/>
        <p:txBody>
          <a:bodyPr/>
          <a:lstStyle/>
          <a:p>
            <a:pPr>
              <a:defRPr/>
            </a:pPr>
            <a:fld id="{59BA9F28-8740-405E-89E0-8796D7DAD981}" type="datetime1">
              <a:rPr lang="zh-CN" altLang="en-US" smtClean="0"/>
              <a:t>2019/12/30</a:t>
            </a:fld>
            <a:endParaRPr lang="zh-CN" altLang="en-US"/>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防火墙功能总结</a:t>
            </a:r>
            <a:endParaRPr lang="en-US" altLang="zh-CN" dirty="0"/>
          </a:p>
          <a:p>
            <a:pPr lvl="2"/>
            <a:r>
              <a:rPr lang="zh-CN" altLang="en-US" dirty="0"/>
              <a:t> </a:t>
            </a:r>
            <a:r>
              <a:rPr lang="zh-CN" altLang="en-US" dirty="0">
                <a:solidFill>
                  <a:srgbClr val="C00000"/>
                </a:solidFill>
              </a:rPr>
              <a:t>防火墙是网络安全的屏障</a:t>
            </a:r>
            <a:r>
              <a:rPr lang="zh-CN" altLang="en-US" dirty="0"/>
              <a:t>，例如过滤掉不安全的服务协议，保护网络免受基于路由的攻击；</a:t>
            </a:r>
            <a:endParaRPr lang="en-US" altLang="zh-CN" dirty="0"/>
          </a:p>
          <a:p>
            <a:pPr lvl="2"/>
            <a:r>
              <a:rPr lang="en-US" altLang="zh-CN" dirty="0"/>
              <a:t> </a:t>
            </a:r>
            <a:r>
              <a:rPr lang="zh-CN" altLang="en-US" dirty="0">
                <a:solidFill>
                  <a:srgbClr val="C00000"/>
                </a:solidFill>
              </a:rPr>
              <a:t>防火墙可以强化网络安全策略</a:t>
            </a:r>
            <a:r>
              <a:rPr lang="zh-CN" altLang="en-US" dirty="0"/>
              <a:t>，例如提供认证和审计策略；</a:t>
            </a:r>
            <a:endParaRPr lang="en-US" altLang="zh-CN" dirty="0"/>
          </a:p>
          <a:p>
            <a:pPr lvl="2"/>
            <a:r>
              <a:rPr lang="en-US" altLang="zh-CN" dirty="0"/>
              <a:t> </a:t>
            </a:r>
            <a:r>
              <a:rPr lang="zh-CN" altLang="en-US" dirty="0">
                <a:solidFill>
                  <a:srgbClr val="C00000"/>
                </a:solidFill>
              </a:rPr>
              <a:t>防火墙可以阻止内部信息外泄</a:t>
            </a:r>
            <a:r>
              <a:rPr lang="zh-CN" altLang="en-US" dirty="0"/>
              <a:t>，例如划分不同安全等级，限制信息流动方向；</a:t>
            </a:r>
            <a:endParaRPr lang="en-US" altLang="zh-CN" dirty="0"/>
          </a:p>
          <a:p>
            <a:pPr lvl="2"/>
            <a:r>
              <a:rPr lang="zh-CN" altLang="en-US" dirty="0"/>
              <a:t> </a:t>
            </a:r>
            <a:r>
              <a:rPr lang="zh-CN" altLang="en-US" dirty="0">
                <a:solidFill>
                  <a:srgbClr val="C00000"/>
                </a:solidFill>
              </a:rPr>
              <a:t>防火墙可以作为实现某些网络功能的便利平台</a:t>
            </a:r>
            <a:r>
              <a:rPr lang="zh-CN" altLang="en-US" dirty="0"/>
              <a:t>，比如</a:t>
            </a:r>
            <a:r>
              <a:rPr lang="en-US" altLang="zh-CN" dirty="0"/>
              <a:t>NAT</a:t>
            </a:r>
            <a:r>
              <a:rPr lang="zh-CN" altLang="en-US" dirty="0"/>
              <a:t>，</a:t>
            </a:r>
            <a:r>
              <a:rPr lang="en-US" altLang="zh-CN" dirty="0"/>
              <a:t>VPN</a:t>
            </a:r>
            <a:r>
              <a:rPr lang="zh-CN" altLang="en-US" dirty="0"/>
              <a:t>等。</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8978538C-5653-4382-BE71-843B6E5EA3E2}" type="datetime1">
              <a:rPr lang="zh-CN" altLang="en-US" smtClean="0"/>
              <a:t>2019/12/30</a:t>
            </a:fld>
            <a:endParaRPr lang="zh-CN" altLang="en-US"/>
          </a:p>
        </p:txBody>
      </p:sp>
    </p:spTree>
    <p:extLst>
      <p:ext uri="{BB962C8B-B14F-4D97-AF65-F5344CB8AC3E}">
        <p14:creationId xmlns:p14="http://schemas.microsoft.com/office/powerpoint/2010/main" val="3918704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防火墙的局限性</a:t>
            </a:r>
            <a:endParaRPr lang="en-US" altLang="zh-CN" dirty="0"/>
          </a:p>
          <a:p>
            <a:pPr lvl="2"/>
            <a:r>
              <a:rPr lang="zh-CN" altLang="en-US" dirty="0"/>
              <a:t> </a:t>
            </a:r>
            <a:r>
              <a:rPr lang="zh-CN" altLang="en-US" dirty="0">
                <a:solidFill>
                  <a:srgbClr val="C00000"/>
                </a:solidFill>
              </a:rPr>
              <a:t>防火墙无法检测不经过防火墙的流量</a:t>
            </a:r>
            <a:r>
              <a:rPr lang="zh-CN" altLang="en-US" dirty="0"/>
              <a:t>，如通过内部提供拨号服务接入公网的流量</a:t>
            </a:r>
          </a:p>
          <a:p>
            <a:pPr lvl="2"/>
            <a:r>
              <a:rPr lang="zh-CN" altLang="en-US" dirty="0"/>
              <a:t> </a:t>
            </a:r>
            <a:r>
              <a:rPr lang="zh-CN" altLang="en-US" dirty="0">
                <a:solidFill>
                  <a:srgbClr val="C00000"/>
                </a:solidFill>
              </a:rPr>
              <a:t>防火墙不能防范来自内部人员恶意的攻击</a:t>
            </a:r>
            <a:r>
              <a:rPr lang="zh-CN" altLang="en-US" dirty="0"/>
              <a:t>；</a:t>
            </a:r>
          </a:p>
          <a:p>
            <a:pPr lvl="2"/>
            <a:r>
              <a:rPr lang="zh-CN" altLang="en-US" dirty="0"/>
              <a:t> </a:t>
            </a:r>
            <a:r>
              <a:rPr lang="zh-CN" altLang="en-US" dirty="0">
                <a:solidFill>
                  <a:srgbClr val="C00000"/>
                </a:solidFill>
              </a:rPr>
              <a:t>防火墙不能阻止被病毒感染的和有害的程序或文件的传递</a:t>
            </a:r>
            <a:r>
              <a:rPr lang="zh-CN" altLang="en-US" dirty="0"/>
              <a:t>，如木马；</a:t>
            </a:r>
          </a:p>
          <a:p>
            <a:pPr lvl="2"/>
            <a:r>
              <a:rPr lang="zh-CN" altLang="en-US" dirty="0"/>
              <a:t> </a:t>
            </a:r>
            <a:r>
              <a:rPr lang="zh-CN" altLang="en-US" dirty="0">
                <a:solidFill>
                  <a:srgbClr val="C00000"/>
                </a:solidFill>
              </a:rPr>
              <a:t>防火墙不能防止数据驱动式攻击</a:t>
            </a:r>
            <a:r>
              <a:rPr lang="zh-CN" altLang="en-US" dirty="0"/>
              <a:t>，如一些缓冲区溢出攻击。</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567EC717-D2E2-483C-BA01-8E30D17AEEDD}" type="datetime1">
              <a:rPr lang="zh-CN" altLang="en-US" smtClean="0"/>
              <a:t>2019/12/30</a:t>
            </a:fld>
            <a:endParaRPr lang="zh-CN" altLang="en-US"/>
          </a:p>
        </p:txBody>
      </p:sp>
    </p:spTree>
    <p:extLst>
      <p:ext uri="{BB962C8B-B14F-4D97-AF65-F5344CB8AC3E}">
        <p14:creationId xmlns:p14="http://schemas.microsoft.com/office/powerpoint/2010/main" val="64763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a:bodyPr>
          <a:lstStyle/>
          <a:p>
            <a:pPr lvl="1"/>
            <a:r>
              <a:rPr lang="en-US" altLang="zh-CN" dirty="0"/>
              <a:t> </a:t>
            </a:r>
            <a:r>
              <a:rPr lang="zh-CN" altLang="en-US" dirty="0"/>
              <a:t>防火墙常见技术指标</a:t>
            </a:r>
            <a:endParaRPr lang="en-US" altLang="zh-CN" dirty="0"/>
          </a:p>
          <a:p>
            <a:pPr lvl="2"/>
            <a:r>
              <a:rPr lang="zh-CN" altLang="en-US" dirty="0"/>
              <a:t> </a:t>
            </a:r>
            <a:r>
              <a:rPr lang="zh-CN" altLang="en-US" dirty="0">
                <a:solidFill>
                  <a:srgbClr val="C00000"/>
                </a:solidFill>
              </a:rPr>
              <a:t>性能指标</a:t>
            </a:r>
            <a:endParaRPr lang="en-US" altLang="zh-CN" dirty="0">
              <a:solidFill>
                <a:srgbClr val="C00000"/>
              </a:solidFill>
            </a:endParaRPr>
          </a:p>
          <a:p>
            <a:pPr lvl="3"/>
            <a:r>
              <a:rPr lang="zh-CN" altLang="en-US" dirty="0"/>
              <a:t>吞吐量：防火墙在不丢包的情况下能够达到的最大包转发速率；</a:t>
            </a:r>
          </a:p>
          <a:p>
            <a:pPr lvl="3"/>
            <a:r>
              <a:rPr lang="zh-CN" altLang="en-US" dirty="0"/>
              <a:t>延时：数据包通过防火墙所用的时间；</a:t>
            </a:r>
          </a:p>
          <a:p>
            <a:pPr lvl="3"/>
            <a:r>
              <a:rPr lang="zh-CN" altLang="en-US" dirty="0"/>
              <a:t>最大并发数：防火墙能够同时处理的点对点连接的最大数目；</a:t>
            </a:r>
          </a:p>
          <a:p>
            <a:pPr lvl="3"/>
            <a:r>
              <a:rPr lang="zh-CN" altLang="en-US" dirty="0"/>
              <a:t>平均无故障时间：系统平均能够正常运行多长时间，才发生一次故障；</a:t>
            </a:r>
            <a:endParaRPr lang="en-US" altLang="zh-CN" dirty="0"/>
          </a:p>
          <a:p>
            <a:pPr lvl="2"/>
            <a:r>
              <a:rPr lang="zh-CN" altLang="en-US" dirty="0"/>
              <a:t> </a:t>
            </a:r>
            <a:r>
              <a:rPr lang="zh-CN" altLang="en-US" dirty="0">
                <a:solidFill>
                  <a:srgbClr val="C00000"/>
                </a:solidFill>
              </a:rPr>
              <a:t>功能指标</a:t>
            </a:r>
            <a:endParaRPr lang="en-US" altLang="zh-CN" dirty="0">
              <a:solidFill>
                <a:srgbClr val="C00000"/>
              </a:solidFill>
            </a:endParaRPr>
          </a:p>
          <a:p>
            <a:pPr lvl="3"/>
            <a:r>
              <a:rPr lang="zh-CN" altLang="en-US" dirty="0"/>
              <a:t>工作模式、自身防御能力、支持服务类型、认证功能、安全管理、其他功能（</a:t>
            </a:r>
            <a:r>
              <a:rPr lang="en-US" altLang="zh-CN" dirty="0"/>
              <a:t>NAT</a:t>
            </a:r>
            <a:r>
              <a:rPr lang="zh-CN" altLang="en-US" dirty="0"/>
              <a:t>，</a:t>
            </a:r>
            <a:r>
              <a:rPr lang="en-US" altLang="zh-CN" dirty="0"/>
              <a:t>VPN</a:t>
            </a:r>
            <a:r>
              <a:rPr lang="zh-CN" altLang="en-US" dirty="0"/>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0A6425BB-691F-46F0-9569-0511CCB9A2EB}" type="datetime1">
              <a:rPr lang="zh-CN" altLang="en-US" smtClean="0"/>
              <a:t>2019/12/30</a:t>
            </a:fld>
            <a:endParaRPr lang="zh-CN" altLang="en-US"/>
          </a:p>
        </p:txBody>
      </p:sp>
    </p:spTree>
    <p:extLst>
      <p:ext uri="{BB962C8B-B14F-4D97-AF65-F5344CB8AC3E}">
        <p14:creationId xmlns:p14="http://schemas.microsoft.com/office/powerpoint/2010/main" val="22339300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防火墙实例</a:t>
            </a:r>
            <a:r>
              <a:rPr lang="en-US" altLang="zh-CN" dirty="0"/>
              <a:t>——</a:t>
            </a:r>
            <a:r>
              <a:rPr lang="en-US" altLang="zh-CN" dirty="0" err="1"/>
              <a:t>Iptables</a:t>
            </a:r>
            <a:r>
              <a:rPr lang="en-US" altLang="zh-CN" dirty="0"/>
              <a:t> </a:t>
            </a:r>
            <a:r>
              <a:rPr lang="zh-CN" altLang="en-US" dirty="0"/>
              <a:t>与 </a:t>
            </a:r>
            <a:r>
              <a:rPr lang="en-US" altLang="zh-CN" dirty="0" err="1"/>
              <a:t>Netfilter</a:t>
            </a:r>
            <a:endParaRPr lang="en-US" altLang="zh-CN" dirty="0"/>
          </a:p>
          <a:p>
            <a:pPr lvl="2"/>
            <a:r>
              <a:rPr lang="en-US" altLang="zh-CN" dirty="0"/>
              <a:t> </a:t>
            </a:r>
            <a:r>
              <a:rPr lang="en-US" altLang="zh-CN" dirty="0" err="1">
                <a:solidFill>
                  <a:srgbClr val="C00000"/>
                </a:solidFill>
              </a:rPr>
              <a:t>netfilter</a:t>
            </a:r>
            <a:endParaRPr lang="en-US" altLang="zh-CN" dirty="0">
              <a:solidFill>
                <a:srgbClr val="C00000"/>
              </a:solidFill>
            </a:endParaRPr>
          </a:p>
          <a:p>
            <a:pPr lvl="3"/>
            <a:r>
              <a:rPr lang="zh-CN" altLang="en-US" dirty="0"/>
              <a:t>位于</a:t>
            </a:r>
            <a:r>
              <a:rPr lang="en-US" altLang="zh-CN" dirty="0"/>
              <a:t>Linux</a:t>
            </a:r>
            <a:r>
              <a:rPr lang="zh-CN" altLang="en-US" dirty="0"/>
              <a:t>内核中的包过滤功能体系</a:t>
            </a:r>
          </a:p>
          <a:p>
            <a:pPr lvl="3"/>
            <a:r>
              <a:rPr lang="zh-CN" altLang="en-US" dirty="0"/>
              <a:t>称为</a:t>
            </a:r>
            <a:r>
              <a:rPr lang="en-US" altLang="zh-CN" dirty="0"/>
              <a:t>Linux</a:t>
            </a:r>
            <a:r>
              <a:rPr lang="zh-CN" altLang="en-US" dirty="0"/>
              <a:t>防火墙的“内核态”</a:t>
            </a:r>
          </a:p>
          <a:p>
            <a:pPr lvl="2"/>
            <a:r>
              <a:rPr lang="en-US" altLang="zh-CN" dirty="0"/>
              <a:t> </a:t>
            </a:r>
            <a:r>
              <a:rPr lang="en-US" altLang="zh-CN" dirty="0" err="1">
                <a:solidFill>
                  <a:srgbClr val="C00000"/>
                </a:solidFill>
              </a:rPr>
              <a:t>iptables</a:t>
            </a:r>
            <a:endParaRPr lang="en-US" altLang="zh-CN" dirty="0">
              <a:solidFill>
                <a:srgbClr val="C00000"/>
              </a:solidFill>
            </a:endParaRPr>
          </a:p>
          <a:p>
            <a:pPr lvl="3"/>
            <a:r>
              <a:rPr lang="zh-CN" altLang="en-US" dirty="0"/>
              <a:t>位于</a:t>
            </a:r>
            <a:r>
              <a:rPr lang="en-US" altLang="zh-CN" dirty="0"/>
              <a:t>/</a:t>
            </a:r>
            <a:r>
              <a:rPr lang="en-US" altLang="zh-CN" dirty="0" err="1"/>
              <a:t>sbin</a:t>
            </a:r>
            <a:r>
              <a:rPr lang="en-US" altLang="zh-CN" dirty="0"/>
              <a:t>/</a:t>
            </a:r>
            <a:r>
              <a:rPr lang="en-US" altLang="zh-CN" dirty="0" err="1"/>
              <a:t>iptables</a:t>
            </a:r>
            <a:r>
              <a:rPr lang="zh-CN" altLang="en-US" dirty="0"/>
              <a:t>，用来管理防火墙规则的工具</a:t>
            </a:r>
          </a:p>
          <a:p>
            <a:pPr lvl="3"/>
            <a:r>
              <a:rPr lang="zh-CN" altLang="en-US" dirty="0"/>
              <a:t>称为</a:t>
            </a:r>
            <a:r>
              <a:rPr lang="en-US" altLang="zh-CN" dirty="0"/>
              <a:t>Linux</a:t>
            </a:r>
            <a:r>
              <a:rPr lang="zh-CN" altLang="en-US" dirty="0"/>
              <a:t>防火墙的“用户态”</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B577EEEA-FA2A-4C31-8982-4E449CE5AE9F}" type="datetime1">
              <a:rPr lang="zh-CN" altLang="en-US" smtClean="0"/>
              <a:t>2019/12/30</a:t>
            </a:fld>
            <a:endParaRPr lang="zh-CN" altLang="en-US"/>
          </a:p>
        </p:txBody>
      </p:sp>
    </p:spTree>
    <p:extLst>
      <p:ext uri="{BB962C8B-B14F-4D97-AF65-F5344CB8AC3E}">
        <p14:creationId xmlns:p14="http://schemas.microsoft.com/office/powerpoint/2010/main" val="42933390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left)">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lnSpcReduction="10000"/>
          </a:bodyPr>
          <a:lstStyle/>
          <a:p>
            <a:pPr lvl="1"/>
            <a:r>
              <a:rPr lang="en-US" altLang="zh-CN" dirty="0"/>
              <a:t>  </a:t>
            </a:r>
            <a:r>
              <a:rPr lang="zh-CN" altLang="en-US" dirty="0"/>
              <a:t>防火墙实例</a:t>
            </a:r>
            <a:r>
              <a:rPr lang="en-US" altLang="zh-CN" dirty="0"/>
              <a:t>——</a:t>
            </a:r>
            <a:r>
              <a:rPr lang="en-US" altLang="zh-CN" dirty="0" err="1"/>
              <a:t>Iptables</a:t>
            </a:r>
            <a:r>
              <a:rPr lang="en-US" altLang="zh-CN" dirty="0"/>
              <a:t> </a:t>
            </a:r>
            <a:r>
              <a:rPr lang="zh-CN" altLang="en-US" dirty="0"/>
              <a:t>与 </a:t>
            </a:r>
            <a:r>
              <a:rPr lang="en-US" altLang="zh-CN" dirty="0" err="1"/>
              <a:t>Netfilter</a:t>
            </a:r>
            <a:endParaRPr lang="en-US" altLang="zh-CN" dirty="0"/>
          </a:p>
          <a:p>
            <a:pPr lvl="2"/>
            <a:r>
              <a:rPr lang="en-US" altLang="zh-CN" dirty="0"/>
              <a:t> </a:t>
            </a:r>
            <a:r>
              <a:rPr lang="en-US" altLang="zh-CN" dirty="0" err="1"/>
              <a:t>Netfilter</a:t>
            </a:r>
            <a:r>
              <a:rPr lang="zh-CN" altLang="en-US" dirty="0"/>
              <a:t>是</a:t>
            </a:r>
            <a:r>
              <a:rPr lang="en-US" altLang="zh-CN" dirty="0"/>
              <a:t>Linux</a:t>
            </a:r>
            <a:r>
              <a:rPr lang="zh-CN" altLang="en-US" dirty="0"/>
              <a:t>核心中的</a:t>
            </a:r>
            <a:r>
              <a:rPr lang="zh-CN" altLang="en-US" dirty="0">
                <a:solidFill>
                  <a:srgbClr val="C00000"/>
                </a:solidFill>
              </a:rPr>
              <a:t>一个通用架构</a:t>
            </a:r>
            <a:r>
              <a:rPr lang="zh-CN" altLang="en-US" dirty="0"/>
              <a:t>，它提供了一系列的</a:t>
            </a:r>
            <a:r>
              <a:rPr lang="zh-CN" altLang="en-US" dirty="0">
                <a:solidFill>
                  <a:srgbClr val="C00000"/>
                </a:solidFill>
              </a:rPr>
              <a:t>“表”（</a:t>
            </a:r>
            <a:r>
              <a:rPr lang="en-US" altLang="zh-CN" dirty="0">
                <a:solidFill>
                  <a:srgbClr val="C00000"/>
                </a:solidFill>
              </a:rPr>
              <a:t>tables</a:t>
            </a:r>
            <a:r>
              <a:rPr lang="zh-CN" altLang="en-US" dirty="0">
                <a:solidFill>
                  <a:srgbClr val="C00000"/>
                </a:solidFill>
              </a:rPr>
              <a:t>），</a:t>
            </a:r>
            <a:r>
              <a:rPr lang="zh-CN" altLang="en-US" dirty="0"/>
              <a:t>每个表由</a:t>
            </a:r>
            <a:r>
              <a:rPr lang="zh-CN" altLang="en-US" dirty="0">
                <a:solidFill>
                  <a:srgbClr val="C00000"/>
                </a:solidFill>
              </a:rPr>
              <a:t>若干“链”（</a:t>
            </a:r>
            <a:r>
              <a:rPr lang="en-US" altLang="zh-CN" dirty="0">
                <a:solidFill>
                  <a:srgbClr val="C00000"/>
                </a:solidFill>
              </a:rPr>
              <a:t>chains</a:t>
            </a:r>
            <a:r>
              <a:rPr lang="zh-CN" altLang="en-US" dirty="0">
                <a:solidFill>
                  <a:srgbClr val="C00000"/>
                </a:solidFill>
              </a:rPr>
              <a:t>）</a:t>
            </a:r>
            <a:r>
              <a:rPr lang="zh-CN" altLang="en-US" dirty="0"/>
              <a:t>组成，而每条链可以由一条或数条</a:t>
            </a:r>
            <a:r>
              <a:rPr lang="zh-CN" altLang="en-US" dirty="0">
                <a:solidFill>
                  <a:srgbClr val="C00000"/>
                </a:solidFill>
              </a:rPr>
              <a:t>“规则”（</a:t>
            </a:r>
            <a:r>
              <a:rPr lang="en-US" altLang="zh-CN" dirty="0">
                <a:solidFill>
                  <a:srgbClr val="C00000"/>
                </a:solidFill>
              </a:rPr>
              <a:t>rules</a:t>
            </a:r>
            <a:r>
              <a:rPr lang="zh-CN" altLang="en-US" dirty="0">
                <a:solidFill>
                  <a:srgbClr val="C00000"/>
                </a:solidFill>
              </a:rPr>
              <a:t>）</a:t>
            </a:r>
            <a:r>
              <a:rPr lang="zh-CN" altLang="en-US" dirty="0"/>
              <a:t>组成。实际上，</a:t>
            </a:r>
            <a:r>
              <a:rPr lang="en-US" altLang="zh-CN" dirty="0" err="1"/>
              <a:t>netfilter</a:t>
            </a:r>
            <a:r>
              <a:rPr lang="zh-CN" altLang="en-US" dirty="0"/>
              <a:t>是表的容器，表是链的容器，而链又是规则的容器，这些表通过</a:t>
            </a:r>
            <a:r>
              <a:rPr lang="en-US" altLang="zh-CN" dirty="0" err="1"/>
              <a:t>Iptables</a:t>
            </a:r>
            <a:r>
              <a:rPr lang="zh-CN" altLang="en-US" dirty="0"/>
              <a:t>进行管理。</a:t>
            </a:r>
            <a:endParaRPr lang="en-US" altLang="zh-CN" dirty="0"/>
          </a:p>
          <a:p>
            <a:pPr lvl="3"/>
            <a:r>
              <a:rPr lang="en-US" altLang="zh-CN" dirty="0">
                <a:solidFill>
                  <a:srgbClr val="C00000"/>
                </a:solidFill>
              </a:rPr>
              <a:t>Filter</a:t>
            </a:r>
            <a:r>
              <a:rPr lang="zh-CN" altLang="en-US" dirty="0">
                <a:solidFill>
                  <a:srgbClr val="C00000"/>
                </a:solidFill>
              </a:rPr>
              <a:t>表</a:t>
            </a:r>
            <a:r>
              <a:rPr lang="zh-CN" altLang="en-US" dirty="0"/>
              <a:t>：主要用于过滤数据包，该表根据系统管理员预定义的一组规则过滤符合条件的数据包；</a:t>
            </a:r>
            <a:endParaRPr lang="en-US" altLang="zh-CN" dirty="0"/>
          </a:p>
          <a:p>
            <a:pPr lvl="3"/>
            <a:r>
              <a:rPr lang="en-US" altLang="zh-CN" dirty="0">
                <a:solidFill>
                  <a:srgbClr val="C00000"/>
                </a:solidFill>
              </a:rPr>
              <a:t>NAT</a:t>
            </a:r>
            <a:r>
              <a:rPr lang="zh-CN" altLang="en-US" dirty="0">
                <a:solidFill>
                  <a:srgbClr val="C00000"/>
                </a:solidFill>
              </a:rPr>
              <a:t>表</a:t>
            </a:r>
            <a:r>
              <a:rPr lang="zh-CN" altLang="en-US" dirty="0"/>
              <a:t>：主要用于网络地址转换；</a:t>
            </a:r>
            <a:endParaRPr lang="en-US" altLang="zh-CN" dirty="0"/>
          </a:p>
          <a:p>
            <a:pPr lvl="3"/>
            <a:r>
              <a:rPr lang="en-US" altLang="zh-CN" dirty="0">
                <a:solidFill>
                  <a:srgbClr val="C00000"/>
                </a:solidFill>
              </a:rPr>
              <a:t>Mangle</a:t>
            </a:r>
            <a:r>
              <a:rPr lang="zh-CN" altLang="en-US" dirty="0">
                <a:solidFill>
                  <a:srgbClr val="C00000"/>
                </a:solidFill>
              </a:rPr>
              <a:t>表</a:t>
            </a:r>
            <a:r>
              <a:rPr lang="zh-CN" altLang="en-US" dirty="0"/>
              <a:t>：主要用于对指定数据包进行更改；</a:t>
            </a:r>
            <a:endParaRPr lang="en-US" altLang="zh-CN" dirty="0"/>
          </a:p>
          <a:p>
            <a:pPr lvl="3"/>
            <a:r>
              <a:rPr lang="en-US" altLang="zh-CN" dirty="0">
                <a:solidFill>
                  <a:srgbClr val="C00000"/>
                </a:solidFill>
              </a:rPr>
              <a:t>raw</a:t>
            </a:r>
            <a:r>
              <a:rPr lang="zh-CN" altLang="en-US" dirty="0">
                <a:solidFill>
                  <a:srgbClr val="C00000"/>
                </a:solidFill>
              </a:rPr>
              <a:t>表</a:t>
            </a:r>
            <a:r>
              <a:rPr lang="zh-CN" altLang="en-US" dirty="0"/>
              <a:t>：主要用于提高性能。</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B9E7B87A-AE9F-4412-9626-52F896855881}" type="datetime1">
              <a:rPr lang="zh-CN" altLang="en-US" smtClean="0"/>
              <a:t>2019/12/30</a:t>
            </a:fld>
            <a:endParaRPr lang="zh-CN" altLang="en-US"/>
          </a:p>
        </p:txBody>
      </p:sp>
    </p:spTree>
    <p:extLst>
      <p:ext uri="{BB962C8B-B14F-4D97-AF65-F5344CB8AC3E}">
        <p14:creationId xmlns:p14="http://schemas.microsoft.com/office/powerpoint/2010/main" val="24140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默认的表、链结构示意图</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pSp>
        <p:nvGrpSpPr>
          <p:cNvPr id="57" name="组合 56"/>
          <p:cNvGrpSpPr/>
          <p:nvPr/>
        </p:nvGrpSpPr>
        <p:grpSpPr>
          <a:xfrm>
            <a:off x="4583832" y="1484784"/>
            <a:ext cx="7554913" cy="4248150"/>
            <a:chOff x="4583832" y="1484784"/>
            <a:chExt cx="7554913" cy="4248150"/>
          </a:xfrm>
        </p:grpSpPr>
        <p:sp>
          <p:nvSpPr>
            <p:cNvPr id="5" name="Rectangle 5"/>
            <p:cNvSpPr>
              <a:spLocks noChangeArrowheads="1"/>
            </p:cNvSpPr>
            <p:nvPr/>
          </p:nvSpPr>
          <p:spPr bwMode="auto">
            <a:xfrm>
              <a:off x="10395670" y="1784822"/>
              <a:ext cx="1576387" cy="3276600"/>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6" name="Text Box 18"/>
            <p:cNvSpPr txBox="1">
              <a:spLocks noChangeArrowheads="1"/>
            </p:cNvSpPr>
            <p:nvPr/>
          </p:nvSpPr>
          <p:spPr bwMode="auto">
            <a:xfrm>
              <a:off x="10643320"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filter</a:t>
              </a:r>
              <a:r>
                <a:rPr lang="en-US" altLang="zh-CN" sz="1400">
                  <a:solidFill>
                    <a:schemeClr val="tx2"/>
                  </a:solidFill>
                  <a:latin typeface="微软雅黑" panose="020B0503020204020204" pitchFamily="34" charset="-122"/>
                  <a:ea typeface="微软雅黑" panose="020B0503020204020204" pitchFamily="34" charset="-122"/>
                </a:rPr>
                <a:t> </a:t>
              </a:r>
              <a:r>
                <a:rPr lang="zh-CN" altLang="en-US" sz="1400">
                  <a:solidFill>
                    <a:schemeClr val="tx2"/>
                  </a:solidFill>
                  <a:latin typeface="微软雅黑" panose="020B0503020204020204" pitchFamily="34" charset="-122"/>
                  <a:ea typeface="微软雅黑" panose="020B0503020204020204" pitchFamily="34" charset="-122"/>
                </a:rPr>
                <a:t>表</a:t>
              </a:r>
            </a:p>
          </p:txBody>
        </p:sp>
        <p:sp>
          <p:nvSpPr>
            <p:cNvPr id="7" name="Rectangle 20"/>
            <p:cNvSpPr>
              <a:spLocks noChangeArrowheads="1"/>
            </p:cNvSpPr>
            <p:nvPr/>
          </p:nvSpPr>
          <p:spPr bwMode="auto">
            <a:xfrm>
              <a:off x="10478220" y="2121372"/>
              <a:ext cx="1411287" cy="1092200"/>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8" name="Text Box 21"/>
            <p:cNvSpPr txBox="1">
              <a:spLocks noChangeArrowheads="1"/>
            </p:cNvSpPr>
            <p:nvPr/>
          </p:nvSpPr>
          <p:spPr bwMode="auto">
            <a:xfrm>
              <a:off x="10613157" y="2200747"/>
              <a:ext cx="11096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1</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2</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3</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9" name="Text Box 34"/>
            <p:cNvSpPr txBox="1">
              <a:spLocks noChangeArrowheads="1"/>
            </p:cNvSpPr>
            <p:nvPr/>
          </p:nvSpPr>
          <p:spPr bwMode="auto">
            <a:xfrm>
              <a:off x="10613157" y="3045297"/>
              <a:ext cx="1141413"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INPUT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0" name="Rectangle 25"/>
            <p:cNvSpPr>
              <a:spLocks noChangeArrowheads="1"/>
            </p:cNvSpPr>
            <p:nvPr/>
          </p:nvSpPr>
          <p:spPr bwMode="auto">
            <a:xfrm>
              <a:off x="10478220" y="3426297"/>
              <a:ext cx="1411287" cy="54292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1" name="Text Box 27"/>
            <p:cNvSpPr txBox="1">
              <a:spLocks noChangeArrowheads="1"/>
            </p:cNvSpPr>
            <p:nvPr/>
          </p:nvSpPr>
          <p:spPr bwMode="auto">
            <a:xfrm>
              <a:off x="10613157" y="3510434"/>
              <a:ext cx="804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12" name="Text Box 35"/>
            <p:cNvSpPr txBox="1">
              <a:spLocks noChangeArrowheads="1"/>
            </p:cNvSpPr>
            <p:nvPr/>
          </p:nvSpPr>
          <p:spPr bwMode="auto">
            <a:xfrm>
              <a:off x="10614745" y="3800947"/>
              <a:ext cx="1138237"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FORWARD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3" name="Rectangle 28"/>
            <p:cNvSpPr>
              <a:spLocks noChangeArrowheads="1"/>
            </p:cNvSpPr>
            <p:nvPr/>
          </p:nvSpPr>
          <p:spPr bwMode="auto">
            <a:xfrm>
              <a:off x="10478220" y="4181947"/>
              <a:ext cx="1411287" cy="588962"/>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4" name="Text Box 30"/>
            <p:cNvSpPr txBox="1">
              <a:spLocks noChangeArrowheads="1"/>
            </p:cNvSpPr>
            <p:nvPr/>
          </p:nvSpPr>
          <p:spPr bwMode="auto">
            <a:xfrm>
              <a:off x="10613157" y="4266084"/>
              <a:ext cx="804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15" name="Text Box 36"/>
            <p:cNvSpPr txBox="1">
              <a:spLocks noChangeArrowheads="1"/>
            </p:cNvSpPr>
            <p:nvPr/>
          </p:nvSpPr>
          <p:spPr bwMode="auto">
            <a:xfrm>
              <a:off x="10613157" y="4602634"/>
              <a:ext cx="1141413"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6" name="Rectangle 43"/>
            <p:cNvSpPr>
              <a:spLocks noChangeArrowheads="1"/>
            </p:cNvSpPr>
            <p:nvPr/>
          </p:nvSpPr>
          <p:spPr bwMode="auto">
            <a:xfrm>
              <a:off x="6576145" y="1784822"/>
              <a:ext cx="1743075" cy="3779837"/>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7" name="Text Box 44"/>
            <p:cNvSpPr txBox="1">
              <a:spLocks noChangeArrowheads="1"/>
            </p:cNvSpPr>
            <p:nvPr/>
          </p:nvSpPr>
          <p:spPr bwMode="auto">
            <a:xfrm>
              <a:off x="6907931" y="1629247"/>
              <a:ext cx="1209089" cy="307777"/>
            </a:xfrm>
            <a:prstGeom prst="rect">
              <a:avLst/>
            </a:prstGeom>
            <a:solidFill>
              <a:schemeClr val="bg1"/>
            </a:solidFill>
            <a:ln w="19050" algn="ctr">
              <a:solidFill>
                <a:srgbClr val="0000FF"/>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mangle </a:t>
              </a:r>
              <a:r>
                <a:rPr lang="zh-CN" altLang="en-US" sz="1400" b="1">
                  <a:solidFill>
                    <a:schemeClr val="tx2"/>
                  </a:solidFill>
                  <a:latin typeface="微软雅黑" panose="020B0503020204020204" pitchFamily="34" charset="-122"/>
                  <a:ea typeface="微软雅黑" panose="020B0503020204020204" pitchFamily="34" charset="-122"/>
                </a:rPr>
                <a:t>表</a:t>
              </a:r>
            </a:p>
          </p:txBody>
        </p:sp>
        <p:sp>
          <p:nvSpPr>
            <p:cNvPr id="18" name="Rectangle 71"/>
            <p:cNvSpPr>
              <a:spLocks noChangeArrowheads="1"/>
            </p:cNvSpPr>
            <p:nvPr/>
          </p:nvSpPr>
          <p:spPr bwMode="auto">
            <a:xfrm>
              <a:off x="6658695" y="2121372"/>
              <a:ext cx="1577975"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9" name="Text Box 72"/>
            <p:cNvSpPr txBox="1">
              <a:spLocks noChangeArrowheads="1"/>
            </p:cNvSpPr>
            <p:nvPr/>
          </p:nvSpPr>
          <p:spPr bwMode="auto">
            <a:xfrm>
              <a:off x="6742832" y="2418234"/>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0" name="Text Box 73"/>
            <p:cNvSpPr txBox="1">
              <a:spLocks noChangeArrowheads="1"/>
            </p:cNvSpPr>
            <p:nvPr/>
          </p:nvSpPr>
          <p:spPr bwMode="auto">
            <a:xfrm>
              <a:off x="6742832" y="2121372"/>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1" name="Rectangle 76"/>
            <p:cNvSpPr>
              <a:spLocks noChangeArrowheads="1"/>
            </p:cNvSpPr>
            <p:nvPr/>
          </p:nvSpPr>
          <p:spPr bwMode="auto">
            <a:xfrm>
              <a:off x="6658695" y="2792884"/>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2" name="Text Box 77"/>
            <p:cNvSpPr txBox="1">
              <a:spLocks noChangeArrowheads="1"/>
            </p:cNvSpPr>
            <p:nvPr/>
          </p:nvSpPr>
          <p:spPr bwMode="auto">
            <a:xfrm>
              <a:off x="6742832" y="3091334"/>
              <a:ext cx="1411288"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POSTROUTING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3" name="Text Box 78"/>
            <p:cNvSpPr txBox="1">
              <a:spLocks noChangeArrowheads="1"/>
            </p:cNvSpPr>
            <p:nvPr/>
          </p:nvSpPr>
          <p:spPr bwMode="auto">
            <a:xfrm>
              <a:off x="6742832" y="2792884"/>
              <a:ext cx="9953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4" name="Rectangle 80"/>
            <p:cNvSpPr>
              <a:spLocks noChangeArrowheads="1"/>
            </p:cNvSpPr>
            <p:nvPr/>
          </p:nvSpPr>
          <p:spPr bwMode="auto">
            <a:xfrm>
              <a:off x="6658695" y="34643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5" name="Text Box 81"/>
            <p:cNvSpPr txBox="1">
              <a:spLocks noChangeArrowheads="1"/>
            </p:cNvSpPr>
            <p:nvPr/>
          </p:nvSpPr>
          <p:spPr bwMode="auto">
            <a:xfrm>
              <a:off x="6742832" y="3762847"/>
              <a:ext cx="1411288"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INPUT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6" name="Text Box 82"/>
            <p:cNvSpPr txBox="1">
              <a:spLocks noChangeArrowheads="1"/>
            </p:cNvSpPr>
            <p:nvPr/>
          </p:nvSpPr>
          <p:spPr bwMode="auto">
            <a:xfrm>
              <a:off x="6742832" y="3464397"/>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7" name="Rectangle 84"/>
            <p:cNvSpPr>
              <a:spLocks noChangeArrowheads="1"/>
            </p:cNvSpPr>
            <p:nvPr/>
          </p:nvSpPr>
          <p:spPr bwMode="auto">
            <a:xfrm>
              <a:off x="6658695" y="41374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8" name="Text Box 85"/>
            <p:cNvSpPr txBox="1">
              <a:spLocks noChangeArrowheads="1"/>
            </p:cNvSpPr>
            <p:nvPr/>
          </p:nvSpPr>
          <p:spPr bwMode="auto">
            <a:xfrm>
              <a:off x="6742832" y="4434359"/>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9" name="Text Box 86"/>
            <p:cNvSpPr txBox="1">
              <a:spLocks noChangeArrowheads="1"/>
            </p:cNvSpPr>
            <p:nvPr/>
          </p:nvSpPr>
          <p:spPr bwMode="auto">
            <a:xfrm>
              <a:off x="6742832" y="4137497"/>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0" name="Rectangle 88"/>
            <p:cNvSpPr>
              <a:spLocks noChangeArrowheads="1"/>
            </p:cNvSpPr>
            <p:nvPr/>
          </p:nvSpPr>
          <p:spPr bwMode="auto">
            <a:xfrm>
              <a:off x="6658695" y="4809009"/>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1" name="Text Box 89"/>
            <p:cNvSpPr txBox="1">
              <a:spLocks noChangeArrowheads="1"/>
            </p:cNvSpPr>
            <p:nvPr/>
          </p:nvSpPr>
          <p:spPr bwMode="auto">
            <a:xfrm>
              <a:off x="6742832" y="5107459"/>
              <a:ext cx="1411288"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FORWARD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32" name="Text Box 90"/>
            <p:cNvSpPr txBox="1">
              <a:spLocks noChangeArrowheads="1"/>
            </p:cNvSpPr>
            <p:nvPr/>
          </p:nvSpPr>
          <p:spPr bwMode="auto">
            <a:xfrm>
              <a:off x="6742832" y="4809009"/>
              <a:ext cx="9953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3" name="Rectangle 54"/>
            <p:cNvSpPr>
              <a:spLocks noChangeArrowheads="1"/>
            </p:cNvSpPr>
            <p:nvPr/>
          </p:nvSpPr>
          <p:spPr bwMode="auto">
            <a:xfrm>
              <a:off x="4747345" y="1784822"/>
              <a:ext cx="1660525" cy="1847850"/>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4" name="Text Box 55"/>
            <p:cNvSpPr txBox="1">
              <a:spLocks noChangeArrowheads="1"/>
            </p:cNvSpPr>
            <p:nvPr/>
          </p:nvSpPr>
          <p:spPr bwMode="auto">
            <a:xfrm>
              <a:off x="5048970"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dirty="0">
                  <a:solidFill>
                    <a:schemeClr val="tx2"/>
                  </a:solidFill>
                  <a:latin typeface="微软雅黑" panose="020B0503020204020204" pitchFamily="34" charset="-122"/>
                  <a:ea typeface="微软雅黑" panose="020B0503020204020204" pitchFamily="34" charset="-122"/>
                </a:rPr>
                <a:t>raw </a:t>
              </a:r>
              <a:r>
                <a:rPr lang="zh-CN" altLang="en-US" sz="1400" b="1" dirty="0">
                  <a:solidFill>
                    <a:schemeClr val="tx2"/>
                  </a:solidFill>
                  <a:latin typeface="微软雅黑" panose="020B0503020204020204" pitchFamily="34" charset="-122"/>
                  <a:ea typeface="微软雅黑" panose="020B0503020204020204" pitchFamily="34" charset="-122"/>
                </a:rPr>
                <a:t>表</a:t>
              </a:r>
            </a:p>
          </p:txBody>
        </p:sp>
        <p:sp>
          <p:nvSpPr>
            <p:cNvPr id="35" name="Rectangle 92"/>
            <p:cNvSpPr>
              <a:spLocks noChangeArrowheads="1"/>
            </p:cNvSpPr>
            <p:nvPr/>
          </p:nvSpPr>
          <p:spPr bwMode="auto">
            <a:xfrm>
              <a:off x="4831482" y="2121372"/>
              <a:ext cx="1493838"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6" name="Text Box 93"/>
            <p:cNvSpPr txBox="1">
              <a:spLocks noChangeArrowheads="1"/>
            </p:cNvSpPr>
            <p:nvPr/>
          </p:nvSpPr>
          <p:spPr bwMode="auto">
            <a:xfrm>
              <a:off x="4914032" y="2418234"/>
              <a:ext cx="1336675"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37" name="Text Box 94"/>
            <p:cNvSpPr txBox="1">
              <a:spLocks noChangeArrowheads="1"/>
            </p:cNvSpPr>
            <p:nvPr/>
          </p:nvSpPr>
          <p:spPr bwMode="auto">
            <a:xfrm>
              <a:off x="4914032" y="2121372"/>
              <a:ext cx="944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8" name="Rectangle 96"/>
            <p:cNvSpPr>
              <a:spLocks noChangeArrowheads="1"/>
            </p:cNvSpPr>
            <p:nvPr/>
          </p:nvSpPr>
          <p:spPr bwMode="auto">
            <a:xfrm>
              <a:off x="4831482" y="2792884"/>
              <a:ext cx="1493838"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9" name="Text Box 97"/>
            <p:cNvSpPr txBox="1">
              <a:spLocks noChangeArrowheads="1"/>
            </p:cNvSpPr>
            <p:nvPr/>
          </p:nvSpPr>
          <p:spPr bwMode="auto">
            <a:xfrm>
              <a:off x="4914032" y="3091334"/>
              <a:ext cx="1336675"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0" name="Text Box 98"/>
            <p:cNvSpPr txBox="1">
              <a:spLocks noChangeArrowheads="1"/>
            </p:cNvSpPr>
            <p:nvPr/>
          </p:nvSpPr>
          <p:spPr bwMode="auto">
            <a:xfrm>
              <a:off x="4914032" y="2792884"/>
              <a:ext cx="9445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1" name="Rectangle 6"/>
            <p:cNvSpPr>
              <a:spLocks noChangeArrowheads="1"/>
            </p:cNvSpPr>
            <p:nvPr/>
          </p:nvSpPr>
          <p:spPr bwMode="auto">
            <a:xfrm>
              <a:off x="8485907" y="1784822"/>
              <a:ext cx="1743075" cy="2436812"/>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2" name="Text Box 16"/>
            <p:cNvSpPr txBox="1">
              <a:spLocks noChangeArrowheads="1"/>
            </p:cNvSpPr>
            <p:nvPr/>
          </p:nvSpPr>
          <p:spPr bwMode="auto">
            <a:xfrm>
              <a:off x="8817695"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dirty="0" err="1">
                  <a:solidFill>
                    <a:schemeClr val="tx2"/>
                  </a:solidFill>
                  <a:latin typeface="微软雅黑" panose="020B0503020204020204" pitchFamily="34" charset="-122"/>
                  <a:ea typeface="微软雅黑" panose="020B0503020204020204" pitchFamily="34" charset="-122"/>
                </a:rPr>
                <a:t>nat</a:t>
              </a:r>
              <a:r>
                <a:rPr lang="en-US" altLang="zh-CN" sz="1400" b="1" dirty="0">
                  <a:solidFill>
                    <a:schemeClr val="tx2"/>
                  </a:solidFill>
                  <a:latin typeface="微软雅黑" panose="020B0503020204020204" pitchFamily="34" charset="-122"/>
                  <a:ea typeface="微软雅黑" panose="020B0503020204020204" pitchFamily="34" charset="-122"/>
                </a:rPr>
                <a:t> </a:t>
              </a:r>
              <a:r>
                <a:rPr lang="zh-CN" altLang="en-US" sz="1400" b="1" dirty="0">
                  <a:solidFill>
                    <a:schemeClr val="tx2"/>
                  </a:solidFill>
                  <a:latin typeface="微软雅黑" panose="020B0503020204020204" pitchFamily="34" charset="-122"/>
                  <a:ea typeface="微软雅黑" panose="020B0503020204020204" pitchFamily="34" charset="-122"/>
                </a:rPr>
                <a:t>表</a:t>
              </a:r>
            </a:p>
          </p:txBody>
        </p:sp>
        <p:sp>
          <p:nvSpPr>
            <p:cNvPr id="43" name="Rectangle 31"/>
            <p:cNvSpPr>
              <a:spLocks noChangeArrowheads="1"/>
            </p:cNvSpPr>
            <p:nvPr/>
          </p:nvSpPr>
          <p:spPr bwMode="auto">
            <a:xfrm>
              <a:off x="8568457" y="2121372"/>
              <a:ext cx="1577975"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4" name="Text Box 32"/>
            <p:cNvSpPr txBox="1">
              <a:spLocks noChangeArrowheads="1"/>
            </p:cNvSpPr>
            <p:nvPr/>
          </p:nvSpPr>
          <p:spPr bwMode="auto">
            <a:xfrm>
              <a:off x="8651007" y="2418234"/>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5" name="Text Box 33"/>
            <p:cNvSpPr txBox="1">
              <a:spLocks noChangeArrowheads="1"/>
            </p:cNvSpPr>
            <p:nvPr/>
          </p:nvSpPr>
          <p:spPr bwMode="auto">
            <a:xfrm>
              <a:off x="8651007" y="2121372"/>
              <a:ext cx="996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6" name="Rectangle 102"/>
            <p:cNvSpPr>
              <a:spLocks noChangeArrowheads="1"/>
            </p:cNvSpPr>
            <p:nvPr/>
          </p:nvSpPr>
          <p:spPr bwMode="auto">
            <a:xfrm>
              <a:off x="8568457" y="2792884"/>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7" name="Text Box 103"/>
            <p:cNvSpPr txBox="1">
              <a:spLocks noChangeArrowheads="1"/>
            </p:cNvSpPr>
            <p:nvPr/>
          </p:nvSpPr>
          <p:spPr bwMode="auto">
            <a:xfrm>
              <a:off x="8651007" y="3091334"/>
              <a:ext cx="1428164" cy="261610"/>
            </a:xfrm>
            <a:prstGeom prst="rect">
              <a:avLst/>
            </a:prstGeom>
            <a:solidFill>
              <a:schemeClr val="bg1"/>
            </a:solidFill>
            <a:ln w="19050" algn="ctr">
              <a:solidFill>
                <a:srgbClr val="008000"/>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POSTROUTING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8" name="Text Box 104"/>
            <p:cNvSpPr txBox="1">
              <a:spLocks noChangeArrowheads="1"/>
            </p:cNvSpPr>
            <p:nvPr/>
          </p:nvSpPr>
          <p:spPr bwMode="auto">
            <a:xfrm>
              <a:off x="8651007" y="2792884"/>
              <a:ext cx="9969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9" name="Rectangle 106"/>
            <p:cNvSpPr>
              <a:spLocks noChangeArrowheads="1"/>
            </p:cNvSpPr>
            <p:nvPr/>
          </p:nvSpPr>
          <p:spPr bwMode="auto">
            <a:xfrm>
              <a:off x="8568457" y="34643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50" name="Text Box 107"/>
            <p:cNvSpPr txBox="1">
              <a:spLocks noChangeArrowheads="1"/>
            </p:cNvSpPr>
            <p:nvPr/>
          </p:nvSpPr>
          <p:spPr bwMode="auto">
            <a:xfrm>
              <a:off x="8651007" y="3762847"/>
              <a:ext cx="1428164" cy="261937"/>
            </a:xfrm>
            <a:prstGeom prst="rect">
              <a:avLst/>
            </a:prstGeom>
            <a:solidFill>
              <a:schemeClr val="bg1"/>
            </a:solidFill>
            <a:ln w="19050" algn="ctr">
              <a:solidFill>
                <a:srgbClr val="008000"/>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51" name="Text Box 108"/>
            <p:cNvSpPr txBox="1">
              <a:spLocks noChangeArrowheads="1"/>
            </p:cNvSpPr>
            <p:nvPr/>
          </p:nvSpPr>
          <p:spPr bwMode="auto">
            <a:xfrm>
              <a:off x="8651007" y="3464397"/>
              <a:ext cx="996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52" name="AutoShape 117"/>
            <p:cNvSpPr>
              <a:spLocks noChangeArrowheads="1"/>
            </p:cNvSpPr>
            <p:nvPr/>
          </p:nvSpPr>
          <p:spPr bwMode="auto">
            <a:xfrm>
              <a:off x="4583832" y="1484784"/>
              <a:ext cx="7554913" cy="4248150"/>
            </a:xfrm>
            <a:prstGeom prst="roundRect">
              <a:avLst>
                <a:gd name="adj" fmla="val 4287"/>
              </a:avLst>
            </a:prstGeom>
            <a:noFill/>
            <a:ln w="19050" algn="ctr">
              <a:solidFill>
                <a:srgbClr val="3399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53" name="Line 126"/>
            <p:cNvSpPr>
              <a:spLocks noChangeShapeType="1"/>
            </p:cNvSpPr>
            <p:nvPr/>
          </p:nvSpPr>
          <p:spPr bwMode="auto">
            <a:xfrm flipH="1">
              <a:off x="10228982" y="2708747"/>
              <a:ext cx="166688"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127"/>
            <p:cNvSpPr>
              <a:spLocks noChangeShapeType="1"/>
            </p:cNvSpPr>
            <p:nvPr/>
          </p:nvSpPr>
          <p:spPr bwMode="auto">
            <a:xfrm flipH="1">
              <a:off x="8319220" y="2708747"/>
              <a:ext cx="166687"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Line 128"/>
            <p:cNvSpPr>
              <a:spLocks noChangeShapeType="1"/>
            </p:cNvSpPr>
            <p:nvPr/>
          </p:nvSpPr>
          <p:spPr bwMode="auto">
            <a:xfrm flipH="1">
              <a:off x="6409457" y="2708747"/>
              <a:ext cx="166688"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6" name="矩形 55"/>
          <p:cNvSpPr/>
          <p:nvPr/>
        </p:nvSpPr>
        <p:spPr>
          <a:xfrm>
            <a:off x="953008" y="2401989"/>
            <a:ext cx="3669961" cy="2308324"/>
          </a:xfrm>
          <a:prstGeom prst="rect">
            <a:avLst/>
          </a:prstGeom>
        </p:spPr>
        <p:txBody>
          <a:bodyPr wrap="square">
            <a:spAutoFit/>
          </a:bodyPr>
          <a:lstStyle/>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INPUT</a:t>
            </a:r>
            <a:r>
              <a:rPr lang="zh-CN" altLang="en-US" dirty="0">
                <a:solidFill>
                  <a:schemeClr val="tx2"/>
                </a:solidFill>
                <a:latin typeface="微软雅黑" panose="020B0503020204020204" pitchFamily="34" charset="-122"/>
                <a:ea typeface="微软雅黑" panose="020B0503020204020204" pitchFamily="34" charset="-122"/>
              </a:rPr>
              <a:t>链：处理入站数据包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OUTPUT</a:t>
            </a:r>
            <a:r>
              <a:rPr lang="zh-CN" altLang="en-US" dirty="0">
                <a:solidFill>
                  <a:schemeClr val="tx2"/>
                </a:solidFill>
                <a:latin typeface="微软雅黑" panose="020B0503020204020204" pitchFamily="34" charset="-122"/>
                <a:ea typeface="微软雅黑" panose="020B0503020204020204" pitchFamily="34" charset="-122"/>
              </a:rPr>
              <a:t>链：处理出站数据包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FORWARD</a:t>
            </a:r>
            <a:r>
              <a:rPr lang="zh-CN" altLang="en-US" dirty="0">
                <a:solidFill>
                  <a:schemeClr val="tx2"/>
                </a:solidFill>
                <a:latin typeface="微软雅黑" panose="020B0503020204020204" pitchFamily="34" charset="-122"/>
                <a:ea typeface="微软雅黑" panose="020B0503020204020204" pitchFamily="34" charset="-122"/>
              </a:rPr>
              <a:t>链：处理转发数据包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POSTROUTING</a:t>
            </a:r>
            <a:r>
              <a:rPr lang="zh-CN" altLang="en-US" dirty="0">
                <a:solidFill>
                  <a:schemeClr val="tx2"/>
                </a:solidFill>
                <a:latin typeface="微软雅黑" panose="020B0503020204020204" pitchFamily="34" charset="-122"/>
                <a:ea typeface="微软雅黑" panose="020B0503020204020204" pitchFamily="34" charset="-122"/>
              </a:rPr>
              <a:t>链：在进行路由选择后处理数据包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PREROUTING</a:t>
            </a:r>
            <a:r>
              <a:rPr lang="zh-CN" altLang="en-US" dirty="0">
                <a:solidFill>
                  <a:schemeClr val="tx2"/>
                </a:solidFill>
                <a:latin typeface="微软雅黑" panose="020B0503020204020204" pitchFamily="34" charset="-122"/>
                <a:ea typeface="微软雅黑" panose="020B0503020204020204" pitchFamily="34" charset="-122"/>
              </a:rPr>
              <a:t>链：在进行路由选择前处理数据包</a:t>
            </a:r>
          </a:p>
        </p:txBody>
      </p:sp>
      <p:sp>
        <p:nvSpPr>
          <p:cNvPr id="60" name="日期占位符 59"/>
          <p:cNvSpPr>
            <a:spLocks noGrp="1"/>
          </p:cNvSpPr>
          <p:nvPr>
            <p:ph type="dt" sz="half" idx="10"/>
          </p:nvPr>
        </p:nvSpPr>
        <p:spPr/>
        <p:txBody>
          <a:bodyPr/>
          <a:lstStyle/>
          <a:p>
            <a:pPr>
              <a:defRPr/>
            </a:pPr>
            <a:fld id="{69B06E13-7CDD-42E9-AEE4-A169E60E7898}" type="datetime1">
              <a:rPr lang="zh-CN" altLang="en-US" smtClean="0"/>
              <a:t>2019/12/30</a:t>
            </a:fld>
            <a:endParaRPr lang="zh-CN" altLang="en-US"/>
          </a:p>
        </p:txBody>
      </p:sp>
    </p:spTree>
    <p:extLst>
      <p:ext uri="{BB962C8B-B14F-4D97-AF65-F5344CB8AC3E}">
        <p14:creationId xmlns:p14="http://schemas.microsoft.com/office/powerpoint/2010/main" val="4193549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6">
                                            <p:txEl>
                                              <p:pRg st="1" end="1"/>
                                            </p:txEl>
                                          </p:spTgt>
                                        </p:tgtEl>
                                        <p:attrNameLst>
                                          <p:attrName>style.visibility</p:attrName>
                                        </p:attrNameLst>
                                      </p:cBhvr>
                                      <p:to>
                                        <p:strVal val="visible"/>
                                      </p:to>
                                    </p:set>
                                    <p:animEffect transition="in" filter="wipe(left)">
                                      <p:cBhvr>
                                        <p:cTn id="10" dur="500"/>
                                        <p:tgtEl>
                                          <p:spTgt spid="56">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6">
                                            <p:txEl>
                                              <p:pRg st="2" end="2"/>
                                            </p:txEl>
                                          </p:spTgt>
                                        </p:tgtEl>
                                        <p:attrNameLst>
                                          <p:attrName>style.visibility</p:attrName>
                                        </p:attrNameLst>
                                      </p:cBhvr>
                                      <p:to>
                                        <p:strVal val="visible"/>
                                      </p:to>
                                    </p:set>
                                    <p:animEffect transition="in" filter="wipe(left)">
                                      <p:cBhvr>
                                        <p:cTn id="13" dur="500"/>
                                        <p:tgtEl>
                                          <p:spTgt spid="56">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6">
                                            <p:txEl>
                                              <p:pRg st="3" end="3"/>
                                            </p:txEl>
                                          </p:spTgt>
                                        </p:tgtEl>
                                        <p:attrNameLst>
                                          <p:attrName>style.visibility</p:attrName>
                                        </p:attrNameLst>
                                      </p:cBhvr>
                                      <p:to>
                                        <p:strVal val="visible"/>
                                      </p:to>
                                    </p:set>
                                    <p:animEffect transition="in" filter="wipe(left)">
                                      <p:cBhvr>
                                        <p:cTn id="16" dur="500"/>
                                        <p:tgtEl>
                                          <p:spTgt spid="56">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6">
                                            <p:txEl>
                                              <p:pRg st="4" end="4"/>
                                            </p:txEl>
                                          </p:spTgt>
                                        </p:tgtEl>
                                        <p:attrNameLst>
                                          <p:attrName>style.visibility</p:attrName>
                                        </p:attrNameLst>
                                      </p:cBhvr>
                                      <p:to>
                                        <p:strVal val="visible"/>
                                      </p:to>
                                    </p:set>
                                    <p:animEffect transition="in" filter="wipe(left)">
                                      <p:cBhvr>
                                        <p:cTn id="19" dur="500"/>
                                        <p:tgtEl>
                                          <p:spTgt spid="5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circle(out)">
                                      <p:cBhvr>
                                        <p:cTn id="24"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规则匹配流程图</a:t>
            </a:r>
          </a:p>
        </p:txBody>
      </p:sp>
      <p:grpSp>
        <p:nvGrpSpPr>
          <p:cNvPr id="4" name="组合 67"/>
          <p:cNvGrpSpPr>
            <a:grpSpLocks/>
          </p:cNvGrpSpPr>
          <p:nvPr/>
        </p:nvGrpSpPr>
        <p:grpSpPr bwMode="auto">
          <a:xfrm>
            <a:off x="2423592" y="2420888"/>
            <a:ext cx="7799388" cy="3600450"/>
            <a:chOff x="683568" y="2129507"/>
            <a:chExt cx="7477125" cy="3387725"/>
          </a:xfrm>
        </p:grpSpPr>
        <p:sp>
          <p:nvSpPr>
            <p:cNvPr id="5" name="AutoShape 2"/>
            <p:cNvSpPr>
              <a:spLocks noChangeArrowheads="1"/>
            </p:cNvSpPr>
            <p:nvPr/>
          </p:nvSpPr>
          <p:spPr bwMode="auto">
            <a:xfrm>
              <a:off x="2674293" y="2407319"/>
              <a:ext cx="1258888" cy="381000"/>
            </a:xfrm>
            <a:prstGeom prst="roundRect">
              <a:avLst>
                <a:gd name="adj" fmla="val 16667"/>
              </a:avLst>
            </a:prstGeom>
            <a:solidFill>
              <a:srgbClr val="CCFFFF"/>
            </a:solidFill>
            <a:ln w="15875" algn="ctr">
              <a:solidFill>
                <a:srgbClr val="3366FF"/>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2626668" y="2464469"/>
              <a:ext cx="13716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b="1">
                  <a:solidFill>
                    <a:schemeClr val="tx2"/>
                  </a:solidFill>
                  <a:latin typeface="微软雅黑" panose="020B0503020204020204" pitchFamily="34" charset="-122"/>
                  <a:ea typeface="微软雅黑" panose="020B0503020204020204" pitchFamily="34" charset="-122"/>
                </a:rPr>
                <a:t>本机的应用进程</a:t>
              </a:r>
            </a:p>
          </p:txBody>
        </p:sp>
        <p:sp>
          <p:nvSpPr>
            <p:cNvPr id="7" name="Text Box 4"/>
            <p:cNvSpPr txBox="1">
              <a:spLocks noChangeArrowheads="1"/>
            </p:cNvSpPr>
            <p:nvPr/>
          </p:nvSpPr>
          <p:spPr bwMode="auto">
            <a:xfrm>
              <a:off x="5979468" y="4255169"/>
              <a:ext cx="18288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POSTROUTING</a:t>
              </a:r>
            </a:p>
          </p:txBody>
        </p:sp>
        <p:sp>
          <p:nvSpPr>
            <p:cNvPr id="8" name="Text Box 5"/>
            <p:cNvSpPr txBox="1">
              <a:spLocks noChangeArrowheads="1"/>
            </p:cNvSpPr>
            <p:nvPr/>
          </p:nvSpPr>
          <p:spPr bwMode="auto">
            <a:xfrm>
              <a:off x="3903018" y="4255169"/>
              <a:ext cx="15240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FORWARD</a:t>
              </a:r>
            </a:p>
          </p:txBody>
        </p:sp>
        <p:sp>
          <p:nvSpPr>
            <p:cNvPr id="9" name="Text Box 6"/>
            <p:cNvSpPr txBox="1">
              <a:spLocks noChangeArrowheads="1"/>
            </p:cNvSpPr>
            <p:nvPr/>
          </p:nvSpPr>
          <p:spPr bwMode="auto">
            <a:xfrm>
              <a:off x="845493" y="4074194"/>
              <a:ext cx="17526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raw</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PREROUTING</a:t>
              </a:r>
            </a:p>
          </p:txBody>
        </p:sp>
        <p:sp>
          <p:nvSpPr>
            <p:cNvPr id="10" name="Text Box 7"/>
            <p:cNvSpPr txBox="1">
              <a:spLocks noChangeArrowheads="1"/>
            </p:cNvSpPr>
            <p:nvPr/>
          </p:nvSpPr>
          <p:spPr bwMode="auto">
            <a:xfrm>
              <a:off x="5150793" y="2473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raw</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11" name="Text Box 8"/>
            <p:cNvSpPr txBox="1">
              <a:spLocks noChangeArrowheads="1"/>
            </p:cNvSpPr>
            <p:nvPr/>
          </p:nvSpPr>
          <p:spPr bwMode="auto">
            <a:xfrm>
              <a:off x="2674293" y="3159794"/>
              <a:ext cx="12573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INPUT</a:t>
              </a:r>
            </a:p>
          </p:txBody>
        </p:sp>
        <p:sp>
          <p:nvSpPr>
            <p:cNvPr id="12" name="Text Box 15"/>
            <p:cNvSpPr txBox="1">
              <a:spLocks noChangeArrowheads="1"/>
            </p:cNvSpPr>
            <p:nvPr/>
          </p:nvSpPr>
          <p:spPr bwMode="auto">
            <a:xfrm>
              <a:off x="4122093" y="496001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转发数据流向</a:t>
              </a:r>
            </a:p>
          </p:txBody>
        </p:sp>
        <p:sp>
          <p:nvSpPr>
            <p:cNvPr id="13" name="Text Box 17"/>
            <p:cNvSpPr txBox="1">
              <a:spLocks noChangeArrowheads="1"/>
            </p:cNvSpPr>
            <p:nvPr/>
          </p:nvSpPr>
          <p:spPr bwMode="auto">
            <a:xfrm>
              <a:off x="1074093" y="305501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入站数据流向</a:t>
              </a:r>
            </a:p>
          </p:txBody>
        </p:sp>
        <p:sp>
          <p:nvSpPr>
            <p:cNvPr id="14" name="AutoShape 18"/>
            <p:cNvSpPr>
              <a:spLocks noChangeArrowheads="1"/>
            </p:cNvSpPr>
            <p:nvPr/>
          </p:nvSpPr>
          <p:spPr bwMode="auto">
            <a:xfrm rot="-3202390">
              <a:off x="6865293" y="3235994"/>
              <a:ext cx="838200" cy="990600"/>
            </a:xfrm>
            <a:prstGeom prst="curvedRightArrow">
              <a:avLst>
                <a:gd name="adj1" fmla="val 23636"/>
                <a:gd name="adj2" fmla="val 47273"/>
                <a:gd name="adj3" fmla="val 33333"/>
              </a:avLst>
            </a:prstGeom>
            <a:solidFill>
              <a:srgbClr val="FFFFCC"/>
            </a:solidFill>
            <a:ln w="15875">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 name="AutoShape 19"/>
            <p:cNvSpPr>
              <a:spLocks noChangeArrowheads="1"/>
            </p:cNvSpPr>
            <p:nvPr/>
          </p:nvSpPr>
          <p:spPr bwMode="auto">
            <a:xfrm rot="-7615693">
              <a:off x="1759893" y="3016919"/>
              <a:ext cx="838200" cy="990600"/>
            </a:xfrm>
            <a:prstGeom prst="curvedRightArrow">
              <a:avLst>
                <a:gd name="adj1" fmla="val 23636"/>
                <a:gd name="adj2" fmla="val 47273"/>
                <a:gd name="adj3" fmla="val 33333"/>
              </a:avLst>
            </a:prstGeom>
            <a:solidFill>
              <a:srgbClr val="FFFFCC"/>
            </a:solidFill>
            <a:ln w="15875">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 name="AutoShape 20"/>
            <p:cNvSpPr>
              <a:spLocks noChangeArrowheads="1"/>
            </p:cNvSpPr>
            <p:nvPr/>
          </p:nvSpPr>
          <p:spPr bwMode="auto">
            <a:xfrm>
              <a:off x="2004368" y="5156869"/>
              <a:ext cx="4860925" cy="360363"/>
            </a:xfrm>
            <a:prstGeom prst="rightArrow">
              <a:avLst>
                <a:gd name="adj1" fmla="val 50000"/>
                <a:gd name="adj2" fmla="val 104789"/>
              </a:avLst>
            </a:prstGeom>
            <a:gradFill rotWithShape="1">
              <a:gsLst>
                <a:gs pos="0">
                  <a:srgbClr val="BABAA6"/>
                </a:gs>
                <a:gs pos="50000">
                  <a:srgbClr val="FFFFCC"/>
                </a:gs>
                <a:gs pos="100000">
                  <a:srgbClr val="BABAA6"/>
                </a:gs>
              </a:gsLst>
              <a:lin ang="5400000" scaled="1"/>
            </a:gradFill>
            <a:ln w="15875"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nvGrpSpPr>
            <p:cNvPr id="17" name="Group 53"/>
            <p:cNvGrpSpPr>
              <a:grpSpLocks/>
            </p:cNvGrpSpPr>
            <p:nvPr/>
          </p:nvGrpSpPr>
          <p:grpSpPr bwMode="auto">
            <a:xfrm>
              <a:off x="851843" y="2140619"/>
              <a:ext cx="936625" cy="468313"/>
              <a:chOff x="4785" y="618"/>
              <a:chExt cx="754" cy="450"/>
            </a:xfrm>
          </p:grpSpPr>
          <p:pic>
            <p:nvPicPr>
              <p:cNvPr id="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 y="618"/>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6"/>
              <p:cNvSpPr txBox="1">
                <a:spLocks noChangeArrowheads="1"/>
              </p:cNvSpPr>
              <p:nvPr/>
            </p:nvSpPr>
            <p:spPr bwMode="auto">
              <a:xfrm>
                <a:off x="4859" y="754"/>
                <a:ext cx="6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spcBef>
                    <a:spcPct val="0"/>
                  </a:spcBef>
                  <a:buClrTx/>
                  <a:buSzTx/>
                  <a:buFontTx/>
                  <a:buNone/>
                </a:pPr>
                <a:r>
                  <a:rPr lang="zh-CN" altLang="en-US"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网络</a:t>
                </a:r>
                <a:r>
                  <a:rPr lang="en-US" altLang="zh-CN"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a:t>
                </a:r>
              </a:p>
            </p:txBody>
          </p:sp>
        </p:grpSp>
        <p:grpSp>
          <p:nvGrpSpPr>
            <p:cNvPr id="18" name="Group 53"/>
            <p:cNvGrpSpPr>
              <a:grpSpLocks/>
            </p:cNvGrpSpPr>
            <p:nvPr/>
          </p:nvGrpSpPr>
          <p:grpSpPr bwMode="auto">
            <a:xfrm>
              <a:off x="7043093" y="2129507"/>
              <a:ext cx="936625" cy="468312"/>
              <a:chOff x="4785" y="618"/>
              <a:chExt cx="754" cy="450"/>
            </a:xfrm>
          </p:grpSpPr>
          <p:pic>
            <p:nvPicPr>
              <p:cNvPr id="6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 y="618"/>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16"/>
              <p:cNvSpPr txBox="1">
                <a:spLocks noChangeArrowheads="1"/>
              </p:cNvSpPr>
              <p:nvPr/>
            </p:nvSpPr>
            <p:spPr bwMode="auto">
              <a:xfrm>
                <a:off x="4859" y="754"/>
                <a:ext cx="6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spcBef>
                    <a:spcPct val="0"/>
                  </a:spcBef>
                  <a:buClrTx/>
                  <a:buSzTx/>
                  <a:buFontTx/>
                  <a:buNone/>
                </a:pPr>
                <a:r>
                  <a:rPr lang="zh-CN" altLang="en-US"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网络</a:t>
                </a:r>
                <a:r>
                  <a:rPr lang="en-US" altLang="zh-CN"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B</a:t>
                </a:r>
              </a:p>
            </p:txBody>
          </p:sp>
        </p:grpSp>
        <p:sp>
          <p:nvSpPr>
            <p:cNvPr id="19" name="Text Box 27"/>
            <p:cNvSpPr txBox="1">
              <a:spLocks noChangeArrowheads="1"/>
            </p:cNvSpPr>
            <p:nvPr/>
          </p:nvSpPr>
          <p:spPr bwMode="auto">
            <a:xfrm>
              <a:off x="845493" y="4455194"/>
              <a:ext cx="17526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PREROUTING</a:t>
              </a:r>
            </a:p>
          </p:txBody>
        </p:sp>
        <p:sp>
          <p:nvSpPr>
            <p:cNvPr id="20" name="Text Box 28"/>
            <p:cNvSpPr txBox="1">
              <a:spLocks noChangeArrowheads="1"/>
            </p:cNvSpPr>
            <p:nvPr/>
          </p:nvSpPr>
          <p:spPr bwMode="auto">
            <a:xfrm>
              <a:off x="845493" y="4836194"/>
              <a:ext cx="17526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dirty="0" err="1">
                  <a:solidFill>
                    <a:srgbClr val="FF0000"/>
                  </a:solidFill>
                  <a:latin typeface="微软雅黑" panose="020B0503020204020204" pitchFamily="34" charset="-122"/>
                  <a:ea typeface="微软雅黑" panose="020B0503020204020204" pitchFamily="34" charset="-122"/>
                </a:rPr>
                <a:t>nat</a:t>
              </a:r>
              <a:r>
                <a:rPr lang="zh-CN" altLang="en-US" sz="1100" b="1" dirty="0">
                  <a:solidFill>
                    <a:srgbClr val="FF0000"/>
                  </a:solidFill>
                  <a:latin typeface="微软雅黑" panose="020B0503020204020204" pitchFamily="34" charset="-122"/>
                  <a:ea typeface="微软雅黑" panose="020B0503020204020204" pitchFamily="34" charset="-122"/>
                </a:rPr>
                <a:t>：</a:t>
              </a:r>
              <a:r>
                <a:rPr lang="en-US" altLang="zh-CN" sz="1100" b="1" dirty="0">
                  <a:solidFill>
                    <a:srgbClr val="FF0000"/>
                  </a:solidFill>
                  <a:latin typeface="微软雅黑" panose="020B0503020204020204" pitchFamily="34" charset="-122"/>
                  <a:ea typeface="微软雅黑" panose="020B0503020204020204" pitchFamily="34" charset="-122"/>
                </a:rPr>
                <a:t>PREROUTING</a:t>
              </a:r>
            </a:p>
          </p:txBody>
        </p:sp>
        <p:sp>
          <p:nvSpPr>
            <p:cNvPr id="21" name="Text Box 30"/>
            <p:cNvSpPr txBox="1">
              <a:spLocks noChangeArrowheads="1"/>
            </p:cNvSpPr>
            <p:nvPr/>
          </p:nvSpPr>
          <p:spPr bwMode="auto">
            <a:xfrm>
              <a:off x="5979468" y="4636169"/>
              <a:ext cx="18288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dirty="0" err="1">
                  <a:solidFill>
                    <a:srgbClr val="FF0000"/>
                  </a:solidFill>
                  <a:latin typeface="微软雅黑" panose="020B0503020204020204" pitchFamily="34" charset="-122"/>
                  <a:ea typeface="微软雅黑" panose="020B0503020204020204" pitchFamily="34" charset="-122"/>
                </a:rPr>
                <a:t>nat</a:t>
              </a:r>
              <a:r>
                <a:rPr lang="zh-CN" altLang="en-US" sz="1100" b="1" dirty="0">
                  <a:solidFill>
                    <a:srgbClr val="FF0000"/>
                  </a:solidFill>
                  <a:latin typeface="微软雅黑" panose="020B0503020204020204" pitchFamily="34" charset="-122"/>
                  <a:ea typeface="微软雅黑" panose="020B0503020204020204" pitchFamily="34" charset="-122"/>
                </a:rPr>
                <a:t>：</a:t>
              </a:r>
              <a:r>
                <a:rPr lang="en-US" altLang="zh-CN" sz="1100" b="1" dirty="0">
                  <a:solidFill>
                    <a:srgbClr val="FF0000"/>
                  </a:solidFill>
                  <a:latin typeface="微软雅黑" panose="020B0503020204020204" pitchFamily="34" charset="-122"/>
                  <a:ea typeface="微软雅黑" panose="020B0503020204020204" pitchFamily="34" charset="-122"/>
                </a:rPr>
                <a:t>POSTROUTING</a:t>
              </a:r>
            </a:p>
          </p:txBody>
        </p:sp>
        <p:sp>
          <p:nvSpPr>
            <p:cNvPr id="22" name="Text Box 31"/>
            <p:cNvSpPr txBox="1">
              <a:spLocks noChangeArrowheads="1"/>
            </p:cNvSpPr>
            <p:nvPr/>
          </p:nvSpPr>
          <p:spPr bwMode="auto">
            <a:xfrm>
              <a:off x="2674293" y="3540794"/>
              <a:ext cx="1257300" cy="246157"/>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INPUT</a:t>
              </a:r>
            </a:p>
          </p:txBody>
        </p:sp>
        <p:sp>
          <p:nvSpPr>
            <p:cNvPr id="23" name="Text Box 32"/>
            <p:cNvSpPr txBox="1">
              <a:spLocks noChangeArrowheads="1"/>
            </p:cNvSpPr>
            <p:nvPr/>
          </p:nvSpPr>
          <p:spPr bwMode="auto">
            <a:xfrm>
              <a:off x="5150793" y="2854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24" name="Text Box 33"/>
            <p:cNvSpPr txBox="1">
              <a:spLocks noChangeArrowheads="1"/>
            </p:cNvSpPr>
            <p:nvPr/>
          </p:nvSpPr>
          <p:spPr bwMode="auto">
            <a:xfrm>
              <a:off x="5150793" y="3235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dirty="0" err="1">
                  <a:solidFill>
                    <a:schemeClr val="tx2"/>
                  </a:solidFill>
                  <a:latin typeface="微软雅黑" panose="020B0503020204020204" pitchFamily="34" charset="-122"/>
                  <a:ea typeface="微软雅黑" panose="020B0503020204020204" pitchFamily="34" charset="-122"/>
                </a:rPr>
                <a:t>nat</a:t>
              </a:r>
              <a:r>
                <a:rPr lang="zh-CN" altLang="en-US" sz="1100" dirty="0">
                  <a:solidFill>
                    <a:schemeClr val="tx2"/>
                  </a:solidFill>
                  <a:latin typeface="微软雅黑" panose="020B0503020204020204" pitchFamily="34" charset="-122"/>
                  <a:ea typeface="微软雅黑" panose="020B0503020204020204" pitchFamily="34" charset="-122"/>
                </a:rPr>
                <a:t>：</a:t>
              </a:r>
              <a:r>
                <a:rPr lang="en-US" altLang="zh-CN" sz="1100" dirty="0">
                  <a:solidFill>
                    <a:schemeClr val="tx2"/>
                  </a:solidFill>
                  <a:latin typeface="微软雅黑" panose="020B0503020204020204" pitchFamily="34" charset="-122"/>
                  <a:ea typeface="微软雅黑" panose="020B0503020204020204" pitchFamily="34" charset="-122"/>
                </a:rPr>
                <a:t>OUTPUT</a:t>
              </a:r>
            </a:p>
          </p:txBody>
        </p:sp>
        <p:sp>
          <p:nvSpPr>
            <p:cNvPr id="25" name="Text Box 34"/>
            <p:cNvSpPr txBox="1">
              <a:spLocks noChangeArrowheads="1"/>
            </p:cNvSpPr>
            <p:nvPr/>
          </p:nvSpPr>
          <p:spPr bwMode="auto">
            <a:xfrm>
              <a:off x="5150793" y="3616994"/>
              <a:ext cx="1409700" cy="246157"/>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OUTPUT</a:t>
              </a:r>
            </a:p>
          </p:txBody>
        </p:sp>
        <p:grpSp>
          <p:nvGrpSpPr>
            <p:cNvPr id="26" name="Group 41"/>
            <p:cNvGrpSpPr>
              <a:grpSpLocks/>
            </p:cNvGrpSpPr>
            <p:nvPr/>
          </p:nvGrpSpPr>
          <p:grpSpPr bwMode="auto">
            <a:xfrm>
              <a:off x="3131493" y="4207544"/>
              <a:ext cx="381000" cy="838200"/>
              <a:chOff x="1968" y="1920"/>
              <a:chExt cx="240" cy="528"/>
            </a:xfrm>
          </p:grpSpPr>
          <p:sp>
            <p:nvSpPr>
              <p:cNvPr id="63" name="Oval 39"/>
              <p:cNvSpPr>
                <a:spLocks noChangeArrowheads="1"/>
              </p:cNvSpPr>
              <p:nvPr/>
            </p:nvSpPr>
            <p:spPr bwMode="auto">
              <a:xfrm rot="5400000">
                <a:off x="1824" y="2064"/>
                <a:ext cx="528" cy="240"/>
              </a:xfrm>
              <a:prstGeom prst="ellipse">
                <a:avLst/>
              </a:prstGeom>
              <a:solidFill>
                <a:schemeClr val="bg1"/>
              </a:solidFill>
              <a:ln w="15875" algn="ctr">
                <a:solidFill>
                  <a:srgbClr val="969696"/>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4" name="Text Box 40"/>
              <p:cNvSpPr txBox="1">
                <a:spLocks noChangeArrowheads="1"/>
              </p:cNvSpPr>
              <p:nvPr/>
            </p:nvSpPr>
            <p:spPr bwMode="auto">
              <a:xfrm>
                <a:off x="1970" y="1932"/>
                <a:ext cx="2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路</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由</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选</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择</a:t>
                </a:r>
              </a:p>
            </p:txBody>
          </p:sp>
        </p:grpSp>
        <p:sp>
          <p:nvSpPr>
            <p:cNvPr id="27" name="AutoShape 42">
              <a:extLst>
                <a:ext uri="{FF2B5EF4-FFF2-40B4-BE49-F238E27FC236}">
                  <a16:creationId xmlns:a16="http://schemas.microsoft.com/office/drawing/2014/main" id="{B1515906-2D72-476B-8D3D-8F4F8C54C846}"/>
                </a:ext>
              </a:extLst>
            </p:cNvPr>
            <p:cNvSpPr>
              <a:spLocks noChangeArrowheads="1"/>
            </p:cNvSpPr>
            <p:nvPr/>
          </p:nvSpPr>
          <p:spPr bwMode="auto">
            <a:xfrm>
              <a:off x="2826412" y="4522424"/>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AutoShape 44">
              <a:extLst>
                <a:ext uri="{FF2B5EF4-FFF2-40B4-BE49-F238E27FC236}">
                  <a16:creationId xmlns:a16="http://schemas.microsoft.com/office/drawing/2014/main" id="{67F3E23A-B18F-4FB5-8292-1BBC6201DAED}"/>
                </a:ext>
              </a:extLst>
            </p:cNvPr>
            <p:cNvSpPr>
              <a:spLocks noChangeArrowheads="1"/>
            </p:cNvSpPr>
            <p:nvPr/>
          </p:nvSpPr>
          <p:spPr bwMode="auto">
            <a:xfrm>
              <a:off x="3588887" y="4522424"/>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Text Box 45"/>
            <p:cNvSpPr txBox="1">
              <a:spLocks noChangeArrowheads="1"/>
            </p:cNvSpPr>
            <p:nvPr/>
          </p:nvSpPr>
          <p:spPr bwMode="auto">
            <a:xfrm>
              <a:off x="3903018" y="4636169"/>
              <a:ext cx="15240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FORWARD</a:t>
              </a:r>
            </a:p>
          </p:txBody>
        </p:sp>
        <p:sp>
          <p:nvSpPr>
            <p:cNvPr id="30" name="Line 47"/>
            <p:cNvSpPr>
              <a:spLocks noChangeShapeType="1"/>
            </p:cNvSpPr>
            <p:nvPr/>
          </p:nvSpPr>
          <p:spPr bwMode="auto">
            <a:xfrm>
              <a:off x="2760018" y="4074194"/>
              <a:ext cx="0" cy="10668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50"/>
            <p:cNvSpPr>
              <a:spLocks noChangeShapeType="1"/>
            </p:cNvSpPr>
            <p:nvPr/>
          </p:nvSpPr>
          <p:spPr bwMode="auto">
            <a:xfrm>
              <a:off x="5579418" y="425516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53"/>
            <p:cNvSpPr>
              <a:spLocks noChangeShapeType="1"/>
            </p:cNvSpPr>
            <p:nvPr/>
          </p:nvSpPr>
          <p:spPr bwMode="auto">
            <a:xfrm>
              <a:off x="5427018" y="4378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54"/>
            <p:cNvSpPr>
              <a:spLocks noChangeShapeType="1"/>
            </p:cNvSpPr>
            <p:nvPr/>
          </p:nvSpPr>
          <p:spPr bwMode="auto">
            <a:xfrm>
              <a:off x="5427018" y="4759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55"/>
            <p:cNvSpPr>
              <a:spLocks noChangeShapeType="1"/>
            </p:cNvSpPr>
            <p:nvPr/>
          </p:nvSpPr>
          <p:spPr bwMode="auto">
            <a:xfrm>
              <a:off x="2598093" y="4207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56"/>
            <p:cNvSpPr>
              <a:spLocks noChangeShapeType="1"/>
            </p:cNvSpPr>
            <p:nvPr/>
          </p:nvSpPr>
          <p:spPr bwMode="auto">
            <a:xfrm>
              <a:off x="2598093" y="4588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57"/>
            <p:cNvSpPr>
              <a:spLocks noChangeShapeType="1"/>
            </p:cNvSpPr>
            <p:nvPr/>
          </p:nvSpPr>
          <p:spPr bwMode="auto">
            <a:xfrm>
              <a:off x="2598093" y="4969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AutoShape 58">
              <a:extLst>
                <a:ext uri="{FF2B5EF4-FFF2-40B4-BE49-F238E27FC236}">
                  <a16:creationId xmlns:a16="http://schemas.microsoft.com/office/drawing/2014/main" id="{D91C9EED-3160-4F87-8F58-4E3A15A5C7CB}"/>
                </a:ext>
              </a:extLst>
            </p:cNvPr>
            <p:cNvSpPr>
              <a:spLocks noChangeArrowheads="1"/>
            </p:cNvSpPr>
            <p:nvPr/>
          </p:nvSpPr>
          <p:spPr bwMode="auto">
            <a:xfrm>
              <a:off x="5664767" y="4503005"/>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Line 59"/>
            <p:cNvSpPr>
              <a:spLocks noChangeShapeType="1"/>
            </p:cNvSpPr>
            <p:nvPr/>
          </p:nvSpPr>
          <p:spPr bwMode="auto">
            <a:xfrm>
              <a:off x="7960668" y="425516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Line 60"/>
            <p:cNvSpPr>
              <a:spLocks noChangeShapeType="1"/>
            </p:cNvSpPr>
            <p:nvPr/>
          </p:nvSpPr>
          <p:spPr bwMode="auto">
            <a:xfrm>
              <a:off x="7808268" y="4378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Line 61"/>
            <p:cNvSpPr>
              <a:spLocks noChangeShapeType="1"/>
            </p:cNvSpPr>
            <p:nvPr/>
          </p:nvSpPr>
          <p:spPr bwMode="auto">
            <a:xfrm>
              <a:off x="7808268" y="4759994"/>
              <a:ext cx="295275"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AutoShape 62">
              <a:extLst>
                <a:ext uri="{FF2B5EF4-FFF2-40B4-BE49-F238E27FC236}">
                  <a16:creationId xmlns:a16="http://schemas.microsoft.com/office/drawing/2014/main" id="{9567796E-37FE-4DB1-A2D6-6FB618181797}"/>
                </a:ext>
              </a:extLst>
            </p:cNvPr>
            <p:cNvSpPr>
              <a:spLocks noChangeArrowheads="1"/>
            </p:cNvSpPr>
            <p:nvPr/>
          </p:nvSpPr>
          <p:spPr bwMode="auto">
            <a:xfrm rot="16200000">
              <a:off x="3196884" y="3929506"/>
              <a:ext cx="230031" cy="152191"/>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63"/>
            <p:cNvSpPr>
              <a:spLocks noChangeShapeType="1"/>
            </p:cNvSpPr>
            <p:nvPr/>
          </p:nvSpPr>
          <p:spPr bwMode="auto">
            <a:xfrm>
              <a:off x="4083993" y="316931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3" name="Line 64"/>
            <p:cNvSpPr>
              <a:spLocks noChangeShapeType="1"/>
            </p:cNvSpPr>
            <p:nvPr/>
          </p:nvSpPr>
          <p:spPr bwMode="auto">
            <a:xfrm>
              <a:off x="3931593" y="32931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 name="Line 65"/>
            <p:cNvSpPr>
              <a:spLocks noChangeShapeType="1"/>
            </p:cNvSpPr>
            <p:nvPr/>
          </p:nvSpPr>
          <p:spPr bwMode="auto">
            <a:xfrm>
              <a:off x="3931593" y="36741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 name="AutoShape 66">
              <a:extLst>
                <a:ext uri="{FF2B5EF4-FFF2-40B4-BE49-F238E27FC236}">
                  <a16:creationId xmlns:a16="http://schemas.microsoft.com/office/drawing/2014/main" id="{3CACC4C0-D7A9-4E6B-AB05-D2F3F2BD5E2B}"/>
                </a:ext>
              </a:extLst>
            </p:cNvPr>
            <p:cNvSpPr>
              <a:spLocks noChangeArrowheads="1"/>
            </p:cNvSpPr>
            <p:nvPr/>
          </p:nvSpPr>
          <p:spPr bwMode="auto">
            <a:xfrm rot="5400000">
              <a:off x="6150143" y="3978038"/>
              <a:ext cx="230031" cy="153712"/>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AutoShape 67">
              <a:extLst>
                <a:ext uri="{FF2B5EF4-FFF2-40B4-BE49-F238E27FC236}">
                  <a16:creationId xmlns:a16="http://schemas.microsoft.com/office/drawing/2014/main" id="{33F87760-8068-46B5-A90E-F31CED35FC06}"/>
                </a:ext>
              </a:extLst>
            </p:cNvPr>
            <p:cNvSpPr>
              <a:spLocks noChangeArrowheads="1"/>
            </p:cNvSpPr>
            <p:nvPr/>
          </p:nvSpPr>
          <p:spPr bwMode="auto">
            <a:xfrm>
              <a:off x="4826196" y="2540276"/>
              <a:ext cx="229808"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Line 69"/>
            <p:cNvSpPr>
              <a:spLocks noChangeShapeType="1"/>
            </p:cNvSpPr>
            <p:nvPr/>
          </p:nvSpPr>
          <p:spPr bwMode="auto">
            <a:xfrm>
              <a:off x="6712893" y="2483519"/>
              <a:ext cx="0" cy="143827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70"/>
            <p:cNvSpPr>
              <a:spLocks noChangeShapeType="1"/>
            </p:cNvSpPr>
            <p:nvPr/>
          </p:nvSpPr>
          <p:spPr bwMode="auto">
            <a:xfrm>
              <a:off x="6560493" y="2607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71"/>
            <p:cNvSpPr>
              <a:spLocks noChangeShapeType="1"/>
            </p:cNvSpPr>
            <p:nvPr/>
          </p:nvSpPr>
          <p:spPr bwMode="auto">
            <a:xfrm>
              <a:off x="6560493" y="2988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Line 72"/>
            <p:cNvSpPr>
              <a:spLocks noChangeShapeType="1"/>
            </p:cNvSpPr>
            <p:nvPr/>
          </p:nvSpPr>
          <p:spPr bwMode="auto">
            <a:xfrm>
              <a:off x="6550968" y="3369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Line 73"/>
            <p:cNvSpPr>
              <a:spLocks noChangeShapeType="1"/>
            </p:cNvSpPr>
            <p:nvPr/>
          </p:nvSpPr>
          <p:spPr bwMode="auto">
            <a:xfrm>
              <a:off x="6550968" y="3750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AutoShape 74">
              <a:extLst>
                <a:ext uri="{FF2B5EF4-FFF2-40B4-BE49-F238E27FC236}">
                  <a16:creationId xmlns:a16="http://schemas.microsoft.com/office/drawing/2014/main" id="{E5E9640D-F91D-4464-88DF-9ECEE6114F97}"/>
                </a:ext>
              </a:extLst>
            </p:cNvPr>
            <p:cNvSpPr>
              <a:spLocks noChangeArrowheads="1"/>
            </p:cNvSpPr>
            <p:nvPr/>
          </p:nvSpPr>
          <p:spPr bwMode="auto">
            <a:xfrm rot="16200000">
              <a:off x="3196884" y="2892874"/>
              <a:ext cx="230031" cy="152191"/>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AutoShape 75">
              <a:extLst>
                <a:ext uri="{FF2B5EF4-FFF2-40B4-BE49-F238E27FC236}">
                  <a16:creationId xmlns:a16="http://schemas.microsoft.com/office/drawing/2014/main" id="{9EDCD18E-185B-4609-8D25-13CAA6FBFC7B}"/>
                </a:ext>
              </a:extLst>
            </p:cNvPr>
            <p:cNvSpPr>
              <a:spLocks noChangeArrowheads="1"/>
            </p:cNvSpPr>
            <p:nvPr/>
          </p:nvSpPr>
          <p:spPr bwMode="auto">
            <a:xfrm>
              <a:off x="4056112" y="2540276"/>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76"/>
            <p:cNvSpPr>
              <a:spLocks noChangeShapeType="1"/>
            </p:cNvSpPr>
            <p:nvPr/>
          </p:nvSpPr>
          <p:spPr bwMode="auto">
            <a:xfrm>
              <a:off x="693093" y="2369219"/>
              <a:ext cx="0" cy="19812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5" name="Line 77"/>
            <p:cNvSpPr>
              <a:spLocks noChangeShapeType="1"/>
            </p:cNvSpPr>
            <p:nvPr/>
          </p:nvSpPr>
          <p:spPr bwMode="auto">
            <a:xfrm>
              <a:off x="693093" y="23787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6" name="Line 78"/>
            <p:cNvSpPr>
              <a:spLocks noChangeShapeType="1"/>
            </p:cNvSpPr>
            <p:nvPr/>
          </p:nvSpPr>
          <p:spPr bwMode="auto">
            <a:xfrm>
              <a:off x="683568" y="4198019"/>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7" name="Group 79"/>
            <p:cNvGrpSpPr>
              <a:grpSpLocks/>
            </p:cNvGrpSpPr>
            <p:nvPr/>
          </p:nvGrpSpPr>
          <p:grpSpPr bwMode="auto">
            <a:xfrm>
              <a:off x="4369747" y="2197769"/>
              <a:ext cx="411163" cy="838200"/>
              <a:chOff x="1968" y="1920"/>
              <a:chExt cx="259" cy="528"/>
            </a:xfrm>
          </p:grpSpPr>
          <p:sp>
            <p:nvSpPr>
              <p:cNvPr id="61" name="Oval 80"/>
              <p:cNvSpPr>
                <a:spLocks noChangeArrowheads="1"/>
              </p:cNvSpPr>
              <p:nvPr/>
            </p:nvSpPr>
            <p:spPr bwMode="auto">
              <a:xfrm rot="5400000">
                <a:off x="1824" y="2064"/>
                <a:ext cx="528" cy="240"/>
              </a:xfrm>
              <a:prstGeom prst="ellipse">
                <a:avLst/>
              </a:prstGeom>
              <a:solidFill>
                <a:schemeClr val="bg1"/>
              </a:solidFill>
              <a:ln w="15875" algn="ctr">
                <a:solidFill>
                  <a:srgbClr val="969696"/>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2" name="Text Box 81"/>
              <p:cNvSpPr txBox="1">
                <a:spLocks noChangeArrowheads="1"/>
              </p:cNvSpPr>
              <p:nvPr/>
            </p:nvSpPr>
            <p:spPr bwMode="auto">
              <a:xfrm>
                <a:off x="1989" y="1932"/>
                <a:ext cx="2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dirty="0">
                    <a:solidFill>
                      <a:schemeClr val="tx2"/>
                    </a:solidFill>
                    <a:latin typeface="微软雅黑" panose="020B0503020204020204" pitchFamily="34" charset="-122"/>
                    <a:ea typeface="微软雅黑" panose="020B0503020204020204" pitchFamily="34" charset="-122"/>
                  </a:rPr>
                  <a:t>路</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由</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选</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择</a:t>
                </a:r>
              </a:p>
            </p:txBody>
          </p:sp>
        </p:grpSp>
        <p:sp>
          <p:nvSpPr>
            <p:cNvPr id="58" name="Line 82"/>
            <p:cNvSpPr>
              <a:spLocks noChangeShapeType="1"/>
            </p:cNvSpPr>
            <p:nvPr/>
          </p:nvSpPr>
          <p:spPr bwMode="auto">
            <a:xfrm flipV="1">
              <a:off x="8113068" y="2216819"/>
              <a:ext cx="0" cy="25527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Line 83"/>
            <p:cNvSpPr>
              <a:spLocks noChangeShapeType="1"/>
            </p:cNvSpPr>
            <p:nvPr/>
          </p:nvSpPr>
          <p:spPr bwMode="auto">
            <a:xfrm>
              <a:off x="7960668" y="2369219"/>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Text Box 16"/>
            <p:cNvSpPr txBox="1">
              <a:spLocks noChangeArrowheads="1"/>
            </p:cNvSpPr>
            <p:nvPr/>
          </p:nvSpPr>
          <p:spPr bwMode="auto">
            <a:xfrm>
              <a:off x="7093893" y="332806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出站数据流向</a:t>
              </a:r>
            </a:p>
          </p:txBody>
        </p:sp>
      </p:grpSp>
      <p:sp>
        <p:nvSpPr>
          <p:cNvPr id="69" name="文本框 68"/>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2" name="日期占位符 71"/>
          <p:cNvSpPr>
            <a:spLocks noGrp="1"/>
          </p:cNvSpPr>
          <p:nvPr>
            <p:ph type="dt" sz="half" idx="10"/>
          </p:nvPr>
        </p:nvSpPr>
        <p:spPr/>
        <p:txBody>
          <a:bodyPr/>
          <a:lstStyle/>
          <a:p>
            <a:pPr>
              <a:defRPr/>
            </a:pPr>
            <a:fld id="{06B46DB4-72B8-4306-8554-0EB8097BE4B9}" type="datetime1">
              <a:rPr lang="zh-CN" altLang="en-US" smtClean="0"/>
              <a:t>2019/12/30</a:t>
            </a:fld>
            <a:endParaRPr lang="zh-CN" altLang="en-US"/>
          </a:p>
        </p:txBody>
      </p:sp>
    </p:spTree>
    <p:extLst>
      <p:ext uri="{BB962C8B-B14F-4D97-AF65-F5344CB8AC3E}">
        <p14:creationId xmlns:p14="http://schemas.microsoft.com/office/powerpoint/2010/main" val="3382916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en-US" altLang="zh-CN" dirty="0" err="1"/>
              <a:t>Iptables</a:t>
            </a:r>
            <a:r>
              <a:rPr lang="zh-CN" altLang="en-US" dirty="0"/>
              <a:t>的基本语法</a:t>
            </a:r>
            <a:endParaRPr lang="en-US" altLang="zh-CN" dirty="0"/>
          </a:p>
          <a:p>
            <a:pPr lvl="2"/>
            <a:r>
              <a:rPr lang="en-US" altLang="zh-CN" dirty="0"/>
              <a:t> </a:t>
            </a:r>
            <a:r>
              <a:rPr lang="en-US" altLang="zh-CN" dirty="0" err="1"/>
              <a:t>iptables</a:t>
            </a:r>
            <a:r>
              <a:rPr lang="en-US" altLang="zh-CN" dirty="0"/>
              <a:t>  </a:t>
            </a:r>
            <a:r>
              <a:rPr lang="en-US" altLang="zh-CN" dirty="0">
                <a:solidFill>
                  <a:srgbClr val="C00000"/>
                </a:solidFill>
              </a:rPr>
              <a:t>[-t </a:t>
            </a:r>
            <a:r>
              <a:rPr lang="zh-CN" altLang="en-US" dirty="0">
                <a:solidFill>
                  <a:srgbClr val="C00000"/>
                </a:solidFill>
              </a:rPr>
              <a:t>表名</a:t>
            </a:r>
            <a:r>
              <a:rPr lang="en-US" altLang="zh-CN" dirty="0">
                <a:solidFill>
                  <a:srgbClr val="C00000"/>
                </a:solidFill>
              </a:rPr>
              <a:t>]  </a:t>
            </a:r>
            <a:r>
              <a:rPr lang="zh-CN" altLang="en-US" dirty="0">
                <a:solidFill>
                  <a:srgbClr val="C00000"/>
                </a:solidFill>
              </a:rPr>
              <a:t>选项  </a:t>
            </a:r>
            <a:r>
              <a:rPr lang="en-US" altLang="zh-CN" dirty="0">
                <a:solidFill>
                  <a:srgbClr val="C00000"/>
                </a:solidFill>
              </a:rPr>
              <a:t>[</a:t>
            </a:r>
            <a:r>
              <a:rPr lang="zh-CN" altLang="en-US" dirty="0">
                <a:solidFill>
                  <a:srgbClr val="C00000"/>
                </a:solidFill>
              </a:rPr>
              <a:t>链名</a:t>
            </a:r>
            <a:r>
              <a:rPr lang="en-US" altLang="zh-CN" dirty="0">
                <a:solidFill>
                  <a:srgbClr val="C00000"/>
                </a:solidFill>
              </a:rPr>
              <a:t>]  [</a:t>
            </a:r>
            <a:r>
              <a:rPr lang="zh-CN" altLang="en-US" dirty="0">
                <a:solidFill>
                  <a:srgbClr val="C00000"/>
                </a:solidFill>
              </a:rPr>
              <a:t>条件</a:t>
            </a:r>
            <a:r>
              <a:rPr lang="en-US" altLang="zh-CN" dirty="0">
                <a:solidFill>
                  <a:srgbClr val="C00000"/>
                </a:solidFill>
              </a:rPr>
              <a:t>]  [-j </a:t>
            </a:r>
            <a:r>
              <a:rPr lang="zh-CN" altLang="en-US" dirty="0">
                <a:solidFill>
                  <a:srgbClr val="C00000"/>
                </a:solidFill>
              </a:rPr>
              <a:t>控制类型</a:t>
            </a:r>
            <a:r>
              <a:rPr lang="en-US" altLang="zh-CN" dirty="0">
                <a:solidFill>
                  <a:srgbClr val="C00000"/>
                </a:solidFill>
              </a:rPr>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407368" y="3083195"/>
            <a:ext cx="8099425" cy="440769"/>
          </a:xfrm>
          <a:prstGeom prst="roundRect">
            <a:avLst>
              <a:gd name="adj" fmla="val 28593"/>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-t filter -I INPUT -p </a:t>
            </a:r>
            <a:r>
              <a:rPr lang="en-US" altLang="zh-CN" sz="1800" b="1" dirty="0" err="1">
                <a:solidFill>
                  <a:schemeClr val="tx2"/>
                </a:solidFill>
                <a:latin typeface="微软雅黑" panose="020B0503020204020204" pitchFamily="34" charset="-122"/>
                <a:ea typeface="微软雅黑" panose="020B0503020204020204" pitchFamily="34" charset="-122"/>
              </a:rPr>
              <a:t>icmp</a:t>
            </a:r>
            <a:r>
              <a:rPr lang="en-US" altLang="zh-CN" sz="1800" b="1" dirty="0">
                <a:solidFill>
                  <a:schemeClr val="tx2"/>
                </a:solidFill>
                <a:latin typeface="微软雅黑" panose="020B0503020204020204" pitchFamily="34" charset="-122"/>
                <a:ea typeface="微软雅黑" panose="020B0503020204020204" pitchFamily="34" charset="-122"/>
              </a:rPr>
              <a:t> -j REJECT</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6" name="燕尾形 5">
            <a:extLst>
              <a:ext uri="{FF2B5EF4-FFF2-40B4-BE49-F238E27FC236}">
                <a16:creationId xmlns:a16="http://schemas.microsoft.com/office/drawing/2014/main" id="{49A9F464-6AA6-4787-A64A-10237E217356}"/>
              </a:ext>
            </a:extLst>
          </p:cNvPr>
          <p:cNvSpPr/>
          <p:nvPr/>
        </p:nvSpPr>
        <p:spPr bwMode="auto">
          <a:xfrm rot="5400000">
            <a:off x="4252293" y="3695971"/>
            <a:ext cx="357187" cy="500062"/>
          </a:xfrm>
          <a:prstGeom prst="chevron">
            <a:avLst/>
          </a:prstGeom>
          <a:solidFill>
            <a:srgbClr val="FFC000"/>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chor="ctr" anchorCtr="1"/>
          <a:lstStyle/>
          <a:p>
            <a:pPr algn="ctr" eaLnBrk="1" hangingPunct="1">
              <a:defRPr/>
            </a:pP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7" name="AutoShape 16"/>
          <p:cNvSpPr>
            <a:spLocks noChangeArrowheads="1"/>
          </p:cNvSpPr>
          <p:nvPr/>
        </p:nvSpPr>
        <p:spPr bwMode="auto">
          <a:xfrm>
            <a:off x="407368" y="4380183"/>
            <a:ext cx="8101013" cy="1548765"/>
          </a:xfrm>
          <a:prstGeom prst="roundRect">
            <a:avLst>
              <a:gd name="adj" fmla="val 834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C:\Users\Administrator&gt; </a:t>
            </a:r>
            <a:r>
              <a:rPr lang="en-US" altLang="zh-CN" sz="1800" b="1">
                <a:solidFill>
                  <a:schemeClr val="tx2"/>
                </a:solidFill>
                <a:latin typeface="微软雅黑" panose="020B0503020204020204" pitchFamily="34" charset="-122"/>
                <a:ea typeface="微软雅黑" panose="020B0503020204020204" pitchFamily="34" charset="-122"/>
              </a:rPr>
              <a:t>ping 192.168.4.254</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正在 </a:t>
            </a:r>
            <a:r>
              <a:rPr lang="en-US" altLang="zh-CN" sz="1800">
                <a:solidFill>
                  <a:schemeClr val="tx2"/>
                </a:solidFill>
                <a:latin typeface="微软雅黑" panose="020B0503020204020204" pitchFamily="34" charset="-122"/>
                <a:ea typeface="微软雅黑" panose="020B0503020204020204" pitchFamily="34" charset="-122"/>
              </a:rPr>
              <a:t>Ping 192.168.4.254 </a:t>
            </a:r>
            <a:r>
              <a:rPr lang="zh-CN" altLang="zh-CN" sz="1800">
                <a:solidFill>
                  <a:schemeClr val="tx2"/>
                </a:solidFill>
                <a:latin typeface="微软雅黑" panose="020B0503020204020204" pitchFamily="34" charset="-122"/>
                <a:ea typeface="微软雅黑" panose="020B0503020204020204" pitchFamily="34" charset="-122"/>
              </a:rPr>
              <a:t>具有</a:t>
            </a:r>
            <a:r>
              <a:rPr lang="en-US" altLang="zh-CN" sz="1800">
                <a:solidFill>
                  <a:schemeClr val="tx2"/>
                </a:solidFill>
                <a:latin typeface="微软雅黑" panose="020B0503020204020204" pitchFamily="34" charset="-122"/>
                <a:ea typeface="微软雅黑" panose="020B0503020204020204" pitchFamily="34" charset="-122"/>
              </a:rPr>
              <a:t> 32 </a:t>
            </a:r>
            <a:r>
              <a:rPr lang="zh-CN" altLang="zh-CN" sz="1800">
                <a:solidFill>
                  <a:schemeClr val="tx2"/>
                </a:solidFill>
                <a:latin typeface="微软雅黑" panose="020B0503020204020204" pitchFamily="34" charset="-122"/>
                <a:ea typeface="微软雅黑" panose="020B0503020204020204" pitchFamily="34" charset="-122"/>
              </a:rPr>
              <a:t>字节的数据</a:t>
            </a:r>
            <a:r>
              <a:rPr lang="en-US" altLang="zh-CN" sz="18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来自</a:t>
            </a:r>
            <a:r>
              <a:rPr lang="en-US" altLang="zh-CN" sz="1800">
                <a:solidFill>
                  <a:schemeClr val="tx2"/>
                </a:solidFill>
                <a:latin typeface="微软雅黑" panose="020B0503020204020204" pitchFamily="34" charset="-122"/>
                <a:ea typeface="微软雅黑" panose="020B0503020204020204" pitchFamily="34" charset="-122"/>
              </a:rPr>
              <a:t> 192.168.4.254 </a:t>
            </a:r>
            <a:r>
              <a:rPr lang="zh-CN" altLang="zh-CN" sz="1800">
                <a:solidFill>
                  <a:schemeClr val="tx2"/>
                </a:solidFill>
                <a:latin typeface="微软雅黑" panose="020B0503020204020204" pitchFamily="34" charset="-122"/>
                <a:ea typeface="微软雅黑" panose="020B0503020204020204" pitchFamily="34" charset="-122"/>
              </a:rPr>
              <a:t>的回复</a:t>
            </a:r>
            <a:r>
              <a:rPr lang="en-US" altLang="zh-CN" sz="1800">
                <a:solidFill>
                  <a:schemeClr val="tx2"/>
                </a:solidFill>
                <a:latin typeface="微软雅黑" panose="020B0503020204020204" pitchFamily="34" charset="-122"/>
                <a:ea typeface="微软雅黑" panose="020B0503020204020204" pitchFamily="34" charset="-122"/>
              </a:rPr>
              <a:t>: </a:t>
            </a:r>
            <a:r>
              <a:rPr lang="zh-CN" altLang="zh-CN" sz="1800">
                <a:solidFill>
                  <a:schemeClr val="tx2"/>
                </a:solidFill>
                <a:latin typeface="微软雅黑" panose="020B0503020204020204" pitchFamily="34" charset="-122"/>
                <a:ea typeface="微软雅黑" panose="020B0503020204020204" pitchFamily="34" charset="-122"/>
              </a:rPr>
              <a:t>无法连到端口。</a:t>
            </a: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来自</a:t>
            </a:r>
            <a:r>
              <a:rPr lang="en-US" altLang="zh-CN" sz="1800">
                <a:solidFill>
                  <a:schemeClr val="tx2"/>
                </a:solidFill>
                <a:latin typeface="微软雅黑" panose="020B0503020204020204" pitchFamily="34" charset="-122"/>
                <a:ea typeface="微软雅黑" panose="020B0503020204020204" pitchFamily="34" charset="-122"/>
              </a:rPr>
              <a:t> 192.168.4.254 </a:t>
            </a:r>
            <a:r>
              <a:rPr lang="zh-CN" altLang="zh-CN" sz="1800">
                <a:solidFill>
                  <a:schemeClr val="tx2"/>
                </a:solidFill>
                <a:latin typeface="微软雅黑" panose="020B0503020204020204" pitchFamily="34" charset="-122"/>
                <a:ea typeface="微软雅黑" panose="020B0503020204020204" pitchFamily="34" charset="-122"/>
              </a:rPr>
              <a:t>的回复</a:t>
            </a:r>
            <a:r>
              <a:rPr lang="en-US" altLang="zh-CN" sz="1800">
                <a:solidFill>
                  <a:schemeClr val="tx2"/>
                </a:solidFill>
                <a:latin typeface="微软雅黑" panose="020B0503020204020204" pitchFamily="34" charset="-122"/>
                <a:ea typeface="微软雅黑" panose="020B0503020204020204" pitchFamily="34" charset="-122"/>
              </a:rPr>
              <a:t>: </a:t>
            </a:r>
            <a:r>
              <a:rPr lang="zh-CN" altLang="zh-CN" sz="1800">
                <a:solidFill>
                  <a:schemeClr val="tx2"/>
                </a:solidFill>
                <a:latin typeface="微软雅黑" panose="020B0503020204020204" pitchFamily="34" charset="-122"/>
                <a:ea typeface="微软雅黑" panose="020B0503020204020204" pitchFamily="34" charset="-122"/>
              </a:rPr>
              <a:t>无法连到端口。</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8" name="AutoShape 64"/>
          <p:cNvSpPr>
            <a:spLocks noChangeArrowheads="1"/>
          </p:cNvSpPr>
          <p:nvPr/>
        </p:nvSpPr>
        <p:spPr bwMode="auto">
          <a:xfrm>
            <a:off x="5546106" y="5388245"/>
            <a:ext cx="1727200" cy="407988"/>
          </a:xfrm>
          <a:prstGeom prst="wedgeRoundRectCallout">
            <a:avLst>
              <a:gd name="adj1" fmla="val -44477"/>
              <a:gd name="adj2" fmla="val -108236"/>
              <a:gd name="adj3" fmla="val 16667"/>
            </a:avLst>
          </a:prstGeom>
          <a:gradFill rotWithShape="1">
            <a:gsLst>
              <a:gs pos="0">
                <a:schemeClr val="bg1"/>
              </a:gs>
              <a:gs pos="100000">
                <a:srgbClr val="FFFF99"/>
              </a:gs>
            </a:gsLst>
            <a:lin ang="5400000"/>
          </a:gradFill>
          <a:ln w="9525" algn="ctr">
            <a:solidFill>
              <a:srgbClr val="FFC000"/>
            </a:solidFill>
            <a:round/>
            <a:headEnd/>
            <a:tailEnd/>
          </a:ln>
        </p:spPr>
        <p:txBody>
          <a:bodyPr anchor="ctr" anchorCtr="1">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ct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阻止</a:t>
            </a:r>
            <a:r>
              <a:rPr lang="en-US" altLang="zh-CN" sz="1800" b="1">
                <a:solidFill>
                  <a:schemeClr val="tx2"/>
                </a:solidFill>
                <a:latin typeface="微软雅黑" panose="020B0503020204020204" pitchFamily="34" charset="-122"/>
                <a:ea typeface="微软雅黑" panose="020B0503020204020204" pitchFamily="34" charset="-122"/>
              </a:rPr>
              <a:t>ping</a:t>
            </a:r>
            <a:r>
              <a:rPr lang="zh-CN" altLang="en-US" sz="1800" b="1">
                <a:solidFill>
                  <a:schemeClr val="tx2"/>
                </a:solidFill>
                <a:latin typeface="微软雅黑" panose="020B0503020204020204" pitchFamily="34" charset="-122"/>
                <a:ea typeface="微软雅黑" panose="020B0503020204020204" pitchFamily="34" charset="-122"/>
              </a:rPr>
              <a:t>测试</a:t>
            </a:r>
          </a:p>
        </p:txBody>
      </p:sp>
      <p:sp>
        <p:nvSpPr>
          <p:cNvPr id="11" name="矩形 10"/>
          <p:cNvSpPr/>
          <p:nvPr/>
        </p:nvSpPr>
        <p:spPr>
          <a:xfrm>
            <a:off x="8559392" y="2430904"/>
            <a:ext cx="3456384" cy="2862322"/>
          </a:xfrm>
          <a:prstGeom prst="rect">
            <a:avLst/>
          </a:prstGeom>
        </p:spPr>
        <p:txBody>
          <a:bodyPr wrap="square">
            <a:spAutoFit/>
          </a:bodyPr>
          <a:lstStyle/>
          <a:p>
            <a:pPr marL="285750" indent="-285750" algn="just">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注意事项</a:t>
            </a:r>
            <a:endParaRPr lang="en-US" altLang="zh-CN" dirty="0">
              <a:solidFill>
                <a:schemeClr val="tx2"/>
              </a:solidFill>
              <a:latin typeface="微软雅黑" panose="020B0503020204020204" pitchFamily="34" charset="-122"/>
              <a:ea typeface="微软雅黑" panose="020B0503020204020204" pitchFamily="34" charset="-122"/>
            </a:endParaRP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不指定表名时，默认指</a:t>
            </a:r>
            <a:r>
              <a:rPr lang="en-US" altLang="zh-CN" dirty="0">
                <a:solidFill>
                  <a:schemeClr val="tx2"/>
                </a:solidFill>
                <a:latin typeface="微软雅黑" panose="020B0503020204020204" pitchFamily="34" charset="-122"/>
                <a:ea typeface="微软雅黑" panose="020B0503020204020204" pitchFamily="34" charset="-122"/>
              </a:rPr>
              <a:t>filter</a:t>
            </a:r>
            <a:r>
              <a:rPr lang="zh-CN" altLang="en-US" dirty="0">
                <a:solidFill>
                  <a:schemeClr val="tx2"/>
                </a:solidFill>
                <a:latin typeface="微软雅黑" panose="020B0503020204020204" pitchFamily="34" charset="-122"/>
                <a:ea typeface="微软雅黑" panose="020B0503020204020204" pitchFamily="34" charset="-122"/>
              </a:rPr>
              <a:t>表</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不指定链名时，默认指表内的所有链</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除非设置链的默认策略，否则必须指定匹配条件</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选项、链名、控制类型使用大写字母，其余均为小写</a:t>
            </a:r>
          </a:p>
        </p:txBody>
      </p:sp>
      <p:sp>
        <p:nvSpPr>
          <p:cNvPr id="14" name="日期占位符 13"/>
          <p:cNvSpPr>
            <a:spLocks noGrp="1"/>
          </p:cNvSpPr>
          <p:nvPr>
            <p:ph type="dt" sz="half" idx="10"/>
          </p:nvPr>
        </p:nvSpPr>
        <p:spPr/>
        <p:txBody>
          <a:bodyPr/>
          <a:lstStyle/>
          <a:p>
            <a:pPr>
              <a:defRPr/>
            </a:pPr>
            <a:fld id="{9F01D7A6-1821-4DD5-B358-B4A2569EAE05}" type="datetime1">
              <a:rPr lang="zh-CN" altLang="en-US" smtClean="0"/>
              <a:t>2019/12/30</a:t>
            </a:fld>
            <a:endParaRPr lang="zh-CN" altLang="en-US"/>
          </a:p>
        </p:txBody>
      </p:sp>
    </p:spTree>
    <p:extLst>
      <p:ext uri="{BB962C8B-B14F-4D97-AF65-F5344CB8AC3E}">
        <p14:creationId xmlns:p14="http://schemas.microsoft.com/office/powerpoint/2010/main" val="1609406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out)">
                                      <p:cBhvr>
                                        <p:cTn id="3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添加新的规则</a:t>
            </a:r>
          </a:p>
          <a:p>
            <a:pPr lvl="2"/>
            <a:r>
              <a:rPr lang="en-US" altLang="zh-CN" dirty="0"/>
              <a:t> </a:t>
            </a:r>
            <a:r>
              <a:rPr lang="en-US" altLang="zh-CN" dirty="0">
                <a:solidFill>
                  <a:srgbClr val="C00000"/>
                </a:solidFill>
              </a:rPr>
              <a:t>-A</a:t>
            </a:r>
            <a:r>
              <a:rPr lang="zh-CN" altLang="en-US" dirty="0"/>
              <a:t>：在链的末尾追加一条规则；</a:t>
            </a:r>
          </a:p>
          <a:p>
            <a:pPr lvl="2"/>
            <a:r>
              <a:rPr lang="en-US" altLang="zh-CN" dirty="0"/>
              <a:t> </a:t>
            </a:r>
            <a:r>
              <a:rPr lang="en-US" altLang="zh-CN" dirty="0">
                <a:solidFill>
                  <a:srgbClr val="C00000"/>
                </a:solidFill>
              </a:rPr>
              <a:t>-I</a:t>
            </a:r>
            <a:r>
              <a:rPr lang="zh-CN" altLang="en-US" dirty="0"/>
              <a:t>：在链的开头（或指定序号）插入一条规则。</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421424" y="3429000"/>
            <a:ext cx="8101013" cy="1592262"/>
          </a:xfrm>
          <a:prstGeom prst="roundRect">
            <a:avLst>
              <a:gd name="adj" fmla="val 1330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filter </a:t>
            </a:r>
            <a:r>
              <a:rPr lang="en-US" altLang="zh-CN" sz="1800" b="1">
                <a:solidFill>
                  <a:srgbClr val="FF0000"/>
                </a:solidFill>
                <a:latin typeface="微软雅黑" panose="020B0503020204020204" pitchFamily="34" charset="-122"/>
                <a:ea typeface="微软雅黑" panose="020B0503020204020204" pitchFamily="34" charset="-122"/>
              </a:rPr>
              <a:t>-A</a:t>
            </a:r>
            <a:r>
              <a:rPr lang="en-US" altLang="zh-CN" sz="1800" b="1">
                <a:solidFill>
                  <a:schemeClr val="tx2"/>
                </a:solidFill>
                <a:latin typeface="微软雅黑" panose="020B0503020204020204" pitchFamily="34" charset="-122"/>
                <a:ea typeface="微软雅黑" panose="020B0503020204020204" pitchFamily="34" charset="-122"/>
              </a:rPr>
              <a:t> INPUT -p tcp -j ACCEPT</a:t>
            </a:r>
          </a:p>
          <a:p>
            <a:pPr eaLnBrk="1" hangingPunct="1">
              <a:spcBef>
                <a:spcPct val="0"/>
              </a:spcBef>
              <a:buClrTx/>
              <a:buSzTx/>
              <a:buFontTx/>
              <a:buNone/>
            </a:pPr>
            <a:endParaRPr lang="en-US"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-I</a:t>
            </a:r>
            <a:r>
              <a:rPr lang="en-US" altLang="zh-CN" sz="1800" b="1">
                <a:solidFill>
                  <a:schemeClr val="tx2"/>
                </a:solidFill>
                <a:latin typeface="微软雅黑" panose="020B0503020204020204" pitchFamily="34" charset="-122"/>
                <a:ea typeface="微软雅黑" panose="020B0503020204020204" pitchFamily="34" charset="-122"/>
              </a:rPr>
              <a:t> INPUT -p udp -j ACCEPT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-I</a:t>
            </a:r>
            <a:r>
              <a:rPr lang="en-US" altLang="zh-CN" sz="1800" b="1">
                <a:solidFill>
                  <a:schemeClr val="tx2"/>
                </a:solidFill>
                <a:latin typeface="微软雅黑" panose="020B0503020204020204" pitchFamily="34" charset="-122"/>
                <a:ea typeface="微软雅黑" panose="020B0503020204020204" pitchFamily="34" charset="-122"/>
              </a:rPr>
              <a:t> INPUT </a:t>
            </a:r>
            <a:r>
              <a:rPr lang="en-US" altLang="zh-CN" sz="1800" b="1">
                <a:solidFill>
                  <a:srgbClr val="FF0000"/>
                </a:solidFill>
                <a:latin typeface="微软雅黑" panose="020B0503020204020204" pitchFamily="34" charset="-122"/>
                <a:ea typeface="微软雅黑" panose="020B0503020204020204" pitchFamily="34" charset="-122"/>
              </a:rPr>
              <a:t>2</a:t>
            </a:r>
            <a:r>
              <a:rPr lang="en-US" altLang="zh-CN" sz="1800" b="1">
                <a:solidFill>
                  <a:schemeClr val="tx2"/>
                </a:solidFill>
                <a:latin typeface="微软雅黑" panose="020B0503020204020204" pitchFamily="34" charset="-122"/>
                <a:ea typeface="微软雅黑" panose="020B0503020204020204" pitchFamily="34" charset="-122"/>
              </a:rPr>
              <a:t> -p icmp -j ACCEPT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7422175" y="2331888"/>
            <a:ext cx="2100262" cy="428625"/>
          </a:xfrm>
          <a:prstGeom prst="wedgeRoundRectCallout">
            <a:avLst>
              <a:gd name="adj1" fmla="val -41204"/>
              <a:gd name="adj2" fmla="val -11115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2"/>
                </a:solidFill>
                <a:latin typeface="微软雅黑" panose="020B0503020204020204" pitchFamily="34" charset="-122"/>
                <a:ea typeface="微软雅黑" panose="020B0503020204020204" pitchFamily="34" charset="-122"/>
              </a:rPr>
              <a:t>-p </a:t>
            </a:r>
            <a:r>
              <a:rPr lang="zh-CN" altLang="en-US" sz="1800" b="1" dirty="0">
                <a:solidFill>
                  <a:schemeClr val="tx2"/>
                </a:solidFill>
                <a:latin typeface="微软雅黑" panose="020B0503020204020204" pitchFamily="34" charset="-122"/>
                <a:ea typeface="微软雅黑" panose="020B0503020204020204" pitchFamily="34" charset="-122"/>
              </a:rPr>
              <a:t>用来指定协议</a:t>
            </a:r>
          </a:p>
        </p:txBody>
      </p:sp>
      <p:sp>
        <p:nvSpPr>
          <p:cNvPr id="9" name="日期占位符 8"/>
          <p:cNvSpPr>
            <a:spLocks noGrp="1"/>
          </p:cNvSpPr>
          <p:nvPr>
            <p:ph type="dt" sz="half" idx="10"/>
          </p:nvPr>
        </p:nvSpPr>
        <p:spPr/>
        <p:txBody>
          <a:bodyPr/>
          <a:lstStyle/>
          <a:p>
            <a:pPr>
              <a:defRPr/>
            </a:pPr>
            <a:fld id="{60AA769C-FBE2-4C45-8235-1FF599DDADAE}" type="datetime1">
              <a:rPr lang="zh-CN" altLang="en-US" smtClean="0"/>
              <a:t>2019/12/30</a:t>
            </a:fld>
            <a:endParaRPr lang="zh-CN" altLang="en-US"/>
          </a:p>
        </p:txBody>
      </p:sp>
    </p:spTree>
    <p:extLst>
      <p:ext uri="{BB962C8B-B14F-4D97-AF65-F5344CB8AC3E}">
        <p14:creationId xmlns:p14="http://schemas.microsoft.com/office/powerpoint/2010/main" val="642401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查看规则列表</a:t>
            </a:r>
          </a:p>
          <a:p>
            <a:pPr lvl="2"/>
            <a:r>
              <a:rPr lang="en-US" altLang="zh-CN" dirty="0"/>
              <a:t> </a:t>
            </a:r>
            <a:r>
              <a:rPr lang="en-US" altLang="zh-CN" dirty="0">
                <a:solidFill>
                  <a:srgbClr val="C00000"/>
                </a:solidFill>
              </a:rPr>
              <a:t>-L</a:t>
            </a:r>
            <a:r>
              <a:rPr lang="zh-CN" altLang="en-US" dirty="0"/>
              <a:t>：列出所有的规则条目；</a:t>
            </a:r>
            <a:r>
              <a:rPr lang="en-US" altLang="zh-CN" dirty="0">
                <a:solidFill>
                  <a:srgbClr val="C00000"/>
                </a:solidFill>
              </a:rPr>
              <a:t>-n</a:t>
            </a:r>
            <a:r>
              <a:rPr lang="zh-CN" altLang="en-US" dirty="0"/>
              <a:t>：以数字形式显示地址、端口等信息；</a:t>
            </a:r>
            <a:r>
              <a:rPr lang="en-US" altLang="zh-CN" dirty="0">
                <a:solidFill>
                  <a:srgbClr val="C00000"/>
                </a:solidFill>
              </a:rPr>
              <a:t>-v</a:t>
            </a:r>
            <a:r>
              <a:rPr lang="zh-CN" altLang="en-US" dirty="0"/>
              <a:t>：以更详细的方式显示规则信息；</a:t>
            </a:r>
            <a:r>
              <a:rPr lang="en-US" altLang="zh-CN" dirty="0">
                <a:solidFill>
                  <a:srgbClr val="C00000"/>
                </a:solidFill>
              </a:rPr>
              <a:t>--line-numbers</a:t>
            </a:r>
            <a:r>
              <a:rPr lang="zh-CN" altLang="en-US" dirty="0"/>
              <a:t>：查看规则时，显示规则的序号。</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847528" y="3501008"/>
            <a:ext cx="8101013" cy="2392362"/>
          </a:xfrm>
          <a:prstGeom prst="roundRect">
            <a:avLst>
              <a:gd name="adj" fmla="val 701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a:solidFill>
                  <a:schemeClr val="tx2"/>
                </a:solidFill>
                <a:latin typeface="微软雅黑" panose="020B0503020204020204" pitchFamily="34" charset="-122"/>
                <a:ea typeface="微软雅黑" panose="020B0503020204020204" pitchFamily="34" charset="-122"/>
              </a:rPr>
              <a:t>iptables </a:t>
            </a:r>
            <a:r>
              <a:rPr lang="en-US" altLang="zh-CN" sz="1800" b="1" dirty="0">
                <a:solidFill>
                  <a:srgbClr val="FF0000"/>
                </a:solidFill>
                <a:latin typeface="微软雅黑" panose="020B0503020204020204" pitchFamily="34" charset="-122"/>
                <a:ea typeface="微软雅黑" panose="020B0503020204020204" pitchFamily="34" charset="-122"/>
              </a:rPr>
              <a:t>-L</a:t>
            </a:r>
            <a:r>
              <a:rPr lang="en-US" altLang="zh-CN" sz="1800" b="1" dirty="0">
                <a:solidFill>
                  <a:schemeClr val="tx2"/>
                </a:solidFill>
                <a:latin typeface="微软雅黑" panose="020B0503020204020204" pitchFamily="34" charset="-122"/>
                <a:ea typeface="微软雅黑" panose="020B0503020204020204" pitchFamily="34" charset="-122"/>
              </a:rPr>
              <a:t> INPUT </a:t>
            </a:r>
            <a:r>
              <a:rPr lang="en-US" altLang="zh-CN" sz="1800" b="1" dirty="0">
                <a:solidFill>
                  <a:srgbClr val="FF0000"/>
                </a:solidFill>
                <a:latin typeface="微软雅黑" panose="020B0503020204020204" pitchFamily="34" charset="-122"/>
                <a:ea typeface="微软雅黑" panose="020B0503020204020204" pitchFamily="34" charset="-122"/>
              </a:rPr>
              <a:t>--line-numbers</a:t>
            </a:r>
            <a:endParaRPr lang="zh-CN"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Chain INPUT (policy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num  target     </a:t>
            </a:r>
            <a:r>
              <a:rPr lang="en-US" altLang="zh-CN" sz="1800" dirty="0" err="1">
                <a:solidFill>
                  <a:schemeClr val="tx2"/>
                </a:solidFill>
                <a:latin typeface="微软雅黑" panose="020B0503020204020204" pitchFamily="34" charset="-122"/>
                <a:ea typeface="微软雅黑" panose="020B0503020204020204" pitchFamily="34" charset="-122"/>
              </a:rPr>
              <a:t>prot</a:t>
            </a:r>
            <a:r>
              <a:rPr lang="en-US" altLang="zh-CN" sz="1800" dirty="0">
                <a:solidFill>
                  <a:schemeClr val="tx2"/>
                </a:solidFill>
                <a:latin typeface="微软雅黑" panose="020B0503020204020204" pitchFamily="34" charset="-122"/>
                <a:ea typeface="微软雅黑" panose="020B0503020204020204" pitchFamily="34" charset="-122"/>
              </a:rPr>
              <a:t> opt source        destination</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1    ACCEPT     </a:t>
            </a:r>
            <a:r>
              <a:rPr lang="en-US" altLang="zh-CN" sz="1800" dirty="0" err="1">
                <a:solidFill>
                  <a:schemeClr val="tx2"/>
                </a:solidFill>
                <a:latin typeface="微软雅黑" panose="020B0503020204020204" pitchFamily="34" charset="-122"/>
                <a:ea typeface="微软雅黑" panose="020B0503020204020204" pitchFamily="34" charset="-122"/>
              </a:rPr>
              <a:t>udp</a:t>
            </a:r>
            <a:r>
              <a:rPr lang="en-US" altLang="zh-CN" sz="1800" dirty="0">
                <a:solidFill>
                  <a:schemeClr val="tx2"/>
                </a:solidFill>
                <a:latin typeface="微软雅黑" panose="020B0503020204020204" pitchFamily="34" charset="-122"/>
                <a:ea typeface="微软雅黑" panose="020B0503020204020204" pitchFamily="34" charset="-122"/>
              </a:rPr>
              <a:t>  --  anywhere      </a:t>
            </a:r>
            <a:r>
              <a:rPr lang="en-US" altLang="zh-CN" sz="1800" dirty="0" err="1">
                <a:solidFill>
                  <a:schemeClr val="tx2"/>
                </a:solidFill>
                <a:latin typeface="微软雅黑" panose="020B0503020204020204" pitchFamily="34" charset="-122"/>
                <a:ea typeface="微软雅黑" panose="020B0503020204020204" pitchFamily="34" charset="-122"/>
              </a:rPr>
              <a:t>anywhere</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2    ACCEPT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anywhere      </a:t>
            </a:r>
            <a:r>
              <a:rPr lang="en-US" altLang="zh-CN" sz="1800" dirty="0" err="1">
                <a:solidFill>
                  <a:schemeClr val="tx2"/>
                </a:solidFill>
                <a:latin typeface="微软雅黑" panose="020B0503020204020204" pitchFamily="34" charset="-122"/>
                <a:ea typeface="微软雅黑" panose="020B0503020204020204" pitchFamily="34" charset="-122"/>
              </a:rPr>
              <a:t>anywhere</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3    REJECT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anywhere      </a:t>
            </a:r>
            <a:r>
              <a:rPr lang="en-US" altLang="zh-CN" sz="1800" dirty="0" err="1">
                <a:solidFill>
                  <a:schemeClr val="tx2"/>
                </a:solidFill>
                <a:latin typeface="微软雅黑" panose="020B0503020204020204" pitchFamily="34" charset="-122"/>
                <a:ea typeface="微软雅黑" panose="020B0503020204020204" pitchFamily="34" charset="-122"/>
              </a:rPr>
              <a:t>anywhere</a:t>
            </a:r>
            <a:r>
              <a:rPr lang="en-US" altLang="zh-CN" sz="1800" dirty="0">
                <a:solidFill>
                  <a:schemeClr val="tx2"/>
                </a:solidFill>
                <a:latin typeface="微软雅黑" panose="020B0503020204020204" pitchFamily="34" charset="-122"/>
                <a:ea typeface="微软雅黑" panose="020B0503020204020204" pitchFamily="34" charset="-122"/>
              </a:rPr>
              <a:t>     reject-with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-port-unreachable</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4    ACCEPT     </a:t>
            </a:r>
            <a:r>
              <a:rPr lang="en-US" altLang="zh-CN" sz="1800" dirty="0" err="1">
                <a:solidFill>
                  <a:schemeClr val="tx2"/>
                </a:solidFill>
                <a:latin typeface="微软雅黑" panose="020B0503020204020204" pitchFamily="34" charset="-122"/>
                <a:ea typeface="微软雅黑" panose="020B0503020204020204" pitchFamily="34" charset="-122"/>
              </a:rPr>
              <a:t>tcp</a:t>
            </a:r>
            <a:r>
              <a:rPr lang="en-US" altLang="zh-CN" sz="1800" dirty="0">
                <a:solidFill>
                  <a:schemeClr val="tx2"/>
                </a:solidFill>
                <a:latin typeface="微软雅黑" panose="020B0503020204020204" pitchFamily="34" charset="-122"/>
                <a:ea typeface="微软雅黑" panose="020B0503020204020204" pitchFamily="34" charset="-122"/>
              </a:rPr>
              <a:t>  --  anywhere      </a:t>
            </a:r>
            <a:r>
              <a:rPr lang="en-US" altLang="zh-CN" sz="1800" dirty="0" err="1">
                <a:solidFill>
                  <a:schemeClr val="tx2"/>
                </a:solidFill>
                <a:latin typeface="微软雅黑" panose="020B0503020204020204" pitchFamily="34" charset="-122"/>
                <a:ea typeface="微软雅黑" panose="020B0503020204020204" pitchFamily="34" charset="-122"/>
              </a:rPr>
              <a:t>anywhere</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6" name="AutoShape 16"/>
          <p:cNvSpPr>
            <a:spLocks noChangeArrowheads="1"/>
          </p:cNvSpPr>
          <p:nvPr/>
        </p:nvSpPr>
        <p:spPr bwMode="auto">
          <a:xfrm>
            <a:off x="1847528" y="3486945"/>
            <a:ext cx="8101013" cy="2392362"/>
          </a:xfrm>
          <a:prstGeom prst="roundRect">
            <a:avLst>
              <a:gd name="adj" fmla="val 701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-n</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-L </a:t>
            </a:r>
            <a:r>
              <a:rPr lang="en-US" altLang="zh-CN" sz="1800" b="1" dirty="0">
                <a:solidFill>
                  <a:schemeClr val="tx2"/>
                </a:solidFill>
                <a:latin typeface="微软雅黑" panose="020B0503020204020204" pitchFamily="34" charset="-122"/>
                <a:ea typeface="微软雅黑" panose="020B0503020204020204" pitchFamily="34" charset="-122"/>
              </a:rPr>
              <a:t>INPUT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Chain INPUT (policy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target     </a:t>
            </a:r>
            <a:r>
              <a:rPr lang="en-US" altLang="zh-CN" sz="1800" dirty="0" err="1">
                <a:solidFill>
                  <a:schemeClr val="tx2"/>
                </a:solidFill>
                <a:latin typeface="微软雅黑" panose="020B0503020204020204" pitchFamily="34" charset="-122"/>
                <a:ea typeface="微软雅黑" panose="020B0503020204020204" pitchFamily="34" charset="-122"/>
              </a:rPr>
              <a:t>prot</a:t>
            </a:r>
            <a:r>
              <a:rPr lang="en-US" altLang="zh-CN" sz="1800" dirty="0">
                <a:solidFill>
                  <a:schemeClr val="tx2"/>
                </a:solidFill>
                <a:latin typeface="微软雅黑" panose="020B0503020204020204" pitchFamily="34" charset="-122"/>
                <a:ea typeface="微软雅黑" panose="020B0503020204020204" pitchFamily="34" charset="-122"/>
              </a:rPr>
              <a:t> opt source          destination</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udp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REJECT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       reject-with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-port-unreachable</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tcp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7" name="AutoShape 19"/>
          <p:cNvSpPr>
            <a:spLocks noChangeArrowheads="1"/>
          </p:cNvSpPr>
          <p:nvPr/>
        </p:nvSpPr>
        <p:spPr bwMode="auto">
          <a:xfrm>
            <a:off x="6552878" y="4150295"/>
            <a:ext cx="2447925" cy="428625"/>
          </a:xfrm>
          <a:prstGeom prst="wedgeRoundRectCallout">
            <a:avLst>
              <a:gd name="adj1" fmla="val -41204"/>
              <a:gd name="adj2" fmla="val -11115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2"/>
                </a:solidFill>
                <a:latin typeface="微软雅黑" panose="020B0503020204020204" pitchFamily="34" charset="-122"/>
                <a:ea typeface="微软雅黑" panose="020B0503020204020204" pitchFamily="34" charset="-122"/>
              </a:rPr>
              <a:t>-n -L </a:t>
            </a:r>
            <a:r>
              <a:rPr lang="zh-CN" altLang="en-US" sz="1800" b="1" dirty="0">
                <a:solidFill>
                  <a:schemeClr val="tx2"/>
                </a:solidFill>
                <a:latin typeface="微软雅黑" panose="020B0503020204020204" pitchFamily="34" charset="-122"/>
                <a:ea typeface="微软雅黑" panose="020B0503020204020204" pitchFamily="34" charset="-122"/>
              </a:rPr>
              <a:t>可合写为 </a:t>
            </a:r>
            <a:r>
              <a:rPr lang="en-US" altLang="zh-CN" sz="1800" b="1" dirty="0">
                <a:solidFill>
                  <a:srgbClr val="FF0000"/>
                </a:solidFill>
                <a:latin typeface="微软雅黑" panose="020B0503020204020204" pitchFamily="34" charset="-122"/>
                <a:ea typeface="微软雅黑" panose="020B0503020204020204" pitchFamily="34" charset="-122"/>
              </a:rPr>
              <a:t>-</a:t>
            </a:r>
            <a:r>
              <a:rPr lang="en-US" altLang="zh-CN" sz="1800" b="1" dirty="0" err="1">
                <a:solidFill>
                  <a:srgbClr val="FF0000"/>
                </a:solidFill>
                <a:latin typeface="微软雅黑" panose="020B0503020204020204" pitchFamily="34" charset="-122"/>
                <a:ea typeface="微软雅黑" panose="020B0503020204020204" pitchFamily="34" charset="-122"/>
              </a:rPr>
              <a:t>nL</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0" name="日期占位符 9"/>
          <p:cNvSpPr>
            <a:spLocks noGrp="1"/>
          </p:cNvSpPr>
          <p:nvPr>
            <p:ph type="dt" sz="half" idx="10"/>
          </p:nvPr>
        </p:nvSpPr>
        <p:spPr/>
        <p:txBody>
          <a:bodyPr/>
          <a:lstStyle/>
          <a:p>
            <a:pPr>
              <a:defRPr/>
            </a:pPr>
            <a:fld id="{2F88A248-DFAC-4741-B936-C087AB76EB81}" type="datetime1">
              <a:rPr lang="zh-CN" altLang="en-US" smtClean="0"/>
              <a:t>2019/12/30</a:t>
            </a:fld>
            <a:endParaRPr lang="zh-CN" altLang="en-US"/>
          </a:p>
        </p:txBody>
      </p:sp>
    </p:spTree>
    <p:extLst>
      <p:ext uri="{BB962C8B-B14F-4D97-AF65-F5344CB8AC3E}">
        <p14:creationId xmlns:p14="http://schemas.microsoft.com/office/powerpoint/2010/main" val="3625100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8063560" cy="4034483"/>
          </a:xfrm>
        </p:spPr>
        <p:txBody>
          <a:bodyPr>
            <a:normAutofit fontScale="92500"/>
          </a:bodyPr>
          <a:lstStyle/>
          <a:p>
            <a:pPr lvl="1"/>
            <a:r>
              <a:rPr lang="zh-CN" altLang="en-US" dirty="0"/>
              <a:t> 交换机的功能</a:t>
            </a:r>
            <a:endParaRPr lang="en-US" altLang="zh-CN" dirty="0"/>
          </a:p>
          <a:p>
            <a:pPr lvl="2"/>
            <a:r>
              <a:rPr lang="zh-CN" altLang="en-US" dirty="0"/>
              <a:t> </a:t>
            </a:r>
            <a:r>
              <a:rPr lang="zh-CN" altLang="en-US" dirty="0">
                <a:solidFill>
                  <a:srgbClr val="C00000"/>
                </a:solidFill>
              </a:rPr>
              <a:t>物理编址</a:t>
            </a:r>
            <a:r>
              <a:rPr lang="zh-CN" altLang="en-US" dirty="0"/>
              <a:t>：（相对应的是网络编址）定义了设备在数据链路层的编址方式；</a:t>
            </a:r>
          </a:p>
          <a:p>
            <a:pPr lvl="2"/>
            <a:r>
              <a:rPr lang="zh-CN" altLang="en-US" dirty="0"/>
              <a:t> </a:t>
            </a:r>
            <a:r>
              <a:rPr lang="zh-CN" altLang="en-US" dirty="0">
                <a:solidFill>
                  <a:srgbClr val="C00000"/>
                </a:solidFill>
              </a:rPr>
              <a:t>网络拓扑结构</a:t>
            </a:r>
            <a:r>
              <a:rPr lang="zh-CN" altLang="en-US" dirty="0"/>
              <a:t>：包括数据链路层的说明，定义了设备的物理连接方式，如星型拓扑结构或总线拓扑结构等；</a:t>
            </a:r>
          </a:p>
          <a:p>
            <a:pPr lvl="2"/>
            <a:r>
              <a:rPr lang="zh-CN" altLang="en-US" dirty="0"/>
              <a:t> </a:t>
            </a:r>
            <a:r>
              <a:rPr lang="zh-CN" altLang="en-US" dirty="0">
                <a:solidFill>
                  <a:srgbClr val="C00000"/>
                </a:solidFill>
              </a:rPr>
              <a:t>错误校验</a:t>
            </a:r>
            <a:r>
              <a:rPr lang="zh-CN" altLang="en-US" dirty="0"/>
              <a:t>：向发生传输错误的上层协议告警；</a:t>
            </a:r>
          </a:p>
          <a:p>
            <a:pPr lvl="2"/>
            <a:r>
              <a:rPr lang="zh-CN" altLang="en-US" dirty="0"/>
              <a:t> </a:t>
            </a:r>
            <a:r>
              <a:rPr lang="zh-CN" altLang="en-US" dirty="0">
                <a:solidFill>
                  <a:srgbClr val="C00000"/>
                </a:solidFill>
              </a:rPr>
              <a:t>帧序列化</a:t>
            </a:r>
            <a:r>
              <a:rPr lang="zh-CN" altLang="en-US" dirty="0"/>
              <a:t>：数据帧序列重新整理并传输除序列以外的帧；</a:t>
            </a:r>
          </a:p>
          <a:p>
            <a:pPr lvl="2"/>
            <a:r>
              <a:rPr lang="zh-CN" altLang="en-US" dirty="0"/>
              <a:t> </a:t>
            </a:r>
            <a:r>
              <a:rPr lang="zh-CN" altLang="en-US" dirty="0">
                <a:solidFill>
                  <a:srgbClr val="C00000"/>
                </a:solidFill>
              </a:rPr>
              <a:t>流量控制</a:t>
            </a:r>
            <a:r>
              <a:rPr lang="zh-CN" altLang="en-US" dirty="0"/>
              <a:t>：可以延缓数据的传输能力，以使接收设备不会因为在某一时刻接收到了超过其处理能力的信息流而崩溃。</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pSp>
        <p:nvGrpSpPr>
          <p:cNvPr id="5" name="组合 21"/>
          <p:cNvGrpSpPr>
            <a:grpSpLocks/>
          </p:cNvGrpSpPr>
          <p:nvPr/>
        </p:nvGrpSpPr>
        <p:grpSpPr bwMode="auto">
          <a:xfrm>
            <a:off x="8832304" y="1988840"/>
            <a:ext cx="2520280" cy="3737099"/>
            <a:chOff x="3779838" y="2276475"/>
            <a:chExt cx="1512887" cy="3521075"/>
          </a:xfrm>
        </p:grpSpPr>
        <p:sp>
          <p:nvSpPr>
            <p:cNvPr id="6" name="Oval 27"/>
            <p:cNvSpPr>
              <a:spLocks noChangeArrowheads="1"/>
            </p:cNvSpPr>
            <p:nvPr/>
          </p:nvSpPr>
          <p:spPr bwMode="auto">
            <a:xfrm>
              <a:off x="4121150" y="2768600"/>
              <a:ext cx="900113" cy="898525"/>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7" name="Oval 31"/>
            <p:cNvSpPr>
              <a:spLocks noChangeArrowheads="1"/>
            </p:cNvSpPr>
            <p:nvPr/>
          </p:nvSpPr>
          <p:spPr bwMode="auto">
            <a:xfrm>
              <a:off x="4333875" y="3419475"/>
              <a:ext cx="900113"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8" name="Oval 33"/>
            <p:cNvSpPr>
              <a:spLocks noChangeArrowheads="1"/>
            </p:cNvSpPr>
            <p:nvPr/>
          </p:nvSpPr>
          <p:spPr bwMode="auto">
            <a:xfrm>
              <a:off x="3910013" y="3419475"/>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9" name="Oval 35"/>
            <p:cNvSpPr>
              <a:spLocks noChangeArrowheads="1"/>
            </p:cNvSpPr>
            <p:nvPr/>
          </p:nvSpPr>
          <p:spPr bwMode="auto">
            <a:xfrm>
              <a:off x="3779838" y="3016250"/>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10" name="Freeform 19"/>
            <p:cNvSpPr>
              <a:spLocks noChangeArrowheads="1"/>
            </p:cNvSpPr>
            <p:nvPr/>
          </p:nvSpPr>
          <p:spPr bwMode="auto">
            <a:xfrm>
              <a:off x="3779838" y="227647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B641B"/>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应用层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1" name="Freeform 20"/>
            <p:cNvSpPr>
              <a:spLocks noChangeArrowheads="1"/>
            </p:cNvSpPr>
            <p:nvPr/>
          </p:nvSpPr>
          <p:spPr bwMode="auto">
            <a:xfrm>
              <a:off x="3779838" y="278606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2CB1D"/>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表示层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2" name="Freeform 21"/>
            <p:cNvSpPr>
              <a:spLocks noChangeArrowheads="1"/>
            </p:cNvSpPr>
            <p:nvPr/>
          </p:nvSpPr>
          <p:spPr bwMode="auto">
            <a:xfrm>
              <a:off x="3779838" y="329565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87D322"/>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会话层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3" name="Freeform 22"/>
            <p:cNvSpPr>
              <a:spLocks noChangeArrowheads="1"/>
            </p:cNvSpPr>
            <p:nvPr/>
          </p:nvSpPr>
          <p:spPr bwMode="auto">
            <a:xfrm>
              <a:off x="3779838" y="3805238"/>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C729"/>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chemeClr val="bg1"/>
                  </a:solidFill>
                  <a:sym typeface="黑体" panose="02010609060101010101" pitchFamily="49" charset="-122"/>
                </a:rPr>
                <a:t>传输层</a:t>
              </a:r>
              <a:endParaRPr lang="en-US" altLang="zh-CN" sz="2000" b="1" dirty="0">
                <a:solidFill>
                  <a:schemeClr val="bg1"/>
                </a:solidFill>
                <a:cs typeface="Lucida Sans Unicode" panose="020B0602030504020204" pitchFamily="34" charset="0"/>
                <a:sym typeface="Lucida Sans Unicode" panose="020B0602030504020204" pitchFamily="34" charset="0"/>
              </a:endParaRPr>
            </a:p>
          </p:txBody>
        </p:sp>
        <p:sp>
          <p:nvSpPr>
            <p:cNvPr id="14" name="Freeform 23"/>
            <p:cNvSpPr>
              <a:spLocks noChangeArrowheads="1"/>
            </p:cNvSpPr>
            <p:nvPr/>
          </p:nvSpPr>
          <p:spPr bwMode="auto">
            <a:xfrm>
              <a:off x="3779838" y="431482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B873"/>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rgbClr val="C00000"/>
                  </a:solidFill>
                  <a:sym typeface="黑体" panose="02010609060101010101" pitchFamily="49" charset="-122"/>
                </a:rPr>
                <a:t>网络层</a:t>
              </a:r>
              <a:endParaRPr lang="en-US" altLang="zh-CN" sz="2000" b="1" dirty="0">
                <a:solidFill>
                  <a:srgbClr val="C00000"/>
                </a:solidFill>
                <a:cs typeface="Lucida Sans Unicode" panose="020B0602030504020204" pitchFamily="34" charset="0"/>
                <a:sym typeface="Lucida Sans Unicode" panose="020B0602030504020204" pitchFamily="34" charset="0"/>
              </a:endParaRPr>
            </a:p>
          </p:txBody>
        </p:sp>
        <p:sp>
          <p:nvSpPr>
            <p:cNvPr id="15" name="Freeform 24"/>
            <p:cNvSpPr>
              <a:spLocks noChangeArrowheads="1"/>
            </p:cNvSpPr>
            <p:nvPr/>
          </p:nvSpPr>
          <p:spPr bwMode="auto">
            <a:xfrm>
              <a:off x="3779838" y="482441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4A8AC"/>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rgbClr val="C00000"/>
                  </a:solidFill>
                  <a:sym typeface="黑体" panose="02010609060101010101" pitchFamily="49" charset="-122"/>
                </a:rPr>
                <a:t>数据链路层</a:t>
              </a:r>
              <a:endParaRPr lang="en-US" altLang="zh-CN" sz="2000" b="1" dirty="0">
                <a:solidFill>
                  <a:srgbClr val="C00000"/>
                </a:solidFill>
                <a:cs typeface="Lucida Sans Unicode" panose="020B0602030504020204" pitchFamily="34" charset="0"/>
                <a:sym typeface="Lucida Sans Unicode" panose="020B0602030504020204" pitchFamily="34" charset="0"/>
              </a:endParaRPr>
            </a:p>
          </p:txBody>
        </p:sp>
        <p:sp>
          <p:nvSpPr>
            <p:cNvPr id="16" name="Freeform 25"/>
            <p:cNvSpPr>
              <a:spLocks noChangeArrowheads="1"/>
            </p:cNvSpPr>
            <p:nvPr/>
          </p:nvSpPr>
          <p:spPr bwMode="auto">
            <a:xfrm>
              <a:off x="3779838" y="533400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9639E"/>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物理层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grpSp>
      <p:sp>
        <p:nvSpPr>
          <p:cNvPr id="19" name="日期占位符 18"/>
          <p:cNvSpPr>
            <a:spLocks noGrp="1"/>
          </p:cNvSpPr>
          <p:nvPr>
            <p:ph type="dt" sz="half" idx="10"/>
          </p:nvPr>
        </p:nvSpPr>
        <p:spPr/>
        <p:txBody>
          <a:bodyPr/>
          <a:lstStyle/>
          <a:p>
            <a:pPr>
              <a:defRPr/>
            </a:pPr>
            <a:fld id="{71E22F2E-1078-43A6-865C-821F3054302E}" type="datetime1">
              <a:rPr lang="zh-CN" altLang="en-US" smtClean="0"/>
              <a:t>2019/12/30</a:t>
            </a:fld>
            <a:endParaRPr lang="zh-CN" altLang="en-US"/>
          </a:p>
        </p:txBody>
      </p:sp>
    </p:spTree>
    <p:extLst>
      <p:ext uri="{BB962C8B-B14F-4D97-AF65-F5344CB8AC3E}">
        <p14:creationId xmlns:p14="http://schemas.microsoft.com/office/powerpoint/2010/main" val="3872581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删除、清空规则</a:t>
            </a:r>
          </a:p>
          <a:p>
            <a:pPr lvl="2"/>
            <a:r>
              <a:rPr lang="en-US" altLang="zh-CN" dirty="0"/>
              <a:t> </a:t>
            </a:r>
            <a:r>
              <a:rPr lang="en-US" altLang="zh-CN" dirty="0">
                <a:solidFill>
                  <a:srgbClr val="C00000"/>
                </a:solidFill>
              </a:rPr>
              <a:t>-D</a:t>
            </a:r>
            <a:r>
              <a:rPr lang="zh-CN" altLang="en-US" dirty="0"/>
              <a:t>：删除链内指定序号（或内容）的一条规则；</a:t>
            </a:r>
            <a:r>
              <a:rPr lang="en-US" altLang="zh-CN" dirty="0">
                <a:solidFill>
                  <a:srgbClr val="C00000"/>
                </a:solidFill>
              </a:rPr>
              <a:t>-F</a:t>
            </a:r>
            <a:r>
              <a:rPr lang="zh-CN" altLang="en-US" dirty="0"/>
              <a:t>：清空所有的规则。</a:t>
            </a:r>
          </a:p>
        </p:txBody>
      </p:sp>
      <p:sp>
        <p:nvSpPr>
          <p:cNvPr id="4" name="AutoShape 16"/>
          <p:cNvSpPr>
            <a:spLocks noChangeArrowheads="1"/>
          </p:cNvSpPr>
          <p:nvPr/>
        </p:nvSpPr>
        <p:spPr bwMode="auto">
          <a:xfrm>
            <a:off x="1703512" y="2852936"/>
            <a:ext cx="8102600" cy="2117725"/>
          </a:xfrm>
          <a:prstGeom prst="roundRect">
            <a:avLst>
              <a:gd name="adj" fmla="val 788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-D</a:t>
            </a:r>
            <a:r>
              <a:rPr lang="en-US" altLang="zh-CN" sz="1800" b="1" dirty="0">
                <a:solidFill>
                  <a:schemeClr val="tx2"/>
                </a:solidFill>
                <a:latin typeface="微软雅黑" panose="020B0503020204020204" pitchFamily="34" charset="-122"/>
                <a:ea typeface="微软雅黑" panose="020B0503020204020204" pitchFamily="34" charset="-122"/>
              </a:rPr>
              <a:t> INPUT </a:t>
            </a:r>
            <a:r>
              <a:rPr lang="en-US" altLang="zh-CN" sz="1800" b="1" dirty="0">
                <a:solidFill>
                  <a:srgbClr val="FF0000"/>
                </a:solidFill>
                <a:latin typeface="微软雅黑" panose="020B0503020204020204" pitchFamily="34" charset="-122"/>
                <a:ea typeface="微软雅黑" panose="020B0503020204020204" pitchFamily="34" charset="-122"/>
              </a:rPr>
              <a:t>3</a:t>
            </a:r>
            <a:endParaRPr lang="zh-CN"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-n -L INPUT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Chain INPUT (policy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target     </a:t>
            </a:r>
            <a:r>
              <a:rPr lang="en-US" altLang="zh-CN" sz="1800" dirty="0" err="1">
                <a:solidFill>
                  <a:schemeClr val="tx2"/>
                </a:solidFill>
                <a:latin typeface="微软雅黑" panose="020B0503020204020204" pitchFamily="34" charset="-122"/>
                <a:ea typeface="微软雅黑" panose="020B0503020204020204" pitchFamily="34" charset="-122"/>
              </a:rPr>
              <a:t>prot</a:t>
            </a:r>
            <a:r>
              <a:rPr lang="en-US" altLang="zh-CN" sz="1800" dirty="0">
                <a:solidFill>
                  <a:schemeClr val="tx2"/>
                </a:solidFill>
                <a:latin typeface="微软雅黑" panose="020B0503020204020204" pitchFamily="34" charset="-122"/>
                <a:ea typeface="微软雅黑" panose="020B0503020204020204" pitchFamily="34" charset="-122"/>
              </a:rPr>
              <a:t> opt source               destination</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udp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tcp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706687" y="5111949"/>
            <a:ext cx="8097837" cy="1287462"/>
          </a:xfrm>
          <a:prstGeom prst="roundRect">
            <a:avLst>
              <a:gd name="adj" fmla="val 1253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a:solidFill>
                  <a:schemeClr val="tx2"/>
                </a:solidFill>
                <a:latin typeface="微软雅黑" panose="020B0503020204020204" pitchFamily="34" charset="-122"/>
                <a:ea typeface="微软雅黑" panose="020B0503020204020204" pitchFamily="34" charset="-122"/>
              </a:rPr>
              <a:t>iptables </a:t>
            </a:r>
            <a:r>
              <a:rPr lang="en-US" altLang="zh-CN" sz="1800" b="1" dirty="0">
                <a:solidFill>
                  <a:srgbClr val="FF0000"/>
                </a:solidFill>
                <a:latin typeface="微软雅黑" panose="020B0503020204020204" pitchFamily="34" charset="-122"/>
                <a:ea typeface="微软雅黑" panose="020B0503020204020204" pitchFamily="34" charset="-122"/>
              </a:rPr>
              <a:t>-F</a:t>
            </a:r>
            <a:endParaRPr lang="zh-CN"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a:solidFill>
                  <a:schemeClr val="tx2"/>
                </a:solidFill>
                <a:latin typeface="微软雅黑" panose="020B0503020204020204" pitchFamily="34" charset="-122"/>
                <a:ea typeface="微软雅黑" panose="020B0503020204020204" pitchFamily="34" charset="-122"/>
              </a:rPr>
              <a:t>iptables -t </a:t>
            </a:r>
            <a:r>
              <a:rPr lang="en-US" altLang="zh-CN" sz="1800" b="1" dirty="0" err="1">
                <a:solidFill>
                  <a:schemeClr val="tx2"/>
                </a:solidFill>
                <a:latin typeface="微软雅黑" panose="020B0503020204020204" pitchFamily="34" charset="-122"/>
                <a:ea typeface="微软雅黑" panose="020B0503020204020204" pitchFamily="34" charset="-122"/>
              </a:rPr>
              <a:t>nat</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-F</a:t>
            </a:r>
            <a:endParaRPr lang="zh-CN"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a:solidFill>
                  <a:schemeClr val="tx2"/>
                </a:solidFill>
                <a:latin typeface="微软雅黑" panose="020B0503020204020204" pitchFamily="34" charset="-122"/>
                <a:ea typeface="微软雅黑" panose="020B0503020204020204" pitchFamily="34" charset="-122"/>
              </a:rPr>
              <a:t>iptables -t mangle </a:t>
            </a:r>
            <a:r>
              <a:rPr lang="en-US" altLang="zh-CN" sz="1800" b="1" dirty="0">
                <a:solidFill>
                  <a:srgbClr val="FF0000"/>
                </a:solidFill>
                <a:latin typeface="微软雅黑" panose="020B0503020204020204" pitchFamily="34" charset="-122"/>
                <a:ea typeface="微软雅黑" panose="020B0503020204020204" pitchFamily="34" charset="-122"/>
              </a:rPr>
              <a:t>-F</a:t>
            </a:r>
            <a:endParaRPr lang="zh-CN"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a:solidFill>
                  <a:schemeClr val="tx2"/>
                </a:solidFill>
                <a:latin typeface="微软雅黑" panose="020B0503020204020204" pitchFamily="34" charset="-122"/>
                <a:ea typeface="微软雅黑" panose="020B0503020204020204" pitchFamily="34" charset="-122"/>
              </a:rPr>
              <a:t>iptables -t raw </a:t>
            </a:r>
            <a:r>
              <a:rPr lang="en-US" altLang="zh-CN" sz="1800" b="1" dirty="0">
                <a:solidFill>
                  <a:srgbClr val="FF0000"/>
                </a:solidFill>
                <a:latin typeface="微软雅黑" panose="020B0503020204020204" pitchFamily="34" charset="-122"/>
                <a:ea typeface="微软雅黑" panose="020B0503020204020204" pitchFamily="34" charset="-122"/>
              </a:rPr>
              <a:t>-F</a:t>
            </a:r>
            <a:endParaRPr lang="zh-CN" altLang="zh-CN" sz="1800" dirty="0">
              <a:solidFill>
                <a:srgbClr val="FF0000"/>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554912" y="5162749"/>
            <a:ext cx="2376487" cy="428625"/>
          </a:xfrm>
          <a:prstGeom prst="wedgeRoundRectCallout">
            <a:avLst>
              <a:gd name="adj1" fmla="val -45255"/>
              <a:gd name="adj2" fmla="val 10217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清空所有表的所有链</a:t>
            </a:r>
          </a:p>
        </p:txBody>
      </p:sp>
      <p:sp>
        <p:nvSpPr>
          <p:cNvPr id="7" name="文本框 6"/>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10" name="日期占位符 9"/>
          <p:cNvSpPr>
            <a:spLocks noGrp="1"/>
          </p:cNvSpPr>
          <p:nvPr>
            <p:ph type="dt" sz="half" idx="10"/>
          </p:nvPr>
        </p:nvSpPr>
        <p:spPr/>
        <p:txBody>
          <a:bodyPr/>
          <a:lstStyle/>
          <a:p>
            <a:pPr>
              <a:defRPr/>
            </a:pPr>
            <a:fld id="{5AF5B602-3E66-4EA7-928B-71E5121A2B2E}" type="datetime1">
              <a:rPr lang="zh-CN" altLang="en-US" smtClean="0"/>
              <a:t>2019/12/30</a:t>
            </a:fld>
            <a:endParaRPr lang="zh-CN" altLang="en-US"/>
          </a:p>
        </p:txBody>
      </p:sp>
    </p:spTree>
    <p:extLst>
      <p:ext uri="{BB962C8B-B14F-4D97-AF65-F5344CB8AC3E}">
        <p14:creationId xmlns:p14="http://schemas.microsoft.com/office/powerpoint/2010/main" val="1532661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设置默认策略</a:t>
            </a:r>
          </a:p>
          <a:p>
            <a:pPr lvl="2"/>
            <a:r>
              <a:rPr lang="en-US" altLang="zh-CN" dirty="0"/>
              <a:t>  </a:t>
            </a:r>
            <a:r>
              <a:rPr lang="en-US" altLang="zh-CN" dirty="0">
                <a:solidFill>
                  <a:srgbClr val="C00000"/>
                </a:solidFill>
              </a:rPr>
              <a:t>-P</a:t>
            </a:r>
            <a:r>
              <a:rPr lang="zh-CN" altLang="en-US" dirty="0"/>
              <a:t>：为指定的链设置默认规则</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559496" y="3068960"/>
            <a:ext cx="8099425" cy="758845"/>
          </a:xfrm>
          <a:prstGeom prst="roundRect">
            <a:avLst>
              <a:gd name="adj" fmla="val 2635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filter </a:t>
            </a:r>
            <a:r>
              <a:rPr lang="en-US" altLang="zh-CN" sz="1800" b="1">
                <a:solidFill>
                  <a:srgbClr val="FF0000"/>
                </a:solidFill>
                <a:latin typeface="微软雅黑" panose="020B0503020204020204" pitchFamily="34" charset="-122"/>
                <a:ea typeface="微软雅黑" panose="020B0503020204020204" pitchFamily="34" charset="-122"/>
              </a:rPr>
              <a:t>-P</a:t>
            </a:r>
            <a:r>
              <a:rPr lang="en-US" altLang="zh-CN" sz="1800" b="1">
                <a:solidFill>
                  <a:schemeClr val="tx2"/>
                </a:solidFill>
                <a:latin typeface="微软雅黑" panose="020B0503020204020204" pitchFamily="34" charset="-122"/>
                <a:ea typeface="微软雅黑" panose="020B0503020204020204" pitchFamily="34" charset="-122"/>
              </a:rPr>
              <a:t> FORWARD DROP</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-P </a:t>
            </a:r>
            <a:r>
              <a:rPr lang="en-US" altLang="zh-CN" sz="1800" b="1">
                <a:solidFill>
                  <a:schemeClr val="tx2"/>
                </a:solidFill>
                <a:latin typeface="微软雅黑" panose="020B0503020204020204" pitchFamily="34" charset="-122"/>
                <a:ea typeface="微软雅黑" panose="020B0503020204020204" pitchFamily="34" charset="-122"/>
              </a:rPr>
              <a:t>OUTPUT ACCEPT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960171" y="3861122"/>
            <a:ext cx="4896469" cy="715963"/>
          </a:xfrm>
          <a:prstGeom prst="wedgeRoundRectCallout">
            <a:avLst>
              <a:gd name="adj1" fmla="val -42676"/>
              <a:gd name="adj2" fmla="val -89324"/>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dirty="0">
                <a:solidFill>
                  <a:schemeClr val="tx2"/>
                </a:solidFill>
                <a:latin typeface="微软雅黑" panose="020B0503020204020204" pitchFamily="34" charset="-122"/>
                <a:ea typeface="微软雅黑" panose="020B0503020204020204" pitchFamily="34" charset="-122"/>
              </a:rPr>
              <a:t>默认策略要么是</a:t>
            </a:r>
            <a:r>
              <a:rPr lang="en-US" altLang="zh-CN" sz="1800" b="1" dirty="0">
                <a:solidFill>
                  <a:schemeClr val="tx2"/>
                </a:solidFill>
                <a:latin typeface="微软雅黑" panose="020B0503020204020204" pitchFamily="34" charset="-122"/>
                <a:ea typeface="微软雅黑" panose="020B0503020204020204" pitchFamily="34" charset="-122"/>
              </a:rPr>
              <a:t>ACCEPT</a:t>
            </a:r>
            <a:r>
              <a:rPr lang="zh-CN" altLang="en-US" sz="1800" b="1" dirty="0">
                <a:solidFill>
                  <a:schemeClr val="tx2"/>
                </a:solidFill>
                <a:latin typeface="微软雅黑" panose="020B0503020204020204" pitchFamily="34" charset="-122"/>
                <a:ea typeface="微软雅黑" panose="020B0503020204020204" pitchFamily="34" charset="-122"/>
              </a:rPr>
              <a:t>、要么是</a:t>
            </a:r>
            <a:r>
              <a:rPr lang="en-US" altLang="zh-CN" sz="1800" b="1" dirty="0">
                <a:solidFill>
                  <a:schemeClr val="tx2"/>
                </a:solidFill>
                <a:latin typeface="微软雅黑" panose="020B0503020204020204" pitchFamily="34" charset="-122"/>
                <a:ea typeface="微软雅黑" panose="020B0503020204020204" pitchFamily="34" charset="-122"/>
              </a:rPr>
              <a:t>DROP</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9" name="日期占位符 8"/>
          <p:cNvSpPr>
            <a:spLocks noGrp="1"/>
          </p:cNvSpPr>
          <p:nvPr>
            <p:ph type="dt" sz="half" idx="10"/>
          </p:nvPr>
        </p:nvSpPr>
        <p:spPr/>
        <p:txBody>
          <a:bodyPr/>
          <a:lstStyle/>
          <a:p>
            <a:pPr>
              <a:defRPr/>
            </a:pPr>
            <a:fld id="{45B2D8FE-CA1D-426C-8577-DC57297B0137}" type="datetime1">
              <a:rPr lang="zh-CN" altLang="en-US" smtClean="0"/>
              <a:t>2019/12/30</a:t>
            </a:fld>
            <a:endParaRPr lang="zh-CN" altLang="en-US"/>
          </a:p>
        </p:txBody>
      </p:sp>
    </p:spTree>
    <p:extLst>
      <p:ext uri="{BB962C8B-B14F-4D97-AF65-F5344CB8AC3E}">
        <p14:creationId xmlns:p14="http://schemas.microsoft.com/office/powerpoint/2010/main" val="4032947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常用管理选项汇总</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aphicFrame>
        <p:nvGraphicFramePr>
          <p:cNvPr id="5" name="表格 4">
            <a:extLst>
              <a:ext uri="{FF2B5EF4-FFF2-40B4-BE49-F238E27FC236}">
                <a16:creationId xmlns:a16="http://schemas.microsoft.com/office/drawing/2014/main" id="{56F9D379-B74F-4BC3-B3AA-6FB084788CA7}"/>
              </a:ext>
            </a:extLst>
          </p:cNvPr>
          <p:cNvGraphicFramePr>
            <a:graphicFrameLocks noGrp="1"/>
          </p:cNvGraphicFramePr>
          <p:nvPr>
            <p:extLst>
              <p:ext uri="{D42A27DB-BD31-4B8C-83A1-F6EECF244321}">
                <p14:modId xmlns:p14="http://schemas.microsoft.com/office/powerpoint/2010/main" val="824593615"/>
              </p:ext>
            </p:extLst>
          </p:nvPr>
        </p:nvGraphicFramePr>
        <p:xfrm>
          <a:off x="3863752" y="1881624"/>
          <a:ext cx="7488237" cy="3997683"/>
        </p:xfrm>
        <a:graphic>
          <a:graphicData uri="http://schemas.openxmlformats.org/drawingml/2006/table">
            <a:tbl>
              <a:tblPr/>
              <a:tblGrid>
                <a:gridCol w="1470543">
                  <a:extLst>
                    <a:ext uri="{9D8B030D-6E8A-4147-A177-3AD203B41FA5}">
                      <a16:colId xmlns:a16="http://schemas.microsoft.com/office/drawing/2014/main" val="20000"/>
                    </a:ext>
                  </a:extLst>
                </a:gridCol>
                <a:gridCol w="1516124">
                  <a:extLst>
                    <a:ext uri="{9D8B030D-6E8A-4147-A177-3AD203B41FA5}">
                      <a16:colId xmlns:a16="http://schemas.microsoft.com/office/drawing/2014/main" val="20001"/>
                    </a:ext>
                  </a:extLst>
                </a:gridCol>
                <a:gridCol w="4501570">
                  <a:extLst>
                    <a:ext uri="{9D8B030D-6E8A-4147-A177-3AD203B41FA5}">
                      <a16:colId xmlns:a16="http://schemas.microsoft.com/office/drawing/2014/main" val="20002"/>
                    </a:ext>
                  </a:extLst>
                </a:gridCol>
              </a:tblGrid>
              <a:tr h="3751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类别</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选项</a:t>
                      </a: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用途</a:t>
                      </a: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extLst>
                  <a:ext uri="{0D108BD9-81ED-4DB2-BD59-A6C34878D82A}">
                    <a16:rowId xmlns:a16="http://schemas.microsoft.com/office/drawing/2014/main" val="10000"/>
                  </a:ext>
                </a:extLst>
              </a:tr>
              <a:tr h="384923">
                <a:tc rowSpan="2">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添加新的规则</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-A</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在链的末尾追加一条规则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1"/>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-I</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在链的开头（或指定序号）插入一条规则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2"/>
                  </a:ext>
                </a:extLst>
              </a:tr>
              <a:tr h="384923">
                <a:tc rowSpan="4">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查看规则列表</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-L</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列出所有的规则条目</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3"/>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-n</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以数字形式显示地址、端口等信息</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4"/>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-v</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以更详细的方式显示规则信息</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5"/>
                  </a:ext>
                </a:extLst>
              </a:tr>
              <a:tr h="543106">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--line-numbers</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查看规则时，显示规则的序号</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6"/>
                  </a:ext>
                </a:extLst>
              </a:tr>
              <a:tr h="384923">
                <a:tc rowSpan="2">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删除、清空规则</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-D</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删除链内指定序号（或内容）的一条规则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7"/>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-F</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清空所有的规则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8"/>
                  </a:ext>
                </a:extLst>
              </a:tr>
              <a:tr h="384923">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设置默认策略</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-P</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为指定的链设置默认规则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日期占位符 7"/>
          <p:cNvSpPr>
            <a:spLocks noGrp="1"/>
          </p:cNvSpPr>
          <p:nvPr>
            <p:ph type="dt" sz="half" idx="10"/>
          </p:nvPr>
        </p:nvSpPr>
        <p:spPr/>
        <p:txBody>
          <a:bodyPr/>
          <a:lstStyle/>
          <a:p>
            <a:pPr>
              <a:defRPr/>
            </a:pPr>
            <a:fld id="{288217B2-91FF-4544-885F-E9DA27C9D030}" type="datetime1">
              <a:rPr lang="zh-CN" altLang="en-US" smtClean="0"/>
              <a:t>2019/12/30</a:t>
            </a:fld>
            <a:endParaRPr lang="zh-CN" altLang="en-US"/>
          </a:p>
        </p:txBody>
      </p:sp>
    </p:spTree>
    <p:extLst>
      <p:ext uri="{BB962C8B-B14F-4D97-AF65-F5344CB8AC3E}">
        <p14:creationId xmlns:p14="http://schemas.microsoft.com/office/powerpoint/2010/main" val="2650749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常见的通用匹配条件</a:t>
            </a:r>
          </a:p>
          <a:p>
            <a:pPr lvl="2"/>
            <a:r>
              <a:rPr lang="zh-CN" altLang="en-US" dirty="0"/>
              <a:t> 协议匹配：</a:t>
            </a:r>
            <a:r>
              <a:rPr lang="en-US" altLang="zh-CN" dirty="0">
                <a:solidFill>
                  <a:srgbClr val="C00000"/>
                </a:solidFill>
              </a:rPr>
              <a:t>-p </a:t>
            </a:r>
            <a:r>
              <a:rPr lang="zh-CN" altLang="en-US" dirty="0">
                <a:solidFill>
                  <a:srgbClr val="C00000"/>
                </a:solidFill>
              </a:rPr>
              <a:t>协议名</a:t>
            </a:r>
            <a:r>
              <a:rPr lang="zh-CN" altLang="en-US" dirty="0"/>
              <a:t>；地址匹配：</a:t>
            </a:r>
            <a:r>
              <a:rPr lang="en-US" altLang="zh-CN" dirty="0">
                <a:solidFill>
                  <a:srgbClr val="C00000"/>
                </a:solidFill>
              </a:rPr>
              <a:t>-s </a:t>
            </a:r>
            <a:r>
              <a:rPr lang="zh-CN" altLang="en-US" dirty="0">
                <a:solidFill>
                  <a:srgbClr val="C00000"/>
                </a:solidFill>
              </a:rPr>
              <a:t>源地址</a:t>
            </a:r>
            <a:r>
              <a:rPr lang="zh-CN" altLang="en-US" dirty="0"/>
              <a:t>、</a:t>
            </a:r>
            <a:r>
              <a:rPr lang="en-US" altLang="zh-CN" dirty="0">
                <a:solidFill>
                  <a:srgbClr val="C00000"/>
                </a:solidFill>
              </a:rPr>
              <a:t>-d </a:t>
            </a:r>
            <a:r>
              <a:rPr lang="zh-CN" altLang="en-US" dirty="0">
                <a:solidFill>
                  <a:srgbClr val="C00000"/>
                </a:solidFill>
              </a:rPr>
              <a:t>目的地址</a:t>
            </a:r>
            <a:r>
              <a:rPr lang="zh-CN" altLang="en-US" dirty="0"/>
              <a:t>；接口匹配：</a:t>
            </a:r>
            <a:r>
              <a:rPr lang="en-US" altLang="zh-CN" dirty="0">
                <a:solidFill>
                  <a:srgbClr val="C00000"/>
                </a:solidFill>
              </a:rPr>
              <a:t>-</a:t>
            </a:r>
            <a:r>
              <a:rPr lang="en-US" altLang="zh-CN" dirty="0" err="1">
                <a:solidFill>
                  <a:srgbClr val="C00000"/>
                </a:solidFill>
              </a:rPr>
              <a:t>i</a:t>
            </a:r>
            <a:r>
              <a:rPr lang="en-US" altLang="zh-CN" dirty="0">
                <a:solidFill>
                  <a:srgbClr val="C00000"/>
                </a:solidFill>
              </a:rPr>
              <a:t> </a:t>
            </a:r>
            <a:r>
              <a:rPr lang="zh-CN" altLang="en-US" dirty="0">
                <a:solidFill>
                  <a:srgbClr val="C00000"/>
                </a:solidFill>
              </a:rPr>
              <a:t>入站网卡</a:t>
            </a:r>
            <a:r>
              <a:rPr lang="zh-CN" altLang="en-US" dirty="0"/>
              <a:t>、</a:t>
            </a:r>
            <a:r>
              <a:rPr lang="en-US" altLang="zh-CN" dirty="0">
                <a:solidFill>
                  <a:srgbClr val="C00000"/>
                </a:solidFill>
              </a:rPr>
              <a:t>-o </a:t>
            </a:r>
            <a:r>
              <a:rPr lang="zh-CN" altLang="en-US" dirty="0">
                <a:solidFill>
                  <a:srgbClr val="C00000"/>
                </a:solidFill>
              </a:rPr>
              <a:t>出站网卡</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631504" y="3184207"/>
            <a:ext cx="9433047" cy="727591"/>
          </a:xfrm>
          <a:prstGeom prst="roundRect">
            <a:avLst>
              <a:gd name="adj" fmla="val 20014"/>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-I INPUT -p icmp -j DROP</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FORWARD -p ! icmp -j ACCEPT</a:t>
            </a:r>
            <a:r>
              <a:rPr lang="en-US" altLang="zh-CN" sz="1800">
                <a:solidFill>
                  <a:schemeClr val="tx2"/>
                </a:solidFill>
                <a:latin typeface="微软雅黑" panose="020B0503020204020204" pitchFamily="34" charset="-122"/>
                <a:ea typeface="微软雅黑" panose="020B0503020204020204" pitchFamily="34" charset="-122"/>
              </a:rPr>
              <a:t> </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190804" y="4074418"/>
            <a:ext cx="2447925" cy="428625"/>
          </a:xfrm>
          <a:prstGeom prst="wedgeRoundRectCallout">
            <a:avLst>
              <a:gd name="adj1" fmla="val -43171"/>
              <a:gd name="adj2" fmla="val -10898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叹号 </a:t>
            </a:r>
            <a:r>
              <a:rPr lang="en-US" altLang="zh-CN" sz="1800" b="1">
                <a:solidFill>
                  <a:schemeClr val="tx2"/>
                </a:solidFill>
                <a:latin typeface="微软雅黑" panose="020B0503020204020204" pitchFamily="34" charset="-122"/>
                <a:ea typeface="微软雅黑" panose="020B0503020204020204" pitchFamily="34" charset="-122"/>
              </a:rPr>
              <a:t>! </a:t>
            </a:r>
            <a:r>
              <a:rPr lang="zh-CN" altLang="en-US" sz="1800" b="1">
                <a:solidFill>
                  <a:schemeClr val="tx2"/>
                </a:solidFill>
                <a:latin typeface="微软雅黑" panose="020B0503020204020204" pitchFamily="34" charset="-122"/>
                <a:ea typeface="微软雅黑" panose="020B0503020204020204" pitchFamily="34" charset="-122"/>
              </a:rPr>
              <a:t>表示条件取反</a:t>
            </a:r>
          </a:p>
        </p:txBody>
      </p:sp>
      <p:sp>
        <p:nvSpPr>
          <p:cNvPr id="7" name="AutoShape 16"/>
          <p:cNvSpPr>
            <a:spLocks noChangeArrowheads="1"/>
          </p:cNvSpPr>
          <p:nvPr/>
        </p:nvSpPr>
        <p:spPr bwMode="auto">
          <a:xfrm>
            <a:off x="1628328" y="4003065"/>
            <a:ext cx="9436223" cy="740093"/>
          </a:xfrm>
          <a:prstGeom prst="roundRect">
            <a:avLst>
              <a:gd name="adj" fmla="val 22745"/>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FORWARD -s 192.168.1.11 -j REJECT</a:t>
            </a: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-I INPUT -s 10.20.30.0/24 -j DROP</a:t>
            </a:r>
            <a:r>
              <a:rPr lang="en-US" altLang="zh-CN" sz="1800" dirty="0">
                <a:solidFill>
                  <a:schemeClr val="tx2"/>
                </a:solidFill>
                <a:latin typeface="微软雅黑" panose="020B0503020204020204" pitchFamily="34" charset="-122"/>
                <a:ea typeface="微软雅黑" panose="020B0503020204020204" pitchFamily="34" charset="-122"/>
              </a:rPr>
              <a:t> </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8" name="AutoShape 16"/>
          <p:cNvSpPr>
            <a:spLocks noChangeArrowheads="1"/>
          </p:cNvSpPr>
          <p:nvPr/>
        </p:nvSpPr>
        <p:spPr bwMode="auto">
          <a:xfrm>
            <a:off x="1631653" y="4814511"/>
            <a:ext cx="9432899" cy="1021556"/>
          </a:xfrm>
          <a:prstGeom prst="roundRect">
            <a:avLst>
              <a:gd name="adj" fmla="val 17056"/>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192.168.0.0/16 -j DROP </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10.0.0.0/8 -j DROP</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172.16.0.0/12 -j DROP</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9" name="AutoShape 19"/>
          <p:cNvSpPr>
            <a:spLocks noChangeArrowheads="1"/>
          </p:cNvSpPr>
          <p:nvPr/>
        </p:nvSpPr>
        <p:spPr bwMode="auto">
          <a:xfrm>
            <a:off x="6528048" y="5938997"/>
            <a:ext cx="1439863" cy="427037"/>
          </a:xfrm>
          <a:prstGeom prst="wedgeRoundRectCallout">
            <a:avLst>
              <a:gd name="adj1" fmla="val -43171"/>
              <a:gd name="adj2" fmla="val -10898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dirty="0">
                <a:solidFill>
                  <a:schemeClr val="tx2"/>
                </a:solidFill>
                <a:latin typeface="微软雅黑" panose="020B0503020204020204" pitchFamily="34" charset="-122"/>
                <a:ea typeface="微软雅黑" panose="020B0503020204020204" pitchFamily="34" charset="-122"/>
              </a:rPr>
              <a:t>外网接口</a:t>
            </a:r>
          </a:p>
        </p:txBody>
      </p:sp>
      <p:sp>
        <p:nvSpPr>
          <p:cNvPr id="12" name="日期占位符 11"/>
          <p:cNvSpPr>
            <a:spLocks noGrp="1"/>
          </p:cNvSpPr>
          <p:nvPr>
            <p:ph type="dt" sz="half" idx="10"/>
          </p:nvPr>
        </p:nvSpPr>
        <p:spPr/>
        <p:txBody>
          <a:bodyPr/>
          <a:lstStyle/>
          <a:p>
            <a:pPr>
              <a:defRPr/>
            </a:pPr>
            <a:fld id="{942089E1-5375-452E-A984-30E723FB0897}" type="datetime1">
              <a:rPr lang="zh-CN" altLang="en-US" smtClean="0"/>
              <a:t>2019/12/30</a:t>
            </a:fld>
            <a:endParaRPr lang="zh-CN" altLang="en-US"/>
          </a:p>
        </p:txBody>
      </p:sp>
    </p:spTree>
    <p:extLst>
      <p:ext uri="{BB962C8B-B14F-4D97-AF65-F5344CB8AC3E}">
        <p14:creationId xmlns:p14="http://schemas.microsoft.com/office/powerpoint/2010/main" val="9595424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常用的隐含匹配条件</a:t>
            </a:r>
          </a:p>
          <a:p>
            <a:pPr lvl="2"/>
            <a:r>
              <a:rPr lang="zh-CN" altLang="en-US" dirty="0"/>
              <a:t> 端口匹配：</a:t>
            </a:r>
            <a:r>
              <a:rPr lang="en-US" altLang="zh-CN" dirty="0">
                <a:solidFill>
                  <a:srgbClr val="C00000"/>
                </a:solidFill>
              </a:rPr>
              <a:t>--sport </a:t>
            </a:r>
            <a:r>
              <a:rPr lang="zh-CN" altLang="en-US" dirty="0">
                <a:solidFill>
                  <a:srgbClr val="C00000"/>
                </a:solidFill>
              </a:rPr>
              <a:t>源端口</a:t>
            </a:r>
            <a:r>
              <a:rPr lang="zh-CN" altLang="en-US" dirty="0"/>
              <a:t>、</a:t>
            </a:r>
            <a:r>
              <a:rPr lang="en-US" altLang="zh-CN" dirty="0">
                <a:solidFill>
                  <a:srgbClr val="C00000"/>
                </a:solidFill>
              </a:rPr>
              <a:t>--</a:t>
            </a:r>
            <a:r>
              <a:rPr lang="en-US" altLang="zh-CN" dirty="0" err="1">
                <a:solidFill>
                  <a:srgbClr val="C00000"/>
                </a:solidFill>
              </a:rPr>
              <a:t>dport</a:t>
            </a:r>
            <a:r>
              <a:rPr lang="en-US" altLang="zh-CN" dirty="0">
                <a:solidFill>
                  <a:srgbClr val="C00000"/>
                </a:solidFill>
              </a:rPr>
              <a:t> </a:t>
            </a:r>
            <a:r>
              <a:rPr lang="zh-CN" altLang="en-US" dirty="0">
                <a:solidFill>
                  <a:srgbClr val="C00000"/>
                </a:solidFill>
              </a:rPr>
              <a:t>目的端口</a:t>
            </a:r>
            <a:endParaRPr lang="en-US" altLang="zh-CN" dirty="0">
              <a:solidFill>
                <a:srgbClr val="C00000"/>
              </a:solidFill>
            </a:endParaRPr>
          </a:p>
          <a:p>
            <a:pPr lvl="2"/>
            <a:endParaRPr lang="en-US" altLang="zh-CN" dirty="0"/>
          </a:p>
          <a:p>
            <a:pPr lvl="2"/>
            <a:endParaRPr lang="en-US" altLang="zh-CN" dirty="0"/>
          </a:p>
          <a:p>
            <a:pPr lvl="1"/>
            <a:r>
              <a:rPr lang="zh-CN" altLang="en-US" dirty="0"/>
              <a:t> 常见匹配条件汇总</a:t>
            </a:r>
          </a:p>
          <a:p>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127448" y="2924944"/>
            <a:ext cx="10649652" cy="702588"/>
          </a:xfrm>
          <a:prstGeom prst="roundRect">
            <a:avLst>
              <a:gd name="adj" fmla="val 14227"/>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FORWARD -s 192.168.4.0/24 -p </a:t>
            </a:r>
            <a:r>
              <a:rPr lang="en-US" altLang="zh-CN" sz="1800" b="1" dirty="0" err="1">
                <a:solidFill>
                  <a:schemeClr val="tx2"/>
                </a:solidFill>
                <a:latin typeface="微软雅黑" panose="020B0503020204020204" pitchFamily="34" charset="-122"/>
                <a:ea typeface="微软雅黑" panose="020B0503020204020204" pitchFamily="34" charset="-122"/>
              </a:rPr>
              <a:t>udp</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err="1">
                <a:solidFill>
                  <a:schemeClr val="tx2"/>
                </a:solidFill>
                <a:latin typeface="微软雅黑" panose="020B0503020204020204" pitchFamily="34" charset="-122"/>
                <a:ea typeface="微软雅黑" panose="020B0503020204020204" pitchFamily="34" charset="-122"/>
              </a:rPr>
              <a:t>dport</a:t>
            </a:r>
            <a:r>
              <a:rPr lang="en-US" altLang="zh-CN" sz="1800" b="1" dirty="0">
                <a:solidFill>
                  <a:schemeClr val="tx2"/>
                </a:solidFill>
                <a:latin typeface="微软雅黑" panose="020B0503020204020204" pitchFamily="34" charset="-122"/>
                <a:ea typeface="微软雅黑" panose="020B0503020204020204" pitchFamily="34" charset="-122"/>
              </a:rPr>
              <a:t> 53 -j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INPUT -p </a:t>
            </a:r>
            <a:r>
              <a:rPr lang="en-US" altLang="zh-CN" sz="1800" b="1" dirty="0" err="1">
                <a:solidFill>
                  <a:schemeClr val="tx2"/>
                </a:solidFill>
                <a:latin typeface="微软雅黑" panose="020B0503020204020204" pitchFamily="34" charset="-122"/>
                <a:ea typeface="微软雅黑" panose="020B0503020204020204" pitchFamily="34" charset="-122"/>
              </a:rPr>
              <a:t>tcp</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err="1">
                <a:solidFill>
                  <a:schemeClr val="tx2"/>
                </a:solidFill>
                <a:latin typeface="微软雅黑" panose="020B0503020204020204" pitchFamily="34" charset="-122"/>
                <a:ea typeface="微软雅黑" panose="020B0503020204020204" pitchFamily="34" charset="-122"/>
              </a:rPr>
              <a:t>dport</a:t>
            </a:r>
            <a:r>
              <a:rPr lang="en-US" altLang="zh-CN" sz="1800" b="1" dirty="0">
                <a:solidFill>
                  <a:schemeClr val="tx2"/>
                </a:solidFill>
                <a:latin typeface="微软雅黑" panose="020B0503020204020204" pitchFamily="34" charset="-122"/>
                <a:ea typeface="微软雅黑" panose="020B0503020204020204" pitchFamily="34" charset="-122"/>
              </a:rPr>
              <a:t> 20:21 -j ACCEPT</a:t>
            </a:r>
            <a:endParaRPr lang="zh-CN" altLang="zh-CN"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Group 49">
            <a:extLst>
              <a:ext uri="{FF2B5EF4-FFF2-40B4-BE49-F238E27FC236}">
                <a16:creationId xmlns:a16="http://schemas.microsoft.com/office/drawing/2014/main" id="{F5E3154C-EC97-46BF-A543-CC5CE3BE2921}"/>
              </a:ext>
            </a:extLst>
          </p:cNvPr>
          <p:cNvGraphicFramePr>
            <a:graphicFrameLocks noGrp="1"/>
          </p:cNvGraphicFramePr>
          <p:nvPr>
            <p:extLst>
              <p:ext uri="{D42A27DB-BD31-4B8C-83A1-F6EECF244321}">
                <p14:modId xmlns:p14="http://schemas.microsoft.com/office/powerpoint/2010/main" val="2540424707"/>
              </p:ext>
            </p:extLst>
          </p:nvPr>
        </p:nvGraphicFramePr>
        <p:xfrm>
          <a:off x="3863752" y="3839926"/>
          <a:ext cx="7416800" cy="2022678"/>
        </p:xfrm>
        <a:graphic>
          <a:graphicData uri="http://schemas.openxmlformats.org/drawingml/2006/table">
            <a:tbl>
              <a:tblPr/>
              <a:tblGrid>
                <a:gridCol w="1130300">
                  <a:extLst>
                    <a:ext uri="{9D8B030D-6E8A-4147-A177-3AD203B41FA5}">
                      <a16:colId xmlns:a16="http://schemas.microsoft.com/office/drawing/2014/main" val="20000"/>
                    </a:ext>
                  </a:extLst>
                </a:gridCol>
                <a:gridCol w="1624012">
                  <a:extLst>
                    <a:ext uri="{9D8B030D-6E8A-4147-A177-3AD203B41FA5}">
                      <a16:colId xmlns:a16="http://schemas.microsoft.com/office/drawing/2014/main" val="20001"/>
                    </a:ext>
                  </a:extLst>
                </a:gridCol>
                <a:gridCol w="4662488">
                  <a:extLst>
                    <a:ext uri="{9D8B030D-6E8A-4147-A177-3AD203B41FA5}">
                      <a16:colId xmlns:a16="http://schemas.microsoft.com/office/drawing/2014/main" val="20002"/>
                    </a:ext>
                  </a:extLst>
                </a:gridCol>
              </a:tblGrid>
              <a:tr h="359717">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类别</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条件类型</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用法</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extLst>
                  <a:ext uri="{0D108BD9-81ED-4DB2-BD59-A6C34878D82A}">
                    <a16:rowId xmlns:a16="http://schemas.microsoft.com/office/drawing/2014/main" val="10000"/>
                  </a:ext>
                </a:extLst>
              </a:tr>
              <a:tr h="370750">
                <a:tc rowSpan="3">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通用匹配</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协议匹配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-p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协议名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750">
                <a:tc vMerge="1">
                  <a:txBody>
                    <a:bodyPr/>
                    <a:lstStyle/>
                    <a:p>
                      <a:endParaRPr lang="zh-CN" altLang="en-US"/>
                    </a:p>
                  </a:txBody>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地址匹配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-s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源地址、</a:t>
                      </a: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-d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目的地址</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0750">
                <a:tc vMerge="1">
                  <a:txBody>
                    <a:bodyPr/>
                    <a:lstStyle/>
                    <a:p>
                      <a:endParaRPr lang="zh-CN" altLang="en-US"/>
                    </a:p>
                  </a:txBody>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接口匹配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-i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入站网卡、</a:t>
                      </a: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-o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出站网卡</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750">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隐含匹配</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端口匹配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--sport </a:t>
                      </a:r>
                      <a:r>
                        <a:rPr kumimoji="0" lang="zh-CN" altLang="en-US"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源端口、</a:t>
                      </a: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a:t>
                      </a:r>
                      <a:r>
                        <a:rPr kumimoji="0" lang="en-US" altLang="zh-CN" sz="1600" b="1" i="0" u="none" strike="noStrike" cap="none" normalizeH="0" baseline="0" dirty="0" err="1">
                          <a:ln>
                            <a:noFill/>
                          </a:ln>
                          <a:solidFill>
                            <a:schemeClr val="tx2"/>
                          </a:solidFill>
                          <a:effectLst/>
                          <a:latin typeface="微软雅黑" panose="020B0503020204020204" pitchFamily="34" charset="-122"/>
                          <a:ea typeface="微软雅黑" panose="020B0503020204020204" pitchFamily="34" charset="-122"/>
                        </a:rPr>
                        <a:t>dport</a:t>
                      </a: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 </a:t>
                      </a:r>
                      <a:r>
                        <a:rPr kumimoji="0" lang="zh-CN" altLang="en-US"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目的端口</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日期占位符 8"/>
          <p:cNvSpPr>
            <a:spLocks noGrp="1"/>
          </p:cNvSpPr>
          <p:nvPr>
            <p:ph type="dt" sz="half" idx="10"/>
          </p:nvPr>
        </p:nvSpPr>
        <p:spPr/>
        <p:txBody>
          <a:bodyPr/>
          <a:lstStyle/>
          <a:p>
            <a:pPr>
              <a:defRPr/>
            </a:pPr>
            <a:fld id="{FCBC11B7-C4DA-4995-955B-219A553E8D00}" type="datetime1">
              <a:rPr lang="zh-CN" altLang="en-US" smtClean="0"/>
              <a:t>2019/12/30</a:t>
            </a:fld>
            <a:endParaRPr lang="zh-CN" altLang="en-US"/>
          </a:p>
        </p:txBody>
      </p:sp>
    </p:spTree>
    <p:extLst>
      <p:ext uri="{BB962C8B-B14F-4D97-AF65-F5344CB8AC3E}">
        <p14:creationId xmlns:p14="http://schemas.microsoft.com/office/powerpoint/2010/main" val="3925273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412776"/>
            <a:ext cx="11233248" cy="4466531"/>
          </a:xfrm>
        </p:spPr>
        <p:txBody>
          <a:bodyPr/>
          <a:lstStyle/>
          <a:p>
            <a:r>
              <a:rPr lang="zh-CN" altLang="en-US" dirty="0"/>
              <a:t>测试点 </a:t>
            </a:r>
            <a:r>
              <a:rPr lang="en-US" altLang="zh-CN" dirty="0"/>
              <a:t>6-2</a:t>
            </a:r>
          </a:p>
          <a:p>
            <a:pPr lvl="1"/>
            <a:r>
              <a:rPr lang="en-US" altLang="zh-CN" dirty="0"/>
              <a:t> </a:t>
            </a:r>
            <a:r>
              <a:rPr lang="zh-CN" altLang="en-US" dirty="0"/>
              <a:t>简述防火墙的典型技术分类与特点。</a:t>
            </a:r>
            <a:endParaRPr lang="en-US" altLang="zh-CN" dirty="0"/>
          </a:p>
          <a:p>
            <a:pPr lvl="1"/>
            <a:r>
              <a:rPr lang="en-US" altLang="zh-CN" dirty="0"/>
              <a:t> </a:t>
            </a:r>
            <a:r>
              <a:rPr lang="zh-CN" altLang="en-US" dirty="0"/>
              <a:t>简述防火墙的典型体系架构及特点。</a:t>
            </a:r>
            <a:endParaRPr lang="en-US" altLang="zh-CN" dirty="0"/>
          </a:p>
          <a:p>
            <a:pPr lvl="1"/>
            <a:r>
              <a:rPr lang="en-US" altLang="zh-CN" dirty="0"/>
              <a:t> </a:t>
            </a:r>
            <a:r>
              <a:rPr lang="zh-CN" altLang="en-US" dirty="0"/>
              <a:t>如果允许</a:t>
            </a:r>
            <a:r>
              <a:rPr lang="en-US" altLang="zh-CN" dirty="0"/>
              <a:t>IP</a:t>
            </a:r>
            <a:r>
              <a:rPr lang="zh-CN" altLang="en-US" dirty="0"/>
              <a:t>地址为</a:t>
            </a:r>
            <a:r>
              <a:rPr lang="en-US" altLang="zh-CN" dirty="0"/>
              <a:t>192.168.1.212</a:t>
            </a:r>
            <a:r>
              <a:rPr lang="zh-CN" altLang="en-US" dirty="0"/>
              <a:t>的内网主机访问外部网络的</a:t>
            </a:r>
            <a:r>
              <a:rPr lang="en-US" altLang="zh-CN" dirty="0"/>
              <a:t>Web</a:t>
            </a:r>
            <a:r>
              <a:rPr lang="zh-CN" altLang="en-US" dirty="0"/>
              <a:t>服务，但禁止该主机使用邮件服务（</a:t>
            </a:r>
            <a:r>
              <a:rPr lang="en-US" altLang="zh-CN" dirty="0"/>
              <a:t>SMTP</a:t>
            </a:r>
            <a:r>
              <a:rPr lang="zh-CN" altLang="en-US" dirty="0"/>
              <a:t>，</a:t>
            </a:r>
            <a:r>
              <a:rPr lang="en-US" altLang="zh-CN" dirty="0"/>
              <a:t>POP3</a:t>
            </a:r>
            <a:r>
              <a:rPr lang="zh-CN" altLang="en-US" dirty="0"/>
              <a:t>），请给出防火墙应当配置的规则</a:t>
            </a:r>
            <a:endParaRPr lang="en-US" altLang="zh-CN" dirty="0"/>
          </a:p>
          <a:p>
            <a:pPr lvl="1"/>
            <a:r>
              <a:rPr lang="en-US" altLang="zh-CN" dirty="0"/>
              <a:t> </a:t>
            </a:r>
            <a:r>
              <a:rPr lang="zh-CN" altLang="en-US" dirty="0"/>
              <a:t>在</a:t>
            </a:r>
            <a:r>
              <a:rPr lang="en-US" altLang="zh-CN" dirty="0"/>
              <a:t>Linux</a:t>
            </a:r>
            <a:r>
              <a:rPr lang="zh-CN" altLang="en-US" dirty="0"/>
              <a:t>系统中通过</a:t>
            </a:r>
            <a:r>
              <a:rPr lang="en-US" altLang="zh-CN" dirty="0" err="1"/>
              <a:t>Iptables</a:t>
            </a:r>
            <a:r>
              <a:rPr lang="zh-CN" altLang="en-US" dirty="0"/>
              <a:t>配置上述过滤规则，并验证规则的有效性。（选做）</a:t>
            </a:r>
            <a:endParaRPr lang="en-US" altLang="zh-CN" dirty="0"/>
          </a:p>
        </p:txBody>
      </p:sp>
      <p:sp>
        <p:nvSpPr>
          <p:cNvPr id="6" name="日期占位符 5"/>
          <p:cNvSpPr>
            <a:spLocks noGrp="1"/>
          </p:cNvSpPr>
          <p:nvPr>
            <p:ph type="dt" sz="half" idx="10"/>
          </p:nvPr>
        </p:nvSpPr>
        <p:spPr/>
        <p:txBody>
          <a:bodyPr/>
          <a:lstStyle/>
          <a:p>
            <a:pPr>
              <a:defRPr/>
            </a:pPr>
            <a:fld id="{DFF8F6A6-E6B0-496B-AF63-C753D78B5E58}" type="datetime1">
              <a:rPr lang="zh-CN" altLang="en-US" smtClean="0"/>
              <a:t>2019/12/30</a:t>
            </a:fld>
            <a:endParaRPr lang="zh-CN" altLang="en-US"/>
          </a:p>
        </p:txBody>
      </p:sp>
    </p:spTree>
    <p:extLst>
      <p:ext uri="{BB962C8B-B14F-4D97-AF65-F5344CB8AC3E}">
        <p14:creationId xmlns:p14="http://schemas.microsoft.com/office/powerpoint/2010/main" val="17789293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网络地址转换</a:t>
            </a:r>
            <a:r>
              <a:rPr lang="en-US" altLang="zh-CN" dirty="0"/>
              <a:t>NAT</a:t>
            </a:r>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67" name="矩形 73"/>
          <p:cNvSpPr>
            <a:spLocks noChangeArrowheads="1"/>
          </p:cNvSpPr>
          <p:nvPr/>
        </p:nvSpPr>
        <p:spPr bwMode="auto">
          <a:xfrm>
            <a:off x="1199457" y="2507195"/>
            <a:ext cx="31237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gn="just">
              <a:lnSpc>
                <a:spcPct val="100000"/>
              </a:lnSpc>
              <a:spcBef>
                <a:spcPct val="50000"/>
              </a:spcBef>
              <a:buFont typeface="Wingdings" panose="05000000000000000000" pitchFamily="2" charset="2"/>
              <a:buChar char="Ø"/>
            </a:pPr>
            <a:r>
              <a:rPr lang="zh-CN" altLang="en-US" sz="2000" dirty="0">
                <a:solidFill>
                  <a:schemeClr val="tx2"/>
                </a:solidFill>
              </a:rPr>
              <a:t>隐藏了内部网络的结构；</a:t>
            </a:r>
          </a:p>
          <a:p>
            <a:pPr marL="342900" indent="-342900" algn="just">
              <a:lnSpc>
                <a:spcPct val="100000"/>
              </a:lnSpc>
              <a:spcBef>
                <a:spcPct val="50000"/>
              </a:spcBef>
              <a:buFont typeface="Wingdings" panose="05000000000000000000" pitchFamily="2" charset="2"/>
              <a:buChar char="Ø"/>
            </a:pPr>
            <a:r>
              <a:rPr lang="zh-CN" altLang="en-US" sz="2000" dirty="0">
                <a:solidFill>
                  <a:schemeClr val="tx2"/>
                </a:solidFill>
              </a:rPr>
              <a:t>内部网络可以使用私有</a:t>
            </a:r>
            <a:r>
              <a:rPr lang="en-US" altLang="zh-CN" sz="2000" dirty="0">
                <a:solidFill>
                  <a:schemeClr val="tx2"/>
                </a:solidFill>
              </a:rPr>
              <a:t>IP</a:t>
            </a:r>
            <a:r>
              <a:rPr lang="zh-CN" altLang="en-US" sz="2000" dirty="0">
                <a:solidFill>
                  <a:schemeClr val="tx2"/>
                </a:solidFill>
              </a:rPr>
              <a:t>地址；</a:t>
            </a:r>
          </a:p>
          <a:p>
            <a:pPr marL="342900" indent="-342900" algn="just">
              <a:lnSpc>
                <a:spcPct val="100000"/>
              </a:lnSpc>
              <a:spcBef>
                <a:spcPct val="50000"/>
              </a:spcBef>
              <a:buFont typeface="Wingdings" panose="05000000000000000000" pitchFamily="2" charset="2"/>
              <a:buChar char="Ø"/>
            </a:pPr>
            <a:r>
              <a:rPr lang="zh-CN" altLang="en-US" sz="2000" dirty="0">
                <a:solidFill>
                  <a:schemeClr val="tx2"/>
                </a:solidFill>
              </a:rPr>
              <a:t>公开地址不足的网络可以使用这种方式提供</a:t>
            </a:r>
            <a:r>
              <a:rPr lang="en-US" altLang="zh-CN" sz="2000" dirty="0">
                <a:solidFill>
                  <a:schemeClr val="tx2"/>
                </a:solidFill>
              </a:rPr>
              <a:t>IP</a:t>
            </a:r>
            <a:r>
              <a:rPr lang="zh-CN" altLang="en-US" sz="2000" dirty="0">
                <a:solidFill>
                  <a:schemeClr val="tx2"/>
                </a:solidFill>
              </a:rPr>
              <a:t>复用功能。</a:t>
            </a:r>
          </a:p>
        </p:txBody>
      </p:sp>
      <p:grpSp>
        <p:nvGrpSpPr>
          <p:cNvPr id="104" name="组合 103"/>
          <p:cNvGrpSpPr/>
          <p:nvPr/>
        </p:nvGrpSpPr>
        <p:grpSpPr>
          <a:xfrm>
            <a:off x="4307239" y="1697575"/>
            <a:ext cx="7086600" cy="4181475"/>
            <a:chOff x="4307239" y="1697575"/>
            <a:chExt cx="7086600" cy="4181475"/>
          </a:xfrm>
        </p:grpSpPr>
        <p:grpSp>
          <p:nvGrpSpPr>
            <p:cNvPr id="68" name="Group 4"/>
            <p:cNvGrpSpPr>
              <a:grpSpLocks/>
            </p:cNvGrpSpPr>
            <p:nvPr/>
          </p:nvGrpSpPr>
          <p:grpSpPr bwMode="auto">
            <a:xfrm>
              <a:off x="4307239" y="1697575"/>
              <a:ext cx="7086600" cy="3352800"/>
              <a:chOff x="1904" y="1125"/>
              <a:chExt cx="7983" cy="3810"/>
            </a:xfrm>
          </p:grpSpPr>
          <p:grpSp>
            <p:nvGrpSpPr>
              <p:cNvPr id="69" name="Group 5"/>
              <p:cNvGrpSpPr>
                <a:grpSpLocks/>
              </p:cNvGrpSpPr>
              <p:nvPr/>
            </p:nvGrpSpPr>
            <p:grpSpPr bwMode="auto">
              <a:xfrm>
                <a:off x="1904" y="1125"/>
                <a:ext cx="7983" cy="3690"/>
                <a:chOff x="1904" y="1125"/>
                <a:chExt cx="7983" cy="3690"/>
              </a:xfrm>
            </p:grpSpPr>
            <p:grpSp>
              <p:nvGrpSpPr>
                <p:cNvPr id="71" name="Group 6"/>
                <p:cNvGrpSpPr>
                  <a:grpSpLocks/>
                </p:cNvGrpSpPr>
                <p:nvPr/>
              </p:nvGrpSpPr>
              <p:grpSpPr bwMode="auto">
                <a:xfrm>
                  <a:off x="5580" y="2553"/>
                  <a:ext cx="1040" cy="2109"/>
                  <a:chOff x="5610" y="2421"/>
                  <a:chExt cx="768" cy="1674"/>
                </a:xfrm>
              </p:grpSpPr>
              <p:pic>
                <p:nvPicPr>
                  <p:cNvPr id="101" name="Picture 7" descr="IC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4" y="2421"/>
                    <a:ext cx="448" cy="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8"/>
                  <p:cNvSpPr txBox="1">
                    <a:spLocks noChangeArrowheads="1"/>
                  </p:cNvSpPr>
                  <p:nvPr/>
                </p:nvSpPr>
                <p:spPr bwMode="auto">
                  <a:xfrm>
                    <a:off x="5610" y="3630"/>
                    <a:ext cx="76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NAT</a:t>
                    </a:r>
                  </a:p>
                </p:txBody>
              </p:sp>
            </p:grpSp>
            <p:grpSp>
              <p:nvGrpSpPr>
                <p:cNvPr id="72" name="Group 9"/>
                <p:cNvGrpSpPr>
                  <a:grpSpLocks/>
                </p:cNvGrpSpPr>
                <p:nvPr/>
              </p:nvGrpSpPr>
              <p:grpSpPr bwMode="auto">
                <a:xfrm>
                  <a:off x="6924" y="1815"/>
                  <a:ext cx="1716" cy="1245"/>
                  <a:chOff x="6924" y="1815"/>
                  <a:chExt cx="1940" cy="1245"/>
                </a:xfrm>
              </p:grpSpPr>
              <p:sp>
                <p:nvSpPr>
                  <p:cNvPr id="99" name="Text Box 10"/>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SA</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192.168.1.2</a:t>
                    </a:r>
                  </a:p>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SP</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1029</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DA</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DP</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80</a:t>
                    </a:r>
                  </a:p>
                </p:txBody>
              </p:sp>
              <p:sp>
                <p:nvSpPr>
                  <p:cNvPr id="100" name="Text Box 11"/>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200">
                      <a:solidFill>
                        <a:schemeClr val="tx2"/>
                      </a:solidFill>
                      <a:latin typeface="微软雅黑" panose="020B0503020204020204" pitchFamily="34" charset="-122"/>
                      <a:ea typeface="微软雅黑" panose="020B0503020204020204" pitchFamily="34" charset="-122"/>
                    </a:endParaRPr>
                  </a:p>
                </p:txBody>
              </p:sp>
            </p:grpSp>
            <p:grpSp>
              <p:nvGrpSpPr>
                <p:cNvPr id="73" name="Group 12"/>
                <p:cNvGrpSpPr>
                  <a:grpSpLocks/>
                </p:cNvGrpSpPr>
                <p:nvPr/>
              </p:nvGrpSpPr>
              <p:grpSpPr bwMode="auto">
                <a:xfrm>
                  <a:off x="6920" y="3258"/>
                  <a:ext cx="1716" cy="1245"/>
                  <a:chOff x="6924" y="1815"/>
                  <a:chExt cx="1940" cy="1245"/>
                </a:xfrm>
              </p:grpSpPr>
              <p:sp>
                <p:nvSpPr>
                  <p:cNvPr id="97" name="Text Box 13"/>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80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192.168.1.2</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1029</a:t>
                    </a:r>
                  </a:p>
                </p:txBody>
              </p:sp>
              <p:sp>
                <p:nvSpPr>
                  <p:cNvPr id="98" name="Text Box 14"/>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grpSp>
              <p:nvGrpSpPr>
                <p:cNvPr id="74" name="Group 15"/>
                <p:cNvGrpSpPr>
                  <a:grpSpLocks/>
                </p:cNvGrpSpPr>
                <p:nvPr/>
              </p:nvGrpSpPr>
              <p:grpSpPr bwMode="auto">
                <a:xfrm>
                  <a:off x="3444" y="3330"/>
                  <a:ext cx="1716" cy="1245"/>
                  <a:chOff x="6924" y="1815"/>
                  <a:chExt cx="1940" cy="1245"/>
                </a:xfrm>
              </p:grpSpPr>
              <p:sp>
                <p:nvSpPr>
                  <p:cNvPr id="95" name="Text Box 16"/>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80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210.29.160.120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1029</a:t>
                    </a:r>
                  </a:p>
                </p:txBody>
              </p:sp>
              <p:sp>
                <p:nvSpPr>
                  <p:cNvPr id="96" name="Text Box 17"/>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grpSp>
              <p:nvGrpSpPr>
                <p:cNvPr id="75" name="Group 18"/>
                <p:cNvGrpSpPr>
                  <a:grpSpLocks/>
                </p:cNvGrpSpPr>
                <p:nvPr/>
              </p:nvGrpSpPr>
              <p:grpSpPr bwMode="auto">
                <a:xfrm>
                  <a:off x="3444" y="1881"/>
                  <a:ext cx="1716" cy="1245"/>
                  <a:chOff x="6924" y="1815"/>
                  <a:chExt cx="1940" cy="1245"/>
                </a:xfrm>
              </p:grpSpPr>
              <p:sp>
                <p:nvSpPr>
                  <p:cNvPr id="93" name="Text Box 19"/>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SA</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210.29.160.120</a:t>
                    </a:r>
                  </a:p>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SP</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1029</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DA</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DP</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80</a:t>
                    </a:r>
                  </a:p>
                </p:txBody>
              </p:sp>
              <p:sp>
                <p:nvSpPr>
                  <p:cNvPr id="94" name="Text Box 20"/>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pic>
              <p:nvPicPr>
                <p:cNvPr id="76"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6" y="2985"/>
                  <a:ext cx="664" cy="660"/>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7"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4" y="2946"/>
                  <a:ext cx="506" cy="528"/>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8" name="Line 23"/>
                <p:cNvSpPr>
                  <a:spLocks noChangeShapeType="1"/>
                </p:cNvSpPr>
                <p:nvPr/>
              </p:nvSpPr>
              <p:spPr bwMode="auto">
                <a:xfrm flipV="1">
                  <a:off x="9347" y="2430"/>
                  <a:ext cx="0" cy="5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9" name="Line 24"/>
                <p:cNvSpPr>
                  <a:spLocks noChangeShapeType="1"/>
                </p:cNvSpPr>
                <p:nvPr/>
              </p:nvSpPr>
              <p:spPr bwMode="auto">
                <a:xfrm flipH="1">
                  <a:off x="6393" y="2505"/>
                  <a:ext cx="524"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0" name="Line 25"/>
                <p:cNvSpPr>
                  <a:spLocks noChangeShapeType="1"/>
                </p:cNvSpPr>
                <p:nvPr/>
              </p:nvSpPr>
              <p:spPr bwMode="auto">
                <a:xfrm flipH="1">
                  <a:off x="5160" y="2535"/>
                  <a:ext cx="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1" name="Line 26"/>
                <p:cNvSpPr>
                  <a:spLocks noChangeShapeType="1"/>
                </p:cNvSpPr>
                <p:nvPr/>
              </p:nvSpPr>
              <p:spPr bwMode="auto">
                <a:xfrm flipH="1">
                  <a:off x="2580" y="2550"/>
                  <a:ext cx="85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2" name="Line 27"/>
                <p:cNvSpPr>
                  <a:spLocks noChangeShapeType="1"/>
                </p:cNvSpPr>
                <p:nvPr/>
              </p:nvSpPr>
              <p:spPr bwMode="auto">
                <a:xfrm>
                  <a:off x="2580" y="2520"/>
                  <a:ext cx="0" cy="45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3" name="Line 28"/>
                <p:cNvSpPr>
                  <a:spLocks noChangeShapeType="1"/>
                </p:cNvSpPr>
                <p:nvPr/>
              </p:nvSpPr>
              <p:spPr bwMode="auto">
                <a:xfrm>
                  <a:off x="2550" y="3615"/>
                  <a:ext cx="0" cy="4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4" name="Line 29"/>
                <p:cNvSpPr>
                  <a:spLocks noChangeShapeType="1"/>
                </p:cNvSpPr>
                <p:nvPr/>
              </p:nvSpPr>
              <p:spPr bwMode="auto">
                <a:xfrm>
                  <a:off x="2564" y="4005"/>
                  <a:ext cx="8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5" name="Line 30"/>
                <p:cNvSpPr>
                  <a:spLocks noChangeShapeType="1"/>
                </p:cNvSpPr>
                <p:nvPr/>
              </p:nvSpPr>
              <p:spPr bwMode="auto">
                <a:xfrm>
                  <a:off x="5160" y="3975"/>
                  <a:ext cx="554"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6" name="Line 31"/>
                <p:cNvSpPr>
                  <a:spLocks noChangeShapeType="1"/>
                </p:cNvSpPr>
                <p:nvPr/>
              </p:nvSpPr>
              <p:spPr bwMode="auto">
                <a:xfrm>
                  <a:off x="6393" y="3915"/>
                  <a:ext cx="52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7" name="Line 32"/>
                <p:cNvSpPr>
                  <a:spLocks noChangeShapeType="1"/>
                </p:cNvSpPr>
                <p:nvPr/>
              </p:nvSpPr>
              <p:spPr bwMode="auto">
                <a:xfrm>
                  <a:off x="8638" y="3915"/>
                  <a:ext cx="72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8" name="Line 33"/>
                <p:cNvSpPr>
                  <a:spLocks noChangeShapeType="1"/>
                </p:cNvSpPr>
                <p:nvPr/>
              </p:nvSpPr>
              <p:spPr bwMode="auto">
                <a:xfrm flipV="1">
                  <a:off x="9360" y="3462"/>
                  <a:ext cx="0" cy="48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9" name="Line 34"/>
                <p:cNvSpPr>
                  <a:spLocks noChangeShapeType="1"/>
                </p:cNvSpPr>
                <p:nvPr/>
              </p:nvSpPr>
              <p:spPr bwMode="auto">
                <a:xfrm>
                  <a:off x="8640" y="2463"/>
                  <a:ext cx="69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0" name="Text Box 35"/>
                <p:cNvSpPr txBox="1">
                  <a:spLocks noChangeArrowheads="1"/>
                </p:cNvSpPr>
                <p:nvPr/>
              </p:nvSpPr>
              <p:spPr bwMode="auto">
                <a:xfrm>
                  <a:off x="5172" y="1125"/>
                  <a:ext cx="2356"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eth0</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192.168.1.1</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eth1</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210.29.160.120</a:t>
                  </a:r>
                </a:p>
              </p:txBody>
            </p:sp>
            <p:sp>
              <p:nvSpPr>
                <p:cNvPr id="91" name="Text Box 36"/>
                <p:cNvSpPr txBox="1">
                  <a:spLocks noChangeArrowheads="1"/>
                </p:cNvSpPr>
                <p:nvPr/>
              </p:nvSpPr>
              <p:spPr bwMode="auto">
                <a:xfrm>
                  <a:off x="1904" y="4005"/>
                  <a:ext cx="1516"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Web</a:t>
                  </a:r>
                  <a:r>
                    <a:rPr lang="zh-CN" altLang="en-US" sz="1200">
                      <a:solidFill>
                        <a:schemeClr val="tx2"/>
                      </a:solidFill>
                      <a:latin typeface="微软雅黑" panose="020B0503020204020204" pitchFamily="34" charset="-122"/>
                      <a:ea typeface="微软雅黑" panose="020B0503020204020204" pitchFamily="34" charset="-122"/>
                    </a:rPr>
                    <a:t>服务器</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202.205.11.70</a:t>
                  </a:r>
                </a:p>
              </p:txBody>
            </p:sp>
            <p:sp>
              <p:nvSpPr>
                <p:cNvPr id="92" name="Text Box 37"/>
                <p:cNvSpPr txBox="1">
                  <a:spLocks noChangeArrowheads="1"/>
                </p:cNvSpPr>
                <p:nvPr/>
              </p:nvSpPr>
              <p:spPr bwMode="auto">
                <a:xfrm>
                  <a:off x="8627" y="3960"/>
                  <a:ext cx="126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zh-CN" altLang="en-US" sz="1200">
                      <a:solidFill>
                        <a:schemeClr val="tx2"/>
                      </a:solidFill>
                      <a:latin typeface="微软雅黑" panose="020B0503020204020204" pitchFamily="34" charset="-122"/>
                      <a:ea typeface="微软雅黑" panose="020B0503020204020204" pitchFamily="34" charset="-122"/>
                    </a:rPr>
                    <a:t>客户机</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192.168.1.2</a:t>
                  </a:r>
                </a:p>
              </p:txBody>
            </p:sp>
          </p:grpSp>
          <p:sp>
            <p:nvSpPr>
              <p:cNvPr id="70" name="AutoShape 38"/>
              <p:cNvSpPr>
                <a:spLocks noChangeArrowheads="1"/>
              </p:cNvSpPr>
              <p:nvPr/>
            </p:nvSpPr>
            <p:spPr bwMode="auto">
              <a:xfrm>
                <a:off x="5880" y="4500"/>
                <a:ext cx="286" cy="435"/>
              </a:xfrm>
              <a:prstGeom prst="upDownArrow">
                <a:avLst>
                  <a:gd name="adj1" fmla="val 50000"/>
                  <a:gd name="adj2" fmla="val 30420"/>
                </a:avLst>
              </a:prstGeom>
              <a:solidFill>
                <a:srgbClr val="FFFFFF"/>
              </a:solidFill>
              <a:ln w="9525">
                <a:solidFill>
                  <a:srgbClr val="000000"/>
                </a:solidFill>
                <a:miter lim="800000"/>
                <a:headEnd/>
                <a:tailEnd/>
              </a:ln>
            </p:spPr>
            <p:txBody>
              <a:bodyPr vert="eaVert"/>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pic>
          <p:nvPicPr>
            <p:cNvPr id="103" name="Picture 88"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8039" y="5050375"/>
              <a:ext cx="22002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 name="日期占位符 106"/>
          <p:cNvSpPr>
            <a:spLocks noGrp="1"/>
          </p:cNvSpPr>
          <p:nvPr>
            <p:ph type="dt" sz="half" idx="10"/>
          </p:nvPr>
        </p:nvSpPr>
        <p:spPr/>
        <p:txBody>
          <a:bodyPr/>
          <a:lstStyle/>
          <a:p>
            <a:pPr>
              <a:defRPr/>
            </a:pPr>
            <a:fld id="{06045439-61A6-47AE-8ED1-B4A91FFFF2FF}" type="datetime1">
              <a:rPr lang="zh-CN" altLang="en-US" smtClean="0"/>
              <a:t>2019/12/30</a:t>
            </a:fld>
            <a:endParaRPr lang="zh-CN" altLang="en-US"/>
          </a:p>
        </p:txBody>
      </p:sp>
    </p:spTree>
    <p:extLst>
      <p:ext uri="{BB962C8B-B14F-4D97-AF65-F5344CB8AC3E}">
        <p14:creationId xmlns:p14="http://schemas.microsoft.com/office/powerpoint/2010/main" val="8815340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wipe(left)">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wipe(left)">
                                      <p:cBhvr>
                                        <p:cTn id="12" dur="5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wipe(left)">
                                      <p:cBhvr>
                                        <p:cTn id="17" dur="5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circle(out)">
                                      <p:cBhvr>
                                        <p:cTn id="22"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网络地址转换</a:t>
            </a:r>
            <a:r>
              <a:rPr lang="en-US" altLang="zh-CN" dirty="0"/>
              <a:t>NAT</a:t>
            </a:r>
            <a:r>
              <a:rPr lang="zh-CN" altLang="en-US" dirty="0"/>
              <a:t>的实现方式</a:t>
            </a:r>
            <a:endParaRPr lang="en-US" altLang="zh-CN" dirty="0"/>
          </a:p>
          <a:p>
            <a:pPr lvl="2"/>
            <a:r>
              <a:rPr lang="zh-CN" altLang="en-US" dirty="0"/>
              <a:t> </a:t>
            </a:r>
            <a:r>
              <a:rPr lang="zh-CN" altLang="en-US" dirty="0">
                <a:solidFill>
                  <a:srgbClr val="C00000"/>
                </a:solidFill>
              </a:rPr>
              <a:t>静态转换（</a:t>
            </a:r>
            <a:r>
              <a:rPr lang="en-US" altLang="zh-CN" dirty="0">
                <a:solidFill>
                  <a:srgbClr val="C00000"/>
                </a:solidFill>
              </a:rPr>
              <a:t>Static NAT</a:t>
            </a:r>
            <a:r>
              <a:rPr lang="zh-CN" altLang="en-US" dirty="0">
                <a:solidFill>
                  <a:srgbClr val="C00000"/>
                </a:solidFill>
              </a:rPr>
              <a:t>）</a:t>
            </a:r>
          </a:p>
          <a:p>
            <a:pPr lvl="3"/>
            <a:r>
              <a:rPr lang="zh-CN" altLang="en-US" dirty="0"/>
              <a:t>是指将内部网络的私有</a:t>
            </a:r>
            <a:r>
              <a:rPr lang="en-US" altLang="zh-CN" dirty="0"/>
              <a:t>IP</a:t>
            </a:r>
            <a:r>
              <a:rPr lang="zh-CN" altLang="en-US" dirty="0"/>
              <a:t>地址与公有</a:t>
            </a:r>
            <a:r>
              <a:rPr lang="en-US" altLang="zh-CN" dirty="0"/>
              <a:t>IP</a:t>
            </a:r>
            <a:r>
              <a:rPr lang="zh-CN" altLang="en-US" dirty="0"/>
              <a:t>地址进行一一对应的转换。</a:t>
            </a:r>
          </a:p>
          <a:p>
            <a:pPr lvl="2"/>
            <a:r>
              <a:rPr lang="zh-CN" altLang="en-US" dirty="0"/>
              <a:t> </a:t>
            </a:r>
            <a:r>
              <a:rPr lang="zh-CN" altLang="en-US" dirty="0">
                <a:solidFill>
                  <a:srgbClr val="C00000"/>
                </a:solidFill>
              </a:rPr>
              <a:t>动态转换（</a:t>
            </a:r>
            <a:r>
              <a:rPr lang="en-US" altLang="zh-CN" dirty="0">
                <a:solidFill>
                  <a:srgbClr val="C00000"/>
                </a:solidFill>
              </a:rPr>
              <a:t>Dynamic NAT</a:t>
            </a:r>
            <a:r>
              <a:rPr lang="zh-CN" altLang="en-US" dirty="0">
                <a:solidFill>
                  <a:srgbClr val="C00000"/>
                </a:solidFill>
              </a:rPr>
              <a:t>）</a:t>
            </a:r>
          </a:p>
          <a:p>
            <a:pPr lvl="3"/>
            <a:r>
              <a:rPr lang="zh-CN" altLang="en-US" dirty="0"/>
              <a:t>是指将内部网络的私有</a:t>
            </a:r>
            <a:r>
              <a:rPr lang="en-US" altLang="zh-CN" dirty="0"/>
              <a:t>IP</a:t>
            </a:r>
            <a:r>
              <a:rPr lang="zh-CN" altLang="en-US" dirty="0"/>
              <a:t>地址转换为公用</a:t>
            </a:r>
            <a:r>
              <a:rPr lang="en-US" altLang="zh-CN" dirty="0"/>
              <a:t>IP</a:t>
            </a:r>
            <a:r>
              <a:rPr lang="zh-CN" altLang="en-US" dirty="0"/>
              <a:t>地址时，</a:t>
            </a:r>
            <a:r>
              <a:rPr lang="en-US" altLang="zh-CN" dirty="0"/>
              <a:t>IP</a:t>
            </a:r>
            <a:r>
              <a:rPr lang="zh-CN" altLang="en-US" dirty="0"/>
              <a:t>地址是不确定的，是随机的。</a:t>
            </a:r>
          </a:p>
          <a:p>
            <a:pPr lvl="2"/>
            <a:r>
              <a:rPr lang="zh-CN" altLang="en-US" dirty="0"/>
              <a:t> </a:t>
            </a:r>
            <a:r>
              <a:rPr lang="zh-CN" altLang="en-US" dirty="0">
                <a:solidFill>
                  <a:srgbClr val="C00000"/>
                </a:solidFill>
              </a:rPr>
              <a:t>网络地址端口转换（</a:t>
            </a:r>
            <a:r>
              <a:rPr lang="en-US" altLang="zh-CN" dirty="0">
                <a:solidFill>
                  <a:srgbClr val="C00000"/>
                </a:solidFill>
              </a:rPr>
              <a:t>NAPT</a:t>
            </a:r>
            <a:r>
              <a:rPr lang="zh-CN" altLang="en-US" dirty="0">
                <a:solidFill>
                  <a:srgbClr val="C00000"/>
                </a:solidFill>
              </a:rPr>
              <a:t>）</a:t>
            </a:r>
          </a:p>
          <a:p>
            <a:pPr lvl="3"/>
            <a:r>
              <a:rPr lang="zh-CN" altLang="en-US" dirty="0"/>
              <a:t>是指改变外出数据包的源端口并进行端口转换，内部网络的所有主机均可共享一个合法外部</a:t>
            </a:r>
            <a:r>
              <a:rPr lang="en-US" altLang="zh-CN" dirty="0"/>
              <a:t>IP</a:t>
            </a:r>
            <a:r>
              <a:rPr lang="zh-CN" altLang="en-US" dirty="0"/>
              <a:t>地址实现对</a:t>
            </a:r>
            <a:r>
              <a:rPr lang="en-US" altLang="zh-CN" dirty="0"/>
              <a:t>Internet</a:t>
            </a:r>
            <a:r>
              <a:rPr lang="zh-CN" altLang="en-US" dirty="0"/>
              <a:t>的访问，从而可以最大限度地节约</a:t>
            </a:r>
            <a:r>
              <a:rPr lang="en-US" altLang="zh-CN" dirty="0"/>
              <a:t>IP</a:t>
            </a:r>
            <a:r>
              <a:rPr lang="zh-CN" altLang="en-US" dirty="0"/>
              <a:t>地址资源。</a:t>
            </a:r>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7" name="日期占位符 6"/>
          <p:cNvSpPr>
            <a:spLocks noGrp="1"/>
          </p:cNvSpPr>
          <p:nvPr>
            <p:ph type="dt" sz="half" idx="10"/>
          </p:nvPr>
        </p:nvSpPr>
        <p:spPr/>
        <p:txBody>
          <a:bodyPr/>
          <a:lstStyle/>
          <a:p>
            <a:pPr>
              <a:defRPr/>
            </a:pPr>
            <a:fld id="{65314C1E-1B6D-4040-8893-CE232B9EE224}" type="datetime1">
              <a:rPr lang="zh-CN" altLang="en-US" smtClean="0"/>
              <a:t>2019/12/30</a:t>
            </a:fld>
            <a:endParaRPr lang="zh-CN" altLang="en-US"/>
          </a:p>
        </p:txBody>
      </p:sp>
    </p:spTree>
    <p:extLst>
      <p:ext uri="{BB962C8B-B14F-4D97-AF65-F5344CB8AC3E}">
        <p14:creationId xmlns:p14="http://schemas.microsoft.com/office/powerpoint/2010/main" val="112256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虚拟专网</a:t>
            </a:r>
            <a:r>
              <a:rPr lang="en-US" altLang="zh-CN" dirty="0"/>
              <a:t>VPN</a:t>
            </a:r>
          </a:p>
          <a:p>
            <a:pPr lvl="2"/>
            <a:r>
              <a:rPr lang="en-US" altLang="zh-CN" dirty="0"/>
              <a:t> VPN</a:t>
            </a:r>
            <a:r>
              <a:rPr lang="zh-CN" altLang="en-US" dirty="0"/>
              <a:t>（</a:t>
            </a:r>
            <a:r>
              <a:rPr lang="en-US" altLang="zh-CN" dirty="0"/>
              <a:t>Virtual Private Network</a:t>
            </a:r>
            <a:r>
              <a:rPr lang="zh-CN" altLang="en-US" dirty="0"/>
              <a:t>）技术是指在公共网络中建立专用网络，数据通过安全的“</a:t>
            </a:r>
            <a:r>
              <a:rPr lang="zh-CN" altLang="en-US" dirty="0">
                <a:solidFill>
                  <a:srgbClr val="C00000"/>
                </a:solidFill>
              </a:rPr>
              <a:t>加密管道</a:t>
            </a:r>
            <a:r>
              <a:rPr lang="zh-CN" altLang="en-US" dirty="0"/>
              <a:t>”在公共网络中传播。</a:t>
            </a:r>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grpSp>
        <p:nvGrpSpPr>
          <p:cNvPr id="5" name="Group 4"/>
          <p:cNvGrpSpPr>
            <a:grpSpLocks/>
          </p:cNvGrpSpPr>
          <p:nvPr/>
        </p:nvGrpSpPr>
        <p:grpSpPr bwMode="auto">
          <a:xfrm>
            <a:off x="2855640" y="3212976"/>
            <a:ext cx="6719888" cy="2990652"/>
            <a:chOff x="1344" y="2304"/>
            <a:chExt cx="4656" cy="2009"/>
          </a:xfrm>
        </p:grpSpPr>
        <p:sp>
          <p:nvSpPr>
            <p:cNvPr id="6" name="Line 5"/>
            <p:cNvSpPr>
              <a:spLocks noChangeShapeType="1"/>
            </p:cNvSpPr>
            <p:nvPr/>
          </p:nvSpPr>
          <p:spPr bwMode="auto">
            <a:xfrm flipH="1">
              <a:off x="4656" y="288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flipH="1">
              <a:off x="1968" y="3024"/>
              <a:ext cx="384"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3696" y="3168"/>
              <a:ext cx="0" cy="52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3840" y="2928"/>
              <a:ext cx="8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2832" y="2976"/>
              <a:ext cx="6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1"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0" y="2688"/>
              <a:ext cx="96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1"/>
            <p:cNvSpPr txBox="1">
              <a:spLocks noChangeArrowheads="1"/>
            </p:cNvSpPr>
            <p:nvPr/>
          </p:nvSpPr>
          <p:spPr bwMode="auto">
            <a:xfrm>
              <a:off x="3222" y="2793"/>
              <a:ext cx="728" cy="23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a:solidFill>
                    <a:schemeClr val="tx2"/>
                  </a:solidFill>
                  <a:latin typeface="微软雅黑" panose="020B0503020204020204" pitchFamily="34" charset="-122"/>
                  <a:ea typeface="微软雅黑" panose="020B0503020204020204" pitchFamily="34" charset="-122"/>
                </a:rPr>
                <a:t>Internet</a:t>
              </a:r>
            </a:p>
          </p:txBody>
        </p:sp>
        <p:pic>
          <p:nvPicPr>
            <p:cNvPr id="13"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3600"/>
              <a:ext cx="6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 y="3360"/>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6" y="2832"/>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15"/>
            <p:cNvSpPr txBox="1">
              <a:spLocks noChangeArrowheads="1"/>
            </p:cNvSpPr>
            <p:nvPr/>
          </p:nvSpPr>
          <p:spPr bwMode="auto">
            <a:xfrm>
              <a:off x="5158" y="4080"/>
              <a:ext cx="754" cy="23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a:solidFill>
                    <a:schemeClr val="tx2"/>
                  </a:solidFill>
                  <a:latin typeface="微软雅黑" panose="020B0503020204020204" pitchFamily="34" charset="-122"/>
                  <a:ea typeface="微软雅黑" panose="020B0503020204020204" pitchFamily="34" charset="-122"/>
                </a:rPr>
                <a:t>VPN</a:t>
              </a:r>
              <a:r>
                <a:rPr lang="zh-CN" altLang="en-US" sz="1700" b="1">
                  <a:solidFill>
                    <a:schemeClr val="tx2"/>
                  </a:solidFill>
                  <a:latin typeface="微软雅黑" panose="020B0503020204020204" pitchFamily="34" charset="-122"/>
                  <a:ea typeface="微软雅黑" panose="020B0503020204020204" pitchFamily="34" charset="-122"/>
                </a:rPr>
                <a:t>通道</a:t>
              </a:r>
            </a:p>
          </p:txBody>
        </p:sp>
        <p:sp>
          <p:nvSpPr>
            <p:cNvPr id="17" name="Text Box 16"/>
            <p:cNvSpPr txBox="1">
              <a:spLocks noChangeArrowheads="1"/>
            </p:cNvSpPr>
            <p:nvPr/>
          </p:nvSpPr>
          <p:spPr bwMode="auto">
            <a:xfrm>
              <a:off x="2072" y="3301"/>
              <a:ext cx="870" cy="232"/>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chemeClr val="tx2"/>
                  </a:solidFill>
                  <a:latin typeface="微软雅黑" panose="020B0503020204020204" pitchFamily="34" charset="-122"/>
                  <a:ea typeface="微软雅黑" panose="020B0503020204020204" pitchFamily="34" charset="-122"/>
                </a:rPr>
                <a:t>隧道交换机</a:t>
              </a:r>
            </a:p>
          </p:txBody>
        </p:sp>
        <p:sp>
          <p:nvSpPr>
            <p:cNvPr id="18" name="Text Box 17"/>
            <p:cNvSpPr txBox="1">
              <a:spLocks noChangeArrowheads="1"/>
            </p:cNvSpPr>
            <p:nvPr/>
          </p:nvSpPr>
          <p:spPr bwMode="auto">
            <a:xfrm>
              <a:off x="3396" y="4080"/>
              <a:ext cx="720" cy="231"/>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chemeClr val="tx2"/>
                  </a:solidFill>
                  <a:latin typeface="微软雅黑" panose="020B0503020204020204" pitchFamily="34" charset="-122"/>
                  <a:ea typeface="微软雅黑" panose="020B0503020204020204" pitchFamily="34" charset="-122"/>
                </a:rPr>
                <a:t>移动用户</a:t>
              </a:r>
            </a:p>
          </p:txBody>
        </p:sp>
        <p:sp>
          <p:nvSpPr>
            <p:cNvPr id="19" name="Line 18"/>
            <p:cNvSpPr>
              <a:spLocks noChangeShapeType="1"/>
            </p:cNvSpPr>
            <p:nvPr/>
          </p:nvSpPr>
          <p:spPr bwMode="auto">
            <a:xfrm flipH="1">
              <a:off x="1680" y="3168"/>
              <a:ext cx="28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0" name="Picture 1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4" y="2304"/>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Line 20"/>
            <p:cNvSpPr>
              <a:spLocks noChangeShapeType="1"/>
            </p:cNvSpPr>
            <p:nvPr/>
          </p:nvSpPr>
          <p:spPr bwMode="auto">
            <a:xfrm>
              <a:off x="1968" y="2352"/>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flipH="1">
              <a:off x="1728" y="2544"/>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3" name="Picture 2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4" y="2880"/>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Line 23"/>
            <p:cNvSpPr>
              <a:spLocks noChangeShapeType="1"/>
            </p:cNvSpPr>
            <p:nvPr/>
          </p:nvSpPr>
          <p:spPr bwMode="auto">
            <a:xfrm flipH="1">
              <a:off x="1728" y="3696"/>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flipH="1">
              <a:off x="5184" y="2544"/>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6"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8" y="2352"/>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26"/>
            <p:cNvSpPr>
              <a:spLocks noChangeShapeType="1"/>
            </p:cNvSpPr>
            <p:nvPr/>
          </p:nvSpPr>
          <p:spPr bwMode="auto">
            <a:xfrm>
              <a:off x="5184" y="2352"/>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Line 27"/>
            <p:cNvSpPr>
              <a:spLocks noChangeShapeType="1"/>
            </p:cNvSpPr>
            <p:nvPr/>
          </p:nvSpPr>
          <p:spPr bwMode="auto">
            <a:xfrm flipH="1">
              <a:off x="5184" y="308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9" name="Picture 2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8" y="2890"/>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Line 29"/>
            <p:cNvSpPr>
              <a:spLocks noChangeShapeType="1"/>
            </p:cNvSpPr>
            <p:nvPr/>
          </p:nvSpPr>
          <p:spPr bwMode="auto">
            <a:xfrm flipH="1">
              <a:off x="5184" y="3696"/>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1"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8" y="3408"/>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Line 31"/>
            <p:cNvSpPr>
              <a:spLocks noChangeShapeType="1"/>
            </p:cNvSpPr>
            <p:nvPr/>
          </p:nvSpPr>
          <p:spPr bwMode="auto">
            <a:xfrm>
              <a:off x="4512" y="4176"/>
              <a:ext cx="6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3"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0" y="2784"/>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日期占位符 35"/>
          <p:cNvSpPr>
            <a:spLocks noGrp="1"/>
          </p:cNvSpPr>
          <p:nvPr>
            <p:ph type="dt" sz="half" idx="10"/>
          </p:nvPr>
        </p:nvSpPr>
        <p:spPr/>
        <p:txBody>
          <a:bodyPr/>
          <a:lstStyle/>
          <a:p>
            <a:pPr>
              <a:defRPr/>
            </a:pPr>
            <a:fld id="{65EB7629-BE9F-426F-9010-698A5BCB9C6F}" type="datetime1">
              <a:rPr lang="zh-CN" altLang="en-US" smtClean="0"/>
              <a:t>2019/12/30</a:t>
            </a:fld>
            <a:endParaRPr lang="zh-CN" altLang="en-US"/>
          </a:p>
        </p:txBody>
      </p:sp>
    </p:spTree>
    <p:extLst>
      <p:ext uri="{BB962C8B-B14F-4D97-AF65-F5344CB8AC3E}">
        <p14:creationId xmlns:p14="http://schemas.microsoft.com/office/powerpoint/2010/main" val="1456485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17"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ppt_h/2"/>
                                          </p:val>
                                        </p:tav>
                                        <p:tav tm="100000">
                                          <p:val>
                                            <p:strVal val="#ppt_y"/>
                                          </p:val>
                                        </p:tav>
                                      </p:tavLst>
                                    </p:anim>
                                    <p:anim calcmode="lin" valueType="num">
                                      <p:cBhvr>
                                        <p:cTn id="13" dur="500" fill="hold"/>
                                        <p:tgtEl>
                                          <p:spTgt spid="5"/>
                                        </p:tgtEl>
                                        <p:attrNameLst>
                                          <p:attrName>ppt_w</p:attrName>
                                        </p:attrNameLst>
                                      </p:cBhvr>
                                      <p:tavLst>
                                        <p:tav tm="0">
                                          <p:val>
                                            <p:strVal val="#ppt_w"/>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VPN</a:t>
            </a:r>
            <a:r>
              <a:rPr lang="zh-CN" altLang="en-US" dirty="0"/>
              <a:t>的功能</a:t>
            </a:r>
            <a:endParaRPr lang="en-US" altLang="zh-CN" dirty="0"/>
          </a:p>
          <a:p>
            <a:pPr lvl="2"/>
            <a:r>
              <a:rPr lang="zh-CN" altLang="en-US" dirty="0"/>
              <a:t> </a:t>
            </a:r>
            <a:r>
              <a:rPr lang="zh-CN" altLang="en-US" dirty="0">
                <a:solidFill>
                  <a:srgbClr val="C00000"/>
                </a:solidFill>
              </a:rPr>
              <a:t>保证数据的完整性</a:t>
            </a:r>
            <a:r>
              <a:rPr lang="zh-CN" altLang="en-US" dirty="0"/>
              <a:t>：接收到的数据必须与发送时的一致，要有抵抗不法分子篡改数据的能力；</a:t>
            </a:r>
          </a:p>
          <a:p>
            <a:pPr lvl="2"/>
            <a:r>
              <a:rPr lang="zh-CN" altLang="en-US" dirty="0"/>
              <a:t> </a:t>
            </a:r>
            <a:r>
              <a:rPr lang="zh-CN" altLang="en-US" dirty="0">
                <a:solidFill>
                  <a:srgbClr val="C00000"/>
                </a:solidFill>
              </a:rPr>
              <a:t>保证通道的机密性</a:t>
            </a:r>
            <a:r>
              <a:rPr lang="zh-CN" altLang="en-US" dirty="0"/>
              <a:t>：提供强有力的加密手段，必须使偷听者不能破解拦截到的通道数据；</a:t>
            </a:r>
          </a:p>
          <a:p>
            <a:pPr lvl="2"/>
            <a:r>
              <a:rPr lang="zh-CN" altLang="en-US" dirty="0"/>
              <a:t> </a:t>
            </a:r>
            <a:r>
              <a:rPr lang="zh-CN" altLang="en-US" dirty="0">
                <a:solidFill>
                  <a:srgbClr val="C00000"/>
                </a:solidFill>
              </a:rPr>
              <a:t>提供动态密钥交换功能</a:t>
            </a:r>
            <a:r>
              <a:rPr lang="zh-CN" altLang="en-US" dirty="0"/>
              <a:t>：提供密钥中心管理服务器，必须具备防止数据重演</a:t>
            </a:r>
            <a:r>
              <a:rPr lang="en-US" altLang="zh-CN" dirty="0"/>
              <a:t>(Replay)</a:t>
            </a:r>
            <a:r>
              <a:rPr lang="zh-CN" altLang="en-US" dirty="0"/>
              <a:t>的功能，保证通道不能被重演；</a:t>
            </a:r>
          </a:p>
          <a:p>
            <a:pPr lvl="2"/>
            <a:r>
              <a:rPr lang="zh-CN" altLang="en-US" dirty="0"/>
              <a:t> </a:t>
            </a:r>
            <a:r>
              <a:rPr lang="zh-CN" altLang="en-US" dirty="0">
                <a:solidFill>
                  <a:srgbClr val="C00000"/>
                </a:solidFill>
              </a:rPr>
              <a:t>提供安全防护措施和访问控制</a:t>
            </a:r>
            <a:r>
              <a:rPr lang="zh-CN" altLang="en-US" dirty="0"/>
              <a:t>：要有抵抗黑客通过</a:t>
            </a:r>
            <a:r>
              <a:rPr lang="en-US" altLang="zh-CN" dirty="0"/>
              <a:t>VPN</a:t>
            </a:r>
            <a:r>
              <a:rPr lang="zh-CN" altLang="en-US" dirty="0"/>
              <a:t>通道攻击企业网络的能力，并且可以对</a:t>
            </a:r>
            <a:r>
              <a:rPr lang="en-US" altLang="zh-CN" dirty="0"/>
              <a:t>VPN</a:t>
            </a:r>
            <a:r>
              <a:rPr lang="zh-CN" altLang="en-US" dirty="0"/>
              <a:t>通道进行访问控制</a:t>
            </a:r>
            <a:r>
              <a:rPr lang="en-US" altLang="zh-CN" dirty="0"/>
              <a:t>(Access Control)</a:t>
            </a:r>
            <a:r>
              <a:rPr lang="zh-CN" altLang="en-US" dirty="0"/>
              <a:t>。</a:t>
            </a:r>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7" name="日期占位符 6"/>
          <p:cNvSpPr>
            <a:spLocks noGrp="1"/>
          </p:cNvSpPr>
          <p:nvPr>
            <p:ph type="dt" sz="half" idx="10"/>
          </p:nvPr>
        </p:nvSpPr>
        <p:spPr/>
        <p:txBody>
          <a:bodyPr/>
          <a:lstStyle/>
          <a:p>
            <a:pPr>
              <a:defRPr/>
            </a:pPr>
            <a:fld id="{066470E5-F695-4248-B54D-90133442927B}" type="datetime1">
              <a:rPr lang="zh-CN" altLang="en-US" smtClean="0"/>
              <a:t>2019/12/30</a:t>
            </a:fld>
            <a:endParaRPr lang="zh-CN" altLang="en-US"/>
          </a:p>
        </p:txBody>
      </p:sp>
    </p:spTree>
    <p:extLst>
      <p:ext uri="{BB962C8B-B14F-4D97-AF65-F5344CB8AC3E}">
        <p14:creationId xmlns:p14="http://schemas.microsoft.com/office/powerpoint/2010/main" val="290078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6198004" cy="4034483"/>
          </a:xfrm>
        </p:spPr>
        <p:txBody>
          <a:bodyPr/>
          <a:lstStyle/>
          <a:p>
            <a:pPr lvl="1"/>
            <a:r>
              <a:rPr lang="zh-CN" altLang="en-US" dirty="0"/>
              <a:t> 交换机直接隔离</a:t>
            </a:r>
            <a:endParaRPr lang="en-US" altLang="zh-CN" dirty="0"/>
          </a:p>
          <a:p>
            <a:pPr lvl="2"/>
            <a:r>
              <a:rPr lang="zh-CN" altLang="en-US" dirty="0"/>
              <a:t> 子网</a:t>
            </a:r>
            <a:r>
              <a:rPr lang="en-US" altLang="zh-CN" dirty="0"/>
              <a:t>1</a:t>
            </a:r>
            <a:r>
              <a:rPr lang="zh-CN" altLang="en-US" dirty="0"/>
              <a:t>和子网</a:t>
            </a:r>
            <a:r>
              <a:rPr lang="en-US" altLang="zh-CN" dirty="0"/>
              <a:t>2</a:t>
            </a:r>
            <a:r>
              <a:rPr lang="zh-CN" altLang="en-US" dirty="0"/>
              <a:t>分属不同的网段，可抑制广播数据的传播和监听</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pSp>
        <p:nvGrpSpPr>
          <p:cNvPr id="34" name="组合 33"/>
          <p:cNvGrpSpPr/>
          <p:nvPr/>
        </p:nvGrpSpPr>
        <p:grpSpPr>
          <a:xfrm>
            <a:off x="5735960" y="1844824"/>
            <a:ext cx="6018212" cy="3948113"/>
            <a:chOff x="2700338" y="1911350"/>
            <a:chExt cx="6018212" cy="3948113"/>
          </a:xfrm>
        </p:grpSpPr>
        <p:pic>
          <p:nvPicPr>
            <p:cNvPr id="5"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5075" y="3929063"/>
              <a:ext cx="806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2088" y="2973388"/>
              <a:ext cx="8064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3925"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08463"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2525"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p:nvCxnSpPr>
          <p:spPr>
            <a:xfrm flipV="1">
              <a:off x="3105150" y="4084638"/>
              <a:ext cx="793750"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0"/>
            </p:cNvCxnSpPr>
            <p:nvPr/>
          </p:nvCxnSpPr>
          <p:spPr>
            <a:xfrm flipV="1">
              <a:off x="3751263" y="4084638"/>
              <a:ext cx="201612"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0"/>
            </p:cNvCxnSpPr>
            <p:nvPr/>
          </p:nvCxnSpPr>
          <p:spPr>
            <a:xfrm flipH="1" flipV="1">
              <a:off x="4141788" y="4105275"/>
              <a:ext cx="354012" cy="815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0"/>
            </p:cNvCxnSpPr>
            <p:nvPr/>
          </p:nvCxnSpPr>
          <p:spPr>
            <a:xfrm flipH="1" flipV="1">
              <a:off x="4227513" y="4076700"/>
              <a:ext cx="1022350" cy="84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6425" y="3910013"/>
              <a:ext cx="806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5275"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3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9813"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V="1">
              <a:off x="6286500" y="4065588"/>
              <a:ext cx="793750"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7" idx="0"/>
            </p:cNvCxnSpPr>
            <p:nvPr/>
          </p:nvCxnSpPr>
          <p:spPr>
            <a:xfrm flipV="1">
              <a:off x="6932613" y="4065588"/>
              <a:ext cx="201612"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8" idx="0"/>
            </p:cNvCxnSpPr>
            <p:nvPr/>
          </p:nvCxnSpPr>
          <p:spPr>
            <a:xfrm flipH="1" flipV="1">
              <a:off x="7323138" y="4086225"/>
              <a:ext cx="354012" cy="815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9" idx="0"/>
            </p:cNvCxnSpPr>
            <p:nvPr/>
          </p:nvCxnSpPr>
          <p:spPr>
            <a:xfrm flipH="1" flipV="1">
              <a:off x="7408863" y="4057650"/>
              <a:ext cx="1022350" cy="84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0"/>
            </p:cNvCxnSpPr>
            <p:nvPr/>
          </p:nvCxnSpPr>
          <p:spPr>
            <a:xfrm flipV="1">
              <a:off x="4178300" y="3168650"/>
              <a:ext cx="1260475" cy="76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0"/>
            </p:cNvCxnSpPr>
            <p:nvPr/>
          </p:nvCxnSpPr>
          <p:spPr>
            <a:xfrm flipH="1" flipV="1">
              <a:off x="5675313" y="3178175"/>
              <a:ext cx="1684337" cy="731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图片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76602" y="1911350"/>
              <a:ext cx="120699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26"/>
            <p:cNvCxnSpPr>
              <a:stCxn id="6" idx="0"/>
              <a:endCxn id="26" idx="2"/>
            </p:cNvCxnSpPr>
            <p:nvPr/>
          </p:nvCxnSpPr>
          <p:spPr>
            <a:xfrm flipV="1">
              <a:off x="5675313" y="2555875"/>
              <a:ext cx="4788" cy="417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44"/>
            <p:cNvSpPr txBox="1">
              <a:spLocks noChangeArrowheads="1"/>
            </p:cNvSpPr>
            <p:nvPr/>
          </p:nvSpPr>
          <p:spPr bwMode="auto">
            <a:xfrm>
              <a:off x="5224463" y="2097088"/>
              <a:ext cx="1059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rgbClr val="002060"/>
                  </a:solidFill>
                </a:rPr>
                <a:t>Internet</a:t>
              </a:r>
            </a:p>
          </p:txBody>
        </p:sp>
        <p:sp>
          <p:nvSpPr>
            <p:cNvPr id="29" name="文本框 45"/>
            <p:cNvSpPr txBox="1">
              <a:spLocks noChangeArrowheads="1"/>
            </p:cNvSpPr>
            <p:nvPr/>
          </p:nvSpPr>
          <p:spPr bwMode="auto">
            <a:xfrm>
              <a:off x="5235575" y="337343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路由器</a:t>
              </a:r>
            </a:p>
          </p:txBody>
        </p:sp>
        <p:sp>
          <p:nvSpPr>
            <p:cNvPr id="30" name="文本框 46"/>
            <p:cNvSpPr txBox="1">
              <a:spLocks noChangeArrowheads="1"/>
            </p:cNvSpPr>
            <p:nvPr/>
          </p:nvSpPr>
          <p:spPr bwMode="auto">
            <a:xfrm>
              <a:off x="2811463" y="3881438"/>
              <a:ext cx="927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交换机</a:t>
              </a:r>
              <a:r>
                <a:rPr lang="en-US" altLang="zh-CN" sz="1600">
                  <a:solidFill>
                    <a:srgbClr val="002060"/>
                  </a:solidFill>
                </a:rPr>
                <a:t>1</a:t>
              </a:r>
              <a:endParaRPr lang="zh-CN" altLang="en-US" sz="1600">
                <a:solidFill>
                  <a:srgbClr val="002060"/>
                </a:solidFill>
              </a:endParaRPr>
            </a:p>
          </p:txBody>
        </p:sp>
        <p:sp>
          <p:nvSpPr>
            <p:cNvPr id="31" name="文本框 47"/>
            <p:cNvSpPr txBox="1">
              <a:spLocks noChangeArrowheads="1"/>
            </p:cNvSpPr>
            <p:nvPr/>
          </p:nvSpPr>
          <p:spPr bwMode="auto">
            <a:xfrm>
              <a:off x="7727950" y="3843338"/>
              <a:ext cx="9255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dirty="0">
                  <a:solidFill>
                    <a:srgbClr val="002060"/>
                  </a:solidFill>
                </a:rPr>
                <a:t>交换机</a:t>
              </a:r>
              <a:r>
                <a:rPr lang="en-US" altLang="zh-CN" sz="1600" dirty="0">
                  <a:solidFill>
                    <a:srgbClr val="002060"/>
                  </a:solidFill>
                </a:rPr>
                <a:t>2</a:t>
              </a:r>
              <a:endParaRPr lang="zh-CN" altLang="en-US" sz="1600" dirty="0">
                <a:solidFill>
                  <a:srgbClr val="002060"/>
                </a:solidFill>
              </a:endParaRPr>
            </a:p>
          </p:txBody>
        </p:sp>
        <p:sp>
          <p:nvSpPr>
            <p:cNvPr id="32" name="文本框 48"/>
            <p:cNvSpPr txBox="1">
              <a:spLocks noChangeArrowheads="1"/>
            </p:cNvSpPr>
            <p:nvPr/>
          </p:nvSpPr>
          <p:spPr bwMode="auto">
            <a:xfrm>
              <a:off x="3316288" y="5499100"/>
              <a:ext cx="722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子网</a:t>
              </a:r>
              <a:r>
                <a:rPr lang="en-US" altLang="zh-CN" sz="1600">
                  <a:solidFill>
                    <a:srgbClr val="002060"/>
                  </a:solidFill>
                </a:rPr>
                <a:t>1</a:t>
              </a:r>
              <a:endParaRPr lang="zh-CN" altLang="en-US" sz="1600">
                <a:solidFill>
                  <a:srgbClr val="002060"/>
                </a:solidFill>
              </a:endParaRPr>
            </a:p>
          </p:txBody>
        </p:sp>
        <p:sp>
          <p:nvSpPr>
            <p:cNvPr id="33" name="文本框 49"/>
            <p:cNvSpPr txBox="1">
              <a:spLocks noChangeArrowheads="1"/>
            </p:cNvSpPr>
            <p:nvPr/>
          </p:nvSpPr>
          <p:spPr bwMode="auto">
            <a:xfrm>
              <a:off x="7323138" y="5521325"/>
              <a:ext cx="722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子网</a:t>
              </a:r>
              <a:r>
                <a:rPr lang="en-US" altLang="zh-CN" sz="1600">
                  <a:solidFill>
                    <a:srgbClr val="002060"/>
                  </a:solidFill>
                </a:rPr>
                <a:t>2</a:t>
              </a:r>
              <a:endParaRPr lang="zh-CN" altLang="en-US" sz="1600">
                <a:solidFill>
                  <a:srgbClr val="002060"/>
                </a:solidFill>
              </a:endParaRPr>
            </a:p>
          </p:txBody>
        </p:sp>
      </p:grpSp>
      <p:sp>
        <p:nvSpPr>
          <p:cNvPr id="37" name="日期占位符 36"/>
          <p:cNvSpPr>
            <a:spLocks noGrp="1"/>
          </p:cNvSpPr>
          <p:nvPr>
            <p:ph type="dt" sz="half" idx="10"/>
          </p:nvPr>
        </p:nvSpPr>
        <p:spPr/>
        <p:txBody>
          <a:bodyPr/>
          <a:lstStyle/>
          <a:p>
            <a:pPr>
              <a:defRPr/>
            </a:pPr>
            <a:fld id="{93B5E9D0-FDAD-4A6C-AF11-08C741689237}" type="datetime1">
              <a:rPr lang="zh-CN" altLang="en-US" smtClean="0"/>
              <a:t>2019/12/30</a:t>
            </a:fld>
            <a:endParaRPr lang="zh-CN" altLang="en-US"/>
          </a:p>
        </p:txBody>
      </p:sp>
    </p:spTree>
    <p:extLst>
      <p:ext uri="{BB962C8B-B14F-4D97-AF65-F5344CB8AC3E}">
        <p14:creationId xmlns:p14="http://schemas.microsoft.com/office/powerpoint/2010/main" val="22200379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VPN</a:t>
            </a:r>
            <a:r>
              <a:rPr lang="zh-CN" altLang="en-US" dirty="0"/>
              <a:t>的分类</a:t>
            </a:r>
            <a:endParaRPr lang="en-US" altLang="zh-CN" dirty="0"/>
          </a:p>
          <a:p>
            <a:pPr lvl="2"/>
            <a:r>
              <a:rPr lang="zh-CN" altLang="en-US" dirty="0"/>
              <a:t> 内部</a:t>
            </a:r>
            <a:r>
              <a:rPr lang="en-US" altLang="zh-CN" dirty="0"/>
              <a:t>VPN</a:t>
            </a:r>
            <a:endParaRPr lang="zh-CN" altLang="en-US" dirty="0"/>
          </a:p>
          <a:p>
            <a:pPr lvl="2"/>
            <a:r>
              <a:rPr lang="zh-CN" altLang="en-US" dirty="0"/>
              <a:t> 远程访问</a:t>
            </a:r>
            <a:r>
              <a:rPr lang="en-US" altLang="zh-CN" dirty="0"/>
              <a:t>VPN</a:t>
            </a:r>
            <a:endParaRPr lang="zh-CN" altLang="en-US" dirty="0"/>
          </a:p>
          <a:p>
            <a:pPr lvl="2"/>
            <a:r>
              <a:rPr lang="zh-CN" altLang="en-US" dirty="0"/>
              <a:t> 外联网</a:t>
            </a:r>
            <a:r>
              <a:rPr lang="en-US" altLang="zh-CN" dirty="0"/>
              <a:t>VPN</a:t>
            </a:r>
            <a:endParaRPr lang="zh-CN" altLang="en-US" dirty="0"/>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grpSp>
        <p:nvGrpSpPr>
          <p:cNvPr id="5" name="组合 4"/>
          <p:cNvGrpSpPr/>
          <p:nvPr/>
        </p:nvGrpSpPr>
        <p:grpSpPr>
          <a:xfrm>
            <a:off x="3863752" y="1556792"/>
            <a:ext cx="7868270" cy="4162648"/>
            <a:chOff x="2113860" y="2060848"/>
            <a:chExt cx="7868270" cy="4162648"/>
          </a:xfrm>
        </p:grpSpPr>
        <p:grpSp>
          <p:nvGrpSpPr>
            <p:cNvPr id="6" name="Group 4"/>
            <p:cNvGrpSpPr>
              <a:grpSpLocks/>
            </p:cNvGrpSpPr>
            <p:nvPr/>
          </p:nvGrpSpPr>
          <p:grpSpPr bwMode="auto">
            <a:xfrm>
              <a:off x="2113860" y="2060848"/>
              <a:ext cx="7868270" cy="4162648"/>
              <a:chOff x="1392" y="1872"/>
              <a:chExt cx="4704" cy="2496"/>
            </a:xfrm>
          </p:grpSpPr>
          <p:sp>
            <p:nvSpPr>
              <p:cNvPr id="9" name="Line 5"/>
              <p:cNvSpPr>
                <a:spLocks noChangeShapeType="1"/>
              </p:cNvSpPr>
              <p:nvPr/>
            </p:nvSpPr>
            <p:spPr bwMode="auto">
              <a:xfrm flipH="1" flipV="1">
                <a:off x="4560" y="312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0" name="Line 6"/>
              <p:cNvSpPr>
                <a:spLocks noChangeShapeType="1"/>
              </p:cNvSpPr>
              <p:nvPr/>
            </p:nvSpPr>
            <p:spPr bwMode="auto">
              <a:xfrm flipH="1" flipV="1">
                <a:off x="4416" y="2448"/>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1" name="Line 7"/>
              <p:cNvSpPr>
                <a:spLocks noChangeShapeType="1"/>
              </p:cNvSpPr>
              <p:nvPr/>
            </p:nvSpPr>
            <p:spPr bwMode="auto">
              <a:xfrm flipH="1">
                <a:off x="2448" y="2976"/>
                <a:ext cx="336" cy="1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rot="20583493" flipV="1">
                <a:off x="2640" y="2688"/>
                <a:ext cx="1968" cy="96"/>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3" name="Line 9"/>
              <p:cNvSpPr>
                <a:spLocks noChangeShapeType="1"/>
              </p:cNvSpPr>
              <p:nvPr/>
            </p:nvSpPr>
            <p:spPr bwMode="auto">
              <a:xfrm flipH="1" flipV="1">
                <a:off x="2448" y="3264"/>
                <a:ext cx="336" cy="9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flipH="1" flipV="1">
                <a:off x="2448" y="3214"/>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nvGrpSpPr>
              <p:cNvPr id="15" name="Group 11"/>
              <p:cNvGrpSpPr>
                <a:grpSpLocks/>
              </p:cNvGrpSpPr>
              <p:nvPr/>
            </p:nvGrpSpPr>
            <p:grpSpPr bwMode="auto">
              <a:xfrm>
                <a:off x="1392" y="2448"/>
                <a:ext cx="480" cy="1440"/>
                <a:chOff x="1344" y="2352"/>
                <a:chExt cx="624" cy="1632"/>
              </a:xfrm>
            </p:grpSpPr>
            <p:pic>
              <p:nvPicPr>
                <p:cNvPr id="5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3408"/>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Line 13"/>
                <p:cNvSpPr>
                  <a:spLocks noChangeShapeType="1"/>
                </p:cNvSpPr>
                <p:nvPr/>
              </p:nvSpPr>
              <p:spPr bwMode="auto">
                <a:xfrm flipH="1">
                  <a:off x="1680" y="3216"/>
                  <a:ext cx="28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2352"/>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Line 15"/>
                <p:cNvSpPr>
                  <a:spLocks noChangeShapeType="1"/>
                </p:cNvSpPr>
                <p:nvPr/>
              </p:nvSpPr>
              <p:spPr bwMode="auto">
                <a:xfrm>
                  <a:off x="1968" y="2400"/>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6" name="Line 16"/>
                <p:cNvSpPr>
                  <a:spLocks noChangeShapeType="1"/>
                </p:cNvSpPr>
                <p:nvPr/>
              </p:nvSpPr>
              <p:spPr bwMode="auto">
                <a:xfrm flipH="1">
                  <a:off x="1728" y="2592"/>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7"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292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18"/>
                <p:cNvSpPr>
                  <a:spLocks noChangeShapeType="1"/>
                </p:cNvSpPr>
                <p:nvPr/>
              </p:nvSpPr>
              <p:spPr bwMode="auto">
                <a:xfrm flipH="1">
                  <a:off x="1728" y="3744"/>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16" name="Line 19"/>
              <p:cNvSpPr>
                <a:spLocks noChangeShapeType="1"/>
              </p:cNvSpPr>
              <p:nvPr/>
            </p:nvSpPr>
            <p:spPr bwMode="auto">
              <a:xfrm flipH="1" flipV="1">
                <a:off x="1872" y="312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7"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3026"/>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21"/>
              <p:cNvGrpSpPr>
                <a:grpSpLocks/>
              </p:cNvGrpSpPr>
              <p:nvPr/>
            </p:nvGrpSpPr>
            <p:grpSpPr bwMode="auto">
              <a:xfrm>
                <a:off x="5424" y="1872"/>
                <a:ext cx="480" cy="912"/>
                <a:chOff x="5136" y="1968"/>
                <a:chExt cx="816" cy="1584"/>
              </a:xfrm>
            </p:grpSpPr>
            <p:sp>
              <p:nvSpPr>
                <p:cNvPr id="44" name="Line 22"/>
                <p:cNvSpPr>
                  <a:spLocks noChangeShapeType="1"/>
                </p:cNvSpPr>
                <p:nvPr/>
              </p:nvSpPr>
              <p:spPr bwMode="auto">
                <a:xfrm flipH="1">
                  <a:off x="5136" y="216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5"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196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Line 24"/>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7" name="Line 25"/>
                <p:cNvSpPr>
                  <a:spLocks noChangeShapeType="1"/>
                </p:cNvSpPr>
                <p:nvPr/>
              </p:nvSpPr>
              <p:spPr bwMode="auto">
                <a:xfrm flipH="1">
                  <a:off x="5136" y="2698"/>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8"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2506"/>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Line 27"/>
                <p:cNvSpPr>
                  <a:spLocks noChangeShapeType="1"/>
                </p:cNvSpPr>
                <p:nvPr/>
              </p:nvSpPr>
              <p:spPr bwMode="auto">
                <a:xfrm flipH="1">
                  <a:off x="5136" y="331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0"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 y="3024"/>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29"/>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19" name="Text Box 30"/>
              <p:cNvSpPr txBox="1">
                <a:spLocks noChangeArrowheads="1"/>
              </p:cNvSpPr>
              <p:nvPr/>
            </p:nvSpPr>
            <p:spPr bwMode="auto">
              <a:xfrm>
                <a:off x="4416" y="4032"/>
                <a:ext cx="912"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子公司</a:t>
                </a:r>
                <a:r>
                  <a:rPr lang="en-US" altLang="zh-CN" sz="1700" b="1">
                    <a:solidFill>
                      <a:srgbClr val="002060"/>
                    </a:solidFill>
                    <a:latin typeface="微软雅黑" panose="020B0503020204020204" pitchFamily="34" charset="-122"/>
                    <a:ea typeface="微软雅黑" panose="020B0503020204020204" pitchFamily="34" charset="-122"/>
                  </a:rPr>
                  <a:t>LAN</a:t>
                </a:r>
              </a:p>
            </p:txBody>
          </p:sp>
          <p:grpSp>
            <p:nvGrpSpPr>
              <p:cNvPr id="20" name="Group 31"/>
              <p:cNvGrpSpPr>
                <a:grpSpLocks/>
              </p:cNvGrpSpPr>
              <p:nvPr/>
            </p:nvGrpSpPr>
            <p:grpSpPr bwMode="auto">
              <a:xfrm>
                <a:off x="5424" y="3456"/>
                <a:ext cx="480" cy="912"/>
                <a:chOff x="5136" y="1968"/>
                <a:chExt cx="816" cy="1584"/>
              </a:xfrm>
            </p:grpSpPr>
            <p:sp>
              <p:nvSpPr>
                <p:cNvPr id="36" name="Line 32"/>
                <p:cNvSpPr>
                  <a:spLocks noChangeShapeType="1"/>
                </p:cNvSpPr>
                <p:nvPr/>
              </p:nvSpPr>
              <p:spPr bwMode="auto">
                <a:xfrm flipH="1">
                  <a:off x="5136" y="216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7"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196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Line 34"/>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5136" y="2698"/>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0"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2506"/>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Line 37"/>
                <p:cNvSpPr>
                  <a:spLocks noChangeShapeType="1"/>
                </p:cNvSpPr>
                <p:nvPr/>
              </p:nvSpPr>
              <p:spPr bwMode="auto">
                <a:xfrm flipH="1">
                  <a:off x="5136" y="331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2"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 y="3024"/>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Line 39"/>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21" name="Text Box 40"/>
              <p:cNvSpPr txBox="1">
                <a:spLocks noChangeArrowheads="1"/>
              </p:cNvSpPr>
              <p:nvPr/>
            </p:nvSpPr>
            <p:spPr bwMode="auto">
              <a:xfrm>
                <a:off x="4272" y="2064"/>
                <a:ext cx="1056"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合作伙伴</a:t>
                </a:r>
                <a:r>
                  <a:rPr lang="en-US" altLang="zh-CN" sz="1700" b="1">
                    <a:solidFill>
                      <a:srgbClr val="002060"/>
                    </a:solidFill>
                    <a:latin typeface="微软雅黑" panose="020B0503020204020204" pitchFamily="34" charset="-122"/>
                    <a:ea typeface="微软雅黑" panose="020B0503020204020204" pitchFamily="34" charset="-122"/>
                  </a:rPr>
                  <a:t>LAN</a:t>
                </a:r>
              </a:p>
            </p:txBody>
          </p:sp>
          <p:sp>
            <p:nvSpPr>
              <p:cNvPr id="22" name="Text Box 41"/>
              <p:cNvSpPr txBox="1">
                <a:spLocks noChangeArrowheads="1"/>
              </p:cNvSpPr>
              <p:nvPr/>
            </p:nvSpPr>
            <p:spPr bwMode="auto">
              <a:xfrm>
                <a:off x="5328" y="3216"/>
                <a:ext cx="768"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远程用户</a:t>
                </a:r>
              </a:p>
            </p:txBody>
          </p:sp>
          <p:sp>
            <p:nvSpPr>
              <p:cNvPr id="23" name="Line 42"/>
              <p:cNvSpPr>
                <a:spLocks noChangeShapeType="1"/>
              </p:cNvSpPr>
              <p:nvPr/>
            </p:nvSpPr>
            <p:spPr bwMode="auto">
              <a:xfrm flipH="1" flipV="1">
                <a:off x="5136" y="240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4" name="Line 43"/>
              <p:cNvSpPr>
                <a:spLocks noChangeShapeType="1"/>
              </p:cNvSpPr>
              <p:nvPr/>
            </p:nvSpPr>
            <p:spPr bwMode="auto">
              <a:xfrm flipH="1" flipV="1">
                <a:off x="5136" y="3024"/>
                <a:ext cx="384"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5" name="Line 44"/>
              <p:cNvSpPr>
                <a:spLocks noChangeShapeType="1"/>
              </p:cNvSpPr>
              <p:nvPr/>
            </p:nvSpPr>
            <p:spPr bwMode="auto">
              <a:xfrm flipH="1" flipV="1">
                <a:off x="5136" y="3694"/>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26" name="Picture 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 y="2258"/>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47"/>
              <p:cNvSpPr>
                <a:spLocks noChangeArrowheads="1"/>
              </p:cNvSpPr>
              <p:nvPr/>
            </p:nvSpPr>
            <p:spPr bwMode="auto">
              <a:xfrm rot="21416084" flipV="1">
                <a:off x="2640" y="3120"/>
                <a:ext cx="1968" cy="96"/>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H="1" flipV="1">
                <a:off x="4512" y="3648"/>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0" name="Picture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930"/>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3554"/>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51"/>
              <p:cNvSpPr>
                <a:spLocks noChangeArrowheads="1"/>
              </p:cNvSpPr>
              <p:nvPr/>
            </p:nvSpPr>
            <p:spPr bwMode="auto">
              <a:xfrm rot="519794" flipV="1">
                <a:off x="2588" y="3451"/>
                <a:ext cx="2019" cy="100"/>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nvGrpSpPr>
              <p:cNvPr id="33" name="Group 52"/>
              <p:cNvGrpSpPr>
                <a:grpSpLocks/>
              </p:cNvGrpSpPr>
              <p:nvPr/>
            </p:nvGrpSpPr>
            <p:grpSpPr bwMode="auto">
              <a:xfrm>
                <a:off x="2876" y="2599"/>
                <a:ext cx="1458" cy="1009"/>
                <a:chOff x="2917" y="2779"/>
                <a:chExt cx="1215" cy="370"/>
              </a:xfrm>
            </p:grpSpPr>
            <p:pic>
              <p:nvPicPr>
                <p:cNvPr id="34" name="Picture 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 y="2779"/>
                  <a:ext cx="121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54"/>
                <p:cNvSpPr txBox="1">
                  <a:spLocks noChangeArrowheads="1"/>
                </p:cNvSpPr>
                <p:nvPr/>
              </p:nvSpPr>
              <p:spPr bwMode="auto">
                <a:xfrm>
                  <a:off x="3228" y="2927"/>
                  <a:ext cx="648" cy="76"/>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dirty="0">
                      <a:solidFill>
                        <a:srgbClr val="002060"/>
                      </a:solidFill>
                      <a:latin typeface="微软雅黑" panose="020B0503020204020204" pitchFamily="34" charset="-122"/>
                      <a:ea typeface="微软雅黑" panose="020B0503020204020204" pitchFamily="34" charset="-122"/>
                    </a:rPr>
                    <a:t>Internet</a:t>
                  </a:r>
                </a:p>
              </p:txBody>
            </p:sp>
          </p:grpSp>
        </p:grpSp>
        <p:sp>
          <p:nvSpPr>
            <p:cNvPr id="7" name="Rectangle 51"/>
            <p:cNvSpPr>
              <a:spLocks noChangeArrowheads="1"/>
            </p:cNvSpPr>
            <p:nvPr/>
          </p:nvSpPr>
          <p:spPr bwMode="auto">
            <a:xfrm flipV="1">
              <a:off x="3504943" y="5641881"/>
              <a:ext cx="3398966" cy="176769"/>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8" name="Text Box 54"/>
            <p:cNvSpPr txBox="1">
              <a:spLocks noChangeArrowheads="1"/>
            </p:cNvSpPr>
            <p:nvPr/>
          </p:nvSpPr>
          <p:spPr bwMode="auto">
            <a:xfrm>
              <a:off x="4641181" y="5290190"/>
              <a:ext cx="1300673" cy="34564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dirty="0">
                  <a:solidFill>
                    <a:srgbClr val="002060"/>
                  </a:solidFill>
                  <a:latin typeface="微软雅黑" panose="020B0503020204020204" pitchFamily="34" charset="-122"/>
                  <a:ea typeface="微软雅黑" panose="020B0503020204020204" pitchFamily="34" charset="-122"/>
                </a:rPr>
                <a:t>VPN</a:t>
              </a:r>
            </a:p>
          </p:txBody>
        </p:sp>
      </p:grpSp>
      <p:sp>
        <p:nvSpPr>
          <p:cNvPr id="61" name="日期占位符 60"/>
          <p:cNvSpPr>
            <a:spLocks noGrp="1"/>
          </p:cNvSpPr>
          <p:nvPr>
            <p:ph type="dt" sz="half" idx="10"/>
          </p:nvPr>
        </p:nvSpPr>
        <p:spPr/>
        <p:txBody>
          <a:bodyPr/>
          <a:lstStyle/>
          <a:p>
            <a:pPr>
              <a:defRPr/>
            </a:pPr>
            <a:fld id="{0E33CF43-4DBF-4FCB-8799-7A7AAEE28C01}" type="datetime1">
              <a:rPr lang="zh-CN" altLang="en-US" smtClean="0"/>
              <a:t>2019/12/30</a:t>
            </a:fld>
            <a:endParaRPr lang="zh-CN" altLang="en-US"/>
          </a:p>
        </p:txBody>
      </p:sp>
    </p:spTree>
    <p:extLst>
      <p:ext uri="{BB962C8B-B14F-4D97-AF65-F5344CB8AC3E}">
        <p14:creationId xmlns:p14="http://schemas.microsoft.com/office/powerpoint/2010/main" val="1093733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out)">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VPN</a:t>
            </a:r>
            <a:r>
              <a:rPr lang="zh-CN" altLang="en-US" dirty="0"/>
              <a:t>的实现</a:t>
            </a:r>
            <a:endParaRPr lang="en-US" altLang="zh-CN" dirty="0"/>
          </a:p>
          <a:p>
            <a:pPr lvl="2"/>
            <a:r>
              <a:rPr lang="en-US" altLang="zh-CN" dirty="0"/>
              <a:t> VPN</a:t>
            </a:r>
            <a:r>
              <a:rPr lang="zh-CN" altLang="en-US" dirty="0"/>
              <a:t>通过采用</a:t>
            </a:r>
            <a:r>
              <a:rPr lang="zh-CN" altLang="en-US" dirty="0">
                <a:solidFill>
                  <a:srgbClr val="C00000"/>
                </a:solidFill>
              </a:rPr>
              <a:t>专用的隧道协议</a:t>
            </a:r>
            <a:r>
              <a:rPr lang="zh-CN" altLang="en-US" dirty="0"/>
              <a:t>实现对网络报文的封装和透明传输。</a:t>
            </a:r>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graphicFrame>
        <p:nvGraphicFramePr>
          <p:cNvPr id="6" name="Group 28"/>
          <p:cNvGraphicFramePr>
            <a:graphicFrameLocks noGrp="1"/>
          </p:cNvGraphicFramePr>
          <p:nvPr>
            <p:extLst>
              <p:ext uri="{D42A27DB-BD31-4B8C-83A1-F6EECF244321}">
                <p14:modId xmlns:p14="http://schemas.microsoft.com/office/powerpoint/2010/main" val="1444672755"/>
              </p:ext>
            </p:extLst>
          </p:nvPr>
        </p:nvGraphicFramePr>
        <p:xfrm>
          <a:off x="1775520" y="3212976"/>
          <a:ext cx="7644849" cy="2186320"/>
        </p:xfrm>
        <a:graphic>
          <a:graphicData uri="http://schemas.openxmlformats.org/drawingml/2006/table">
            <a:tbl>
              <a:tblPr>
                <a:tableStyleId>{5940675A-B579-460E-94D1-54222C63F5DA}</a:tableStyleId>
              </a:tblPr>
              <a:tblGrid>
                <a:gridCol w="3822424">
                  <a:extLst>
                    <a:ext uri="{9D8B030D-6E8A-4147-A177-3AD203B41FA5}">
                      <a16:colId xmlns:a16="http://schemas.microsoft.com/office/drawing/2014/main" val="838450124"/>
                    </a:ext>
                  </a:extLst>
                </a:gridCol>
                <a:gridCol w="3822425">
                  <a:extLst>
                    <a:ext uri="{9D8B030D-6E8A-4147-A177-3AD203B41FA5}">
                      <a16:colId xmlns:a16="http://schemas.microsoft.com/office/drawing/2014/main" val="2511909740"/>
                    </a:ext>
                  </a:extLst>
                </a:gridCol>
              </a:tblGrid>
              <a:tr h="381000">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OSI</a:t>
                      </a:r>
                      <a:r>
                        <a:rPr kumimoji="0" lang="zh-CN" altLang="en-US" sz="18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七层模型</a:t>
                      </a:r>
                      <a:endParaRPr kumimoji="0" lang="zh-CN" altLang="en-US" sz="1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安全协议</a:t>
                      </a:r>
                      <a:endParaRPr kumimoji="0" lang="zh-CN" altLang="en-US"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extLst>
                  <a:ext uri="{0D108BD9-81ED-4DB2-BD59-A6C34878D82A}">
                    <a16:rowId xmlns:a16="http://schemas.microsoft.com/office/drawing/2014/main" val="2363431340"/>
                  </a:ext>
                </a:extLst>
              </a:tr>
              <a:tr h="627112">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会话层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传输层</a:t>
                      </a:r>
                      <a:endParaRPr kumimoji="0" lang="zh-CN" altLang="en-US"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 V5</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SSL</a:t>
                      </a:r>
                    </a:p>
                  </a:txBody>
                  <a:tcPr marL="84216" marR="84216" marT="42108" marB="42108" horzOverflow="overflow"/>
                </a:tc>
                <a:extLst>
                  <a:ext uri="{0D108BD9-81ED-4DB2-BD59-A6C34878D82A}">
                    <a16:rowId xmlns:a16="http://schemas.microsoft.com/office/drawing/2014/main" val="3654722158"/>
                  </a:ext>
                </a:extLst>
              </a:tr>
              <a:tr h="1117600">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网络层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数据链路层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物理层</a:t>
                      </a:r>
                      <a:endParaRPr kumimoji="0" lang="zh-CN" altLang="en-US"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IPSec</a:t>
                      </a:r>
                      <a:endParaRPr kumimoji="0" lang="en-US" altLang="zh-CN"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PPTP/L2TP</a:t>
                      </a:r>
                      <a:endParaRPr kumimoji="0" lang="en-US" altLang="zh-CN"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extLst>
                  <a:ext uri="{0D108BD9-81ED-4DB2-BD59-A6C34878D82A}">
                    <a16:rowId xmlns:a16="http://schemas.microsoft.com/office/drawing/2014/main" val="2940279818"/>
                  </a:ext>
                </a:extLst>
              </a:tr>
            </a:tbl>
          </a:graphicData>
        </a:graphic>
      </p:graphicFrame>
      <p:sp>
        <p:nvSpPr>
          <p:cNvPr id="9" name="日期占位符 8"/>
          <p:cNvSpPr>
            <a:spLocks noGrp="1"/>
          </p:cNvSpPr>
          <p:nvPr>
            <p:ph type="dt" sz="half" idx="10"/>
          </p:nvPr>
        </p:nvSpPr>
        <p:spPr/>
        <p:txBody>
          <a:bodyPr/>
          <a:lstStyle/>
          <a:p>
            <a:pPr>
              <a:defRPr/>
            </a:pPr>
            <a:fld id="{821B96A8-3A29-4CF2-A7D4-791806313E76}" type="datetime1">
              <a:rPr lang="zh-CN" altLang="en-US" smtClean="0"/>
              <a:t>2019/12/30</a:t>
            </a:fld>
            <a:endParaRPr lang="zh-CN" altLang="en-US"/>
          </a:p>
        </p:txBody>
      </p:sp>
    </p:spTree>
    <p:extLst>
      <p:ext uri="{BB962C8B-B14F-4D97-AF65-F5344CB8AC3E}">
        <p14:creationId xmlns:p14="http://schemas.microsoft.com/office/powerpoint/2010/main" val="1353627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en-US" altLang="zh-CN" dirty="0" err="1"/>
              <a:t>IPsecVPN</a:t>
            </a:r>
            <a:r>
              <a:rPr lang="zh-CN" altLang="en-US" dirty="0"/>
              <a:t>工作原理</a:t>
            </a:r>
            <a:endParaRPr lang="en-US" altLang="zh-CN" dirty="0"/>
          </a:p>
          <a:p>
            <a:pPr lvl="2"/>
            <a:r>
              <a:rPr lang="en-US" altLang="zh-CN" dirty="0"/>
              <a:t> AH</a:t>
            </a:r>
          </a:p>
          <a:p>
            <a:pPr lvl="2"/>
            <a:r>
              <a:rPr lang="en-US" altLang="zh-CN" dirty="0"/>
              <a:t> ESP</a:t>
            </a:r>
          </a:p>
          <a:p>
            <a:pPr lvl="2"/>
            <a:r>
              <a:rPr lang="en-US" altLang="zh-CN" dirty="0"/>
              <a:t> IKE</a:t>
            </a:r>
            <a:endParaRPr lang="zh-CN" altLang="en-US" dirty="0"/>
          </a:p>
        </p:txBody>
      </p:sp>
      <p:grpSp>
        <p:nvGrpSpPr>
          <p:cNvPr id="4" name="Group 2"/>
          <p:cNvGrpSpPr>
            <a:grpSpLocks/>
          </p:cNvGrpSpPr>
          <p:nvPr/>
        </p:nvGrpSpPr>
        <p:grpSpPr bwMode="auto">
          <a:xfrm>
            <a:off x="4295800" y="2132856"/>
            <a:ext cx="6216691" cy="4104456"/>
            <a:chOff x="1920" y="960"/>
            <a:chExt cx="3408" cy="3264"/>
          </a:xfrm>
        </p:grpSpPr>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 y="2016"/>
              <a:ext cx="1056"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3326" y="2208"/>
              <a:ext cx="571" cy="28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不安全网</a:t>
              </a:r>
            </a:p>
          </p:txBody>
        </p:sp>
        <p:sp>
          <p:nvSpPr>
            <p:cNvPr id="7" name="Rectangle 5"/>
            <p:cNvSpPr>
              <a:spLocks noChangeArrowheads="1"/>
            </p:cNvSpPr>
            <p:nvPr/>
          </p:nvSpPr>
          <p:spPr bwMode="auto">
            <a:xfrm>
              <a:off x="1920" y="2112"/>
              <a:ext cx="912"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网关或主机</a:t>
              </a:r>
            </a:p>
          </p:txBody>
        </p:sp>
        <p:sp>
          <p:nvSpPr>
            <p:cNvPr id="8" name="Rectangle 6"/>
            <p:cNvSpPr>
              <a:spLocks noChangeArrowheads="1"/>
            </p:cNvSpPr>
            <p:nvPr/>
          </p:nvSpPr>
          <p:spPr bwMode="auto">
            <a:xfrm>
              <a:off x="4368" y="2160"/>
              <a:ext cx="91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网关或主机</a:t>
              </a:r>
            </a:p>
          </p:txBody>
        </p:sp>
        <p:sp>
          <p:nvSpPr>
            <p:cNvPr id="9" name="Rectangle 7"/>
            <p:cNvSpPr>
              <a:spLocks noChangeArrowheads="1"/>
            </p:cNvSpPr>
            <p:nvPr/>
          </p:nvSpPr>
          <p:spPr bwMode="auto">
            <a:xfrm>
              <a:off x="1920" y="172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IP</a:t>
              </a:r>
              <a:r>
                <a:rPr lang="zh-CN" altLang="en-US" b="1">
                  <a:solidFill>
                    <a:srgbClr val="002060"/>
                  </a:solidFill>
                  <a:latin typeface="微软雅黑" panose="020B0503020204020204" pitchFamily="34" charset="-122"/>
                  <a:ea typeface="微软雅黑" panose="020B0503020204020204" pitchFamily="34" charset="-122"/>
                </a:rPr>
                <a:t>数据包</a:t>
              </a:r>
            </a:p>
          </p:txBody>
        </p:sp>
        <p:sp>
          <p:nvSpPr>
            <p:cNvPr id="10" name="Rectangle 8"/>
            <p:cNvSpPr>
              <a:spLocks noChangeArrowheads="1"/>
            </p:cNvSpPr>
            <p:nvPr/>
          </p:nvSpPr>
          <p:spPr bwMode="auto">
            <a:xfrm>
              <a:off x="1920" y="1344"/>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传输层数据</a:t>
              </a:r>
            </a:p>
          </p:txBody>
        </p:sp>
        <p:sp>
          <p:nvSpPr>
            <p:cNvPr id="11" name="Rectangle 9"/>
            <p:cNvSpPr>
              <a:spLocks noChangeArrowheads="1"/>
            </p:cNvSpPr>
            <p:nvPr/>
          </p:nvSpPr>
          <p:spPr bwMode="auto">
            <a:xfrm>
              <a:off x="1920" y="960"/>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应用程序</a:t>
              </a:r>
            </a:p>
          </p:txBody>
        </p:sp>
        <p:sp>
          <p:nvSpPr>
            <p:cNvPr id="12" name="Rectangle 10"/>
            <p:cNvSpPr>
              <a:spLocks noChangeArrowheads="1"/>
            </p:cNvSpPr>
            <p:nvPr/>
          </p:nvSpPr>
          <p:spPr bwMode="auto">
            <a:xfrm>
              <a:off x="4368" y="1776"/>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IP</a:t>
              </a:r>
              <a:r>
                <a:rPr lang="zh-CN" altLang="en-US" b="1">
                  <a:solidFill>
                    <a:srgbClr val="002060"/>
                  </a:solidFill>
                  <a:latin typeface="微软雅黑" panose="020B0503020204020204" pitchFamily="34" charset="-122"/>
                  <a:ea typeface="微软雅黑" panose="020B0503020204020204" pitchFamily="34" charset="-122"/>
                </a:rPr>
                <a:t>数据包</a:t>
              </a:r>
            </a:p>
          </p:txBody>
        </p:sp>
        <p:sp>
          <p:nvSpPr>
            <p:cNvPr id="13" name="Rectangle 11"/>
            <p:cNvSpPr>
              <a:spLocks noChangeArrowheads="1"/>
            </p:cNvSpPr>
            <p:nvPr/>
          </p:nvSpPr>
          <p:spPr bwMode="auto">
            <a:xfrm>
              <a:off x="4368" y="1392"/>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传输层数据</a:t>
              </a:r>
            </a:p>
          </p:txBody>
        </p:sp>
        <p:sp>
          <p:nvSpPr>
            <p:cNvPr id="14" name="Rectangle 12"/>
            <p:cNvSpPr>
              <a:spLocks noChangeArrowheads="1"/>
            </p:cNvSpPr>
            <p:nvPr/>
          </p:nvSpPr>
          <p:spPr bwMode="auto">
            <a:xfrm>
              <a:off x="4368" y="100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应用程序</a:t>
              </a:r>
            </a:p>
          </p:txBody>
        </p:sp>
        <p:sp>
          <p:nvSpPr>
            <p:cNvPr id="15" name="Rectangle 13"/>
            <p:cNvSpPr>
              <a:spLocks noChangeArrowheads="1"/>
            </p:cNvSpPr>
            <p:nvPr/>
          </p:nvSpPr>
          <p:spPr bwMode="auto">
            <a:xfrm>
              <a:off x="1920" y="2976"/>
              <a:ext cx="912"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rPr>
                <a:t>SA</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加密算法</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加密密钥</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认证算法</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认证密钥</a:t>
              </a:r>
            </a:p>
          </p:txBody>
        </p:sp>
        <p:sp>
          <p:nvSpPr>
            <p:cNvPr id="16" name="Rectangle 14"/>
            <p:cNvSpPr>
              <a:spLocks noChangeArrowheads="1"/>
            </p:cNvSpPr>
            <p:nvPr/>
          </p:nvSpPr>
          <p:spPr bwMode="auto">
            <a:xfrm>
              <a:off x="4368" y="2976"/>
              <a:ext cx="960"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SA</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加密算法</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加密密钥</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认证算法</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认证密钥</a:t>
              </a:r>
            </a:p>
          </p:txBody>
        </p:sp>
        <p:sp>
          <p:nvSpPr>
            <p:cNvPr id="17" name="Line 15"/>
            <p:cNvSpPr>
              <a:spLocks noChangeShapeType="1"/>
            </p:cNvSpPr>
            <p:nvPr/>
          </p:nvSpPr>
          <p:spPr bwMode="auto">
            <a:xfrm>
              <a:off x="2832" y="3264"/>
              <a:ext cx="1536"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18" name="Line 16"/>
            <p:cNvSpPr>
              <a:spLocks noChangeShapeType="1"/>
            </p:cNvSpPr>
            <p:nvPr/>
          </p:nvSpPr>
          <p:spPr bwMode="auto">
            <a:xfrm flipH="1">
              <a:off x="2880" y="3744"/>
              <a:ext cx="1488"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19" name="Text Box 17"/>
            <p:cNvSpPr txBox="1">
              <a:spLocks noChangeArrowheads="1"/>
            </p:cNvSpPr>
            <p:nvPr/>
          </p:nvSpPr>
          <p:spPr bwMode="auto">
            <a:xfrm>
              <a:off x="3400" y="3369"/>
              <a:ext cx="571" cy="28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安全联系</a:t>
              </a:r>
            </a:p>
          </p:txBody>
        </p:sp>
        <p:sp>
          <p:nvSpPr>
            <p:cNvPr id="20" name="Line 18"/>
            <p:cNvSpPr>
              <a:spLocks noChangeShapeType="1"/>
            </p:cNvSpPr>
            <p:nvPr/>
          </p:nvSpPr>
          <p:spPr bwMode="auto">
            <a:xfrm flipV="1">
              <a:off x="2400" y="259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1" name="Line 19"/>
            <p:cNvSpPr>
              <a:spLocks noChangeShapeType="1"/>
            </p:cNvSpPr>
            <p:nvPr/>
          </p:nvSpPr>
          <p:spPr bwMode="auto">
            <a:xfrm flipV="1">
              <a:off x="4848" y="259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flipV="1">
              <a:off x="4848" y="2064"/>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3" name="Line 21"/>
            <p:cNvSpPr>
              <a:spLocks noChangeShapeType="1"/>
            </p:cNvSpPr>
            <p:nvPr/>
          </p:nvSpPr>
          <p:spPr bwMode="auto">
            <a:xfrm flipV="1">
              <a:off x="4848" y="168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4848" y="129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a:off x="4080" y="2304"/>
              <a:ext cx="288"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2832" y="2304"/>
              <a:ext cx="288"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a:off x="2400" y="124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400" y="163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2400" y="201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33" name="日期占位符 32"/>
          <p:cNvSpPr>
            <a:spLocks noGrp="1"/>
          </p:cNvSpPr>
          <p:nvPr>
            <p:ph type="dt" sz="half" idx="10"/>
          </p:nvPr>
        </p:nvSpPr>
        <p:spPr/>
        <p:txBody>
          <a:bodyPr/>
          <a:lstStyle/>
          <a:p>
            <a:pPr>
              <a:defRPr/>
            </a:pPr>
            <a:fld id="{9F40C42A-A3EC-451C-AF56-8F7A145BEDDF}" type="datetime1">
              <a:rPr lang="zh-CN" altLang="en-US" smtClean="0"/>
              <a:t>2019/12/30</a:t>
            </a:fld>
            <a:endParaRPr lang="zh-CN" altLang="en-US"/>
          </a:p>
        </p:txBody>
      </p:sp>
    </p:spTree>
    <p:extLst>
      <p:ext uri="{BB962C8B-B14F-4D97-AF65-F5344CB8AC3E}">
        <p14:creationId xmlns:p14="http://schemas.microsoft.com/office/powerpoint/2010/main" val="1575095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lstStyle/>
          <a:p>
            <a:r>
              <a:rPr lang="zh-CN" altLang="en-US" dirty="0"/>
              <a:t>测试点</a:t>
            </a:r>
            <a:r>
              <a:rPr lang="en-US" altLang="zh-CN" dirty="0"/>
              <a:t>6-3</a:t>
            </a:r>
          </a:p>
          <a:p>
            <a:pPr lvl="1"/>
            <a:r>
              <a:rPr lang="en-US" altLang="zh-CN" dirty="0"/>
              <a:t> NAT</a:t>
            </a:r>
            <a:r>
              <a:rPr lang="zh-CN" altLang="en-US" dirty="0"/>
              <a:t>有几种转换方式？简述其工作原理与特点。</a:t>
            </a:r>
            <a:endParaRPr lang="en-US" altLang="zh-CN" dirty="0"/>
          </a:p>
          <a:p>
            <a:pPr lvl="1"/>
            <a:r>
              <a:rPr lang="en-US" altLang="zh-CN" dirty="0"/>
              <a:t> VPN</a:t>
            </a:r>
            <a:r>
              <a:rPr lang="zh-CN" altLang="en-US" dirty="0"/>
              <a:t>可提供哪些基本安全功能？如果一个企业需要在分支机构间提供安全通信，以及让出差的员工访问内部资源，请给出一个基于</a:t>
            </a:r>
            <a:r>
              <a:rPr lang="en-US" altLang="zh-CN" dirty="0"/>
              <a:t>VPN</a:t>
            </a:r>
            <a:r>
              <a:rPr lang="zh-CN" altLang="en-US" dirty="0"/>
              <a:t>技术的解决方案</a:t>
            </a:r>
          </a:p>
        </p:txBody>
      </p:sp>
      <p:sp>
        <p:nvSpPr>
          <p:cNvPr id="6" name="日期占位符 5"/>
          <p:cNvSpPr>
            <a:spLocks noGrp="1"/>
          </p:cNvSpPr>
          <p:nvPr>
            <p:ph type="dt" sz="half" idx="10"/>
          </p:nvPr>
        </p:nvSpPr>
        <p:spPr/>
        <p:txBody>
          <a:bodyPr/>
          <a:lstStyle/>
          <a:p>
            <a:pPr>
              <a:defRPr/>
            </a:pPr>
            <a:fld id="{77FA2094-0F2F-4457-888A-DCF14313DC90}" type="datetime1">
              <a:rPr lang="zh-CN" altLang="en-US" smtClean="0"/>
              <a:t>2019/12/30</a:t>
            </a:fld>
            <a:endParaRPr lang="zh-CN" altLang="en-US"/>
          </a:p>
        </p:txBody>
      </p:sp>
    </p:spTree>
    <p:extLst>
      <p:ext uri="{BB962C8B-B14F-4D97-AF65-F5344CB8AC3E}">
        <p14:creationId xmlns:p14="http://schemas.microsoft.com/office/powerpoint/2010/main" val="2724530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什么是物理隔离？</a:t>
            </a:r>
            <a:endParaRPr lang="en-US" altLang="zh-CN" dirty="0"/>
          </a:p>
          <a:p>
            <a:pPr lvl="2"/>
            <a:r>
              <a:rPr lang="zh-CN" altLang="en-US" dirty="0"/>
              <a:t>所谓“</a:t>
            </a:r>
            <a:r>
              <a:rPr lang="zh-CN" altLang="en-US" dirty="0">
                <a:solidFill>
                  <a:srgbClr val="C00000"/>
                </a:solidFill>
              </a:rPr>
              <a:t>物理隔离</a:t>
            </a:r>
            <a:r>
              <a:rPr lang="zh-CN" altLang="en-US" dirty="0"/>
              <a:t>”是指内部网在</a:t>
            </a:r>
            <a:r>
              <a:rPr lang="zh-CN" altLang="en-US" dirty="0">
                <a:solidFill>
                  <a:srgbClr val="C00000"/>
                </a:solidFill>
              </a:rPr>
              <a:t>任何情况下不得直接或间接地连接公共网</a:t>
            </a:r>
            <a:r>
              <a:rPr lang="zh-CN" altLang="en-US" dirty="0"/>
              <a:t>。物理安全的目的是保护路由器、工作站、各种网络服务器等硬件实体和通信链路免受自然灾害、人为破坏和搭线窃听攻击。 </a:t>
            </a:r>
            <a:endParaRPr lang="en-US" altLang="zh-CN" dirty="0"/>
          </a:p>
          <a:p>
            <a:pPr lvl="2"/>
            <a:r>
              <a:rPr lang="en-US" altLang="zh-CN" dirty="0"/>
              <a:t>《</a:t>
            </a:r>
            <a:r>
              <a:rPr lang="zh-CN" altLang="en-US" dirty="0">
                <a:solidFill>
                  <a:srgbClr val="C00000"/>
                </a:solidFill>
              </a:rPr>
              <a:t>计算机信息系统国际联网保密管理规定</a:t>
            </a:r>
            <a:r>
              <a:rPr lang="en-US" altLang="zh-CN" dirty="0"/>
              <a:t>》</a:t>
            </a:r>
            <a:r>
              <a:rPr lang="zh-CN" altLang="en-US" dirty="0"/>
              <a:t>第二章保密制度第六条规定：“涉及国家秘密的计算机信息系统，不得直接或间接地与国际互联网或其他公共信息网络相连接，必须实行物理隔离。</a:t>
            </a:r>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sp>
        <p:nvSpPr>
          <p:cNvPr id="7" name="日期占位符 6"/>
          <p:cNvSpPr>
            <a:spLocks noGrp="1"/>
          </p:cNvSpPr>
          <p:nvPr>
            <p:ph type="dt" sz="half" idx="10"/>
          </p:nvPr>
        </p:nvSpPr>
        <p:spPr/>
        <p:txBody>
          <a:bodyPr/>
          <a:lstStyle/>
          <a:p>
            <a:pPr>
              <a:defRPr/>
            </a:pPr>
            <a:fld id="{C05B3177-E059-440F-A044-1DF1365C610E}" type="datetime1">
              <a:rPr lang="zh-CN" altLang="en-US" smtClean="0"/>
              <a:t>2019/12/30</a:t>
            </a:fld>
            <a:endParaRPr lang="zh-CN" altLang="en-US"/>
          </a:p>
        </p:txBody>
      </p:sp>
    </p:spTree>
    <p:extLst>
      <p:ext uri="{BB962C8B-B14F-4D97-AF65-F5344CB8AC3E}">
        <p14:creationId xmlns:p14="http://schemas.microsoft.com/office/powerpoint/2010/main" val="2333727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物理隔离的类型</a:t>
            </a:r>
            <a:endParaRPr lang="en-US" altLang="zh-CN" dirty="0"/>
          </a:p>
          <a:p>
            <a:pPr lvl="2"/>
            <a:r>
              <a:rPr lang="zh-CN" altLang="en-US" dirty="0"/>
              <a:t> </a:t>
            </a:r>
            <a:r>
              <a:rPr lang="zh-CN" altLang="en-US" dirty="0">
                <a:solidFill>
                  <a:srgbClr val="C00000"/>
                </a:solidFill>
              </a:rPr>
              <a:t>双网双机</a:t>
            </a:r>
            <a:r>
              <a:rPr lang="zh-CN" altLang="en-US" dirty="0"/>
              <a:t>：两台计算机共用一套外部设备，通过开关选择两套计算机系统。</a:t>
            </a:r>
          </a:p>
          <a:p>
            <a:pPr lvl="2"/>
            <a:r>
              <a:rPr lang="zh-CN" altLang="en-US" dirty="0"/>
              <a:t> </a:t>
            </a:r>
            <a:r>
              <a:rPr lang="zh-CN" altLang="en-US" dirty="0">
                <a:solidFill>
                  <a:srgbClr val="C00000"/>
                </a:solidFill>
              </a:rPr>
              <a:t>双硬盘物理隔离卡</a:t>
            </a:r>
            <a:r>
              <a:rPr lang="zh-CN" altLang="en-US" dirty="0"/>
              <a:t>：通过增加一块隔离卡、一块硬盘，将硬盘接口通过添加的隔 离卡转接到主板，网卡也通过该卡引出两个网络接口。</a:t>
            </a:r>
          </a:p>
          <a:p>
            <a:pPr lvl="2"/>
            <a:r>
              <a:rPr lang="zh-CN" altLang="en-US" dirty="0"/>
              <a:t> </a:t>
            </a:r>
            <a:r>
              <a:rPr lang="zh-CN" altLang="en-US" dirty="0">
                <a:solidFill>
                  <a:srgbClr val="C00000"/>
                </a:solidFill>
              </a:rPr>
              <a:t>单硬盘物理隔离：</a:t>
            </a:r>
            <a:r>
              <a:rPr lang="zh-CN" altLang="en-US" dirty="0"/>
              <a:t>增加一块隔离卡，引出两个网口，并对原有硬盘划分安全区、非安全区。（非严格的物理隔离）</a:t>
            </a:r>
          </a:p>
          <a:p>
            <a:pPr lvl="2"/>
            <a:r>
              <a:rPr lang="zh-CN" altLang="en-US" dirty="0"/>
              <a:t> </a:t>
            </a:r>
            <a:r>
              <a:rPr lang="zh-CN" altLang="en-US" dirty="0">
                <a:solidFill>
                  <a:srgbClr val="C00000"/>
                </a:solidFill>
              </a:rPr>
              <a:t>隔离网关</a:t>
            </a:r>
            <a:r>
              <a:rPr lang="zh-CN" altLang="en-US" dirty="0"/>
              <a:t>（网闸）</a:t>
            </a:r>
            <a:r>
              <a:rPr lang="en-US" altLang="zh-CN" dirty="0"/>
              <a:t>:</a:t>
            </a:r>
            <a:r>
              <a:rPr lang="zh-CN" altLang="en-US" dirty="0"/>
              <a:t>内、外部主机是完全网络隔离的，支持文件、数据或信息的交换。</a:t>
            </a:r>
          </a:p>
          <a:p>
            <a:pPr lvl="2"/>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sp>
        <p:nvSpPr>
          <p:cNvPr id="7" name="日期占位符 6"/>
          <p:cNvSpPr>
            <a:spLocks noGrp="1"/>
          </p:cNvSpPr>
          <p:nvPr>
            <p:ph type="dt" sz="half" idx="10"/>
          </p:nvPr>
        </p:nvSpPr>
        <p:spPr/>
        <p:txBody>
          <a:bodyPr/>
          <a:lstStyle/>
          <a:p>
            <a:pPr>
              <a:defRPr/>
            </a:pPr>
            <a:fld id="{DF476D9B-C592-4C15-8B2B-F4BA4D0345DC}" type="datetime1">
              <a:rPr lang="zh-CN" altLang="en-US" smtClean="0"/>
              <a:t>2019/12/30</a:t>
            </a:fld>
            <a:endParaRPr lang="zh-CN" altLang="en-US"/>
          </a:p>
        </p:txBody>
      </p:sp>
    </p:spTree>
    <p:extLst>
      <p:ext uri="{BB962C8B-B14F-4D97-AF65-F5344CB8AC3E}">
        <p14:creationId xmlns:p14="http://schemas.microsoft.com/office/powerpoint/2010/main" val="1083135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物理隔离的工作模式</a:t>
            </a:r>
            <a:endParaRPr lang="en-US" altLang="zh-CN" dirty="0"/>
          </a:p>
          <a:p>
            <a:pPr lvl="2"/>
            <a:r>
              <a:rPr lang="zh-CN" altLang="en-US" dirty="0"/>
              <a:t> </a:t>
            </a:r>
            <a:r>
              <a:rPr lang="zh-CN" altLang="en-US" dirty="0">
                <a:solidFill>
                  <a:srgbClr val="C00000"/>
                </a:solidFill>
              </a:rPr>
              <a:t>单向隔离</a:t>
            </a:r>
            <a:r>
              <a:rPr lang="zh-CN" altLang="en-US" dirty="0"/>
              <a:t>：在端上依靠由硬件访问控制信息交换分区实现信息在不同的安全域信息单向流动。</a:t>
            </a:r>
          </a:p>
          <a:p>
            <a:pPr lvl="2"/>
            <a:r>
              <a:rPr lang="zh-CN" altLang="en-US" dirty="0"/>
              <a:t> </a:t>
            </a:r>
            <a:r>
              <a:rPr lang="zh-CN" altLang="en-US" dirty="0">
                <a:solidFill>
                  <a:srgbClr val="C00000"/>
                </a:solidFill>
              </a:rPr>
              <a:t>协议隔离</a:t>
            </a:r>
            <a:r>
              <a:rPr lang="zh-CN" altLang="en-US" dirty="0"/>
              <a:t>：通过协议转换的手段保证受保护信息在逻辑上是隔离的，只有被系统要求传输的、内容受限的信息可以通过。</a:t>
            </a:r>
          </a:p>
          <a:p>
            <a:pPr lvl="2"/>
            <a:r>
              <a:rPr lang="zh-CN" altLang="en-US" dirty="0"/>
              <a:t> </a:t>
            </a:r>
            <a:r>
              <a:rPr lang="zh-CN" altLang="en-US" dirty="0">
                <a:solidFill>
                  <a:srgbClr val="C00000"/>
                </a:solidFill>
              </a:rPr>
              <a:t>网闸隔离</a:t>
            </a:r>
            <a:r>
              <a:rPr lang="zh-CN" altLang="en-US" dirty="0"/>
              <a:t>：位于两个不同安全域之间，通过协议转换的手段，以信息摆渡的方式实现数据交换。只有被系统明确要求传输的信息可以通过。</a:t>
            </a:r>
          </a:p>
          <a:p>
            <a:pPr lvl="2"/>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sp>
        <p:nvSpPr>
          <p:cNvPr id="7" name="日期占位符 6"/>
          <p:cNvSpPr>
            <a:spLocks noGrp="1"/>
          </p:cNvSpPr>
          <p:nvPr>
            <p:ph type="dt" sz="half" idx="10"/>
          </p:nvPr>
        </p:nvSpPr>
        <p:spPr/>
        <p:txBody>
          <a:bodyPr/>
          <a:lstStyle/>
          <a:p>
            <a:pPr>
              <a:defRPr/>
            </a:pPr>
            <a:fld id="{DF4D967B-58CA-4B16-8387-237C9DD18CB7}" type="datetime1">
              <a:rPr lang="zh-CN" altLang="en-US" smtClean="0"/>
              <a:t>2019/12/30</a:t>
            </a:fld>
            <a:endParaRPr lang="zh-CN" altLang="en-US"/>
          </a:p>
        </p:txBody>
      </p:sp>
    </p:spTree>
    <p:extLst>
      <p:ext uri="{BB962C8B-B14F-4D97-AF65-F5344CB8AC3E}">
        <p14:creationId xmlns:p14="http://schemas.microsoft.com/office/powerpoint/2010/main" val="1755283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网闸工作示意图</a:t>
            </a:r>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1512800"/>
            <a:ext cx="6894227" cy="469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日期占位符 7"/>
          <p:cNvSpPr>
            <a:spLocks noGrp="1"/>
          </p:cNvSpPr>
          <p:nvPr>
            <p:ph type="dt" sz="half" idx="10"/>
          </p:nvPr>
        </p:nvSpPr>
        <p:spPr/>
        <p:txBody>
          <a:bodyPr/>
          <a:lstStyle/>
          <a:p>
            <a:pPr>
              <a:defRPr/>
            </a:pPr>
            <a:fld id="{CA8EC518-4459-44D5-8ECC-47CA7FE28A57}" type="datetime1">
              <a:rPr lang="zh-CN" altLang="en-US" smtClean="0"/>
              <a:t>2019/12/30</a:t>
            </a:fld>
            <a:endParaRPr lang="zh-CN" altLang="en-US"/>
          </a:p>
        </p:txBody>
      </p:sp>
    </p:spTree>
    <p:extLst>
      <p:ext uri="{BB962C8B-B14F-4D97-AF65-F5344CB8AC3E}">
        <p14:creationId xmlns:p14="http://schemas.microsoft.com/office/powerpoint/2010/main" val="2250279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物理隔离</a:t>
            </a:r>
            <a:r>
              <a:rPr lang="en-US" altLang="zh-CN" dirty="0"/>
              <a:t>VS</a:t>
            </a:r>
            <a:r>
              <a:rPr lang="zh-CN" altLang="en-US" dirty="0"/>
              <a:t>逻辑隔离</a:t>
            </a:r>
            <a:endParaRPr lang="en-US" altLang="zh-CN" dirty="0"/>
          </a:p>
          <a:p>
            <a:pPr lvl="2"/>
            <a:r>
              <a:rPr lang="zh-CN" altLang="en-US" dirty="0"/>
              <a:t> 物理隔离的哲学是要安全就不连网，要绝对保证安全。</a:t>
            </a:r>
          </a:p>
          <a:p>
            <a:pPr lvl="2"/>
            <a:r>
              <a:rPr lang="zh-CN" altLang="en-US" dirty="0"/>
              <a:t> 逻辑隔离的哲学是在保证网络正常使用下，尽可能安全。</a:t>
            </a:r>
          </a:p>
          <a:p>
            <a:pPr lvl="1"/>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graphicFrame>
        <p:nvGraphicFramePr>
          <p:cNvPr id="5" name="Group 34"/>
          <p:cNvGraphicFramePr>
            <a:graphicFrameLocks noGrp="1"/>
          </p:cNvGraphicFramePr>
          <p:nvPr>
            <p:extLst>
              <p:ext uri="{D42A27DB-BD31-4B8C-83A1-F6EECF244321}">
                <p14:modId xmlns:p14="http://schemas.microsoft.com/office/powerpoint/2010/main" val="2219777420"/>
              </p:ext>
            </p:extLst>
          </p:nvPr>
        </p:nvGraphicFramePr>
        <p:xfrm>
          <a:off x="2063552" y="3354051"/>
          <a:ext cx="7850187" cy="2661294"/>
        </p:xfrm>
        <a:graphic>
          <a:graphicData uri="http://schemas.openxmlformats.org/drawingml/2006/table">
            <a:tbl>
              <a:tblPr>
                <a:tableStyleId>{5940675A-B579-460E-94D1-54222C63F5DA}</a:tableStyleId>
              </a:tblPr>
              <a:tblGrid>
                <a:gridCol w="1747837">
                  <a:extLst>
                    <a:ext uri="{9D8B030D-6E8A-4147-A177-3AD203B41FA5}">
                      <a16:colId xmlns:a16="http://schemas.microsoft.com/office/drawing/2014/main" val="1697022922"/>
                    </a:ext>
                  </a:extLst>
                </a:gridCol>
                <a:gridCol w="3130550">
                  <a:extLst>
                    <a:ext uri="{9D8B030D-6E8A-4147-A177-3AD203B41FA5}">
                      <a16:colId xmlns:a16="http://schemas.microsoft.com/office/drawing/2014/main" val="1285370655"/>
                    </a:ext>
                  </a:extLst>
                </a:gridCol>
                <a:gridCol w="2971800">
                  <a:extLst>
                    <a:ext uri="{9D8B030D-6E8A-4147-A177-3AD203B41FA5}">
                      <a16:colId xmlns:a16="http://schemas.microsoft.com/office/drawing/2014/main" val="762897317"/>
                    </a:ext>
                  </a:extLst>
                </a:gridCol>
              </a:tblGrid>
              <a:tr h="547649">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隔离网闸</a:t>
                      </a:r>
                      <a:endParaRPr kumimoji="0" lang="zh-CN" altLang="en-US" sz="2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防火墙</a:t>
                      </a:r>
                      <a:endParaRPr kumimoji="0" lang="zh-CN" altLang="en-US" sz="2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952964879"/>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政策归类</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安全隔离与信息交换</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防火墙</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79376135"/>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功能定位</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安全第一，通信第二</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通信第一，安全第二</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3309110343"/>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硬件体系</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多机系统</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单机系统</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419464403"/>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通信协议</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专用私有协议</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公用协议</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839670172"/>
                  </a:ext>
                </a:extLst>
              </a:tr>
              <a:tr h="438485">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安全级别</a:t>
                      </a:r>
                      <a:endPar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内外皆防</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防外</a:t>
                      </a:r>
                      <a:endPar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104860535"/>
                  </a:ext>
                </a:extLst>
              </a:tr>
            </a:tbl>
          </a:graphicData>
        </a:graphic>
      </p:graphicFrame>
      <p:sp>
        <p:nvSpPr>
          <p:cNvPr id="8" name="日期占位符 7"/>
          <p:cNvSpPr>
            <a:spLocks noGrp="1"/>
          </p:cNvSpPr>
          <p:nvPr>
            <p:ph type="dt" sz="half" idx="10"/>
          </p:nvPr>
        </p:nvSpPr>
        <p:spPr/>
        <p:txBody>
          <a:bodyPr/>
          <a:lstStyle/>
          <a:p>
            <a:pPr>
              <a:defRPr/>
            </a:pPr>
            <a:fld id="{96489453-854B-47D0-BA55-75164902A251}" type="datetime1">
              <a:rPr lang="zh-CN" altLang="en-US" smtClean="0"/>
              <a:t>2019/12/30</a:t>
            </a:fld>
            <a:endParaRPr lang="zh-CN" altLang="en-US"/>
          </a:p>
        </p:txBody>
      </p:sp>
    </p:spTree>
    <p:extLst>
      <p:ext uri="{BB962C8B-B14F-4D97-AF65-F5344CB8AC3E}">
        <p14:creationId xmlns:p14="http://schemas.microsoft.com/office/powerpoint/2010/main" val="4037662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out)">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lstStyle/>
          <a:p>
            <a:r>
              <a:rPr lang="zh-CN" altLang="en-US" dirty="0"/>
              <a:t>测试点 </a:t>
            </a:r>
            <a:r>
              <a:rPr lang="en-US" altLang="zh-CN" dirty="0"/>
              <a:t>6-4</a:t>
            </a:r>
          </a:p>
          <a:p>
            <a:pPr lvl="1"/>
            <a:r>
              <a:rPr lang="en-US" altLang="zh-CN" dirty="0"/>
              <a:t> </a:t>
            </a:r>
            <a:r>
              <a:rPr lang="zh-CN" altLang="en-US" dirty="0"/>
              <a:t>简述物理隔离的类型与工作模式。</a:t>
            </a:r>
          </a:p>
        </p:txBody>
      </p:sp>
      <p:sp>
        <p:nvSpPr>
          <p:cNvPr id="6" name="日期占位符 5"/>
          <p:cNvSpPr>
            <a:spLocks noGrp="1"/>
          </p:cNvSpPr>
          <p:nvPr>
            <p:ph type="dt" sz="half" idx="10"/>
          </p:nvPr>
        </p:nvSpPr>
        <p:spPr/>
        <p:txBody>
          <a:bodyPr/>
          <a:lstStyle/>
          <a:p>
            <a:pPr>
              <a:defRPr/>
            </a:pPr>
            <a:fld id="{A81FBD49-AE64-4328-83DE-64962A79878D}" type="datetime1">
              <a:rPr lang="zh-CN" altLang="en-US" smtClean="0"/>
              <a:t>2019/12/30</a:t>
            </a:fld>
            <a:endParaRPr lang="zh-CN" altLang="en-US"/>
          </a:p>
        </p:txBody>
      </p:sp>
    </p:spTree>
    <p:extLst>
      <p:ext uri="{BB962C8B-B14F-4D97-AF65-F5344CB8AC3E}">
        <p14:creationId xmlns:p14="http://schemas.microsoft.com/office/powerpoint/2010/main" val="268559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5"/>
            <a:ext cx="5808645" cy="4032448"/>
          </a:xfrm>
        </p:spPr>
        <p:txBody>
          <a:bodyPr>
            <a:normAutofit lnSpcReduction="10000"/>
          </a:bodyPr>
          <a:lstStyle/>
          <a:p>
            <a:pPr lvl="1"/>
            <a:r>
              <a:rPr lang="zh-CN" altLang="en-US" dirty="0"/>
              <a:t> 虚拟子网（</a:t>
            </a:r>
            <a:r>
              <a:rPr lang="en-US" altLang="zh-CN" dirty="0" err="1"/>
              <a:t>Vlan</a:t>
            </a:r>
            <a:r>
              <a:rPr lang="zh-CN" altLang="en-US" dirty="0"/>
              <a:t>）的隔离</a:t>
            </a:r>
            <a:endParaRPr lang="en-US" altLang="zh-CN" dirty="0"/>
          </a:p>
          <a:p>
            <a:pPr lvl="2"/>
            <a:r>
              <a:rPr lang="zh-CN" altLang="en-US" dirty="0"/>
              <a:t> 通过将局域网内的设备逻辑地而不是物理地划分成一个个网段从而实现虚拟工作组的新兴技术。连接在同一交换机上的主机可以通过</a:t>
            </a:r>
            <a:r>
              <a:rPr lang="en-US" altLang="zh-CN" dirty="0"/>
              <a:t>VLAN</a:t>
            </a:r>
            <a:r>
              <a:rPr lang="zh-CN" altLang="en-US" dirty="0"/>
              <a:t>划分到不同的虚拟子网，也就是不同的广播域。通过</a:t>
            </a:r>
            <a:r>
              <a:rPr lang="en-US" altLang="zh-CN" dirty="0"/>
              <a:t>VLAN</a:t>
            </a:r>
            <a:r>
              <a:rPr lang="zh-CN" altLang="en-US" dirty="0"/>
              <a:t>的构建能够更有效的对局域网的数据进行隔离。</a:t>
            </a:r>
            <a:endParaRPr lang="en-US" altLang="zh-CN" dirty="0"/>
          </a:p>
          <a:p>
            <a:pPr lvl="2"/>
            <a:r>
              <a:rPr lang="en-US" altLang="zh-CN" dirty="0"/>
              <a:t> VLAN1</a:t>
            </a:r>
            <a:r>
              <a:rPr lang="zh-CN" altLang="en-US" dirty="0"/>
              <a:t>和</a:t>
            </a:r>
            <a:r>
              <a:rPr lang="en-US" altLang="zh-CN" dirty="0"/>
              <a:t>VLAN2</a:t>
            </a:r>
            <a:r>
              <a:rPr lang="zh-CN" altLang="en-US" dirty="0"/>
              <a:t>采用逻辑方式划分，分属不同的广播域。</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pSp>
        <p:nvGrpSpPr>
          <p:cNvPr id="5" name="组合 4"/>
          <p:cNvGrpSpPr/>
          <p:nvPr/>
        </p:nvGrpSpPr>
        <p:grpSpPr>
          <a:xfrm>
            <a:off x="6384032" y="1830292"/>
            <a:ext cx="5688632" cy="3683694"/>
            <a:chOff x="2201863" y="1920875"/>
            <a:chExt cx="6402387" cy="3973585"/>
          </a:xfrm>
        </p:grpSpPr>
        <p:pic>
          <p:nvPicPr>
            <p:cNvPr id="6"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7725" y="3957638"/>
              <a:ext cx="8048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1538" y="2982913"/>
              <a:ext cx="8064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9988"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0022" y="1920875"/>
              <a:ext cx="139781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2"/>
            <p:cNvCxnSpPr>
              <a:stCxn id="7" idx="0"/>
              <a:endCxn id="12" idx="2"/>
            </p:cNvCxnSpPr>
            <p:nvPr/>
          </p:nvCxnSpPr>
          <p:spPr>
            <a:xfrm flipV="1">
              <a:off x="5084763" y="2565400"/>
              <a:ext cx="4168" cy="417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44"/>
            <p:cNvSpPr txBox="1">
              <a:spLocks noChangeArrowheads="1"/>
            </p:cNvSpPr>
            <p:nvPr/>
          </p:nvSpPr>
          <p:spPr bwMode="auto">
            <a:xfrm>
              <a:off x="4471063" y="2081877"/>
              <a:ext cx="1192026" cy="39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rgbClr val="002060"/>
                  </a:solidFill>
                </a:rPr>
                <a:t>Internet</a:t>
              </a:r>
            </a:p>
          </p:txBody>
        </p:sp>
        <p:sp>
          <p:nvSpPr>
            <p:cNvPr id="15" name="文本框 45"/>
            <p:cNvSpPr txBox="1">
              <a:spLocks noChangeArrowheads="1"/>
            </p:cNvSpPr>
            <p:nvPr/>
          </p:nvSpPr>
          <p:spPr bwMode="auto">
            <a:xfrm>
              <a:off x="3878264" y="3006726"/>
              <a:ext cx="900623"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路由器</a:t>
              </a:r>
            </a:p>
          </p:txBody>
        </p:sp>
        <p:sp>
          <p:nvSpPr>
            <p:cNvPr id="16" name="文本框 46"/>
            <p:cNvSpPr txBox="1">
              <a:spLocks noChangeArrowheads="1"/>
            </p:cNvSpPr>
            <p:nvPr/>
          </p:nvSpPr>
          <p:spPr bwMode="auto">
            <a:xfrm>
              <a:off x="3851275" y="3854450"/>
              <a:ext cx="900623"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交换机</a:t>
              </a:r>
            </a:p>
          </p:txBody>
        </p:sp>
        <p:sp>
          <p:nvSpPr>
            <p:cNvPr id="17" name="文本框 48"/>
            <p:cNvSpPr txBox="1">
              <a:spLocks noChangeArrowheads="1"/>
            </p:cNvSpPr>
            <p:nvPr/>
          </p:nvSpPr>
          <p:spPr bwMode="auto">
            <a:xfrm>
              <a:off x="2687639" y="5508625"/>
              <a:ext cx="980004"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a:solidFill>
                    <a:srgbClr val="002060"/>
                  </a:solidFill>
                </a:rPr>
                <a:t>VLAN1</a:t>
              </a:r>
              <a:endParaRPr lang="zh-CN" altLang="en-US" sz="1600">
                <a:solidFill>
                  <a:srgbClr val="002060"/>
                </a:solidFill>
              </a:endParaRPr>
            </a:p>
          </p:txBody>
        </p:sp>
        <p:cxnSp>
          <p:nvCxnSpPr>
            <p:cNvPr id="18" name="直接连接符 17"/>
            <p:cNvCxnSpPr>
              <a:stCxn id="8" idx="0"/>
            </p:cNvCxnSpPr>
            <p:nvPr/>
          </p:nvCxnSpPr>
          <p:spPr>
            <a:xfrm flipV="1">
              <a:off x="2489200" y="4060825"/>
              <a:ext cx="2260600"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0"/>
            </p:cNvCxnSpPr>
            <p:nvPr/>
          </p:nvCxnSpPr>
          <p:spPr>
            <a:xfrm flipV="1">
              <a:off x="3252788" y="4105275"/>
              <a:ext cx="1497012"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0"/>
            </p:cNvCxnSpPr>
            <p:nvPr/>
          </p:nvCxnSpPr>
          <p:spPr>
            <a:xfrm flipV="1">
              <a:off x="3995738" y="4060825"/>
              <a:ext cx="833437"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0"/>
            </p:cNvCxnSpPr>
            <p:nvPr/>
          </p:nvCxnSpPr>
          <p:spPr>
            <a:xfrm flipV="1">
              <a:off x="4749800" y="4105275"/>
              <a:ext cx="793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图片 5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68975" y="5002213"/>
              <a:ext cx="5746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5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2563" y="5002213"/>
              <a:ext cx="5746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5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31163"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连接符 25"/>
            <p:cNvCxnSpPr>
              <a:stCxn id="22" idx="0"/>
            </p:cNvCxnSpPr>
            <p:nvPr/>
          </p:nvCxnSpPr>
          <p:spPr>
            <a:xfrm flipH="1" flipV="1">
              <a:off x="5037138" y="4105275"/>
              <a:ext cx="10191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3" idx="0"/>
            </p:cNvCxnSpPr>
            <p:nvPr/>
          </p:nvCxnSpPr>
          <p:spPr>
            <a:xfrm flipH="1" flipV="1">
              <a:off x="5102225" y="4105275"/>
              <a:ext cx="17176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4" idx="0"/>
            </p:cNvCxnSpPr>
            <p:nvPr/>
          </p:nvCxnSpPr>
          <p:spPr>
            <a:xfrm flipH="1" flipV="1">
              <a:off x="5037138" y="4060825"/>
              <a:ext cx="2527300"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5" idx="0"/>
            </p:cNvCxnSpPr>
            <p:nvPr/>
          </p:nvCxnSpPr>
          <p:spPr>
            <a:xfrm flipH="1" flipV="1">
              <a:off x="5102225" y="4060825"/>
              <a:ext cx="3216275"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 idx="0"/>
            </p:cNvCxnSpPr>
            <p:nvPr/>
          </p:nvCxnSpPr>
          <p:spPr>
            <a:xfrm flipH="1" flipV="1">
              <a:off x="5057775" y="3176588"/>
              <a:ext cx="3175" cy="78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62"/>
            <p:cNvSpPr txBox="1">
              <a:spLocks noChangeArrowheads="1"/>
            </p:cNvSpPr>
            <p:nvPr/>
          </p:nvSpPr>
          <p:spPr bwMode="auto">
            <a:xfrm>
              <a:off x="6819900" y="5529263"/>
              <a:ext cx="980004"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a:solidFill>
                    <a:srgbClr val="002060"/>
                  </a:solidFill>
                </a:rPr>
                <a:t>VLAN2</a:t>
              </a:r>
              <a:endParaRPr lang="zh-CN" altLang="en-US" sz="1600">
                <a:solidFill>
                  <a:srgbClr val="002060"/>
                </a:solidFill>
              </a:endParaRPr>
            </a:p>
          </p:txBody>
        </p:sp>
      </p:grpSp>
      <p:sp>
        <p:nvSpPr>
          <p:cNvPr id="34" name="日期占位符 33"/>
          <p:cNvSpPr>
            <a:spLocks noGrp="1"/>
          </p:cNvSpPr>
          <p:nvPr>
            <p:ph type="dt" sz="half" idx="10"/>
          </p:nvPr>
        </p:nvSpPr>
        <p:spPr/>
        <p:txBody>
          <a:bodyPr/>
          <a:lstStyle/>
          <a:p>
            <a:pPr>
              <a:defRPr/>
            </a:pPr>
            <a:fld id="{907A584A-15C7-4F84-9B07-715544F7FE4B}" type="datetime1">
              <a:rPr lang="zh-CN" altLang="en-US" smtClean="0"/>
              <a:t>2019/12/30</a:t>
            </a:fld>
            <a:endParaRPr lang="zh-CN" altLang="en-US"/>
          </a:p>
        </p:txBody>
      </p:sp>
    </p:spTree>
    <p:extLst>
      <p:ext uri="{BB962C8B-B14F-4D97-AF65-F5344CB8AC3E}">
        <p14:creationId xmlns:p14="http://schemas.microsoft.com/office/powerpoint/2010/main" val="293680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a:solidFill>
                  <a:srgbClr val="0070C0"/>
                </a:solidFill>
                <a:latin typeface="华文中宋" panose="02010600040101010101" pitchFamily="2" charset="-122"/>
                <a:ea typeface="华文中宋" panose="02010600040101010101" pitchFamily="2" charset="-122"/>
              </a:rPr>
              <a:t>特别说明：</a:t>
            </a:r>
            <a:r>
              <a:rPr lang="en-US" altLang="zh-CN" sz="1600" dirty="0">
                <a:solidFill>
                  <a:srgbClr val="0070C0"/>
                </a:solidFill>
                <a:latin typeface="华文中宋" panose="02010600040101010101" pitchFamily="2" charset="-122"/>
                <a:ea typeface="华文中宋" panose="02010600040101010101" pitchFamily="2" charset="-122"/>
              </a:rPr>
              <a:t>PPT</a:t>
            </a:r>
            <a:r>
              <a:rPr lang="zh-CN" altLang="en-US" sz="1600" dirty="0">
                <a:solidFill>
                  <a:srgbClr val="0070C0"/>
                </a:solidFill>
                <a:latin typeface="华文中宋" panose="02010600040101010101" pitchFamily="2" charset="-122"/>
                <a:ea typeface="华文中宋" panose="02010600040101010101" pitchFamily="2" charset="-122"/>
              </a:rPr>
              <a:t>中所有来自于网络的图片和素材仅用于教学，并保证在未经原作者同意的情况下，不用于任何商业目的。</a:t>
            </a:r>
          </a:p>
        </p:txBody>
      </p:sp>
      <p:sp>
        <p:nvSpPr>
          <p:cNvPr id="6" name="日期占位符 5"/>
          <p:cNvSpPr>
            <a:spLocks noGrp="1"/>
          </p:cNvSpPr>
          <p:nvPr>
            <p:ph type="dt" sz="half" idx="10"/>
          </p:nvPr>
        </p:nvSpPr>
        <p:spPr/>
        <p:txBody>
          <a:bodyPr/>
          <a:lstStyle/>
          <a:p>
            <a:pPr>
              <a:defRPr/>
            </a:pPr>
            <a:fld id="{809F9D06-ECEB-43D8-B3F9-EA5020F1489E}" type="datetime1">
              <a:rPr lang="zh-CN" altLang="en-US" smtClean="0"/>
              <a:t>2019/12/30</a:t>
            </a:fld>
            <a:endParaRPr lang="zh-CN" altLang="en-US"/>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en-US" altLang="zh-CN" dirty="0" err="1"/>
              <a:t>Vlan</a:t>
            </a:r>
            <a:r>
              <a:rPr lang="zh-CN" altLang="en-US" dirty="0"/>
              <a:t>的划分方式</a:t>
            </a:r>
            <a:endParaRPr lang="en-US" altLang="zh-CN" dirty="0"/>
          </a:p>
          <a:p>
            <a:pPr marL="457200" lvl="1" indent="0">
              <a:buNone/>
            </a:pP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aphicFrame>
        <p:nvGraphicFramePr>
          <p:cNvPr id="5" name="表格 4"/>
          <p:cNvGraphicFramePr>
            <a:graphicFrameLocks noGrp="1"/>
          </p:cNvGraphicFramePr>
          <p:nvPr>
            <p:extLst>
              <p:ext uri="{D42A27DB-BD31-4B8C-83A1-F6EECF244321}">
                <p14:modId xmlns:p14="http://schemas.microsoft.com/office/powerpoint/2010/main" val="1383202559"/>
              </p:ext>
            </p:extLst>
          </p:nvPr>
        </p:nvGraphicFramePr>
        <p:xfrm>
          <a:off x="839416" y="3068960"/>
          <a:ext cx="10585175" cy="1856224"/>
        </p:xfrm>
        <a:graphic>
          <a:graphicData uri="http://schemas.openxmlformats.org/drawingml/2006/table">
            <a:tbl>
              <a:tblPr firstRow="1" bandRow="1">
                <a:tableStyleId>{5940675A-B579-460E-94D1-54222C63F5DA}</a:tableStyleId>
              </a:tblPr>
              <a:tblGrid>
                <a:gridCol w="1009344">
                  <a:extLst>
                    <a:ext uri="{9D8B030D-6E8A-4147-A177-3AD203B41FA5}">
                      <a16:colId xmlns:a16="http://schemas.microsoft.com/office/drawing/2014/main" val="1112195743"/>
                    </a:ext>
                  </a:extLst>
                </a:gridCol>
                <a:gridCol w="1798968">
                  <a:extLst>
                    <a:ext uri="{9D8B030D-6E8A-4147-A177-3AD203B41FA5}">
                      <a16:colId xmlns:a16="http://schemas.microsoft.com/office/drawing/2014/main" val="2972885624"/>
                    </a:ext>
                  </a:extLst>
                </a:gridCol>
                <a:gridCol w="2952328">
                  <a:extLst>
                    <a:ext uri="{9D8B030D-6E8A-4147-A177-3AD203B41FA5}">
                      <a16:colId xmlns:a16="http://schemas.microsoft.com/office/drawing/2014/main" val="1453954205"/>
                    </a:ext>
                  </a:extLst>
                </a:gridCol>
                <a:gridCol w="2707500">
                  <a:extLst>
                    <a:ext uri="{9D8B030D-6E8A-4147-A177-3AD203B41FA5}">
                      <a16:colId xmlns:a16="http://schemas.microsoft.com/office/drawing/2014/main" val="1290951003"/>
                    </a:ext>
                  </a:extLst>
                </a:gridCol>
                <a:gridCol w="2117035">
                  <a:extLst>
                    <a:ext uri="{9D8B030D-6E8A-4147-A177-3AD203B41FA5}">
                      <a16:colId xmlns:a16="http://schemas.microsoft.com/office/drawing/2014/main" val="2911176857"/>
                    </a:ext>
                  </a:extLst>
                </a:gridCol>
              </a:tblGrid>
              <a:tr h="576064">
                <a:tc>
                  <a:txBody>
                    <a:bodyPr/>
                    <a:lstStyle/>
                    <a:p>
                      <a:pPr algn="ct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基于端口划分</a:t>
                      </a: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a:t>
                      </a:r>
                      <a:r>
                        <a:rPr lang="en-US" altLang="zh-CN" b="0" dirty="0">
                          <a:solidFill>
                            <a:srgbClr val="002060"/>
                          </a:solidFill>
                          <a:latin typeface="微软雅黑" panose="020B0503020204020204" pitchFamily="34" charset="-122"/>
                          <a:ea typeface="微软雅黑" panose="020B0503020204020204" pitchFamily="34" charset="-122"/>
                        </a:rPr>
                        <a:t>MAC</a:t>
                      </a:r>
                      <a:r>
                        <a:rPr lang="zh-CN" altLang="en-US" b="0" dirty="0">
                          <a:solidFill>
                            <a:srgbClr val="002060"/>
                          </a:solidFill>
                          <a:latin typeface="微软雅黑" panose="020B0503020204020204" pitchFamily="34" charset="-122"/>
                          <a:ea typeface="微软雅黑" panose="020B0503020204020204" pitchFamily="34" charset="-122"/>
                        </a:rPr>
                        <a:t>地址划分</a:t>
                      </a: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a:t>
                      </a:r>
                      <a:r>
                        <a:rPr lang="en-US" altLang="zh-CN" b="0" dirty="0">
                          <a:solidFill>
                            <a:srgbClr val="002060"/>
                          </a:solidFill>
                          <a:latin typeface="微软雅黑" panose="020B0503020204020204" pitchFamily="34" charset="-122"/>
                          <a:ea typeface="微软雅黑" panose="020B0503020204020204" pitchFamily="34" charset="-122"/>
                        </a:rPr>
                        <a:t>IP</a:t>
                      </a:r>
                      <a:r>
                        <a:rPr lang="zh-CN" altLang="en-US" b="0" dirty="0">
                          <a:solidFill>
                            <a:srgbClr val="002060"/>
                          </a:solidFill>
                          <a:latin typeface="微软雅黑" panose="020B0503020204020204" pitchFamily="34" charset="-122"/>
                          <a:ea typeface="微软雅黑" panose="020B0503020204020204" pitchFamily="34" charset="-122"/>
                        </a:rPr>
                        <a:t>层划分</a:t>
                      </a: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a:t>
                      </a:r>
                      <a:r>
                        <a:rPr lang="en-US" altLang="zh-CN" b="0" dirty="0">
                          <a:solidFill>
                            <a:srgbClr val="002060"/>
                          </a:solidFill>
                          <a:latin typeface="微软雅黑" panose="020B0503020204020204" pitchFamily="34" charset="-122"/>
                          <a:ea typeface="微软雅黑" panose="020B0503020204020204" pitchFamily="34" charset="-122"/>
                        </a:rPr>
                        <a:t>IP</a:t>
                      </a:r>
                      <a:r>
                        <a:rPr lang="zh-CN" altLang="en-US" b="0" dirty="0">
                          <a:solidFill>
                            <a:srgbClr val="002060"/>
                          </a:solidFill>
                          <a:latin typeface="微软雅黑" panose="020B0503020204020204" pitchFamily="34" charset="-122"/>
                          <a:ea typeface="微软雅黑" panose="020B0503020204020204" pitchFamily="34" charset="-122"/>
                        </a:rPr>
                        <a:t>组播划分</a:t>
                      </a:r>
                    </a:p>
                  </a:txBody>
                  <a:tcPr anchor="ctr"/>
                </a:tc>
                <a:extLst>
                  <a:ext uri="{0D108BD9-81ED-4DB2-BD59-A6C34878D82A}">
                    <a16:rowId xmlns:a16="http://schemas.microsoft.com/office/drawing/2014/main" val="2565266362"/>
                  </a:ext>
                </a:extLst>
              </a:tr>
              <a:tr h="370840">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优点</a:t>
                      </a:r>
                    </a:p>
                  </a:txBody>
                  <a:tcPr anchor="ctr"/>
                </a:tc>
                <a:tc>
                  <a:txBody>
                    <a:bodyPr/>
                    <a:lstStyle/>
                    <a:p>
                      <a:pPr algn="l"/>
                      <a:r>
                        <a:rPr lang="zh-CN" altLang="en-US" b="0" dirty="0">
                          <a:solidFill>
                            <a:srgbClr val="002060"/>
                          </a:solidFill>
                          <a:latin typeface="微软雅黑" panose="020B0503020204020204" pitchFamily="34" charset="-122"/>
                          <a:ea typeface="微软雅黑" panose="020B0503020204020204" pitchFamily="34" charset="-122"/>
                        </a:rPr>
                        <a:t>简单，一次定义</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支持用户动态迁移</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支持用户动态迁移，可按协议类型划分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可通过路由器扩展，支持广域网</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835074"/>
                  </a:ext>
                </a:extLst>
              </a:tr>
              <a:tr h="370840">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缺点</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灵活性差</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配置工作量大，执行效率低</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效率低，需要交换机支持</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效率低，不适合局域网</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26403127"/>
                  </a:ext>
                </a:extLst>
              </a:tr>
            </a:tbl>
          </a:graphicData>
        </a:graphic>
      </p:graphicFrame>
      <p:sp>
        <p:nvSpPr>
          <p:cNvPr id="8" name="日期占位符 7"/>
          <p:cNvSpPr>
            <a:spLocks noGrp="1"/>
          </p:cNvSpPr>
          <p:nvPr>
            <p:ph type="dt" sz="half" idx="10"/>
          </p:nvPr>
        </p:nvSpPr>
        <p:spPr/>
        <p:txBody>
          <a:bodyPr/>
          <a:lstStyle/>
          <a:p>
            <a:pPr>
              <a:defRPr/>
            </a:pPr>
            <a:fld id="{60DC8F77-6CC3-4C15-A331-F65DAE5144C4}" type="datetime1">
              <a:rPr lang="zh-CN" altLang="en-US" smtClean="0"/>
              <a:t>2019/12/30</a:t>
            </a:fld>
            <a:endParaRPr lang="zh-CN" altLang="en-US"/>
          </a:p>
        </p:txBody>
      </p:sp>
    </p:spTree>
    <p:extLst>
      <p:ext uri="{BB962C8B-B14F-4D97-AF65-F5344CB8AC3E}">
        <p14:creationId xmlns:p14="http://schemas.microsoft.com/office/powerpoint/2010/main" val="2289038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latin typeface="黑体" panose="02010609060101010101" pitchFamily="49" charset="-122"/>
                <a:ea typeface="黑体" panose="02010609060101010101" pitchFamily="49" charset="-122"/>
              </a:rPr>
              <a:t> 虚拟子网的实例</a:t>
            </a:r>
            <a:r>
              <a:rPr lang="en-US" altLang="zh-CN" dirty="0">
                <a:latin typeface="黑体" panose="02010609060101010101" pitchFamily="49" charset="-122"/>
                <a:ea typeface="黑体" panose="02010609060101010101" pitchFamily="49" charset="-122"/>
              </a:rPr>
              <a:t>——802.1Q</a:t>
            </a:r>
            <a:r>
              <a:rPr lang="zh-CN" altLang="en-US" dirty="0">
                <a:latin typeface="黑体" panose="02010609060101010101" pitchFamily="49" charset="-122"/>
                <a:ea typeface="黑体" panose="02010609060101010101" pitchFamily="49" charset="-122"/>
              </a:rPr>
              <a:t>协议标准</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2348880"/>
            <a:ext cx="4506913"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p:cNvSpPr txBox="1">
            <a:spLocks noChangeArrowheads="1"/>
          </p:cNvSpPr>
          <p:nvPr/>
        </p:nvSpPr>
        <p:spPr bwMode="auto">
          <a:xfrm>
            <a:off x="7420149" y="2348880"/>
            <a:ext cx="180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Times New Roman" panose="02020603050405020304" pitchFamily="18" charset="0"/>
                <a:cs typeface="Times New Roman" panose="02020603050405020304" pitchFamily="18" charset="0"/>
              </a:rPr>
              <a:t>标准的以太网帧</a:t>
            </a:r>
          </a:p>
        </p:txBody>
      </p:sp>
      <p:sp>
        <p:nvSpPr>
          <p:cNvPr id="7" name="文本框 10"/>
          <p:cNvSpPr txBox="1">
            <a:spLocks noChangeArrowheads="1"/>
          </p:cNvSpPr>
          <p:nvPr/>
        </p:nvSpPr>
        <p:spPr bwMode="auto">
          <a:xfrm>
            <a:off x="7420149" y="3509342"/>
            <a:ext cx="3044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Times New Roman" panose="02020603050405020304" pitchFamily="18" charset="0"/>
                <a:cs typeface="Times New Roman" panose="02020603050405020304" pitchFamily="18" charset="0"/>
              </a:rPr>
              <a:t>带有</a:t>
            </a:r>
            <a:r>
              <a:rPr lang="en-US" altLang="zh-CN" sz="1800">
                <a:solidFill>
                  <a:srgbClr val="002060"/>
                </a:solidFill>
                <a:latin typeface="Times New Roman" panose="02020603050405020304" pitchFamily="18" charset="0"/>
                <a:cs typeface="Times New Roman" panose="02020603050405020304" pitchFamily="18" charset="0"/>
              </a:rPr>
              <a:t>802.1Q</a:t>
            </a:r>
            <a:r>
              <a:rPr lang="zh-CN" altLang="en-US" sz="1800">
                <a:solidFill>
                  <a:srgbClr val="002060"/>
                </a:solidFill>
                <a:latin typeface="Times New Roman" panose="02020603050405020304" pitchFamily="18" charset="0"/>
                <a:cs typeface="Times New Roman" panose="02020603050405020304" pitchFamily="18" charset="0"/>
              </a:rPr>
              <a:t>标记的以太网帧</a:t>
            </a:r>
          </a:p>
        </p:txBody>
      </p:sp>
      <p:sp>
        <p:nvSpPr>
          <p:cNvPr id="8" name="矩形 11"/>
          <p:cNvSpPr>
            <a:spLocks noChangeArrowheads="1"/>
          </p:cNvSpPr>
          <p:nvPr/>
        </p:nvSpPr>
        <p:spPr bwMode="auto">
          <a:xfrm>
            <a:off x="2662237" y="5013176"/>
            <a:ext cx="8951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dirty="0">
                <a:solidFill>
                  <a:srgbClr val="002060"/>
                </a:solidFill>
                <a:cs typeface="Times New Roman" panose="02020603050405020304" pitchFamily="18" charset="0"/>
              </a:rPr>
              <a:t>TPID</a:t>
            </a:r>
            <a:r>
              <a:rPr lang="zh-CN" altLang="en-US" sz="1400" dirty="0">
                <a:solidFill>
                  <a:srgbClr val="002060"/>
                </a:solidFill>
                <a:cs typeface="Times New Roman" panose="02020603050405020304" pitchFamily="18" charset="0"/>
              </a:rPr>
              <a:t>（</a:t>
            </a:r>
            <a:r>
              <a:rPr lang="en-US" altLang="zh-CN" sz="1400" dirty="0">
                <a:solidFill>
                  <a:srgbClr val="002060"/>
                </a:solidFill>
                <a:cs typeface="Times New Roman" panose="02020603050405020304" pitchFamily="18" charset="0"/>
              </a:rPr>
              <a:t>Tag Protocol Identifier</a:t>
            </a:r>
            <a:r>
              <a:rPr lang="zh-CN" altLang="en-US" sz="1400" dirty="0">
                <a:solidFill>
                  <a:srgbClr val="002060"/>
                </a:solidFill>
                <a:cs typeface="Times New Roman" panose="02020603050405020304" pitchFamily="18" charset="0"/>
              </a:rPr>
              <a:t>）：表明这是一个加了</a:t>
            </a:r>
            <a:r>
              <a:rPr lang="en-US" altLang="zh-CN" sz="1400" dirty="0">
                <a:solidFill>
                  <a:srgbClr val="002060"/>
                </a:solidFill>
                <a:cs typeface="Times New Roman" panose="02020603050405020304" pitchFamily="18" charset="0"/>
              </a:rPr>
              <a:t>802.1Q</a:t>
            </a:r>
            <a:r>
              <a:rPr lang="zh-CN" altLang="en-US" sz="1400" dirty="0">
                <a:solidFill>
                  <a:srgbClr val="002060"/>
                </a:solidFill>
                <a:cs typeface="Times New Roman" panose="02020603050405020304" pitchFamily="18" charset="0"/>
              </a:rPr>
              <a:t>标签的帧。</a:t>
            </a:r>
            <a:r>
              <a:rPr lang="en-US" altLang="zh-CN" sz="1400" dirty="0">
                <a:solidFill>
                  <a:srgbClr val="002060"/>
                </a:solidFill>
                <a:cs typeface="Times New Roman" panose="02020603050405020304" pitchFamily="18" charset="0"/>
              </a:rPr>
              <a:t>TPID</a:t>
            </a:r>
            <a:r>
              <a:rPr lang="zh-CN" altLang="en-US" sz="1400" dirty="0">
                <a:solidFill>
                  <a:srgbClr val="002060"/>
                </a:solidFill>
                <a:cs typeface="Times New Roman" panose="02020603050405020304" pitchFamily="18" charset="0"/>
              </a:rPr>
              <a:t>包含了一个固定的值</a:t>
            </a:r>
            <a:r>
              <a:rPr lang="en-US" altLang="zh-CN" sz="1400" dirty="0">
                <a:solidFill>
                  <a:srgbClr val="002060"/>
                </a:solidFill>
                <a:cs typeface="Times New Roman" panose="02020603050405020304" pitchFamily="18" charset="0"/>
              </a:rPr>
              <a:t>0x8100</a:t>
            </a:r>
            <a:r>
              <a:rPr lang="zh-CN" altLang="en-US" sz="1400" dirty="0">
                <a:solidFill>
                  <a:srgbClr val="002060"/>
                </a:solidFill>
                <a:cs typeface="Times New Roman" panose="02020603050405020304" pitchFamily="18" charset="0"/>
              </a:rPr>
              <a:t>。</a:t>
            </a:r>
          </a:p>
        </p:txBody>
      </p:sp>
      <p:sp>
        <p:nvSpPr>
          <p:cNvPr id="9" name="矩形 12"/>
          <p:cNvSpPr>
            <a:spLocks noChangeArrowheads="1"/>
          </p:cNvSpPr>
          <p:nvPr/>
        </p:nvSpPr>
        <p:spPr bwMode="auto">
          <a:xfrm>
            <a:off x="2662237" y="5288806"/>
            <a:ext cx="2969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dirty="0">
                <a:solidFill>
                  <a:srgbClr val="002060"/>
                </a:solidFill>
                <a:cs typeface="Times New Roman" panose="02020603050405020304" pitchFamily="18" charset="0"/>
              </a:rPr>
              <a:t>Priority</a:t>
            </a:r>
            <a:r>
              <a:rPr lang="zh-CN" altLang="en-US" sz="1400" dirty="0">
                <a:solidFill>
                  <a:srgbClr val="002060"/>
                </a:solidFill>
                <a:cs typeface="Times New Roman" panose="02020603050405020304" pitchFamily="18" charset="0"/>
              </a:rPr>
              <a:t>：</a:t>
            </a:r>
            <a:r>
              <a:rPr lang="en-US" altLang="zh-CN" sz="1400" dirty="0">
                <a:solidFill>
                  <a:srgbClr val="002060"/>
                </a:solidFill>
                <a:cs typeface="Times New Roman" panose="02020603050405020304" pitchFamily="18" charset="0"/>
              </a:rPr>
              <a:t>3 </a:t>
            </a:r>
            <a:r>
              <a:rPr lang="zh-CN" altLang="en-US" sz="1400" dirty="0">
                <a:solidFill>
                  <a:srgbClr val="002060"/>
                </a:solidFill>
                <a:cs typeface="Times New Roman" panose="02020603050405020304" pitchFamily="18" charset="0"/>
              </a:rPr>
              <a:t>位指明帧的优先级。</a:t>
            </a:r>
          </a:p>
        </p:txBody>
      </p:sp>
      <p:sp>
        <p:nvSpPr>
          <p:cNvPr id="10" name="矩形 13"/>
          <p:cNvSpPr>
            <a:spLocks noChangeArrowheads="1"/>
          </p:cNvSpPr>
          <p:nvPr/>
        </p:nvSpPr>
        <p:spPr bwMode="auto">
          <a:xfrm>
            <a:off x="2662237" y="5564436"/>
            <a:ext cx="70980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it-IT" altLang="zh-CN" sz="1400">
                <a:solidFill>
                  <a:srgbClr val="002060"/>
                </a:solidFill>
                <a:cs typeface="Times New Roman" panose="02020603050405020304" pitchFamily="18" charset="0"/>
              </a:rPr>
              <a:t> CFI </a:t>
            </a:r>
            <a:r>
              <a:rPr lang="zh-CN" altLang="en-US" sz="1400">
                <a:solidFill>
                  <a:srgbClr val="002060"/>
                </a:solidFill>
                <a:cs typeface="Times New Roman" panose="02020603050405020304" pitchFamily="18" charset="0"/>
              </a:rPr>
              <a:t>（</a:t>
            </a:r>
            <a:r>
              <a:rPr lang="it-IT" altLang="zh-CN" sz="1400">
                <a:solidFill>
                  <a:srgbClr val="002060"/>
                </a:solidFill>
                <a:cs typeface="Times New Roman" panose="02020603050405020304" pitchFamily="18" charset="0"/>
              </a:rPr>
              <a:t>Canonical Format Indicator </a:t>
            </a:r>
            <a:r>
              <a:rPr lang="zh-CN" altLang="en-US" sz="1400">
                <a:solidFill>
                  <a:srgbClr val="002060"/>
                </a:solidFill>
                <a:cs typeface="Times New Roman" panose="02020603050405020304" pitchFamily="18" charset="0"/>
              </a:rPr>
              <a:t>）：</a:t>
            </a:r>
            <a:r>
              <a:rPr lang="zh-CN" altLang="it-IT" sz="1400">
                <a:solidFill>
                  <a:srgbClr val="002060"/>
                </a:solidFill>
                <a:cs typeface="Times New Roman" panose="02020603050405020304" pitchFamily="18" charset="0"/>
              </a:rPr>
              <a:t>值为</a:t>
            </a:r>
            <a:r>
              <a:rPr lang="it-IT" altLang="zh-CN" sz="1400">
                <a:solidFill>
                  <a:srgbClr val="002060"/>
                </a:solidFill>
                <a:cs typeface="Times New Roman" panose="02020603050405020304" pitchFamily="18" charset="0"/>
              </a:rPr>
              <a:t>0</a:t>
            </a:r>
            <a:r>
              <a:rPr lang="zh-CN" altLang="it-IT" sz="1400">
                <a:solidFill>
                  <a:srgbClr val="002060"/>
                </a:solidFill>
                <a:cs typeface="Times New Roman" panose="02020603050405020304" pitchFamily="18" charset="0"/>
              </a:rPr>
              <a:t>说明是规范格式，</a:t>
            </a:r>
            <a:r>
              <a:rPr lang="it-IT" altLang="zh-CN" sz="1400">
                <a:solidFill>
                  <a:srgbClr val="002060"/>
                </a:solidFill>
                <a:cs typeface="Times New Roman" panose="02020603050405020304" pitchFamily="18" charset="0"/>
              </a:rPr>
              <a:t>1</a:t>
            </a:r>
            <a:r>
              <a:rPr lang="zh-CN" altLang="it-IT" sz="1400">
                <a:solidFill>
                  <a:srgbClr val="002060"/>
                </a:solidFill>
                <a:cs typeface="Times New Roman" panose="02020603050405020304" pitchFamily="18" charset="0"/>
              </a:rPr>
              <a:t>为非规范格式。</a:t>
            </a:r>
            <a:endParaRPr lang="zh-CN" altLang="en-US" sz="1400">
              <a:solidFill>
                <a:srgbClr val="002060"/>
              </a:solidFill>
              <a:cs typeface="Times New Roman" panose="02020603050405020304" pitchFamily="18" charset="0"/>
            </a:endParaRPr>
          </a:p>
        </p:txBody>
      </p:sp>
      <p:sp>
        <p:nvSpPr>
          <p:cNvPr id="11" name="矩形 14"/>
          <p:cNvSpPr>
            <a:spLocks noChangeArrowheads="1"/>
          </p:cNvSpPr>
          <p:nvPr/>
        </p:nvSpPr>
        <p:spPr bwMode="auto">
          <a:xfrm>
            <a:off x="2662237" y="5840264"/>
            <a:ext cx="685376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a:solidFill>
                  <a:srgbClr val="002060"/>
                </a:solidFill>
                <a:cs typeface="Times New Roman" panose="02020603050405020304" pitchFamily="18" charset="0"/>
              </a:rPr>
              <a:t>VLAN Identified( VLAN ID )</a:t>
            </a:r>
            <a:r>
              <a:rPr lang="zh-CN" altLang="en-US" sz="1400">
                <a:solidFill>
                  <a:srgbClr val="002060"/>
                </a:solidFill>
                <a:cs typeface="Times New Roman" panose="02020603050405020304" pitchFamily="18" charset="0"/>
              </a:rPr>
              <a:t>：这是一个</a:t>
            </a:r>
            <a:r>
              <a:rPr lang="en-US" altLang="zh-CN" sz="1400">
                <a:solidFill>
                  <a:srgbClr val="002060"/>
                </a:solidFill>
                <a:cs typeface="Times New Roman" panose="02020603050405020304" pitchFamily="18" charset="0"/>
              </a:rPr>
              <a:t>12</a:t>
            </a:r>
            <a:r>
              <a:rPr lang="zh-CN" altLang="en-US" sz="1400">
                <a:solidFill>
                  <a:srgbClr val="002060"/>
                </a:solidFill>
                <a:cs typeface="Times New Roman" panose="02020603050405020304" pitchFamily="18" charset="0"/>
              </a:rPr>
              <a:t>位的域，指明</a:t>
            </a:r>
            <a:r>
              <a:rPr lang="en-US" altLang="zh-CN" sz="1400">
                <a:solidFill>
                  <a:srgbClr val="002060"/>
                </a:solidFill>
                <a:cs typeface="Times New Roman" panose="02020603050405020304" pitchFamily="18" charset="0"/>
              </a:rPr>
              <a:t>VLAN</a:t>
            </a:r>
            <a:r>
              <a:rPr lang="zh-CN" altLang="en-US" sz="1400">
                <a:solidFill>
                  <a:srgbClr val="002060"/>
                </a:solidFill>
                <a:cs typeface="Times New Roman" panose="02020603050405020304" pitchFamily="18" charset="0"/>
              </a:rPr>
              <a:t>的</a:t>
            </a:r>
            <a:r>
              <a:rPr lang="en-US" altLang="zh-CN" sz="1400">
                <a:solidFill>
                  <a:srgbClr val="002060"/>
                </a:solidFill>
                <a:cs typeface="Times New Roman" panose="02020603050405020304" pitchFamily="18" charset="0"/>
              </a:rPr>
              <a:t>ID</a:t>
            </a:r>
            <a:r>
              <a:rPr lang="zh-CN" altLang="en-US" sz="1400">
                <a:solidFill>
                  <a:srgbClr val="002060"/>
                </a:solidFill>
                <a:cs typeface="Times New Roman" panose="02020603050405020304" pitchFamily="18" charset="0"/>
              </a:rPr>
              <a:t>。</a:t>
            </a:r>
          </a:p>
        </p:txBody>
      </p:sp>
      <p:sp>
        <p:nvSpPr>
          <p:cNvPr id="14" name="日期占位符 13"/>
          <p:cNvSpPr>
            <a:spLocks noGrp="1"/>
          </p:cNvSpPr>
          <p:nvPr>
            <p:ph type="dt" sz="half" idx="10"/>
          </p:nvPr>
        </p:nvSpPr>
        <p:spPr/>
        <p:txBody>
          <a:bodyPr/>
          <a:lstStyle/>
          <a:p>
            <a:pPr>
              <a:defRPr/>
            </a:pPr>
            <a:fld id="{0B3675A6-C28A-4695-9A91-E57873728C73}" type="datetime1">
              <a:rPr lang="zh-CN" altLang="en-US" smtClean="0"/>
              <a:t>2019/12/30</a:t>
            </a:fld>
            <a:endParaRPr lang="zh-CN" altLang="en-US"/>
          </a:p>
        </p:txBody>
      </p:sp>
    </p:spTree>
    <p:extLst>
      <p:ext uri="{BB962C8B-B14F-4D97-AF65-F5344CB8AC3E}">
        <p14:creationId xmlns:p14="http://schemas.microsoft.com/office/powerpoint/2010/main" val="1496649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24354</TotalTime>
  <Words>5710</Words>
  <Application>Microsoft Office PowerPoint</Application>
  <PresentationFormat>宽屏</PresentationFormat>
  <Paragraphs>1064</Paragraphs>
  <Slides>70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3" baseType="lpstr">
      <vt:lpstr>黑体</vt:lpstr>
      <vt:lpstr>华文行楷</vt:lpstr>
      <vt:lpstr>华文新魏</vt:lpstr>
      <vt:lpstr>华文中宋</vt:lpstr>
      <vt:lpstr>宋体</vt:lpstr>
      <vt:lpstr>微软雅黑</vt:lpstr>
      <vt:lpstr>Arial</vt:lpstr>
      <vt:lpstr>Calibri</vt:lpstr>
      <vt:lpstr>Lucida Sans Unicode</vt:lpstr>
      <vt:lpstr>Times New Roman</vt:lpstr>
      <vt:lpstr>Wingdings</vt:lpstr>
      <vt:lpstr>Office 主题​​</vt:lpstr>
      <vt:lpstr>剪辑</vt:lpstr>
      <vt:lpstr>网络安全技术</vt:lpstr>
      <vt:lpstr>了解网络隔离的基本概念；理解不同层次上隔离技术的原理和特点；掌握网络隔离技术在实际环境中的应用方式。</vt:lpstr>
      <vt:lpstr>内容安排</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周 玉川</cp:lastModifiedBy>
  <cp:revision>1069</cp:revision>
  <dcterms:created xsi:type="dcterms:W3CDTF">2013-10-09T01:13:35Z</dcterms:created>
  <dcterms:modified xsi:type="dcterms:W3CDTF">2019-12-30T06:50:19Z</dcterms:modified>
</cp:coreProperties>
</file>