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459" r:id="rId3"/>
    <p:sldId id="460" r:id="rId4"/>
    <p:sldId id="567" r:id="rId5"/>
    <p:sldId id="458" r:id="rId6"/>
    <p:sldId id="568" r:id="rId7"/>
    <p:sldId id="569" r:id="rId8"/>
    <p:sldId id="571" r:id="rId9"/>
    <p:sldId id="572" r:id="rId10"/>
    <p:sldId id="573" r:id="rId11"/>
    <p:sldId id="570" r:id="rId12"/>
    <p:sldId id="574" r:id="rId13"/>
    <p:sldId id="575" r:id="rId14"/>
    <p:sldId id="576" r:id="rId15"/>
    <p:sldId id="579" r:id="rId16"/>
    <p:sldId id="578" r:id="rId17"/>
    <p:sldId id="580" r:id="rId18"/>
    <p:sldId id="577" r:id="rId19"/>
    <p:sldId id="582" r:id="rId20"/>
    <p:sldId id="583" r:id="rId21"/>
    <p:sldId id="584" r:id="rId22"/>
    <p:sldId id="585" r:id="rId23"/>
    <p:sldId id="587" r:id="rId24"/>
    <p:sldId id="588" r:id="rId25"/>
    <p:sldId id="589" r:id="rId26"/>
    <p:sldId id="586" r:id="rId27"/>
    <p:sldId id="590" r:id="rId28"/>
    <p:sldId id="591" r:id="rId29"/>
    <p:sldId id="592" r:id="rId30"/>
    <p:sldId id="594" r:id="rId31"/>
    <p:sldId id="595" r:id="rId32"/>
    <p:sldId id="593" r:id="rId33"/>
    <p:sldId id="596" r:id="rId34"/>
    <p:sldId id="597" r:id="rId35"/>
    <p:sldId id="598" r:id="rId36"/>
    <p:sldId id="599" r:id="rId37"/>
    <p:sldId id="601" r:id="rId38"/>
    <p:sldId id="602" r:id="rId39"/>
    <p:sldId id="603" r:id="rId40"/>
    <p:sldId id="604" r:id="rId41"/>
    <p:sldId id="605" r:id="rId42"/>
    <p:sldId id="608" r:id="rId43"/>
    <p:sldId id="606" r:id="rId44"/>
    <p:sldId id="609" r:id="rId45"/>
    <p:sldId id="607" r:id="rId46"/>
    <p:sldId id="610" r:id="rId47"/>
    <p:sldId id="611" r:id="rId48"/>
    <p:sldId id="612" r:id="rId49"/>
    <p:sldId id="613" r:id="rId50"/>
    <p:sldId id="614" r:id="rId51"/>
    <p:sldId id="454" r:id="rId52"/>
  </p:sldIdLst>
  <p:sldSz cx="12192000" cy="6858000"/>
  <p:notesSz cx="9144000" cy="6858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CDE5"/>
    <a:srgbClr val="EA6103"/>
    <a:srgbClr val="F77427"/>
    <a:srgbClr val="67BFBB"/>
    <a:srgbClr val="F46D92"/>
    <a:srgbClr val="ED5684"/>
    <a:srgbClr val="FF0000"/>
    <a:srgbClr val="9900FF"/>
    <a:srgbClr val="FFFF6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0814" autoAdjust="0"/>
  </p:normalViewPr>
  <p:slideViewPr>
    <p:cSldViewPr>
      <p:cViewPr varScale="1">
        <p:scale>
          <a:sx n="62" d="100"/>
          <a:sy n="62" d="100"/>
        </p:scale>
        <p:origin x="25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F5B4B0-7C1E-447A-9663-02FFDE877AEE}" type="doc">
      <dgm:prSet loTypeId="urn:microsoft.com/office/officeart/2008/layout/HorizontalMultiLevelHierarchy" loCatId="hierarchy" qsTypeId="urn:microsoft.com/office/officeart/2005/8/quickstyle/simple3" qsCatId="simple" csTypeId="urn:microsoft.com/office/officeart/2005/8/colors/colorful4" csCatId="colorful" phldr="1"/>
      <dgm:spPr/>
      <dgm:t>
        <a:bodyPr/>
        <a:lstStyle/>
        <a:p>
          <a:endParaRPr lang="zh-CN" altLang="en-US"/>
        </a:p>
      </dgm:t>
    </dgm:pt>
    <dgm:pt modelId="{52ABFACF-F65E-40AF-AE31-14DB4CBBD929}">
      <dgm:prSet phldrT="[文本]" custT="1"/>
      <dgm:spPr/>
      <dgm:t>
        <a:bodyPr/>
        <a:lstStyle/>
        <a:p>
          <a:r>
            <a:rPr lang="zh-CN" altLang="en-US" sz="2400" dirty="0" smtClean="0">
              <a:solidFill>
                <a:srgbClr val="002060"/>
              </a:solidFill>
              <a:latin typeface="微软雅黑" panose="020B0503020204020204" pitchFamily="34" charset="-122"/>
              <a:ea typeface="微软雅黑" panose="020B0503020204020204" pitchFamily="34" charset="-122"/>
            </a:rPr>
            <a:t>入侵检测技术</a:t>
          </a:r>
          <a:endParaRPr lang="zh-CN" altLang="en-US" sz="2400" dirty="0">
            <a:solidFill>
              <a:srgbClr val="002060"/>
            </a:solidFill>
            <a:latin typeface="微软雅黑" panose="020B0503020204020204" pitchFamily="34" charset="-122"/>
            <a:ea typeface="微软雅黑" panose="020B0503020204020204" pitchFamily="34" charset="-122"/>
          </a:endParaRPr>
        </a:p>
      </dgm:t>
    </dgm:pt>
    <dgm:pt modelId="{B714F959-1953-4566-8EF1-9AC9FC913658}" type="parTrans" cxnId="{BD8DAF10-328D-4738-A0F0-9AF5C43961D7}">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49E7E229-B74E-4CE8-9834-D8DA73268714}" type="sibTrans" cxnId="{BD8DAF10-328D-4738-A0F0-9AF5C43961D7}">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FCC57719-6FCF-42B3-A24F-7A7D2FE6248D}">
      <dgm:prSet phldrT="[文本]" custT="1"/>
      <dgm:spPr/>
      <dgm:t>
        <a:bodyPr/>
        <a:lstStyle/>
        <a:p>
          <a:pPr indent="720000" algn="l"/>
          <a:r>
            <a:rPr lang="zh-CN" altLang="en-US" sz="2400" dirty="0" smtClean="0">
              <a:solidFill>
                <a:srgbClr val="002060"/>
              </a:solidFill>
              <a:latin typeface="微软雅黑" panose="020B0503020204020204" pitchFamily="34" charset="-122"/>
              <a:ea typeface="微软雅黑" panose="020B0503020204020204" pitchFamily="34" charset="-122"/>
            </a:rPr>
            <a:t>入侵检测技术概述</a:t>
          </a:r>
          <a:endParaRPr lang="zh-CN" altLang="en-US" sz="2400" dirty="0">
            <a:solidFill>
              <a:srgbClr val="002060"/>
            </a:solidFill>
            <a:latin typeface="微软雅黑" panose="020B0503020204020204" pitchFamily="34" charset="-122"/>
            <a:ea typeface="微软雅黑" panose="020B0503020204020204" pitchFamily="34" charset="-122"/>
          </a:endParaRPr>
        </a:p>
      </dgm:t>
    </dgm:pt>
    <dgm:pt modelId="{21B19C81-CC38-4292-827E-519C069BAB76}" type="parTrans" cxnId="{2E863C3A-8E32-4B47-A43B-AB6578A25A84}">
      <dgm:prSet custT="1"/>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572AD595-2F63-4148-86B8-0EF8BE6F2F8A}" type="sibTrans" cxnId="{2E863C3A-8E32-4B47-A43B-AB6578A25A84}">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EB8F9212-610E-4519-A7B1-F1FFAF5F9A77}">
      <dgm:prSet phldrT="[文本]" custT="1"/>
      <dgm:spPr/>
      <dgm:t>
        <a:bodyPr/>
        <a:lstStyle/>
        <a:p>
          <a:pPr indent="720000" algn="l"/>
          <a:r>
            <a:rPr lang="zh-CN" altLang="en-US" sz="2400" dirty="0" smtClean="0">
              <a:solidFill>
                <a:srgbClr val="002060"/>
              </a:solidFill>
              <a:latin typeface="微软雅黑" panose="020B0503020204020204" pitchFamily="34" charset="-122"/>
              <a:ea typeface="微软雅黑" panose="020B0503020204020204" pitchFamily="34" charset="-122"/>
            </a:rPr>
            <a:t>通用入侵检测框架</a:t>
          </a:r>
          <a:endParaRPr lang="zh-CN" altLang="en-US" sz="2400" dirty="0">
            <a:solidFill>
              <a:srgbClr val="002060"/>
            </a:solidFill>
            <a:latin typeface="微软雅黑" panose="020B0503020204020204" pitchFamily="34" charset="-122"/>
            <a:ea typeface="微软雅黑" panose="020B0503020204020204" pitchFamily="34" charset="-122"/>
          </a:endParaRPr>
        </a:p>
      </dgm:t>
    </dgm:pt>
    <dgm:pt modelId="{09D03F5E-FA65-41CA-98B9-2A24DF0B9928}" type="parTrans" cxnId="{4AFE4472-C99E-493B-8A10-A9F84D89BC09}">
      <dgm:prSet custT="1"/>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B90EFDE4-5488-4F03-B83B-A31BACC2B68B}" type="sibTrans" cxnId="{4AFE4472-C99E-493B-8A10-A9F84D89BC09}">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7FC8C3E6-84BF-48EE-B895-E753F1C8D0FC}">
      <dgm:prSet phldrT="[文本]" custT="1"/>
      <dgm:spPr/>
      <dgm:t>
        <a:bodyPr/>
        <a:lstStyle/>
        <a:p>
          <a:pPr indent="720000" algn="l"/>
          <a:r>
            <a:rPr lang="zh-CN" altLang="en-US" sz="2400" dirty="0" smtClean="0">
              <a:solidFill>
                <a:srgbClr val="002060"/>
              </a:solidFill>
              <a:latin typeface="微软雅黑" panose="020B0503020204020204" pitchFamily="34" charset="-122"/>
              <a:ea typeface="微软雅黑" panose="020B0503020204020204" pitchFamily="34" charset="-122"/>
            </a:rPr>
            <a:t>入侵检测技术原理</a:t>
          </a:r>
          <a:endParaRPr lang="zh-CN" altLang="en-US" sz="2400" dirty="0">
            <a:solidFill>
              <a:srgbClr val="002060"/>
            </a:solidFill>
            <a:latin typeface="微软雅黑" panose="020B0503020204020204" pitchFamily="34" charset="-122"/>
            <a:ea typeface="微软雅黑" panose="020B0503020204020204" pitchFamily="34" charset="-122"/>
          </a:endParaRPr>
        </a:p>
      </dgm:t>
    </dgm:pt>
    <dgm:pt modelId="{6B80B25D-477D-4BDE-99FD-A6B10127D45D}" type="parTrans" cxnId="{AC3E19E1-73E6-4BCC-B423-CE825229472B}">
      <dgm:prSet/>
      <dgm:spPr/>
      <dgm:t>
        <a:bodyPr/>
        <a:lstStyle/>
        <a:p>
          <a:endParaRPr lang="zh-CN" altLang="en-US">
            <a:solidFill>
              <a:srgbClr val="002060"/>
            </a:solidFill>
          </a:endParaRPr>
        </a:p>
      </dgm:t>
    </dgm:pt>
    <dgm:pt modelId="{693ED514-96AB-476F-8D41-A694109BC930}" type="sibTrans" cxnId="{AC3E19E1-73E6-4BCC-B423-CE825229472B}">
      <dgm:prSet/>
      <dgm:spPr/>
      <dgm:t>
        <a:bodyPr/>
        <a:lstStyle/>
        <a:p>
          <a:endParaRPr lang="zh-CN" altLang="en-US">
            <a:solidFill>
              <a:srgbClr val="002060"/>
            </a:solidFill>
          </a:endParaRPr>
        </a:p>
      </dgm:t>
    </dgm:pt>
    <dgm:pt modelId="{0E0B6C48-B1A5-45FA-9F73-8CA8AC2E9C43}">
      <dgm:prSet phldrT="[文本]" custT="1"/>
      <dgm:spPr/>
      <dgm:t>
        <a:bodyPr/>
        <a:lstStyle/>
        <a:p>
          <a:pPr indent="720000" algn="l"/>
          <a:r>
            <a:rPr lang="zh-CN" altLang="en-US" sz="2400" dirty="0" smtClean="0">
              <a:solidFill>
                <a:srgbClr val="002060"/>
              </a:solidFill>
              <a:latin typeface="微软雅黑" panose="020B0503020204020204" pitchFamily="34" charset="-122"/>
              <a:ea typeface="微软雅黑" panose="020B0503020204020204" pitchFamily="34" charset="-122"/>
            </a:rPr>
            <a:t>入侵</a:t>
          </a:r>
          <a:r>
            <a:rPr lang="zh-CN" altLang="en-US" sz="2400" dirty="0" smtClean="0">
              <a:solidFill>
                <a:srgbClr val="002060"/>
              </a:solidFill>
              <a:latin typeface="微软雅黑" panose="020B0503020204020204" pitchFamily="34" charset="-122"/>
              <a:ea typeface="微软雅黑" panose="020B0503020204020204" pitchFamily="34" charset="-122"/>
            </a:rPr>
            <a:t>检测实例与系统</a:t>
          </a:r>
          <a:r>
            <a:rPr lang="zh-CN" altLang="en-US" sz="2400" dirty="0" smtClean="0">
              <a:solidFill>
                <a:srgbClr val="002060"/>
              </a:solidFill>
              <a:latin typeface="微软雅黑" panose="020B0503020204020204" pitchFamily="34" charset="-122"/>
              <a:ea typeface="微软雅黑" panose="020B0503020204020204" pitchFamily="34" charset="-122"/>
            </a:rPr>
            <a:t>部署</a:t>
          </a:r>
          <a:endParaRPr lang="zh-CN" altLang="en-US" sz="2400" dirty="0">
            <a:solidFill>
              <a:srgbClr val="002060"/>
            </a:solidFill>
            <a:latin typeface="微软雅黑" panose="020B0503020204020204" pitchFamily="34" charset="-122"/>
            <a:ea typeface="微软雅黑" panose="020B0503020204020204" pitchFamily="34" charset="-122"/>
          </a:endParaRPr>
        </a:p>
      </dgm:t>
    </dgm:pt>
    <dgm:pt modelId="{FBC32175-DF6E-434B-8D2E-C68D77A1D7D1}" type="parTrans" cxnId="{2A3EAA65-16F9-4695-867E-921AB7835978}">
      <dgm:prSet/>
      <dgm:spPr/>
      <dgm:t>
        <a:bodyPr/>
        <a:lstStyle/>
        <a:p>
          <a:endParaRPr lang="zh-CN" altLang="en-US">
            <a:solidFill>
              <a:srgbClr val="002060"/>
            </a:solidFill>
          </a:endParaRPr>
        </a:p>
      </dgm:t>
    </dgm:pt>
    <dgm:pt modelId="{17F41F38-C1DC-4FC4-ABC6-5F4530525A63}" type="sibTrans" cxnId="{2A3EAA65-16F9-4695-867E-921AB7835978}">
      <dgm:prSet/>
      <dgm:spPr/>
      <dgm:t>
        <a:bodyPr/>
        <a:lstStyle/>
        <a:p>
          <a:endParaRPr lang="zh-CN" altLang="en-US">
            <a:solidFill>
              <a:srgbClr val="002060"/>
            </a:solidFill>
          </a:endParaRPr>
        </a:p>
      </dgm:t>
    </dgm:pt>
    <dgm:pt modelId="{0CFF7574-2F89-4C32-A0F7-F304E981EA44}" type="pres">
      <dgm:prSet presAssocID="{BDF5B4B0-7C1E-447A-9663-02FFDE877AEE}" presName="Name0" presStyleCnt="0">
        <dgm:presLayoutVars>
          <dgm:chPref val="1"/>
          <dgm:dir/>
          <dgm:animOne val="branch"/>
          <dgm:animLvl val="lvl"/>
          <dgm:resizeHandles val="exact"/>
        </dgm:presLayoutVars>
      </dgm:prSet>
      <dgm:spPr/>
      <dgm:t>
        <a:bodyPr/>
        <a:lstStyle/>
        <a:p>
          <a:endParaRPr lang="zh-CN" altLang="en-US"/>
        </a:p>
      </dgm:t>
    </dgm:pt>
    <dgm:pt modelId="{C4CF20BB-85C4-4308-9BF5-0064E7ED92B0}" type="pres">
      <dgm:prSet presAssocID="{52ABFACF-F65E-40AF-AE31-14DB4CBBD929}" presName="root1" presStyleCnt="0"/>
      <dgm:spPr/>
    </dgm:pt>
    <dgm:pt modelId="{5C4279C7-D627-42B3-B1B6-E763392595DA}" type="pres">
      <dgm:prSet presAssocID="{52ABFACF-F65E-40AF-AE31-14DB4CBBD929}" presName="LevelOneTextNode" presStyleLbl="node0" presStyleIdx="0" presStyleCnt="1" custLinFactX="-54226" custLinFactNeighborX="-100000">
        <dgm:presLayoutVars>
          <dgm:chPref val="3"/>
        </dgm:presLayoutVars>
      </dgm:prSet>
      <dgm:spPr/>
      <dgm:t>
        <a:bodyPr/>
        <a:lstStyle/>
        <a:p>
          <a:endParaRPr lang="zh-CN" altLang="en-US"/>
        </a:p>
      </dgm:t>
    </dgm:pt>
    <dgm:pt modelId="{E06CABE9-157F-4BE2-9DF0-E9BEAA21D552}" type="pres">
      <dgm:prSet presAssocID="{52ABFACF-F65E-40AF-AE31-14DB4CBBD929}" presName="level2hierChild" presStyleCnt="0"/>
      <dgm:spPr/>
    </dgm:pt>
    <dgm:pt modelId="{FB90D894-5C2A-49EF-9EAF-0219408198BB}" type="pres">
      <dgm:prSet presAssocID="{21B19C81-CC38-4292-827E-519C069BAB76}" presName="conn2-1" presStyleLbl="parChTrans1D2" presStyleIdx="0" presStyleCnt="4"/>
      <dgm:spPr/>
      <dgm:t>
        <a:bodyPr/>
        <a:lstStyle/>
        <a:p>
          <a:endParaRPr lang="zh-CN" altLang="en-US"/>
        </a:p>
      </dgm:t>
    </dgm:pt>
    <dgm:pt modelId="{BA008916-8107-4913-B1D5-CFDEC0C30CDE}" type="pres">
      <dgm:prSet presAssocID="{21B19C81-CC38-4292-827E-519C069BAB76}" presName="connTx" presStyleLbl="parChTrans1D2" presStyleIdx="0" presStyleCnt="4"/>
      <dgm:spPr/>
      <dgm:t>
        <a:bodyPr/>
        <a:lstStyle/>
        <a:p>
          <a:endParaRPr lang="zh-CN" altLang="en-US"/>
        </a:p>
      </dgm:t>
    </dgm:pt>
    <dgm:pt modelId="{7F8E7160-03CD-43B8-A263-CFDB21B07911}" type="pres">
      <dgm:prSet presAssocID="{FCC57719-6FCF-42B3-A24F-7A7D2FE6248D}" presName="root2" presStyleCnt="0"/>
      <dgm:spPr/>
    </dgm:pt>
    <dgm:pt modelId="{7C1FED7C-D8EC-4530-8AB6-8C2714AA56C7}" type="pres">
      <dgm:prSet presAssocID="{FCC57719-6FCF-42B3-A24F-7A7D2FE6248D}" presName="LevelTwoTextNode" presStyleLbl="node2" presStyleIdx="0" presStyleCnt="4" custScaleX="190835" custLinFactNeighborX="14029" custLinFactNeighborY="-538">
        <dgm:presLayoutVars>
          <dgm:chPref val="3"/>
        </dgm:presLayoutVars>
      </dgm:prSet>
      <dgm:spPr/>
      <dgm:t>
        <a:bodyPr/>
        <a:lstStyle/>
        <a:p>
          <a:endParaRPr lang="zh-CN" altLang="en-US"/>
        </a:p>
      </dgm:t>
    </dgm:pt>
    <dgm:pt modelId="{D473B3F2-69BC-4D82-90D7-4E2A3B9C2552}" type="pres">
      <dgm:prSet presAssocID="{FCC57719-6FCF-42B3-A24F-7A7D2FE6248D}" presName="level3hierChild" presStyleCnt="0"/>
      <dgm:spPr/>
    </dgm:pt>
    <dgm:pt modelId="{FBD6E80D-5562-4DE9-A27A-0053813C7DC1}" type="pres">
      <dgm:prSet presAssocID="{09D03F5E-FA65-41CA-98B9-2A24DF0B9928}" presName="conn2-1" presStyleLbl="parChTrans1D2" presStyleIdx="1" presStyleCnt="4"/>
      <dgm:spPr/>
      <dgm:t>
        <a:bodyPr/>
        <a:lstStyle/>
        <a:p>
          <a:endParaRPr lang="zh-CN" altLang="en-US"/>
        </a:p>
      </dgm:t>
    </dgm:pt>
    <dgm:pt modelId="{DE3DA856-024D-4E2E-AA6E-65142AD196C7}" type="pres">
      <dgm:prSet presAssocID="{09D03F5E-FA65-41CA-98B9-2A24DF0B9928}" presName="connTx" presStyleLbl="parChTrans1D2" presStyleIdx="1" presStyleCnt="4"/>
      <dgm:spPr/>
      <dgm:t>
        <a:bodyPr/>
        <a:lstStyle/>
        <a:p>
          <a:endParaRPr lang="zh-CN" altLang="en-US"/>
        </a:p>
      </dgm:t>
    </dgm:pt>
    <dgm:pt modelId="{6B11C752-16A5-4A6F-982C-FC2D791EAF81}" type="pres">
      <dgm:prSet presAssocID="{EB8F9212-610E-4519-A7B1-F1FFAF5F9A77}" presName="root2" presStyleCnt="0"/>
      <dgm:spPr/>
    </dgm:pt>
    <dgm:pt modelId="{AB72FF4B-7660-4769-BAC2-3A0716D04C5C}" type="pres">
      <dgm:prSet presAssocID="{EB8F9212-610E-4519-A7B1-F1FFAF5F9A77}" presName="LevelTwoTextNode" presStyleLbl="node2" presStyleIdx="1" presStyleCnt="4" custScaleX="190835" custLinFactNeighborX="14029">
        <dgm:presLayoutVars>
          <dgm:chPref val="3"/>
        </dgm:presLayoutVars>
      </dgm:prSet>
      <dgm:spPr/>
      <dgm:t>
        <a:bodyPr/>
        <a:lstStyle/>
        <a:p>
          <a:endParaRPr lang="zh-CN" altLang="en-US"/>
        </a:p>
      </dgm:t>
    </dgm:pt>
    <dgm:pt modelId="{5D0D24C9-4CD5-4A21-9F09-8DFD6FE0A915}" type="pres">
      <dgm:prSet presAssocID="{EB8F9212-610E-4519-A7B1-F1FFAF5F9A77}" presName="level3hierChild" presStyleCnt="0"/>
      <dgm:spPr/>
    </dgm:pt>
    <dgm:pt modelId="{8A4DDA62-2FBD-4F65-B11A-9188B0B8D056}" type="pres">
      <dgm:prSet presAssocID="{6B80B25D-477D-4BDE-99FD-A6B10127D45D}" presName="conn2-1" presStyleLbl="parChTrans1D2" presStyleIdx="2" presStyleCnt="4"/>
      <dgm:spPr/>
      <dgm:t>
        <a:bodyPr/>
        <a:lstStyle/>
        <a:p>
          <a:endParaRPr lang="zh-CN" altLang="en-US"/>
        </a:p>
      </dgm:t>
    </dgm:pt>
    <dgm:pt modelId="{50A72458-A1AA-4F0A-B17F-1E02453C0495}" type="pres">
      <dgm:prSet presAssocID="{6B80B25D-477D-4BDE-99FD-A6B10127D45D}" presName="connTx" presStyleLbl="parChTrans1D2" presStyleIdx="2" presStyleCnt="4"/>
      <dgm:spPr/>
      <dgm:t>
        <a:bodyPr/>
        <a:lstStyle/>
        <a:p>
          <a:endParaRPr lang="zh-CN" altLang="en-US"/>
        </a:p>
      </dgm:t>
    </dgm:pt>
    <dgm:pt modelId="{F9A236E0-00E9-4EB7-8052-9DFFADFF6B3D}" type="pres">
      <dgm:prSet presAssocID="{7FC8C3E6-84BF-48EE-B895-E753F1C8D0FC}" presName="root2" presStyleCnt="0"/>
      <dgm:spPr/>
    </dgm:pt>
    <dgm:pt modelId="{2358C86C-8917-41D2-8E27-B908B4D8D8EB}" type="pres">
      <dgm:prSet presAssocID="{7FC8C3E6-84BF-48EE-B895-E753F1C8D0FC}" presName="LevelTwoTextNode" presStyleLbl="node2" presStyleIdx="2" presStyleCnt="4" custScaleX="189864" custLinFactNeighborX="14029">
        <dgm:presLayoutVars>
          <dgm:chPref val="3"/>
        </dgm:presLayoutVars>
      </dgm:prSet>
      <dgm:spPr/>
      <dgm:t>
        <a:bodyPr/>
        <a:lstStyle/>
        <a:p>
          <a:endParaRPr lang="zh-CN" altLang="en-US"/>
        </a:p>
      </dgm:t>
    </dgm:pt>
    <dgm:pt modelId="{D842E2D8-020D-4AE3-B56E-95B7D3238A09}" type="pres">
      <dgm:prSet presAssocID="{7FC8C3E6-84BF-48EE-B895-E753F1C8D0FC}" presName="level3hierChild" presStyleCnt="0"/>
      <dgm:spPr/>
    </dgm:pt>
    <dgm:pt modelId="{82948872-1DEB-4E6E-81DE-0178C1877594}" type="pres">
      <dgm:prSet presAssocID="{FBC32175-DF6E-434B-8D2E-C68D77A1D7D1}" presName="conn2-1" presStyleLbl="parChTrans1D2" presStyleIdx="3" presStyleCnt="4"/>
      <dgm:spPr/>
      <dgm:t>
        <a:bodyPr/>
        <a:lstStyle/>
        <a:p>
          <a:endParaRPr lang="zh-CN" altLang="en-US"/>
        </a:p>
      </dgm:t>
    </dgm:pt>
    <dgm:pt modelId="{EABE5E8D-E6C8-4E58-A35E-6AC55B40A23A}" type="pres">
      <dgm:prSet presAssocID="{FBC32175-DF6E-434B-8D2E-C68D77A1D7D1}" presName="connTx" presStyleLbl="parChTrans1D2" presStyleIdx="3" presStyleCnt="4"/>
      <dgm:spPr/>
      <dgm:t>
        <a:bodyPr/>
        <a:lstStyle/>
        <a:p>
          <a:endParaRPr lang="zh-CN" altLang="en-US"/>
        </a:p>
      </dgm:t>
    </dgm:pt>
    <dgm:pt modelId="{5671F4B3-9FCB-4ABF-A5EB-00CCFEB3C7C1}" type="pres">
      <dgm:prSet presAssocID="{0E0B6C48-B1A5-45FA-9F73-8CA8AC2E9C43}" presName="root2" presStyleCnt="0"/>
      <dgm:spPr/>
    </dgm:pt>
    <dgm:pt modelId="{07B0FB95-4055-4C0C-A36E-395E21D7D3E1}" type="pres">
      <dgm:prSet presAssocID="{0E0B6C48-B1A5-45FA-9F73-8CA8AC2E9C43}" presName="LevelTwoTextNode" presStyleLbl="node2" presStyleIdx="3" presStyleCnt="4" custScaleX="189864" custLinFactNeighborX="14029">
        <dgm:presLayoutVars>
          <dgm:chPref val="3"/>
        </dgm:presLayoutVars>
      </dgm:prSet>
      <dgm:spPr/>
      <dgm:t>
        <a:bodyPr/>
        <a:lstStyle/>
        <a:p>
          <a:endParaRPr lang="zh-CN" altLang="en-US"/>
        </a:p>
      </dgm:t>
    </dgm:pt>
    <dgm:pt modelId="{EAEAF406-E72B-4607-8279-4CBE28DC232F}" type="pres">
      <dgm:prSet presAssocID="{0E0B6C48-B1A5-45FA-9F73-8CA8AC2E9C43}" presName="level3hierChild" presStyleCnt="0"/>
      <dgm:spPr/>
    </dgm:pt>
  </dgm:ptLst>
  <dgm:cxnLst>
    <dgm:cxn modelId="{2A3EAA65-16F9-4695-867E-921AB7835978}" srcId="{52ABFACF-F65E-40AF-AE31-14DB4CBBD929}" destId="{0E0B6C48-B1A5-45FA-9F73-8CA8AC2E9C43}" srcOrd="3" destOrd="0" parTransId="{FBC32175-DF6E-434B-8D2E-C68D77A1D7D1}" sibTransId="{17F41F38-C1DC-4FC4-ABC6-5F4530525A63}"/>
    <dgm:cxn modelId="{95446DDD-7620-437D-A1DE-7896D11E0E95}" type="presOf" srcId="{21B19C81-CC38-4292-827E-519C069BAB76}" destId="{FB90D894-5C2A-49EF-9EAF-0219408198BB}" srcOrd="0" destOrd="0" presId="urn:microsoft.com/office/officeart/2008/layout/HorizontalMultiLevelHierarchy"/>
    <dgm:cxn modelId="{5F766346-14F4-42BA-A949-0495207E85DD}" type="presOf" srcId="{BDF5B4B0-7C1E-447A-9663-02FFDE877AEE}" destId="{0CFF7574-2F89-4C32-A0F7-F304E981EA44}" srcOrd="0" destOrd="0" presId="urn:microsoft.com/office/officeart/2008/layout/HorizontalMultiLevelHierarchy"/>
    <dgm:cxn modelId="{E69E5EE6-DBCB-4E9C-BCB5-72EB4867A0BF}" type="presOf" srcId="{FCC57719-6FCF-42B3-A24F-7A7D2FE6248D}" destId="{7C1FED7C-D8EC-4530-8AB6-8C2714AA56C7}" srcOrd="0" destOrd="0" presId="urn:microsoft.com/office/officeart/2008/layout/HorizontalMultiLevelHierarchy"/>
    <dgm:cxn modelId="{9248B71B-2B2A-4D6D-961A-1F699B4404F8}" type="presOf" srcId="{21B19C81-CC38-4292-827E-519C069BAB76}" destId="{BA008916-8107-4913-B1D5-CFDEC0C30CDE}" srcOrd="1" destOrd="0" presId="urn:microsoft.com/office/officeart/2008/layout/HorizontalMultiLevelHierarchy"/>
    <dgm:cxn modelId="{4E8D31A2-9FE6-4E07-BBCD-C3B4D055E57F}" type="presOf" srcId="{FBC32175-DF6E-434B-8D2E-C68D77A1D7D1}" destId="{82948872-1DEB-4E6E-81DE-0178C1877594}" srcOrd="0" destOrd="0" presId="urn:microsoft.com/office/officeart/2008/layout/HorizontalMultiLevelHierarchy"/>
    <dgm:cxn modelId="{758BBB00-61E4-4AC7-84E3-FDF5DE4FD0A9}" type="presOf" srcId="{EB8F9212-610E-4519-A7B1-F1FFAF5F9A77}" destId="{AB72FF4B-7660-4769-BAC2-3A0716D04C5C}" srcOrd="0" destOrd="0" presId="urn:microsoft.com/office/officeart/2008/layout/HorizontalMultiLevelHierarchy"/>
    <dgm:cxn modelId="{BD8DAF10-328D-4738-A0F0-9AF5C43961D7}" srcId="{BDF5B4B0-7C1E-447A-9663-02FFDE877AEE}" destId="{52ABFACF-F65E-40AF-AE31-14DB4CBBD929}" srcOrd="0" destOrd="0" parTransId="{B714F959-1953-4566-8EF1-9AC9FC913658}" sibTransId="{49E7E229-B74E-4CE8-9834-D8DA73268714}"/>
    <dgm:cxn modelId="{D0A963A1-596A-4D37-B834-DBD3C87B2935}" type="presOf" srcId="{6B80B25D-477D-4BDE-99FD-A6B10127D45D}" destId="{8A4DDA62-2FBD-4F65-B11A-9188B0B8D056}" srcOrd="0" destOrd="0" presId="urn:microsoft.com/office/officeart/2008/layout/HorizontalMultiLevelHierarchy"/>
    <dgm:cxn modelId="{00939F9A-D913-4E48-9273-16FE57B0FB06}" type="presOf" srcId="{09D03F5E-FA65-41CA-98B9-2A24DF0B9928}" destId="{FBD6E80D-5562-4DE9-A27A-0053813C7DC1}" srcOrd="0" destOrd="0" presId="urn:microsoft.com/office/officeart/2008/layout/HorizontalMultiLevelHierarchy"/>
    <dgm:cxn modelId="{8A1F74A2-FBA2-447F-A3E6-B8E2E21E81F8}" type="presOf" srcId="{FBC32175-DF6E-434B-8D2E-C68D77A1D7D1}" destId="{EABE5E8D-E6C8-4E58-A35E-6AC55B40A23A}" srcOrd="1" destOrd="0" presId="urn:microsoft.com/office/officeart/2008/layout/HorizontalMultiLevelHierarchy"/>
    <dgm:cxn modelId="{8314695E-83C5-4245-9400-004B0AE7C832}" type="presOf" srcId="{09D03F5E-FA65-41CA-98B9-2A24DF0B9928}" destId="{DE3DA856-024D-4E2E-AA6E-65142AD196C7}" srcOrd="1" destOrd="0" presId="urn:microsoft.com/office/officeart/2008/layout/HorizontalMultiLevelHierarchy"/>
    <dgm:cxn modelId="{A6F868C0-CEC0-408A-A4C7-B05A7D0594A5}" type="presOf" srcId="{6B80B25D-477D-4BDE-99FD-A6B10127D45D}" destId="{50A72458-A1AA-4F0A-B17F-1E02453C0495}" srcOrd="1" destOrd="0" presId="urn:microsoft.com/office/officeart/2008/layout/HorizontalMultiLevelHierarchy"/>
    <dgm:cxn modelId="{217C96C2-DE97-4443-AC3D-DF5E2C707F2C}" type="presOf" srcId="{7FC8C3E6-84BF-48EE-B895-E753F1C8D0FC}" destId="{2358C86C-8917-41D2-8E27-B908B4D8D8EB}" srcOrd="0" destOrd="0" presId="urn:microsoft.com/office/officeart/2008/layout/HorizontalMultiLevelHierarchy"/>
    <dgm:cxn modelId="{C7885B21-4C6C-4469-BE41-AEBFA77B50D6}" type="presOf" srcId="{52ABFACF-F65E-40AF-AE31-14DB4CBBD929}" destId="{5C4279C7-D627-42B3-B1B6-E763392595DA}" srcOrd="0" destOrd="0" presId="urn:microsoft.com/office/officeart/2008/layout/HorizontalMultiLevelHierarchy"/>
    <dgm:cxn modelId="{4AFE4472-C99E-493B-8A10-A9F84D89BC09}" srcId="{52ABFACF-F65E-40AF-AE31-14DB4CBBD929}" destId="{EB8F9212-610E-4519-A7B1-F1FFAF5F9A77}" srcOrd="1" destOrd="0" parTransId="{09D03F5E-FA65-41CA-98B9-2A24DF0B9928}" sibTransId="{B90EFDE4-5488-4F03-B83B-A31BACC2B68B}"/>
    <dgm:cxn modelId="{AC3E19E1-73E6-4BCC-B423-CE825229472B}" srcId="{52ABFACF-F65E-40AF-AE31-14DB4CBBD929}" destId="{7FC8C3E6-84BF-48EE-B895-E753F1C8D0FC}" srcOrd="2" destOrd="0" parTransId="{6B80B25D-477D-4BDE-99FD-A6B10127D45D}" sibTransId="{693ED514-96AB-476F-8D41-A694109BC930}"/>
    <dgm:cxn modelId="{808A8CB5-79E3-453C-A73E-1F33A387BA15}" type="presOf" srcId="{0E0B6C48-B1A5-45FA-9F73-8CA8AC2E9C43}" destId="{07B0FB95-4055-4C0C-A36E-395E21D7D3E1}" srcOrd="0" destOrd="0" presId="urn:microsoft.com/office/officeart/2008/layout/HorizontalMultiLevelHierarchy"/>
    <dgm:cxn modelId="{2E863C3A-8E32-4B47-A43B-AB6578A25A84}" srcId="{52ABFACF-F65E-40AF-AE31-14DB4CBBD929}" destId="{FCC57719-6FCF-42B3-A24F-7A7D2FE6248D}" srcOrd="0" destOrd="0" parTransId="{21B19C81-CC38-4292-827E-519C069BAB76}" sibTransId="{572AD595-2F63-4148-86B8-0EF8BE6F2F8A}"/>
    <dgm:cxn modelId="{B344FFF1-C59C-4F81-85C8-CFB2AF6ED1EE}" type="presParOf" srcId="{0CFF7574-2F89-4C32-A0F7-F304E981EA44}" destId="{C4CF20BB-85C4-4308-9BF5-0064E7ED92B0}" srcOrd="0" destOrd="0" presId="urn:microsoft.com/office/officeart/2008/layout/HorizontalMultiLevelHierarchy"/>
    <dgm:cxn modelId="{2CD58784-C9A4-4ADE-AEB7-AEED52558F20}" type="presParOf" srcId="{C4CF20BB-85C4-4308-9BF5-0064E7ED92B0}" destId="{5C4279C7-D627-42B3-B1B6-E763392595DA}" srcOrd="0" destOrd="0" presId="urn:microsoft.com/office/officeart/2008/layout/HorizontalMultiLevelHierarchy"/>
    <dgm:cxn modelId="{B6040079-9421-4104-BCEC-7AED3CF8469D}" type="presParOf" srcId="{C4CF20BB-85C4-4308-9BF5-0064E7ED92B0}" destId="{E06CABE9-157F-4BE2-9DF0-E9BEAA21D552}" srcOrd="1" destOrd="0" presId="urn:microsoft.com/office/officeart/2008/layout/HorizontalMultiLevelHierarchy"/>
    <dgm:cxn modelId="{26A4F066-1E8B-4CAE-971D-FE8091F67168}" type="presParOf" srcId="{E06CABE9-157F-4BE2-9DF0-E9BEAA21D552}" destId="{FB90D894-5C2A-49EF-9EAF-0219408198BB}" srcOrd="0" destOrd="0" presId="urn:microsoft.com/office/officeart/2008/layout/HorizontalMultiLevelHierarchy"/>
    <dgm:cxn modelId="{980513A0-137B-457C-86A3-10EE645C7C6B}" type="presParOf" srcId="{FB90D894-5C2A-49EF-9EAF-0219408198BB}" destId="{BA008916-8107-4913-B1D5-CFDEC0C30CDE}" srcOrd="0" destOrd="0" presId="urn:microsoft.com/office/officeart/2008/layout/HorizontalMultiLevelHierarchy"/>
    <dgm:cxn modelId="{6BFBEF49-9478-4543-B1B0-35767A43DA3C}" type="presParOf" srcId="{E06CABE9-157F-4BE2-9DF0-E9BEAA21D552}" destId="{7F8E7160-03CD-43B8-A263-CFDB21B07911}" srcOrd="1" destOrd="0" presId="urn:microsoft.com/office/officeart/2008/layout/HorizontalMultiLevelHierarchy"/>
    <dgm:cxn modelId="{9378995E-A064-4854-8337-105530808F62}" type="presParOf" srcId="{7F8E7160-03CD-43B8-A263-CFDB21B07911}" destId="{7C1FED7C-D8EC-4530-8AB6-8C2714AA56C7}" srcOrd="0" destOrd="0" presId="urn:microsoft.com/office/officeart/2008/layout/HorizontalMultiLevelHierarchy"/>
    <dgm:cxn modelId="{4C7758E6-7B3C-4E0E-B9FD-6CDA1E0C2D93}" type="presParOf" srcId="{7F8E7160-03CD-43B8-A263-CFDB21B07911}" destId="{D473B3F2-69BC-4D82-90D7-4E2A3B9C2552}" srcOrd="1" destOrd="0" presId="urn:microsoft.com/office/officeart/2008/layout/HorizontalMultiLevelHierarchy"/>
    <dgm:cxn modelId="{75E9A77C-1D46-47A2-8216-FBBCBCF4B900}" type="presParOf" srcId="{E06CABE9-157F-4BE2-9DF0-E9BEAA21D552}" destId="{FBD6E80D-5562-4DE9-A27A-0053813C7DC1}" srcOrd="2" destOrd="0" presId="urn:microsoft.com/office/officeart/2008/layout/HorizontalMultiLevelHierarchy"/>
    <dgm:cxn modelId="{D79959D0-4A0A-4007-B20A-CE1D108343F3}" type="presParOf" srcId="{FBD6E80D-5562-4DE9-A27A-0053813C7DC1}" destId="{DE3DA856-024D-4E2E-AA6E-65142AD196C7}" srcOrd="0" destOrd="0" presId="urn:microsoft.com/office/officeart/2008/layout/HorizontalMultiLevelHierarchy"/>
    <dgm:cxn modelId="{4D7CFF08-42C6-49A9-90FA-2C9D401E2A1A}" type="presParOf" srcId="{E06CABE9-157F-4BE2-9DF0-E9BEAA21D552}" destId="{6B11C752-16A5-4A6F-982C-FC2D791EAF81}" srcOrd="3" destOrd="0" presId="urn:microsoft.com/office/officeart/2008/layout/HorizontalMultiLevelHierarchy"/>
    <dgm:cxn modelId="{A279467A-5CE2-43A3-B25B-17697D5C3C0F}" type="presParOf" srcId="{6B11C752-16A5-4A6F-982C-FC2D791EAF81}" destId="{AB72FF4B-7660-4769-BAC2-3A0716D04C5C}" srcOrd="0" destOrd="0" presId="urn:microsoft.com/office/officeart/2008/layout/HorizontalMultiLevelHierarchy"/>
    <dgm:cxn modelId="{20584E86-9939-4B35-895E-29487593FF24}" type="presParOf" srcId="{6B11C752-16A5-4A6F-982C-FC2D791EAF81}" destId="{5D0D24C9-4CD5-4A21-9F09-8DFD6FE0A915}" srcOrd="1" destOrd="0" presId="urn:microsoft.com/office/officeart/2008/layout/HorizontalMultiLevelHierarchy"/>
    <dgm:cxn modelId="{6C3CAD74-E7C5-4154-8C0D-6E8B4061B70A}" type="presParOf" srcId="{E06CABE9-157F-4BE2-9DF0-E9BEAA21D552}" destId="{8A4DDA62-2FBD-4F65-B11A-9188B0B8D056}" srcOrd="4" destOrd="0" presId="urn:microsoft.com/office/officeart/2008/layout/HorizontalMultiLevelHierarchy"/>
    <dgm:cxn modelId="{ECBEF898-7E2C-4AF0-905C-C1A525214A7C}" type="presParOf" srcId="{8A4DDA62-2FBD-4F65-B11A-9188B0B8D056}" destId="{50A72458-A1AA-4F0A-B17F-1E02453C0495}" srcOrd="0" destOrd="0" presId="urn:microsoft.com/office/officeart/2008/layout/HorizontalMultiLevelHierarchy"/>
    <dgm:cxn modelId="{5DBFB736-C067-4817-9473-4CB8AC3BA997}" type="presParOf" srcId="{E06CABE9-157F-4BE2-9DF0-E9BEAA21D552}" destId="{F9A236E0-00E9-4EB7-8052-9DFFADFF6B3D}" srcOrd="5" destOrd="0" presId="urn:microsoft.com/office/officeart/2008/layout/HorizontalMultiLevelHierarchy"/>
    <dgm:cxn modelId="{8563F3D6-5360-4C36-93B4-4F6C65DB8782}" type="presParOf" srcId="{F9A236E0-00E9-4EB7-8052-9DFFADFF6B3D}" destId="{2358C86C-8917-41D2-8E27-B908B4D8D8EB}" srcOrd="0" destOrd="0" presId="urn:microsoft.com/office/officeart/2008/layout/HorizontalMultiLevelHierarchy"/>
    <dgm:cxn modelId="{2BA4A797-EF6C-4CAD-8D27-EB17CCD62243}" type="presParOf" srcId="{F9A236E0-00E9-4EB7-8052-9DFFADFF6B3D}" destId="{D842E2D8-020D-4AE3-B56E-95B7D3238A09}" srcOrd="1" destOrd="0" presId="urn:microsoft.com/office/officeart/2008/layout/HorizontalMultiLevelHierarchy"/>
    <dgm:cxn modelId="{358948B4-F169-4E14-8B0E-CC9C11DA07CC}" type="presParOf" srcId="{E06CABE9-157F-4BE2-9DF0-E9BEAA21D552}" destId="{82948872-1DEB-4E6E-81DE-0178C1877594}" srcOrd="6" destOrd="0" presId="urn:microsoft.com/office/officeart/2008/layout/HorizontalMultiLevelHierarchy"/>
    <dgm:cxn modelId="{FCBC7437-7F82-4D1C-B022-EDC682306CDD}" type="presParOf" srcId="{82948872-1DEB-4E6E-81DE-0178C1877594}" destId="{EABE5E8D-E6C8-4E58-A35E-6AC55B40A23A}" srcOrd="0" destOrd="0" presId="urn:microsoft.com/office/officeart/2008/layout/HorizontalMultiLevelHierarchy"/>
    <dgm:cxn modelId="{330A2303-F7F7-486C-BB7A-E01369664793}" type="presParOf" srcId="{E06CABE9-157F-4BE2-9DF0-E9BEAA21D552}" destId="{5671F4B3-9FCB-4ABF-A5EB-00CCFEB3C7C1}" srcOrd="7" destOrd="0" presId="urn:microsoft.com/office/officeart/2008/layout/HorizontalMultiLevelHierarchy"/>
    <dgm:cxn modelId="{AF89B175-6778-4F79-8A41-9D4C9C7742CE}" type="presParOf" srcId="{5671F4B3-9FCB-4ABF-A5EB-00CCFEB3C7C1}" destId="{07B0FB95-4055-4C0C-A36E-395E21D7D3E1}" srcOrd="0" destOrd="0" presId="urn:microsoft.com/office/officeart/2008/layout/HorizontalMultiLevelHierarchy"/>
    <dgm:cxn modelId="{A013913D-B704-4E26-BF21-76A2CDA44F7C}" type="presParOf" srcId="{5671F4B3-9FCB-4ABF-A5EB-00CCFEB3C7C1}" destId="{EAEAF406-E72B-4607-8279-4CBE28DC232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95749D-3B1D-4344-A161-EAC6E9E87954}" type="doc">
      <dgm:prSet loTypeId="urn:microsoft.com/office/officeart/2008/layout/IncreasingCircleProcess" loCatId="list" qsTypeId="urn:microsoft.com/office/officeart/2005/8/quickstyle/simple1" qsCatId="simple" csTypeId="urn:microsoft.com/office/officeart/2005/8/colors/colorful1" csCatId="colorful" phldr="1"/>
      <dgm:spPr/>
      <dgm:t>
        <a:bodyPr/>
        <a:lstStyle/>
        <a:p>
          <a:endParaRPr lang="zh-CN" altLang="en-US"/>
        </a:p>
      </dgm:t>
    </dgm:pt>
    <dgm:pt modelId="{FCF6FDCF-3376-4D73-A0D4-D1F926AC84A0}">
      <dgm:prSet phldrT="[文本]" custT="1"/>
      <dgm:spPr/>
      <dgm:t>
        <a:bodyPr/>
        <a:lstStyle/>
        <a:p>
          <a:pPr algn="just">
            <a:lnSpc>
              <a:spcPct val="100000"/>
            </a:lnSpc>
          </a:pPr>
          <a:r>
            <a:rPr lang="zh-CN" altLang="en-US" sz="1600" b="1" dirty="0" smtClean="0">
              <a:latin typeface="微软雅黑" panose="020B0503020204020204" pitchFamily="34" charset="-122"/>
              <a:ea typeface="微软雅黑" panose="020B0503020204020204" pitchFamily="34" charset="-122"/>
            </a:rPr>
            <a:t>简单匹配</a:t>
          </a:r>
          <a:endParaRPr lang="zh-CN" altLang="en-US" sz="1600" b="1" dirty="0">
            <a:latin typeface="微软雅黑" panose="020B0503020204020204" pitchFamily="34" charset="-122"/>
            <a:ea typeface="微软雅黑" panose="020B0503020204020204" pitchFamily="34" charset="-122"/>
          </a:endParaRPr>
        </a:p>
      </dgm:t>
    </dgm:pt>
    <dgm:pt modelId="{D6841893-7CE9-4F37-901F-0062941FE777}" type="parTrans" cxnId="{E64FE9C1-F314-4A55-86F2-10076F766765}">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323C5C92-AC1A-4D37-8F2F-6823EED91B8E}" type="sibTrans" cxnId="{E64FE9C1-F314-4A55-86F2-10076F766765}">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CEDB9083-D0C3-4F37-8B5A-94525F7D02EC}">
      <dgm:prSet phldrT="[文本]" custT="1"/>
      <dgm:spPr/>
      <dgm:t>
        <a:bodyPr/>
        <a:lstStyle/>
        <a:p>
          <a:pPr algn="just">
            <a:lnSpc>
              <a:spcPct val="100000"/>
            </a:lnSpc>
          </a:pPr>
          <a:r>
            <a:rPr lang="zh-CN" altLang="en-US" sz="1400" dirty="0" smtClean="0">
              <a:latin typeface="微软雅黑" panose="020B0503020204020204" pitchFamily="34" charset="-122"/>
              <a:ea typeface="微软雅黑" panose="020B0503020204020204" pitchFamily="34" charset="-122"/>
            </a:rPr>
            <a:t>检查每个</a:t>
          </a:r>
          <a:r>
            <a:rPr lang="en-US" altLang="zh-CN" sz="1400" dirty="0" smtClean="0">
              <a:latin typeface="微软雅黑" panose="020B0503020204020204" pitchFamily="34" charset="-122"/>
              <a:ea typeface="微软雅黑" panose="020B0503020204020204" pitchFamily="34" charset="-122"/>
            </a:rPr>
            <a:t>packet</a:t>
          </a:r>
          <a:r>
            <a:rPr lang="zh-CN" altLang="en-US" sz="1400" dirty="0" smtClean="0">
              <a:latin typeface="微软雅黑" panose="020B0503020204020204" pitchFamily="34" charset="-122"/>
              <a:ea typeface="微软雅黑" panose="020B0503020204020204" pitchFamily="34" charset="-122"/>
            </a:rPr>
            <a:t>是否包含：</a:t>
          </a:r>
          <a:endParaRPr lang="zh-CN" altLang="en-US" sz="1400" dirty="0">
            <a:latin typeface="微软雅黑" panose="020B0503020204020204" pitchFamily="34" charset="-122"/>
            <a:ea typeface="微软雅黑" panose="020B0503020204020204" pitchFamily="34" charset="-122"/>
          </a:endParaRPr>
        </a:p>
      </dgm:t>
    </dgm:pt>
    <dgm:pt modelId="{5F3B6AE1-0F74-4083-9A50-9F7A0131C719}" type="parTrans" cxnId="{71EC2FF9-FE82-4098-8F70-082E419EF665}">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67DE709B-B438-4D34-9E38-C65EFC71C45C}" type="sibTrans" cxnId="{71EC2FF9-FE82-4098-8F70-082E419EF665}">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B81BBA5A-7C69-47E8-8DC3-8B86682845E3}">
      <dgm:prSet phldrT="[文本]" custT="1"/>
      <dgm:spPr/>
      <dgm:t>
        <a:bodyPr/>
        <a:lstStyle/>
        <a:p>
          <a:pPr algn="just">
            <a:lnSpc>
              <a:spcPct val="100000"/>
            </a:lnSpc>
          </a:pPr>
          <a:r>
            <a:rPr kumimoji="1" lang="zh-CN" altLang="en-US" sz="1600" b="1" dirty="0" smtClean="0">
              <a:solidFill>
                <a:schemeClr val="tx1"/>
              </a:solidFill>
              <a:latin typeface="微软雅黑" panose="020B0503020204020204" pitchFamily="34" charset="-122"/>
              <a:ea typeface="微软雅黑" panose="020B0503020204020204" pitchFamily="34" charset="-122"/>
            </a:rPr>
            <a:t>检查端口号</a:t>
          </a:r>
          <a:endParaRPr lang="zh-CN" altLang="en-US" sz="1600" dirty="0">
            <a:latin typeface="微软雅黑" panose="020B0503020204020204" pitchFamily="34" charset="-122"/>
            <a:ea typeface="微软雅黑" panose="020B0503020204020204" pitchFamily="34" charset="-122"/>
          </a:endParaRPr>
        </a:p>
      </dgm:t>
    </dgm:pt>
    <dgm:pt modelId="{85E0278F-2034-4D2F-B38C-BAB80BED0924}" type="parTrans" cxnId="{454EBBEC-76DD-4836-ACFA-4CA9A0398D1D}">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93DBF1E7-0E57-4F1D-B632-097D849E4FDB}" type="sibTrans" cxnId="{454EBBEC-76DD-4836-ACFA-4CA9A0398D1D}">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092AA541-2006-4A8B-892F-0F43E13B6B65}">
      <dgm:prSet phldrT="[文本]" custT="1"/>
      <dgm:spPr/>
      <dgm:t>
        <a:bodyPr/>
        <a:lstStyle/>
        <a:p>
          <a:pPr algn="just">
            <a:lnSpc>
              <a:spcPct val="100000"/>
            </a:lnSpc>
          </a:pPr>
          <a:r>
            <a:rPr lang="zh-CN" altLang="en-US" sz="1400" dirty="0" smtClean="0">
              <a:latin typeface="微软雅黑" panose="020B0503020204020204" pitchFamily="34" charset="-122"/>
              <a:ea typeface="微软雅黑" panose="020B0503020204020204" pitchFamily="34" charset="-122"/>
            </a:rPr>
            <a:t>缩小匹配范围</a:t>
          </a:r>
          <a:endParaRPr lang="zh-CN" altLang="en-US" sz="1400" dirty="0">
            <a:latin typeface="微软雅黑" panose="020B0503020204020204" pitchFamily="34" charset="-122"/>
            <a:ea typeface="微软雅黑" panose="020B0503020204020204" pitchFamily="34" charset="-122"/>
          </a:endParaRPr>
        </a:p>
      </dgm:t>
    </dgm:pt>
    <dgm:pt modelId="{2EA50BBC-0A62-4543-8AD5-1168FC70FCCF}" type="parTrans" cxnId="{C81AAB89-67A5-45BB-BC63-55BC9880A640}">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B46572BF-6808-4E81-B4C2-5079AE2ECAB3}" type="sibTrans" cxnId="{C81AAB89-67A5-45BB-BC63-55BC9880A640}">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8DFFCD94-1046-42A2-A15D-FBCE743B7791}">
      <dgm:prSet phldrT="[文本]" custT="1"/>
      <dgm:spPr/>
      <dgm:t>
        <a:bodyPr/>
        <a:lstStyle/>
        <a:p>
          <a:pPr algn="just">
            <a:lnSpc>
              <a:spcPct val="100000"/>
            </a:lnSpc>
          </a:pPr>
          <a:r>
            <a:rPr kumimoji="1" lang="zh-CN" altLang="en-US" sz="1600" b="1" dirty="0" smtClean="0">
              <a:solidFill>
                <a:schemeClr val="tx1"/>
              </a:solidFill>
              <a:latin typeface="微软雅黑" panose="020B0503020204020204" pitchFamily="34" charset="-122"/>
              <a:ea typeface="微软雅黑" panose="020B0503020204020204" pitchFamily="34" charset="-122"/>
            </a:rPr>
            <a:t>深入决策树</a:t>
          </a:r>
          <a:endParaRPr lang="zh-CN" altLang="en-US" sz="1600" dirty="0">
            <a:latin typeface="微软雅黑" panose="020B0503020204020204" pitchFamily="34" charset="-122"/>
            <a:ea typeface="微软雅黑" panose="020B0503020204020204" pitchFamily="34" charset="-122"/>
          </a:endParaRPr>
        </a:p>
      </dgm:t>
    </dgm:pt>
    <dgm:pt modelId="{F6863B49-BF9B-4E7C-A72A-811BE52355BE}" type="parTrans" cxnId="{53C62A22-FDEE-461D-BFA9-CA0D5AD82368}">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CF06090F-FF83-460E-9541-FCB150948B9B}" type="sibTrans" cxnId="{53C62A22-FDEE-461D-BFA9-CA0D5AD82368}">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EBECFB87-A72A-46DF-BA60-84001AEFD810}">
      <dgm:prSet phldrT="[文本]" custT="1"/>
      <dgm:spPr/>
      <dgm:t>
        <a:bodyPr/>
        <a:lstStyle/>
        <a:p>
          <a:pPr algn="just">
            <a:lnSpc>
              <a:spcPct val="100000"/>
            </a:lnSpc>
          </a:pPr>
          <a:r>
            <a:rPr kumimoji="1" lang="zh-CN" altLang="en-US" sz="1600" b="1" dirty="0" smtClean="0">
              <a:solidFill>
                <a:schemeClr val="tx1"/>
              </a:solidFill>
              <a:latin typeface="微软雅黑" panose="020B0503020204020204" pitchFamily="34" charset="-122"/>
              <a:ea typeface="微软雅黑" panose="020B0503020204020204" pitchFamily="34" charset="-122"/>
            </a:rPr>
            <a:t>进一步深入</a:t>
          </a:r>
          <a:endParaRPr lang="zh-CN" altLang="en-US" sz="1600" dirty="0">
            <a:latin typeface="微软雅黑" panose="020B0503020204020204" pitchFamily="34" charset="-122"/>
            <a:ea typeface="微软雅黑" panose="020B0503020204020204" pitchFamily="34" charset="-122"/>
          </a:endParaRPr>
        </a:p>
      </dgm:t>
    </dgm:pt>
    <dgm:pt modelId="{4AC8DAEF-CDC9-461F-A6EC-18AC9E9CB199}" type="parTrans" cxnId="{015AF09F-C590-48B5-89E8-5D605F7D9980}">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7AE10AEF-BCDE-40D4-97C0-248231C9C103}" type="sibTrans" cxnId="{015AF09F-C590-48B5-89E8-5D605F7D9980}">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F14510EF-E062-4891-9AFE-3362224B9809}">
      <dgm:prSet custT="1"/>
      <dgm:spPr/>
      <dgm:t>
        <a:bodyPr/>
        <a:lstStyle/>
        <a:p>
          <a:pPr algn="just">
            <a:lnSpc>
              <a:spcPct val="100000"/>
            </a:lnSpc>
          </a:pP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WIZ</a:t>
          </a:r>
          <a:r>
            <a:rPr lang="en-US" altLang="zh-CN" sz="1400" dirty="0" smtClean="0">
              <a:latin typeface="微软雅黑" panose="020B0503020204020204" pitchFamily="34" charset="-122"/>
              <a:ea typeface="微软雅黑" panose="020B0503020204020204" pitchFamily="34" charset="-122"/>
            </a:rPr>
            <a:t>”|“DEBUG”</a:t>
          </a:r>
          <a:endParaRPr lang="en-US" altLang="zh-CN" sz="1400" dirty="0">
            <a:latin typeface="微软雅黑" panose="020B0503020204020204" pitchFamily="34" charset="-122"/>
            <a:ea typeface="微软雅黑" panose="020B0503020204020204" pitchFamily="34" charset="-122"/>
          </a:endParaRPr>
        </a:p>
      </dgm:t>
    </dgm:pt>
    <dgm:pt modelId="{D30E11C4-9F92-446B-BCC9-53EF3EF81B4A}" type="parTrans" cxnId="{E46A2E89-8389-4FC8-AAFA-C71FA649B85C}">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236C3B8B-AAA9-4CA9-A018-FFE38094F6E9}" type="sibTrans" cxnId="{E46A2E89-8389-4FC8-AAFA-C71FA649B85C}">
      <dgm:prSet/>
      <dgm:spPr/>
      <dgm:t>
        <a:bodyPr/>
        <a:lstStyle/>
        <a:p>
          <a:pPr algn="just">
            <a:lnSpc>
              <a:spcPct val="100000"/>
            </a:lnSpc>
          </a:pPr>
          <a:endParaRPr lang="zh-CN" altLang="en-US" sz="1400">
            <a:latin typeface="微软雅黑" panose="020B0503020204020204" pitchFamily="34" charset="-122"/>
            <a:ea typeface="微软雅黑" panose="020B0503020204020204" pitchFamily="34" charset="-122"/>
          </a:endParaRPr>
        </a:p>
      </dgm:t>
    </dgm:pt>
    <dgm:pt modelId="{6E9C60D2-DDC3-43AA-98BB-34C23E3ABB12}">
      <dgm:prSet custT="1"/>
      <dgm:spPr/>
      <dgm:t>
        <a:bodyPr/>
        <a:lstStyle/>
        <a:p>
          <a:pPr>
            <a:lnSpc>
              <a:spcPct val="100000"/>
            </a:lnSpc>
          </a:pPr>
          <a:r>
            <a:rPr lang="en-US" altLang="zh-CN" sz="1400" dirty="0" smtClean="0">
              <a:latin typeface="微软雅黑" panose="020B0503020204020204" pitchFamily="34" charset="-122"/>
              <a:ea typeface="微软雅黑" panose="020B0503020204020204" pitchFamily="34" charset="-122"/>
            </a:rPr>
            <a:t>Port 25:{</a:t>
          </a:r>
          <a:endParaRPr lang="zh-CN" altLang="en-US" sz="1400" dirty="0">
            <a:latin typeface="微软雅黑" panose="020B0503020204020204" pitchFamily="34" charset="-122"/>
            <a:ea typeface="微软雅黑" panose="020B0503020204020204" pitchFamily="34" charset="-122"/>
          </a:endParaRPr>
        </a:p>
      </dgm:t>
    </dgm:pt>
    <dgm:pt modelId="{B608EB52-AB39-4ED2-B70B-56801EDBA7AE}" type="parTrans" cxnId="{FA39B6E2-3705-483D-AC7A-862922A1D5DF}">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93B13808-74D7-4CD3-8139-D4B62998A5B9}" type="sibTrans" cxnId="{FA39B6E2-3705-483D-AC7A-862922A1D5DF}">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172C1586-F649-4D79-AA92-0DA3E3635823}">
      <dgm:prSet custT="1"/>
      <dgm:spPr/>
      <dgm:t>
        <a:bodyPr/>
        <a:lstStyle/>
        <a:p>
          <a:pPr>
            <a:lnSpc>
              <a:spcPct val="100000"/>
            </a:lnSpc>
          </a:pPr>
          <a:r>
            <a:rPr lang="en-US" altLang="zh-CN" sz="1400" dirty="0" smtClean="0">
              <a:latin typeface="微软雅黑" panose="020B0503020204020204" pitchFamily="34" charset="-122"/>
              <a:ea typeface="微软雅黑" panose="020B0503020204020204" pitchFamily="34" charset="-122"/>
            </a:rPr>
            <a:t>“WIZ</a:t>
          </a:r>
          <a:r>
            <a:rPr lang="en-US" altLang="zh-CN" sz="1400" dirty="0" smtClean="0">
              <a:latin typeface="微软雅黑" panose="020B0503020204020204" pitchFamily="34" charset="-122"/>
              <a:ea typeface="微软雅黑" panose="020B0503020204020204" pitchFamily="34" charset="-122"/>
            </a:rPr>
            <a:t>”| “DEBUG”</a:t>
          </a:r>
          <a:endParaRPr lang="en-US" altLang="zh-CN" sz="1400" dirty="0">
            <a:latin typeface="微软雅黑" panose="020B0503020204020204" pitchFamily="34" charset="-122"/>
            <a:ea typeface="微软雅黑" panose="020B0503020204020204" pitchFamily="34" charset="-122"/>
          </a:endParaRPr>
        </a:p>
      </dgm:t>
    </dgm:pt>
    <dgm:pt modelId="{FA5B130C-D375-4187-A4C0-5BDC0601B4F2}" type="parTrans" cxnId="{0B5121BC-6FEE-411E-9DE4-9BC7B97E318B}">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88051AC3-D31C-4DF3-B3C0-23C6AA62FA06}" type="sibTrans" cxnId="{0B5121BC-6FEE-411E-9DE4-9BC7B97E318B}">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5868B461-75CA-4FDD-8495-355DF4CB0E96}">
      <dgm:prSet custT="1"/>
      <dgm:spPr/>
      <dgm:t>
        <a:bodyPr/>
        <a:lstStyle/>
        <a:p>
          <a:pPr>
            <a:lnSpc>
              <a:spcPct val="100000"/>
            </a:lnSpc>
          </a:pPr>
          <a:r>
            <a:rPr lang="en-US" altLang="zh-CN"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dgm:t>
    </dgm:pt>
    <dgm:pt modelId="{FE998D65-10C1-4BEE-8022-D7D94F0C04E6}" type="parTrans" cxnId="{60B1A456-66EE-4789-95F4-ACF91DF30882}">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4089FECF-096D-40FF-8B7E-1C1D02CF2DE5}" type="sibTrans" cxnId="{60B1A456-66EE-4789-95F4-ACF91DF30882}">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EDCA5A4A-0FA7-49A1-AAA8-AA8951AAD6BA}">
      <dgm:prSet phldrT="[文本]" custT="1"/>
      <dgm:spPr/>
      <dgm:t>
        <a:bodyPr/>
        <a:lstStyle/>
        <a:p>
          <a:pPr algn="just">
            <a:lnSpc>
              <a:spcPct val="100000"/>
            </a:lnSpc>
          </a:pPr>
          <a:r>
            <a:rPr lang="zh-CN" altLang="en-US" sz="1400" smtClean="0">
              <a:latin typeface="微软雅黑" panose="020B0503020204020204" pitchFamily="34" charset="-122"/>
              <a:ea typeface="微软雅黑" panose="020B0503020204020204" pitchFamily="34" charset="-122"/>
            </a:rPr>
            <a:t>只判断客户端发送部分</a:t>
          </a:r>
          <a:endParaRPr lang="zh-CN" altLang="en-US" sz="1400" dirty="0">
            <a:latin typeface="微软雅黑" panose="020B0503020204020204" pitchFamily="34" charset="-122"/>
            <a:ea typeface="微软雅黑" panose="020B0503020204020204" pitchFamily="34" charset="-122"/>
          </a:endParaRPr>
        </a:p>
      </dgm:t>
    </dgm:pt>
    <dgm:pt modelId="{58D142AF-5955-4E3E-BFB7-9B461087D11C}" type="parTrans" cxnId="{9F7A86AB-493F-4C97-A942-3F0BFA977B9F}">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7F0391F8-AB8E-4845-BC8B-188974ED9BDA}" type="sibTrans" cxnId="{9F7A86AB-493F-4C97-A942-3F0BFA977B9F}">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D1ABBF20-E5C8-4569-94D5-40EECA1EBD18}">
      <dgm:prSet custT="1"/>
      <dgm:spPr/>
      <dgm:t>
        <a:bodyPr/>
        <a:lstStyle/>
        <a:p>
          <a:pPr>
            <a:lnSpc>
              <a:spcPct val="100000"/>
            </a:lnSpc>
          </a:pPr>
          <a:r>
            <a:rPr lang="en-US" altLang="zh-CN" sz="1400" dirty="0" smtClean="0">
              <a:latin typeface="微软雅黑" panose="020B0503020204020204" pitchFamily="34" charset="-122"/>
              <a:ea typeface="微软雅黑" panose="020B0503020204020204" pitchFamily="34" charset="-122"/>
            </a:rPr>
            <a:t>Port 25:{</a:t>
          </a:r>
          <a:endParaRPr lang="zh-CN" altLang="en-US" sz="1400" dirty="0">
            <a:latin typeface="微软雅黑" panose="020B0503020204020204" pitchFamily="34" charset="-122"/>
            <a:ea typeface="微软雅黑" panose="020B0503020204020204" pitchFamily="34" charset="-122"/>
          </a:endParaRPr>
        </a:p>
      </dgm:t>
    </dgm:pt>
    <dgm:pt modelId="{2C479E8E-3535-443A-827E-07DEF1DD36DB}" type="parTrans" cxnId="{1E6BAFAE-DDC6-4DFE-BD3F-DFC32EA768B7}">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28F4619C-A120-4846-B7FB-998746265944}" type="sibTrans" cxnId="{1E6BAFAE-DDC6-4DFE-BD3F-DFC32EA768B7}">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480FA219-A1DF-4E98-B2B2-DDFFDD09E00E}">
      <dgm:prSet custT="1"/>
      <dgm:spPr/>
      <dgm:t>
        <a:bodyPr/>
        <a:lstStyle/>
        <a:p>
          <a:pPr>
            <a:lnSpc>
              <a:spcPct val="100000"/>
            </a:lnSpc>
          </a:pPr>
          <a:r>
            <a:rPr lang="en-US" altLang="zh-CN" sz="1400" dirty="0" smtClean="0">
              <a:latin typeface="微软雅黑" panose="020B0503020204020204" pitchFamily="34" charset="-122"/>
              <a:ea typeface="微软雅黑" panose="020B0503020204020204" pitchFamily="34" charset="-122"/>
            </a:rPr>
            <a:t>Client-sends: “WIZ” </a:t>
          </a:r>
          <a:r>
            <a:rPr lang="en-US" altLang="zh-CN" sz="1400" dirty="0" smtClean="0">
              <a:latin typeface="微软雅黑" panose="020B0503020204020204" pitchFamily="34" charset="-122"/>
              <a:ea typeface="微软雅黑" panose="020B0503020204020204" pitchFamily="34" charset="-122"/>
            </a:rPr>
            <a:t>|Client-sends: “DEBUG”</a:t>
          </a:r>
          <a:endParaRPr lang="en-US" altLang="zh-CN" sz="1400" dirty="0">
            <a:latin typeface="微软雅黑" panose="020B0503020204020204" pitchFamily="34" charset="-122"/>
            <a:ea typeface="微软雅黑" panose="020B0503020204020204" pitchFamily="34" charset="-122"/>
          </a:endParaRPr>
        </a:p>
      </dgm:t>
    </dgm:pt>
    <dgm:pt modelId="{2DDA0763-B2DB-4B98-B273-5ABE639C7F7F}" type="parTrans" cxnId="{7F72D929-C0B6-44DA-A750-8ECFC2422AFF}">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428C1B6E-9C89-4F71-B56D-16A0534E3127}" type="sibTrans" cxnId="{7F72D929-C0B6-44DA-A750-8ECFC2422AFF}">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95AC4864-6E73-4B33-AC20-7446CF8ADFFF}">
      <dgm:prSet custT="1"/>
      <dgm:spPr/>
      <dgm:t>
        <a:bodyPr/>
        <a:lstStyle/>
        <a:p>
          <a:pPr>
            <a:lnSpc>
              <a:spcPct val="100000"/>
            </a:lnSpc>
          </a:pPr>
          <a:r>
            <a:rPr lang="en-US" altLang="zh-CN" sz="140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dgm:t>
    </dgm:pt>
    <dgm:pt modelId="{0C8E9053-DBCA-4D19-8146-7B888E5E9880}" type="parTrans" cxnId="{A9CDBF5F-0BAD-4EEB-B08D-32C27D45467A}">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45E78725-CB7F-47AC-9523-E5A2567C54CF}" type="sibTrans" cxnId="{A9CDBF5F-0BAD-4EEB-B08D-32C27D45467A}">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6256FB0D-E86F-4156-ADF2-F497F56B229D}">
      <dgm:prSet phldrT="[文本]" custT="1"/>
      <dgm:spPr/>
      <dgm:t>
        <a:bodyPr/>
        <a:lstStyle/>
        <a:p>
          <a:pPr algn="just">
            <a:lnSpc>
              <a:spcPct val="100000"/>
            </a:lnSpc>
          </a:pPr>
          <a:r>
            <a:rPr lang="zh-CN" altLang="en-US" sz="1400" dirty="0" smtClean="0">
              <a:latin typeface="微软雅黑" panose="020B0503020204020204" pitchFamily="34" charset="-122"/>
              <a:ea typeface="微软雅黑" panose="020B0503020204020204" pitchFamily="34" charset="-122"/>
            </a:rPr>
            <a:t>状态检测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引向异常的分支</a:t>
          </a:r>
          <a:endParaRPr lang="zh-CN" altLang="en-US" sz="1400" dirty="0">
            <a:latin typeface="微软雅黑" panose="020B0503020204020204" pitchFamily="34" charset="-122"/>
            <a:ea typeface="微软雅黑" panose="020B0503020204020204" pitchFamily="34" charset="-122"/>
          </a:endParaRPr>
        </a:p>
      </dgm:t>
    </dgm:pt>
    <dgm:pt modelId="{E537B754-412B-4F55-B399-D480D51F60AF}" type="parTrans" cxnId="{E5D27214-9E1B-49E9-BFF0-683A978D7220}">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39AF7D9C-7949-4139-A501-BB501BEE7A8B}" type="sibTrans" cxnId="{E5D27214-9E1B-49E9-BFF0-683A978D7220}">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F024147E-F1BA-4291-83F6-BDCFB1FA88F3}">
      <dgm:prSet custT="1"/>
      <dgm:spPr/>
      <dgm:t>
        <a:bodyPr/>
        <a:lstStyle/>
        <a:p>
          <a:pPr>
            <a:lnSpc>
              <a:spcPct val="100000"/>
            </a:lnSpc>
          </a:pPr>
          <a:r>
            <a:rPr lang="en-US" altLang="zh-CN" sz="1400" smtClean="0">
              <a:latin typeface="微软雅黑" panose="020B0503020204020204" pitchFamily="34" charset="-122"/>
              <a:ea typeface="微软雅黑" panose="020B0503020204020204" pitchFamily="34" charset="-122"/>
            </a:rPr>
            <a:t>Port 25:{</a:t>
          </a:r>
          <a:endParaRPr lang="en-US" altLang="zh-CN" sz="1400" dirty="0">
            <a:latin typeface="微软雅黑" panose="020B0503020204020204" pitchFamily="34" charset="-122"/>
            <a:ea typeface="微软雅黑" panose="020B0503020204020204" pitchFamily="34" charset="-122"/>
          </a:endParaRPr>
        </a:p>
      </dgm:t>
    </dgm:pt>
    <dgm:pt modelId="{106B72FC-C036-4558-A214-90F6FA355526}" type="parTrans" cxnId="{9EDC9A73-BF4F-4E03-82DC-82EDCCE4C27B}">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0B1FEAC3-A57C-49D0-B49C-02303C9FAADE}" type="sibTrans" cxnId="{9EDC9A73-BF4F-4E03-82DC-82EDCCE4C27B}">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62F3892E-B190-4EDA-BCE1-FAB1D186DF72}">
      <dgm:prSet custT="1"/>
      <dgm:spPr/>
      <dgm:t>
        <a:bodyPr/>
        <a:lstStyle/>
        <a:p>
          <a:pPr>
            <a:lnSpc>
              <a:spcPct val="100000"/>
            </a:lnSpc>
          </a:pPr>
          <a:r>
            <a:rPr lang="en-US" altLang="zh-CN" sz="1400" dirty="0" err="1" smtClean="0">
              <a:latin typeface="微软雅黑" panose="020B0503020204020204" pitchFamily="34" charset="-122"/>
              <a:ea typeface="微软雅黑" panose="020B0503020204020204" pitchFamily="34" charset="-122"/>
            </a:rPr>
            <a:t>stateful</a:t>
          </a:r>
          <a:r>
            <a:rPr lang="en-US" altLang="zh-CN" sz="1400" dirty="0" smtClean="0">
              <a:latin typeface="微软雅黑" panose="020B0503020204020204" pitchFamily="34" charset="-122"/>
              <a:ea typeface="微软雅黑" panose="020B0503020204020204" pitchFamily="34" charset="-122"/>
            </a:rPr>
            <a:t> client-sends: “WIZ” |</a:t>
          </a:r>
          <a:endParaRPr lang="en-US" altLang="zh-CN" sz="1400" dirty="0">
            <a:latin typeface="微软雅黑" panose="020B0503020204020204" pitchFamily="34" charset="-122"/>
            <a:ea typeface="微软雅黑" panose="020B0503020204020204" pitchFamily="34" charset="-122"/>
          </a:endParaRPr>
        </a:p>
      </dgm:t>
    </dgm:pt>
    <dgm:pt modelId="{D78CB0CA-E8C9-4980-B7E5-3286A4BF27FB}" type="parTrans" cxnId="{9A4B7AC3-09B6-4486-A45D-902BCE5E0194}">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85886337-ED36-47CA-98B0-190865949E93}" type="sibTrans" cxnId="{9A4B7AC3-09B6-4486-A45D-902BCE5E0194}">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580B2E97-8518-416D-9013-16D5B8257435}">
      <dgm:prSet custT="1"/>
      <dgm:spPr/>
      <dgm:t>
        <a:bodyPr/>
        <a:lstStyle/>
        <a:p>
          <a:pPr>
            <a:lnSpc>
              <a:spcPct val="100000"/>
            </a:lnSpc>
          </a:pPr>
          <a:r>
            <a:rPr lang="en-US" altLang="zh-CN" sz="1400" dirty="0" err="1" smtClean="0">
              <a:latin typeface="微软雅黑" panose="020B0503020204020204" pitchFamily="34" charset="-122"/>
              <a:ea typeface="微软雅黑" panose="020B0503020204020204" pitchFamily="34" charset="-122"/>
            </a:rPr>
            <a:t>stateful</a:t>
          </a:r>
          <a:r>
            <a:rPr lang="en-US" altLang="zh-CN" sz="1400" dirty="0" smtClean="0">
              <a:latin typeface="微软雅黑" panose="020B0503020204020204" pitchFamily="34" charset="-122"/>
              <a:ea typeface="微软雅黑" panose="020B0503020204020204" pitchFamily="34" charset="-122"/>
            </a:rPr>
            <a:t> client-sends: “DEBUG”</a:t>
          </a:r>
          <a:endParaRPr lang="en-US" altLang="zh-CN" sz="1400" dirty="0">
            <a:latin typeface="微软雅黑" panose="020B0503020204020204" pitchFamily="34" charset="-122"/>
            <a:ea typeface="微软雅黑" panose="020B0503020204020204" pitchFamily="34" charset="-122"/>
          </a:endParaRPr>
        </a:p>
      </dgm:t>
    </dgm:pt>
    <dgm:pt modelId="{6DFCDD59-7AFA-48F6-B3A8-4F53756AE3B1}" type="parTrans" cxnId="{B452B3E5-059D-4AEC-9593-87A15960D683}">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C51AB20A-8CEB-452D-88D7-9B37015C9721}" type="sibTrans" cxnId="{B452B3E5-059D-4AEC-9593-87A15960D683}">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1C26A768-0A1E-4424-B598-89FD169E331E}">
      <dgm:prSet custT="1"/>
      <dgm:spPr/>
      <dgm:t>
        <a:bodyPr/>
        <a:lstStyle/>
        <a:p>
          <a:pPr>
            <a:lnSpc>
              <a:spcPct val="100000"/>
            </a:lnSpc>
          </a:pPr>
          <a:r>
            <a:rPr lang="en-US" altLang="zh-CN" sz="1400" dirty="0" smtClean="0">
              <a:latin typeface="微软雅黑" panose="020B0503020204020204" pitchFamily="34" charset="-122"/>
              <a:ea typeface="微软雅黑" panose="020B0503020204020204" pitchFamily="34" charset="-122"/>
            </a:rPr>
            <a:t>after </a:t>
          </a:r>
          <a:r>
            <a:rPr lang="en-US" altLang="zh-CN" sz="1400" dirty="0" err="1" smtClean="0">
              <a:latin typeface="微软雅黑" panose="020B0503020204020204" pitchFamily="34" charset="-122"/>
              <a:ea typeface="微软雅黑" panose="020B0503020204020204" pitchFamily="34" charset="-122"/>
            </a:rPr>
            <a:t>stateful</a:t>
          </a:r>
          <a:r>
            <a:rPr lang="en-US" altLang="zh-CN" sz="1400" dirty="0" smtClean="0">
              <a:latin typeface="微软雅黑" panose="020B0503020204020204" pitchFamily="34" charset="-122"/>
              <a:ea typeface="微软雅黑" panose="020B0503020204020204" pitchFamily="34" charset="-122"/>
            </a:rPr>
            <a:t> “DATA” client-sends  </a:t>
          </a:r>
          <a:r>
            <a:rPr lang="en-US" altLang="zh-CN" sz="1400" dirty="0" smtClean="0">
              <a:latin typeface="微软雅黑" panose="020B0503020204020204" pitchFamily="34" charset="-122"/>
              <a:ea typeface="微软雅黑" panose="020B0503020204020204" pitchFamily="34" charset="-122"/>
            </a:rPr>
            <a:t>line </a:t>
          </a:r>
          <a:r>
            <a:rPr lang="en-US" altLang="zh-CN" sz="1400" dirty="0" smtClean="0">
              <a:latin typeface="微软雅黑" panose="020B0503020204020204" pitchFamily="34" charset="-122"/>
              <a:ea typeface="微软雅黑" panose="020B0503020204020204" pitchFamily="34" charset="-122"/>
            </a:rPr>
            <a:t>&gt; 1024 bytes  means </a:t>
          </a:r>
          <a:r>
            <a:rPr lang="en-US" altLang="zh-CN" sz="1400" dirty="0" smtClean="0">
              <a:latin typeface="微软雅黑" panose="020B0503020204020204" pitchFamily="34" charset="-122"/>
              <a:ea typeface="微软雅黑" panose="020B0503020204020204" pitchFamily="34" charset="-122"/>
            </a:rPr>
            <a:t>possible </a:t>
          </a:r>
          <a:r>
            <a:rPr lang="en-US" altLang="zh-CN" sz="1400" dirty="0" smtClean="0">
              <a:latin typeface="微软雅黑" panose="020B0503020204020204" pitchFamily="34" charset="-122"/>
              <a:ea typeface="微软雅黑" panose="020B0503020204020204" pitchFamily="34" charset="-122"/>
            </a:rPr>
            <a:t>buffer overflow}</a:t>
          </a:r>
          <a:endParaRPr lang="en-US" altLang="zh-CN" sz="1400" dirty="0">
            <a:latin typeface="微软雅黑" panose="020B0503020204020204" pitchFamily="34" charset="-122"/>
            <a:ea typeface="微软雅黑" panose="020B0503020204020204" pitchFamily="34" charset="-122"/>
          </a:endParaRPr>
        </a:p>
      </dgm:t>
    </dgm:pt>
    <dgm:pt modelId="{52C488CB-6AB6-4633-82A0-8DD1649AF541}" type="parTrans" cxnId="{192EBB73-9A19-4EBE-BCC0-48E6F8496355}">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E42629C5-4E5F-404D-BC71-370774DE0AAF}" type="sibTrans" cxnId="{192EBB73-9A19-4EBE-BCC0-48E6F8496355}">
      <dgm:prSet/>
      <dgm:spPr/>
      <dgm:t>
        <a:bodyPr/>
        <a:lstStyle/>
        <a:p>
          <a:pPr>
            <a:lnSpc>
              <a:spcPct val="100000"/>
            </a:lnSpc>
          </a:pPr>
          <a:endParaRPr lang="zh-CN" altLang="en-US" sz="1400">
            <a:latin typeface="微软雅黑" panose="020B0503020204020204" pitchFamily="34" charset="-122"/>
            <a:ea typeface="微软雅黑" panose="020B0503020204020204" pitchFamily="34" charset="-122"/>
          </a:endParaRPr>
        </a:p>
      </dgm:t>
    </dgm:pt>
    <dgm:pt modelId="{252668C0-AEBE-4DBE-BBD6-5164505D91AB}" type="pres">
      <dgm:prSet presAssocID="{3695749D-3B1D-4344-A161-EAC6E9E87954}" presName="Name0" presStyleCnt="0">
        <dgm:presLayoutVars>
          <dgm:chMax val="7"/>
          <dgm:chPref val="7"/>
          <dgm:dir/>
          <dgm:animOne val="branch"/>
          <dgm:animLvl val="lvl"/>
        </dgm:presLayoutVars>
      </dgm:prSet>
      <dgm:spPr/>
      <dgm:t>
        <a:bodyPr/>
        <a:lstStyle/>
        <a:p>
          <a:endParaRPr lang="zh-CN" altLang="en-US"/>
        </a:p>
      </dgm:t>
    </dgm:pt>
    <dgm:pt modelId="{450449FF-ADD4-44B2-8F71-B7B41229FEFD}" type="pres">
      <dgm:prSet presAssocID="{FCF6FDCF-3376-4D73-A0D4-D1F926AC84A0}" presName="composite" presStyleCnt="0"/>
      <dgm:spPr/>
    </dgm:pt>
    <dgm:pt modelId="{93DCF00B-B433-4D90-8B89-AC9AD716264C}" type="pres">
      <dgm:prSet presAssocID="{FCF6FDCF-3376-4D73-A0D4-D1F926AC84A0}" presName="BackAccent" presStyleLbl="bgShp" presStyleIdx="0" presStyleCnt="4"/>
      <dgm:spPr/>
    </dgm:pt>
    <dgm:pt modelId="{47A5CC5D-E58D-4BAE-B299-9072C70B0798}" type="pres">
      <dgm:prSet presAssocID="{FCF6FDCF-3376-4D73-A0D4-D1F926AC84A0}" presName="Accent" presStyleLbl="alignNode1" presStyleIdx="0" presStyleCnt="4"/>
      <dgm:spPr/>
    </dgm:pt>
    <dgm:pt modelId="{660C3516-FC27-4C0E-A97E-335C4E5F772B}" type="pres">
      <dgm:prSet presAssocID="{FCF6FDCF-3376-4D73-A0D4-D1F926AC84A0}" presName="Child" presStyleLbl="revTx" presStyleIdx="0" presStyleCnt="8">
        <dgm:presLayoutVars>
          <dgm:chMax val="0"/>
          <dgm:chPref val="0"/>
          <dgm:bulletEnabled val="1"/>
        </dgm:presLayoutVars>
      </dgm:prSet>
      <dgm:spPr/>
      <dgm:t>
        <a:bodyPr/>
        <a:lstStyle/>
        <a:p>
          <a:endParaRPr lang="zh-CN" altLang="en-US"/>
        </a:p>
      </dgm:t>
    </dgm:pt>
    <dgm:pt modelId="{9F005ECA-4E58-4BBD-B2C5-30955952CDE6}" type="pres">
      <dgm:prSet presAssocID="{FCF6FDCF-3376-4D73-A0D4-D1F926AC84A0}" presName="Parent" presStyleLbl="revTx" presStyleIdx="1" presStyleCnt="8">
        <dgm:presLayoutVars>
          <dgm:chMax val="1"/>
          <dgm:chPref val="1"/>
          <dgm:bulletEnabled val="1"/>
        </dgm:presLayoutVars>
      </dgm:prSet>
      <dgm:spPr/>
      <dgm:t>
        <a:bodyPr/>
        <a:lstStyle/>
        <a:p>
          <a:endParaRPr lang="zh-CN" altLang="en-US"/>
        </a:p>
      </dgm:t>
    </dgm:pt>
    <dgm:pt modelId="{543AF313-2E2F-41A2-BEF6-513E0B2DE920}" type="pres">
      <dgm:prSet presAssocID="{323C5C92-AC1A-4D37-8F2F-6823EED91B8E}" presName="sibTrans" presStyleCnt="0"/>
      <dgm:spPr/>
    </dgm:pt>
    <dgm:pt modelId="{052FA1E3-1EE4-4C10-BA58-3FE6CDBA5F76}" type="pres">
      <dgm:prSet presAssocID="{B81BBA5A-7C69-47E8-8DC3-8B86682845E3}" presName="composite" presStyleCnt="0"/>
      <dgm:spPr/>
    </dgm:pt>
    <dgm:pt modelId="{E15BBC07-665B-4319-9494-3C98E315A70E}" type="pres">
      <dgm:prSet presAssocID="{B81BBA5A-7C69-47E8-8DC3-8B86682845E3}" presName="BackAccent" presStyleLbl="bgShp" presStyleIdx="1" presStyleCnt="4"/>
      <dgm:spPr/>
    </dgm:pt>
    <dgm:pt modelId="{B5285452-95C1-4886-AE54-9F43EADF726C}" type="pres">
      <dgm:prSet presAssocID="{B81BBA5A-7C69-47E8-8DC3-8B86682845E3}" presName="Accent" presStyleLbl="alignNode1" presStyleIdx="1" presStyleCnt="4"/>
      <dgm:spPr/>
    </dgm:pt>
    <dgm:pt modelId="{572AB175-8E1E-460A-B2D2-1036A9FD1DF9}" type="pres">
      <dgm:prSet presAssocID="{B81BBA5A-7C69-47E8-8DC3-8B86682845E3}" presName="Child" presStyleLbl="revTx" presStyleIdx="2" presStyleCnt="8">
        <dgm:presLayoutVars>
          <dgm:chMax val="0"/>
          <dgm:chPref val="0"/>
          <dgm:bulletEnabled val="1"/>
        </dgm:presLayoutVars>
      </dgm:prSet>
      <dgm:spPr/>
      <dgm:t>
        <a:bodyPr/>
        <a:lstStyle/>
        <a:p>
          <a:endParaRPr lang="zh-CN" altLang="en-US"/>
        </a:p>
      </dgm:t>
    </dgm:pt>
    <dgm:pt modelId="{7817F061-B041-4E58-AD6B-531BD0FA64DF}" type="pres">
      <dgm:prSet presAssocID="{B81BBA5A-7C69-47E8-8DC3-8B86682845E3}" presName="Parent" presStyleLbl="revTx" presStyleIdx="3" presStyleCnt="8">
        <dgm:presLayoutVars>
          <dgm:chMax val="1"/>
          <dgm:chPref val="1"/>
          <dgm:bulletEnabled val="1"/>
        </dgm:presLayoutVars>
      </dgm:prSet>
      <dgm:spPr/>
      <dgm:t>
        <a:bodyPr/>
        <a:lstStyle/>
        <a:p>
          <a:endParaRPr lang="zh-CN" altLang="en-US"/>
        </a:p>
      </dgm:t>
    </dgm:pt>
    <dgm:pt modelId="{3CAF2BFA-4122-4BEC-9E05-55D0F6E54E3D}" type="pres">
      <dgm:prSet presAssocID="{93DBF1E7-0E57-4F1D-B632-097D849E4FDB}" presName="sibTrans" presStyleCnt="0"/>
      <dgm:spPr/>
    </dgm:pt>
    <dgm:pt modelId="{0180B456-9380-4A14-BA13-A24BFF76E407}" type="pres">
      <dgm:prSet presAssocID="{8DFFCD94-1046-42A2-A15D-FBCE743B7791}" presName="composite" presStyleCnt="0"/>
      <dgm:spPr/>
    </dgm:pt>
    <dgm:pt modelId="{E288ACD8-A72D-472A-BE87-CB3AB1822D70}" type="pres">
      <dgm:prSet presAssocID="{8DFFCD94-1046-42A2-A15D-FBCE743B7791}" presName="BackAccent" presStyleLbl="bgShp" presStyleIdx="2" presStyleCnt="4"/>
      <dgm:spPr/>
    </dgm:pt>
    <dgm:pt modelId="{D40BB128-C44B-4D26-8C22-25CF6D3F39AE}" type="pres">
      <dgm:prSet presAssocID="{8DFFCD94-1046-42A2-A15D-FBCE743B7791}" presName="Accent" presStyleLbl="alignNode1" presStyleIdx="2" presStyleCnt="4"/>
      <dgm:spPr/>
    </dgm:pt>
    <dgm:pt modelId="{165DEF5E-C47C-4CF8-BAC3-974DA21CA310}" type="pres">
      <dgm:prSet presAssocID="{8DFFCD94-1046-42A2-A15D-FBCE743B7791}" presName="Child" presStyleLbl="revTx" presStyleIdx="4" presStyleCnt="8">
        <dgm:presLayoutVars>
          <dgm:chMax val="0"/>
          <dgm:chPref val="0"/>
          <dgm:bulletEnabled val="1"/>
        </dgm:presLayoutVars>
      </dgm:prSet>
      <dgm:spPr/>
      <dgm:t>
        <a:bodyPr/>
        <a:lstStyle/>
        <a:p>
          <a:endParaRPr lang="zh-CN" altLang="en-US"/>
        </a:p>
      </dgm:t>
    </dgm:pt>
    <dgm:pt modelId="{F38AD558-416D-4269-A18D-C538F2E49BEE}" type="pres">
      <dgm:prSet presAssocID="{8DFFCD94-1046-42A2-A15D-FBCE743B7791}" presName="Parent" presStyleLbl="revTx" presStyleIdx="5" presStyleCnt="8">
        <dgm:presLayoutVars>
          <dgm:chMax val="1"/>
          <dgm:chPref val="1"/>
          <dgm:bulletEnabled val="1"/>
        </dgm:presLayoutVars>
      </dgm:prSet>
      <dgm:spPr/>
      <dgm:t>
        <a:bodyPr/>
        <a:lstStyle/>
        <a:p>
          <a:endParaRPr lang="zh-CN" altLang="en-US"/>
        </a:p>
      </dgm:t>
    </dgm:pt>
    <dgm:pt modelId="{94BFA1B5-BDA4-4FF1-ACE2-7B9FA4FE4A84}" type="pres">
      <dgm:prSet presAssocID="{CF06090F-FF83-460E-9541-FCB150948B9B}" presName="sibTrans" presStyleCnt="0"/>
      <dgm:spPr/>
    </dgm:pt>
    <dgm:pt modelId="{740086AC-F34B-4C0F-A0AB-BFEC3999BA5A}" type="pres">
      <dgm:prSet presAssocID="{EBECFB87-A72A-46DF-BA60-84001AEFD810}" presName="composite" presStyleCnt="0"/>
      <dgm:spPr/>
    </dgm:pt>
    <dgm:pt modelId="{CC7E394F-E8E9-4E5C-966C-93306AA0F264}" type="pres">
      <dgm:prSet presAssocID="{EBECFB87-A72A-46DF-BA60-84001AEFD810}" presName="BackAccent" presStyleLbl="bgShp" presStyleIdx="3" presStyleCnt="4"/>
      <dgm:spPr/>
    </dgm:pt>
    <dgm:pt modelId="{96BFA978-E06E-405A-9BF2-06011734EA13}" type="pres">
      <dgm:prSet presAssocID="{EBECFB87-A72A-46DF-BA60-84001AEFD810}" presName="Accent" presStyleLbl="alignNode1" presStyleIdx="3" presStyleCnt="4"/>
      <dgm:spPr/>
    </dgm:pt>
    <dgm:pt modelId="{16E7720B-65E1-4859-99E1-3606A3A2B868}" type="pres">
      <dgm:prSet presAssocID="{EBECFB87-A72A-46DF-BA60-84001AEFD810}" presName="Child" presStyleLbl="revTx" presStyleIdx="6" presStyleCnt="8" custScaleX="154468">
        <dgm:presLayoutVars>
          <dgm:chMax val="0"/>
          <dgm:chPref val="0"/>
          <dgm:bulletEnabled val="1"/>
        </dgm:presLayoutVars>
      </dgm:prSet>
      <dgm:spPr/>
      <dgm:t>
        <a:bodyPr/>
        <a:lstStyle/>
        <a:p>
          <a:endParaRPr lang="zh-CN" altLang="en-US"/>
        </a:p>
      </dgm:t>
    </dgm:pt>
    <dgm:pt modelId="{3BACD925-F564-4103-A5AD-DFAE13FB4481}" type="pres">
      <dgm:prSet presAssocID="{EBECFB87-A72A-46DF-BA60-84001AEFD810}" presName="Parent" presStyleLbl="revTx" presStyleIdx="7" presStyleCnt="8">
        <dgm:presLayoutVars>
          <dgm:chMax val="1"/>
          <dgm:chPref val="1"/>
          <dgm:bulletEnabled val="1"/>
        </dgm:presLayoutVars>
      </dgm:prSet>
      <dgm:spPr/>
      <dgm:t>
        <a:bodyPr/>
        <a:lstStyle/>
        <a:p>
          <a:endParaRPr lang="zh-CN" altLang="en-US"/>
        </a:p>
      </dgm:t>
    </dgm:pt>
  </dgm:ptLst>
  <dgm:cxnLst>
    <dgm:cxn modelId="{5BE0A3B0-BED8-4557-91BA-DDFD0453A5E8}" type="presOf" srcId="{F14510EF-E062-4891-9AFE-3362224B9809}" destId="{660C3516-FC27-4C0E-A97E-335C4E5F772B}" srcOrd="0" destOrd="1" presId="urn:microsoft.com/office/officeart/2008/layout/IncreasingCircleProcess"/>
    <dgm:cxn modelId="{DFB7D1B4-1E4F-41CC-A3CA-30465029A572}" type="presOf" srcId="{F024147E-F1BA-4291-83F6-BDCFB1FA88F3}" destId="{16E7720B-65E1-4859-99E1-3606A3A2B868}" srcOrd="0" destOrd="1" presId="urn:microsoft.com/office/officeart/2008/layout/IncreasingCircleProcess"/>
    <dgm:cxn modelId="{0B5121BC-6FEE-411E-9DE4-9BC7B97E318B}" srcId="{6E9C60D2-DDC3-43AA-98BB-34C23E3ABB12}" destId="{172C1586-F649-4D79-AA92-0DA3E3635823}" srcOrd="0" destOrd="0" parTransId="{FA5B130C-D375-4187-A4C0-5BDC0601B4F2}" sibTransId="{88051AC3-D31C-4DF3-B3C0-23C6AA62FA06}"/>
    <dgm:cxn modelId="{FA39B6E2-3705-483D-AC7A-862922A1D5DF}" srcId="{B81BBA5A-7C69-47E8-8DC3-8B86682845E3}" destId="{6E9C60D2-DDC3-43AA-98BB-34C23E3ABB12}" srcOrd="1" destOrd="0" parTransId="{B608EB52-AB39-4ED2-B70B-56801EDBA7AE}" sibTransId="{93B13808-74D7-4CD3-8139-D4B62998A5B9}"/>
    <dgm:cxn modelId="{E64FE9C1-F314-4A55-86F2-10076F766765}" srcId="{3695749D-3B1D-4344-A161-EAC6E9E87954}" destId="{FCF6FDCF-3376-4D73-A0D4-D1F926AC84A0}" srcOrd="0" destOrd="0" parTransId="{D6841893-7CE9-4F37-901F-0062941FE777}" sibTransId="{323C5C92-AC1A-4D37-8F2F-6823EED91B8E}"/>
    <dgm:cxn modelId="{53C62A22-FDEE-461D-BFA9-CA0D5AD82368}" srcId="{3695749D-3B1D-4344-A161-EAC6E9E87954}" destId="{8DFFCD94-1046-42A2-A15D-FBCE743B7791}" srcOrd="2" destOrd="0" parTransId="{F6863B49-BF9B-4E7C-A72A-811BE52355BE}" sibTransId="{CF06090F-FF83-460E-9541-FCB150948B9B}"/>
    <dgm:cxn modelId="{9E40DBBF-3CD0-4477-855C-655CCBDC7BEC}" type="presOf" srcId="{8DFFCD94-1046-42A2-A15D-FBCE743B7791}" destId="{F38AD558-416D-4269-A18D-C538F2E49BEE}" srcOrd="0" destOrd="0" presId="urn:microsoft.com/office/officeart/2008/layout/IncreasingCircleProcess"/>
    <dgm:cxn modelId="{B452B3E5-059D-4AEC-9593-87A15960D683}" srcId="{EBECFB87-A72A-46DF-BA60-84001AEFD810}" destId="{580B2E97-8518-416D-9013-16D5B8257435}" srcOrd="2" destOrd="0" parTransId="{6DFCDD59-7AFA-48F6-B3A8-4F53756AE3B1}" sibTransId="{C51AB20A-8CEB-452D-88D7-9B37015C9721}"/>
    <dgm:cxn modelId="{1B253E8E-D1F6-4249-80B9-9FF6AC5E4391}" type="presOf" srcId="{5868B461-75CA-4FDD-8495-355DF4CB0E96}" destId="{572AB175-8E1E-460A-B2D2-1036A9FD1DF9}" srcOrd="0" destOrd="3" presId="urn:microsoft.com/office/officeart/2008/layout/IncreasingCircleProcess"/>
    <dgm:cxn modelId="{A8DBD198-CA6D-48DF-86B9-8F9EE2454CD2}" type="presOf" srcId="{172C1586-F649-4D79-AA92-0DA3E3635823}" destId="{572AB175-8E1E-460A-B2D2-1036A9FD1DF9}" srcOrd="0" destOrd="2" presId="urn:microsoft.com/office/officeart/2008/layout/IncreasingCircleProcess"/>
    <dgm:cxn modelId="{3B289B67-C3B3-400D-909C-E7AF678C1A2A}" type="presOf" srcId="{95AC4864-6E73-4B33-AC20-7446CF8ADFFF}" destId="{165DEF5E-C47C-4CF8-BAC3-974DA21CA310}" srcOrd="0" destOrd="3" presId="urn:microsoft.com/office/officeart/2008/layout/IncreasingCircleProcess"/>
    <dgm:cxn modelId="{015AF09F-C590-48B5-89E8-5D605F7D9980}" srcId="{3695749D-3B1D-4344-A161-EAC6E9E87954}" destId="{EBECFB87-A72A-46DF-BA60-84001AEFD810}" srcOrd="3" destOrd="0" parTransId="{4AC8DAEF-CDC9-461F-A6EC-18AC9E9CB199}" sibTransId="{7AE10AEF-BCDE-40D4-97C0-248231C9C103}"/>
    <dgm:cxn modelId="{B6FC05CC-A98A-47BF-AE11-C688A06B4A27}" type="presOf" srcId="{EDCA5A4A-0FA7-49A1-AAA8-AA8951AAD6BA}" destId="{165DEF5E-C47C-4CF8-BAC3-974DA21CA310}" srcOrd="0" destOrd="0" presId="urn:microsoft.com/office/officeart/2008/layout/IncreasingCircleProcess"/>
    <dgm:cxn modelId="{454EBBEC-76DD-4836-ACFA-4CA9A0398D1D}" srcId="{3695749D-3B1D-4344-A161-EAC6E9E87954}" destId="{B81BBA5A-7C69-47E8-8DC3-8B86682845E3}" srcOrd="1" destOrd="0" parTransId="{85E0278F-2034-4D2F-B38C-BAB80BED0924}" sibTransId="{93DBF1E7-0E57-4F1D-B632-097D849E4FDB}"/>
    <dgm:cxn modelId="{192EBB73-9A19-4EBE-BCC0-48E6F8496355}" srcId="{580B2E97-8518-416D-9013-16D5B8257435}" destId="{1C26A768-0A1E-4424-B598-89FD169E331E}" srcOrd="0" destOrd="0" parTransId="{52C488CB-6AB6-4633-82A0-8DD1649AF541}" sibTransId="{E42629C5-4E5F-404D-BC71-370774DE0AAF}"/>
    <dgm:cxn modelId="{9EDC9A73-BF4F-4E03-82DC-82EDCCE4C27B}" srcId="{EBECFB87-A72A-46DF-BA60-84001AEFD810}" destId="{F024147E-F1BA-4291-83F6-BDCFB1FA88F3}" srcOrd="1" destOrd="0" parTransId="{106B72FC-C036-4558-A214-90F6FA355526}" sibTransId="{0B1FEAC3-A57C-49D0-B49C-02303C9FAADE}"/>
    <dgm:cxn modelId="{71EC2FF9-FE82-4098-8F70-082E419EF665}" srcId="{FCF6FDCF-3376-4D73-A0D4-D1F926AC84A0}" destId="{CEDB9083-D0C3-4F37-8B5A-94525F7D02EC}" srcOrd="0" destOrd="0" parTransId="{5F3B6AE1-0F74-4083-9A50-9F7A0131C719}" sibTransId="{67DE709B-B438-4D34-9E38-C65EFC71C45C}"/>
    <dgm:cxn modelId="{E5D27214-9E1B-49E9-BFF0-683A978D7220}" srcId="{EBECFB87-A72A-46DF-BA60-84001AEFD810}" destId="{6256FB0D-E86F-4156-ADF2-F497F56B229D}" srcOrd="0" destOrd="0" parTransId="{E537B754-412B-4F55-B399-D480D51F60AF}" sibTransId="{39AF7D9C-7949-4139-A501-BB501BEE7A8B}"/>
    <dgm:cxn modelId="{E00D7E24-F77A-46DC-A65C-D9CCB58C87A5}" type="presOf" srcId="{580B2E97-8518-416D-9013-16D5B8257435}" destId="{16E7720B-65E1-4859-99E1-3606A3A2B868}" srcOrd="0" destOrd="3" presId="urn:microsoft.com/office/officeart/2008/layout/IncreasingCircleProcess"/>
    <dgm:cxn modelId="{A938A61C-9932-4927-AF04-FBD8E3D8E4AB}" type="presOf" srcId="{092AA541-2006-4A8B-892F-0F43E13B6B65}" destId="{572AB175-8E1E-460A-B2D2-1036A9FD1DF9}" srcOrd="0" destOrd="0" presId="urn:microsoft.com/office/officeart/2008/layout/IncreasingCircleProcess"/>
    <dgm:cxn modelId="{0AFF1EE7-B621-429F-A774-A5A084275F9B}" type="presOf" srcId="{D1ABBF20-E5C8-4569-94D5-40EECA1EBD18}" destId="{165DEF5E-C47C-4CF8-BAC3-974DA21CA310}" srcOrd="0" destOrd="1" presId="urn:microsoft.com/office/officeart/2008/layout/IncreasingCircleProcess"/>
    <dgm:cxn modelId="{60B1A456-66EE-4789-95F4-ACF91DF30882}" srcId="{B81BBA5A-7C69-47E8-8DC3-8B86682845E3}" destId="{5868B461-75CA-4FDD-8495-355DF4CB0E96}" srcOrd="2" destOrd="0" parTransId="{FE998D65-10C1-4BEE-8022-D7D94F0C04E6}" sibTransId="{4089FECF-096D-40FF-8B7E-1C1D02CF2DE5}"/>
    <dgm:cxn modelId="{A9C3B451-A373-49FD-8D85-BF02CB407951}" type="presOf" srcId="{EBECFB87-A72A-46DF-BA60-84001AEFD810}" destId="{3BACD925-F564-4103-A5AD-DFAE13FB4481}" srcOrd="0" destOrd="0" presId="urn:microsoft.com/office/officeart/2008/layout/IncreasingCircleProcess"/>
    <dgm:cxn modelId="{C8044243-5A59-46B5-94A6-87EE79679BC3}" type="presOf" srcId="{1C26A768-0A1E-4424-B598-89FD169E331E}" destId="{16E7720B-65E1-4859-99E1-3606A3A2B868}" srcOrd="0" destOrd="4" presId="urn:microsoft.com/office/officeart/2008/layout/IncreasingCircleProcess"/>
    <dgm:cxn modelId="{1E6BAFAE-DDC6-4DFE-BD3F-DFC32EA768B7}" srcId="{8DFFCD94-1046-42A2-A15D-FBCE743B7791}" destId="{D1ABBF20-E5C8-4569-94D5-40EECA1EBD18}" srcOrd="1" destOrd="0" parTransId="{2C479E8E-3535-443A-827E-07DEF1DD36DB}" sibTransId="{28F4619C-A120-4846-B7FB-998746265944}"/>
    <dgm:cxn modelId="{813509F2-711A-4A31-B540-5FC845687AE6}" type="presOf" srcId="{6E9C60D2-DDC3-43AA-98BB-34C23E3ABB12}" destId="{572AB175-8E1E-460A-B2D2-1036A9FD1DF9}" srcOrd="0" destOrd="1" presId="urn:microsoft.com/office/officeart/2008/layout/IncreasingCircleProcess"/>
    <dgm:cxn modelId="{E46A2E89-8389-4FC8-AAFA-C71FA649B85C}" srcId="{CEDB9083-D0C3-4F37-8B5A-94525F7D02EC}" destId="{F14510EF-E062-4891-9AFE-3362224B9809}" srcOrd="0" destOrd="0" parTransId="{D30E11C4-9F92-446B-BCC9-53EF3EF81B4A}" sibTransId="{236C3B8B-AAA9-4CA9-A018-FFE38094F6E9}"/>
    <dgm:cxn modelId="{EF9368DC-0D50-43B8-89A4-9566A6E8FFE1}" type="presOf" srcId="{3695749D-3B1D-4344-A161-EAC6E9E87954}" destId="{252668C0-AEBE-4DBE-BBD6-5164505D91AB}" srcOrd="0" destOrd="0" presId="urn:microsoft.com/office/officeart/2008/layout/IncreasingCircleProcess"/>
    <dgm:cxn modelId="{7F72D929-C0B6-44DA-A750-8ECFC2422AFF}" srcId="{D1ABBF20-E5C8-4569-94D5-40EECA1EBD18}" destId="{480FA219-A1DF-4E98-B2B2-DDFFDD09E00E}" srcOrd="0" destOrd="0" parTransId="{2DDA0763-B2DB-4B98-B273-5ABE639C7F7F}" sibTransId="{428C1B6E-9C89-4F71-B56D-16A0534E3127}"/>
    <dgm:cxn modelId="{9A4B7AC3-09B6-4486-A45D-902BCE5E0194}" srcId="{F024147E-F1BA-4291-83F6-BDCFB1FA88F3}" destId="{62F3892E-B190-4EDA-BCE1-FAB1D186DF72}" srcOrd="0" destOrd="0" parTransId="{D78CB0CA-E8C9-4980-B7E5-3286A4BF27FB}" sibTransId="{85886337-ED36-47CA-98B0-190865949E93}"/>
    <dgm:cxn modelId="{9F7A86AB-493F-4C97-A942-3F0BFA977B9F}" srcId="{8DFFCD94-1046-42A2-A15D-FBCE743B7791}" destId="{EDCA5A4A-0FA7-49A1-AAA8-AA8951AAD6BA}" srcOrd="0" destOrd="0" parTransId="{58D142AF-5955-4E3E-BFB7-9B461087D11C}" sibTransId="{7F0391F8-AB8E-4845-BC8B-188974ED9BDA}"/>
    <dgm:cxn modelId="{5779079D-86E6-493E-99F6-5A075D0344D6}" type="presOf" srcId="{480FA219-A1DF-4E98-B2B2-DDFFDD09E00E}" destId="{165DEF5E-C47C-4CF8-BAC3-974DA21CA310}" srcOrd="0" destOrd="2" presId="urn:microsoft.com/office/officeart/2008/layout/IncreasingCircleProcess"/>
    <dgm:cxn modelId="{61B203DC-4101-448E-A83A-4A13D93811F4}" type="presOf" srcId="{B81BBA5A-7C69-47E8-8DC3-8B86682845E3}" destId="{7817F061-B041-4E58-AD6B-531BD0FA64DF}" srcOrd="0" destOrd="0" presId="urn:microsoft.com/office/officeart/2008/layout/IncreasingCircleProcess"/>
    <dgm:cxn modelId="{206DE206-4E55-4FA5-8F97-023F27BB1592}" type="presOf" srcId="{CEDB9083-D0C3-4F37-8B5A-94525F7D02EC}" destId="{660C3516-FC27-4C0E-A97E-335C4E5F772B}" srcOrd="0" destOrd="0" presId="urn:microsoft.com/office/officeart/2008/layout/IncreasingCircleProcess"/>
    <dgm:cxn modelId="{82C6ADF1-851E-4ED0-BFB2-954795A329D8}" type="presOf" srcId="{62F3892E-B190-4EDA-BCE1-FAB1D186DF72}" destId="{16E7720B-65E1-4859-99E1-3606A3A2B868}" srcOrd="0" destOrd="2" presId="urn:microsoft.com/office/officeart/2008/layout/IncreasingCircleProcess"/>
    <dgm:cxn modelId="{A9CDBF5F-0BAD-4EEB-B08D-32C27D45467A}" srcId="{8DFFCD94-1046-42A2-A15D-FBCE743B7791}" destId="{95AC4864-6E73-4B33-AC20-7446CF8ADFFF}" srcOrd="2" destOrd="0" parTransId="{0C8E9053-DBCA-4D19-8146-7B888E5E9880}" sibTransId="{45E78725-CB7F-47AC-9523-E5A2567C54CF}"/>
    <dgm:cxn modelId="{818048F2-2A41-4361-AFA3-0EA9589DB170}" type="presOf" srcId="{FCF6FDCF-3376-4D73-A0D4-D1F926AC84A0}" destId="{9F005ECA-4E58-4BBD-B2C5-30955952CDE6}" srcOrd="0" destOrd="0" presId="urn:microsoft.com/office/officeart/2008/layout/IncreasingCircleProcess"/>
    <dgm:cxn modelId="{633365BE-0D1A-47EA-9495-1B6C1BC9F33E}" type="presOf" srcId="{6256FB0D-E86F-4156-ADF2-F497F56B229D}" destId="{16E7720B-65E1-4859-99E1-3606A3A2B868}" srcOrd="0" destOrd="0" presId="urn:microsoft.com/office/officeart/2008/layout/IncreasingCircleProcess"/>
    <dgm:cxn modelId="{C81AAB89-67A5-45BB-BC63-55BC9880A640}" srcId="{B81BBA5A-7C69-47E8-8DC3-8B86682845E3}" destId="{092AA541-2006-4A8B-892F-0F43E13B6B65}" srcOrd="0" destOrd="0" parTransId="{2EA50BBC-0A62-4543-8AD5-1168FC70FCCF}" sibTransId="{B46572BF-6808-4E81-B4C2-5079AE2ECAB3}"/>
    <dgm:cxn modelId="{7C8559B6-52A5-4B6A-BDB4-D1BF48D5C28B}" type="presParOf" srcId="{252668C0-AEBE-4DBE-BBD6-5164505D91AB}" destId="{450449FF-ADD4-44B2-8F71-B7B41229FEFD}" srcOrd="0" destOrd="0" presId="urn:microsoft.com/office/officeart/2008/layout/IncreasingCircleProcess"/>
    <dgm:cxn modelId="{501D7715-25C1-4D12-B8C9-73127E299A67}" type="presParOf" srcId="{450449FF-ADD4-44B2-8F71-B7B41229FEFD}" destId="{93DCF00B-B433-4D90-8B89-AC9AD716264C}" srcOrd="0" destOrd="0" presId="urn:microsoft.com/office/officeart/2008/layout/IncreasingCircleProcess"/>
    <dgm:cxn modelId="{384D29A4-794F-4182-BDD0-8E7A9D164C61}" type="presParOf" srcId="{450449FF-ADD4-44B2-8F71-B7B41229FEFD}" destId="{47A5CC5D-E58D-4BAE-B299-9072C70B0798}" srcOrd="1" destOrd="0" presId="urn:microsoft.com/office/officeart/2008/layout/IncreasingCircleProcess"/>
    <dgm:cxn modelId="{D26AA1EF-DD01-4D03-94A0-1AC7F09A0CC5}" type="presParOf" srcId="{450449FF-ADD4-44B2-8F71-B7B41229FEFD}" destId="{660C3516-FC27-4C0E-A97E-335C4E5F772B}" srcOrd="2" destOrd="0" presId="urn:microsoft.com/office/officeart/2008/layout/IncreasingCircleProcess"/>
    <dgm:cxn modelId="{29778B53-259F-45A4-A757-696119A81FDD}" type="presParOf" srcId="{450449FF-ADD4-44B2-8F71-B7B41229FEFD}" destId="{9F005ECA-4E58-4BBD-B2C5-30955952CDE6}" srcOrd="3" destOrd="0" presId="urn:microsoft.com/office/officeart/2008/layout/IncreasingCircleProcess"/>
    <dgm:cxn modelId="{6CBE2C7B-540E-4E9A-BB36-A9AE93598288}" type="presParOf" srcId="{252668C0-AEBE-4DBE-BBD6-5164505D91AB}" destId="{543AF313-2E2F-41A2-BEF6-513E0B2DE920}" srcOrd="1" destOrd="0" presId="urn:microsoft.com/office/officeart/2008/layout/IncreasingCircleProcess"/>
    <dgm:cxn modelId="{93256D69-F80D-4E5F-BD68-8098A9710EEF}" type="presParOf" srcId="{252668C0-AEBE-4DBE-BBD6-5164505D91AB}" destId="{052FA1E3-1EE4-4C10-BA58-3FE6CDBA5F76}" srcOrd="2" destOrd="0" presId="urn:microsoft.com/office/officeart/2008/layout/IncreasingCircleProcess"/>
    <dgm:cxn modelId="{82276B4E-2E05-4184-9CCE-9D26516998FC}" type="presParOf" srcId="{052FA1E3-1EE4-4C10-BA58-3FE6CDBA5F76}" destId="{E15BBC07-665B-4319-9494-3C98E315A70E}" srcOrd="0" destOrd="0" presId="urn:microsoft.com/office/officeart/2008/layout/IncreasingCircleProcess"/>
    <dgm:cxn modelId="{FC0C5FC0-FD70-465A-B232-00118691E58B}" type="presParOf" srcId="{052FA1E3-1EE4-4C10-BA58-3FE6CDBA5F76}" destId="{B5285452-95C1-4886-AE54-9F43EADF726C}" srcOrd="1" destOrd="0" presId="urn:microsoft.com/office/officeart/2008/layout/IncreasingCircleProcess"/>
    <dgm:cxn modelId="{22BED3DC-7743-40B2-B40C-05AFECA90CB0}" type="presParOf" srcId="{052FA1E3-1EE4-4C10-BA58-3FE6CDBA5F76}" destId="{572AB175-8E1E-460A-B2D2-1036A9FD1DF9}" srcOrd="2" destOrd="0" presId="urn:microsoft.com/office/officeart/2008/layout/IncreasingCircleProcess"/>
    <dgm:cxn modelId="{7AFC04BF-96BE-4C68-BF18-B25E6ACE8F68}" type="presParOf" srcId="{052FA1E3-1EE4-4C10-BA58-3FE6CDBA5F76}" destId="{7817F061-B041-4E58-AD6B-531BD0FA64DF}" srcOrd="3" destOrd="0" presId="urn:microsoft.com/office/officeart/2008/layout/IncreasingCircleProcess"/>
    <dgm:cxn modelId="{918A7B9E-0993-47A2-BF80-EB742C0C86DA}" type="presParOf" srcId="{252668C0-AEBE-4DBE-BBD6-5164505D91AB}" destId="{3CAF2BFA-4122-4BEC-9E05-55D0F6E54E3D}" srcOrd="3" destOrd="0" presId="urn:microsoft.com/office/officeart/2008/layout/IncreasingCircleProcess"/>
    <dgm:cxn modelId="{67D197FA-07BB-4A52-958B-CD77EB86C2FD}" type="presParOf" srcId="{252668C0-AEBE-4DBE-BBD6-5164505D91AB}" destId="{0180B456-9380-4A14-BA13-A24BFF76E407}" srcOrd="4" destOrd="0" presId="urn:microsoft.com/office/officeart/2008/layout/IncreasingCircleProcess"/>
    <dgm:cxn modelId="{3B80819B-797C-4E8E-B578-1C3F65C9A1EF}" type="presParOf" srcId="{0180B456-9380-4A14-BA13-A24BFF76E407}" destId="{E288ACD8-A72D-472A-BE87-CB3AB1822D70}" srcOrd="0" destOrd="0" presId="urn:microsoft.com/office/officeart/2008/layout/IncreasingCircleProcess"/>
    <dgm:cxn modelId="{7D9EFEE6-B3DB-45F2-9C87-4E56CF28AF10}" type="presParOf" srcId="{0180B456-9380-4A14-BA13-A24BFF76E407}" destId="{D40BB128-C44B-4D26-8C22-25CF6D3F39AE}" srcOrd="1" destOrd="0" presId="urn:microsoft.com/office/officeart/2008/layout/IncreasingCircleProcess"/>
    <dgm:cxn modelId="{C3DFAC76-8A2B-433C-80D6-3ED9E5381867}" type="presParOf" srcId="{0180B456-9380-4A14-BA13-A24BFF76E407}" destId="{165DEF5E-C47C-4CF8-BAC3-974DA21CA310}" srcOrd="2" destOrd="0" presId="urn:microsoft.com/office/officeart/2008/layout/IncreasingCircleProcess"/>
    <dgm:cxn modelId="{D1EFC71A-4F61-4181-9823-4974ED85040D}" type="presParOf" srcId="{0180B456-9380-4A14-BA13-A24BFF76E407}" destId="{F38AD558-416D-4269-A18D-C538F2E49BEE}" srcOrd="3" destOrd="0" presId="urn:microsoft.com/office/officeart/2008/layout/IncreasingCircleProcess"/>
    <dgm:cxn modelId="{D31EA814-260A-4C03-A288-3E8BF4266F75}" type="presParOf" srcId="{252668C0-AEBE-4DBE-BBD6-5164505D91AB}" destId="{94BFA1B5-BDA4-4FF1-ACE2-7B9FA4FE4A84}" srcOrd="5" destOrd="0" presId="urn:microsoft.com/office/officeart/2008/layout/IncreasingCircleProcess"/>
    <dgm:cxn modelId="{41DCB21C-7799-4311-8EAE-98393875A235}" type="presParOf" srcId="{252668C0-AEBE-4DBE-BBD6-5164505D91AB}" destId="{740086AC-F34B-4C0F-A0AB-BFEC3999BA5A}" srcOrd="6" destOrd="0" presId="urn:microsoft.com/office/officeart/2008/layout/IncreasingCircleProcess"/>
    <dgm:cxn modelId="{E085D236-8A19-4EEB-A8C5-984B211F7311}" type="presParOf" srcId="{740086AC-F34B-4C0F-A0AB-BFEC3999BA5A}" destId="{CC7E394F-E8E9-4E5C-966C-93306AA0F264}" srcOrd="0" destOrd="0" presId="urn:microsoft.com/office/officeart/2008/layout/IncreasingCircleProcess"/>
    <dgm:cxn modelId="{B62A675F-2137-42CC-8729-B55C34F21568}" type="presParOf" srcId="{740086AC-F34B-4C0F-A0AB-BFEC3999BA5A}" destId="{96BFA978-E06E-405A-9BF2-06011734EA13}" srcOrd="1" destOrd="0" presId="urn:microsoft.com/office/officeart/2008/layout/IncreasingCircleProcess"/>
    <dgm:cxn modelId="{E1CB40EA-766B-4756-8D50-D580DCCE52C8}" type="presParOf" srcId="{740086AC-F34B-4C0F-A0AB-BFEC3999BA5A}" destId="{16E7720B-65E1-4859-99E1-3606A3A2B868}" srcOrd="2" destOrd="0" presId="urn:microsoft.com/office/officeart/2008/layout/IncreasingCircleProcess"/>
    <dgm:cxn modelId="{DEF628EC-45D1-4FC5-9FAE-978E5CE3461F}" type="presParOf" srcId="{740086AC-F34B-4C0F-A0AB-BFEC3999BA5A}" destId="{3BACD925-F564-4103-A5AD-DFAE13FB4481}"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48872-1DEB-4E6E-81DE-0178C1877594}">
      <dsp:nvSpPr>
        <dsp:cNvPr id="0" name=""/>
        <dsp:cNvSpPr/>
      </dsp:nvSpPr>
      <dsp:spPr>
        <a:xfrm>
          <a:off x="855138" y="2254766"/>
          <a:ext cx="1634086" cy="1603384"/>
        </a:xfrm>
        <a:custGeom>
          <a:avLst/>
          <a:gdLst/>
          <a:ahLst/>
          <a:cxnLst/>
          <a:rect l="0" t="0" r="0" b="0"/>
          <a:pathLst>
            <a:path>
              <a:moveTo>
                <a:pt x="0" y="0"/>
              </a:moveTo>
              <a:lnTo>
                <a:pt x="817043" y="0"/>
              </a:lnTo>
              <a:lnTo>
                <a:pt x="817043" y="1603384"/>
              </a:lnTo>
              <a:lnTo>
                <a:pt x="1634086" y="160338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kern="1200">
            <a:solidFill>
              <a:srgbClr val="002060"/>
            </a:solidFill>
          </a:endParaRPr>
        </a:p>
      </dsp:txBody>
      <dsp:txXfrm>
        <a:off x="1614948" y="2999225"/>
        <a:ext cx="114467" cy="114467"/>
      </dsp:txXfrm>
    </dsp:sp>
    <dsp:sp modelId="{8A4DDA62-2FBD-4F65-B11A-9188B0B8D056}">
      <dsp:nvSpPr>
        <dsp:cNvPr id="0" name=""/>
        <dsp:cNvSpPr/>
      </dsp:nvSpPr>
      <dsp:spPr>
        <a:xfrm>
          <a:off x="855138" y="2254766"/>
          <a:ext cx="1634086" cy="534461"/>
        </a:xfrm>
        <a:custGeom>
          <a:avLst/>
          <a:gdLst/>
          <a:ahLst/>
          <a:cxnLst/>
          <a:rect l="0" t="0" r="0" b="0"/>
          <a:pathLst>
            <a:path>
              <a:moveTo>
                <a:pt x="0" y="0"/>
              </a:moveTo>
              <a:lnTo>
                <a:pt x="817043" y="0"/>
              </a:lnTo>
              <a:lnTo>
                <a:pt x="817043" y="534461"/>
              </a:lnTo>
              <a:lnTo>
                <a:pt x="1634086" y="53446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solidFill>
              <a:srgbClr val="002060"/>
            </a:solidFill>
          </a:endParaRPr>
        </a:p>
      </dsp:txBody>
      <dsp:txXfrm>
        <a:off x="1629200" y="2479015"/>
        <a:ext cx="85963" cy="85963"/>
      </dsp:txXfrm>
    </dsp:sp>
    <dsp:sp modelId="{FBD6E80D-5562-4DE9-A27A-0053813C7DC1}">
      <dsp:nvSpPr>
        <dsp:cNvPr id="0" name=""/>
        <dsp:cNvSpPr/>
      </dsp:nvSpPr>
      <dsp:spPr>
        <a:xfrm>
          <a:off x="855138" y="1720304"/>
          <a:ext cx="1634086" cy="534461"/>
        </a:xfrm>
        <a:custGeom>
          <a:avLst/>
          <a:gdLst/>
          <a:ahLst/>
          <a:cxnLst/>
          <a:rect l="0" t="0" r="0" b="0"/>
          <a:pathLst>
            <a:path>
              <a:moveTo>
                <a:pt x="0" y="534461"/>
              </a:moveTo>
              <a:lnTo>
                <a:pt x="817043" y="534461"/>
              </a:lnTo>
              <a:lnTo>
                <a:pt x="817043" y="0"/>
              </a:lnTo>
              <a:lnTo>
                <a:pt x="1634086"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rgbClr val="002060"/>
            </a:solidFill>
            <a:latin typeface="微软雅黑" panose="020B0503020204020204" pitchFamily="34" charset="-122"/>
            <a:ea typeface="微软雅黑" panose="020B0503020204020204" pitchFamily="34" charset="-122"/>
          </a:endParaRPr>
        </a:p>
      </dsp:txBody>
      <dsp:txXfrm>
        <a:off x="1629200" y="1944553"/>
        <a:ext cx="85963" cy="85963"/>
      </dsp:txXfrm>
    </dsp:sp>
    <dsp:sp modelId="{FB90D894-5C2A-49EF-9EAF-0219408198BB}">
      <dsp:nvSpPr>
        <dsp:cNvPr id="0" name=""/>
        <dsp:cNvSpPr/>
      </dsp:nvSpPr>
      <dsp:spPr>
        <a:xfrm>
          <a:off x="855138" y="646780"/>
          <a:ext cx="1634086" cy="1607985"/>
        </a:xfrm>
        <a:custGeom>
          <a:avLst/>
          <a:gdLst/>
          <a:ahLst/>
          <a:cxnLst/>
          <a:rect l="0" t="0" r="0" b="0"/>
          <a:pathLst>
            <a:path>
              <a:moveTo>
                <a:pt x="0" y="1607985"/>
              </a:moveTo>
              <a:lnTo>
                <a:pt x="817043" y="1607985"/>
              </a:lnTo>
              <a:lnTo>
                <a:pt x="817043" y="0"/>
              </a:lnTo>
              <a:lnTo>
                <a:pt x="1634086"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rgbClr val="002060"/>
            </a:solidFill>
            <a:latin typeface="微软雅黑" panose="020B0503020204020204" pitchFamily="34" charset="-122"/>
            <a:ea typeface="微软雅黑" panose="020B0503020204020204" pitchFamily="34" charset="-122"/>
          </a:endParaRPr>
        </a:p>
      </dsp:txBody>
      <dsp:txXfrm>
        <a:off x="1614867" y="1393459"/>
        <a:ext cx="114628" cy="114628"/>
      </dsp:txXfrm>
    </dsp:sp>
    <dsp:sp modelId="{5C4279C7-D627-42B3-B1B6-E763392595DA}">
      <dsp:nvSpPr>
        <dsp:cNvPr id="0" name=""/>
        <dsp:cNvSpPr/>
      </dsp:nvSpPr>
      <dsp:spPr>
        <a:xfrm rot="16200000">
          <a:off x="-1822795" y="1827197"/>
          <a:ext cx="4500729" cy="855138"/>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rgbClr val="002060"/>
              </a:solidFill>
              <a:latin typeface="微软雅黑" panose="020B0503020204020204" pitchFamily="34" charset="-122"/>
              <a:ea typeface="微软雅黑" panose="020B0503020204020204" pitchFamily="34" charset="-122"/>
            </a:rPr>
            <a:t>入侵检测技术</a:t>
          </a:r>
          <a:endParaRPr lang="zh-CN" altLang="en-US" sz="2400" kern="1200" dirty="0">
            <a:solidFill>
              <a:srgbClr val="002060"/>
            </a:solidFill>
            <a:latin typeface="微软雅黑" panose="020B0503020204020204" pitchFamily="34" charset="-122"/>
            <a:ea typeface="微软雅黑" panose="020B0503020204020204" pitchFamily="34" charset="-122"/>
          </a:endParaRPr>
        </a:p>
      </dsp:txBody>
      <dsp:txXfrm>
        <a:off x="-1822795" y="1827197"/>
        <a:ext cx="4500729" cy="855138"/>
      </dsp:txXfrm>
    </dsp:sp>
    <dsp:sp modelId="{7C1FED7C-D8EC-4530-8AB6-8C2714AA56C7}">
      <dsp:nvSpPr>
        <dsp:cNvPr id="0" name=""/>
        <dsp:cNvSpPr/>
      </dsp:nvSpPr>
      <dsp:spPr>
        <a:xfrm>
          <a:off x="2489225" y="219211"/>
          <a:ext cx="5352644" cy="8551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indent="720000" algn="l" defTabSz="1066800">
            <a:lnSpc>
              <a:spcPct val="90000"/>
            </a:lnSpc>
            <a:spcBef>
              <a:spcPct val="0"/>
            </a:spcBef>
            <a:spcAft>
              <a:spcPct val="35000"/>
            </a:spcAft>
          </a:pPr>
          <a:r>
            <a:rPr lang="zh-CN" altLang="en-US" sz="2400" kern="1200" dirty="0" smtClean="0">
              <a:solidFill>
                <a:srgbClr val="002060"/>
              </a:solidFill>
              <a:latin typeface="微软雅黑" panose="020B0503020204020204" pitchFamily="34" charset="-122"/>
              <a:ea typeface="微软雅黑" panose="020B0503020204020204" pitchFamily="34" charset="-122"/>
            </a:rPr>
            <a:t>入侵检测技术概述</a:t>
          </a:r>
          <a:endParaRPr lang="zh-CN" altLang="en-US" sz="2400" kern="1200" dirty="0">
            <a:solidFill>
              <a:srgbClr val="002060"/>
            </a:solidFill>
            <a:latin typeface="微软雅黑" panose="020B0503020204020204" pitchFamily="34" charset="-122"/>
            <a:ea typeface="微软雅黑" panose="020B0503020204020204" pitchFamily="34" charset="-122"/>
          </a:endParaRPr>
        </a:p>
      </dsp:txBody>
      <dsp:txXfrm>
        <a:off x="2489225" y="219211"/>
        <a:ext cx="5352644" cy="855138"/>
      </dsp:txXfrm>
    </dsp:sp>
    <dsp:sp modelId="{AB72FF4B-7660-4769-BAC2-3A0716D04C5C}">
      <dsp:nvSpPr>
        <dsp:cNvPr id="0" name=""/>
        <dsp:cNvSpPr/>
      </dsp:nvSpPr>
      <dsp:spPr>
        <a:xfrm>
          <a:off x="2489225" y="1292735"/>
          <a:ext cx="5352644" cy="8551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indent="720000" algn="l" defTabSz="1066800">
            <a:lnSpc>
              <a:spcPct val="90000"/>
            </a:lnSpc>
            <a:spcBef>
              <a:spcPct val="0"/>
            </a:spcBef>
            <a:spcAft>
              <a:spcPct val="35000"/>
            </a:spcAft>
          </a:pPr>
          <a:r>
            <a:rPr lang="zh-CN" altLang="en-US" sz="2400" kern="1200" dirty="0" smtClean="0">
              <a:solidFill>
                <a:srgbClr val="002060"/>
              </a:solidFill>
              <a:latin typeface="微软雅黑" panose="020B0503020204020204" pitchFamily="34" charset="-122"/>
              <a:ea typeface="微软雅黑" panose="020B0503020204020204" pitchFamily="34" charset="-122"/>
            </a:rPr>
            <a:t>通用入侵检测框架</a:t>
          </a:r>
          <a:endParaRPr lang="zh-CN" altLang="en-US" sz="2400" kern="1200" dirty="0">
            <a:solidFill>
              <a:srgbClr val="002060"/>
            </a:solidFill>
            <a:latin typeface="微软雅黑" panose="020B0503020204020204" pitchFamily="34" charset="-122"/>
            <a:ea typeface="微软雅黑" panose="020B0503020204020204" pitchFamily="34" charset="-122"/>
          </a:endParaRPr>
        </a:p>
      </dsp:txBody>
      <dsp:txXfrm>
        <a:off x="2489225" y="1292735"/>
        <a:ext cx="5352644" cy="855138"/>
      </dsp:txXfrm>
    </dsp:sp>
    <dsp:sp modelId="{2358C86C-8917-41D2-8E27-B908B4D8D8EB}">
      <dsp:nvSpPr>
        <dsp:cNvPr id="0" name=""/>
        <dsp:cNvSpPr/>
      </dsp:nvSpPr>
      <dsp:spPr>
        <a:xfrm>
          <a:off x="2489225" y="2361658"/>
          <a:ext cx="5325409" cy="8551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indent="720000" algn="l" defTabSz="1066800">
            <a:lnSpc>
              <a:spcPct val="90000"/>
            </a:lnSpc>
            <a:spcBef>
              <a:spcPct val="0"/>
            </a:spcBef>
            <a:spcAft>
              <a:spcPct val="35000"/>
            </a:spcAft>
          </a:pPr>
          <a:r>
            <a:rPr lang="zh-CN" altLang="en-US" sz="2400" kern="1200" dirty="0" smtClean="0">
              <a:solidFill>
                <a:srgbClr val="002060"/>
              </a:solidFill>
              <a:latin typeface="微软雅黑" panose="020B0503020204020204" pitchFamily="34" charset="-122"/>
              <a:ea typeface="微软雅黑" panose="020B0503020204020204" pitchFamily="34" charset="-122"/>
            </a:rPr>
            <a:t>入侵检测技术原理</a:t>
          </a:r>
          <a:endParaRPr lang="zh-CN" altLang="en-US" sz="2400" kern="1200" dirty="0">
            <a:solidFill>
              <a:srgbClr val="002060"/>
            </a:solidFill>
            <a:latin typeface="微软雅黑" panose="020B0503020204020204" pitchFamily="34" charset="-122"/>
            <a:ea typeface="微软雅黑" panose="020B0503020204020204" pitchFamily="34" charset="-122"/>
          </a:endParaRPr>
        </a:p>
      </dsp:txBody>
      <dsp:txXfrm>
        <a:off x="2489225" y="2361658"/>
        <a:ext cx="5325409" cy="855138"/>
      </dsp:txXfrm>
    </dsp:sp>
    <dsp:sp modelId="{07B0FB95-4055-4C0C-A36E-395E21D7D3E1}">
      <dsp:nvSpPr>
        <dsp:cNvPr id="0" name=""/>
        <dsp:cNvSpPr/>
      </dsp:nvSpPr>
      <dsp:spPr>
        <a:xfrm>
          <a:off x="2489225" y="3430582"/>
          <a:ext cx="5325409" cy="8551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indent="720000" algn="l" defTabSz="1066800">
            <a:lnSpc>
              <a:spcPct val="90000"/>
            </a:lnSpc>
            <a:spcBef>
              <a:spcPct val="0"/>
            </a:spcBef>
            <a:spcAft>
              <a:spcPct val="35000"/>
            </a:spcAft>
          </a:pPr>
          <a:r>
            <a:rPr lang="zh-CN" altLang="en-US" sz="2400" kern="1200" dirty="0" smtClean="0">
              <a:solidFill>
                <a:srgbClr val="002060"/>
              </a:solidFill>
              <a:latin typeface="微软雅黑" panose="020B0503020204020204" pitchFamily="34" charset="-122"/>
              <a:ea typeface="微软雅黑" panose="020B0503020204020204" pitchFamily="34" charset="-122"/>
            </a:rPr>
            <a:t>入侵</a:t>
          </a:r>
          <a:r>
            <a:rPr lang="zh-CN" altLang="en-US" sz="2400" kern="1200" dirty="0" smtClean="0">
              <a:solidFill>
                <a:srgbClr val="002060"/>
              </a:solidFill>
              <a:latin typeface="微软雅黑" panose="020B0503020204020204" pitchFamily="34" charset="-122"/>
              <a:ea typeface="微软雅黑" panose="020B0503020204020204" pitchFamily="34" charset="-122"/>
            </a:rPr>
            <a:t>检测实例与系统</a:t>
          </a:r>
          <a:r>
            <a:rPr lang="zh-CN" altLang="en-US" sz="2400" kern="1200" dirty="0" smtClean="0">
              <a:solidFill>
                <a:srgbClr val="002060"/>
              </a:solidFill>
              <a:latin typeface="微软雅黑" panose="020B0503020204020204" pitchFamily="34" charset="-122"/>
              <a:ea typeface="微软雅黑" panose="020B0503020204020204" pitchFamily="34" charset="-122"/>
            </a:rPr>
            <a:t>部署</a:t>
          </a:r>
          <a:endParaRPr lang="zh-CN" altLang="en-US" sz="2400" kern="1200" dirty="0">
            <a:solidFill>
              <a:srgbClr val="002060"/>
            </a:solidFill>
            <a:latin typeface="微软雅黑" panose="020B0503020204020204" pitchFamily="34" charset="-122"/>
            <a:ea typeface="微软雅黑" panose="020B0503020204020204" pitchFamily="34" charset="-122"/>
          </a:endParaRPr>
        </a:p>
      </dsp:txBody>
      <dsp:txXfrm>
        <a:off x="2489225" y="3430582"/>
        <a:ext cx="5325409" cy="855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DCF00B-B433-4D90-8B89-AC9AD716264C}">
      <dsp:nvSpPr>
        <dsp:cNvPr id="0" name=""/>
        <dsp:cNvSpPr/>
      </dsp:nvSpPr>
      <dsp:spPr>
        <a:xfrm>
          <a:off x="710" y="0"/>
          <a:ext cx="643890" cy="64389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A5CC5D-E58D-4BAE-B299-9072C70B0798}">
      <dsp:nvSpPr>
        <dsp:cNvPr id="0" name=""/>
        <dsp:cNvSpPr/>
      </dsp:nvSpPr>
      <dsp:spPr>
        <a:xfrm>
          <a:off x="65099" y="64389"/>
          <a:ext cx="515112" cy="515112"/>
        </a:xfrm>
        <a:prstGeom prst="chord">
          <a:avLst>
            <a:gd name="adj1" fmla="val 1800000"/>
            <a:gd name="adj2" fmla="val 900000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0C3516-FC27-4C0E-A97E-335C4E5F772B}">
      <dsp:nvSpPr>
        <dsp:cNvPr id="0" name=""/>
        <dsp:cNvSpPr/>
      </dsp:nvSpPr>
      <dsp:spPr>
        <a:xfrm>
          <a:off x="778744" y="643889"/>
          <a:ext cx="1904841" cy="2709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lvl="0" algn="just" defTabSz="622300">
            <a:lnSpc>
              <a:spcPct val="10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检查每个</a:t>
          </a:r>
          <a:r>
            <a:rPr lang="en-US" altLang="zh-CN" sz="1400" kern="1200" dirty="0" smtClean="0">
              <a:latin typeface="微软雅黑" panose="020B0503020204020204" pitchFamily="34" charset="-122"/>
              <a:ea typeface="微软雅黑" panose="020B0503020204020204" pitchFamily="34" charset="-122"/>
            </a:rPr>
            <a:t>packet</a:t>
          </a:r>
          <a:r>
            <a:rPr lang="zh-CN" altLang="en-US" sz="1400" kern="1200" dirty="0" smtClean="0">
              <a:latin typeface="微软雅黑" panose="020B0503020204020204" pitchFamily="34" charset="-122"/>
              <a:ea typeface="微软雅黑" panose="020B0503020204020204" pitchFamily="34" charset="-122"/>
            </a:rPr>
            <a:t>是否包含：</a:t>
          </a:r>
          <a:endParaRPr lang="zh-CN" altLang="en-US" sz="1400" kern="1200" dirty="0">
            <a:latin typeface="微软雅黑" panose="020B0503020204020204" pitchFamily="34" charset="-122"/>
            <a:ea typeface="微软雅黑" panose="020B0503020204020204" pitchFamily="34" charset="-122"/>
          </a:endParaRPr>
        </a:p>
        <a:p>
          <a:pPr marL="114300" lvl="1" indent="-114300" algn="just" defTabSz="622300">
            <a:lnSpc>
              <a:spcPct val="10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a:t>
          </a:r>
          <a:r>
            <a:rPr lang="en-US" altLang="zh-CN" sz="1400" kern="1200" dirty="0" smtClean="0">
              <a:latin typeface="微软雅黑" panose="020B0503020204020204" pitchFamily="34" charset="-122"/>
              <a:ea typeface="微软雅黑" panose="020B0503020204020204" pitchFamily="34" charset="-122"/>
            </a:rPr>
            <a:t>WIZ</a:t>
          </a:r>
          <a:r>
            <a:rPr lang="en-US" altLang="zh-CN" sz="1400" kern="1200" dirty="0" smtClean="0">
              <a:latin typeface="微软雅黑" panose="020B0503020204020204" pitchFamily="34" charset="-122"/>
              <a:ea typeface="微软雅黑" panose="020B0503020204020204" pitchFamily="34" charset="-122"/>
            </a:rPr>
            <a:t>”|“DEBUG”</a:t>
          </a:r>
          <a:endParaRPr lang="en-US" altLang="zh-CN" sz="1400" kern="1200" dirty="0">
            <a:latin typeface="微软雅黑" panose="020B0503020204020204" pitchFamily="34" charset="-122"/>
            <a:ea typeface="微软雅黑" panose="020B0503020204020204" pitchFamily="34" charset="-122"/>
          </a:endParaRPr>
        </a:p>
      </dsp:txBody>
      <dsp:txXfrm>
        <a:off x="778744" y="643889"/>
        <a:ext cx="1904841" cy="2709703"/>
      </dsp:txXfrm>
    </dsp:sp>
    <dsp:sp modelId="{9F005ECA-4E58-4BBD-B2C5-30955952CDE6}">
      <dsp:nvSpPr>
        <dsp:cNvPr id="0" name=""/>
        <dsp:cNvSpPr/>
      </dsp:nvSpPr>
      <dsp:spPr>
        <a:xfrm>
          <a:off x="778744" y="0"/>
          <a:ext cx="1904841" cy="643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b" anchorCtr="0">
          <a:noAutofit/>
        </a:bodyPr>
        <a:lstStyle/>
        <a:p>
          <a:pPr lvl="0" algn="just" defTabSz="711200">
            <a:lnSpc>
              <a:spcPct val="10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简单匹配</a:t>
          </a:r>
          <a:endParaRPr lang="zh-CN" altLang="en-US" sz="1600" b="1" kern="1200" dirty="0">
            <a:latin typeface="微软雅黑" panose="020B0503020204020204" pitchFamily="34" charset="-122"/>
            <a:ea typeface="微软雅黑" panose="020B0503020204020204" pitchFamily="34" charset="-122"/>
          </a:endParaRPr>
        </a:p>
      </dsp:txBody>
      <dsp:txXfrm>
        <a:off x="778744" y="0"/>
        <a:ext cx="1904841" cy="643890"/>
      </dsp:txXfrm>
    </dsp:sp>
    <dsp:sp modelId="{E15BBC07-665B-4319-9494-3C98E315A70E}">
      <dsp:nvSpPr>
        <dsp:cNvPr id="0" name=""/>
        <dsp:cNvSpPr/>
      </dsp:nvSpPr>
      <dsp:spPr>
        <a:xfrm>
          <a:off x="2817729" y="0"/>
          <a:ext cx="643890" cy="64388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85452-95C1-4886-AE54-9F43EADF726C}">
      <dsp:nvSpPr>
        <dsp:cNvPr id="0" name=""/>
        <dsp:cNvSpPr/>
      </dsp:nvSpPr>
      <dsp:spPr>
        <a:xfrm>
          <a:off x="2882118" y="64389"/>
          <a:ext cx="515112" cy="515111"/>
        </a:xfrm>
        <a:prstGeom prst="chord">
          <a:avLst>
            <a:gd name="adj1" fmla="val 0"/>
            <a:gd name="adj2" fmla="val 1080000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2AB175-8E1E-460A-B2D2-1036A9FD1DF9}">
      <dsp:nvSpPr>
        <dsp:cNvPr id="0" name=""/>
        <dsp:cNvSpPr/>
      </dsp:nvSpPr>
      <dsp:spPr>
        <a:xfrm>
          <a:off x="3595763" y="643890"/>
          <a:ext cx="1904841" cy="2709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lvl="0" algn="just" defTabSz="622300">
            <a:lnSpc>
              <a:spcPct val="10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缩小匹配范围</a:t>
          </a:r>
          <a:endParaRPr lang="zh-CN" altLang="en-US" sz="1400" kern="1200" dirty="0">
            <a:latin typeface="微软雅黑" panose="020B0503020204020204" pitchFamily="34" charset="-122"/>
            <a:ea typeface="微软雅黑" panose="020B0503020204020204" pitchFamily="34" charset="-122"/>
          </a:endParaRPr>
        </a:p>
        <a:p>
          <a:pPr lvl="0" algn="l" defTabSz="622300">
            <a:lnSpc>
              <a:spcPct val="100000"/>
            </a:lnSpc>
            <a:spcBef>
              <a:spcPct val="0"/>
            </a:spcBef>
            <a:spcAft>
              <a:spcPct val="35000"/>
            </a:spcAft>
          </a:pPr>
          <a:r>
            <a:rPr lang="en-US" altLang="zh-CN" sz="1400" kern="1200" dirty="0" smtClean="0">
              <a:latin typeface="微软雅黑" panose="020B0503020204020204" pitchFamily="34" charset="-122"/>
              <a:ea typeface="微软雅黑" panose="020B0503020204020204" pitchFamily="34" charset="-122"/>
            </a:rPr>
            <a:t>Port 25:{</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10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“WIZ</a:t>
          </a:r>
          <a:r>
            <a:rPr lang="en-US" altLang="zh-CN" sz="1400" kern="1200" dirty="0" smtClean="0">
              <a:latin typeface="微软雅黑" panose="020B0503020204020204" pitchFamily="34" charset="-122"/>
              <a:ea typeface="微软雅黑" panose="020B0503020204020204" pitchFamily="34" charset="-122"/>
            </a:rPr>
            <a:t>”| “DEBUG”</a:t>
          </a:r>
          <a:endParaRPr lang="en-US" altLang="zh-CN" sz="1400" kern="1200" dirty="0">
            <a:latin typeface="微软雅黑" panose="020B0503020204020204" pitchFamily="34" charset="-122"/>
            <a:ea typeface="微软雅黑" panose="020B0503020204020204" pitchFamily="34" charset="-122"/>
          </a:endParaRPr>
        </a:p>
        <a:p>
          <a:pPr lvl="0" algn="l" defTabSz="622300">
            <a:lnSpc>
              <a:spcPct val="100000"/>
            </a:lnSpc>
            <a:spcBef>
              <a:spcPct val="0"/>
            </a:spcBef>
            <a:spcAft>
              <a:spcPct val="35000"/>
            </a:spcAft>
          </a:pPr>
          <a:r>
            <a:rPr lang="en-US" altLang="zh-CN" sz="1400" kern="1200" dirty="0" smtClean="0">
              <a:latin typeface="微软雅黑" panose="020B0503020204020204" pitchFamily="34" charset="-122"/>
              <a:ea typeface="微软雅黑" panose="020B0503020204020204" pitchFamily="34" charset="-122"/>
            </a:rPr>
            <a:t>}</a:t>
          </a:r>
          <a:endParaRPr lang="en-US" altLang="zh-CN" sz="1400" kern="1200" dirty="0">
            <a:latin typeface="微软雅黑" panose="020B0503020204020204" pitchFamily="34" charset="-122"/>
            <a:ea typeface="微软雅黑" panose="020B0503020204020204" pitchFamily="34" charset="-122"/>
          </a:endParaRPr>
        </a:p>
      </dsp:txBody>
      <dsp:txXfrm>
        <a:off x="3595763" y="643890"/>
        <a:ext cx="1904841" cy="2709703"/>
      </dsp:txXfrm>
    </dsp:sp>
    <dsp:sp modelId="{7817F061-B041-4E58-AD6B-531BD0FA64DF}">
      <dsp:nvSpPr>
        <dsp:cNvPr id="0" name=""/>
        <dsp:cNvSpPr/>
      </dsp:nvSpPr>
      <dsp:spPr>
        <a:xfrm>
          <a:off x="3595763" y="0"/>
          <a:ext cx="1904841" cy="643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b" anchorCtr="0">
          <a:noAutofit/>
        </a:bodyPr>
        <a:lstStyle/>
        <a:p>
          <a:pPr lvl="0" algn="just" defTabSz="711200">
            <a:lnSpc>
              <a:spcPct val="100000"/>
            </a:lnSpc>
            <a:spcBef>
              <a:spcPct val="0"/>
            </a:spcBef>
            <a:spcAft>
              <a:spcPct val="35000"/>
            </a:spcAft>
          </a:pPr>
          <a:r>
            <a:rPr kumimoji="1" lang="zh-CN" altLang="en-US" sz="1600" b="1" kern="1200" dirty="0" smtClean="0">
              <a:solidFill>
                <a:schemeClr val="tx1"/>
              </a:solidFill>
              <a:latin typeface="微软雅黑" panose="020B0503020204020204" pitchFamily="34" charset="-122"/>
              <a:ea typeface="微软雅黑" panose="020B0503020204020204" pitchFamily="34" charset="-122"/>
            </a:rPr>
            <a:t>检查端口号</a:t>
          </a:r>
          <a:endParaRPr lang="zh-CN" altLang="en-US" sz="1600" kern="1200" dirty="0">
            <a:latin typeface="微软雅黑" panose="020B0503020204020204" pitchFamily="34" charset="-122"/>
            <a:ea typeface="微软雅黑" panose="020B0503020204020204" pitchFamily="34" charset="-122"/>
          </a:endParaRPr>
        </a:p>
      </dsp:txBody>
      <dsp:txXfrm>
        <a:off x="3595763" y="0"/>
        <a:ext cx="1904841" cy="643889"/>
      </dsp:txXfrm>
    </dsp:sp>
    <dsp:sp modelId="{E288ACD8-A72D-472A-BE87-CB3AB1822D70}">
      <dsp:nvSpPr>
        <dsp:cNvPr id="0" name=""/>
        <dsp:cNvSpPr/>
      </dsp:nvSpPr>
      <dsp:spPr>
        <a:xfrm>
          <a:off x="5634748" y="0"/>
          <a:ext cx="643890" cy="64388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0BB128-C44B-4D26-8C22-25CF6D3F39AE}">
      <dsp:nvSpPr>
        <dsp:cNvPr id="0" name=""/>
        <dsp:cNvSpPr/>
      </dsp:nvSpPr>
      <dsp:spPr>
        <a:xfrm>
          <a:off x="5699137" y="64389"/>
          <a:ext cx="515112" cy="515111"/>
        </a:xfrm>
        <a:prstGeom prst="chord">
          <a:avLst>
            <a:gd name="adj1" fmla="val 19800000"/>
            <a:gd name="adj2" fmla="val 1260000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5DEF5E-C47C-4CF8-BAC3-974DA21CA310}">
      <dsp:nvSpPr>
        <dsp:cNvPr id="0" name=""/>
        <dsp:cNvSpPr/>
      </dsp:nvSpPr>
      <dsp:spPr>
        <a:xfrm>
          <a:off x="6412781" y="643890"/>
          <a:ext cx="1904841" cy="2709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lvl="0" algn="just" defTabSz="622300">
            <a:lnSpc>
              <a:spcPct val="10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rPr>
            <a:t>只判断客户端发送部分</a:t>
          </a:r>
          <a:endParaRPr lang="zh-CN" altLang="en-US" sz="1400" kern="1200" dirty="0">
            <a:latin typeface="微软雅黑" panose="020B0503020204020204" pitchFamily="34" charset="-122"/>
            <a:ea typeface="微软雅黑" panose="020B0503020204020204" pitchFamily="34" charset="-122"/>
          </a:endParaRPr>
        </a:p>
        <a:p>
          <a:pPr lvl="0" algn="l" defTabSz="622300">
            <a:lnSpc>
              <a:spcPct val="100000"/>
            </a:lnSpc>
            <a:spcBef>
              <a:spcPct val="0"/>
            </a:spcBef>
            <a:spcAft>
              <a:spcPct val="35000"/>
            </a:spcAft>
          </a:pPr>
          <a:r>
            <a:rPr lang="en-US" altLang="zh-CN" sz="1400" kern="1200" dirty="0" smtClean="0">
              <a:latin typeface="微软雅黑" panose="020B0503020204020204" pitchFamily="34" charset="-122"/>
              <a:ea typeface="微软雅黑" panose="020B0503020204020204" pitchFamily="34" charset="-122"/>
            </a:rPr>
            <a:t>Port 25:{</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10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Client-sends: “WIZ” </a:t>
          </a:r>
          <a:r>
            <a:rPr lang="en-US" altLang="zh-CN" sz="1400" kern="1200" dirty="0" smtClean="0">
              <a:latin typeface="微软雅黑" panose="020B0503020204020204" pitchFamily="34" charset="-122"/>
              <a:ea typeface="微软雅黑" panose="020B0503020204020204" pitchFamily="34" charset="-122"/>
            </a:rPr>
            <a:t>|Client-sends: “DEBUG”</a:t>
          </a:r>
          <a:endParaRPr lang="en-US" altLang="zh-CN" sz="1400" kern="1200" dirty="0">
            <a:latin typeface="微软雅黑" panose="020B0503020204020204" pitchFamily="34" charset="-122"/>
            <a:ea typeface="微软雅黑" panose="020B0503020204020204" pitchFamily="34" charset="-122"/>
          </a:endParaRPr>
        </a:p>
        <a:p>
          <a:pPr lvl="0" algn="l" defTabSz="622300">
            <a:lnSpc>
              <a:spcPct val="100000"/>
            </a:lnSpc>
            <a:spcBef>
              <a:spcPct val="0"/>
            </a:spcBef>
            <a:spcAft>
              <a:spcPct val="35000"/>
            </a:spcAft>
          </a:pPr>
          <a:r>
            <a:rPr lang="en-US" altLang="zh-CN" sz="1400" kern="1200" smtClean="0">
              <a:latin typeface="微软雅黑" panose="020B0503020204020204" pitchFamily="34" charset="-122"/>
              <a:ea typeface="微软雅黑" panose="020B0503020204020204" pitchFamily="34" charset="-122"/>
            </a:rPr>
            <a:t>}</a:t>
          </a:r>
          <a:endParaRPr lang="en-US" altLang="zh-CN" sz="1400" kern="1200" dirty="0">
            <a:latin typeface="微软雅黑" panose="020B0503020204020204" pitchFamily="34" charset="-122"/>
            <a:ea typeface="微软雅黑" panose="020B0503020204020204" pitchFamily="34" charset="-122"/>
          </a:endParaRPr>
        </a:p>
      </dsp:txBody>
      <dsp:txXfrm>
        <a:off x="6412781" y="643890"/>
        <a:ext cx="1904841" cy="2709703"/>
      </dsp:txXfrm>
    </dsp:sp>
    <dsp:sp modelId="{F38AD558-416D-4269-A18D-C538F2E49BEE}">
      <dsp:nvSpPr>
        <dsp:cNvPr id="0" name=""/>
        <dsp:cNvSpPr/>
      </dsp:nvSpPr>
      <dsp:spPr>
        <a:xfrm>
          <a:off x="6412781" y="0"/>
          <a:ext cx="1904841" cy="643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b" anchorCtr="0">
          <a:noAutofit/>
        </a:bodyPr>
        <a:lstStyle/>
        <a:p>
          <a:pPr lvl="0" algn="just" defTabSz="711200">
            <a:lnSpc>
              <a:spcPct val="100000"/>
            </a:lnSpc>
            <a:spcBef>
              <a:spcPct val="0"/>
            </a:spcBef>
            <a:spcAft>
              <a:spcPct val="35000"/>
            </a:spcAft>
          </a:pPr>
          <a:r>
            <a:rPr kumimoji="1" lang="zh-CN" altLang="en-US" sz="1600" b="1" kern="1200" dirty="0" smtClean="0">
              <a:solidFill>
                <a:schemeClr val="tx1"/>
              </a:solidFill>
              <a:latin typeface="微软雅黑" panose="020B0503020204020204" pitchFamily="34" charset="-122"/>
              <a:ea typeface="微软雅黑" panose="020B0503020204020204" pitchFamily="34" charset="-122"/>
            </a:rPr>
            <a:t>深入决策树</a:t>
          </a:r>
          <a:endParaRPr lang="zh-CN" altLang="en-US" sz="1600" kern="1200" dirty="0">
            <a:latin typeface="微软雅黑" panose="020B0503020204020204" pitchFamily="34" charset="-122"/>
            <a:ea typeface="微软雅黑" panose="020B0503020204020204" pitchFamily="34" charset="-122"/>
          </a:endParaRPr>
        </a:p>
      </dsp:txBody>
      <dsp:txXfrm>
        <a:off x="6412781" y="0"/>
        <a:ext cx="1904841" cy="643889"/>
      </dsp:txXfrm>
    </dsp:sp>
    <dsp:sp modelId="{CC7E394F-E8E9-4E5C-966C-93306AA0F264}">
      <dsp:nvSpPr>
        <dsp:cNvPr id="0" name=""/>
        <dsp:cNvSpPr/>
      </dsp:nvSpPr>
      <dsp:spPr>
        <a:xfrm>
          <a:off x="8451766" y="0"/>
          <a:ext cx="643889" cy="64388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BFA978-E06E-405A-9BF2-06011734EA13}">
      <dsp:nvSpPr>
        <dsp:cNvPr id="0" name=""/>
        <dsp:cNvSpPr/>
      </dsp:nvSpPr>
      <dsp:spPr>
        <a:xfrm>
          <a:off x="8516155" y="64389"/>
          <a:ext cx="515111" cy="515111"/>
        </a:xfrm>
        <a:prstGeom prst="chord">
          <a:avLst>
            <a:gd name="adj1" fmla="val 16200000"/>
            <a:gd name="adj2" fmla="val 1620000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E7720B-65E1-4859-99E1-3606A3A2B868}">
      <dsp:nvSpPr>
        <dsp:cNvPr id="0" name=""/>
        <dsp:cNvSpPr/>
      </dsp:nvSpPr>
      <dsp:spPr>
        <a:xfrm>
          <a:off x="8711036" y="643890"/>
          <a:ext cx="2942370" cy="2709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lvl="0" algn="just" defTabSz="622300">
            <a:lnSpc>
              <a:spcPct val="10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状态检测</a:t>
          </a:r>
          <a:r>
            <a:rPr lang="en-US" altLang="zh-CN" sz="1400" kern="1200" dirty="0" smtClean="0">
              <a:latin typeface="微软雅黑" panose="020B0503020204020204" pitchFamily="34" charset="-122"/>
              <a:ea typeface="微软雅黑" panose="020B0503020204020204" pitchFamily="34" charset="-122"/>
            </a:rPr>
            <a:t>+</a:t>
          </a:r>
          <a:r>
            <a:rPr lang="zh-CN" altLang="en-US" sz="1400" kern="1200" dirty="0" smtClean="0">
              <a:latin typeface="微软雅黑" panose="020B0503020204020204" pitchFamily="34" charset="-122"/>
              <a:ea typeface="微软雅黑" panose="020B0503020204020204" pitchFamily="34" charset="-122"/>
            </a:rPr>
            <a:t>引向异常的分支</a:t>
          </a:r>
          <a:endParaRPr lang="zh-CN" altLang="en-US" sz="1400" kern="1200" dirty="0">
            <a:latin typeface="微软雅黑" panose="020B0503020204020204" pitchFamily="34" charset="-122"/>
            <a:ea typeface="微软雅黑" panose="020B0503020204020204" pitchFamily="34" charset="-122"/>
          </a:endParaRPr>
        </a:p>
        <a:p>
          <a:pPr lvl="0" algn="l" defTabSz="622300">
            <a:lnSpc>
              <a:spcPct val="100000"/>
            </a:lnSpc>
            <a:spcBef>
              <a:spcPct val="0"/>
            </a:spcBef>
            <a:spcAft>
              <a:spcPct val="35000"/>
            </a:spcAft>
          </a:pPr>
          <a:r>
            <a:rPr lang="en-US" altLang="zh-CN" sz="1400" kern="1200" smtClean="0">
              <a:latin typeface="微软雅黑" panose="020B0503020204020204" pitchFamily="34" charset="-122"/>
              <a:ea typeface="微软雅黑" panose="020B0503020204020204" pitchFamily="34" charset="-122"/>
            </a:rPr>
            <a:t>Port 25:{</a:t>
          </a:r>
          <a:endParaRPr lang="en-US" altLang="zh-CN" sz="1400" kern="1200" dirty="0">
            <a:latin typeface="微软雅黑" panose="020B0503020204020204" pitchFamily="34" charset="-122"/>
            <a:ea typeface="微软雅黑" panose="020B0503020204020204" pitchFamily="34" charset="-122"/>
          </a:endParaRPr>
        </a:p>
        <a:p>
          <a:pPr marL="114300" lvl="1" indent="-114300" algn="l" defTabSz="622300">
            <a:lnSpc>
              <a:spcPct val="100000"/>
            </a:lnSpc>
            <a:spcBef>
              <a:spcPct val="0"/>
            </a:spcBef>
            <a:spcAft>
              <a:spcPct val="15000"/>
            </a:spcAft>
            <a:buChar char="••"/>
          </a:pPr>
          <a:r>
            <a:rPr lang="en-US" altLang="zh-CN" sz="1400" kern="1200" dirty="0" err="1" smtClean="0">
              <a:latin typeface="微软雅黑" panose="020B0503020204020204" pitchFamily="34" charset="-122"/>
              <a:ea typeface="微软雅黑" panose="020B0503020204020204" pitchFamily="34" charset="-122"/>
            </a:rPr>
            <a:t>stateful</a:t>
          </a:r>
          <a:r>
            <a:rPr lang="en-US" altLang="zh-CN" sz="1400" kern="1200" dirty="0" smtClean="0">
              <a:latin typeface="微软雅黑" panose="020B0503020204020204" pitchFamily="34" charset="-122"/>
              <a:ea typeface="微软雅黑" panose="020B0503020204020204" pitchFamily="34" charset="-122"/>
            </a:rPr>
            <a:t> client-sends: “WIZ” |</a:t>
          </a:r>
          <a:endParaRPr lang="en-US" altLang="zh-CN" sz="1400" kern="1200" dirty="0">
            <a:latin typeface="微软雅黑" panose="020B0503020204020204" pitchFamily="34" charset="-122"/>
            <a:ea typeface="微软雅黑" panose="020B0503020204020204" pitchFamily="34" charset="-122"/>
          </a:endParaRPr>
        </a:p>
        <a:p>
          <a:pPr lvl="0" algn="l" defTabSz="622300">
            <a:lnSpc>
              <a:spcPct val="100000"/>
            </a:lnSpc>
            <a:spcBef>
              <a:spcPct val="0"/>
            </a:spcBef>
            <a:spcAft>
              <a:spcPct val="35000"/>
            </a:spcAft>
          </a:pPr>
          <a:r>
            <a:rPr lang="en-US" altLang="zh-CN" sz="1400" kern="1200" dirty="0" err="1" smtClean="0">
              <a:latin typeface="微软雅黑" panose="020B0503020204020204" pitchFamily="34" charset="-122"/>
              <a:ea typeface="微软雅黑" panose="020B0503020204020204" pitchFamily="34" charset="-122"/>
            </a:rPr>
            <a:t>stateful</a:t>
          </a:r>
          <a:r>
            <a:rPr lang="en-US" altLang="zh-CN" sz="1400" kern="1200" dirty="0" smtClean="0">
              <a:latin typeface="微软雅黑" panose="020B0503020204020204" pitchFamily="34" charset="-122"/>
              <a:ea typeface="微软雅黑" panose="020B0503020204020204" pitchFamily="34" charset="-122"/>
            </a:rPr>
            <a:t> client-sends: “DEBUG”</a:t>
          </a:r>
          <a:endParaRPr lang="en-US" altLang="zh-CN" sz="1400" kern="1200" dirty="0">
            <a:latin typeface="微软雅黑" panose="020B0503020204020204" pitchFamily="34" charset="-122"/>
            <a:ea typeface="微软雅黑" panose="020B0503020204020204" pitchFamily="34" charset="-122"/>
          </a:endParaRPr>
        </a:p>
        <a:p>
          <a:pPr marL="114300" lvl="1" indent="-114300" algn="l" defTabSz="622300">
            <a:lnSpc>
              <a:spcPct val="10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after </a:t>
          </a:r>
          <a:r>
            <a:rPr lang="en-US" altLang="zh-CN" sz="1400" kern="1200" dirty="0" err="1" smtClean="0">
              <a:latin typeface="微软雅黑" panose="020B0503020204020204" pitchFamily="34" charset="-122"/>
              <a:ea typeface="微软雅黑" panose="020B0503020204020204" pitchFamily="34" charset="-122"/>
            </a:rPr>
            <a:t>stateful</a:t>
          </a:r>
          <a:r>
            <a:rPr lang="en-US" altLang="zh-CN" sz="1400" kern="1200" dirty="0" smtClean="0">
              <a:latin typeface="微软雅黑" panose="020B0503020204020204" pitchFamily="34" charset="-122"/>
              <a:ea typeface="微软雅黑" panose="020B0503020204020204" pitchFamily="34" charset="-122"/>
            </a:rPr>
            <a:t> “DATA” client-sends  </a:t>
          </a:r>
          <a:r>
            <a:rPr lang="en-US" altLang="zh-CN" sz="1400" kern="1200" dirty="0" smtClean="0">
              <a:latin typeface="微软雅黑" panose="020B0503020204020204" pitchFamily="34" charset="-122"/>
              <a:ea typeface="微软雅黑" panose="020B0503020204020204" pitchFamily="34" charset="-122"/>
            </a:rPr>
            <a:t>line </a:t>
          </a:r>
          <a:r>
            <a:rPr lang="en-US" altLang="zh-CN" sz="1400" kern="1200" dirty="0" smtClean="0">
              <a:latin typeface="微软雅黑" panose="020B0503020204020204" pitchFamily="34" charset="-122"/>
              <a:ea typeface="微软雅黑" panose="020B0503020204020204" pitchFamily="34" charset="-122"/>
            </a:rPr>
            <a:t>&gt; 1024 bytes  means </a:t>
          </a:r>
          <a:r>
            <a:rPr lang="en-US" altLang="zh-CN" sz="1400" kern="1200" dirty="0" smtClean="0">
              <a:latin typeface="微软雅黑" panose="020B0503020204020204" pitchFamily="34" charset="-122"/>
              <a:ea typeface="微软雅黑" panose="020B0503020204020204" pitchFamily="34" charset="-122"/>
            </a:rPr>
            <a:t>possible </a:t>
          </a:r>
          <a:r>
            <a:rPr lang="en-US" altLang="zh-CN" sz="1400" kern="1200" dirty="0" smtClean="0">
              <a:latin typeface="微软雅黑" panose="020B0503020204020204" pitchFamily="34" charset="-122"/>
              <a:ea typeface="微软雅黑" panose="020B0503020204020204" pitchFamily="34" charset="-122"/>
            </a:rPr>
            <a:t>buffer overflow}</a:t>
          </a:r>
          <a:endParaRPr lang="en-US" altLang="zh-CN" sz="1400" kern="1200" dirty="0">
            <a:latin typeface="微软雅黑" panose="020B0503020204020204" pitchFamily="34" charset="-122"/>
            <a:ea typeface="微软雅黑" panose="020B0503020204020204" pitchFamily="34" charset="-122"/>
          </a:endParaRPr>
        </a:p>
      </dsp:txBody>
      <dsp:txXfrm>
        <a:off x="8711036" y="643890"/>
        <a:ext cx="2942370" cy="2709703"/>
      </dsp:txXfrm>
    </dsp:sp>
    <dsp:sp modelId="{3BACD925-F564-4103-A5AD-DFAE13FB4481}">
      <dsp:nvSpPr>
        <dsp:cNvPr id="0" name=""/>
        <dsp:cNvSpPr/>
      </dsp:nvSpPr>
      <dsp:spPr>
        <a:xfrm>
          <a:off x="9229800" y="0"/>
          <a:ext cx="1904841" cy="643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b" anchorCtr="0">
          <a:noAutofit/>
        </a:bodyPr>
        <a:lstStyle/>
        <a:p>
          <a:pPr lvl="0" algn="just" defTabSz="711200">
            <a:lnSpc>
              <a:spcPct val="100000"/>
            </a:lnSpc>
            <a:spcBef>
              <a:spcPct val="0"/>
            </a:spcBef>
            <a:spcAft>
              <a:spcPct val="35000"/>
            </a:spcAft>
          </a:pPr>
          <a:r>
            <a:rPr kumimoji="1" lang="zh-CN" altLang="en-US" sz="1600" b="1" kern="1200" dirty="0" smtClean="0">
              <a:solidFill>
                <a:schemeClr val="tx1"/>
              </a:solidFill>
              <a:latin typeface="微软雅黑" panose="020B0503020204020204" pitchFamily="34" charset="-122"/>
              <a:ea typeface="微软雅黑" panose="020B0503020204020204" pitchFamily="34" charset="-122"/>
            </a:rPr>
            <a:t>进一步深入</a:t>
          </a:r>
          <a:endParaRPr lang="zh-CN" altLang="en-US" sz="1600" kern="1200" dirty="0">
            <a:latin typeface="微软雅黑" panose="020B0503020204020204" pitchFamily="34" charset="-122"/>
            <a:ea typeface="微软雅黑" panose="020B0503020204020204" pitchFamily="34" charset="-122"/>
          </a:endParaRPr>
        </a:p>
      </dsp:txBody>
      <dsp:txXfrm>
        <a:off x="9229800" y="0"/>
        <a:ext cx="1904841" cy="64388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A4BDFDF6-23AF-4771-B398-A5CE83EB8861}" type="datetimeFigureOut">
              <a:rPr lang="zh-CN" altLang="en-US"/>
              <a:pPr>
                <a:defRPr/>
              </a:pPr>
              <a:t>2019/10/29</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314E5ACC-3654-4AF7-BDF2-13E15D71280E}" type="slidenum">
              <a:rPr lang="zh-CN" altLang="en-US"/>
              <a:pPr>
                <a:defRPr/>
              </a:pPr>
              <a:t>‹#›</a:t>
            </a:fld>
            <a:endParaRPr lang="zh-CN" altLang="en-US"/>
          </a:p>
        </p:txBody>
      </p:sp>
    </p:spTree>
    <p:extLst>
      <p:ext uri="{BB962C8B-B14F-4D97-AF65-F5344CB8AC3E}">
        <p14:creationId xmlns:p14="http://schemas.microsoft.com/office/powerpoint/2010/main" val="4186858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8FDD3ABD-0D02-4A67-BED1-B1AE831C76EA}" type="datetimeFigureOut">
              <a:rPr lang="zh-CN" altLang="en-US"/>
              <a:pPr>
                <a:defRPr/>
              </a:pPr>
              <a:t>2019/10/29</a:t>
            </a:fld>
            <a:endParaRPr lang="zh-CN" altLang="en-US"/>
          </a:p>
        </p:txBody>
      </p:sp>
      <p:sp>
        <p:nvSpPr>
          <p:cNvPr id="4" name="幻灯片图像占位符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070C56A9-9271-4EA5-B191-392997089250}" type="slidenum">
              <a:rPr lang="zh-CN" altLang="en-US"/>
              <a:pPr>
                <a:defRPr/>
              </a:pPr>
              <a:t>‹#›</a:t>
            </a:fld>
            <a:endParaRPr lang="zh-CN" altLang="en-US"/>
          </a:p>
        </p:txBody>
      </p:sp>
    </p:spTree>
    <p:extLst>
      <p:ext uri="{BB962C8B-B14F-4D97-AF65-F5344CB8AC3E}">
        <p14:creationId xmlns:p14="http://schemas.microsoft.com/office/powerpoint/2010/main" val="41424329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bwMode="auto">
          <a:xfrm>
            <a:off x="2286000" y="514350"/>
            <a:ext cx="4572000" cy="2571750"/>
          </a:xfrm>
          <a:noFill/>
          <a:ln>
            <a:solidFill>
              <a:srgbClr val="000000"/>
            </a:solidFill>
            <a:miter lim="800000"/>
            <a:headEnd/>
            <a:tailEnd/>
          </a:ln>
        </p:spPr>
      </p:sp>
      <p:sp>
        <p:nvSpPr>
          <p:cNvPr id="16386"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63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985A0D-E1CB-44D6-8127-6B71041CF3C7}" type="slidenum">
              <a:rPr lang="zh-CN" altLang="en-US" smtClean="0"/>
              <a:pPr/>
              <a:t>1</a:t>
            </a:fld>
            <a:endParaRPr lang="en-US" altLang="zh-CN" smtClean="0"/>
          </a:p>
        </p:txBody>
      </p:sp>
    </p:spTree>
    <p:extLst>
      <p:ext uri="{BB962C8B-B14F-4D97-AF65-F5344CB8AC3E}">
        <p14:creationId xmlns:p14="http://schemas.microsoft.com/office/powerpoint/2010/main" val="2394994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70C56A9-9271-4EA5-B191-392997089250}" type="slidenum">
              <a:rPr lang="zh-CN" altLang="en-US" smtClean="0"/>
              <a:pPr>
                <a:defRPr/>
              </a:pPr>
              <a:t>42</a:t>
            </a:fld>
            <a:endParaRPr lang="zh-CN" altLang="en-US"/>
          </a:p>
        </p:txBody>
      </p:sp>
    </p:spTree>
    <p:extLst>
      <p:ext uri="{BB962C8B-B14F-4D97-AF65-F5344CB8AC3E}">
        <p14:creationId xmlns:p14="http://schemas.microsoft.com/office/powerpoint/2010/main" val="2378060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fld id="{9ECD1C76-AB67-4DAB-B080-460ECE80393F}" type="datetime1">
              <a:rPr lang="zh-CN" altLang="en-US" smtClean="0"/>
              <a:t>2019/10/29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1542471-A78E-476E-B1F1-980D6BBB2A30}" type="slidenum">
              <a:rPr lang="zh-CN" altLang="en-US"/>
              <a:pPr>
                <a:defRPr/>
              </a:pPr>
              <a:t>‹#›</a:t>
            </a:fld>
            <a:endParaRPr lang="zh-CN" altLang="en-US"/>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 y="415745"/>
            <a:ext cx="3737950" cy="97455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93A85DB-6F6A-4B20-A1F0-C08D00B4BF95}" type="datetime1">
              <a:rPr lang="zh-CN" altLang="en-US" smtClean="0"/>
              <a:t>2019/10/29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02E28E-3BC8-4B30-9C2E-04144565D19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3C79BF9-7FF2-4A27-8051-3DF0869AC817}" type="datetime1">
              <a:rPr lang="zh-CN" altLang="en-US" smtClean="0"/>
              <a:t>2019/10/29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3B3C9B1-FA79-4E4D-8024-300DA8D8E50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0" y="981075"/>
            <a:ext cx="12192000" cy="0"/>
          </a:xfrm>
          <a:prstGeom prst="line">
            <a:avLst/>
          </a:prstGeom>
          <a:ln w="60325" cmpd="sng">
            <a:solidFill>
              <a:schemeClr val="tx2">
                <a:lumMod val="40000"/>
                <a:lumOff val="60000"/>
                <a:alpha val="73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31371" y="77787"/>
            <a:ext cx="10081120" cy="884238"/>
          </a:xfrm>
        </p:spPr>
        <p:txBody>
          <a:bodyPr/>
          <a:lstStyle>
            <a:lvl1pPr algn="l">
              <a:defRPr>
                <a:solidFill>
                  <a:schemeClr val="tx2"/>
                </a:solidFill>
                <a:latin typeface="华文行楷" panose="02010800040101010101" pitchFamily="2" charset="-122"/>
                <a:ea typeface="华文行楷"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31371" y="1844824"/>
            <a:ext cx="11233248" cy="4034483"/>
          </a:xfrm>
        </p:spPr>
        <p:txBody>
          <a:bodyPr/>
          <a:lstStyle>
            <a:lvl1pPr algn="just">
              <a:lnSpc>
                <a:spcPct val="120000"/>
              </a:lnSpc>
              <a:defRPr sz="2800">
                <a:solidFill>
                  <a:schemeClr val="tx2"/>
                </a:solidFill>
                <a:latin typeface="微软雅黑" panose="020B0503020204020204" pitchFamily="34" charset="-122"/>
                <a:ea typeface="微软雅黑" panose="020B0503020204020204" pitchFamily="34" charset="-122"/>
              </a:defRPr>
            </a:lvl1pPr>
            <a:lvl2pPr marL="742950" indent="-285750" algn="just">
              <a:lnSpc>
                <a:spcPct val="120000"/>
              </a:lnSpc>
              <a:buFont typeface="Wingdings" panose="05000000000000000000" pitchFamily="2" charset="2"/>
              <a:buChar char="p"/>
              <a:defRPr sz="2400">
                <a:solidFill>
                  <a:schemeClr val="tx2"/>
                </a:solidFill>
                <a:latin typeface="微软雅黑" panose="020B0503020204020204" pitchFamily="34" charset="-122"/>
                <a:ea typeface="微软雅黑" panose="020B0503020204020204" pitchFamily="34" charset="-122"/>
              </a:defRPr>
            </a:lvl2pPr>
            <a:lvl3pPr marL="1143000" indent="-228600" algn="just">
              <a:lnSpc>
                <a:spcPct val="120000"/>
              </a:lnSpc>
              <a:buFont typeface="Wingdings" panose="05000000000000000000" pitchFamily="2" charset="2"/>
              <a:buChar char="Ø"/>
              <a:defRPr sz="2200">
                <a:solidFill>
                  <a:schemeClr val="tx2"/>
                </a:solidFill>
                <a:latin typeface="微软雅黑" panose="020B0503020204020204" pitchFamily="34" charset="-122"/>
                <a:ea typeface="微软雅黑" panose="020B0503020204020204" pitchFamily="34" charset="-122"/>
              </a:defRPr>
            </a:lvl3pPr>
            <a:lvl4pPr algn="just">
              <a:lnSpc>
                <a:spcPct val="120000"/>
              </a:lnSpc>
              <a:defRPr>
                <a:solidFill>
                  <a:schemeClr val="tx2"/>
                </a:solidFill>
                <a:latin typeface="微软雅黑" panose="020B0503020204020204" pitchFamily="34" charset="-122"/>
                <a:ea typeface="微软雅黑" panose="020B0503020204020204" pitchFamily="34" charset="-122"/>
              </a:defRPr>
            </a:lvl4pPr>
            <a:lvl5pPr algn="just">
              <a:lnSpc>
                <a:spcPct val="120000"/>
              </a:lnSpc>
              <a:defRPr>
                <a:solidFill>
                  <a:schemeClr val="tx2"/>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5A597C06-23AD-4493-A7C1-D1A43245CA11}" type="datetime1">
              <a:rPr lang="zh-CN" altLang="en-US" smtClean="0"/>
              <a:t>2019/10/29</a:t>
            </a:fld>
            <a:endParaRPr lang="zh-CN" altLang="en-US"/>
          </a:p>
        </p:txBody>
      </p:sp>
      <p:sp>
        <p:nvSpPr>
          <p:cNvPr id="8" name="灯片编号占位符 5"/>
          <p:cNvSpPr>
            <a:spLocks noGrp="1"/>
          </p:cNvSpPr>
          <p:nvPr>
            <p:ph type="sldNum" sz="quarter" idx="12"/>
          </p:nvPr>
        </p:nvSpPr>
        <p:spPr/>
        <p:txBody>
          <a:bodyPr/>
          <a:lstStyle>
            <a:lvl1pPr algn="ctr">
              <a:defRPr sz="1600">
                <a:solidFill>
                  <a:schemeClr val="tx1"/>
                </a:solidFill>
              </a:defRPr>
            </a:lvl1pPr>
          </a:lstStyle>
          <a:p>
            <a:pPr>
              <a:defRPr/>
            </a:pPr>
            <a:fld id="{0ABB52E8-0FC1-4F2D-995B-FD0AA6403605}" type="slidenum">
              <a:rPr lang="zh-CN" altLang="en-US" smtClean="0"/>
              <a:pPr>
                <a:defRPr/>
              </a:pPr>
              <a:t>‹#›</a:t>
            </a:fld>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770" y="5949281"/>
            <a:ext cx="2885910" cy="753145"/>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92544" y="28343"/>
            <a:ext cx="965600" cy="926976"/>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4750" y="1173163"/>
            <a:ext cx="4762500" cy="3467100"/>
          </a:xfrm>
          <a:prstGeom prst="rect">
            <a:avLst/>
          </a:prstGeom>
        </p:spPr>
      </p:pic>
      <p:sp>
        <p:nvSpPr>
          <p:cNvPr id="2" name="标题 1"/>
          <p:cNvSpPr>
            <a:spLocks noGrp="1"/>
          </p:cNvSpPr>
          <p:nvPr>
            <p:ph type="title"/>
          </p:nvPr>
        </p:nvSpPr>
        <p:spPr>
          <a:xfrm>
            <a:off x="963084" y="4406901"/>
            <a:ext cx="10363200" cy="1362075"/>
          </a:xfrm>
        </p:spPr>
        <p:txBody>
          <a:bodyPr anchor="t"/>
          <a:lstStyle>
            <a:lvl1pPr algn="ctr">
              <a:defRPr sz="2400" b="0" cap="all">
                <a:solidFill>
                  <a:srgbClr val="C00000"/>
                </a:solidFill>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ctr"/>
          <a:lstStyle>
            <a:lvl1pPr marL="0" indent="0" algn="ctr">
              <a:buNone/>
              <a:defRPr sz="5400" b="1">
                <a:solidFill>
                  <a:schemeClr val="tx2"/>
                </a:solidFill>
                <a:latin typeface="华文新魏" panose="02010800040101010101" pitchFamily="2" charset="-122"/>
                <a:ea typeface="华文新魏" panose="020108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zh-CN" altLang="en-US" dirty="0" smtClean="0"/>
          </a:p>
        </p:txBody>
      </p:sp>
      <p:sp>
        <p:nvSpPr>
          <p:cNvPr id="4" name="日期占位符 3"/>
          <p:cNvSpPr>
            <a:spLocks noGrp="1"/>
          </p:cNvSpPr>
          <p:nvPr>
            <p:ph type="dt" sz="half" idx="10"/>
          </p:nvPr>
        </p:nvSpPr>
        <p:spPr/>
        <p:txBody>
          <a:bodyPr/>
          <a:lstStyle>
            <a:lvl1pPr>
              <a:defRPr/>
            </a:lvl1pPr>
          </a:lstStyle>
          <a:p>
            <a:pPr>
              <a:defRPr/>
            </a:pPr>
            <a:fld id="{A3A68086-DBFB-48A2-9DA1-8EF095E313CB}" type="datetime1">
              <a:rPr lang="zh-CN" altLang="en-US" smtClean="0"/>
              <a:t>2019/10/29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67F0C1-0D21-466A-97AC-0783BCE654A9}"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DAA12B16-E558-4DED-B531-9014C845FD7F}" type="datetime1">
              <a:rPr lang="zh-CN" altLang="en-US" smtClean="0"/>
              <a:t>2019/10/29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2DBA504-004A-4EF5-A234-70746AB40529}"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1524526-97F8-4760-BFA3-85E496FCBDE0}" type="datetime1">
              <a:rPr lang="zh-CN" altLang="en-US" smtClean="0"/>
              <a:t>2019/10/29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524967C-5746-4629-8935-A4629F88793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9763616E-ADC6-451E-8E4C-289037C48C73}" type="datetime1">
              <a:rPr lang="zh-CN" altLang="en-US" smtClean="0"/>
              <a:t>2019/10/29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2046A60-27A6-410D-8C93-740DD743921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BCC2D98-597B-416E-A3A7-592889BEFBCC}" type="datetime1">
              <a:rPr lang="zh-CN" altLang="en-US" smtClean="0"/>
              <a:t>2019/10/29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D1D06E6-296E-4EBB-AAEA-6FF948259FE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CEF5726-BA99-4F9A-8755-DE167FABFF06}" type="datetime1">
              <a:rPr lang="zh-CN" altLang="en-US" smtClean="0"/>
              <a:t>2019/10/29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47991A1-CD40-47DF-BCC4-D865F8EC451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9F2EA4B-9FCD-4FD7-8996-5B28D1FB9989}" type="datetime1">
              <a:rPr lang="zh-CN" altLang="en-US" smtClean="0"/>
              <a:t>2019/10/29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53CBA0E-96E4-4933-B09B-89C3AE784E1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6300D175-09C4-47D9-BE99-9153065E078F}" type="datetime1">
              <a:rPr lang="zh-CN" altLang="en-US" smtClean="0"/>
              <a:t>2019/10/29</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E25981E9-2786-413F-9994-88F45A0D5DE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timing>
    <p:tnLst>
      <p:par>
        <p:cTn id="1" dur="indefinite" restart="never" nodeType="tmRoot"/>
      </p:par>
    </p:tnLst>
  </p:timing>
  <p:hf sldNum="0" hdr="0" ftr="0"/>
  <p:txStyles>
    <p:titleStyle>
      <a:lvl1pPr algn="ctr" rtl="0" eaLnBrk="0" fontAlgn="base" hangingPunct="0">
        <a:spcBef>
          <a:spcPct val="0"/>
        </a:spcBef>
        <a:spcAft>
          <a:spcPct val="0"/>
        </a:spcAft>
        <a:defRPr sz="4400" kern="1200">
          <a:solidFill>
            <a:schemeClr val="tx1"/>
          </a:solidFill>
          <a:latin typeface="+mj-lt"/>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itchFamily="34" charset="0"/>
          <a:ea typeface="黑体" pitchFamily="2" charset="-122"/>
        </a:defRPr>
      </a:lvl2pPr>
      <a:lvl3pPr algn="ctr" rtl="0" eaLnBrk="0" fontAlgn="base" hangingPunct="0">
        <a:spcBef>
          <a:spcPct val="0"/>
        </a:spcBef>
        <a:spcAft>
          <a:spcPct val="0"/>
        </a:spcAft>
        <a:defRPr sz="4400">
          <a:solidFill>
            <a:schemeClr val="tx1"/>
          </a:solidFill>
          <a:latin typeface="Calibri" pitchFamily="34" charset="0"/>
          <a:ea typeface="黑体" pitchFamily="2" charset="-122"/>
        </a:defRPr>
      </a:lvl3pPr>
      <a:lvl4pPr algn="ctr" rtl="0" eaLnBrk="0" fontAlgn="base" hangingPunct="0">
        <a:spcBef>
          <a:spcPct val="0"/>
        </a:spcBef>
        <a:spcAft>
          <a:spcPct val="0"/>
        </a:spcAft>
        <a:defRPr sz="4400">
          <a:solidFill>
            <a:schemeClr val="tx1"/>
          </a:solidFill>
          <a:latin typeface="Calibri" pitchFamily="34" charset="0"/>
          <a:ea typeface="黑体" pitchFamily="2" charset="-122"/>
        </a:defRPr>
      </a:lvl4pPr>
      <a:lvl5pPr algn="ctr" rtl="0" eaLnBrk="0" fontAlgn="base" hangingPunct="0">
        <a:spcBef>
          <a:spcPct val="0"/>
        </a:spcBef>
        <a:spcAft>
          <a:spcPct val="0"/>
        </a:spcAft>
        <a:defRPr sz="4400">
          <a:solidFill>
            <a:schemeClr val="tx1"/>
          </a:solidFill>
          <a:latin typeface="Calibri" pitchFamily="34"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黑体" pitchFamily="2" charset="-122"/>
        </a:defRPr>
      </a:lvl6pPr>
      <a:lvl7pPr marL="914400" algn="ctr" rtl="0" fontAlgn="base">
        <a:spcBef>
          <a:spcPct val="0"/>
        </a:spcBef>
        <a:spcAft>
          <a:spcPct val="0"/>
        </a:spcAft>
        <a:defRPr sz="4400">
          <a:solidFill>
            <a:schemeClr val="tx1"/>
          </a:solidFill>
          <a:latin typeface="Calibri" pitchFamily="34" charset="0"/>
          <a:ea typeface="黑体" pitchFamily="2" charset="-122"/>
        </a:defRPr>
      </a:lvl7pPr>
      <a:lvl8pPr marL="1371600" algn="ctr" rtl="0" fontAlgn="base">
        <a:spcBef>
          <a:spcPct val="0"/>
        </a:spcBef>
        <a:spcAft>
          <a:spcPct val="0"/>
        </a:spcAft>
        <a:defRPr sz="4400">
          <a:solidFill>
            <a:schemeClr val="tx1"/>
          </a:solidFill>
          <a:latin typeface="Calibri" pitchFamily="34" charset="0"/>
          <a:ea typeface="黑体" pitchFamily="2" charset="-122"/>
        </a:defRPr>
      </a:lvl8pPr>
      <a:lvl9pPr marL="1828800" algn="ctr" rtl="0" fontAlgn="base">
        <a:spcBef>
          <a:spcPct val="0"/>
        </a:spcBef>
        <a:spcAft>
          <a:spcPct val="0"/>
        </a:spcAft>
        <a:defRPr sz="4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atatracker.ietf.org/group/idwg/document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jpeg"/><Relationship Id="rId9"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28.wmf"/><Relationship Id="rId2" Type="http://schemas.openxmlformats.org/officeDocument/2006/relationships/image" Target="../media/image29.wmf"/><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33.wmf"/><Relationship Id="rId4" Type="http://schemas.openxmlformats.org/officeDocument/2006/relationships/image" Target="../media/image31.wmf"/></Relationships>
</file>

<file path=ppt/slides/_rels/slide4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副标题 2"/>
          <p:cNvSpPr>
            <a:spLocks noGrp="1"/>
          </p:cNvSpPr>
          <p:nvPr>
            <p:ph type="subTitle" idx="1"/>
          </p:nvPr>
        </p:nvSpPr>
        <p:spPr>
          <a:xfrm>
            <a:off x="3003451" y="4293096"/>
            <a:ext cx="6400800" cy="1707113"/>
          </a:xfrm>
        </p:spPr>
        <p:txBody>
          <a:bodyPr/>
          <a:lstStyle/>
          <a:p>
            <a:pPr eaLnBrk="1" hangingPunct="1"/>
            <a:r>
              <a:rPr lang="zh-CN" altLang="en-US"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赵洋 </a:t>
            </a:r>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副教授</a:t>
            </a:r>
            <a:endParaRPr lang="en-US" altLang="zh-CN"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a:p>
            <a:pPr eaLnBrk="1" hangingPunct="1"/>
            <a:r>
              <a:rPr lang="zh-CN" altLang="en-US"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电子</a:t>
            </a:r>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科技</a:t>
            </a:r>
            <a:r>
              <a:rPr lang="zh-CN" altLang="en-US"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大学 信息与软件工程学院</a:t>
            </a:r>
            <a:endParaRPr lang="en-US" altLang="zh-CN"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5" name="标题 1"/>
          <p:cNvSpPr>
            <a:spLocks noGrp="1"/>
          </p:cNvSpPr>
          <p:nvPr>
            <p:ph type="ctrTitle"/>
          </p:nvPr>
        </p:nvSpPr>
        <p:spPr>
          <a:xfrm>
            <a:off x="1847528" y="1268760"/>
            <a:ext cx="8712646" cy="2447726"/>
          </a:xfrm>
        </p:spPr>
        <p:txBody>
          <a:bodyPr/>
          <a:lstStyle/>
          <a:p>
            <a:pPr eaLnBrk="1" hangingPunct="1">
              <a:lnSpc>
                <a:spcPct val="150000"/>
              </a:lnSpc>
            </a:pPr>
            <a:r>
              <a:rPr lang="zh-CN" altLang="en-US" sz="7200" b="1" spc="1000" dirty="0" smtClean="0">
                <a:solidFill>
                  <a:srgbClr val="FFC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网络安全技术</a:t>
            </a:r>
            <a:endParaRPr lang="zh-CN" altLang="en-US" sz="7200" b="1" spc="1000" dirty="0">
              <a:solidFill>
                <a:srgbClr val="FFC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3" name="日期占位符 2"/>
          <p:cNvSpPr>
            <a:spLocks noGrp="1"/>
          </p:cNvSpPr>
          <p:nvPr>
            <p:ph type="dt" sz="half" idx="10"/>
          </p:nvPr>
        </p:nvSpPr>
        <p:spPr>
          <a:xfrm>
            <a:off x="4727848" y="6233230"/>
            <a:ext cx="2844800" cy="365125"/>
          </a:xfrm>
        </p:spPr>
        <p:txBody>
          <a:bodyPr/>
          <a:lstStyle/>
          <a:p>
            <a:pPr algn="ctr">
              <a:defRPr/>
            </a:pPr>
            <a:fld id="{9E3D130D-BEF2-40E5-ACDF-960C01F745A2}" type="datetime2">
              <a:rPr lang="zh-CN" altLang="en-US" sz="2400" smtClean="0">
                <a:solidFill>
                  <a:srgbClr val="002060"/>
                </a:solidFill>
                <a:latin typeface="Times New Roman" panose="02020603050405020304" pitchFamily="18" charset="0"/>
                <a:cs typeface="Times New Roman" panose="02020603050405020304" pitchFamily="18" charset="0"/>
              </a:rPr>
              <a:t>2019年10月29日</a:t>
            </a:fld>
            <a:endParaRPr lang="zh-CN" altLang="en-US" sz="24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wipe(left)">
                                      <p:cBhvr>
                                        <p:cTn id="11" dur="500"/>
                                        <p:tgtEl>
                                          <p:spTgt spid="1536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wipe(left)">
                                      <p:cBhvr>
                                        <p:cTn id="15" dur="500"/>
                                        <p:tgtEl>
                                          <p:spTgt spid="15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normAutofit/>
          </a:bodyPr>
          <a:lstStyle/>
          <a:p>
            <a:pPr lvl="1"/>
            <a:r>
              <a:rPr lang="zh-CN" altLang="en-US" dirty="0" smtClean="0"/>
              <a:t> </a:t>
            </a:r>
            <a:r>
              <a:rPr lang="zh-CN" altLang="en-US" dirty="0" smtClean="0"/>
              <a:t>入侵检测分类</a:t>
            </a:r>
            <a:r>
              <a:rPr lang="en-US" altLang="zh-CN" dirty="0" smtClean="0"/>
              <a:t>——</a:t>
            </a:r>
            <a:r>
              <a:rPr lang="zh-CN" altLang="en-US" dirty="0" smtClean="0"/>
              <a:t>按数据检测方法</a:t>
            </a:r>
            <a:endParaRPr lang="en-US" altLang="zh-CN" dirty="0" smtClean="0"/>
          </a:p>
          <a:p>
            <a:pPr lvl="2"/>
            <a:r>
              <a:rPr lang="zh-CN" altLang="en-US" dirty="0" smtClean="0"/>
              <a:t> </a:t>
            </a:r>
            <a:r>
              <a:rPr lang="zh-CN" altLang="en-US" dirty="0" smtClean="0">
                <a:solidFill>
                  <a:srgbClr val="C00000"/>
                </a:solidFill>
              </a:rPr>
              <a:t>异常</a:t>
            </a:r>
            <a:r>
              <a:rPr lang="zh-CN" altLang="en-US" dirty="0">
                <a:solidFill>
                  <a:srgbClr val="C00000"/>
                </a:solidFill>
              </a:rPr>
              <a:t>检测模型（</a:t>
            </a:r>
            <a:r>
              <a:rPr lang="en-US" altLang="zh-CN" dirty="0">
                <a:solidFill>
                  <a:srgbClr val="C00000"/>
                </a:solidFill>
              </a:rPr>
              <a:t>Anomaly Detection )</a:t>
            </a:r>
          </a:p>
          <a:p>
            <a:pPr lvl="3"/>
            <a:r>
              <a:rPr lang="zh-CN" altLang="en-US" dirty="0" smtClean="0"/>
              <a:t>首先</a:t>
            </a:r>
            <a:r>
              <a:rPr lang="zh-CN" altLang="en-US" dirty="0"/>
              <a:t>总结正常操作应该具有的特征（用户轮廓），当用户活动与正常行为有重大偏离时即被认为是入侵 </a:t>
            </a:r>
          </a:p>
          <a:p>
            <a:pPr lvl="2"/>
            <a:r>
              <a:rPr lang="zh-CN" altLang="en-US" dirty="0" smtClean="0"/>
              <a:t> </a:t>
            </a:r>
            <a:r>
              <a:rPr lang="zh-CN" altLang="en-US" dirty="0" smtClean="0">
                <a:solidFill>
                  <a:srgbClr val="C00000"/>
                </a:solidFill>
              </a:rPr>
              <a:t>误用</a:t>
            </a:r>
            <a:r>
              <a:rPr lang="zh-CN" altLang="en-US" dirty="0">
                <a:solidFill>
                  <a:srgbClr val="C00000"/>
                </a:solidFill>
              </a:rPr>
              <a:t>检测模型（</a:t>
            </a:r>
            <a:r>
              <a:rPr lang="en-US" altLang="zh-CN" dirty="0">
                <a:solidFill>
                  <a:srgbClr val="C00000"/>
                </a:solidFill>
              </a:rPr>
              <a:t>Misuse Detection)</a:t>
            </a:r>
          </a:p>
          <a:p>
            <a:pPr lvl="3"/>
            <a:r>
              <a:rPr lang="zh-CN" altLang="en-US" dirty="0" smtClean="0"/>
              <a:t>收集</a:t>
            </a:r>
            <a:r>
              <a:rPr lang="zh-CN" altLang="en-US" dirty="0"/>
              <a:t>非正常操作的行为特征，建立相关的特征库，当监测的用户或系统行为与库中的记录相匹配时，系统就认为这种行为是入侵 </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一、入侵检测技术概述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874906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入侵检测分类</a:t>
            </a:r>
            <a:r>
              <a:rPr lang="en-US" altLang="zh-CN" dirty="0" smtClean="0"/>
              <a:t>——</a:t>
            </a:r>
            <a:r>
              <a:rPr lang="zh-CN" altLang="en-US" dirty="0" smtClean="0"/>
              <a:t>按系统结构</a:t>
            </a:r>
            <a:endParaRPr lang="en-US" altLang="zh-CN" dirty="0" smtClean="0"/>
          </a:p>
          <a:p>
            <a:pPr lvl="2"/>
            <a:r>
              <a:rPr lang="zh-CN" altLang="en-US" dirty="0" smtClean="0"/>
              <a:t> </a:t>
            </a:r>
            <a:r>
              <a:rPr lang="zh-CN" altLang="en-US" dirty="0" smtClean="0">
                <a:solidFill>
                  <a:srgbClr val="C00000"/>
                </a:solidFill>
              </a:rPr>
              <a:t>集中式</a:t>
            </a:r>
            <a:endParaRPr lang="zh-CN" altLang="en-US" dirty="0">
              <a:solidFill>
                <a:srgbClr val="C00000"/>
              </a:solidFill>
            </a:endParaRPr>
          </a:p>
          <a:p>
            <a:pPr lvl="3"/>
            <a:r>
              <a:rPr lang="zh-CN" altLang="en-US" dirty="0" smtClean="0"/>
              <a:t>系统</a:t>
            </a:r>
            <a:r>
              <a:rPr lang="zh-CN" altLang="en-US" dirty="0"/>
              <a:t>的各个模块包括数据的收集分析集中在一台主机上运行</a:t>
            </a:r>
          </a:p>
          <a:p>
            <a:pPr lvl="2"/>
            <a:r>
              <a:rPr lang="zh-CN" altLang="en-US" dirty="0" smtClean="0"/>
              <a:t> </a:t>
            </a:r>
            <a:r>
              <a:rPr lang="zh-CN" altLang="en-US" dirty="0" smtClean="0">
                <a:solidFill>
                  <a:srgbClr val="C00000"/>
                </a:solidFill>
              </a:rPr>
              <a:t>分布式</a:t>
            </a:r>
            <a:endParaRPr lang="zh-CN" altLang="en-US" dirty="0">
              <a:solidFill>
                <a:srgbClr val="C00000"/>
              </a:solidFill>
            </a:endParaRPr>
          </a:p>
          <a:p>
            <a:pPr lvl="3"/>
            <a:r>
              <a:rPr lang="zh-CN" altLang="en-US" dirty="0" smtClean="0"/>
              <a:t> 系统</a:t>
            </a:r>
            <a:r>
              <a:rPr lang="zh-CN" altLang="en-US" dirty="0"/>
              <a:t>的各个模块分布在不同的计算机和设备上</a:t>
            </a:r>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一、入侵检测技术概述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68692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入侵检测分类</a:t>
            </a:r>
            <a:r>
              <a:rPr lang="en-US" altLang="zh-CN" dirty="0" smtClean="0"/>
              <a:t>——</a:t>
            </a:r>
            <a:r>
              <a:rPr lang="zh-CN" altLang="en-US" dirty="0" smtClean="0"/>
              <a:t>按时效性</a:t>
            </a:r>
            <a:endParaRPr lang="en-US" altLang="zh-CN" dirty="0" smtClean="0"/>
          </a:p>
          <a:p>
            <a:pPr lvl="2"/>
            <a:r>
              <a:rPr lang="zh-CN" altLang="en-US" dirty="0" smtClean="0"/>
              <a:t> </a:t>
            </a:r>
            <a:r>
              <a:rPr lang="zh-CN" altLang="en-US" dirty="0" smtClean="0">
                <a:solidFill>
                  <a:srgbClr val="C00000"/>
                </a:solidFill>
              </a:rPr>
              <a:t>离线</a:t>
            </a:r>
            <a:r>
              <a:rPr lang="zh-CN" altLang="en-US" dirty="0">
                <a:solidFill>
                  <a:srgbClr val="C00000"/>
                </a:solidFill>
              </a:rPr>
              <a:t>入侵检测系统（</a:t>
            </a:r>
            <a:r>
              <a:rPr lang="en-US" altLang="zh-CN" dirty="0">
                <a:solidFill>
                  <a:srgbClr val="C00000"/>
                </a:solidFill>
              </a:rPr>
              <a:t>off-line IDS</a:t>
            </a:r>
            <a:r>
              <a:rPr lang="zh-CN" altLang="en-US" dirty="0" smtClean="0">
                <a:solidFill>
                  <a:srgbClr val="C00000"/>
                </a:solidFill>
              </a:rPr>
              <a:t>）</a:t>
            </a:r>
            <a:endParaRPr lang="en-US" altLang="zh-CN" dirty="0" smtClean="0">
              <a:solidFill>
                <a:srgbClr val="C00000"/>
              </a:solidFill>
            </a:endParaRPr>
          </a:p>
          <a:p>
            <a:pPr lvl="3"/>
            <a:r>
              <a:rPr lang="zh-CN" altLang="en-US" dirty="0">
                <a:latin typeface="宋体" panose="02010600030101010101" pitchFamily="2" charset="-122"/>
              </a:rPr>
              <a:t>将一段时间内的数据存储起来，然后定时发给数据处理单元进行分析，如果在这段时间内有攻击发生就报警。</a:t>
            </a:r>
            <a:endParaRPr lang="zh-CN" altLang="en-US" dirty="0"/>
          </a:p>
          <a:p>
            <a:pPr lvl="2"/>
            <a:r>
              <a:rPr lang="zh-CN" altLang="en-US" dirty="0" smtClean="0"/>
              <a:t> </a:t>
            </a:r>
            <a:r>
              <a:rPr lang="zh-CN" altLang="en-US" dirty="0" smtClean="0">
                <a:solidFill>
                  <a:srgbClr val="C00000"/>
                </a:solidFill>
              </a:rPr>
              <a:t>在线</a:t>
            </a:r>
            <a:r>
              <a:rPr lang="zh-CN" altLang="en-US" dirty="0">
                <a:solidFill>
                  <a:srgbClr val="C00000"/>
                </a:solidFill>
              </a:rPr>
              <a:t>入侵检测系统（</a:t>
            </a:r>
            <a:r>
              <a:rPr lang="en-US" altLang="zh-CN" dirty="0">
                <a:solidFill>
                  <a:srgbClr val="C00000"/>
                </a:solidFill>
              </a:rPr>
              <a:t>On-line IDS</a:t>
            </a:r>
            <a:r>
              <a:rPr lang="zh-CN" altLang="en-US" dirty="0">
                <a:solidFill>
                  <a:srgbClr val="C00000"/>
                </a:solidFill>
              </a:rPr>
              <a:t>） </a:t>
            </a:r>
            <a:endParaRPr lang="en-US" altLang="zh-CN" dirty="0" smtClean="0">
              <a:solidFill>
                <a:srgbClr val="C00000"/>
              </a:solidFill>
            </a:endParaRPr>
          </a:p>
          <a:p>
            <a:pPr lvl="3"/>
            <a:r>
              <a:rPr lang="zh-CN" altLang="en-US" dirty="0" smtClean="0"/>
              <a:t>对采集到的状态数据进行实时分析和攻击预警，</a:t>
            </a:r>
            <a:r>
              <a:rPr lang="zh-CN" altLang="en-US" dirty="0">
                <a:latin typeface="宋体" panose="02010600030101010101" pitchFamily="2" charset="-122"/>
              </a:rPr>
              <a:t>大多数</a:t>
            </a:r>
            <a:r>
              <a:rPr lang="en-US" altLang="zh-CN" dirty="0">
                <a:latin typeface="Times New Roman" panose="02020603050405020304" pitchFamily="18" charset="0"/>
              </a:rPr>
              <a:t>IDS</a:t>
            </a:r>
            <a:r>
              <a:rPr lang="zh-CN" altLang="en-US" dirty="0">
                <a:latin typeface="宋体" panose="02010600030101010101" pitchFamily="2" charset="-122"/>
              </a:rPr>
              <a:t>所采用的办法，由于计算机硬件速度的提高，使得对攻击的实时检测和响应成为可能。</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一、入侵检测技术概述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49997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en-US" altLang="zh-CN" dirty="0" smtClean="0"/>
              <a:t> </a:t>
            </a:r>
            <a:r>
              <a:rPr lang="en-US" altLang="zh-CN" dirty="0" smtClean="0"/>
              <a:t> </a:t>
            </a:r>
            <a:r>
              <a:rPr lang="zh-CN" altLang="en-US" dirty="0" smtClean="0"/>
              <a:t>入侵检测分类 </a:t>
            </a:r>
            <a:r>
              <a:rPr lang="en-US" altLang="zh-CN" dirty="0" smtClean="0"/>
              <a:t>—— </a:t>
            </a:r>
            <a:r>
              <a:rPr lang="zh-CN" altLang="en-US" dirty="0" smtClean="0"/>
              <a:t>按数据来源</a:t>
            </a:r>
            <a:endParaRPr lang="en-US" altLang="zh-CN" dirty="0" smtClean="0"/>
          </a:p>
          <a:p>
            <a:pPr lvl="2"/>
            <a:r>
              <a:rPr lang="zh-CN" altLang="en-US" dirty="0" smtClean="0"/>
              <a:t> 基于</a:t>
            </a:r>
            <a:r>
              <a:rPr lang="zh-CN" altLang="en-US" dirty="0"/>
              <a:t>主机的入侵检测系统（</a:t>
            </a:r>
            <a:r>
              <a:rPr lang="en-US" altLang="zh-CN" dirty="0">
                <a:solidFill>
                  <a:srgbClr val="C00000"/>
                </a:solidFill>
              </a:rPr>
              <a:t>HIDS</a:t>
            </a:r>
            <a:r>
              <a:rPr lang="zh-CN" altLang="en-US" dirty="0"/>
              <a:t>）</a:t>
            </a:r>
          </a:p>
          <a:p>
            <a:pPr lvl="2"/>
            <a:r>
              <a:rPr lang="zh-CN" altLang="en-US" dirty="0" smtClean="0"/>
              <a:t> 基于</a:t>
            </a:r>
            <a:r>
              <a:rPr lang="zh-CN" altLang="en-US" dirty="0"/>
              <a:t>网络的入侵检测系统（</a:t>
            </a:r>
            <a:r>
              <a:rPr lang="en-US" altLang="zh-CN" dirty="0">
                <a:solidFill>
                  <a:srgbClr val="C00000"/>
                </a:solidFill>
              </a:rPr>
              <a:t>NIDS</a:t>
            </a:r>
            <a:r>
              <a:rPr lang="zh-CN" altLang="en-US" dirty="0"/>
              <a:t>）</a:t>
            </a:r>
          </a:p>
          <a:p>
            <a:pPr lvl="2"/>
            <a:r>
              <a:rPr lang="zh-CN" altLang="en-US" dirty="0" smtClean="0"/>
              <a:t> 混合型</a:t>
            </a:r>
            <a:r>
              <a:rPr lang="zh-CN" altLang="en-US" dirty="0"/>
              <a:t>入侵检测系统（</a:t>
            </a:r>
            <a:r>
              <a:rPr lang="en-US" altLang="zh-CN" dirty="0">
                <a:solidFill>
                  <a:srgbClr val="C00000"/>
                </a:solidFill>
              </a:rPr>
              <a:t>Hybrid IDS</a:t>
            </a:r>
            <a:r>
              <a:rPr lang="zh-CN" altLang="en-US" dirty="0"/>
              <a:t>）</a:t>
            </a:r>
          </a:p>
          <a:p>
            <a:pPr lvl="2"/>
            <a:r>
              <a:rPr lang="zh-CN" altLang="en-US" dirty="0" smtClean="0"/>
              <a:t> 网络</a:t>
            </a:r>
            <a:r>
              <a:rPr lang="zh-CN" altLang="en-US" dirty="0"/>
              <a:t>节点入侵检测系统（</a:t>
            </a:r>
            <a:r>
              <a:rPr lang="en-US" altLang="zh-CN" dirty="0">
                <a:solidFill>
                  <a:srgbClr val="C00000"/>
                </a:solidFill>
              </a:rPr>
              <a:t>NNIDS</a:t>
            </a:r>
            <a:r>
              <a:rPr lang="zh-CN" altLang="en-US" dirty="0" smtClean="0"/>
              <a:t>）</a:t>
            </a:r>
            <a:endParaRPr lang="en-US" altLang="zh-CN" dirty="0" smtClean="0"/>
          </a:p>
          <a:p>
            <a:pPr lvl="2"/>
            <a:r>
              <a:rPr lang="en-US" altLang="zh-CN" dirty="0"/>
              <a:t> </a:t>
            </a:r>
            <a:r>
              <a:rPr lang="zh-CN" altLang="en-US" dirty="0" smtClean="0"/>
              <a:t>文件完整性检测系统</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一、入侵检测技术概述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025728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smtClean="0"/>
              <a:t> 基于</a:t>
            </a:r>
            <a:r>
              <a:rPr lang="zh-CN" altLang="en-US" dirty="0"/>
              <a:t>主机的入侵检测系统（</a:t>
            </a:r>
            <a:r>
              <a:rPr lang="en-US" altLang="zh-CN" dirty="0"/>
              <a:t>HIDS</a:t>
            </a:r>
            <a:r>
              <a:rPr lang="zh-CN" altLang="en-US" dirty="0" smtClean="0"/>
              <a:t>）</a:t>
            </a:r>
            <a:endParaRPr lang="en-US" altLang="zh-CN" dirty="0" smtClean="0"/>
          </a:p>
          <a:p>
            <a:pPr lvl="2"/>
            <a:r>
              <a:rPr lang="zh-CN" altLang="en-US" dirty="0" smtClean="0"/>
              <a:t> </a:t>
            </a:r>
            <a:r>
              <a:rPr lang="zh-CN" altLang="en-US" dirty="0" smtClean="0"/>
              <a:t> </a:t>
            </a:r>
            <a:r>
              <a:rPr lang="zh-CN" altLang="en-US" dirty="0" smtClean="0">
                <a:solidFill>
                  <a:srgbClr val="C00000"/>
                </a:solidFill>
              </a:rPr>
              <a:t>运行</a:t>
            </a:r>
            <a:r>
              <a:rPr lang="zh-CN" altLang="en-US" dirty="0">
                <a:solidFill>
                  <a:srgbClr val="C00000"/>
                </a:solidFill>
              </a:rPr>
              <a:t>于被检测的主机</a:t>
            </a:r>
            <a:r>
              <a:rPr lang="zh-CN" altLang="en-US" dirty="0"/>
              <a:t>之上，通过查询、监听当前系统的各种资源的使用运行状态，发现系统资源被非法使用和修改的事件，进行上报和</a:t>
            </a:r>
            <a:r>
              <a:rPr lang="zh-CN" altLang="en-US" dirty="0" smtClean="0"/>
              <a:t>处理。</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一、入侵检测技术概述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20976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smtClean="0"/>
              <a:t> 基于</a:t>
            </a:r>
            <a:r>
              <a:rPr lang="zh-CN" altLang="en-US" dirty="0"/>
              <a:t>主机的入侵检测系统（</a:t>
            </a:r>
            <a:r>
              <a:rPr lang="en-US" altLang="zh-CN" dirty="0"/>
              <a:t>HIDS</a:t>
            </a:r>
            <a:r>
              <a:rPr lang="zh-CN" altLang="en-US" dirty="0"/>
              <a:t>）</a:t>
            </a:r>
            <a:endParaRPr lang="en-US" altLang="zh-CN" dirty="0"/>
          </a:p>
          <a:p>
            <a:pPr lvl="1"/>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grpSp>
        <p:nvGrpSpPr>
          <p:cNvPr id="24" name="Group 4"/>
          <p:cNvGrpSpPr>
            <a:grpSpLocks/>
          </p:cNvGrpSpPr>
          <p:nvPr/>
        </p:nvGrpSpPr>
        <p:grpSpPr bwMode="auto">
          <a:xfrm>
            <a:off x="2999656" y="2598890"/>
            <a:ext cx="6984776" cy="1665287"/>
            <a:chOff x="567" y="1071"/>
            <a:chExt cx="3674" cy="1049"/>
          </a:xfrm>
        </p:grpSpPr>
        <p:sp>
          <p:nvSpPr>
            <p:cNvPr id="25" name="AutoShape 5"/>
            <p:cNvSpPr>
              <a:spLocks noChangeArrowheads="1"/>
            </p:cNvSpPr>
            <p:nvPr/>
          </p:nvSpPr>
          <p:spPr bwMode="auto">
            <a:xfrm flipV="1">
              <a:off x="978" y="1071"/>
              <a:ext cx="3217" cy="104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2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FF99"/>
            </a:solidFill>
            <a:ln w="12700" cap="sq">
              <a:solidFill>
                <a:srgbClr val="FF6600"/>
              </a:solidFill>
              <a:miter lim="800000"/>
              <a:headEnd type="none" w="sm" len="sm"/>
              <a:tailEnd type="none" w="sm" len="sm"/>
            </a:ln>
          </p:spPr>
          <p:txBody>
            <a:bodyPr rot="10800000" wrap="none" anchor="ctr"/>
            <a:lstStyle/>
            <a:p>
              <a:endParaRPr lang="zh-CN" altLang="en-US">
                <a:latin typeface="微软雅黑" panose="020B0503020204020204" pitchFamily="34" charset="-122"/>
                <a:ea typeface="微软雅黑" panose="020B0503020204020204" pitchFamily="34" charset="-122"/>
              </a:endParaRPr>
            </a:p>
          </p:txBody>
        </p:sp>
        <p:sp>
          <p:nvSpPr>
            <p:cNvPr id="26" name="Rectangle 6"/>
            <p:cNvSpPr>
              <a:spLocks noChangeArrowheads="1"/>
            </p:cNvSpPr>
            <p:nvPr/>
          </p:nvSpPr>
          <p:spPr bwMode="auto">
            <a:xfrm>
              <a:off x="2245" y="1616"/>
              <a:ext cx="54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kumimoji="1" lang="zh-CN" altLang="en-US" sz="2000" b="1">
                  <a:latin typeface="微软雅黑" panose="020B0503020204020204" pitchFamily="34" charset="-122"/>
                  <a:ea typeface="微软雅黑" panose="020B0503020204020204" pitchFamily="34" charset="-122"/>
                </a:rPr>
                <a:t>收集</a:t>
              </a:r>
            </a:p>
          </p:txBody>
        </p:sp>
        <p:sp>
          <p:nvSpPr>
            <p:cNvPr id="27" name="Rectangle 7"/>
            <p:cNvSpPr>
              <a:spLocks noChangeArrowheads="1"/>
            </p:cNvSpPr>
            <p:nvPr/>
          </p:nvSpPr>
          <p:spPr bwMode="auto">
            <a:xfrm>
              <a:off x="567" y="1590"/>
              <a:ext cx="367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sz="1000" b="1" dirty="0">
                  <a:latin typeface="微软雅黑" panose="020B0503020204020204" pitchFamily="34" charset="-122"/>
                  <a:ea typeface="微软雅黑" panose="020B0503020204020204" pitchFamily="34" charset="-122"/>
                </a:rPr>
                <a:t>	过程 </a:t>
              </a:r>
              <a:r>
                <a:rPr kumimoji="1" lang="en-US" altLang="zh-CN" sz="1000" b="1" dirty="0">
                  <a:latin typeface="微软雅黑" panose="020B0503020204020204" pitchFamily="34" charset="-122"/>
                  <a:ea typeface="微软雅黑" panose="020B0503020204020204" pitchFamily="34" charset="-122"/>
                </a:rPr>
                <a:t>ID:2092                                                                            </a:t>
              </a:r>
              <a:r>
                <a:rPr kumimoji="1" lang="zh-CN" altLang="en-US" sz="1000" b="1" dirty="0">
                  <a:latin typeface="微软雅黑" panose="020B0503020204020204" pitchFamily="34" charset="-122"/>
                  <a:ea typeface="微软雅黑" panose="020B0503020204020204" pitchFamily="34" charset="-122"/>
                </a:rPr>
                <a:t>用户名</a:t>
              </a:r>
              <a:r>
                <a:rPr kumimoji="1" lang="en-US" altLang="zh-CN" sz="1000" b="1" dirty="0">
                  <a:latin typeface="微软雅黑" panose="020B0503020204020204" pitchFamily="34" charset="-122"/>
                  <a:ea typeface="微软雅黑" panose="020B0503020204020204" pitchFamily="34" charset="-122"/>
                </a:rPr>
                <a:t>:     Administrator</a:t>
              </a:r>
            </a:p>
            <a:p>
              <a:pPr eaLnBrk="1" hangingPunct="1">
                <a:lnSpc>
                  <a:spcPct val="100000"/>
                </a:lnSpc>
                <a:spcBef>
                  <a:spcPct val="0"/>
                </a:spcBef>
                <a:buFontTx/>
                <a:buNone/>
              </a:pPr>
              <a:r>
                <a:rPr kumimoji="1" lang="en-US" altLang="zh-CN" sz="1000" b="1" dirty="0">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kumimoji="1" lang="en-US" altLang="zh-CN" sz="1000" b="1" dirty="0">
                  <a:latin typeface="微软雅黑" panose="020B0503020204020204" pitchFamily="34" charset="-122"/>
                  <a:ea typeface="微软雅黑" panose="020B0503020204020204" pitchFamily="34" charset="-122"/>
                </a:rPr>
                <a:t>                                                 </a:t>
              </a:r>
              <a:r>
                <a:rPr kumimoji="1" lang="zh-CN" altLang="en-US" sz="1000" b="1" dirty="0">
                  <a:latin typeface="微软雅黑" panose="020B0503020204020204" pitchFamily="34" charset="-122"/>
                  <a:ea typeface="微软雅黑" panose="020B0503020204020204" pitchFamily="34" charset="-122"/>
                </a:rPr>
                <a:t>登录 </a:t>
              </a:r>
              <a:r>
                <a:rPr kumimoji="1" lang="en-US" altLang="zh-CN" sz="1000" b="1" dirty="0">
                  <a:latin typeface="微软雅黑" panose="020B0503020204020204" pitchFamily="34" charset="-122"/>
                  <a:ea typeface="微软雅黑" panose="020B0503020204020204" pitchFamily="34" charset="-122"/>
                </a:rPr>
                <a:t>ID:		(0x0,0x141FA)</a:t>
              </a:r>
            </a:p>
          </p:txBody>
        </p:sp>
      </p:grpSp>
      <p:sp>
        <p:nvSpPr>
          <p:cNvPr id="28" name="Line 8"/>
          <p:cNvSpPr>
            <a:spLocks noChangeShapeType="1"/>
          </p:cNvSpPr>
          <p:nvPr/>
        </p:nvSpPr>
        <p:spPr bwMode="auto">
          <a:xfrm>
            <a:off x="6610994" y="3862065"/>
            <a:ext cx="0" cy="465138"/>
          </a:xfrm>
          <a:prstGeom prst="line">
            <a:avLst/>
          </a:prstGeom>
          <a:noFill/>
          <a:ln w="57150">
            <a:pattFill prst="pct80">
              <a:fgClr>
                <a:srgbClr val="FF0000"/>
              </a:fgClr>
              <a:bgClr>
                <a:srgbClr val="FFFFFF"/>
              </a:bgClr>
            </a:patt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29" name="Webpage"/>
          <p:cNvSpPr>
            <a:spLocks noEditPoints="1" noChangeArrowheads="1"/>
          </p:cNvSpPr>
          <p:nvPr/>
        </p:nvSpPr>
        <p:spPr bwMode="auto">
          <a:xfrm>
            <a:off x="5662712" y="4311541"/>
            <a:ext cx="1873250" cy="946150"/>
          </a:xfrm>
          <a:custGeom>
            <a:avLst/>
            <a:gdLst>
              <a:gd name="T0" fmla="*/ 2147483646 w 21600"/>
              <a:gd name="T1" fmla="*/ 2147483646 h 21600"/>
              <a:gd name="T2" fmla="*/ 0 w 21600"/>
              <a:gd name="T3" fmla="*/ 2147483646 h 21600"/>
              <a:gd name="T4" fmla="*/ 2147483646 w 21600"/>
              <a:gd name="T5" fmla="*/ 0 h 21600"/>
              <a:gd name="T6" fmla="*/ 0 w 21600"/>
              <a:gd name="T7" fmla="*/ 0 h 21600"/>
              <a:gd name="T8" fmla="*/ 2147483646 w 21600"/>
              <a:gd name="T9" fmla="*/ 0 h 21600"/>
              <a:gd name="T10" fmla="*/ 2147483646 w 21600"/>
              <a:gd name="T11" fmla="*/ 0 h 21600"/>
              <a:gd name="T12" fmla="*/ 2147483646 w 21600"/>
              <a:gd name="T13" fmla="*/ 2147483646 h 21600"/>
              <a:gd name="T14" fmla="*/ 2147483646 w 21600"/>
              <a:gd name="T15" fmla="*/ 2147483646 h 21600"/>
              <a:gd name="T16" fmla="*/ 2147483646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1955 w 21600"/>
              <a:gd name="T31" fmla="*/ 12829 h 21600"/>
              <a:gd name="T32" fmla="*/ 19814 w 21600"/>
              <a:gd name="T33" fmla="*/ 20749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9184" y="949"/>
                </a:moveTo>
                <a:lnTo>
                  <a:pt x="9758" y="1309"/>
                </a:lnTo>
                <a:lnTo>
                  <a:pt x="11544" y="1292"/>
                </a:lnTo>
                <a:lnTo>
                  <a:pt x="12437" y="1292"/>
                </a:lnTo>
                <a:lnTo>
                  <a:pt x="13414" y="1161"/>
                </a:lnTo>
                <a:lnTo>
                  <a:pt x="13648" y="1243"/>
                </a:lnTo>
                <a:lnTo>
                  <a:pt x="13542" y="1390"/>
                </a:lnTo>
                <a:lnTo>
                  <a:pt x="13967" y="1849"/>
                </a:lnTo>
                <a:lnTo>
                  <a:pt x="14562" y="2520"/>
                </a:lnTo>
                <a:lnTo>
                  <a:pt x="14669" y="3223"/>
                </a:lnTo>
                <a:lnTo>
                  <a:pt x="14796" y="3518"/>
                </a:lnTo>
                <a:lnTo>
                  <a:pt x="15264" y="3665"/>
                </a:lnTo>
                <a:lnTo>
                  <a:pt x="15753" y="3518"/>
                </a:lnTo>
                <a:lnTo>
                  <a:pt x="15902" y="2978"/>
                </a:lnTo>
                <a:lnTo>
                  <a:pt x="16008" y="2323"/>
                </a:lnTo>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591" y="10620"/>
                </a:moveTo>
                <a:lnTo>
                  <a:pt x="6122" y="10996"/>
                </a:lnTo>
                <a:lnTo>
                  <a:pt x="6696" y="11340"/>
                </a:lnTo>
                <a:lnTo>
                  <a:pt x="7313" y="11618"/>
                </a:lnTo>
                <a:lnTo>
                  <a:pt x="7972" y="11863"/>
                </a:lnTo>
                <a:lnTo>
                  <a:pt x="8652" y="12060"/>
                </a:lnTo>
                <a:lnTo>
                  <a:pt x="9396" y="12190"/>
                </a:lnTo>
                <a:lnTo>
                  <a:pt x="10119" y="12272"/>
                </a:lnTo>
                <a:lnTo>
                  <a:pt x="10906" y="12305"/>
                </a:lnTo>
                <a:lnTo>
                  <a:pt x="11650" y="12272"/>
                </a:lnTo>
                <a:lnTo>
                  <a:pt x="12373" y="12190"/>
                </a:lnTo>
                <a:lnTo>
                  <a:pt x="13117" y="12060"/>
                </a:lnTo>
                <a:lnTo>
                  <a:pt x="13797" y="11863"/>
                </a:lnTo>
                <a:lnTo>
                  <a:pt x="14456" y="11618"/>
                </a:lnTo>
                <a:lnTo>
                  <a:pt x="15073" y="11340"/>
                </a:lnTo>
                <a:lnTo>
                  <a:pt x="15647" y="11029"/>
                </a:lnTo>
                <a:lnTo>
                  <a:pt x="16178" y="10652"/>
                </a:lnTo>
                <a:lnTo>
                  <a:pt x="16667" y="10243"/>
                </a:lnTo>
                <a:lnTo>
                  <a:pt x="17071" y="9801"/>
                </a:lnTo>
                <a:lnTo>
                  <a:pt x="17475" y="9327"/>
                </a:lnTo>
                <a:lnTo>
                  <a:pt x="17815" y="8820"/>
                </a:lnTo>
                <a:lnTo>
                  <a:pt x="18049" y="8296"/>
                </a:lnTo>
                <a:lnTo>
                  <a:pt x="18262" y="7723"/>
                </a:lnTo>
                <a:lnTo>
                  <a:pt x="18347" y="7134"/>
                </a:lnTo>
                <a:lnTo>
                  <a:pt x="18389" y="6561"/>
                </a:lnTo>
                <a:lnTo>
                  <a:pt x="18347" y="5956"/>
                </a:lnTo>
                <a:lnTo>
                  <a:pt x="18262" y="5400"/>
                </a:lnTo>
                <a:lnTo>
                  <a:pt x="18049" y="4827"/>
                </a:lnTo>
                <a:lnTo>
                  <a:pt x="17815" y="4303"/>
                </a:lnTo>
                <a:lnTo>
                  <a:pt x="17475" y="3796"/>
                </a:lnTo>
                <a:lnTo>
                  <a:pt x="17114" y="3321"/>
                </a:lnTo>
                <a:lnTo>
                  <a:pt x="16710" y="2880"/>
                </a:lnTo>
                <a:lnTo>
                  <a:pt x="16221" y="2470"/>
                </a:lnTo>
                <a:lnTo>
                  <a:pt x="15689" y="2094"/>
                </a:lnTo>
                <a:lnTo>
                  <a:pt x="15115" y="1750"/>
                </a:lnTo>
                <a:lnTo>
                  <a:pt x="14499" y="1472"/>
                </a:lnTo>
                <a:lnTo>
                  <a:pt x="13797" y="1227"/>
                </a:lnTo>
                <a:lnTo>
                  <a:pt x="13117" y="1030"/>
                </a:lnTo>
                <a:lnTo>
                  <a:pt x="12415" y="883"/>
                </a:lnTo>
                <a:lnTo>
                  <a:pt x="11650" y="818"/>
                </a:lnTo>
                <a:lnTo>
                  <a:pt x="10906" y="785"/>
                </a:lnTo>
                <a:lnTo>
                  <a:pt x="10119" y="818"/>
                </a:lnTo>
                <a:lnTo>
                  <a:pt x="9396" y="883"/>
                </a:lnTo>
                <a:lnTo>
                  <a:pt x="8652" y="1030"/>
                </a:lnTo>
                <a:lnTo>
                  <a:pt x="8014" y="1227"/>
                </a:lnTo>
                <a:lnTo>
                  <a:pt x="7355" y="1440"/>
                </a:lnTo>
                <a:lnTo>
                  <a:pt x="6739" y="1750"/>
                </a:lnTo>
                <a:lnTo>
                  <a:pt x="6122" y="2061"/>
                </a:lnTo>
                <a:lnTo>
                  <a:pt x="5591" y="2438"/>
                </a:lnTo>
                <a:lnTo>
                  <a:pt x="5102" y="2847"/>
                </a:lnTo>
                <a:lnTo>
                  <a:pt x="4698" y="3289"/>
                </a:lnTo>
                <a:lnTo>
                  <a:pt x="4294" y="3763"/>
                </a:lnTo>
                <a:lnTo>
                  <a:pt x="3996" y="4270"/>
                </a:lnTo>
                <a:lnTo>
                  <a:pt x="3720" y="4794"/>
                </a:lnTo>
                <a:lnTo>
                  <a:pt x="3550" y="5367"/>
                </a:lnTo>
                <a:lnTo>
                  <a:pt x="3422" y="5956"/>
                </a:lnTo>
                <a:lnTo>
                  <a:pt x="3380" y="6561"/>
                </a:lnTo>
                <a:lnTo>
                  <a:pt x="3422" y="7134"/>
                </a:lnTo>
                <a:lnTo>
                  <a:pt x="3550" y="7690"/>
                </a:lnTo>
                <a:lnTo>
                  <a:pt x="3720" y="8263"/>
                </a:lnTo>
                <a:lnTo>
                  <a:pt x="3954" y="8787"/>
                </a:lnTo>
                <a:lnTo>
                  <a:pt x="4294" y="9294"/>
                </a:lnTo>
                <a:lnTo>
                  <a:pt x="4655" y="9769"/>
                </a:lnTo>
                <a:lnTo>
                  <a:pt x="5102" y="10210"/>
                </a:lnTo>
                <a:lnTo>
                  <a:pt x="5591" y="10620"/>
                </a:lnTo>
                <a:close/>
              </a:path>
              <a:path w="21600" h="21600" extrusionOk="0">
                <a:moveTo>
                  <a:pt x="3401" y="6021"/>
                </a:moveTo>
                <a:lnTo>
                  <a:pt x="4039" y="5530"/>
                </a:lnTo>
                <a:lnTo>
                  <a:pt x="4294" y="4892"/>
                </a:lnTo>
                <a:lnTo>
                  <a:pt x="4677" y="4156"/>
                </a:lnTo>
                <a:lnTo>
                  <a:pt x="5166" y="3763"/>
                </a:lnTo>
                <a:lnTo>
                  <a:pt x="5378" y="3354"/>
                </a:lnTo>
                <a:lnTo>
                  <a:pt x="5293" y="2732"/>
                </a:lnTo>
                <a:moveTo>
                  <a:pt x="3507" y="7380"/>
                </a:moveTo>
                <a:lnTo>
                  <a:pt x="3890" y="7200"/>
                </a:lnTo>
                <a:lnTo>
                  <a:pt x="4103" y="7249"/>
                </a:lnTo>
                <a:lnTo>
                  <a:pt x="4400" y="7527"/>
                </a:lnTo>
                <a:lnTo>
                  <a:pt x="4719" y="7674"/>
                </a:lnTo>
                <a:lnTo>
                  <a:pt x="5293" y="7641"/>
                </a:lnTo>
                <a:lnTo>
                  <a:pt x="5740" y="7543"/>
                </a:lnTo>
                <a:lnTo>
                  <a:pt x="6144" y="7543"/>
                </a:lnTo>
                <a:lnTo>
                  <a:pt x="6526" y="7821"/>
                </a:lnTo>
                <a:lnTo>
                  <a:pt x="6569" y="8312"/>
                </a:lnTo>
                <a:lnTo>
                  <a:pt x="6059" y="8852"/>
                </a:lnTo>
                <a:lnTo>
                  <a:pt x="5803" y="8967"/>
                </a:lnTo>
                <a:lnTo>
                  <a:pt x="5803" y="9147"/>
                </a:lnTo>
                <a:lnTo>
                  <a:pt x="5421" y="9294"/>
                </a:lnTo>
                <a:lnTo>
                  <a:pt x="4868" y="9163"/>
                </a:lnTo>
                <a:lnTo>
                  <a:pt x="4337" y="9049"/>
                </a:lnTo>
                <a:lnTo>
                  <a:pt x="4081" y="9000"/>
                </a:lnTo>
                <a:moveTo>
                  <a:pt x="14988" y="11372"/>
                </a:moveTo>
                <a:lnTo>
                  <a:pt x="15115" y="10865"/>
                </a:lnTo>
                <a:lnTo>
                  <a:pt x="16072" y="10096"/>
                </a:lnTo>
                <a:lnTo>
                  <a:pt x="16455" y="9605"/>
                </a:lnTo>
                <a:lnTo>
                  <a:pt x="16455" y="8329"/>
                </a:lnTo>
                <a:lnTo>
                  <a:pt x="17156" y="7969"/>
                </a:lnTo>
                <a:lnTo>
                  <a:pt x="17879" y="7870"/>
                </a:lnTo>
                <a:lnTo>
                  <a:pt x="18177" y="7821"/>
                </a:lnTo>
                <a:moveTo>
                  <a:pt x="18368" y="6840"/>
                </a:moveTo>
                <a:lnTo>
                  <a:pt x="18049" y="6610"/>
                </a:lnTo>
                <a:lnTo>
                  <a:pt x="17411" y="6512"/>
                </a:lnTo>
                <a:lnTo>
                  <a:pt x="16859" y="6545"/>
                </a:lnTo>
                <a:lnTo>
                  <a:pt x="16603" y="6201"/>
                </a:lnTo>
                <a:lnTo>
                  <a:pt x="16731" y="5874"/>
                </a:lnTo>
                <a:lnTo>
                  <a:pt x="17241" y="5465"/>
                </a:lnTo>
                <a:lnTo>
                  <a:pt x="17858" y="5236"/>
                </a:lnTo>
                <a:lnTo>
                  <a:pt x="18007" y="5089"/>
                </a:lnTo>
                <a:lnTo>
                  <a:pt x="18049" y="4892"/>
                </a:lnTo>
                <a:moveTo>
                  <a:pt x="8100" y="1260"/>
                </a:moveTo>
                <a:cubicBezTo>
                  <a:pt x="8333" y="1276"/>
                  <a:pt x="8206" y="1554"/>
                  <a:pt x="8695" y="1652"/>
                </a:cubicBezTo>
                <a:cubicBezTo>
                  <a:pt x="9184" y="1750"/>
                  <a:pt x="10481" y="1685"/>
                  <a:pt x="10991" y="1881"/>
                </a:cubicBezTo>
                <a:cubicBezTo>
                  <a:pt x="11501" y="2078"/>
                  <a:pt x="11629" y="2503"/>
                  <a:pt x="11799" y="2830"/>
                </a:cubicBezTo>
                <a:cubicBezTo>
                  <a:pt x="11969" y="3158"/>
                  <a:pt x="11905" y="3910"/>
                  <a:pt x="12054" y="3894"/>
                </a:cubicBezTo>
                <a:cubicBezTo>
                  <a:pt x="12203" y="3878"/>
                  <a:pt x="12351" y="2880"/>
                  <a:pt x="12649" y="2683"/>
                </a:cubicBezTo>
                <a:cubicBezTo>
                  <a:pt x="12947" y="2487"/>
                  <a:pt x="13670" y="2536"/>
                  <a:pt x="13840" y="2683"/>
                </a:cubicBezTo>
                <a:cubicBezTo>
                  <a:pt x="14010" y="2830"/>
                  <a:pt x="13733" y="3370"/>
                  <a:pt x="13648" y="3616"/>
                </a:cubicBezTo>
                <a:cubicBezTo>
                  <a:pt x="13563" y="3861"/>
                  <a:pt x="13457" y="4058"/>
                  <a:pt x="13351" y="4156"/>
                </a:cubicBezTo>
                <a:cubicBezTo>
                  <a:pt x="13244" y="4254"/>
                  <a:pt x="13096" y="4221"/>
                  <a:pt x="12947" y="4254"/>
                </a:cubicBezTo>
                <a:cubicBezTo>
                  <a:pt x="12777" y="4303"/>
                  <a:pt x="12585" y="4369"/>
                  <a:pt x="12394" y="4401"/>
                </a:cubicBezTo>
                <a:cubicBezTo>
                  <a:pt x="12139" y="4500"/>
                  <a:pt x="12054" y="4614"/>
                  <a:pt x="11862" y="4647"/>
                </a:cubicBezTo>
                <a:cubicBezTo>
                  <a:pt x="11650" y="4761"/>
                  <a:pt x="11671" y="4680"/>
                  <a:pt x="11437" y="4778"/>
                </a:cubicBezTo>
                <a:cubicBezTo>
                  <a:pt x="11352" y="4827"/>
                  <a:pt x="11225" y="4974"/>
                  <a:pt x="11246" y="5072"/>
                </a:cubicBezTo>
                <a:cubicBezTo>
                  <a:pt x="11225" y="5154"/>
                  <a:pt x="11267" y="5220"/>
                  <a:pt x="11310" y="5269"/>
                </a:cubicBezTo>
                <a:cubicBezTo>
                  <a:pt x="11352" y="5318"/>
                  <a:pt x="11480" y="5383"/>
                  <a:pt x="11565" y="5416"/>
                </a:cubicBezTo>
                <a:cubicBezTo>
                  <a:pt x="11629" y="5400"/>
                  <a:pt x="11820" y="5465"/>
                  <a:pt x="11862" y="5432"/>
                </a:cubicBezTo>
                <a:cubicBezTo>
                  <a:pt x="11905" y="5416"/>
                  <a:pt x="11926" y="5269"/>
                  <a:pt x="11884" y="5236"/>
                </a:cubicBezTo>
                <a:cubicBezTo>
                  <a:pt x="11841" y="5203"/>
                  <a:pt x="11629" y="5269"/>
                  <a:pt x="11565" y="5220"/>
                </a:cubicBezTo>
                <a:cubicBezTo>
                  <a:pt x="11480" y="5187"/>
                  <a:pt x="11459" y="5040"/>
                  <a:pt x="11480" y="4974"/>
                </a:cubicBezTo>
                <a:cubicBezTo>
                  <a:pt x="11501" y="4909"/>
                  <a:pt x="11607" y="4860"/>
                  <a:pt x="11692" y="4843"/>
                </a:cubicBezTo>
                <a:cubicBezTo>
                  <a:pt x="11905" y="4876"/>
                  <a:pt x="11820" y="4876"/>
                  <a:pt x="12054" y="4876"/>
                </a:cubicBezTo>
                <a:cubicBezTo>
                  <a:pt x="12075" y="5040"/>
                  <a:pt x="12096" y="5269"/>
                  <a:pt x="12139" y="5416"/>
                </a:cubicBezTo>
                <a:cubicBezTo>
                  <a:pt x="12160" y="5465"/>
                  <a:pt x="12330" y="5465"/>
                  <a:pt x="12373" y="5416"/>
                </a:cubicBezTo>
                <a:cubicBezTo>
                  <a:pt x="12415" y="5367"/>
                  <a:pt x="12330" y="4974"/>
                  <a:pt x="12394" y="4892"/>
                </a:cubicBezTo>
                <a:cubicBezTo>
                  <a:pt x="12458" y="4810"/>
                  <a:pt x="12692" y="4925"/>
                  <a:pt x="12755" y="4892"/>
                </a:cubicBezTo>
                <a:cubicBezTo>
                  <a:pt x="12798" y="4860"/>
                  <a:pt x="12840" y="4761"/>
                  <a:pt x="12755" y="4729"/>
                </a:cubicBezTo>
                <a:cubicBezTo>
                  <a:pt x="12670" y="4696"/>
                  <a:pt x="12118" y="4745"/>
                  <a:pt x="12203" y="4696"/>
                </a:cubicBezTo>
                <a:cubicBezTo>
                  <a:pt x="12543" y="4549"/>
                  <a:pt x="12819" y="4434"/>
                  <a:pt x="13266" y="4401"/>
                </a:cubicBezTo>
                <a:cubicBezTo>
                  <a:pt x="13436" y="4385"/>
                  <a:pt x="13585" y="4500"/>
                  <a:pt x="13776" y="4532"/>
                </a:cubicBezTo>
                <a:cubicBezTo>
                  <a:pt x="13967" y="4630"/>
                  <a:pt x="13861" y="4843"/>
                  <a:pt x="13712" y="4925"/>
                </a:cubicBezTo>
                <a:cubicBezTo>
                  <a:pt x="13648" y="5023"/>
                  <a:pt x="13521" y="5121"/>
                  <a:pt x="13414" y="5187"/>
                </a:cubicBezTo>
                <a:cubicBezTo>
                  <a:pt x="13351" y="5285"/>
                  <a:pt x="13287" y="5334"/>
                  <a:pt x="13159" y="5383"/>
                </a:cubicBezTo>
                <a:cubicBezTo>
                  <a:pt x="13117" y="5563"/>
                  <a:pt x="12862" y="5743"/>
                  <a:pt x="12649" y="5809"/>
                </a:cubicBezTo>
                <a:cubicBezTo>
                  <a:pt x="12543" y="5907"/>
                  <a:pt x="12437" y="5940"/>
                  <a:pt x="12309" y="6005"/>
                </a:cubicBezTo>
                <a:cubicBezTo>
                  <a:pt x="12245" y="6120"/>
                  <a:pt x="12139" y="6185"/>
                  <a:pt x="12075" y="6300"/>
                </a:cubicBezTo>
                <a:cubicBezTo>
                  <a:pt x="12118" y="6561"/>
                  <a:pt x="12075" y="6643"/>
                  <a:pt x="12373" y="6741"/>
                </a:cubicBezTo>
                <a:cubicBezTo>
                  <a:pt x="12500" y="6840"/>
                  <a:pt x="12522" y="6970"/>
                  <a:pt x="12330" y="7036"/>
                </a:cubicBezTo>
                <a:cubicBezTo>
                  <a:pt x="12011" y="6987"/>
                  <a:pt x="12033" y="6823"/>
                  <a:pt x="11799" y="6692"/>
                </a:cubicBezTo>
                <a:cubicBezTo>
                  <a:pt x="11714" y="6529"/>
                  <a:pt x="11459" y="6430"/>
                  <a:pt x="11246" y="6398"/>
                </a:cubicBezTo>
                <a:cubicBezTo>
                  <a:pt x="11076" y="6332"/>
                  <a:pt x="11182" y="6365"/>
                  <a:pt x="10906" y="6365"/>
                </a:cubicBezTo>
                <a:cubicBezTo>
                  <a:pt x="10608" y="6512"/>
                  <a:pt x="10544" y="7347"/>
                  <a:pt x="11246" y="7478"/>
                </a:cubicBezTo>
                <a:cubicBezTo>
                  <a:pt x="12394" y="7429"/>
                  <a:pt x="13329" y="7772"/>
                  <a:pt x="13733" y="7985"/>
                </a:cubicBezTo>
                <a:cubicBezTo>
                  <a:pt x="13840" y="8410"/>
                  <a:pt x="13329" y="8901"/>
                  <a:pt x="12500" y="9343"/>
                </a:cubicBezTo>
                <a:cubicBezTo>
                  <a:pt x="11629" y="9736"/>
                  <a:pt x="11480" y="10194"/>
                  <a:pt x="11246" y="10980"/>
                </a:cubicBezTo>
                <a:cubicBezTo>
                  <a:pt x="10991" y="11372"/>
                  <a:pt x="10481" y="10930"/>
                  <a:pt x="10289" y="10096"/>
                </a:cubicBezTo>
                <a:cubicBezTo>
                  <a:pt x="10140" y="9196"/>
                  <a:pt x="9907" y="8165"/>
                  <a:pt x="10459" y="7576"/>
                </a:cubicBezTo>
                <a:cubicBezTo>
                  <a:pt x="9375" y="6790"/>
                  <a:pt x="9269" y="6070"/>
                  <a:pt x="9056" y="6218"/>
                </a:cubicBezTo>
                <a:cubicBezTo>
                  <a:pt x="9205" y="6987"/>
                  <a:pt x="8929" y="6660"/>
                  <a:pt x="8737" y="6021"/>
                </a:cubicBezTo>
                <a:cubicBezTo>
                  <a:pt x="8822" y="5023"/>
                  <a:pt x="8610" y="4385"/>
                  <a:pt x="8440" y="3550"/>
                </a:cubicBezTo>
                <a:lnTo>
                  <a:pt x="7844" y="2290"/>
                </a:lnTo>
                <a:lnTo>
                  <a:pt x="6654" y="1849"/>
                </a:lnTo>
              </a:path>
            </a:pathLst>
          </a:custGeom>
          <a:solidFill>
            <a:srgbClr val="FFFFCC"/>
          </a:solidFill>
          <a:ln w="9525">
            <a:solidFill>
              <a:srgbClr val="FF66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kumimoji="1" lang="zh-CN" altLang="en-US" sz="2000" b="1">
                <a:latin typeface="微软雅黑" panose="020B0503020204020204" pitchFamily="34" charset="-122"/>
                <a:ea typeface="微软雅黑" panose="020B0503020204020204" pitchFamily="34" charset="-122"/>
              </a:rPr>
              <a:t>分析处理</a:t>
            </a:r>
          </a:p>
        </p:txBody>
      </p:sp>
      <p:sp>
        <p:nvSpPr>
          <p:cNvPr id="30" name="Line 10"/>
          <p:cNvSpPr>
            <a:spLocks noChangeShapeType="1"/>
          </p:cNvSpPr>
          <p:nvPr/>
        </p:nvSpPr>
        <p:spPr bwMode="auto">
          <a:xfrm>
            <a:off x="6669311" y="5105673"/>
            <a:ext cx="0" cy="465137"/>
          </a:xfrm>
          <a:prstGeom prst="line">
            <a:avLst/>
          </a:prstGeom>
          <a:noFill/>
          <a:ln w="57150">
            <a:pattFill prst="pct80">
              <a:fgClr>
                <a:srgbClr val="FF0000"/>
              </a:fgClr>
              <a:bgClr>
                <a:srgbClr val="FFFFFF"/>
              </a:bgClr>
            </a:patt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grpSp>
        <p:nvGrpSpPr>
          <p:cNvPr id="31" name="Group 11"/>
          <p:cNvGrpSpPr>
            <a:grpSpLocks/>
          </p:cNvGrpSpPr>
          <p:nvPr/>
        </p:nvGrpSpPr>
        <p:grpSpPr bwMode="auto">
          <a:xfrm>
            <a:off x="3598883" y="2320284"/>
            <a:ext cx="5797550" cy="1277937"/>
            <a:chOff x="748" y="811"/>
            <a:chExt cx="3652" cy="805"/>
          </a:xfrm>
        </p:grpSpPr>
        <p:sp>
          <p:nvSpPr>
            <p:cNvPr id="32" name="Line 12"/>
            <p:cNvSpPr>
              <a:spLocks noChangeShapeType="1"/>
            </p:cNvSpPr>
            <p:nvPr/>
          </p:nvSpPr>
          <p:spPr bwMode="auto">
            <a:xfrm>
              <a:off x="978" y="1162"/>
              <a:ext cx="0" cy="454"/>
            </a:xfrm>
            <a:prstGeom prst="line">
              <a:avLst/>
            </a:prstGeom>
            <a:noFill/>
            <a:ln w="57150">
              <a:pattFill prst="plaid">
                <a:fgClr>
                  <a:srgbClr val="FF6600"/>
                </a:fgClr>
                <a:bgClr>
                  <a:srgbClr val="FFFFFF"/>
                </a:bgClr>
              </a:patt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33" name="Line 13"/>
            <p:cNvSpPr>
              <a:spLocks noChangeShapeType="1"/>
            </p:cNvSpPr>
            <p:nvPr/>
          </p:nvSpPr>
          <p:spPr bwMode="auto">
            <a:xfrm>
              <a:off x="2018" y="1162"/>
              <a:ext cx="0" cy="454"/>
            </a:xfrm>
            <a:prstGeom prst="line">
              <a:avLst/>
            </a:prstGeom>
            <a:noFill/>
            <a:ln w="57150">
              <a:pattFill prst="plaid">
                <a:fgClr>
                  <a:srgbClr val="FF6600"/>
                </a:fgClr>
                <a:bgClr>
                  <a:srgbClr val="FFFFFF"/>
                </a:bgClr>
              </a:patt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34" name="Line 14"/>
            <p:cNvSpPr>
              <a:spLocks noChangeShapeType="1"/>
            </p:cNvSpPr>
            <p:nvPr/>
          </p:nvSpPr>
          <p:spPr bwMode="auto">
            <a:xfrm>
              <a:off x="3061" y="1162"/>
              <a:ext cx="0" cy="454"/>
            </a:xfrm>
            <a:prstGeom prst="line">
              <a:avLst/>
            </a:prstGeom>
            <a:noFill/>
            <a:ln w="57150">
              <a:pattFill prst="plaid">
                <a:fgClr>
                  <a:srgbClr val="FF6600"/>
                </a:fgClr>
                <a:bgClr>
                  <a:srgbClr val="FFFFFF"/>
                </a:bgClr>
              </a:patt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35" name="Line 15"/>
            <p:cNvSpPr>
              <a:spLocks noChangeShapeType="1"/>
            </p:cNvSpPr>
            <p:nvPr/>
          </p:nvSpPr>
          <p:spPr bwMode="auto">
            <a:xfrm>
              <a:off x="4195" y="1162"/>
              <a:ext cx="0" cy="454"/>
            </a:xfrm>
            <a:prstGeom prst="line">
              <a:avLst/>
            </a:prstGeom>
            <a:noFill/>
            <a:ln w="57150">
              <a:pattFill prst="plaid">
                <a:fgClr>
                  <a:srgbClr val="FF6600"/>
                </a:fgClr>
                <a:bgClr>
                  <a:srgbClr val="FFFFFF"/>
                </a:bgClr>
              </a:patt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36" name="Rectangle 16"/>
            <p:cNvSpPr>
              <a:spLocks noChangeArrowheads="1"/>
            </p:cNvSpPr>
            <p:nvPr/>
          </p:nvSpPr>
          <p:spPr bwMode="auto">
            <a:xfrm>
              <a:off x="908" y="1234"/>
              <a:ext cx="349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sz="2000" dirty="0">
                  <a:latin typeface="微软雅黑" panose="020B0503020204020204" pitchFamily="34" charset="-122"/>
                  <a:ea typeface="微软雅黑" panose="020B0503020204020204" pitchFamily="34" charset="-122"/>
                </a:rPr>
                <a:t> </a:t>
              </a:r>
              <a:r>
                <a:rPr kumimoji="1" lang="zh-CN" altLang="en-US" sz="1800" dirty="0">
                  <a:latin typeface="微软雅黑" panose="020B0503020204020204" pitchFamily="34" charset="-122"/>
                  <a:ea typeface="微软雅黑" panose="020B0503020204020204" pitchFamily="34" charset="-122"/>
                </a:rPr>
                <a:t>文                      进                       日                       </a:t>
              </a:r>
              <a:r>
                <a:rPr kumimoji="1" lang="zh-CN" altLang="en-US" sz="1800" dirty="0" smtClean="0">
                  <a:latin typeface="微软雅黑" panose="020B0503020204020204" pitchFamily="34" charset="-122"/>
                  <a:ea typeface="微软雅黑" panose="020B0503020204020204" pitchFamily="34" charset="-122"/>
                </a:rPr>
                <a:t>注册</a:t>
              </a:r>
              <a:endParaRPr kumimoji="1" lang="en-US" altLang="zh-CN" sz="1800" dirty="0" smtClean="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kumimoji="1" lang="en-US" altLang="zh-CN" sz="1800" dirty="0" smtClean="0">
                  <a:latin typeface="微软雅黑" panose="020B0503020204020204" pitchFamily="34" charset="-122"/>
                  <a:ea typeface="微软雅黑" panose="020B0503020204020204" pitchFamily="34" charset="-122"/>
                </a:rPr>
                <a:t> </a:t>
              </a:r>
              <a:r>
                <a:rPr kumimoji="1" lang="zh-CN" altLang="en-US" sz="1800" dirty="0" smtClean="0">
                  <a:latin typeface="微软雅黑" panose="020B0503020204020204" pitchFamily="34" charset="-122"/>
                  <a:ea typeface="微软雅黑" panose="020B0503020204020204" pitchFamily="34" charset="-122"/>
                </a:rPr>
                <a:t>件                      程                       志                       表</a:t>
              </a:r>
              <a:r>
                <a:rPr kumimoji="1" lang="en-US" altLang="zh-CN" sz="1800" dirty="0" smtClean="0">
                  <a:latin typeface="微软雅黑" panose="020B0503020204020204" pitchFamily="34" charset="-122"/>
                  <a:ea typeface="微软雅黑" panose="020B0503020204020204" pitchFamily="34" charset="-122"/>
                </a:rPr>
                <a:t>…….. </a:t>
              </a:r>
              <a:endParaRPr kumimoji="1" lang="en-US" altLang="zh-CN" sz="1800" dirty="0">
                <a:latin typeface="微软雅黑" panose="020B0503020204020204" pitchFamily="34" charset="-122"/>
                <a:ea typeface="微软雅黑" panose="020B0503020204020204" pitchFamily="34" charset="-122"/>
              </a:endParaRPr>
            </a:p>
          </p:txBody>
        </p:sp>
        <p:grpSp>
          <p:nvGrpSpPr>
            <p:cNvPr id="37" name="Group 17"/>
            <p:cNvGrpSpPr>
              <a:grpSpLocks/>
            </p:cNvGrpSpPr>
            <p:nvPr/>
          </p:nvGrpSpPr>
          <p:grpSpPr bwMode="auto">
            <a:xfrm>
              <a:off x="748" y="811"/>
              <a:ext cx="3652" cy="351"/>
              <a:chOff x="748" y="811"/>
              <a:chExt cx="3652" cy="351"/>
            </a:xfrm>
          </p:grpSpPr>
          <p:sp>
            <p:nvSpPr>
              <p:cNvPr id="38" name="computr1"/>
              <p:cNvSpPr>
                <a:spLocks noEditPoints="1" noChangeArrowheads="1"/>
              </p:cNvSpPr>
              <p:nvPr/>
            </p:nvSpPr>
            <p:spPr bwMode="auto">
              <a:xfrm>
                <a:off x="748" y="851"/>
                <a:ext cx="385" cy="31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37 w 21600"/>
                  <a:gd name="T43" fmla="*/ 2570 h 21600"/>
                  <a:gd name="T44" fmla="*/ 16775 w 21600"/>
                  <a:gd name="T45" fmla="*/ 1111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9" name="computr1"/>
              <p:cNvSpPr>
                <a:spLocks noEditPoints="1" noChangeArrowheads="1"/>
              </p:cNvSpPr>
              <p:nvPr/>
            </p:nvSpPr>
            <p:spPr bwMode="auto">
              <a:xfrm>
                <a:off x="1788" y="811"/>
                <a:ext cx="412" cy="3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8 w 21600"/>
                  <a:gd name="T43" fmla="*/ 2523 h 21600"/>
                  <a:gd name="T44" fmla="*/ 16777 w 21600"/>
                  <a:gd name="T45" fmla="*/ 11200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40" name="computr1"/>
              <p:cNvSpPr>
                <a:spLocks noEditPoints="1" noChangeArrowheads="1"/>
              </p:cNvSpPr>
              <p:nvPr/>
            </p:nvSpPr>
            <p:spPr bwMode="auto">
              <a:xfrm>
                <a:off x="3989" y="811"/>
                <a:ext cx="411" cy="3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40 w 21600"/>
                  <a:gd name="T43" fmla="*/ 2523 h 21600"/>
                  <a:gd name="T44" fmla="*/ 16765 w 21600"/>
                  <a:gd name="T45" fmla="*/ 11200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41" name="computr1"/>
              <p:cNvSpPr>
                <a:spLocks noEditPoints="1" noChangeArrowheads="1"/>
              </p:cNvSpPr>
              <p:nvPr/>
            </p:nvSpPr>
            <p:spPr bwMode="auto">
              <a:xfrm>
                <a:off x="2831" y="811"/>
                <a:ext cx="412" cy="3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8 w 21600"/>
                  <a:gd name="T43" fmla="*/ 2523 h 21600"/>
                  <a:gd name="T44" fmla="*/ 16777 w 21600"/>
                  <a:gd name="T45" fmla="*/ 11200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grpSp>
      </p:grpSp>
      <p:sp>
        <p:nvSpPr>
          <p:cNvPr id="42" name="laptop"/>
          <p:cNvSpPr>
            <a:spLocks noEditPoints="1" noChangeArrowheads="1"/>
          </p:cNvSpPr>
          <p:nvPr/>
        </p:nvSpPr>
        <p:spPr bwMode="auto">
          <a:xfrm>
            <a:off x="6094636" y="5527948"/>
            <a:ext cx="1211263" cy="709612"/>
          </a:xfrm>
          <a:custGeom>
            <a:avLst/>
            <a:gdLst>
              <a:gd name="T0" fmla="*/ 2147483646 w 21600"/>
              <a:gd name="T1" fmla="*/ 0 h 21600"/>
              <a:gd name="T2" fmla="*/ 2147483646 w 21600"/>
              <a:gd name="T3" fmla="*/ 2147483646 h 21600"/>
              <a:gd name="T4" fmla="*/ 2147483646 w 21600"/>
              <a:gd name="T5" fmla="*/ 0 h 21600"/>
              <a:gd name="T6" fmla="*/ 2147483646 w 21600"/>
              <a:gd name="T7" fmla="*/ 2147483646 h 21600"/>
              <a:gd name="T8" fmla="*/ 2147483646 w 21600"/>
              <a:gd name="T9" fmla="*/ 0 h 21600"/>
              <a:gd name="T10" fmla="*/ 2147483646 w 21600"/>
              <a:gd name="T11" fmla="*/ 2147483646 h 21600"/>
              <a:gd name="T12" fmla="*/ 0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FFFF00"/>
          </a:solidFill>
          <a:ln w="9525">
            <a:solidFill>
              <a:srgbClr val="00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kumimoji="1" lang="zh-CN" altLang="en-US" sz="1800" b="1">
                <a:latin typeface="微软雅黑" panose="020B0503020204020204" pitchFamily="34" charset="-122"/>
                <a:ea typeface="微软雅黑" panose="020B0503020204020204" pitchFamily="34" charset="-122"/>
              </a:rPr>
              <a:t>结果</a:t>
            </a:r>
          </a:p>
        </p:txBody>
      </p:sp>
      <p:sp>
        <p:nvSpPr>
          <p:cNvPr id="43" name="文本框 42"/>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一、入侵检测技术概述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62722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diamond(in)">
                                      <p:cBhvr>
                                        <p:cTn id="11" dur="20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checkerboard(across)">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smtClean="0"/>
              <a:t> 基于</a:t>
            </a:r>
            <a:r>
              <a:rPr lang="zh-CN" altLang="en-US" dirty="0"/>
              <a:t>网络的入侵检测系统（</a:t>
            </a:r>
            <a:r>
              <a:rPr lang="en-US" altLang="zh-CN" dirty="0"/>
              <a:t>NIDS</a:t>
            </a:r>
            <a:r>
              <a:rPr lang="zh-CN" altLang="en-US" dirty="0"/>
              <a:t>）</a:t>
            </a:r>
          </a:p>
          <a:p>
            <a:pPr lvl="2"/>
            <a:r>
              <a:rPr lang="zh-CN" altLang="en-US" dirty="0" smtClean="0"/>
              <a:t> 通过</a:t>
            </a:r>
            <a:r>
              <a:rPr lang="zh-CN" altLang="en-US" dirty="0"/>
              <a:t>在共享网段上</a:t>
            </a:r>
            <a:r>
              <a:rPr lang="zh-CN" altLang="en-US" dirty="0">
                <a:solidFill>
                  <a:srgbClr val="C00000"/>
                </a:solidFill>
              </a:rPr>
              <a:t>对通信数据的侦听采集数据</a:t>
            </a:r>
            <a:r>
              <a:rPr lang="zh-CN" altLang="en-US" dirty="0"/>
              <a:t>，分析可疑现象。这类系统不需要主机提供严格的审计，对主机资源消耗少，并可以提供对网络通用的保护而无需顾及异构主机的不同架构。 </a:t>
            </a:r>
          </a:p>
          <a:p>
            <a:pPr lvl="2"/>
            <a:r>
              <a:rPr lang="zh-CN" altLang="en-US" dirty="0" smtClean="0"/>
              <a:t> 安装</a:t>
            </a:r>
            <a:r>
              <a:rPr lang="zh-CN" altLang="en-US" dirty="0"/>
              <a:t>在被保护的网段（通常是共享网络）</a:t>
            </a:r>
            <a:r>
              <a:rPr lang="zh-CN" altLang="en-US" dirty="0" smtClean="0"/>
              <a:t>中，通过混杂</a:t>
            </a:r>
            <a:r>
              <a:rPr lang="zh-CN" altLang="en-US" dirty="0"/>
              <a:t>模式</a:t>
            </a:r>
            <a:r>
              <a:rPr lang="zh-CN" altLang="en-US" dirty="0" smtClean="0"/>
              <a:t>监听和分析</a:t>
            </a:r>
            <a:r>
              <a:rPr lang="zh-CN" altLang="en-US" dirty="0"/>
              <a:t>网段中所有的</a:t>
            </a:r>
            <a:r>
              <a:rPr lang="zh-CN" altLang="en-US" dirty="0" smtClean="0"/>
              <a:t>数据包，提供实时</a:t>
            </a:r>
            <a:r>
              <a:rPr lang="zh-CN" altLang="en-US" dirty="0"/>
              <a:t>检测和</a:t>
            </a:r>
            <a:r>
              <a:rPr lang="zh-CN" altLang="en-US" dirty="0" smtClean="0"/>
              <a:t>响应功能。</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一、入侵检测技术概述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944090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laptop"/>
          <p:cNvSpPr>
            <a:spLocks noEditPoints="1" noChangeArrowheads="1"/>
          </p:cNvSpPr>
          <p:nvPr/>
        </p:nvSpPr>
        <p:spPr bwMode="auto">
          <a:xfrm>
            <a:off x="5268515" y="5695268"/>
            <a:ext cx="1211262" cy="703713"/>
          </a:xfrm>
          <a:custGeom>
            <a:avLst/>
            <a:gdLst>
              <a:gd name="T0" fmla="*/ 2147483646 w 21600"/>
              <a:gd name="T1" fmla="*/ 0 h 21600"/>
              <a:gd name="T2" fmla="*/ 2147483646 w 21600"/>
              <a:gd name="T3" fmla="*/ 2147483646 h 21600"/>
              <a:gd name="T4" fmla="*/ 2147483646 w 21600"/>
              <a:gd name="T5" fmla="*/ 0 h 21600"/>
              <a:gd name="T6" fmla="*/ 2147483646 w 21600"/>
              <a:gd name="T7" fmla="*/ 2147483646 h 21600"/>
              <a:gd name="T8" fmla="*/ 2147483646 w 21600"/>
              <a:gd name="T9" fmla="*/ 0 h 21600"/>
              <a:gd name="T10" fmla="*/ 2147483646 w 21600"/>
              <a:gd name="T11" fmla="*/ 2147483646 h 21600"/>
              <a:gd name="T12" fmla="*/ 0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FFFF00"/>
          </a:solidFill>
          <a:ln w="9525">
            <a:solidFill>
              <a:srgbClr val="00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kumimoji="1" lang="zh-CN" altLang="en-US" sz="1800" b="1" dirty="0">
                <a:latin typeface="微软雅黑" panose="020B0503020204020204" pitchFamily="34" charset="-122"/>
                <a:ea typeface="微软雅黑" panose="020B0503020204020204" pitchFamily="34" charset="-122"/>
              </a:rPr>
              <a:t>结果</a:t>
            </a:r>
          </a:p>
        </p:txBody>
      </p:sp>
      <p:sp>
        <p:nvSpPr>
          <p:cNvPr id="16" name="Webpage"/>
          <p:cNvSpPr>
            <a:spLocks noEditPoints="1" noChangeArrowheads="1"/>
          </p:cNvSpPr>
          <p:nvPr/>
        </p:nvSpPr>
        <p:spPr bwMode="auto">
          <a:xfrm>
            <a:off x="4943872" y="4499074"/>
            <a:ext cx="1873250" cy="946150"/>
          </a:xfrm>
          <a:custGeom>
            <a:avLst/>
            <a:gdLst>
              <a:gd name="T0" fmla="*/ 2147483646 w 21600"/>
              <a:gd name="T1" fmla="*/ 2147483646 h 21600"/>
              <a:gd name="T2" fmla="*/ 0 w 21600"/>
              <a:gd name="T3" fmla="*/ 2147483646 h 21600"/>
              <a:gd name="T4" fmla="*/ 2147483646 w 21600"/>
              <a:gd name="T5" fmla="*/ 0 h 21600"/>
              <a:gd name="T6" fmla="*/ 0 w 21600"/>
              <a:gd name="T7" fmla="*/ 0 h 21600"/>
              <a:gd name="T8" fmla="*/ 2147483646 w 21600"/>
              <a:gd name="T9" fmla="*/ 0 h 21600"/>
              <a:gd name="T10" fmla="*/ 2147483646 w 21600"/>
              <a:gd name="T11" fmla="*/ 0 h 21600"/>
              <a:gd name="T12" fmla="*/ 2147483646 w 21600"/>
              <a:gd name="T13" fmla="*/ 2147483646 h 21600"/>
              <a:gd name="T14" fmla="*/ 2147483646 w 21600"/>
              <a:gd name="T15" fmla="*/ 2147483646 h 21600"/>
              <a:gd name="T16" fmla="*/ 2147483646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1955 w 21600"/>
              <a:gd name="T31" fmla="*/ 12829 h 21600"/>
              <a:gd name="T32" fmla="*/ 19814 w 21600"/>
              <a:gd name="T33" fmla="*/ 20749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9184" y="949"/>
                </a:moveTo>
                <a:lnTo>
                  <a:pt x="9758" y="1309"/>
                </a:lnTo>
                <a:lnTo>
                  <a:pt x="11544" y="1292"/>
                </a:lnTo>
                <a:lnTo>
                  <a:pt x="12437" y="1292"/>
                </a:lnTo>
                <a:lnTo>
                  <a:pt x="13414" y="1161"/>
                </a:lnTo>
                <a:lnTo>
                  <a:pt x="13648" y="1243"/>
                </a:lnTo>
                <a:lnTo>
                  <a:pt x="13542" y="1390"/>
                </a:lnTo>
                <a:lnTo>
                  <a:pt x="13967" y="1849"/>
                </a:lnTo>
                <a:lnTo>
                  <a:pt x="14562" y="2520"/>
                </a:lnTo>
                <a:lnTo>
                  <a:pt x="14669" y="3223"/>
                </a:lnTo>
                <a:lnTo>
                  <a:pt x="14796" y="3518"/>
                </a:lnTo>
                <a:lnTo>
                  <a:pt x="15264" y="3665"/>
                </a:lnTo>
                <a:lnTo>
                  <a:pt x="15753" y="3518"/>
                </a:lnTo>
                <a:lnTo>
                  <a:pt x="15902" y="2978"/>
                </a:lnTo>
                <a:lnTo>
                  <a:pt x="16008" y="2323"/>
                </a:lnTo>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591" y="10620"/>
                </a:moveTo>
                <a:lnTo>
                  <a:pt x="6122" y="10996"/>
                </a:lnTo>
                <a:lnTo>
                  <a:pt x="6696" y="11340"/>
                </a:lnTo>
                <a:lnTo>
                  <a:pt x="7313" y="11618"/>
                </a:lnTo>
                <a:lnTo>
                  <a:pt x="7972" y="11863"/>
                </a:lnTo>
                <a:lnTo>
                  <a:pt x="8652" y="12060"/>
                </a:lnTo>
                <a:lnTo>
                  <a:pt x="9396" y="12190"/>
                </a:lnTo>
                <a:lnTo>
                  <a:pt x="10119" y="12272"/>
                </a:lnTo>
                <a:lnTo>
                  <a:pt x="10906" y="12305"/>
                </a:lnTo>
                <a:lnTo>
                  <a:pt x="11650" y="12272"/>
                </a:lnTo>
                <a:lnTo>
                  <a:pt x="12373" y="12190"/>
                </a:lnTo>
                <a:lnTo>
                  <a:pt x="13117" y="12060"/>
                </a:lnTo>
                <a:lnTo>
                  <a:pt x="13797" y="11863"/>
                </a:lnTo>
                <a:lnTo>
                  <a:pt x="14456" y="11618"/>
                </a:lnTo>
                <a:lnTo>
                  <a:pt x="15073" y="11340"/>
                </a:lnTo>
                <a:lnTo>
                  <a:pt x="15647" y="11029"/>
                </a:lnTo>
                <a:lnTo>
                  <a:pt x="16178" y="10652"/>
                </a:lnTo>
                <a:lnTo>
                  <a:pt x="16667" y="10243"/>
                </a:lnTo>
                <a:lnTo>
                  <a:pt x="17071" y="9801"/>
                </a:lnTo>
                <a:lnTo>
                  <a:pt x="17475" y="9327"/>
                </a:lnTo>
                <a:lnTo>
                  <a:pt x="17815" y="8820"/>
                </a:lnTo>
                <a:lnTo>
                  <a:pt x="18049" y="8296"/>
                </a:lnTo>
                <a:lnTo>
                  <a:pt x="18262" y="7723"/>
                </a:lnTo>
                <a:lnTo>
                  <a:pt x="18347" y="7134"/>
                </a:lnTo>
                <a:lnTo>
                  <a:pt x="18389" y="6561"/>
                </a:lnTo>
                <a:lnTo>
                  <a:pt x="18347" y="5956"/>
                </a:lnTo>
                <a:lnTo>
                  <a:pt x="18262" y="5400"/>
                </a:lnTo>
                <a:lnTo>
                  <a:pt x="18049" y="4827"/>
                </a:lnTo>
                <a:lnTo>
                  <a:pt x="17815" y="4303"/>
                </a:lnTo>
                <a:lnTo>
                  <a:pt x="17475" y="3796"/>
                </a:lnTo>
                <a:lnTo>
                  <a:pt x="17114" y="3321"/>
                </a:lnTo>
                <a:lnTo>
                  <a:pt x="16710" y="2880"/>
                </a:lnTo>
                <a:lnTo>
                  <a:pt x="16221" y="2470"/>
                </a:lnTo>
                <a:lnTo>
                  <a:pt x="15689" y="2094"/>
                </a:lnTo>
                <a:lnTo>
                  <a:pt x="15115" y="1750"/>
                </a:lnTo>
                <a:lnTo>
                  <a:pt x="14499" y="1472"/>
                </a:lnTo>
                <a:lnTo>
                  <a:pt x="13797" y="1227"/>
                </a:lnTo>
                <a:lnTo>
                  <a:pt x="13117" y="1030"/>
                </a:lnTo>
                <a:lnTo>
                  <a:pt x="12415" y="883"/>
                </a:lnTo>
                <a:lnTo>
                  <a:pt x="11650" y="818"/>
                </a:lnTo>
                <a:lnTo>
                  <a:pt x="10906" y="785"/>
                </a:lnTo>
                <a:lnTo>
                  <a:pt x="10119" y="818"/>
                </a:lnTo>
                <a:lnTo>
                  <a:pt x="9396" y="883"/>
                </a:lnTo>
                <a:lnTo>
                  <a:pt x="8652" y="1030"/>
                </a:lnTo>
                <a:lnTo>
                  <a:pt x="8014" y="1227"/>
                </a:lnTo>
                <a:lnTo>
                  <a:pt x="7355" y="1440"/>
                </a:lnTo>
                <a:lnTo>
                  <a:pt x="6739" y="1750"/>
                </a:lnTo>
                <a:lnTo>
                  <a:pt x="6122" y="2061"/>
                </a:lnTo>
                <a:lnTo>
                  <a:pt x="5591" y="2438"/>
                </a:lnTo>
                <a:lnTo>
                  <a:pt x="5102" y="2847"/>
                </a:lnTo>
                <a:lnTo>
                  <a:pt x="4698" y="3289"/>
                </a:lnTo>
                <a:lnTo>
                  <a:pt x="4294" y="3763"/>
                </a:lnTo>
                <a:lnTo>
                  <a:pt x="3996" y="4270"/>
                </a:lnTo>
                <a:lnTo>
                  <a:pt x="3720" y="4794"/>
                </a:lnTo>
                <a:lnTo>
                  <a:pt x="3550" y="5367"/>
                </a:lnTo>
                <a:lnTo>
                  <a:pt x="3422" y="5956"/>
                </a:lnTo>
                <a:lnTo>
                  <a:pt x="3380" y="6561"/>
                </a:lnTo>
                <a:lnTo>
                  <a:pt x="3422" y="7134"/>
                </a:lnTo>
                <a:lnTo>
                  <a:pt x="3550" y="7690"/>
                </a:lnTo>
                <a:lnTo>
                  <a:pt x="3720" y="8263"/>
                </a:lnTo>
                <a:lnTo>
                  <a:pt x="3954" y="8787"/>
                </a:lnTo>
                <a:lnTo>
                  <a:pt x="4294" y="9294"/>
                </a:lnTo>
                <a:lnTo>
                  <a:pt x="4655" y="9769"/>
                </a:lnTo>
                <a:lnTo>
                  <a:pt x="5102" y="10210"/>
                </a:lnTo>
                <a:lnTo>
                  <a:pt x="5591" y="10620"/>
                </a:lnTo>
                <a:close/>
              </a:path>
              <a:path w="21600" h="21600" extrusionOk="0">
                <a:moveTo>
                  <a:pt x="3401" y="6021"/>
                </a:moveTo>
                <a:lnTo>
                  <a:pt x="4039" y="5530"/>
                </a:lnTo>
                <a:lnTo>
                  <a:pt x="4294" y="4892"/>
                </a:lnTo>
                <a:lnTo>
                  <a:pt x="4677" y="4156"/>
                </a:lnTo>
                <a:lnTo>
                  <a:pt x="5166" y="3763"/>
                </a:lnTo>
                <a:lnTo>
                  <a:pt x="5378" y="3354"/>
                </a:lnTo>
                <a:lnTo>
                  <a:pt x="5293" y="2732"/>
                </a:lnTo>
                <a:moveTo>
                  <a:pt x="3507" y="7380"/>
                </a:moveTo>
                <a:lnTo>
                  <a:pt x="3890" y="7200"/>
                </a:lnTo>
                <a:lnTo>
                  <a:pt x="4103" y="7249"/>
                </a:lnTo>
                <a:lnTo>
                  <a:pt x="4400" y="7527"/>
                </a:lnTo>
                <a:lnTo>
                  <a:pt x="4719" y="7674"/>
                </a:lnTo>
                <a:lnTo>
                  <a:pt x="5293" y="7641"/>
                </a:lnTo>
                <a:lnTo>
                  <a:pt x="5740" y="7543"/>
                </a:lnTo>
                <a:lnTo>
                  <a:pt x="6144" y="7543"/>
                </a:lnTo>
                <a:lnTo>
                  <a:pt x="6526" y="7821"/>
                </a:lnTo>
                <a:lnTo>
                  <a:pt x="6569" y="8312"/>
                </a:lnTo>
                <a:lnTo>
                  <a:pt x="6059" y="8852"/>
                </a:lnTo>
                <a:lnTo>
                  <a:pt x="5803" y="8967"/>
                </a:lnTo>
                <a:lnTo>
                  <a:pt x="5803" y="9147"/>
                </a:lnTo>
                <a:lnTo>
                  <a:pt x="5421" y="9294"/>
                </a:lnTo>
                <a:lnTo>
                  <a:pt x="4868" y="9163"/>
                </a:lnTo>
                <a:lnTo>
                  <a:pt x="4337" y="9049"/>
                </a:lnTo>
                <a:lnTo>
                  <a:pt x="4081" y="9000"/>
                </a:lnTo>
                <a:moveTo>
                  <a:pt x="14988" y="11372"/>
                </a:moveTo>
                <a:lnTo>
                  <a:pt x="15115" y="10865"/>
                </a:lnTo>
                <a:lnTo>
                  <a:pt x="16072" y="10096"/>
                </a:lnTo>
                <a:lnTo>
                  <a:pt x="16455" y="9605"/>
                </a:lnTo>
                <a:lnTo>
                  <a:pt x="16455" y="8329"/>
                </a:lnTo>
                <a:lnTo>
                  <a:pt x="17156" y="7969"/>
                </a:lnTo>
                <a:lnTo>
                  <a:pt x="17879" y="7870"/>
                </a:lnTo>
                <a:lnTo>
                  <a:pt x="18177" y="7821"/>
                </a:lnTo>
                <a:moveTo>
                  <a:pt x="18368" y="6840"/>
                </a:moveTo>
                <a:lnTo>
                  <a:pt x="18049" y="6610"/>
                </a:lnTo>
                <a:lnTo>
                  <a:pt x="17411" y="6512"/>
                </a:lnTo>
                <a:lnTo>
                  <a:pt x="16859" y="6545"/>
                </a:lnTo>
                <a:lnTo>
                  <a:pt x="16603" y="6201"/>
                </a:lnTo>
                <a:lnTo>
                  <a:pt x="16731" y="5874"/>
                </a:lnTo>
                <a:lnTo>
                  <a:pt x="17241" y="5465"/>
                </a:lnTo>
                <a:lnTo>
                  <a:pt x="17858" y="5236"/>
                </a:lnTo>
                <a:lnTo>
                  <a:pt x="18007" y="5089"/>
                </a:lnTo>
                <a:lnTo>
                  <a:pt x="18049" y="4892"/>
                </a:lnTo>
                <a:moveTo>
                  <a:pt x="8100" y="1260"/>
                </a:moveTo>
                <a:cubicBezTo>
                  <a:pt x="8333" y="1276"/>
                  <a:pt x="8206" y="1554"/>
                  <a:pt x="8695" y="1652"/>
                </a:cubicBezTo>
                <a:cubicBezTo>
                  <a:pt x="9184" y="1750"/>
                  <a:pt x="10481" y="1685"/>
                  <a:pt x="10991" y="1881"/>
                </a:cubicBezTo>
                <a:cubicBezTo>
                  <a:pt x="11501" y="2078"/>
                  <a:pt x="11629" y="2503"/>
                  <a:pt x="11799" y="2830"/>
                </a:cubicBezTo>
                <a:cubicBezTo>
                  <a:pt x="11969" y="3158"/>
                  <a:pt x="11905" y="3910"/>
                  <a:pt x="12054" y="3894"/>
                </a:cubicBezTo>
                <a:cubicBezTo>
                  <a:pt x="12203" y="3878"/>
                  <a:pt x="12351" y="2880"/>
                  <a:pt x="12649" y="2683"/>
                </a:cubicBezTo>
                <a:cubicBezTo>
                  <a:pt x="12947" y="2487"/>
                  <a:pt x="13670" y="2536"/>
                  <a:pt x="13840" y="2683"/>
                </a:cubicBezTo>
                <a:cubicBezTo>
                  <a:pt x="14010" y="2830"/>
                  <a:pt x="13733" y="3370"/>
                  <a:pt x="13648" y="3616"/>
                </a:cubicBezTo>
                <a:cubicBezTo>
                  <a:pt x="13563" y="3861"/>
                  <a:pt x="13457" y="4058"/>
                  <a:pt x="13351" y="4156"/>
                </a:cubicBezTo>
                <a:cubicBezTo>
                  <a:pt x="13244" y="4254"/>
                  <a:pt x="13096" y="4221"/>
                  <a:pt x="12947" y="4254"/>
                </a:cubicBezTo>
                <a:cubicBezTo>
                  <a:pt x="12777" y="4303"/>
                  <a:pt x="12585" y="4369"/>
                  <a:pt x="12394" y="4401"/>
                </a:cubicBezTo>
                <a:cubicBezTo>
                  <a:pt x="12139" y="4500"/>
                  <a:pt x="12054" y="4614"/>
                  <a:pt x="11862" y="4647"/>
                </a:cubicBezTo>
                <a:cubicBezTo>
                  <a:pt x="11650" y="4761"/>
                  <a:pt x="11671" y="4680"/>
                  <a:pt x="11437" y="4778"/>
                </a:cubicBezTo>
                <a:cubicBezTo>
                  <a:pt x="11352" y="4827"/>
                  <a:pt x="11225" y="4974"/>
                  <a:pt x="11246" y="5072"/>
                </a:cubicBezTo>
                <a:cubicBezTo>
                  <a:pt x="11225" y="5154"/>
                  <a:pt x="11267" y="5220"/>
                  <a:pt x="11310" y="5269"/>
                </a:cubicBezTo>
                <a:cubicBezTo>
                  <a:pt x="11352" y="5318"/>
                  <a:pt x="11480" y="5383"/>
                  <a:pt x="11565" y="5416"/>
                </a:cubicBezTo>
                <a:cubicBezTo>
                  <a:pt x="11629" y="5400"/>
                  <a:pt x="11820" y="5465"/>
                  <a:pt x="11862" y="5432"/>
                </a:cubicBezTo>
                <a:cubicBezTo>
                  <a:pt x="11905" y="5416"/>
                  <a:pt x="11926" y="5269"/>
                  <a:pt x="11884" y="5236"/>
                </a:cubicBezTo>
                <a:cubicBezTo>
                  <a:pt x="11841" y="5203"/>
                  <a:pt x="11629" y="5269"/>
                  <a:pt x="11565" y="5220"/>
                </a:cubicBezTo>
                <a:cubicBezTo>
                  <a:pt x="11480" y="5187"/>
                  <a:pt x="11459" y="5040"/>
                  <a:pt x="11480" y="4974"/>
                </a:cubicBezTo>
                <a:cubicBezTo>
                  <a:pt x="11501" y="4909"/>
                  <a:pt x="11607" y="4860"/>
                  <a:pt x="11692" y="4843"/>
                </a:cubicBezTo>
                <a:cubicBezTo>
                  <a:pt x="11905" y="4876"/>
                  <a:pt x="11820" y="4876"/>
                  <a:pt x="12054" y="4876"/>
                </a:cubicBezTo>
                <a:cubicBezTo>
                  <a:pt x="12075" y="5040"/>
                  <a:pt x="12096" y="5269"/>
                  <a:pt x="12139" y="5416"/>
                </a:cubicBezTo>
                <a:cubicBezTo>
                  <a:pt x="12160" y="5465"/>
                  <a:pt x="12330" y="5465"/>
                  <a:pt x="12373" y="5416"/>
                </a:cubicBezTo>
                <a:cubicBezTo>
                  <a:pt x="12415" y="5367"/>
                  <a:pt x="12330" y="4974"/>
                  <a:pt x="12394" y="4892"/>
                </a:cubicBezTo>
                <a:cubicBezTo>
                  <a:pt x="12458" y="4810"/>
                  <a:pt x="12692" y="4925"/>
                  <a:pt x="12755" y="4892"/>
                </a:cubicBezTo>
                <a:cubicBezTo>
                  <a:pt x="12798" y="4860"/>
                  <a:pt x="12840" y="4761"/>
                  <a:pt x="12755" y="4729"/>
                </a:cubicBezTo>
                <a:cubicBezTo>
                  <a:pt x="12670" y="4696"/>
                  <a:pt x="12118" y="4745"/>
                  <a:pt x="12203" y="4696"/>
                </a:cubicBezTo>
                <a:cubicBezTo>
                  <a:pt x="12543" y="4549"/>
                  <a:pt x="12819" y="4434"/>
                  <a:pt x="13266" y="4401"/>
                </a:cubicBezTo>
                <a:cubicBezTo>
                  <a:pt x="13436" y="4385"/>
                  <a:pt x="13585" y="4500"/>
                  <a:pt x="13776" y="4532"/>
                </a:cubicBezTo>
                <a:cubicBezTo>
                  <a:pt x="13967" y="4630"/>
                  <a:pt x="13861" y="4843"/>
                  <a:pt x="13712" y="4925"/>
                </a:cubicBezTo>
                <a:cubicBezTo>
                  <a:pt x="13648" y="5023"/>
                  <a:pt x="13521" y="5121"/>
                  <a:pt x="13414" y="5187"/>
                </a:cubicBezTo>
                <a:cubicBezTo>
                  <a:pt x="13351" y="5285"/>
                  <a:pt x="13287" y="5334"/>
                  <a:pt x="13159" y="5383"/>
                </a:cubicBezTo>
                <a:cubicBezTo>
                  <a:pt x="13117" y="5563"/>
                  <a:pt x="12862" y="5743"/>
                  <a:pt x="12649" y="5809"/>
                </a:cubicBezTo>
                <a:cubicBezTo>
                  <a:pt x="12543" y="5907"/>
                  <a:pt x="12437" y="5940"/>
                  <a:pt x="12309" y="6005"/>
                </a:cubicBezTo>
                <a:cubicBezTo>
                  <a:pt x="12245" y="6120"/>
                  <a:pt x="12139" y="6185"/>
                  <a:pt x="12075" y="6300"/>
                </a:cubicBezTo>
                <a:cubicBezTo>
                  <a:pt x="12118" y="6561"/>
                  <a:pt x="12075" y="6643"/>
                  <a:pt x="12373" y="6741"/>
                </a:cubicBezTo>
                <a:cubicBezTo>
                  <a:pt x="12500" y="6840"/>
                  <a:pt x="12522" y="6970"/>
                  <a:pt x="12330" y="7036"/>
                </a:cubicBezTo>
                <a:cubicBezTo>
                  <a:pt x="12011" y="6987"/>
                  <a:pt x="12033" y="6823"/>
                  <a:pt x="11799" y="6692"/>
                </a:cubicBezTo>
                <a:cubicBezTo>
                  <a:pt x="11714" y="6529"/>
                  <a:pt x="11459" y="6430"/>
                  <a:pt x="11246" y="6398"/>
                </a:cubicBezTo>
                <a:cubicBezTo>
                  <a:pt x="11076" y="6332"/>
                  <a:pt x="11182" y="6365"/>
                  <a:pt x="10906" y="6365"/>
                </a:cubicBezTo>
                <a:cubicBezTo>
                  <a:pt x="10608" y="6512"/>
                  <a:pt x="10544" y="7347"/>
                  <a:pt x="11246" y="7478"/>
                </a:cubicBezTo>
                <a:cubicBezTo>
                  <a:pt x="12394" y="7429"/>
                  <a:pt x="13329" y="7772"/>
                  <a:pt x="13733" y="7985"/>
                </a:cubicBezTo>
                <a:cubicBezTo>
                  <a:pt x="13840" y="8410"/>
                  <a:pt x="13329" y="8901"/>
                  <a:pt x="12500" y="9343"/>
                </a:cubicBezTo>
                <a:cubicBezTo>
                  <a:pt x="11629" y="9736"/>
                  <a:pt x="11480" y="10194"/>
                  <a:pt x="11246" y="10980"/>
                </a:cubicBezTo>
                <a:cubicBezTo>
                  <a:pt x="10991" y="11372"/>
                  <a:pt x="10481" y="10930"/>
                  <a:pt x="10289" y="10096"/>
                </a:cubicBezTo>
                <a:cubicBezTo>
                  <a:pt x="10140" y="9196"/>
                  <a:pt x="9907" y="8165"/>
                  <a:pt x="10459" y="7576"/>
                </a:cubicBezTo>
                <a:cubicBezTo>
                  <a:pt x="9375" y="6790"/>
                  <a:pt x="9269" y="6070"/>
                  <a:pt x="9056" y="6218"/>
                </a:cubicBezTo>
                <a:cubicBezTo>
                  <a:pt x="9205" y="6987"/>
                  <a:pt x="8929" y="6660"/>
                  <a:pt x="8737" y="6021"/>
                </a:cubicBezTo>
                <a:cubicBezTo>
                  <a:pt x="8822" y="5023"/>
                  <a:pt x="8610" y="4385"/>
                  <a:pt x="8440" y="3550"/>
                </a:cubicBezTo>
                <a:lnTo>
                  <a:pt x="7844" y="2290"/>
                </a:lnTo>
                <a:lnTo>
                  <a:pt x="6654" y="1849"/>
                </a:lnTo>
              </a:path>
            </a:pathLst>
          </a:custGeom>
          <a:solidFill>
            <a:srgbClr val="FFFFCC"/>
          </a:solidFill>
          <a:ln w="9525">
            <a:solidFill>
              <a:srgbClr val="FF66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kumimoji="1" lang="zh-CN" altLang="en-US" sz="2000" b="1">
                <a:latin typeface="微软雅黑" panose="020B0503020204020204" pitchFamily="34" charset="-122"/>
                <a:ea typeface="微软雅黑" panose="020B0503020204020204" pitchFamily="34" charset="-122"/>
              </a:rPr>
              <a:t>分析处理</a:t>
            </a:r>
          </a:p>
        </p:txBody>
      </p:sp>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smtClean="0"/>
              <a:t> 基于</a:t>
            </a:r>
            <a:r>
              <a:rPr lang="zh-CN" altLang="en-US" dirty="0"/>
              <a:t>网络的入侵检测系统（</a:t>
            </a:r>
            <a:r>
              <a:rPr lang="en-US" altLang="zh-CN" dirty="0"/>
              <a:t>NIDS</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latin typeface="微软雅黑" panose="020B0503020204020204" pitchFamily="34" charset="-122"/>
                <a:ea typeface="微软雅黑" panose="020B0503020204020204" pitchFamily="34" charset="-122"/>
              </a:rPr>
              <a:t>2019/10/29</a:t>
            </a:fld>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一、入侵检测技术概述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 name="Line 3"/>
          <p:cNvSpPr>
            <a:spLocks noChangeShapeType="1"/>
          </p:cNvSpPr>
          <p:nvPr/>
        </p:nvSpPr>
        <p:spPr bwMode="auto">
          <a:xfrm>
            <a:off x="2927747" y="2853258"/>
            <a:ext cx="6119812" cy="0"/>
          </a:xfrm>
          <a:prstGeom prst="line">
            <a:avLst/>
          </a:prstGeom>
          <a:noFill/>
          <a:ln w="76200">
            <a:pattFill prst="sphere">
              <a:fgClr>
                <a:srgbClr val="FF0000"/>
              </a:fgClr>
              <a:bgClr>
                <a:srgbClr val="FFFFFF"/>
              </a:bgClr>
            </a:patt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7" name="Line 4"/>
          <p:cNvSpPr>
            <a:spLocks noChangeShapeType="1"/>
          </p:cNvSpPr>
          <p:nvPr/>
        </p:nvSpPr>
        <p:spPr bwMode="auto">
          <a:xfrm>
            <a:off x="3292872" y="2853258"/>
            <a:ext cx="0" cy="720725"/>
          </a:xfrm>
          <a:prstGeom prst="line">
            <a:avLst/>
          </a:prstGeom>
          <a:noFill/>
          <a:ln w="57150">
            <a:pattFill prst="plaid">
              <a:fgClr>
                <a:srgbClr val="FF6600"/>
              </a:fgClr>
              <a:bgClr>
                <a:srgbClr val="FFFFFF"/>
              </a:bgClr>
            </a:patt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8" name="Line 5"/>
          <p:cNvSpPr>
            <a:spLocks noChangeShapeType="1"/>
          </p:cNvSpPr>
          <p:nvPr/>
        </p:nvSpPr>
        <p:spPr bwMode="auto">
          <a:xfrm>
            <a:off x="4943872" y="2853258"/>
            <a:ext cx="0" cy="720725"/>
          </a:xfrm>
          <a:prstGeom prst="line">
            <a:avLst/>
          </a:prstGeom>
          <a:noFill/>
          <a:ln w="57150">
            <a:pattFill prst="plaid">
              <a:fgClr>
                <a:srgbClr val="FF6600"/>
              </a:fgClr>
              <a:bgClr>
                <a:srgbClr val="FFFFFF"/>
              </a:bgClr>
            </a:patt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9" name="Line 6"/>
          <p:cNvSpPr>
            <a:spLocks noChangeShapeType="1"/>
          </p:cNvSpPr>
          <p:nvPr/>
        </p:nvSpPr>
        <p:spPr bwMode="auto">
          <a:xfrm>
            <a:off x="6599634" y="2853258"/>
            <a:ext cx="0" cy="720725"/>
          </a:xfrm>
          <a:prstGeom prst="line">
            <a:avLst/>
          </a:prstGeom>
          <a:noFill/>
          <a:ln w="57150">
            <a:pattFill prst="plaid">
              <a:fgClr>
                <a:srgbClr val="FF6600"/>
              </a:fgClr>
              <a:bgClr>
                <a:srgbClr val="FFFFFF"/>
              </a:bgClr>
            </a:patt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10" name="Line 7"/>
          <p:cNvSpPr>
            <a:spLocks noChangeShapeType="1"/>
          </p:cNvSpPr>
          <p:nvPr/>
        </p:nvSpPr>
        <p:spPr bwMode="auto">
          <a:xfrm>
            <a:off x="8399859" y="2853258"/>
            <a:ext cx="0" cy="720725"/>
          </a:xfrm>
          <a:prstGeom prst="line">
            <a:avLst/>
          </a:prstGeom>
          <a:noFill/>
          <a:ln w="57150">
            <a:pattFill prst="plaid">
              <a:fgClr>
                <a:srgbClr val="FF6600"/>
              </a:fgClr>
              <a:bgClr>
                <a:srgbClr val="FFFFFF"/>
              </a:bgClr>
            </a:patt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11" name="Rectangle 8"/>
          <p:cNvSpPr>
            <a:spLocks noChangeArrowheads="1"/>
          </p:cNvSpPr>
          <p:nvPr/>
        </p:nvSpPr>
        <p:spPr bwMode="auto">
          <a:xfrm>
            <a:off x="2927747" y="3032646"/>
            <a:ext cx="61198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en-US" altLang="zh-CN" sz="2000">
                <a:latin typeface="微软雅黑" panose="020B0503020204020204" pitchFamily="34" charset="-122"/>
                <a:ea typeface="微软雅黑" panose="020B0503020204020204" pitchFamily="34" charset="-122"/>
              </a:rPr>
              <a:t>01                       01                      01                       01</a:t>
            </a:r>
          </a:p>
          <a:p>
            <a:pPr eaLnBrk="1" hangingPunct="1">
              <a:lnSpc>
                <a:spcPct val="100000"/>
              </a:lnSpc>
              <a:spcBef>
                <a:spcPct val="0"/>
              </a:spcBef>
              <a:buFontTx/>
              <a:buNone/>
            </a:pPr>
            <a:r>
              <a:rPr kumimoji="1" lang="en-US" altLang="zh-CN" sz="2000">
                <a:latin typeface="微软雅黑" panose="020B0503020204020204" pitchFamily="34" charset="-122"/>
                <a:ea typeface="微软雅黑" panose="020B0503020204020204" pitchFamily="34" charset="-122"/>
              </a:rPr>
              <a:t>01                       01                      01                       01</a:t>
            </a:r>
          </a:p>
        </p:txBody>
      </p:sp>
      <p:sp>
        <p:nvSpPr>
          <p:cNvPr id="12" name="AutoShape 9"/>
          <p:cNvSpPr>
            <a:spLocks noChangeArrowheads="1"/>
          </p:cNvSpPr>
          <p:nvPr/>
        </p:nvSpPr>
        <p:spPr bwMode="auto">
          <a:xfrm flipV="1">
            <a:off x="3292872" y="2672984"/>
            <a:ext cx="5106987" cy="1665287"/>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FF99"/>
          </a:solidFill>
          <a:ln w="12700" cap="sq">
            <a:solidFill>
              <a:srgbClr val="FF6600"/>
            </a:solidFill>
            <a:miter lim="800000"/>
            <a:headEnd type="none" w="sm" len="sm"/>
            <a:tailEnd type="none" w="sm" len="sm"/>
          </a:ln>
        </p:spPr>
        <p:txBody>
          <a:bodyPr rot="10800000" wrap="none" anchor="ctr"/>
          <a:lstStyle/>
          <a:p>
            <a:endParaRPr lang="zh-CN" altLang="en-US">
              <a:latin typeface="微软雅黑" panose="020B0503020204020204" pitchFamily="34" charset="-122"/>
              <a:ea typeface="微软雅黑" panose="020B0503020204020204" pitchFamily="34" charset="-122"/>
            </a:endParaRPr>
          </a:p>
        </p:txBody>
      </p:sp>
      <p:sp>
        <p:nvSpPr>
          <p:cNvPr id="13" name="Rectangle 10"/>
          <p:cNvSpPr>
            <a:spLocks noChangeArrowheads="1"/>
          </p:cNvSpPr>
          <p:nvPr/>
        </p:nvSpPr>
        <p:spPr bwMode="auto">
          <a:xfrm>
            <a:off x="5304234" y="3524298"/>
            <a:ext cx="11398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kumimoji="1" lang="zh-CN" altLang="en-US" sz="2000" b="1">
                <a:latin typeface="微软雅黑" panose="020B0503020204020204" pitchFamily="34" charset="-122"/>
                <a:ea typeface="微软雅黑" panose="020B0503020204020204" pitchFamily="34" charset="-122"/>
              </a:rPr>
              <a:t>收集</a:t>
            </a:r>
          </a:p>
        </p:txBody>
      </p:sp>
      <p:sp>
        <p:nvSpPr>
          <p:cNvPr id="14" name="Rectangle 11"/>
          <p:cNvSpPr>
            <a:spLocks noChangeArrowheads="1"/>
          </p:cNvSpPr>
          <p:nvPr/>
        </p:nvSpPr>
        <p:spPr bwMode="auto">
          <a:xfrm>
            <a:off x="3729099" y="3483023"/>
            <a:ext cx="475138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en-US" altLang="zh-CN" sz="2000" dirty="0">
                <a:latin typeface="微软雅黑" panose="020B0503020204020204" pitchFamily="34" charset="-122"/>
                <a:ea typeface="微软雅黑" panose="020B0503020204020204" pitchFamily="34" charset="-122"/>
              </a:rPr>
              <a:t>01 01 01                                        01 01 01</a:t>
            </a:r>
          </a:p>
          <a:p>
            <a:pPr eaLnBrk="1" hangingPunct="1">
              <a:lnSpc>
                <a:spcPct val="100000"/>
              </a:lnSpc>
              <a:spcBef>
                <a:spcPct val="0"/>
              </a:spcBef>
              <a:buFontTx/>
              <a:buNone/>
            </a:pPr>
            <a:r>
              <a:rPr kumimoji="1" lang="en-US" altLang="zh-CN" sz="2000" dirty="0">
                <a:latin typeface="微软雅黑" panose="020B0503020204020204" pitchFamily="34" charset="-122"/>
                <a:ea typeface="微软雅黑" panose="020B0503020204020204" pitchFamily="34" charset="-122"/>
              </a:rPr>
              <a:t>     01 01 01 01 01 01 0101010101010</a:t>
            </a:r>
          </a:p>
        </p:txBody>
      </p:sp>
      <p:sp>
        <p:nvSpPr>
          <p:cNvPr id="15" name="Line 12"/>
          <p:cNvSpPr>
            <a:spLocks noChangeShapeType="1"/>
          </p:cNvSpPr>
          <p:nvPr/>
        </p:nvSpPr>
        <p:spPr bwMode="auto">
          <a:xfrm>
            <a:off x="5807472" y="4283123"/>
            <a:ext cx="0" cy="465138"/>
          </a:xfrm>
          <a:prstGeom prst="line">
            <a:avLst/>
          </a:prstGeom>
          <a:noFill/>
          <a:ln w="57150">
            <a:pattFill prst="pct80">
              <a:fgClr>
                <a:srgbClr val="FF0000"/>
              </a:fgClr>
              <a:bgClr>
                <a:srgbClr val="FFFFFF"/>
              </a:bgClr>
            </a:patt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17" name="Line 14"/>
          <p:cNvSpPr>
            <a:spLocks noChangeShapeType="1"/>
          </p:cNvSpPr>
          <p:nvPr/>
        </p:nvSpPr>
        <p:spPr bwMode="auto">
          <a:xfrm>
            <a:off x="5853714" y="5290374"/>
            <a:ext cx="0" cy="465137"/>
          </a:xfrm>
          <a:prstGeom prst="line">
            <a:avLst/>
          </a:prstGeom>
          <a:noFill/>
          <a:ln w="57150">
            <a:pattFill prst="pct80">
              <a:fgClr>
                <a:srgbClr val="FF0000"/>
              </a:fgClr>
              <a:bgClr>
                <a:srgbClr val="FFFFFF"/>
              </a:bgClr>
            </a:patt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18" name="computr1"/>
          <p:cNvSpPr>
            <a:spLocks noEditPoints="1" noChangeArrowheads="1"/>
          </p:cNvSpPr>
          <p:nvPr/>
        </p:nvSpPr>
        <p:spPr bwMode="auto">
          <a:xfrm>
            <a:off x="2927747" y="2492896"/>
            <a:ext cx="365125" cy="292100"/>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 name="computr1"/>
          <p:cNvSpPr>
            <a:spLocks noEditPoints="1" noChangeArrowheads="1"/>
          </p:cNvSpPr>
          <p:nvPr/>
        </p:nvSpPr>
        <p:spPr bwMode="auto">
          <a:xfrm>
            <a:off x="3538934" y="2492896"/>
            <a:ext cx="365125" cy="292100"/>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0" name="computr1"/>
          <p:cNvSpPr>
            <a:spLocks noEditPoints="1" noChangeArrowheads="1"/>
          </p:cNvSpPr>
          <p:nvPr/>
        </p:nvSpPr>
        <p:spPr bwMode="auto">
          <a:xfrm>
            <a:off x="8107759" y="2499246"/>
            <a:ext cx="365125" cy="292100"/>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1" name="computr1"/>
          <p:cNvSpPr>
            <a:spLocks noEditPoints="1" noChangeArrowheads="1"/>
          </p:cNvSpPr>
          <p:nvPr/>
        </p:nvSpPr>
        <p:spPr bwMode="auto">
          <a:xfrm>
            <a:off x="8682434" y="2492896"/>
            <a:ext cx="365125" cy="292100"/>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2" name="computr1"/>
          <p:cNvSpPr>
            <a:spLocks noEditPoints="1" noChangeArrowheads="1"/>
          </p:cNvSpPr>
          <p:nvPr/>
        </p:nvSpPr>
        <p:spPr bwMode="auto">
          <a:xfrm>
            <a:off x="5023247" y="2492896"/>
            <a:ext cx="365125" cy="292100"/>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3" name="computr1"/>
          <p:cNvSpPr>
            <a:spLocks noEditPoints="1" noChangeArrowheads="1"/>
          </p:cNvSpPr>
          <p:nvPr/>
        </p:nvSpPr>
        <p:spPr bwMode="auto">
          <a:xfrm>
            <a:off x="5604272" y="2492896"/>
            <a:ext cx="365125" cy="292100"/>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4" name="computr1"/>
          <p:cNvSpPr>
            <a:spLocks noEditPoints="1" noChangeArrowheads="1"/>
          </p:cNvSpPr>
          <p:nvPr/>
        </p:nvSpPr>
        <p:spPr bwMode="auto">
          <a:xfrm>
            <a:off x="6163072" y="2492896"/>
            <a:ext cx="365125" cy="292100"/>
          </a:xfrm>
          <a:custGeom>
            <a:avLst/>
            <a:gdLst>
              <a:gd name="T0" fmla="*/ 2147483646 w 21600"/>
              <a:gd name="T1" fmla="*/ 0 h 21600"/>
              <a:gd name="T2" fmla="*/ 2147483646 w 21600"/>
              <a:gd name="T3" fmla="*/ 0 h 21600"/>
              <a:gd name="T4" fmla="*/ 2147483646 w 21600"/>
              <a:gd name="T5" fmla="*/ 0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w 21600"/>
              <a:gd name="T25" fmla="*/ 2147483646 h 21600"/>
              <a:gd name="T26" fmla="*/ 2147483646 w 21600"/>
              <a:gd name="T27" fmla="*/ 214748364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876589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smtClean="0">
                <a:solidFill>
                  <a:schemeClr val="accent1">
                    <a:lumMod val="50000"/>
                  </a:schemeClr>
                </a:solidFill>
              </a:rPr>
              <a:t> 通用</a:t>
            </a:r>
            <a:r>
              <a:rPr lang="zh-CN" altLang="en-US" dirty="0">
                <a:solidFill>
                  <a:schemeClr val="accent1">
                    <a:lumMod val="50000"/>
                  </a:schemeClr>
                </a:solidFill>
              </a:rPr>
              <a:t>入侵检测</a:t>
            </a:r>
            <a:r>
              <a:rPr lang="zh-CN" altLang="en-US" dirty="0" smtClean="0">
                <a:solidFill>
                  <a:schemeClr val="accent1">
                    <a:lumMod val="50000"/>
                  </a:schemeClr>
                </a:solidFill>
              </a:rPr>
              <a:t>框架</a:t>
            </a:r>
            <a:r>
              <a:rPr lang="en-US" altLang="zh-CN" dirty="0" smtClean="0">
                <a:solidFill>
                  <a:schemeClr val="accent1">
                    <a:lumMod val="50000"/>
                  </a:schemeClr>
                </a:solidFill>
              </a:rPr>
              <a:t>——IDWG</a:t>
            </a:r>
          </a:p>
          <a:p>
            <a:pPr lvl="2"/>
            <a:r>
              <a:rPr lang="en-US" altLang="zh-CN" dirty="0">
                <a:solidFill>
                  <a:schemeClr val="accent1">
                    <a:lumMod val="50000"/>
                  </a:schemeClr>
                </a:solidFill>
              </a:rPr>
              <a:t> </a:t>
            </a:r>
            <a:r>
              <a:rPr lang="zh-CN" altLang="en-US" dirty="0" smtClean="0">
                <a:solidFill>
                  <a:srgbClr val="C00000"/>
                </a:solidFill>
              </a:rPr>
              <a:t>入侵检测工作组</a:t>
            </a:r>
            <a:r>
              <a:rPr lang="zh-CN" altLang="en-US" dirty="0" smtClean="0">
                <a:solidFill>
                  <a:schemeClr val="accent1">
                    <a:lumMod val="50000"/>
                  </a:schemeClr>
                </a:solidFill>
              </a:rPr>
              <a:t>：</a:t>
            </a:r>
            <a:r>
              <a:rPr lang="en-US" altLang="zh-CN" dirty="0" smtClean="0">
                <a:solidFill>
                  <a:schemeClr val="accent1">
                    <a:lumMod val="50000"/>
                  </a:schemeClr>
                </a:solidFill>
                <a:hlinkClick r:id="rId2"/>
              </a:rPr>
              <a:t>https</a:t>
            </a:r>
            <a:r>
              <a:rPr lang="en-US" altLang="zh-CN" dirty="0">
                <a:solidFill>
                  <a:schemeClr val="accent1">
                    <a:lumMod val="50000"/>
                  </a:schemeClr>
                </a:solidFill>
                <a:hlinkClick r:id="rId2"/>
              </a:rPr>
              <a:t>://datatracker.ietf.org/group/idwg/documents</a:t>
            </a:r>
            <a:r>
              <a:rPr lang="en-US" altLang="zh-CN" dirty="0" smtClean="0">
                <a:solidFill>
                  <a:schemeClr val="accent1">
                    <a:lumMod val="50000"/>
                  </a:schemeClr>
                </a:solidFill>
                <a:hlinkClick r:id="rId2"/>
              </a:rPr>
              <a:t>/</a:t>
            </a:r>
            <a:endParaRPr lang="en-US" altLang="zh-CN" dirty="0" smtClean="0">
              <a:solidFill>
                <a:schemeClr val="accent1">
                  <a:lumMod val="50000"/>
                </a:schemeClr>
              </a:solidFill>
            </a:endParaRPr>
          </a:p>
          <a:p>
            <a:pPr lvl="2"/>
            <a:r>
              <a:rPr lang="zh-CN" altLang="en-US" dirty="0" smtClean="0"/>
              <a:t> </a:t>
            </a:r>
            <a:r>
              <a:rPr lang="zh-CN" altLang="en-US" dirty="0" smtClean="0">
                <a:solidFill>
                  <a:srgbClr val="C00000"/>
                </a:solidFill>
              </a:rPr>
              <a:t>目的</a:t>
            </a:r>
            <a:r>
              <a:rPr lang="zh-CN" altLang="en-US" dirty="0" smtClean="0"/>
              <a:t>：定义</a:t>
            </a:r>
            <a:r>
              <a:rPr lang="zh-CN" altLang="en-US" dirty="0"/>
              <a:t>数据格式、定义交换</a:t>
            </a:r>
            <a:r>
              <a:rPr lang="zh-CN" altLang="en-US" dirty="0" smtClean="0"/>
              <a:t>流程</a:t>
            </a:r>
            <a:endParaRPr lang="zh-CN" altLang="en-US" dirty="0"/>
          </a:p>
          <a:p>
            <a:pPr lvl="2"/>
            <a:r>
              <a:rPr lang="zh-CN" altLang="en-US" dirty="0" smtClean="0"/>
              <a:t> </a:t>
            </a:r>
            <a:r>
              <a:rPr lang="zh-CN" altLang="en-US" dirty="0" smtClean="0">
                <a:solidFill>
                  <a:srgbClr val="C00000"/>
                </a:solidFill>
              </a:rPr>
              <a:t>输出</a:t>
            </a:r>
            <a:r>
              <a:rPr lang="zh-CN" altLang="en-US" dirty="0" smtClean="0"/>
              <a:t>：需求</a:t>
            </a:r>
            <a:r>
              <a:rPr lang="zh-CN" altLang="en-US" dirty="0"/>
              <a:t>文件、公共入侵检测语言规范、框架文件</a:t>
            </a:r>
          </a:p>
          <a:p>
            <a:pPr lvl="2"/>
            <a:r>
              <a:rPr lang="zh-CN" altLang="en-US" dirty="0" smtClean="0"/>
              <a:t> </a:t>
            </a:r>
            <a:r>
              <a:rPr lang="zh-CN" altLang="en-US" dirty="0" smtClean="0">
                <a:solidFill>
                  <a:srgbClr val="C00000"/>
                </a:solidFill>
              </a:rPr>
              <a:t>目前成果</a:t>
            </a:r>
            <a:r>
              <a:rPr lang="zh-CN" altLang="en-US" dirty="0" smtClean="0"/>
              <a:t>：尚未</a:t>
            </a:r>
            <a:r>
              <a:rPr lang="zh-CN" altLang="en-US" dirty="0"/>
              <a:t>形成正式标准，形成 </a:t>
            </a:r>
            <a:r>
              <a:rPr lang="en-US" altLang="zh-CN" dirty="0"/>
              <a:t>4</a:t>
            </a:r>
            <a:r>
              <a:rPr lang="zh-CN" altLang="en-US" dirty="0"/>
              <a:t>个草案</a:t>
            </a:r>
          </a:p>
          <a:p>
            <a:pPr lvl="1"/>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a:t>
            </a:r>
            <a:r>
              <a:rPr lang="zh-CN" altLang="en-US" sz="2800" dirty="0">
                <a:solidFill>
                  <a:schemeClr val="accent1"/>
                </a:solidFill>
                <a:latin typeface="微软雅黑" panose="020B0503020204020204" pitchFamily="34" charset="-122"/>
                <a:ea typeface="微软雅黑" panose="020B0503020204020204" pitchFamily="34" charset="-122"/>
              </a:rPr>
              <a:t>通用入侵检测框架</a:t>
            </a:r>
          </a:p>
        </p:txBody>
      </p:sp>
      <p:pic>
        <p:nvPicPr>
          <p:cNvPr id="7" name="图片 6"/>
          <p:cNvPicPr>
            <a:picLocks noChangeAspect="1"/>
          </p:cNvPicPr>
          <p:nvPr/>
        </p:nvPicPr>
        <p:blipFill>
          <a:blip r:embed="rId3"/>
          <a:stretch>
            <a:fillRect/>
          </a:stretch>
        </p:blipFill>
        <p:spPr>
          <a:xfrm>
            <a:off x="2279576" y="4293096"/>
            <a:ext cx="6828222" cy="1834849"/>
          </a:xfrm>
          <a:prstGeom prst="rect">
            <a:avLst/>
          </a:prstGeom>
        </p:spPr>
      </p:pic>
    </p:spTree>
    <p:extLst>
      <p:ext uri="{BB962C8B-B14F-4D97-AF65-F5344CB8AC3E}">
        <p14:creationId xmlns:p14="http://schemas.microsoft.com/office/powerpoint/2010/main" val="363700704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par>
                                <p:cTn id="23" presetID="6" presetClass="entr" presetSubtype="32"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ircle(out)">
                                      <p:cBhvr>
                                        <p:cTn id="2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a:xfrm>
            <a:off x="431371" y="1844824"/>
            <a:ext cx="6312701" cy="4034483"/>
          </a:xfrm>
        </p:spPr>
        <p:txBody>
          <a:bodyPr>
            <a:normAutofit lnSpcReduction="10000"/>
          </a:bodyPr>
          <a:lstStyle/>
          <a:p>
            <a:pPr lvl="1"/>
            <a:r>
              <a:rPr lang="en-US" altLang="zh-CN" dirty="0"/>
              <a:t> IDWG</a:t>
            </a:r>
            <a:r>
              <a:rPr lang="zh-CN" altLang="en-US" dirty="0"/>
              <a:t>通用</a:t>
            </a:r>
            <a:r>
              <a:rPr lang="en-US" altLang="zh-CN" dirty="0"/>
              <a:t>IDS</a:t>
            </a:r>
            <a:r>
              <a:rPr lang="zh-CN" altLang="en-US" dirty="0"/>
              <a:t>模型</a:t>
            </a:r>
          </a:p>
          <a:p>
            <a:pPr lvl="2"/>
            <a:r>
              <a:rPr lang="zh-CN" altLang="en-US" dirty="0" smtClean="0"/>
              <a:t>  模型构成</a:t>
            </a:r>
            <a:endParaRPr lang="en-US" altLang="zh-CN" dirty="0" smtClean="0"/>
          </a:p>
          <a:p>
            <a:pPr lvl="3"/>
            <a:r>
              <a:rPr lang="zh-CN" altLang="en-US" dirty="0" smtClean="0"/>
              <a:t>一</a:t>
            </a:r>
            <a:r>
              <a:rPr lang="zh-CN" altLang="en-US" dirty="0"/>
              <a:t>个或多个下列组建的组合：</a:t>
            </a:r>
            <a:r>
              <a:rPr lang="zh-CN" altLang="en-US" dirty="0">
                <a:solidFill>
                  <a:srgbClr val="C00000"/>
                </a:solidFill>
              </a:rPr>
              <a:t>传感器</a:t>
            </a:r>
            <a:r>
              <a:rPr lang="zh-CN" altLang="en-US" dirty="0"/>
              <a:t>、</a:t>
            </a:r>
            <a:r>
              <a:rPr lang="zh-CN" altLang="en-US" dirty="0">
                <a:solidFill>
                  <a:srgbClr val="C00000"/>
                </a:solidFill>
              </a:rPr>
              <a:t>分析器</a:t>
            </a:r>
            <a:r>
              <a:rPr lang="zh-CN" altLang="en-US" dirty="0"/>
              <a:t>和</a:t>
            </a:r>
            <a:r>
              <a:rPr lang="zh-CN" altLang="en-US" dirty="0">
                <a:solidFill>
                  <a:srgbClr val="C00000"/>
                </a:solidFill>
              </a:rPr>
              <a:t>管理器</a:t>
            </a:r>
            <a:r>
              <a:rPr lang="zh-CN" altLang="en-US" dirty="0"/>
              <a:t>。</a:t>
            </a:r>
          </a:p>
          <a:p>
            <a:pPr lvl="2"/>
            <a:r>
              <a:rPr lang="zh-CN" altLang="en-US" dirty="0" smtClean="0"/>
              <a:t> 安全策略</a:t>
            </a:r>
            <a:endParaRPr lang="zh-CN" altLang="en-US" dirty="0"/>
          </a:p>
          <a:p>
            <a:pPr lvl="3"/>
            <a:r>
              <a:rPr lang="zh-CN" altLang="en-US" dirty="0" smtClean="0"/>
              <a:t>预定</a:t>
            </a:r>
            <a:r>
              <a:rPr lang="zh-CN" altLang="en-US" dirty="0"/>
              <a:t>义的、正式的成文的说明，它定义了组织机构内网络或特定主机上允许发生的目的为支持组织机构要求的活动。它包括但不限于下列活动：哪一台主机拒绝外部网络访问等。</a:t>
            </a:r>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a:t>
            </a:r>
            <a:r>
              <a:rPr lang="zh-CN" altLang="en-US" sz="2800" dirty="0">
                <a:solidFill>
                  <a:schemeClr val="accent1"/>
                </a:solidFill>
                <a:latin typeface="微软雅黑" panose="020B0503020204020204" pitchFamily="34" charset="-122"/>
                <a:ea typeface="微软雅黑" panose="020B0503020204020204" pitchFamily="34" charset="-122"/>
              </a:rPr>
              <a:t>通用入侵检测框架</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0504" y="1696121"/>
            <a:ext cx="5187276" cy="3861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277990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6" presetClass="entr" presetSubtype="32"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out)">
                                      <p:cBhvr>
                                        <p:cTn id="2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zh-CN" altLang="zh-CN" dirty="0" smtClean="0"/>
              <a:t>了解</a:t>
            </a:r>
            <a:r>
              <a:rPr lang="zh-CN" altLang="en-US" dirty="0" smtClean="0"/>
              <a:t>入侵检测的基本概念；理解不同入侵检测技术的原理和特点；掌握网络入侵检测在实际环境中的应用方式。</a:t>
            </a:r>
            <a:endParaRPr lang="zh-CN" altLang="en-US" dirty="0"/>
          </a:p>
        </p:txBody>
      </p:sp>
      <p:sp>
        <p:nvSpPr>
          <p:cNvPr id="3" name="文本占位符 2"/>
          <p:cNvSpPr>
            <a:spLocks noGrp="1"/>
          </p:cNvSpPr>
          <p:nvPr>
            <p:ph type="body" idx="1"/>
          </p:nvPr>
        </p:nvSpPr>
        <p:spPr/>
        <p:txBody>
          <a:bodyPr/>
          <a:lstStyle/>
          <a:p>
            <a:r>
              <a:rPr lang="zh-CN" altLang="en-US" dirty="0" smtClean="0"/>
              <a:t>第七讲 入侵检测技术</a:t>
            </a:r>
            <a:endParaRPr lang="zh-CN" altLang="en-US" dirty="0"/>
          </a:p>
        </p:txBody>
      </p:sp>
      <p:sp>
        <p:nvSpPr>
          <p:cNvPr id="5" name="日期占位符 4"/>
          <p:cNvSpPr>
            <a:spLocks noGrp="1"/>
          </p:cNvSpPr>
          <p:nvPr>
            <p:ph type="dt" sz="half" idx="10"/>
          </p:nvPr>
        </p:nvSpPr>
        <p:spPr/>
        <p:txBody>
          <a:bodyPr/>
          <a:lstStyle/>
          <a:p>
            <a:pPr>
              <a:defRPr/>
            </a:pPr>
            <a:fld id="{616243CC-0C41-41C9-B14D-50C059679C09}" type="datetime1">
              <a:rPr lang="zh-CN" altLang="en-US" smtClean="0"/>
              <a:t>2019/10/29</a:t>
            </a:fld>
            <a:endParaRPr lang="zh-CN" altLang="en-US"/>
          </a:p>
        </p:txBody>
      </p:sp>
    </p:spTree>
    <p:extLst>
      <p:ext uri="{BB962C8B-B14F-4D97-AF65-F5344CB8AC3E}">
        <p14:creationId xmlns:p14="http://schemas.microsoft.com/office/powerpoint/2010/main" val="103687318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a:xfrm>
            <a:off x="431371" y="1844824"/>
            <a:ext cx="4368485" cy="4034483"/>
          </a:xfrm>
        </p:spPr>
        <p:txBody>
          <a:bodyPr/>
          <a:lstStyle/>
          <a:p>
            <a:pPr lvl="1"/>
            <a:r>
              <a:rPr lang="en-US" altLang="zh-CN" dirty="0"/>
              <a:t> CIDF</a:t>
            </a:r>
            <a:r>
              <a:rPr lang="zh-CN" altLang="en-US" dirty="0"/>
              <a:t>通用入侵检测</a:t>
            </a:r>
            <a:r>
              <a:rPr lang="zh-CN" altLang="en-US" dirty="0" smtClean="0"/>
              <a:t>框架</a:t>
            </a:r>
            <a:endParaRPr lang="en-US" altLang="zh-CN" dirty="0" smtClean="0"/>
          </a:p>
          <a:p>
            <a:pPr lvl="2"/>
            <a:r>
              <a:rPr lang="zh-CN" altLang="en-US" dirty="0" smtClean="0"/>
              <a:t> </a:t>
            </a:r>
            <a:r>
              <a:rPr lang="en-US" altLang="zh-CN" dirty="0" smtClean="0"/>
              <a:t>DARPA</a:t>
            </a:r>
            <a:r>
              <a:rPr lang="zh-CN" altLang="en-US" dirty="0" smtClean="0"/>
              <a:t>的</a:t>
            </a:r>
            <a:r>
              <a:rPr lang="en-US" altLang="zh-CN" dirty="0"/>
              <a:t>Teresa Lunt</a:t>
            </a:r>
            <a:r>
              <a:rPr lang="zh-CN" altLang="en-US" dirty="0"/>
              <a:t>女士</a:t>
            </a:r>
            <a:r>
              <a:rPr lang="zh-CN" altLang="en-US" dirty="0" smtClean="0"/>
              <a:t>提出，</a:t>
            </a:r>
            <a:r>
              <a:rPr lang="en-US" altLang="zh-CN" dirty="0" smtClean="0"/>
              <a:t>Stuart </a:t>
            </a:r>
            <a:r>
              <a:rPr lang="en-US" altLang="zh-CN" dirty="0" err="1"/>
              <a:t>Staniford</a:t>
            </a:r>
            <a:r>
              <a:rPr lang="en-US" altLang="zh-CN" dirty="0"/>
              <a:t>-Chen</a:t>
            </a:r>
            <a:r>
              <a:rPr lang="zh-CN" altLang="en-US" dirty="0"/>
              <a:t>对</a:t>
            </a:r>
            <a:r>
              <a:rPr lang="en-US" altLang="zh-CN" dirty="0"/>
              <a:t>CIDF</a:t>
            </a:r>
            <a:r>
              <a:rPr lang="zh-CN" altLang="en-US" dirty="0"/>
              <a:t>概念</a:t>
            </a:r>
            <a:r>
              <a:rPr lang="zh-CN" altLang="en-US" dirty="0" smtClean="0"/>
              <a:t>进行拓展；</a:t>
            </a:r>
            <a:endParaRPr lang="zh-CN" altLang="en-US" dirty="0"/>
          </a:p>
          <a:p>
            <a:pPr lvl="2"/>
            <a:r>
              <a:rPr lang="en-US" altLang="zh-CN" dirty="0" smtClean="0"/>
              <a:t> </a:t>
            </a:r>
            <a:r>
              <a:rPr lang="zh-CN" altLang="en-US" dirty="0" smtClean="0"/>
              <a:t>包括：</a:t>
            </a:r>
            <a:r>
              <a:rPr lang="en-US" altLang="zh-CN" dirty="0" smtClean="0">
                <a:solidFill>
                  <a:srgbClr val="C00000"/>
                </a:solidFill>
              </a:rPr>
              <a:t>IDS</a:t>
            </a:r>
            <a:r>
              <a:rPr lang="zh-CN" altLang="en-US" dirty="0">
                <a:solidFill>
                  <a:srgbClr val="C00000"/>
                </a:solidFill>
              </a:rPr>
              <a:t>的体系结构</a:t>
            </a:r>
            <a:r>
              <a:rPr lang="zh-CN" altLang="en-US" dirty="0"/>
              <a:t>，</a:t>
            </a:r>
            <a:r>
              <a:rPr lang="zh-CN" altLang="en-US" dirty="0">
                <a:solidFill>
                  <a:srgbClr val="C00000"/>
                </a:solidFill>
              </a:rPr>
              <a:t>通信机制</a:t>
            </a:r>
            <a:r>
              <a:rPr lang="zh-CN" altLang="en-US" dirty="0"/>
              <a:t>，</a:t>
            </a:r>
            <a:r>
              <a:rPr lang="zh-CN" altLang="en-US" dirty="0">
                <a:solidFill>
                  <a:srgbClr val="C00000"/>
                </a:solidFill>
              </a:rPr>
              <a:t>描述语言</a:t>
            </a:r>
            <a:r>
              <a:rPr lang="zh-CN" altLang="en-US" dirty="0"/>
              <a:t>和</a:t>
            </a:r>
            <a:r>
              <a:rPr lang="zh-CN" altLang="en-US" dirty="0">
                <a:solidFill>
                  <a:srgbClr val="C00000"/>
                </a:solidFill>
              </a:rPr>
              <a:t>应用程序接口</a:t>
            </a:r>
            <a:r>
              <a:rPr lang="en-US" altLang="zh-CN" dirty="0" smtClean="0">
                <a:solidFill>
                  <a:srgbClr val="C00000"/>
                </a:solidFill>
              </a:rPr>
              <a:t>API</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a:t>
            </a:r>
            <a:r>
              <a:rPr lang="zh-CN" altLang="en-US" sz="2800" dirty="0">
                <a:solidFill>
                  <a:schemeClr val="accent1"/>
                </a:solidFill>
                <a:latin typeface="微软雅黑" panose="020B0503020204020204" pitchFamily="34" charset="-122"/>
                <a:ea typeface="微软雅黑" panose="020B0503020204020204" pitchFamily="34" charset="-122"/>
              </a:rPr>
              <a:t>通用入侵检测框架</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2330" y="1484784"/>
            <a:ext cx="4274815" cy="452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8"/>
          <p:cNvGrpSpPr/>
          <p:nvPr/>
        </p:nvGrpSpPr>
        <p:grpSpPr>
          <a:xfrm>
            <a:off x="9682353" y="2852936"/>
            <a:ext cx="2376264" cy="1465262"/>
            <a:chOff x="5087888" y="4732210"/>
            <a:chExt cx="3097213" cy="1465262"/>
          </a:xfrm>
        </p:grpSpPr>
        <p:sp>
          <p:nvSpPr>
            <p:cNvPr id="7" name="Text Box 16"/>
            <p:cNvSpPr txBox="1">
              <a:spLocks noChangeArrowheads="1"/>
            </p:cNvSpPr>
            <p:nvPr/>
          </p:nvSpPr>
          <p:spPr bwMode="auto">
            <a:xfrm>
              <a:off x="5087888" y="4732210"/>
              <a:ext cx="3097213"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dirty="0">
                  <a:solidFill>
                    <a:srgbClr val="002060"/>
                  </a:solidFill>
                  <a:latin typeface="华文中宋" panose="02010600040101010101" pitchFamily="2" charset="-122"/>
                  <a:ea typeface="华文中宋" panose="02010600040101010101" pitchFamily="2" charset="-122"/>
                </a:rPr>
                <a:t>          </a:t>
              </a:r>
              <a:r>
                <a:rPr lang="zh-CN" altLang="en-US" sz="1800" dirty="0">
                  <a:solidFill>
                    <a:srgbClr val="002060"/>
                  </a:solidFill>
                  <a:latin typeface="微软雅黑" panose="020B0503020204020204" pitchFamily="34" charset="-122"/>
                  <a:ea typeface="微软雅黑" panose="020B0503020204020204" pitchFamily="34" charset="-122"/>
                </a:rPr>
                <a:t>标准</a:t>
              </a:r>
              <a:r>
                <a:rPr lang="en-US" altLang="zh-CN" sz="1800" dirty="0">
                  <a:solidFill>
                    <a:srgbClr val="002060"/>
                  </a:solidFill>
                  <a:latin typeface="华文中宋" panose="02010600040101010101" pitchFamily="2" charset="-122"/>
                  <a:ea typeface="华文中宋" panose="02010600040101010101" pitchFamily="2" charset="-122"/>
                </a:rPr>
                <a:t>API</a:t>
              </a:r>
            </a:p>
            <a:p>
              <a:pPr eaLnBrk="1" hangingPunct="1">
                <a:lnSpc>
                  <a:spcPct val="100000"/>
                </a:lnSpc>
                <a:spcBef>
                  <a:spcPct val="0"/>
                </a:spcBef>
                <a:buFontTx/>
                <a:buNone/>
              </a:pPr>
              <a:r>
                <a:rPr lang="en-US" altLang="zh-CN" sz="1800" dirty="0">
                  <a:solidFill>
                    <a:srgbClr val="002060"/>
                  </a:solidFill>
                  <a:latin typeface="微软雅黑" panose="020B0503020204020204" pitchFamily="34" charset="-122"/>
                  <a:ea typeface="微软雅黑" panose="020B0503020204020204" pitchFamily="34" charset="-122"/>
                </a:rPr>
                <a:t>E  </a:t>
              </a:r>
              <a:r>
                <a:rPr lang="zh-CN" altLang="en-US" sz="1800" dirty="0">
                  <a:solidFill>
                    <a:srgbClr val="002060"/>
                  </a:solidFill>
                  <a:latin typeface="微软雅黑" panose="020B0503020204020204" pitchFamily="34" charset="-122"/>
                  <a:ea typeface="微软雅黑" panose="020B0503020204020204" pitchFamily="34" charset="-122"/>
                </a:rPr>
                <a:t>事件生成器 </a:t>
              </a:r>
            </a:p>
            <a:p>
              <a:pPr eaLnBrk="1" hangingPunct="1">
                <a:lnSpc>
                  <a:spcPct val="100000"/>
                </a:lnSpc>
                <a:spcBef>
                  <a:spcPct val="0"/>
                </a:spcBef>
                <a:buFontTx/>
                <a:buNone/>
              </a:pPr>
              <a:r>
                <a:rPr lang="en-US" altLang="zh-CN" sz="1800" dirty="0">
                  <a:solidFill>
                    <a:srgbClr val="002060"/>
                  </a:solidFill>
                  <a:latin typeface="微软雅黑" panose="020B0503020204020204" pitchFamily="34" charset="-122"/>
                  <a:ea typeface="微软雅黑" panose="020B0503020204020204" pitchFamily="34" charset="-122"/>
                </a:rPr>
                <a:t>A  </a:t>
              </a:r>
              <a:r>
                <a:rPr lang="zh-CN" altLang="en-US" sz="1800" dirty="0">
                  <a:solidFill>
                    <a:srgbClr val="002060"/>
                  </a:solidFill>
                  <a:latin typeface="微软雅黑" panose="020B0503020204020204" pitchFamily="34" charset="-122"/>
                  <a:ea typeface="微软雅黑" panose="020B0503020204020204" pitchFamily="34" charset="-122"/>
                </a:rPr>
                <a:t>事件分析器 </a:t>
              </a:r>
            </a:p>
            <a:p>
              <a:pPr eaLnBrk="1" hangingPunct="1">
                <a:lnSpc>
                  <a:spcPct val="100000"/>
                </a:lnSpc>
                <a:spcBef>
                  <a:spcPct val="0"/>
                </a:spcBef>
                <a:buFontTx/>
                <a:buNone/>
              </a:pPr>
              <a:r>
                <a:rPr lang="en-US" altLang="zh-CN" sz="1800" dirty="0">
                  <a:solidFill>
                    <a:srgbClr val="002060"/>
                  </a:solidFill>
                  <a:latin typeface="微软雅黑" panose="020B0503020204020204" pitchFamily="34" charset="-122"/>
                  <a:ea typeface="微软雅黑" panose="020B0503020204020204" pitchFamily="34" charset="-122"/>
                </a:rPr>
                <a:t>D  </a:t>
              </a:r>
              <a:r>
                <a:rPr lang="zh-CN" altLang="en-US" sz="1800" dirty="0">
                  <a:solidFill>
                    <a:srgbClr val="002060"/>
                  </a:solidFill>
                  <a:latin typeface="微软雅黑" panose="020B0503020204020204" pitchFamily="34" charset="-122"/>
                  <a:ea typeface="微软雅黑" panose="020B0503020204020204" pitchFamily="34" charset="-122"/>
                </a:rPr>
                <a:t>事件数据库 </a:t>
              </a:r>
            </a:p>
            <a:p>
              <a:pPr eaLnBrk="1" hangingPunct="1">
                <a:lnSpc>
                  <a:spcPct val="100000"/>
                </a:lnSpc>
                <a:spcBef>
                  <a:spcPct val="0"/>
                </a:spcBef>
                <a:buFontTx/>
                <a:buNone/>
              </a:pPr>
              <a:r>
                <a:rPr lang="en-US" altLang="zh-CN" sz="1800" dirty="0">
                  <a:solidFill>
                    <a:srgbClr val="002060"/>
                  </a:solidFill>
                  <a:latin typeface="微软雅黑" panose="020B0503020204020204" pitchFamily="34" charset="-122"/>
                  <a:ea typeface="微软雅黑" panose="020B0503020204020204" pitchFamily="34" charset="-122"/>
                </a:rPr>
                <a:t>C  </a:t>
              </a:r>
              <a:r>
                <a:rPr lang="zh-CN" altLang="en-US" sz="1800" dirty="0">
                  <a:solidFill>
                    <a:srgbClr val="002060"/>
                  </a:solidFill>
                  <a:latin typeface="微软雅黑" panose="020B0503020204020204" pitchFamily="34" charset="-122"/>
                  <a:ea typeface="微软雅黑" panose="020B0503020204020204" pitchFamily="34" charset="-122"/>
                </a:rPr>
                <a:t>系统特定的控制器</a:t>
              </a:r>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995" y="4816347"/>
              <a:ext cx="3905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0688702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32"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out)">
                                      <p:cBhvr>
                                        <p:cTn id="15" dur="2000"/>
                                        <p:tgtEl>
                                          <p:spTgt spid="6"/>
                                        </p:tgtEl>
                                      </p:cBhvr>
                                    </p:animEffect>
                                  </p:childTnLst>
                                </p:cTn>
                              </p:par>
                              <p:par>
                                <p:cTn id="16" presetID="6" presetClass="entr" presetSubtype="32"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out)">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en-US" altLang="zh-CN" dirty="0" smtClean="0"/>
              <a:t> </a:t>
            </a:r>
            <a:r>
              <a:rPr lang="en-US" altLang="zh-CN" dirty="0">
                <a:solidFill>
                  <a:schemeClr val="accent1">
                    <a:lumMod val="50000"/>
                  </a:schemeClr>
                </a:solidFill>
              </a:rPr>
              <a:t>CVE</a:t>
            </a:r>
            <a:r>
              <a:rPr lang="zh-CN" altLang="en-US" dirty="0">
                <a:solidFill>
                  <a:schemeClr val="accent1">
                    <a:lumMod val="50000"/>
                  </a:schemeClr>
                </a:solidFill>
              </a:rPr>
              <a:t>通用漏洞</a:t>
            </a:r>
            <a:r>
              <a:rPr lang="zh-CN" altLang="en-US" dirty="0" smtClean="0">
                <a:solidFill>
                  <a:schemeClr val="accent1">
                    <a:lumMod val="50000"/>
                  </a:schemeClr>
                </a:solidFill>
              </a:rPr>
              <a:t>披露</a:t>
            </a:r>
            <a:endParaRPr lang="zh-CN" altLang="en-US" dirty="0">
              <a:solidFill>
                <a:schemeClr val="accent1">
                  <a:lumMod val="50000"/>
                </a:schemeClr>
              </a:solidFill>
            </a:endParaRP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a:t>
            </a:r>
            <a:r>
              <a:rPr lang="zh-CN" altLang="en-US" sz="2800" dirty="0">
                <a:solidFill>
                  <a:schemeClr val="accent1"/>
                </a:solidFill>
                <a:latin typeface="微软雅黑" panose="020B0503020204020204" pitchFamily="34" charset="-122"/>
                <a:ea typeface="微软雅黑" panose="020B0503020204020204" pitchFamily="34" charset="-122"/>
              </a:rPr>
              <a:t>通用入侵检测框架</a:t>
            </a:r>
          </a:p>
        </p:txBody>
      </p:sp>
      <p:pic>
        <p:nvPicPr>
          <p:cNvPr id="7" name="图片 6"/>
          <p:cNvPicPr>
            <a:picLocks noChangeAspect="1"/>
          </p:cNvPicPr>
          <p:nvPr/>
        </p:nvPicPr>
        <p:blipFill>
          <a:blip r:embed="rId2"/>
          <a:stretch>
            <a:fillRect/>
          </a:stretch>
        </p:blipFill>
        <p:spPr>
          <a:xfrm>
            <a:off x="983432" y="2453185"/>
            <a:ext cx="7479210" cy="3449090"/>
          </a:xfrm>
          <a:prstGeom prst="rect">
            <a:avLst/>
          </a:prstGeom>
        </p:spPr>
      </p:pic>
      <p:sp>
        <p:nvSpPr>
          <p:cNvPr id="9" name="矩形 8"/>
          <p:cNvSpPr/>
          <p:nvPr/>
        </p:nvSpPr>
        <p:spPr>
          <a:xfrm>
            <a:off x="8634888" y="2435472"/>
            <a:ext cx="3293760" cy="2646365"/>
          </a:xfrm>
          <a:prstGeom prst="rect">
            <a:avLst/>
          </a:prstGeom>
        </p:spPr>
        <p:txBody>
          <a:bodyPr wrap="square">
            <a:spAutoFit/>
          </a:bodyPr>
          <a:lstStyle/>
          <a:p>
            <a:pPr marL="285750" indent="-285750" algn="just">
              <a:lnSpc>
                <a:spcPct val="120000"/>
              </a:lnSpc>
              <a:buFont typeface="Wingdings" panose="05000000000000000000" pitchFamily="2" charset="2"/>
              <a:buChar char="Ø"/>
            </a:pPr>
            <a:r>
              <a:rPr lang="en-US" altLang="zh-CN" sz="2000" dirty="0">
                <a:solidFill>
                  <a:srgbClr val="002060"/>
                </a:solidFill>
                <a:latin typeface="微软雅黑" panose="020B0503020204020204" pitchFamily="34" charset="-122"/>
                <a:ea typeface="微软雅黑" panose="020B0503020204020204" pitchFamily="34" charset="-122"/>
              </a:rPr>
              <a:t>SMBv1</a:t>
            </a:r>
            <a:r>
              <a:rPr lang="zh-CN" altLang="en-US" sz="2000" dirty="0">
                <a:solidFill>
                  <a:srgbClr val="002060"/>
                </a:solidFill>
                <a:latin typeface="微软雅黑" panose="020B0503020204020204" pitchFamily="34" charset="-122"/>
                <a:ea typeface="微软雅黑" panose="020B0503020204020204" pitchFamily="34" charset="-122"/>
              </a:rPr>
              <a:t>协议的</a:t>
            </a:r>
            <a:r>
              <a:rPr lang="zh-CN" altLang="en-US" sz="2000" dirty="0" smtClean="0">
                <a:solidFill>
                  <a:srgbClr val="002060"/>
                </a:solidFill>
                <a:latin typeface="微软雅黑" panose="020B0503020204020204" pitchFamily="34" charset="-122"/>
                <a:ea typeface="微软雅黑" panose="020B0503020204020204" pitchFamily="34" charset="-122"/>
              </a:rPr>
              <a:t>漏洞（</a:t>
            </a:r>
            <a:r>
              <a:rPr lang="en-US" altLang="zh-CN" sz="2000" dirty="0">
                <a:solidFill>
                  <a:srgbClr val="002060"/>
                </a:solidFill>
                <a:latin typeface="微软雅黑" panose="020B0503020204020204" pitchFamily="34" charset="-122"/>
                <a:ea typeface="微软雅黑" panose="020B0503020204020204" pitchFamily="34" charset="-122"/>
              </a:rPr>
              <a:t>CVE-2017-0143</a:t>
            </a:r>
            <a:r>
              <a:rPr lang="zh-CN" altLang="en-US" sz="2000" dirty="0">
                <a:solidFill>
                  <a:srgbClr val="002060"/>
                </a:solidFill>
                <a:latin typeface="微软雅黑" panose="020B0503020204020204" pitchFamily="34" charset="-122"/>
                <a:ea typeface="微软雅黑" panose="020B0503020204020204" pitchFamily="34" charset="-122"/>
              </a:rPr>
              <a:t>到</a:t>
            </a:r>
            <a:r>
              <a:rPr lang="en-US" altLang="zh-CN" sz="2000" dirty="0">
                <a:solidFill>
                  <a:srgbClr val="002060"/>
                </a:solidFill>
                <a:latin typeface="微软雅黑" panose="020B0503020204020204" pitchFamily="34" charset="-122"/>
                <a:ea typeface="微软雅黑" panose="020B0503020204020204" pitchFamily="34" charset="-122"/>
              </a:rPr>
              <a:t>CVE-2017-0148</a:t>
            </a:r>
            <a:r>
              <a:rPr lang="zh-CN" altLang="en-US" sz="2000" dirty="0">
                <a:solidFill>
                  <a:srgbClr val="002060"/>
                </a:solidFill>
                <a:latin typeface="微软雅黑" panose="020B0503020204020204" pitchFamily="34" charset="-122"/>
                <a:ea typeface="微软雅黑" panose="020B0503020204020204" pitchFamily="34" charset="-122"/>
              </a:rPr>
              <a:t>漏洞）</a:t>
            </a:r>
            <a:r>
              <a:rPr lang="zh-CN" altLang="en-US" sz="2000" dirty="0" smtClean="0">
                <a:solidFill>
                  <a:srgbClr val="002060"/>
                </a:solidFill>
                <a:latin typeface="微软雅黑" panose="020B0503020204020204" pitchFamily="34" charset="-122"/>
                <a:ea typeface="微软雅黑" panose="020B0503020204020204" pitchFamily="34" charset="-122"/>
              </a:rPr>
              <a:t>于</a:t>
            </a:r>
            <a:r>
              <a:rPr lang="en-US" altLang="zh-CN" sz="2000" dirty="0">
                <a:solidFill>
                  <a:srgbClr val="C00000"/>
                </a:solidFill>
                <a:latin typeface="微软雅黑" panose="020B0503020204020204" pitchFamily="34" charset="-122"/>
                <a:ea typeface="微软雅黑" panose="020B0503020204020204" pitchFamily="34" charset="-122"/>
              </a:rPr>
              <a:t>2017</a:t>
            </a:r>
            <a:r>
              <a:rPr lang="zh-CN" altLang="en-US" sz="2000" dirty="0">
                <a:solidFill>
                  <a:srgbClr val="C00000"/>
                </a:solidFill>
                <a:latin typeface="微软雅黑" panose="020B0503020204020204" pitchFamily="34" charset="-122"/>
                <a:ea typeface="微软雅黑" panose="020B0503020204020204" pitchFamily="34" charset="-122"/>
              </a:rPr>
              <a:t>年</a:t>
            </a:r>
            <a:r>
              <a:rPr lang="en-US" altLang="zh-CN" sz="2000" dirty="0">
                <a:solidFill>
                  <a:srgbClr val="C00000"/>
                </a:solidFill>
                <a:latin typeface="微软雅黑" panose="020B0503020204020204" pitchFamily="34" charset="-122"/>
                <a:ea typeface="微软雅黑" panose="020B0503020204020204" pitchFamily="34" charset="-122"/>
              </a:rPr>
              <a:t>3</a:t>
            </a:r>
            <a:r>
              <a:rPr lang="zh-CN" altLang="en-US" sz="2000" dirty="0">
                <a:solidFill>
                  <a:srgbClr val="C00000"/>
                </a:solidFill>
                <a:latin typeface="微软雅黑" panose="020B0503020204020204" pitchFamily="34" charset="-122"/>
                <a:ea typeface="微软雅黑" panose="020B0503020204020204" pitchFamily="34" charset="-122"/>
              </a:rPr>
              <a:t>月</a:t>
            </a:r>
            <a:r>
              <a:rPr lang="zh-CN" altLang="en-US" sz="2000" dirty="0">
                <a:solidFill>
                  <a:srgbClr val="002060"/>
                </a:solidFill>
                <a:latin typeface="微软雅黑" panose="020B0503020204020204" pitchFamily="34" charset="-122"/>
                <a:ea typeface="微软雅黑" panose="020B0503020204020204" pitchFamily="34" charset="-122"/>
              </a:rPr>
              <a:t>打补丁</a:t>
            </a:r>
            <a:r>
              <a:rPr lang="zh-CN" altLang="en-US" sz="2000" dirty="0" smtClean="0">
                <a:solidFill>
                  <a:srgbClr val="002060"/>
                </a:solidFill>
                <a:latin typeface="微软雅黑" panose="020B0503020204020204" pitchFamily="34" charset="-122"/>
                <a:ea typeface="微软雅黑" panose="020B0503020204020204" pitchFamily="34" charset="-122"/>
              </a:rPr>
              <a:t>修复。</a:t>
            </a:r>
            <a:endParaRPr lang="en-US" altLang="zh-CN" sz="2000"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20000"/>
              </a:lnSpc>
              <a:buFont typeface="Wingdings" panose="05000000000000000000" pitchFamily="2" charset="2"/>
              <a:buChar char="Ø"/>
            </a:pPr>
            <a:r>
              <a:rPr lang="en-US" altLang="zh-CN" sz="2000" dirty="0" smtClean="0">
                <a:solidFill>
                  <a:srgbClr val="002060"/>
                </a:solidFill>
                <a:latin typeface="微软雅黑" panose="020B0503020204020204" pitchFamily="34" charset="-122"/>
                <a:ea typeface="微软雅黑" panose="020B0503020204020204" pitchFamily="34" charset="-122"/>
              </a:rPr>
              <a:t> </a:t>
            </a:r>
            <a:r>
              <a:rPr lang="en-US" altLang="zh-CN" sz="2000" dirty="0" smtClean="0">
                <a:solidFill>
                  <a:srgbClr val="C00000"/>
                </a:solidFill>
                <a:latin typeface="微软雅黑" panose="020B0503020204020204" pitchFamily="34" charset="-122"/>
                <a:ea typeface="微软雅黑" panose="020B0503020204020204" pitchFamily="34" charset="-122"/>
              </a:rPr>
              <a:t>2017</a:t>
            </a:r>
            <a:r>
              <a:rPr lang="zh-CN" altLang="en-US" sz="2000" dirty="0">
                <a:solidFill>
                  <a:srgbClr val="C00000"/>
                </a:solidFill>
                <a:latin typeface="微软雅黑" panose="020B0503020204020204" pitchFamily="34" charset="-122"/>
                <a:ea typeface="微软雅黑" panose="020B0503020204020204" pitchFamily="34" charset="-122"/>
              </a:rPr>
              <a:t>年</a:t>
            </a:r>
            <a:r>
              <a:rPr lang="en-US" altLang="zh-CN" sz="2000" dirty="0">
                <a:solidFill>
                  <a:srgbClr val="C00000"/>
                </a:solidFill>
                <a:latin typeface="微软雅黑" panose="020B0503020204020204" pitchFamily="34" charset="-122"/>
                <a:ea typeface="微软雅黑" panose="020B0503020204020204" pitchFamily="34" charset="-122"/>
              </a:rPr>
              <a:t>5</a:t>
            </a:r>
            <a:r>
              <a:rPr lang="zh-CN" altLang="en-US" sz="2000" dirty="0">
                <a:solidFill>
                  <a:srgbClr val="C00000"/>
                </a:solidFill>
                <a:latin typeface="微软雅黑" panose="020B0503020204020204" pitchFamily="34" charset="-122"/>
                <a:ea typeface="微软雅黑" panose="020B0503020204020204" pitchFamily="34" charset="-122"/>
              </a:rPr>
              <a:t>月</a:t>
            </a:r>
            <a:r>
              <a:rPr lang="en-US" altLang="zh-CN" sz="2000" dirty="0">
                <a:solidFill>
                  <a:srgbClr val="C00000"/>
                </a:solidFill>
                <a:latin typeface="微软雅黑" panose="020B0503020204020204" pitchFamily="34" charset="-122"/>
                <a:ea typeface="微软雅黑" panose="020B0503020204020204" pitchFamily="34" charset="-122"/>
              </a:rPr>
              <a:t>12</a:t>
            </a:r>
            <a:r>
              <a:rPr lang="zh-CN" altLang="en-US" sz="2000" dirty="0">
                <a:solidFill>
                  <a:srgbClr val="C00000"/>
                </a:solidFill>
                <a:latin typeface="微软雅黑" panose="020B0503020204020204" pitchFamily="34" charset="-122"/>
                <a:ea typeface="微软雅黑" panose="020B0503020204020204" pitchFamily="34" charset="-122"/>
              </a:rPr>
              <a:t>日</a:t>
            </a:r>
            <a:r>
              <a:rPr lang="zh-CN" altLang="en-US" sz="2000" dirty="0">
                <a:solidFill>
                  <a:srgbClr val="002060"/>
                </a:solidFill>
                <a:latin typeface="微软雅黑" panose="020B0503020204020204" pitchFamily="34" charset="-122"/>
                <a:ea typeface="微软雅黑" panose="020B0503020204020204" pitchFamily="34" charset="-122"/>
              </a:rPr>
              <a:t>，</a:t>
            </a:r>
            <a:r>
              <a:rPr lang="en-US" altLang="zh-CN" sz="2000" dirty="0" err="1" smtClean="0">
                <a:solidFill>
                  <a:srgbClr val="002060"/>
                </a:solidFill>
                <a:latin typeface="微软雅黑" panose="020B0503020204020204" pitchFamily="34" charset="-122"/>
                <a:ea typeface="微软雅黑" panose="020B0503020204020204" pitchFamily="34" charset="-122"/>
              </a:rPr>
              <a:t>WannaCry</a:t>
            </a:r>
            <a:r>
              <a:rPr lang="en-US" altLang="zh-CN" sz="2000" dirty="0" smtClean="0">
                <a:solidFill>
                  <a:srgbClr val="002060"/>
                </a:solidFill>
                <a:latin typeface="微软雅黑" panose="020B0503020204020204" pitchFamily="34" charset="-122"/>
                <a:ea typeface="微软雅黑" panose="020B0503020204020204" pitchFamily="34" charset="-122"/>
              </a:rPr>
              <a:t> </a:t>
            </a:r>
            <a:r>
              <a:rPr lang="zh-CN" altLang="en-US" sz="2000" dirty="0" smtClean="0">
                <a:solidFill>
                  <a:srgbClr val="002060"/>
                </a:solidFill>
                <a:latin typeface="微软雅黑" panose="020B0503020204020204" pitchFamily="34" charset="-122"/>
                <a:ea typeface="微软雅黑" panose="020B0503020204020204" pitchFamily="34" charset="-122"/>
              </a:rPr>
              <a:t>蠕虫在</a:t>
            </a:r>
            <a:r>
              <a:rPr lang="zh-CN" altLang="en-US" sz="2000" dirty="0">
                <a:solidFill>
                  <a:srgbClr val="002060"/>
                </a:solidFill>
                <a:latin typeface="微软雅黑" panose="020B0503020204020204" pitchFamily="34" charset="-122"/>
                <a:ea typeface="微软雅黑" panose="020B0503020204020204" pitchFamily="34" charset="-122"/>
              </a:rPr>
              <a:t>全球范围大</a:t>
            </a:r>
            <a:r>
              <a:rPr lang="zh-CN" altLang="en-US" sz="2000" dirty="0" smtClean="0">
                <a:solidFill>
                  <a:srgbClr val="002060"/>
                </a:solidFill>
                <a:latin typeface="微软雅黑" panose="020B0503020204020204" pitchFamily="34" charset="-122"/>
                <a:ea typeface="微软雅黑" panose="020B0503020204020204" pitchFamily="34" charset="-122"/>
              </a:rPr>
              <a:t>爆发。</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55858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2000"/>
                                        <p:tgtEl>
                                          <p:spTgt spid="7"/>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ircle(out)">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smtClean="0"/>
              <a:t> 入侵</a:t>
            </a:r>
            <a:r>
              <a:rPr lang="zh-CN" altLang="en-US" dirty="0"/>
              <a:t>检测关键技术</a:t>
            </a:r>
            <a:r>
              <a:rPr lang="en-US" altLang="zh-CN" dirty="0"/>
              <a:t>——</a:t>
            </a:r>
            <a:r>
              <a:rPr lang="zh-CN" altLang="en-US" dirty="0"/>
              <a:t>数据采集技术</a:t>
            </a:r>
          </a:p>
          <a:p>
            <a:pPr lvl="2"/>
            <a:r>
              <a:rPr lang="zh-CN" altLang="en-US" dirty="0" smtClean="0"/>
              <a:t> </a:t>
            </a:r>
            <a:r>
              <a:rPr lang="zh-CN" altLang="en-US" dirty="0" smtClean="0">
                <a:solidFill>
                  <a:srgbClr val="C00000"/>
                </a:solidFill>
              </a:rPr>
              <a:t>高速</a:t>
            </a:r>
            <a:r>
              <a:rPr lang="zh-CN" altLang="en-US" dirty="0">
                <a:solidFill>
                  <a:srgbClr val="C00000"/>
                </a:solidFill>
              </a:rPr>
              <a:t>网络线速采集</a:t>
            </a:r>
          </a:p>
          <a:p>
            <a:pPr lvl="3"/>
            <a:r>
              <a:rPr lang="en-US" altLang="zh-CN" dirty="0" smtClean="0"/>
              <a:t>Dedicated </a:t>
            </a:r>
            <a:r>
              <a:rPr lang="en-US" altLang="zh-CN" dirty="0"/>
              <a:t>NIC </a:t>
            </a:r>
            <a:r>
              <a:rPr lang="en-US" altLang="zh-CN" dirty="0" smtClean="0"/>
              <a:t>Driver</a:t>
            </a:r>
            <a:r>
              <a:rPr lang="zh-CN" altLang="en-US" dirty="0" smtClean="0"/>
              <a:t>、</a:t>
            </a:r>
            <a:r>
              <a:rPr lang="en-US" altLang="zh-CN" dirty="0" smtClean="0"/>
              <a:t>DMA-based </a:t>
            </a:r>
            <a:r>
              <a:rPr lang="en-US" altLang="zh-CN" dirty="0"/>
              <a:t>zero copy</a:t>
            </a:r>
          </a:p>
          <a:p>
            <a:pPr lvl="2"/>
            <a:r>
              <a:rPr lang="zh-CN" altLang="en-US" dirty="0" smtClean="0"/>
              <a:t> </a:t>
            </a:r>
            <a:r>
              <a:rPr lang="zh-CN" altLang="en-US" dirty="0" smtClean="0">
                <a:solidFill>
                  <a:srgbClr val="C00000"/>
                </a:solidFill>
              </a:rPr>
              <a:t>包</a:t>
            </a:r>
            <a:r>
              <a:rPr lang="zh-CN" altLang="en-US" dirty="0">
                <a:solidFill>
                  <a:srgbClr val="C00000"/>
                </a:solidFill>
              </a:rPr>
              <a:t>俘获</a:t>
            </a:r>
          </a:p>
          <a:p>
            <a:pPr lvl="3"/>
            <a:r>
              <a:rPr lang="zh-CN" altLang="en-US" dirty="0" smtClean="0"/>
              <a:t>包</a:t>
            </a:r>
            <a:r>
              <a:rPr lang="zh-CN" altLang="en-US" dirty="0"/>
              <a:t>俘获库</a:t>
            </a:r>
            <a:r>
              <a:rPr lang="en-US" altLang="zh-CN" dirty="0" err="1" smtClean="0"/>
              <a:t>Libcap</a:t>
            </a:r>
            <a:r>
              <a:rPr lang="zh-CN" altLang="en-US" dirty="0" smtClean="0"/>
              <a:t>、</a:t>
            </a:r>
            <a:r>
              <a:rPr lang="en-US" altLang="zh-CN" dirty="0" err="1" smtClean="0"/>
              <a:t>windowsNT</a:t>
            </a:r>
            <a:r>
              <a:rPr lang="zh-CN" altLang="en-US" dirty="0"/>
              <a:t>下</a:t>
            </a:r>
            <a:r>
              <a:rPr lang="en-US" altLang="zh-CN" dirty="0" err="1"/>
              <a:t>Gobber</a:t>
            </a:r>
            <a:r>
              <a:rPr lang="zh-CN" altLang="en-US" dirty="0"/>
              <a:t>、</a:t>
            </a:r>
            <a:r>
              <a:rPr lang="en-US" altLang="zh-CN" dirty="0" err="1"/>
              <a:t>Ethdump</a:t>
            </a:r>
            <a:r>
              <a:rPr lang="zh-CN" altLang="en-US" dirty="0"/>
              <a:t>和</a:t>
            </a:r>
            <a:r>
              <a:rPr lang="en-US" altLang="zh-CN" dirty="0" err="1"/>
              <a:t>Ethload</a:t>
            </a:r>
            <a:r>
              <a:rPr lang="en-US" altLang="zh-CN" dirty="0"/>
              <a:t> </a:t>
            </a:r>
            <a:r>
              <a:rPr lang="zh-CN" altLang="en-US" dirty="0" smtClean="0"/>
              <a:t>、</a:t>
            </a:r>
            <a:r>
              <a:rPr lang="en-US" altLang="zh-CN" dirty="0"/>
              <a:t>	UNIX</a:t>
            </a:r>
            <a:r>
              <a:rPr lang="zh-CN" altLang="en-US" dirty="0"/>
              <a:t>下</a:t>
            </a:r>
            <a:r>
              <a:rPr lang="en-US" altLang="zh-CN" dirty="0"/>
              <a:t>CSPF</a:t>
            </a:r>
            <a:r>
              <a:rPr lang="zh-CN" altLang="en-US" dirty="0"/>
              <a:t>、</a:t>
            </a:r>
            <a:r>
              <a:rPr lang="en-US" altLang="zh-CN" dirty="0" smtClean="0"/>
              <a:t>BPF</a:t>
            </a:r>
            <a:r>
              <a:rPr lang="zh-CN" altLang="en-US" dirty="0" smtClean="0"/>
              <a:t>、基于</a:t>
            </a:r>
            <a:r>
              <a:rPr lang="zh-CN" altLang="en-US" dirty="0"/>
              <a:t>流的包俘获</a:t>
            </a:r>
          </a:p>
          <a:p>
            <a:pPr lvl="2"/>
            <a:r>
              <a:rPr lang="zh-CN" altLang="en-US" dirty="0" smtClean="0"/>
              <a:t> </a:t>
            </a:r>
            <a:r>
              <a:rPr lang="zh-CN" altLang="en-US" dirty="0" smtClean="0">
                <a:solidFill>
                  <a:srgbClr val="C00000"/>
                </a:solidFill>
              </a:rPr>
              <a:t>主机</a:t>
            </a:r>
            <a:r>
              <a:rPr lang="zh-CN" altLang="en-US" dirty="0">
                <a:solidFill>
                  <a:srgbClr val="C00000"/>
                </a:solidFill>
              </a:rPr>
              <a:t>信息采集</a:t>
            </a:r>
          </a:p>
          <a:p>
            <a:pPr lvl="3"/>
            <a:r>
              <a:rPr lang="zh-CN" altLang="en-US" dirty="0" smtClean="0"/>
              <a:t>应用程序日志、审计日志、网络</a:t>
            </a:r>
            <a:r>
              <a:rPr lang="zh-CN" altLang="en-US" dirty="0"/>
              <a:t>端口的</a:t>
            </a:r>
            <a:r>
              <a:rPr lang="zh-CN" altLang="en-US" dirty="0" smtClean="0"/>
              <a:t>连接状况、系统文件</a:t>
            </a:r>
            <a:endParaRPr lang="zh-CN" altLang="en-US" dirty="0"/>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三、入侵检测技术原理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935795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normAutofit fontScale="92500"/>
          </a:bodyPr>
          <a:lstStyle/>
          <a:p>
            <a:pPr lvl="1"/>
            <a:r>
              <a:rPr lang="zh-CN" altLang="en-US" dirty="0"/>
              <a:t>入侵检测关键技术</a:t>
            </a:r>
            <a:r>
              <a:rPr lang="en-US" altLang="zh-CN" dirty="0"/>
              <a:t>——</a:t>
            </a:r>
            <a:r>
              <a:rPr lang="zh-CN" altLang="en-US" dirty="0"/>
              <a:t>数据检测技术</a:t>
            </a:r>
          </a:p>
          <a:p>
            <a:pPr lvl="2"/>
            <a:r>
              <a:rPr lang="zh-CN" altLang="en-US" dirty="0" smtClean="0"/>
              <a:t> </a:t>
            </a:r>
            <a:r>
              <a:rPr lang="zh-CN" altLang="en-US" dirty="0" smtClean="0">
                <a:solidFill>
                  <a:srgbClr val="C00000"/>
                </a:solidFill>
              </a:rPr>
              <a:t>基于</a:t>
            </a:r>
            <a:r>
              <a:rPr lang="zh-CN" altLang="en-US" dirty="0">
                <a:solidFill>
                  <a:srgbClr val="C00000"/>
                </a:solidFill>
              </a:rPr>
              <a:t>误用的检测</a:t>
            </a:r>
          </a:p>
          <a:p>
            <a:pPr lvl="3"/>
            <a:r>
              <a:rPr lang="zh-CN" altLang="en-US" dirty="0" smtClean="0"/>
              <a:t>运用</a:t>
            </a:r>
            <a:r>
              <a:rPr lang="zh-CN" altLang="en-US" dirty="0">
                <a:solidFill>
                  <a:srgbClr val="C00000"/>
                </a:solidFill>
              </a:rPr>
              <a:t>已知攻击方法</a:t>
            </a:r>
            <a:r>
              <a:rPr lang="zh-CN" altLang="en-US" dirty="0"/>
              <a:t>，根据已</a:t>
            </a:r>
            <a:r>
              <a:rPr lang="zh-CN" altLang="en-US" dirty="0">
                <a:solidFill>
                  <a:srgbClr val="C00000"/>
                </a:solidFill>
              </a:rPr>
              <a:t>定义好的入侵模式</a:t>
            </a:r>
            <a:r>
              <a:rPr lang="zh-CN" altLang="en-US" dirty="0"/>
              <a:t>，通过</a:t>
            </a:r>
            <a:r>
              <a:rPr lang="zh-CN" altLang="en-US" dirty="0">
                <a:solidFill>
                  <a:srgbClr val="C00000"/>
                </a:solidFill>
              </a:rPr>
              <a:t>判断</a:t>
            </a:r>
            <a:r>
              <a:rPr lang="zh-CN" altLang="en-US" dirty="0"/>
              <a:t>这些入侵模式是否出现来</a:t>
            </a:r>
            <a:r>
              <a:rPr lang="zh-CN" altLang="en-US" dirty="0" smtClean="0"/>
              <a:t>检测；</a:t>
            </a:r>
            <a:endParaRPr lang="zh-CN" altLang="en-US" dirty="0"/>
          </a:p>
          <a:p>
            <a:pPr lvl="3"/>
            <a:r>
              <a:rPr lang="zh-CN" altLang="en-US" dirty="0" smtClean="0"/>
              <a:t>通过</a:t>
            </a:r>
            <a:r>
              <a:rPr lang="zh-CN" altLang="en-US" dirty="0"/>
              <a:t>分析入侵过程的特征、条件、排列以及事件间关系能具体描述入侵行为的</a:t>
            </a:r>
            <a:r>
              <a:rPr lang="zh-CN" altLang="en-US" dirty="0" smtClean="0"/>
              <a:t>迹象；</a:t>
            </a:r>
            <a:endParaRPr lang="zh-CN" altLang="en-US" dirty="0"/>
          </a:p>
          <a:p>
            <a:pPr lvl="3"/>
            <a:r>
              <a:rPr lang="zh-CN" altLang="en-US" dirty="0" smtClean="0"/>
              <a:t>检测</a:t>
            </a:r>
            <a:r>
              <a:rPr lang="zh-CN" altLang="en-US" dirty="0"/>
              <a:t>准确度很高，无法检测未知入侵。</a:t>
            </a:r>
          </a:p>
          <a:p>
            <a:pPr lvl="2"/>
            <a:r>
              <a:rPr lang="zh-CN" altLang="en-US" dirty="0" smtClean="0"/>
              <a:t> </a:t>
            </a:r>
            <a:r>
              <a:rPr lang="zh-CN" altLang="en-US" dirty="0" smtClean="0">
                <a:solidFill>
                  <a:srgbClr val="C00000"/>
                </a:solidFill>
              </a:rPr>
              <a:t>基于</a:t>
            </a:r>
            <a:r>
              <a:rPr lang="zh-CN" altLang="en-US" dirty="0">
                <a:solidFill>
                  <a:srgbClr val="C00000"/>
                </a:solidFill>
              </a:rPr>
              <a:t>异常的检测</a:t>
            </a:r>
          </a:p>
          <a:p>
            <a:pPr lvl="3"/>
            <a:r>
              <a:rPr lang="zh-CN" altLang="en-US" dirty="0" smtClean="0"/>
              <a:t>前提</a:t>
            </a:r>
            <a:r>
              <a:rPr lang="zh-CN" altLang="en-US" dirty="0"/>
              <a:t>：</a:t>
            </a:r>
            <a:r>
              <a:rPr lang="zh-CN" altLang="en-US" dirty="0">
                <a:solidFill>
                  <a:srgbClr val="C00000"/>
                </a:solidFill>
              </a:rPr>
              <a:t>入侵是异常活动的</a:t>
            </a:r>
            <a:r>
              <a:rPr lang="zh-CN" altLang="en-US" dirty="0" smtClean="0">
                <a:solidFill>
                  <a:srgbClr val="C00000"/>
                </a:solidFill>
              </a:rPr>
              <a:t>子集</a:t>
            </a:r>
            <a:r>
              <a:rPr lang="zh-CN" altLang="en-US" dirty="0" smtClean="0"/>
              <a:t>； </a:t>
            </a:r>
            <a:endParaRPr lang="zh-CN" altLang="en-US" dirty="0"/>
          </a:p>
          <a:p>
            <a:pPr lvl="3"/>
            <a:r>
              <a:rPr lang="zh-CN" altLang="en-US" dirty="0" smtClean="0"/>
              <a:t>用户</a:t>
            </a:r>
            <a:r>
              <a:rPr lang="zh-CN" altLang="en-US" dirty="0"/>
              <a:t>轮廓</a:t>
            </a:r>
            <a:r>
              <a:rPr lang="en-US" altLang="zh-CN" dirty="0"/>
              <a:t>(Profile): </a:t>
            </a:r>
            <a:r>
              <a:rPr lang="zh-CN" altLang="en-US" dirty="0"/>
              <a:t>通常</a:t>
            </a:r>
            <a:r>
              <a:rPr lang="zh-CN" altLang="en-US" dirty="0">
                <a:solidFill>
                  <a:srgbClr val="C00000"/>
                </a:solidFill>
              </a:rPr>
              <a:t>定义为各种行为参数及其阀值</a:t>
            </a:r>
            <a:r>
              <a:rPr lang="zh-CN" altLang="en-US" dirty="0"/>
              <a:t>的集合，用于描述正常行为</a:t>
            </a:r>
            <a:r>
              <a:rPr lang="zh-CN" altLang="en-US" dirty="0" smtClean="0"/>
              <a:t>范围；</a:t>
            </a:r>
            <a:endParaRPr lang="zh-CN" altLang="en-US" dirty="0"/>
          </a:p>
          <a:p>
            <a:pPr lvl="3"/>
            <a:r>
              <a:rPr lang="zh-CN" altLang="en-US" dirty="0" smtClean="0"/>
              <a:t>指标</a:t>
            </a:r>
            <a:r>
              <a:rPr lang="zh-CN" altLang="en-US" dirty="0"/>
              <a:t>：漏报率低，误报率高，可检测</a:t>
            </a:r>
            <a:r>
              <a:rPr lang="zh-CN" altLang="en-US" dirty="0" smtClean="0"/>
              <a:t>未知入侵。</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三、入侵检测技术原理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534941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left)">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smtClean="0"/>
              <a:t> 基于误用的检测技术</a:t>
            </a:r>
            <a:r>
              <a:rPr lang="en-US" altLang="zh-CN" dirty="0" smtClean="0"/>
              <a:t>——</a:t>
            </a:r>
            <a:r>
              <a:rPr lang="zh-CN" altLang="en-US" dirty="0" smtClean="0"/>
              <a:t>专家系统</a:t>
            </a:r>
            <a:endParaRPr lang="en-US" altLang="zh-CN" dirty="0" smtClean="0"/>
          </a:p>
          <a:p>
            <a:pPr lvl="2"/>
            <a:r>
              <a:rPr lang="zh-CN" altLang="en-US" dirty="0" smtClean="0"/>
              <a:t> </a:t>
            </a:r>
            <a:r>
              <a:rPr lang="zh-CN" altLang="en-US" dirty="0" smtClean="0">
                <a:solidFill>
                  <a:srgbClr val="002060"/>
                </a:solidFill>
              </a:rPr>
              <a:t>工作原理</a:t>
            </a:r>
            <a:endParaRPr lang="zh-CN" altLang="en-US" dirty="0">
              <a:solidFill>
                <a:srgbClr val="002060"/>
              </a:solidFill>
            </a:endParaRPr>
          </a:p>
          <a:p>
            <a:pPr lvl="3"/>
            <a:r>
              <a:rPr lang="zh-CN" altLang="en-US" dirty="0" smtClean="0"/>
              <a:t>攻击</a:t>
            </a:r>
            <a:r>
              <a:rPr lang="zh-CN" altLang="en-US" dirty="0"/>
              <a:t>信息使用的输入使用</a:t>
            </a:r>
            <a:r>
              <a:rPr lang="en-US" altLang="zh-CN" dirty="0">
                <a:solidFill>
                  <a:srgbClr val="C00000"/>
                </a:solidFill>
              </a:rPr>
              <a:t>if</a:t>
            </a:r>
            <a:r>
              <a:rPr lang="zh-CN" altLang="en-US" dirty="0">
                <a:solidFill>
                  <a:srgbClr val="C00000"/>
                </a:solidFill>
              </a:rPr>
              <a:t>－</a:t>
            </a:r>
            <a:r>
              <a:rPr lang="en-US" altLang="zh-CN" dirty="0">
                <a:solidFill>
                  <a:srgbClr val="C00000"/>
                </a:solidFill>
              </a:rPr>
              <a:t>then</a:t>
            </a:r>
            <a:r>
              <a:rPr lang="zh-CN" altLang="en-US" dirty="0">
                <a:solidFill>
                  <a:srgbClr val="C00000"/>
                </a:solidFill>
              </a:rPr>
              <a:t>的语法</a:t>
            </a:r>
            <a:r>
              <a:rPr lang="zh-CN" altLang="en-US" dirty="0"/>
              <a:t>。</a:t>
            </a:r>
          </a:p>
          <a:p>
            <a:pPr lvl="3"/>
            <a:r>
              <a:rPr lang="zh-CN" altLang="en-US" dirty="0" smtClean="0"/>
              <a:t>指示</a:t>
            </a:r>
            <a:r>
              <a:rPr lang="zh-CN" altLang="en-US" dirty="0"/>
              <a:t>入侵的具体条件放在规则的左边（</a:t>
            </a:r>
            <a:r>
              <a:rPr lang="en-US" altLang="zh-CN" dirty="0"/>
              <a:t>if</a:t>
            </a:r>
            <a:r>
              <a:rPr lang="zh-CN" altLang="en-US" dirty="0"/>
              <a:t>侧），当满足这些规则时，规则执行右边（</a:t>
            </a:r>
            <a:r>
              <a:rPr lang="en-US" altLang="zh-CN" dirty="0"/>
              <a:t>then</a:t>
            </a:r>
            <a:r>
              <a:rPr lang="zh-CN" altLang="en-US" dirty="0"/>
              <a:t>侧）的动作。</a:t>
            </a:r>
          </a:p>
          <a:p>
            <a:pPr lvl="2"/>
            <a:r>
              <a:rPr lang="en-US" altLang="zh-CN" dirty="0" smtClean="0"/>
              <a:t> Example</a:t>
            </a:r>
            <a:endParaRPr lang="en-US" altLang="zh-CN" dirty="0"/>
          </a:p>
          <a:p>
            <a:pPr marL="1371600" lvl="3" indent="0">
              <a:buNone/>
            </a:pPr>
            <a:r>
              <a:rPr lang="en-US" altLang="zh-CN" dirty="0" smtClean="0">
                <a:solidFill>
                  <a:srgbClr val="C00000"/>
                </a:solidFill>
              </a:rPr>
              <a:t>If </a:t>
            </a:r>
            <a:r>
              <a:rPr lang="en-US" altLang="zh-CN" dirty="0">
                <a:solidFill>
                  <a:srgbClr val="C00000"/>
                </a:solidFill>
              </a:rPr>
              <a:t>(</a:t>
            </a:r>
            <a:r>
              <a:rPr lang="en-US" altLang="zh-CN" dirty="0" err="1">
                <a:solidFill>
                  <a:srgbClr val="C00000"/>
                </a:solidFill>
              </a:rPr>
              <a:t>Src_ip</a:t>
            </a:r>
            <a:r>
              <a:rPr lang="en-US" altLang="zh-CN" dirty="0">
                <a:solidFill>
                  <a:srgbClr val="C00000"/>
                </a:solidFill>
              </a:rPr>
              <a:t> == </a:t>
            </a:r>
            <a:r>
              <a:rPr lang="en-US" altLang="zh-CN" dirty="0" err="1">
                <a:solidFill>
                  <a:srgbClr val="C00000"/>
                </a:solidFill>
              </a:rPr>
              <a:t>Des_ip</a:t>
            </a:r>
            <a:r>
              <a:rPr lang="en-US" altLang="zh-CN" dirty="0">
                <a:solidFill>
                  <a:srgbClr val="C00000"/>
                </a:solidFill>
              </a:rPr>
              <a:t>)</a:t>
            </a:r>
          </a:p>
          <a:p>
            <a:pPr marL="1371600" lvl="3" indent="0">
              <a:buNone/>
            </a:pPr>
            <a:r>
              <a:rPr lang="en-US" altLang="zh-CN" dirty="0" smtClean="0">
                <a:solidFill>
                  <a:srgbClr val="C00000"/>
                </a:solidFill>
              </a:rPr>
              <a:t>Then</a:t>
            </a:r>
            <a:endParaRPr lang="en-US" altLang="zh-CN" dirty="0">
              <a:solidFill>
                <a:srgbClr val="C00000"/>
              </a:solidFill>
            </a:endParaRPr>
          </a:p>
          <a:p>
            <a:pPr marL="1371600" lvl="3" indent="0">
              <a:buNone/>
            </a:pPr>
            <a:r>
              <a:rPr lang="en-US" altLang="zh-CN" dirty="0" smtClean="0">
                <a:solidFill>
                  <a:srgbClr val="C00000"/>
                </a:solidFill>
              </a:rPr>
              <a:t>“</a:t>
            </a:r>
            <a:r>
              <a:rPr lang="en-US" altLang="zh-CN" dirty="0">
                <a:solidFill>
                  <a:srgbClr val="C00000"/>
                </a:solidFill>
              </a:rPr>
              <a:t>Land attack”</a:t>
            </a:r>
          </a:p>
          <a:p>
            <a:pPr lvl="2"/>
            <a:endParaRPr lang="zh-CN" altLang="en-US" dirty="0" smtClean="0"/>
          </a:p>
          <a:p>
            <a:pPr lvl="1"/>
            <a:endParaRPr lang="zh-CN" altLang="en-US" dirty="0" smtClean="0"/>
          </a:p>
          <a:p>
            <a:pPr marL="914400" lvl="2" indent="0">
              <a:buNone/>
            </a:pP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三、入侵检测技术原理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557869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a:xfrm>
            <a:off x="431371" y="1844824"/>
            <a:ext cx="5736637" cy="4034483"/>
          </a:xfrm>
        </p:spPr>
        <p:txBody>
          <a:bodyPr/>
          <a:lstStyle/>
          <a:p>
            <a:pPr lvl="1"/>
            <a:r>
              <a:rPr lang="zh-CN" altLang="en-US" dirty="0" smtClean="0"/>
              <a:t> 基于</a:t>
            </a:r>
            <a:r>
              <a:rPr lang="zh-CN" altLang="en-US" dirty="0"/>
              <a:t>误用的</a:t>
            </a:r>
            <a:r>
              <a:rPr lang="zh-CN" altLang="en-US" dirty="0" smtClean="0"/>
              <a:t>检测技术</a:t>
            </a:r>
            <a:r>
              <a:rPr lang="en-US" altLang="zh-CN" dirty="0" smtClean="0"/>
              <a:t>——</a:t>
            </a:r>
            <a:r>
              <a:rPr lang="zh-CN" altLang="en-US" dirty="0" smtClean="0"/>
              <a:t>模式匹配</a:t>
            </a:r>
            <a:endParaRPr lang="en-US" altLang="zh-CN" dirty="0" smtClean="0"/>
          </a:p>
          <a:p>
            <a:pPr lvl="2"/>
            <a:r>
              <a:rPr lang="zh-CN" altLang="en-US" dirty="0" smtClean="0"/>
              <a:t> </a:t>
            </a:r>
            <a:r>
              <a:rPr lang="zh-CN" altLang="en-US" dirty="0" smtClean="0"/>
              <a:t>工作原理</a:t>
            </a:r>
            <a:endParaRPr lang="zh-CN" altLang="en-US" dirty="0"/>
          </a:p>
          <a:p>
            <a:pPr lvl="3"/>
            <a:r>
              <a:rPr lang="zh-CN" altLang="en-US" dirty="0" smtClean="0"/>
              <a:t>根据</a:t>
            </a:r>
            <a:r>
              <a:rPr lang="zh-CN" altLang="en-US" dirty="0"/>
              <a:t>知识</a:t>
            </a:r>
            <a:r>
              <a:rPr lang="zh-CN" altLang="en-US" dirty="0">
                <a:solidFill>
                  <a:srgbClr val="C00000"/>
                </a:solidFill>
              </a:rPr>
              <a:t>建立攻击脚本库</a:t>
            </a:r>
            <a:r>
              <a:rPr lang="zh-CN" altLang="en-US" dirty="0"/>
              <a:t>，每一脚本都由一系列攻击行为组成。</a:t>
            </a:r>
          </a:p>
          <a:p>
            <a:pPr lvl="3"/>
            <a:r>
              <a:rPr lang="zh-CN" altLang="en-US" dirty="0" smtClean="0"/>
              <a:t>有关</a:t>
            </a:r>
            <a:r>
              <a:rPr lang="zh-CN" altLang="en-US" dirty="0"/>
              <a:t>攻击者行为的知识被描述为：攻击者目的，攻击者达到此目的的可能行为步骤，以及对系统的特殊使用等。</a:t>
            </a:r>
          </a:p>
          <a:p>
            <a:pPr lvl="2"/>
            <a:endParaRPr lang="zh-CN" altLang="en-US" dirty="0" smtClean="0"/>
          </a:p>
          <a:p>
            <a:pPr lvl="1"/>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三、入侵检测技术原理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10" name="Text Box 2"/>
          <p:cNvSpPr txBox="1">
            <a:spLocks noChangeArrowheads="1"/>
          </p:cNvSpPr>
          <p:nvPr/>
        </p:nvSpPr>
        <p:spPr bwMode="auto">
          <a:xfrm>
            <a:off x="6240016" y="1551980"/>
            <a:ext cx="64897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bg1"/>
                </a:solidFill>
                <a:latin typeface="Arial" panose="020B0604020202020204" pitchFamily="34" charset="0"/>
                <a:ea typeface="宋体" panose="02010600030101010101" pitchFamily="2" charset="-122"/>
              </a:defRPr>
            </a:lvl1pPr>
            <a:lvl2pPr marL="742950" indent="-285750" eaLnBrk="0" hangingPunct="0">
              <a:defRPr sz="2800">
                <a:solidFill>
                  <a:schemeClr val="bg1"/>
                </a:solidFill>
                <a:latin typeface="Arial" panose="020B0604020202020204" pitchFamily="34" charset="0"/>
                <a:ea typeface="宋体" panose="02010600030101010101" pitchFamily="2" charset="-122"/>
              </a:defRPr>
            </a:lvl2pPr>
            <a:lvl3pPr marL="1143000" indent="-228600" eaLnBrk="0" hangingPunct="0">
              <a:defRPr sz="2800">
                <a:solidFill>
                  <a:schemeClr val="bg1"/>
                </a:solidFill>
                <a:latin typeface="Arial" panose="020B0604020202020204" pitchFamily="34" charset="0"/>
                <a:ea typeface="宋体" panose="02010600030101010101" pitchFamily="2" charset="-122"/>
              </a:defRPr>
            </a:lvl3pPr>
            <a:lvl4pPr marL="1600200" indent="-228600" eaLnBrk="0" hangingPunct="0">
              <a:defRPr sz="2800">
                <a:solidFill>
                  <a:schemeClr val="bg1"/>
                </a:solidFill>
                <a:latin typeface="Arial" panose="020B0604020202020204" pitchFamily="34" charset="0"/>
                <a:ea typeface="宋体" panose="02010600030101010101" pitchFamily="2" charset="-122"/>
              </a:defRPr>
            </a:lvl4pPr>
            <a:lvl5pPr marL="2057400" indent="-228600" eaLnBrk="0" hangingPunct="0">
              <a:defRPr sz="2800">
                <a:solidFill>
                  <a:schemeClr val="bg1"/>
                </a:solidFill>
                <a:latin typeface="Arial" panose="020B0604020202020204" pitchFamily="34" charset="0"/>
                <a:ea typeface="宋体"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sz="2800">
                <a:solidFill>
                  <a:schemeClr val="bg1"/>
                </a:solidFill>
                <a:latin typeface="Arial" panose="020B0604020202020204" pitchFamily="34" charset="0"/>
                <a:ea typeface="宋体"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sz="2800">
                <a:solidFill>
                  <a:schemeClr val="bg1"/>
                </a:solidFill>
                <a:latin typeface="Arial" panose="020B0604020202020204" pitchFamily="34" charset="0"/>
                <a:ea typeface="宋体"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sz="2800">
                <a:solidFill>
                  <a:schemeClr val="bg1"/>
                </a:solidFill>
                <a:latin typeface="Arial" panose="020B0604020202020204" pitchFamily="34" charset="0"/>
                <a:ea typeface="宋体"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sz="2800">
                <a:solidFill>
                  <a:schemeClr val="bg1"/>
                </a:solidFill>
                <a:latin typeface="Arial" panose="020B0604020202020204" pitchFamily="34" charset="0"/>
                <a:ea typeface="宋体" panose="02010600030101010101" pitchFamily="2" charset="-122"/>
              </a:defRPr>
            </a:lvl9pPr>
          </a:lstStyle>
          <a:p>
            <a:pPr eaLnBrk="1" hangingPunct="1">
              <a:defRPr/>
            </a:pPr>
            <a:r>
              <a:rPr lang="zh-CN" altLang="en-US" sz="1200" dirty="0">
                <a:solidFill>
                  <a:prstClr val="black"/>
                </a:solidFill>
                <a:latin typeface="Lucida Console" panose="020B0609040504020204" pitchFamily="49" charset="0"/>
              </a:rPr>
              <a:t>   </a:t>
            </a:r>
            <a:r>
              <a:rPr lang="en-US" altLang="zh-CN" sz="1200" dirty="0">
                <a:solidFill>
                  <a:prstClr val="black"/>
                </a:solidFill>
                <a:latin typeface="Lucida Console" panose="020B0609040504020204" pitchFamily="49" charset="0"/>
              </a:rPr>
              <a:t>0  0050 dac6 f2d6 00b0 d04d </a:t>
            </a:r>
            <a:r>
              <a:rPr lang="en-US" altLang="zh-CN" sz="1200" dirty="0" err="1">
                <a:solidFill>
                  <a:prstClr val="black"/>
                </a:solidFill>
                <a:latin typeface="Lucida Console" panose="020B0609040504020204" pitchFamily="49" charset="0"/>
              </a:rPr>
              <a:t>cbaa</a:t>
            </a:r>
            <a:r>
              <a:rPr lang="en-US" altLang="zh-CN" sz="1200" dirty="0">
                <a:solidFill>
                  <a:prstClr val="black"/>
                </a:solidFill>
                <a:latin typeface="Lucida Console" panose="020B0609040504020204" pitchFamily="49" charset="0"/>
              </a:rPr>
              <a:t> 0800 4500   .P.......M....E. </a:t>
            </a:r>
          </a:p>
          <a:p>
            <a:pPr eaLnBrk="1" hangingPunct="1">
              <a:defRPr/>
            </a:pPr>
            <a:r>
              <a:rPr lang="en-US" altLang="zh-CN" sz="1200" dirty="0">
                <a:solidFill>
                  <a:prstClr val="black"/>
                </a:solidFill>
                <a:latin typeface="Lucida Console" panose="020B0609040504020204" pitchFamily="49" charset="0"/>
              </a:rPr>
              <a:t>  10  0157 3105 4000 8006 0000 0a0a 0231 d850   .W1.@........1.P </a:t>
            </a:r>
          </a:p>
          <a:p>
            <a:pPr eaLnBrk="1" hangingPunct="1">
              <a:defRPr/>
            </a:pPr>
            <a:r>
              <a:rPr lang="en-US" altLang="zh-CN" sz="1200" dirty="0">
                <a:solidFill>
                  <a:prstClr val="black"/>
                </a:solidFill>
                <a:latin typeface="Lucida Console" panose="020B0609040504020204" pitchFamily="49" charset="0"/>
              </a:rPr>
              <a:t>  20  1111 06a3 0050 df62 322e 413a 9cf1 5018   .....P.b2.A:..P. </a:t>
            </a:r>
          </a:p>
          <a:p>
            <a:pPr eaLnBrk="1" hangingPunct="1">
              <a:defRPr/>
            </a:pPr>
            <a:r>
              <a:rPr lang="en-US" altLang="zh-CN" sz="1200" dirty="0">
                <a:solidFill>
                  <a:prstClr val="black"/>
                </a:solidFill>
                <a:latin typeface="Lucida Console" panose="020B0609040504020204" pitchFamily="49" charset="0"/>
              </a:rPr>
              <a:t>  30  16d0 f6e5 0000 </a:t>
            </a:r>
            <a:r>
              <a:rPr lang="en-US" altLang="zh-CN" sz="1200" b="1" dirty="0">
                <a:solidFill>
                  <a:srgbClr val="70AD47"/>
                </a:solidFill>
                <a:latin typeface="Lucida Console" panose="020B0609040504020204" pitchFamily="49" charset="0"/>
              </a:rPr>
              <a:t>4745 5420 2f70 726f 6475</a:t>
            </a:r>
            <a:r>
              <a:rPr lang="en-US" altLang="zh-CN" sz="1200" dirty="0">
                <a:solidFill>
                  <a:srgbClr val="70AD47"/>
                </a:solidFill>
                <a:latin typeface="Lucida Console" panose="020B0609040504020204" pitchFamily="49" charset="0"/>
              </a:rPr>
              <a:t>   ......</a:t>
            </a:r>
            <a:r>
              <a:rPr lang="en-US" altLang="zh-CN" sz="1200" b="1" dirty="0">
                <a:solidFill>
                  <a:srgbClr val="70AD47"/>
                </a:solidFill>
                <a:latin typeface="Lucida Console" panose="020B0609040504020204" pitchFamily="49" charset="0"/>
              </a:rPr>
              <a:t>GET /</a:t>
            </a:r>
            <a:r>
              <a:rPr lang="en-US" altLang="zh-CN" sz="1200" b="1" dirty="0" err="1">
                <a:solidFill>
                  <a:srgbClr val="70AD47"/>
                </a:solidFill>
                <a:latin typeface="Lucida Console" panose="020B0609040504020204" pitchFamily="49" charset="0"/>
              </a:rPr>
              <a:t>produ</a:t>
            </a:r>
            <a:r>
              <a:rPr lang="en-US" altLang="zh-CN" sz="1200" b="1" dirty="0">
                <a:solidFill>
                  <a:srgbClr val="70AD47"/>
                </a:solidFill>
                <a:latin typeface="Lucida Console" panose="020B0609040504020204" pitchFamily="49" charset="0"/>
              </a:rPr>
              <a:t> </a:t>
            </a:r>
          </a:p>
          <a:p>
            <a:pPr eaLnBrk="1" hangingPunct="1">
              <a:defRPr/>
            </a:pPr>
            <a:r>
              <a:rPr lang="en-US" altLang="zh-CN" sz="1200" b="1" dirty="0">
                <a:solidFill>
                  <a:srgbClr val="70AD47"/>
                </a:solidFill>
                <a:latin typeface="Lucida Console" panose="020B0609040504020204" pitchFamily="49" charset="0"/>
              </a:rPr>
              <a:t>  40  6374 732f 7769 7265 6c65 7373 2f69 6d61   </a:t>
            </a:r>
            <a:r>
              <a:rPr lang="en-US" altLang="zh-CN" sz="1200" b="1" dirty="0" err="1">
                <a:solidFill>
                  <a:srgbClr val="70AD47"/>
                </a:solidFill>
                <a:latin typeface="Lucida Console" panose="020B0609040504020204" pitchFamily="49" charset="0"/>
              </a:rPr>
              <a:t>cts</a:t>
            </a:r>
            <a:r>
              <a:rPr lang="en-US" altLang="zh-CN" sz="1200" b="1" dirty="0">
                <a:solidFill>
                  <a:srgbClr val="70AD47"/>
                </a:solidFill>
                <a:latin typeface="Lucida Console" panose="020B0609040504020204" pitchFamily="49" charset="0"/>
              </a:rPr>
              <a:t>/wireless/</a:t>
            </a:r>
            <a:r>
              <a:rPr lang="en-US" altLang="zh-CN" sz="1200" b="1" dirty="0" err="1">
                <a:solidFill>
                  <a:srgbClr val="70AD47"/>
                </a:solidFill>
                <a:latin typeface="Lucida Console" panose="020B0609040504020204" pitchFamily="49" charset="0"/>
              </a:rPr>
              <a:t>ima</a:t>
            </a:r>
            <a:r>
              <a:rPr lang="en-US" altLang="zh-CN" sz="1200" b="1" dirty="0">
                <a:solidFill>
                  <a:srgbClr val="70AD47"/>
                </a:solidFill>
                <a:latin typeface="Lucida Console" panose="020B0609040504020204" pitchFamily="49" charset="0"/>
              </a:rPr>
              <a:t> </a:t>
            </a:r>
          </a:p>
          <a:p>
            <a:pPr eaLnBrk="1" hangingPunct="1">
              <a:defRPr/>
            </a:pPr>
            <a:r>
              <a:rPr lang="en-US" altLang="zh-CN" sz="1200" b="1" dirty="0">
                <a:solidFill>
                  <a:srgbClr val="70AD47"/>
                </a:solidFill>
                <a:latin typeface="Lucida Console" panose="020B0609040504020204" pitchFamily="49" charset="0"/>
              </a:rPr>
              <a:t>  50  6765 732f 686f 6d65 5f63 6f6c 6c61 6765   </a:t>
            </a:r>
            <a:r>
              <a:rPr lang="en-US" altLang="zh-CN" sz="1200" b="1" dirty="0" err="1">
                <a:solidFill>
                  <a:srgbClr val="70AD47"/>
                </a:solidFill>
                <a:latin typeface="Lucida Console" panose="020B0609040504020204" pitchFamily="49" charset="0"/>
              </a:rPr>
              <a:t>ges</a:t>
            </a:r>
            <a:r>
              <a:rPr lang="en-US" altLang="zh-CN" sz="1200" b="1" dirty="0">
                <a:solidFill>
                  <a:srgbClr val="70AD47"/>
                </a:solidFill>
                <a:latin typeface="Lucida Console" panose="020B0609040504020204" pitchFamily="49" charset="0"/>
              </a:rPr>
              <a:t>/</a:t>
            </a:r>
            <a:r>
              <a:rPr lang="en-US" altLang="zh-CN" sz="1200" b="1" dirty="0" err="1">
                <a:solidFill>
                  <a:srgbClr val="70AD47"/>
                </a:solidFill>
                <a:latin typeface="Lucida Console" panose="020B0609040504020204" pitchFamily="49" charset="0"/>
              </a:rPr>
              <a:t>home_collage</a:t>
            </a:r>
            <a:r>
              <a:rPr lang="en-US" altLang="zh-CN" sz="1200" b="1" dirty="0">
                <a:solidFill>
                  <a:srgbClr val="70AD47"/>
                </a:solidFill>
                <a:latin typeface="Lucida Console" panose="020B0609040504020204" pitchFamily="49" charset="0"/>
              </a:rPr>
              <a:t> </a:t>
            </a:r>
          </a:p>
          <a:p>
            <a:pPr eaLnBrk="1" hangingPunct="1">
              <a:defRPr/>
            </a:pPr>
            <a:r>
              <a:rPr lang="en-US" altLang="zh-CN" sz="1200" b="1" dirty="0">
                <a:solidFill>
                  <a:srgbClr val="70AD47"/>
                </a:solidFill>
                <a:latin typeface="Lucida Console" panose="020B0609040504020204" pitchFamily="49" charset="0"/>
              </a:rPr>
              <a:t>  60  322e 6a70 6720 4854 5450 2f31 2e31 0d0a   2.jpg HTTP/1.1.. </a:t>
            </a:r>
          </a:p>
          <a:p>
            <a:pPr eaLnBrk="1" hangingPunct="1">
              <a:defRPr/>
            </a:pPr>
            <a:r>
              <a:rPr lang="en-US" altLang="zh-CN" sz="1200" b="1" dirty="0">
                <a:solidFill>
                  <a:srgbClr val="70AD47"/>
                </a:solidFill>
                <a:latin typeface="Lucida Console" panose="020B0609040504020204" pitchFamily="49" charset="0"/>
              </a:rPr>
              <a:t>  70  4163 6365 7074 3a20 2a2f 2a0d 0a52 6566   Accept: */*..Ref </a:t>
            </a:r>
          </a:p>
          <a:p>
            <a:pPr eaLnBrk="1" hangingPunct="1">
              <a:defRPr/>
            </a:pPr>
            <a:r>
              <a:rPr lang="en-US" altLang="zh-CN" sz="1200" b="1" dirty="0">
                <a:solidFill>
                  <a:srgbClr val="70AD47"/>
                </a:solidFill>
                <a:latin typeface="Lucida Console" panose="020B0609040504020204" pitchFamily="49" charset="0"/>
              </a:rPr>
              <a:t>  80  6572 6572 3a20 6874 7470 3a2f 2f77 7777   </a:t>
            </a:r>
            <a:r>
              <a:rPr lang="en-US" altLang="zh-CN" sz="1200" b="1" dirty="0" err="1">
                <a:solidFill>
                  <a:srgbClr val="70AD47"/>
                </a:solidFill>
                <a:latin typeface="Lucida Console" panose="020B0609040504020204" pitchFamily="49" charset="0"/>
              </a:rPr>
              <a:t>erer</a:t>
            </a:r>
            <a:r>
              <a:rPr lang="en-US" altLang="zh-CN" sz="1200" b="1" dirty="0">
                <a:solidFill>
                  <a:srgbClr val="70AD47"/>
                </a:solidFill>
                <a:latin typeface="Lucida Console" panose="020B0609040504020204" pitchFamily="49" charset="0"/>
              </a:rPr>
              <a:t>: http://www </a:t>
            </a:r>
          </a:p>
          <a:p>
            <a:pPr eaLnBrk="1" hangingPunct="1">
              <a:defRPr/>
            </a:pPr>
            <a:r>
              <a:rPr lang="en-US" altLang="zh-CN" sz="1200" b="1" dirty="0">
                <a:solidFill>
                  <a:srgbClr val="70AD47"/>
                </a:solidFill>
                <a:latin typeface="Lucida Console" panose="020B0609040504020204" pitchFamily="49" charset="0"/>
              </a:rPr>
              <a:t>  90  2e61 6d65 7269 7465 6368 2e63 6f6d 2f70   .ameritech.com/p </a:t>
            </a:r>
          </a:p>
          <a:p>
            <a:pPr eaLnBrk="1" hangingPunct="1">
              <a:defRPr/>
            </a:pPr>
            <a:r>
              <a:rPr lang="en-US" altLang="zh-CN" sz="1200" b="1" dirty="0">
                <a:solidFill>
                  <a:srgbClr val="70AD47"/>
                </a:solidFill>
                <a:latin typeface="Lucida Console" panose="020B0609040504020204" pitchFamily="49" charset="0"/>
              </a:rPr>
              <a:t>  a0  726f 6475 6374 732f 7769 7265 6c65 7373   </a:t>
            </a:r>
            <a:r>
              <a:rPr lang="en-US" altLang="zh-CN" sz="1200" b="1" dirty="0" err="1">
                <a:solidFill>
                  <a:srgbClr val="70AD47"/>
                </a:solidFill>
                <a:latin typeface="Lucida Console" panose="020B0609040504020204" pitchFamily="49" charset="0"/>
              </a:rPr>
              <a:t>roducts</a:t>
            </a:r>
            <a:r>
              <a:rPr lang="en-US" altLang="zh-CN" sz="1200" b="1" dirty="0">
                <a:solidFill>
                  <a:srgbClr val="70AD47"/>
                </a:solidFill>
                <a:latin typeface="Lucida Console" panose="020B0609040504020204" pitchFamily="49" charset="0"/>
              </a:rPr>
              <a:t>/wireless </a:t>
            </a:r>
          </a:p>
          <a:p>
            <a:pPr eaLnBrk="1" hangingPunct="1">
              <a:defRPr/>
            </a:pPr>
            <a:r>
              <a:rPr lang="en-US" altLang="zh-CN" sz="1200" b="1" dirty="0">
                <a:solidFill>
                  <a:srgbClr val="70AD47"/>
                </a:solidFill>
                <a:latin typeface="Lucida Console" panose="020B0609040504020204" pitchFamily="49" charset="0"/>
              </a:rPr>
              <a:t>  b0  2f73 746f 7265 2f0d 0a41 6363 6570 742d   /store/..Accept- </a:t>
            </a:r>
          </a:p>
          <a:p>
            <a:pPr eaLnBrk="1" hangingPunct="1">
              <a:defRPr/>
            </a:pPr>
            <a:r>
              <a:rPr lang="en-US" altLang="zh-CN" sz="1200" b="1" dirty="0">
                <a:solidFill>
                  <a:srgbClr val="70AD47"/>
                </a:solidFill>
                <a:latin typeface="Lucida Console" panose="020B0609040504020204" pitchFamily="49" charset="0"/>
              </a:rPr>
              <a:t>  c0  4c61 6e67 7561 6765 3a20 656e 2d75 730d   Language: </a:t>
            </a:r>
            <a:r>
              <a:rPr lang="en-US" altLang="zh-CN" sz="1200" b="1" dirty="0" err="1">
                <a:solidFill>
                  <a:srgbClr val="70AD47"/>
                </a:solidFill>
                <a:latin typeface="Lucida Console" panose="020B0609040504020204" pitchFamily="49" charset="0"/>
              </a:rPr>
              <a:t>en</a:t>
            </a:r>
            <a:r>
              <a:rPr lang="en-US" altLang="zh-CN" sz="1200" b="1" dirty="0">
                <a:solidFill>
                  <a:srgbClr val="70AD47"/>
                </a:solidFill>
                <a:latin typeface="Lucida Console" panose="020B0609040504020204" pitchFamily="49" charset="0"/>
              </a:rPr>
              <a:t>-us. </a:t>
            </a:r>
          </a:p>
          <a:p>
            <a:pPr eaLnBrk="1" hangingPunct="1">
              <a:defRPr/>
            </a:pPr>
            <a:r>
              <a:rPr lang="en-US" altLang="zh-CN" sz="1200" b="1" dirty="0">
                <a:solidFill>
                  <a:srgbClr val="70AD47"/>
                </a:solidFill>
                <a:latin typeface="Lucida Console" panose="020B0609040504020204" pitchFamily="49" charset="0"/>
              </a:rPr>
              <a:t>  d0  0a41 6363 6570 742d 456e 636f 6469 6e67   .Accept-Encoding </a:t>
            </a:r>
          </a:p>
          <a:p>
            <a:pPr eaLnBrk="1" hangingPunct="1">
              <a:defRPr/>
            </a:pPr>
            <a:r>
              <a:rPr lang="en-US" altLang="zh-CN" sz="1200" b="1" dirty="0">
                <a:solidFill>
                  <a:srgbClr val="70AD47"/>
                </a:solidFill>
                <a:latin typeface="Lucida Console" panose="020B0609040504020204" pitchFamily="49" charset="0"/>
              </a:rPr>
              <a:t>  e0  3a20 677a 6970 2c20 6465 666c 6174 650d   : </a:t>
            </a:r>
            <a:r>
              <a:rPr lang="en-US" altLang="zh-CN" sz="1200" b="1" dirty="0" err="1">
                <a:solidFill>
                  <a:srgbClr val="70AD47"/>
                </a:solidFill>
                <a:latin typeface="Lucida Console" panose="020B0609040504020204" pitchFamily="49" charset="0"/>
              </a:rPr>
              <a:t>gzip</a:t>
            </a:r>
            <a:r>
              <a:rPr lang="en-US" altLang="zh-CN" sz="1200" b="1" dirty="0">
                <a:solidFill>
                  <a:srgbClr val="70AD47"/>
                </a:solidFill>
                <a:latin typeface="Lucida Console" panose="020B0609040504020204" pitchFamily="49" charset="0"/>
              </a:rPr>
              <a:t>, deflate. </a:t>
            </a:r>
          </a:p>
          <a:p>
            <a:pPr eaLnBrk="1" hangingPunct="1">
              <a:defRPr/>
            </a:pPr>
            <a:r>
              <a:rPr lang="en-US" altLang="zh-CN" sz="1200" b="1" dirty="0">
                <a:solidFill>
                  <a:srgbClr val="70AD47"/>
                </a:solidFill>
                <a:latin typeface="Lucida Console" panose="020B0609040504020204" pitchFamily="49" charset="0"/>
              </a:rPr>
              <a:t>  f0  0a55 7365 722d 4167 656e 743a 204d 6f7a   .User-Agent: </a:t>
            </a:r>
            <a:r>
              <a:rPr lang="en-US" altLang="zh-CN" sz="1200" b="1" dirty="0" err="1">
                <a:solidFill>
                  <a:srgbClr val="70AD47"/>
                </a:solidFill>
                <a:latin typeface="Lucida Console" panose="020B0609040504020204" pitchFamily="49" charset="0"/>
              </a:rPr>
              <a:t>Moz</a:t>
            </a:r>
            <a:r>
              <a:rPr lang="en-US" altLang="zh-CN" sz="1200" b="1" dirty="0">
                <a:solidFill>
                  <a:srgbClr val="70AD47"/>
                </a:solidFill>
                <a:latin typeface="Lucida Console" panose="020B0609040504020204" pitchFamily="49" charset="0"/>
              </a:rPr>
              <a:t> </a:t>
            </a:r>
          </a:p>
          <a:p>
            <a:pPr eaLnBrk="1" hangingPunct="1">
              <a:defRPr/>
            </a:pPr>
            <a:r>
              <a:rPr lang="en-US" altLang="zh-CN" sz="1200" b="1" dirty="0">
                <a:solidFill>
                  <a:srgbClr val="70AD47"/>
                </a:solidFill>
                <a:latin typeface="Lucida Console" panose="020B0609040504020204" pitchFamily="49" charset="0"/>
              </a:rPr>
              <a:t> 100  696c 6c61 2f34 2e30 2028 636f 6d70 6174   </a:t>
            </a:r>
            <a:r>
              <a:rPr lang="en-US" altLang="zh-CN" sz="1200" b="1" dirty="0" err="1">
                <a:solidFill>
                  <a:srgbClr val="70AD47"/>
                </a:solidFill>
                <a:latin typeface="Lucida Console" panose="020B0609040504020204" pitchFamily="49" charset="0"/>
              </a:rPr>
              <a:t>illa</a:t>
            </a:r>
            <a:r>
              <a:rPr lang="en-US" altLang="zh-CN" sz="1200" b="1" dirty="0">
                <a:solidFill>
                  <a:srgbClr val="70AD47"/>
                </a:solidFill>
                <a:latin typeface="Lucida Console" panose="020B0609040504020204" pitchFamily="49" charset="0"/>
              </a:rPr>
              <a:t>/4.0 (</a:t>
            </a:r>
            <a:r>
              <a:rPr lang="en-US" altLang="zh-CN" sz="1200" b="1" dirty="0" err="1">
                <a:solidFill>
                  <a:srgbClr val="70AD47"/>
                </a:solidFill>
                <a:latin typeface="Lucida Console" panose="020B0609040504020204" pitchFamily="49" charset="0"/>
              </a:rPr>
              <a:t>compat</a:t>
            </a:r>
            <a:r>
              <a:rPr lang="en-US" altLang="zh-CN" sz="1200" b="1" dirty="0">
                <a:solidFill>
                  <a:srgbClr val="70AD47"/>
                </a:solidFill>
                <a:latin typeface="Lucida Console" panose="020B0609040504020204" pitchFamily="49" charset="0"/>
              </a:rPr>
              <a:t> </a:t>
            </a:r>
          </a:p>
          <a:p>
            <a:pPr eaLnBrk="1" hangingPunct="1">
              <a:defRPr/>
            </a:pPr>
            <a:r>
              <a:rPr lang="en-US" altLang="zh-CN" sz="1200" b="1" dirty="0">
                <a:solidFill>
                  <a:srgbClr val="70AD47"/>
                </a:solidFill>
                <a:latin typeface="Lucida Console" panose="020B0609040504020204" pitchFamily="49" charset="0"/>
              </a:rPr>
              <a:t> 110  6962 6c65 3b20 4d53 4945 2035 2e30 313b   </a:t>
            </a:r>
            <a:r>
              <a:rPr lang="en-US" altLang="zh-CN" sz="1200" b="1" dirty="0" err="1">
                <a:solidFill>
                  <a:srgbClr val="70AD47"/>
                </a:solidFill>
                <a:latin typeface="Lucida Console" panose="020B0609040504020204" pitchFamily="49" charset="0"/>
              </a:rPr>
              <a:t>ible</a:t>
            </a:r>
            <a:r>
              <a:rPr lang="en-US" altLang="zh-CN" sz="1200" b="1" dirty="0">
                <a:solidFill>
                  <a:srgbClr val="70AD47"/>
                </a:solidFill>
                <a:latin typeface="Lucida Console" panose="020B0609040504020204" pitchFamily="49" charset="0"/>
              </a:rPr>
              <a:t>; MSIE 5.01; </a:t>
            </a:r>
          </a:p>
          <a:p>
            <a:pPr eaLnBrk="1" hangingPunct="1">
              <a:defRPr/>
            </a:pPr>
            <a:r>
              <a:rPr lang="en-US" altLang="zh-CN" sz="1200" b="1" dirty="0">
                <a:solidFill>
                  <a:srgbClr val="70AD47"/>
                </a:solidFill>
                <a:latin typeface="Lucida Console" panose="020B0609040504020204" pitchFamily="49" charset="0"/>
              </a:rPr>
              <a:t> 120  2057 696e 646f 7773 204e 5420 352e 3029    Windows NT 5.0) </a:t>
            </a:r>
          </a:p>
          <a:p>
            <a:pPr eaLnBrk="1" hangingPunct="1">
              <a:defRPr/>
            </a:pPr>
            <a:r>
              <a:rPr lang="en-US" altLang="zh-CN" sz="1200" b="1" dirty="0">
                <a:solidFill>
                  <a:srgbClr val="70AD47"/>
                </a:solidFill>
                <a:latin typeface="Lucida Console" panose="020B0609040504020204" pitchFamily="49" charset="0"/>
              </a:rPr>
              <a:t> 130  0d0a 486f 7374 3a20 7777 772e 616d 6572   ..Host: www.amer </a:t>
            </a:r>
          </a:p>
          <a:p>
            <a:pPr eaLnBrk="1" hangingPunct="1">
              <a:defRPr/>
            </a:pPr>
            <a:r>
              <a:rPr lang="en-US" altLang="zh-CN" sz="1200" b="1" dirty="0">
                <a:solidFill>
                  <a:srgbClr val="70AD47"/>
                </a:solidFill>
                <a:latin typeface="Lucida Console" panose="020B0609040504020204" pitchFamily="49" charset="0"/>
              </a:rPr>
              <a:t> 140  6974 6563 682e </a:t>
            </a:r>
            <a:r>
              <a:rPr lang="en-US" altLang="zh-CN" sz="1200" b="1" dirty="0">
                <a:solidFill>
                  <a:srgbClr val="FF0000"/>
                </a:solidFill>
                <a:latin typeface="Lucida Console" panose="020B0609040504020204" pitchFamily="49" charset="0"/>
              </a:rPr>
              <a:t>636f 6d0d 0a43 </a:t>
            </a:r>
            <a:r>
              <a:rPr lang="en-US" altLang="zh-CN" sz="1200" b="1" dirty="0">
                <a:solidFill>
                  <a:srgbClr val="70AD47"/>
                </a:solidFill>
                <a:latin typeface="Lucida Console" panose="020B0609040504020204" pitchFamily="49" charset="0"/>
              </a:rPr>
              <a:t>6f6e 6e65   </a:t>
            </a:r>
            <a:r>
              <a:rPr lang="en-US" altLang="zh-CN" sz="1200" b="1" dirty="0">
                <a:solidFill>
                  <a:srgbClr val="FF0000"/>
                </a:solidFill>
                <a:latin typeface="Lucida Console" panose="020B0609040504020204" pitchFamily="49" charset="0"/>
              </a:rPr>
              <a:t>itech</a:t>
            </a:r>
            <a:r>
              <a:rPr lang="en-US" altLang="zh-CN" sz="1200" b="1" dirty="0">
                <a:solidFill>
                  <a:srgbClr val="70AD47"/>
                </a:solidFill>
                <a:latin typeface="Lucida Console" panose="020B0609040504020204" pitchFamily="49" charset="0"/>
              </a:rPr>
              <a:t>.com..</a:t>
            </a:r>
            <a:r>
              <a:rPr lang="en-US" altLang="zh-CN" sz="1200" b="1" dirty="0" err="1">
                <a:solidFill>
                  <a:srgbClr val="70AD47"/>
                </a:solidFill>
                <a:latin typeface="Lucida Console" panose="020B0609040504020204" pitchFamily="49" charset="0"/>
              </a:rPr>
              <a:t>Conne</a:t>
            </a:r>
            <a:r>
              <a:rPr lang="en-US" altLang="zh-CN" sz="1200" b="1" dirty="0">
                <a:solidFill>
                  <a:srgbClr val="70AD47"/>
                </a:solidFill>
                <a:latin typeface="Lucida Console" panose="020B0609040504020204" pitchFamily="49" charset="0"/>
              </a:rPr>
              <a:t> </a:t>
            </a:r>
          </a:p>
          <a:p>
            <a:pPr eaLnBrk="1" hangingPunct="1">
              <a:defRPr/>
            </a:pPr>
            <a:r>
              <a:rPr lang="en-US" altLang="zh-CN" sz="1200" b="1" dirty="0">
                <a:solidFill>
                  <a:srgbClr val="70AD47"/>
                </a:solidFill>
                <a:latin typeface="Lucida Console" panose="020B0609040504020204" pitchFamily="49" charset="0"/>
              </a:rPr>
              <a:t> 150  6374 696f 6e3a 204b 6565 702d 416c 6976   </a:t>
            </a:r>
            <a:r>
              <a:rPr lang="en-US" altLang="zh-CN" sz="1200" b="1" dirty="0" err="1">
                <a:solidFill>
                  <a:srgbClr val="70AD47"/>
                </a:solidFill>
                <a:latin typeface="Lucida Console" panose="020B0609040504020204" pitchFamily="49" charset="0"/>
              </a:rPr>
              <a:t>ction</a:t>
            </a:r>
            <a:r>
              <a:rPr lang="en-US" altLang="zh-CN" sz="1200" b="1" dirty="0">
                <a:solidFill>
                  <a:srgbClr val="70AD47"/>
                </a:solidFill>
                <a:latin typeface="Lucida Console" panose="020B0609040504020204" pitchFamily="49" charset="0"/>
              </a:rPr>
              <a:t>: Keep-</a:t>
            </a:r>
            <a:r>
              <a:rPr lang="en-US" altLang="zh-CN" sz="1200" b="1" dirty="0" err="1">
                <a:solidFill>
                  <a:srgbClr val="70AD47"/>
                </a:solidFill>
                <a:latin typeface="Lucida Console" panose="020B0609040504020204" pitchFamily="49" charset="0"/>
              </a:rPr>
              <a:t>Aliv</a:t>
            </a:r>
            <a:r>
              <a:rPr lang="en-US" altLang="zh-CN" sz="1200" b="1" dirty="0">
                <a:solidFill>
                  <a:srgbClr val="70AD47"/>
                </a:solidFill>
                <a:latin typeface="Lucida Console" panose="020B0609040504020204" pitchFamily="49" charset="0"/>
              </a:rPr>
              <a:t> </a:t>
            </a:r>
          </a:p>
          <a:p>
            <a:pPr eaLnBrk="1" hangingPunct="1">
              <a:defRPr/>
            </a:pPr>
            <a:r>
              <a:rPr lang="en-US" altLang="zh-CN" sz="1200" b="1" dirty="0">
                <a:solidFill>
                  <a:srgbClr val="70AD47"/>
                </a:solidFill>
                <a:latin typeface="Lucida Console" panose="020B0609040504020204" pitchFamily="49" charset="0"/>
              </a:rPr>
              <a:t> 160  650d 0a0d 0a                              e....</a:t>
            </a:r>
          </a:p>
        </p:txBody>
      </p:sp>
      <p:pic>
        <p:nvPicPr>
          <p:cNvPr id="11" name="Picture 5" descr="ag00595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21372367">
            <a:off x="6230778" y="1549796"/>
            <a:ext cx="11541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000440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childTnLst>
                          </p:cTn>
                        </p:par>
                        <p:par>
                          <p:cTn id="11" fill="hold">
                            <p:stCondLst>
                              <p:cond delay="500"/>
                            </p:stCondLst>
                            <p:childTnLst>
                              <p:par>
                                <p:cTn id="12" presetID="17" presetClass="entr" presetSubtype="1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fltVal val="0"/>
                                          </p:val>
                                        </p:tav>
                                        <p:tav tm="100000">
                                          <p:val>
                                            <p:strVal val="#ppt_w"/>
                                          </p:val>
                                        </p:tav>
                                      </p:tavLst>
                                    </p:anim>
                                    <p:anim calcmode="lin" valueType="num">
                                      <p:cBhvr>
                                        <p:cTn id="15" dur="1000" fill="hold"/>
                                        <p:tgtEl>
                                          <p:spTgt spid="10"/>
                                        </p:tgtEl>
                                        <p:attrNameLst>
                                          <p:attrName>ppt_h</p:attrName>
                                        </p:attrNameLst>
                                      </p:cBhvr>
                                      <p:tavLst>
                                        <p:tav tm="0">
                                          <p:val>
                                            <p:strVal val="#ppt_h"/>
                                          </p:val>
                                        </p:tav>
                                        <p:tav tm="100000">
                                          <p:val>
                                            <p:strVal val="#ppt_h"/>
                                          </p:val>
                                        </p:tav>
                                      </p:tavLst>
                                    </p:anim>
                                  </p:childTnLst>
                                </p:cTn>
                              </p:par>
                            </p:childTnLst>
                          </p:cTn>
                        </p:par>
                        <p:par>
                          <p:cTn id="16" fill="hold">
                            <p:stCondLst>
                              <p:cond delay="1500"/>
                            </p:stCondLst>
                            <p:childTnLst>
                              <p:par>
                                <p:cTn id="17" presetID="31" presetClass="entr" presetSubtype="0" fill="hold" nodeType="afterEffect">
                                  <p:stCondLst>
                                    <p:cond delay="0"/>
                                  </p:stCondLst>
                                  <p:iterate type="lt">
                                    <p:tmPct val="5000"/>
                                  </p:iterate>
                                  <p:childTnLst>
                                    <p:set>
                                      <p:cBhvr>
                                        <p:cTn id="18" dur="1" fill="hold">
                                          <p:stCondLst>
                                            <p:cond delay="0"/>
                                          </p:stCondLst>
                                        </p:cTn>
                                        <p:tgtEl>
                                          <p:spTgt spid="11"/>
                                        </p:tgtEl>
                                        <p:attrNameLst>
                                          <p:attrName>style.visibility</p:attrName>
                                        </p:attrNameLst>
                                      </p:cBhvr>
                                      <p:to>
                                        <p:strVal val="visible"/>
                                      </p:to>
                                    </p:set>
                                    <p:anim calcmode="lin" valueType="num">
                                      <p:cBhvr>
                                        <p:cTn id="19" dur="3000" fill="hold"/>
                                        <p:tgtEl>
                                          <p:spTgt spid="11"/>
                                        </p:tgtEl>
                                        <p:attrNameLst>
                                          <p:attrName>ppt_w</p:attrName>
                                        </p:attrNameLst>
                                      </p:cBhvr>
                                      <p:tavLst>
                                        <p:tav tm="0">
                                          <p:val>
                                            <p:fltVal val="0"/>
                                          </p:val>
                                        </p:tav>
                                        <p:tav tm="100000">
                                          <p:val>
                                            <p:strVal val="#ppt_w"/>
                                          </p:val>
                                        </p:tav>
                                      </p:tavLst>
                                    </p:anim>
                                    <p:anim calcmode="lin" valueType="num">
                                      <p:cBhvr>
                                        <p:cTn id="20" dur="3000" fill="hold"/>
                                        <p:tgtEl>
                                          <p:spTgt spid="11"/>
                                        </p:tgtEl>
                                        <p:attrNameLst>
                                          <p:attrName>ppt_h</p:attrName>
                                        </p:attrNameLst>
                                      </p:cBhvr>
                                      <p:tavLst>
                                        <p:tav tm="0">
                                          <p:val>
                                            <p:fltVal val="0"/>
                                          </p:val>
                                        </p:tav>
                                        <p:tav tm="100000">
                                          <p:val>
                                            <p:strVal val="#ppt_h"/>
                                          </p:val>
                                        </p:tav>
                                      </p:tavLst>
                                    </p:anim>
                                    <p:anim calcmode="lin" valueType="num">
                                      <p:cBhvr>
                                        <p:cTn id="21" dur="3000" fill="hold"/>
                                        <p:tgtEl>
                                          <p:spTgt spid="11"/>
                                        </p:tgtEl>
                                        <p:attrNameLst>
                                          <p:attrName>style.rotation</p:attrName>
                                        </p:attrNameLst>
                                      </p:cBhvr>
                                      <p:tavLst>
                                        <p:tav tm="0">
                                          <p:val>
                                            <p:fltVal val="90"/>
                                          </p:val>
                                        </p:tav>
                                        <p:tav tm="100000">
                                          <p:val>
                                            <p:fltVal val="0"/>
                                          </p:val>
                                        </p:tav>
                                      </p:tavLst>
                                    </p:anim>
                                    <p:animEffect transition="in" filter="fade">
                                      <p:cBhvr>
                                        <p:cTn id="22" dur="3000"/>
                                        <p:tgtEl>
                                          <p:spTgt spid="11"/>
                                        </p:tgtEl>
                                      </p:cBhvr>
                                    </p:animEffect>
                                  </p:childTnLst>
                                </p:cTn>
                              </p:par>
                            </p:childTnLst>
                          </p:cTn>
                        </p:par>
                        <p:par>
                          <p:cTn id="23" fill="hold">
                            <p:stCondLst>
                              <p:cond delay="4500"/>
                            </p:stCondLst>
                            <p:childTnLst>
                              <p:par>
                                <p:cTn id="24" presetID="0" presetClass="path" presetSubtype="0" accel="50000" decel="50000" fill="hold" nodeType="afterEffect">
                                  <p:stCondLst>
                                    <p:cond delay="0"/>
                                  </p:stCondLst>
                                  <p:iterate type="lt">
                                    <p:tmPct val="0"/>
                                  </p:iterate>
                                  <p:childTnLst>
                                    <p:animMotion origin="layout" path="M 0.06875 -0.02242 C 0.07691 -0.02982 0.08264 -0.03375 0.09097 -0.03953 C 0.10104 -0.04647 0.11042 -0.05595 0.12118 -0.06057 C 0.12431 -0.06335 0.12743 -0.06636 0.13056 -0.06913 C 0.13333 -0.07167 0.14011 -0.07329 0.14011 -0.07329 C 0.14479 -0.0793 0.15017 -0.07884 0.15608 -0.08162 C 0.16754 -0.08693 0.17951 -0.08948 0.19097 -0.09433 C 0.20469 -0.09364 0.21858 -0.09341 0.23229 -0.09225 C 0.24462 -0.09109 0.2592 -0.08162 0.27031 -0.07537 C 0.27899 -0.07052 0.28837 -0.06451 0.29566 -0.05641 C 0.29931 -0.05225 0.30833 -0.04786 0.30833 -0.04786 C 0.32205 -0.05225 0.33715 -0.05456 0.35122 -0.05641 C 0.36597 -0.06266 0.38195 -0.06404 0.39722 -0.06682 C 0.40903 -0.0652 0.42101 -0.06335 0.43229 -0.05849 C 0.43386 -0.05711 0.44045 -0.05318 0.43854 -0.04786 C 0.43785 -0.04578 0.43542 -0.0467 0.43386 -0.04578 C 0.42153 -0.03768 0.43594 -0.04462 0.42431 -0.03953 C 0.41979 -0.03306 0.41615 -0.03399 0.41007 -0.03098 C 0.40104 -0.02659 0.39219 -0.02219 0.38299 -0.01826 C 0.37257 -0.00901 0.35139 -0.00416 0.33854 -0.00138 C 0.32448 0.00486 0.30712 0.00532 0.29254 0.00717 C 0.2599 0.01573 0.22552 0.01827 0.19254 0.02197 C 0.16233 0.02983 0.13108 0.02891 0.10052 0.03029 C 0.09514 0.03099 0.08976 0.03099 0.08455 0.03237 C 0.08125 0.0333 0.075 0.03677 0.075 0.03677 C 0.06563 0.05573 0.0717 0.06775 0.07986 0.08324 C 0.09879 0.11931 0.13386 0.12486 0.16389 0.12971 C 0.20486 0.12833 0.24514 0.12601 0.28611 0.12324 C 0.31892 0.11792 0.33733 0.12 0.37674 0.12116 C 0.39392 0.1244 0.41024 0.13226 0.42743 0.13596 C 0.43386 0.14035 0.43976 0.14174 0.44653 0.14451 C 0.44688 0.14474 0.45434 0.15099 0.45451 0.15284 C 0.45608 0.17665 0.44896 0.18937 0.43229 0.19307 C 0.40781 0.20578 0.37083 0.20278 0.3434 0.20786 C 0.32847 0.21434 0.3099 0.21341 0.2941 0.21642 C 0.25261 0.22428 0.21059 0.2259 0.16875 0.22914 C 0.15347 0.23237 0.1382 0.23561 0.12274 0.23746 C 0.1099 0.24301 0.09462 0.24486 0.08299 0.25434 C 0.07604 0.25989 0.07118 0.26659 0.06389 0.27122 C 0.0533 0.28555 0.05608 0.27838 0.05278 0.29041 C 0.05625 0.30682 0.06684 0.31654 0.07674 0.32625 C 0.0809 0.33503 0.08663 0.33642 0.09254 0.34312 C 0.10035 0.35214 0.09358 0.34798 0.10208 0.35168 C 0.10712 0.35677 0.11042 0.36185 0.11632 0.3644 C 0.13333 0.38035 0.15434 0.39561 0.175 0.40023 C 0.18108 0.40786 0.17604 0.40301 0.18785 0.40671 C 0.20104 0.41087 0.21406 0.41619 0.22743 0.41919 C 0.24149 0.42567 0.23368 0.42312 0.25122 0.42567 C 0.2592 0.42914 0.26667 0.43168 0.275 0.43399 C 0.27344 0.43746 0.27257 0.44162 0.27031 0.44463 C 0.26858 0.44694 0.26597 0.44717 0.26389 0.44879 C 0.25469 0.45573 0.24531 0.46081 0.23542 0.4659 C 0.23056 0.46844 0.22587 0.46914 0.22118 0.47214 " pathEditMode="relative" ptsTypes="ffffffffffffffffffffffffffffffffffffffffffffffffffffA">
                                      <p:cBhvr>
                                        <p:cTn id="25" dur="5000" fill="hold"/>
                                        <p:tgtEl>
                                          <p:spTgt spid="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smtClean="0">
                <a:solidFill>
                  <a:schemeClr val="accent1">
                    <a:lumMod val="50000"/>
                  </a:schemeClr>
                </a:solidFill>
              </a:rPr>
              <a:t> 基于误用</a:t>
            </a:r>
            <a:r>
              <a:rPr lang="zh-CN" altLang="en-US" dirty="0">
                <a:solidFill>
                  <a:schemeClr val="accent1">
                    <a:lumMod val="50000"/>
                  </a:schemeClr>
                </a:solidFill>
              </a:rPr>
              <a:t>检测</a:t>
            </a:r>
            <a:r>
              <a:rPr lang="zh-CN" altLang="en-US" dirty="0" smtClean="0">
                <a:solidFill>
                  <a:schemeClr val="accent1">
                    <a:lumMod val="50000"/>
                  </a:schemeClr>
                </a:solidFill>
              </a:rPr>
              <a:t>技术的特点</a:t>
            </a:r>
            <a:endParaRPr lang="en-US" altLang="zh-CN" dirty="0" smtClean="0">
              <a:solidFill>
                <a:schemeClr val="accent1">
                  <a:lumMod val="50000"/>
                </a:schemeClr>
              </a:solidFill>
            </a:endParaRPr>
          </a:p>
          <a:p>
            <a:pPr lvl="2"/>
            <a:r>
              <a:rPr lang="zh-CN" altLang="en-US" dirty="0" smtClean="0">
                <a:solidFill>
                  <a:schemeClr val="accent1">
                    <a:lumMod val="50000"/>
                  </a:schemeClr>
                </a:solidFill>
              </a:rPr>
              <a:t> </a:t>
            </a:r>
            <a:r>
              <a:rPr lang="zh-CN" altLang="en-US" dirty="0" smtClean="0">
                <a:solidFill>
                  <a:srgbClr val="C00000"/>
                </a:solidFill>
              </a:rPr>
              <a:t>优点</a:t>
            </a:r>
            <a:endParaRPr lang="zh-CN" altLang="en-US" dirty="0">
              <a:solidFill>
                <a:srgbClr val="C00000"/>
              </a:solidFill>
            </a:endParaRPr>
          </a:p>
          <a:p>
            <a:pPr lvl="3"/>
            <a:r>
              <a:rPr lang="zh-CN" altLang="en-US" dirty="0" smtClean="0">
                <a:solidFill>
                  <a:srgbClr val="C00000"/>
                </a:solidFill>
              </a:rPr>
              <a:t>可</a:t>
            </a:r>
            <a:r>
              <a:rPr lang="zh-CN" altLang="en-US" dirty="0">
                <a:solidFill>
                  <a:srgbClr val="C00000"/>
                </a:solidFill>
              </a:rPr>
              <a:t>检测</a:t>
            </a:r>
            <a:r>
              <a:rPr lang="zh-CN" altLang="en-US" dirty="0">
                <a:solidFill>
                  <a:schemeClr val="accent1">
                    <a:lumMod val="50000"/>
                  </a:schemeClr>
                </a:solidFill>
              </a:rPr>
              <a:t>出所有对系统来说是</a:t>
            </a:r>
            <a:r>
              <a:rPr lang="zh-CN" altLang="en-US" dirty="0">
                <a:solidFill>
                  <a:srgbClr val="C00000"/>
                </a:solidFill>
              </a:rPr>
              <a:t>已知</a:t>
            </a:r>
            <a:r>
              <a:rPr lang="zh-CN" altLang="en-US" dirty="0">
                <a:solidFill>
                  <a:schemeClr val="accent1">
                    <a:lumMod val="50000"/>
                  </a:schemeClr>
                </a:solidFill>
              </a:rPr>
              <a:t>的入侵行为</a:t>
            </a:r>
          </a:p>
          <a:p>
            <a:pPr lvl="3"/>
            <a:r>
              <a:rPr lang="zh-CN" altLang="en-US" dirty="0" smtClean="0">
                <a:solidFill>
                  <a:schemeClr val="accent1">
                    <a:lumMod val="50000"/>
                  </a:schemeClr>
                </a:solidFill>
              </a:rPr>
              <a:t>系统安全</a:t>
            </a:r>
            <a:r>
              <a:rPr lang="zh-CN" altLang="en-US" dirty="0">
                <a:solidFill>
                  <a:schemeClr val="accent1">
                    <a:lumMod val="50000"/>
                  </a:schemeClr>
                </a:solidFill>
              </a:rPr>
              <a:t>管理员能够很容易地知道系统遭受到的是那种入侵攻击并采取相应的行动</a:t>
            </a:r>
          </a:p>
          <a:p>
            <a:pPr lvl="2"/>
            <a:r>
              <a:rPr lang="zh-CN" altLang="en-US" dirty="0" smtClean="0">
                <a:solidFill>
                  <a:schemeClr val="accent1">
                    <a:lumMod val="50000"/>
                  </a:schemeClr>
                </a:solidFill>
              </a:rPr>
              <a:t> </a:t>
            </a:r>
            <a:r>
              <a:rPr lang="zh-CN" altLang="en-US" dirty="0" smtClean="0">
                <a:solidFill>
                  <a:srgbClr val="C00000"/>
                </a:solidFill>
              </a:rPr>
              <a:t>局限性</a:t>
            </a:r>
            <a:endParaRPr lang="zh-CN" altLang="en-US" dirty="0">
              <a:solidFill>
                <a:srgbClr val="C00000"/>
              </a:solidFill>
            </a:endParaRPr>
          </a:p>
          <a:p>
            <a:pPr lvl="3"/>
            <a:r>
              <a:rPr lang="zh-CN" altLang="en-US" dirty="0" smtClean="0">
                <a:solidFill>
                  <a:schemeClr val="accent1">
                    <a:lumMod val="50000"/>
                  </a:schemeClr>
                </a:solidFill>
              </a:rPr>
              <a:t>它</a:t>
            </a:r>
            <a:r>
              <a:rPr lang="zh-CN" altLang="en-US" dirty="0">
                <a:solidFill>
                  <a:schemeClr val="accent1">
                    <a:lumMod val="50000"/>
                  </a:schemeClr>
                </a:solidFill>
              </a:rPr>
              <a:t>只是根据已知的入侵序列和系统缺陷的模式来检测系统中的可疑行为，而</a:t>
            </a:r>
            <a:r>
              <a:rPr lang="zh-CN" altLang="en-US" dirty="0">
                <a:solidFill>
                  <a:srgbClr val="C00000"/>
                </a:solidFill>
              </a:rPr>
              <a:t>不能处理对新的入侵</a:t>
            </a:r>
            <a:r>
              <a:rPr lang="zh-CN" altLang="en-US" dirty="0">
                <a:solidFill>
                  <a:schemeClr val="accent1">
                    <a:lumMod val="50000"/>
                  </a:schemeClr>
                </a:solidFill>
              </a:rPr>
              <a:t>攻击行为以及未知的、潜在的系统缺陷的检测。</a:t>
            </a:r>
          </a:p>
          <a:p>
            <a:pPr lvl="3"/>
            <a:r>
              <a:rPr lang="zh-CN" altLang="en-US" dirty="0" smtClean="0">
                <a:solidFill>
                  <a:schemeClr val="accent1">
                    <a:lumMod val="50000"/>
                  </a:schemeClr>
                </a:solidFill>
              </a:rPr>
              <a:t>系统</a:t>
            </a:r>
            <a:r>
              <a:rPr lang="zh-CN" altLang="en-US" dirty="0">
                <a:solidFill>
                  <a:schemeClr val="accent1">
                    <a:lumMod val="50000"/>
                  </a:schemeClr>
                </a:solidFill>
              </a:rPr>
              <a:t>运行的环境与知识库中关于攻击的知识有关。</a:t>
            </a:r>
          </a:p>
          <a:p>
            <a:pPr lvl="3"/>
            <a:r>
              <a:rPr lang="zh-CN" altLang="en-US" dirty="0" smtClean="0">
                <a:solidFill>
                  <a:schemeClr val="accent1">
                    <a:lumMod val="50000"/>
                  </a:schemeClr>
                </a:solidFill>
              </a:rPr>
              <a:t>对于</a:t>
            </a:r>
            <a:r>
              <a:rPr lang="zh-CN" altLang="en-US" dirty="0">
                <a:solidFill>
                  <a:schemeClr val="accent1">
                    <a:lumMod val="50000"/>
                  </a:schemeClr>
                </a:solidFill>
              </a:rPr>
              <a:t>系统内部攻击者的越权行为，由于他们没有利用系统的缺陷，因而很难检测</a:t>
            </a:r>
            <a:r>
              <a:rPr lang="zh-CN" altLang="en-US" dirty="0" smtClean="0">
                <a:solidFill>
                  <a:schemeClr val="accent1">
                    <a:lumMod val="50000"/>
                  </a:schemeClr>
                </a:solidFill>
              </a:rPr>
              <a:t>出来</a:t>
            </a:r>
            <a:endParaRPr lang="zh-CN" altLang="en-US" dirty="0">
              <a:solidFill>
                <a:schemeClr val="accent1">
                  <a:lumMod val="50000"/>
                </a:schemeClr>
              </a:solidFill>
            </a:endParaRPr>
          </a:p>
          <a:p>
            <a:pPr lvl="2"/>
            <a:endParaRPr lang="zh-CN" altLang="en-US" dirty="0" smtClean="0">
              <a:solidFill>
                <a:schemeClr val="accent1">
                  <a:lumMod val="50000"/>
                </a:schemeClr>
              </a:solidFill>
            </a:endParaRPr>
          </a:p>
          <a:p>
            <a:pPr lvl="1"/>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三、入侵检测技术原理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640185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left)">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wipe(left)">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left)">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smtClean="0">
                <a:solidFill>
                  <a:schemeClr val="accent1">
                    <a:lumMod val="50000"/>
                  </a:schemeClr>
                </a:solidFill>
              </a:rPr>
              <a:t> 基于异常的检测技术</a:t>
            </a:r>
            <a:r>
              <a:rPr lang="en-US" altLang="zh-CN" dirty="0" smtClean="0">
                <a:solidFill>
                  <a:schemeClr val="accent1">
                    <a:lumMod val="50000"/>
                  </a:schemeClr>
                </a:solidFill>
              </a:rPr>
              <a:t>——</a:t>
            </a:r>
            <a:r>
              <a:rPr lang="zh-CN" altLang="en-US" dirty="0" smtClean="0">
                <a:solidFill>
                  <a:schemeClr val="accent1">
                    <a:lumMod val="50000"/>
                  </a:schemeClr>
                </a:solidFill>
              </a:rPr>
              <a:t>统计分析</a:t>
            </a:r>
          </a:p>
          <a:p>
            <a:pPr lvl="2"/>
            <a:r>
              <a:rPr lang="zh-CN" altLang="en-US" dirty="0" smtClean="0">
                <a:solidFill>
                  <a:schemeClr val="accent1">
                    <a:lumMod val="50000"/>
                  </a:schemeClr>
                </a:solidFill>
              </a:rPr>
              <a:t> </a:t>
            </a:r>
            <a:r>
              <a:rPr lang="zh-CN" altLang="en-US" dirty="0" smtClean="0">
                <a:solidFill>
                  <a:schemeClr val="accent1">
                    <a:lumMod val="50000"/>
                  </a:schemeClr>
                </a:solidFill>
              </a:rPr>
              <a:t>工作原理</a:t>
            </a:r>
            <a:endParaRPr lang="zh-CN" altLang="en-US" dirty="0">
              <a:solidFill>
                <a:schemeClr val="accent1">
                  <a:lumMod val="50000"/>
                </a:schemeClr>
              </a:solidFill>
            </a:endParaRPr>
          </a:p>
          <a:p>
            <a:pPr lvl="3"/>
            <a:r>
              <a:rPr lang="zh-CN" altLang="en-US" dirty="0" smtClean="0">
                <a:solidFill>
                  <a:schemeClr val="accent1">
                    <a:lumMod val="50000"/>
                  </a:schemeClr>
                </a:solidFill>
              </a:rPr>
              <a:t>记录</a:t>
            </a:r>
            <a:r>
              <a:rPr lang="zh-CN" altLang="en-US" dirty="0">
                <a:solidFill>
                  <a:schemeClr val="accent1">
                    <a:lumMod val="50000"/>
                  </a:schemeClr>
                </a:solidFill>
              </a:rPr>
              <a:t>的具体操作包括：</a:t>
            </a:r>
            <a:r>
              <a:rPr lang="en-US" altLang="zh-CN" dirty="0">
                <a:solidFill>
                  <a:schemeClr val="accent1">
                    <a:lumMod val="50000"/>
                  </a:schemeClr>
                </a:solidFill>
              </a:rPr>
              <a:t>CPU </a:t>
            </a:r>
            <a:r>
              <a:rPr lang="zh-CN" altLang="en-US" dirty="0">
                <a:solidFill>
                  <a:schemeClr val="accent1">
                    <a:lumMod val="50000"/>
                  </a:schemeClr>
                </a:solidFill>
              </a:rPr>
              <a:t>的使用，</a:t>
            </a:r>
            <a:r>
              <a:rPr lang="en-US" altLang="zh-CN" dirty="0">
                <a:solidFill>
                  <a:schemeClr val="accent1">
                    <a:lumMod val="50000"/>
                  </a:schemeClr>
                </a:solidFill>
              </a:rPr>
              <a:t>I/O </a:t>
            </a:r>
            <a:r>
              <a:rPr lang="zh-CN" altLang="en-US" dirty="0">
                <a:solidFill>
                  <a:schemeClr val="accent1">
                    <a:lumMod val="50000"/>
                  </a:schemeClr>
                </a:solidFill>
              </a:rPr>
              <a:t>的使用，使用地点及时间，邮件使用，编辑器使用，编译器使用，所创建、删除、访问或改变的目录及文件，网络上活动等。</a:t>
            </a:r>
          </a:p>
          <a:p>
            <a:pPr lvl="2"/>
            <a:r>
              <a:rPr lang="zh-CN" altLang="en-US" dirty="0" smtClean="0">
                <a:solidFill>
                  <a:schemeClr val="accent1">
                    <a:lumMod val="50000"/>
                  </a:schemeClr>
                </a:solidFill>
              </a:rPr>
              <a:t> 常见分析方法</a:t>
            </a:r>
            <a:endParaRPr lang="zh-CN" altLang="en-US" dirty="0">
              <a:solidFill>
                <a:schemeClr val="accent1">
                  <a:lumMod val="50000"/>
                </a:schemeClr>
              </a:solidFill>
            </a:endParaRPr>
          </a:p>
          <a:p>
            <a:pPr lvl="3"/>
            <a:r>
              <a:rPr lang="zh-CN" altLang="en-US" dirty="0" smtClean="0">
                <a:solidFill>
                  <a:schemeClr val="accent1">
                    <a:lumMod val="50000"/>
                  </a:schemeClr>
                </a:solidFill>
              </a:rPr>
              <a:t>操作</a:t>
            </a:r>
            <a:r>
              <a:rPr lang="zh-CN" altLang="en-US" dirty="0">
                <a:solidFill>
                  <a:schemeClr val="accent1">
                    <a:lumMod val="50000"/>
                  </a:schemeClr>
                </a:solidFill>
              </a:rPr>
              <a:t>密度</a:t>
            </a:r>
          </a:p>
          <a:p>
            <a:pPr lvl="3"/>
            <a:r>
              <a:rPr lang="zh-CN" altLang="en-US" dirty="0" smtClean="0">
                <a:solidFill>
                  <a:schemeClr val="accent1">
                    <a:lumMod val="50000"/>
                  </a:schemeClr>
                </a:solidFill>
              </a:rPr>
              <a:t>审计</a:t>
            </a:r>
            <a:r>
              <a:rPr lang="zh-CN" altLang="en-US" dirty="0">
                <a:solidFill>
                  <a:schemeClr val="accent1">
                    <a:lumMod val="50000"/>
                  </a:schemeClr>
                </a:solidFill>
              </a:rPr>
              <a:t>记录分布</a:t>
            </a:r>
          </a:p>
          <a:p>
            <a:pPr lvl="4"/>
            <a:r>
              <a:rPr lang="zh-CN" altLang="en-US" dirty="0" smtClean="0">
                <a:solidFill>
                  <a:schemeClr val="accent1">
                    <a:lumMod val="50000"/>
                  </a:schemeClr>
                </a:solidFill>
              </a:rPr>
              <a:t>范畴</a:t>
            </a:r>
            <a:r>
              <a:rPr lang="zh-CN" altLang="en-US" dirty="0">
                <a:solidFill>
                  <a:schemeClr val="accent1">
                    <a:lumMod val="50000"/>
                  </a:schemeClr>
                </a:solidFill>
              </a:rPr>
              <a:t>尺度</a:t>
            </a:r>
          </a:p>
          <a:p>
            <a:pPr lvl="4"/>
            <a:r>
              <a:rPr lang="zh-CN" altLang="en-US" dirty="0" smtClean="0">
                <a:solidFill>
                  <a:schemeClr val="accent1">
                    <a:lumMod val="50000"/>
                  </a:schemeClr>
                </a:solidFill>
              </a:rPr>
              <a:t>数值</a:t>
            </a:r>
            <a:r>
              <a:rPr lang="zh-CN" altLang="en-US" dirty="0">
                <a:solidFill>
                  <a:schemeClr val="accent1">
                    <a:lumMod val="50000"/>
                  </a:schemeClr>
                </a:solidFill>
              </a:rPr>
              <a:t>尺度</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三、入侵检测技术原理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475653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left)">
                                      <p:cBhvr>
                                        <p:cTn id="18" dur="500"/>
                                        <p:tgtEl>
                                          <p:spTgt spid="3">
                                            <p:txEl>
                                              <p:pRg st="5" end="5"/>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left)">
                                      <p:cBhvr>
                                        <p:cTn id="21" dur="500"/>
                                        <p:tgtEl>
                                          <p:spTgt spid="3">
                                            <p:txEl>
                                              <p:pRg st="6" end="6"/>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wipe(left)">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smtClean="0">
                <a:solidFill>
                  <a:schemeClr val="accent1">
                    <a:lumMod val="50000"/>
                  </a:schemeClr>
                </a:solidFill>
              </a:rPr>
              <a:t> 基于</a:t>
            </a:r>
            <a:r>
              <a:rPr lang="zh-CN" altLang="en-US" dirty="0">
                <a:solidFill>
                  <a:schemeClr val="accent1">
                    <a:lumMod val="50000"/>
                  </a:schemeClr>
                </a:solidFill>
              </a:rPr>
              <a:t>异常的</a:t>
            </a:r>
            <a:r>
              <a:rPr lang="zh-CN" altLang="en-US" dirty="0" smtClean="0">
                <a:solidFill>
                  <a:schemeClr val="accent1">
                    <a:lumMod val="50000"/>
                  </a:schemeClr>
                </a:solidFill>
              </a:rPr>
              <a:t>检测技术</a:t>
            </a:r>
            <a:r>
              <a:rPr lang="en-US" altLang="zh-CN" dirty="0" smtClean="0">
                <a:solidFill>
                  <a:schemeClr val="accent1">
                    <a:lumMod val="50000"/>
                  </a:schemeClr>
                </a:solidFill>
              </a:rPr>
              <a:t>——</a:t>
            </a:r>
            <a:r>
              <a:rPr lang="zh-CN" altLang="en-US" dirty="0">
                <a:solidFill>
                  <a:schemeClr val="accent1">
                    <a:lumMod val="50000"/>
                  </a:schemeClr>
                </a:solidFill>
              </a:rPr>
              <a:t> </a:t>
            </a:r>
            <a:r>
              <a:rPr lang="zh-CN" altLang="en-US" dirty="0" smtClean="0">
                <a:solidFill>
                  <a:schemeClr val="accent1">
                    <a:lumMod val="50000"/>
                  </a:schemeClr>
                </a:solidFill>
              </a:rPr>
              <a:t>数据</a:t>
            </a:r>
            <a:r>
              <a:rPr lang="zh-CN" altLang="en-US" dirty="0">
                <a:solidFill>
                  <a:schemeClr val="accent1">
                    <a:lumMod val="50000"/>
                  </a:schemeClr>
                </a:solidFill>
              </a:rPr>
              <a:t>挖掘</a:t>
            </a:r>
          </a:p>
          <a:p>
            <a:pPr lvl="2"/>
            <a:r>
              <a:rPr lang="zh-CN" altLang="en-US" dirty="0" smtClean="0">
                <a:solidFill>
                  <a:schemeClr val="accent1">
                    <a:lumMod val="50000"/>
                  </a:schemeClr>
                </a:solidFill>
              </a:rPr>
              <a:t> 工作原理</a:t>
            </a:r>
            <a:endParaRPr lang="zh-CN" altLang="en-US" dirty="0">
              <a:solidFill>
                <a:schemeClr val="accent1">
                  <a:lumMod val="50000"/>
                </a:schemeClr>
              </a:solidFill>
            </a:endParaRPr>
          </a:p>
          <a:p>
            <a:pPr lvl="3"/>
            <a:r>
              <a:rPr lang="zh-CN" altLang="en-US" dirty="0" smtClean="0">
                <a:solidFill>
                  <a:schemeClr val="accent1">
                    <a:lumMod val="50000"/>
                  </a:schemeClr>
                </a:solidFill>
              </a:rPr>
              <a:t>数据</a:t>
            </a:r>
            <a:r>
              <a:rPr lang="zh-CN" altLang="en-US" dirty="0">
                <a:solidFill>
                  <a:schemeClr val="accent1">
                    <a:lumMod val="50000"/>
                  </a:schemeClr>
                </a:solidFill>
              </a:rPr>
              <a:t>挖掘是指从大量实体数据抽象出模型的处理；目的是要从海量数据中提取对用户有用的数据；</a:t>
            </a:r>
          </a:p>
          <a:p>
            <a:pPr lvl="3"/>
            <a:r>
              <a:rPr lang="zh-CN" altLang="en-US" dirty="0" smtClean="0">
                <a:solidFill>
                  <a:schemeClr val="accent1">
                    <a:lumMod val="50000"/>
                  </a:schemeClr>
                </a:solidFill>
              </a:rPr>
              <a:t>这些</a:t>
            </a:r>
            <a:r>
              <a:rPr lang="zh-CN" altLang="en-US" dirty="0">
                <a:solidFill>
                  <a:schemeClr val="accent1">
                    <a:lumMod val="50000"/>
                  </a:schemeClr>
                </a:solidFill>
              </a:rPr>
              <a:t>模型经常在数据中发现对其它检测方式不是很明显的异常。</a:t>
            </a:r>
          </a:p>
          <a:p>
            <a:pPr lvl="2"/>
            <a:r>
              <a:rPr lang="zh-CN" altLang="en-US" dirty="0" smtClean="0">
                <a:solidFill>
                  <a:schemeClr val="accent1">
                    <a:lumMod val="50000"/>
                  </a:schemeClr>
                </a:solidFill>
              </a:rPr>
              <a:t> 主要</a:t>
            </a:r>
            <a:r>
              <a:rPr lang="zh-CN" altLang="en-US" dirty="0">
                <a:solidFill>
                  <a:schemeClr val="accent1">
                    <a:lumMod val="50000"/>
                  </a:schemeClr>
                </a:solidFill>
              </a:rPr>
              <a:t>方法</a:t>
            </a:r>
          </a:p>
          <a:p>
            <a:pPr lvl="3"/>
            <a:r>
              <a:rPr lang="zh-CN" altLang="en-US" dirty="0" smtClean="0">
                <a:solidFill>
                  <a:srgbClr val="C00000"/>
                </a:solidFill>
              </a:rPr>
              <a:t>聚类分析</a:t>
            </a:r>
            <a:r>
              <a:rPr lang="zh-CN" altLang="en-US" dirty="0">
                <a:solidFill>
                  <a:schemeClr val="accent1">
                    <a:lumMod val="50000"/>
                  </a:schemeClr>
                </a:solidFill>
              </a:rPr>
              <a:t>、</a:t>
            </a:r>
            <a:r>
              <a:rPr lang="zh-CN" altLang="en-US" dirty="0">
                <a:solidFill>
                  <a:srgbClr val="C00000"/>
                </a:solidFill>
              </a:rPr>
              <a:t>连接分析</a:t>
            </a:r>
            <a:r>
              <a:rPr lang="zh-CN" altLang="en-US" dirty="0">
                <a:solidFill>
                  <a:schemeClr val="accent1">
                    <a:lumMod val="50000"/>
                  </a:schemeClr>
                </a:solidFill>
              </a:rPr>
              <a:t>和</a:t>
            </a:r>
            <a:r>
              <a:rPr lang="zh-CN" altLang="en-US" dirty="0">
                <a:solidFill>
                  <a:srgbClr val="C00000"/>
                </a:solidFill>
              </a:rPr>
              <a:t>顺序分析</a:t>
            </a:r>
            <a:r>
              <a:rPr lang="zh-CN" altLang="en-US" dirty="0">
                <a:solidFill>
                  <a:schemeClr val="accent1">
                    <a:lumMod val="50000"/>
                  </a:schemeClr>
                </a:solidFill>
              </a:rPr>
              <a:t>。</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三、入侵检测技术原理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996982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left)">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normAutofit lnSpcReduction="10000"/>
          </a:bodyPr>
          <a:lstStyle/>
          <a:p>
            <a:pPr lvl="1"/>
            <a:r>
              <a:rPr lang="zh-CN" altLang="en-US" dirty="0" smtClean="0">
                <a:solidFill>
                  <a:schemeClr val="accent1">
                    <a:lumMod val="50000"/>
                  </a:schemeClr>
                </a:solidFill>
              </a:rPr>
              <a:t> 基于异常</a:t>
            </a:r>
            <a:r>
              <a:rPr lang="zh-CN" altLang="en-US" dirty="0">
                <a:solidFill>
                  <a:schemeClr val="accent1">
                    <a:lumMod val="50000"/>
                  </a:schemeClr>
                </a:solidFill>
              </a:rPr>
              <a:t>检测</a:t>
            </a:r>
            <a:r>
              <a:rPr lang="zh-CN" altLang="en-US" dirty="0" smtClean="0">
                <a:solidFill>
                  <a:schemeClr val="accent1">
                    <a:lumMod val="50000"/>
                  </a:schemeClr>
                </a:solidFill>
              </a:rPr>
              <a:t>技术的特点</a:t>
            </a:r>
            <a:endParaRPr lang="en-US" altLang="zh-CN" dirty="0" smtClean="0">
              <a:solidFill>
                <a:schemeClr val="accent1">
                  <a:lumMod val="50000"/>
                </a:schemeClr>
              </a:solidFill>
            </a:endParaRPr>
          </a:p>
          <a:p>
            <a:pPr lvl="2"/>
            <a:r>
              <a:rPr lang="zh-CN" altLang="en-US" dirty="0" smtClean="0">
                <a:solidFill>
                  <a:schemeClr val="accent1">
                    <a:lumMod val="50000"/>
                  </a:schemeClr>
                </a:solidFill>
              </a:rPr>
              <a:t> </a:t>
            </a:r>
            <a:r>
              <a:rPr lang="zh-CN" altLang="en-US" dirty="0" smtClean="0">
                <a:solidFill>
                  <a:srgbClr val="C00000"/>
                </a:solidFill>
              </a:rPr>
              <a:t>优点</a:t>
            </a:r>
            <a:endParaRPr lang="zh-CN" altLang="en-US" dirty="0">
              <a:solidFill>
                <a:srgbClr val="C00000"/>
              </a:solidFill>
            </a:endParaRPr>
          </a:p>
          <a:p>
            <a:pPr lvl="3"/>
            <a:r>
              <a:rPr lang="zh-CN" altLang="en-US" dirty="0" smtClean="0">
                <a:solidFill>
                  <a:schemeClr val="accent1">
                    <a:lumMod val="50000"/>
                  </a:schemeClr>
                </a:solidFill>
              </a:rPr>
              <a:t>不</a:t>
            </a:r>
            <a:r>
              <a:rPr lang="zh-CN" altLang="en-US" dirty="0">
                <a:solidFill>
                  <a:schemeClr val="accent1">
                    <a:lumMod val="50000"/>
                  </a:schemeClr>
                </a:solidFill>
              </a:rPr>
              <a:t>需要操作系统及其安全性缺陷专门知识</a:t>
            </a:r>
          </a:p>
          <a:p>
            <a:pPr lvl="3"/>
            <a:r>
              <a:rPr lang="zh-CN" altLang="en-US" dirty="0" smtClean="0">
                <a:solidFill>
                  <a:schemeClr val="accent1">
                    <a:lumMod val="50000"/>
                  </a:schemeClr>
                </a:solidFill>
              </a:rPr>
              <a:t>能</a:t>
            </a:r>
            <a:r>
              <a:rPr lang="zh-CN" altLang="en-US" dirty="0">
                <a:solidFill>
                  <a:schemeClr val="accent1">
                    <a:lumMod val="50000"/>
                  </a:schemeClr>
                </a:solidFill>
              </a:rPr>
              <a:t>有效检测出冒充合法用户的入侵</a:t>
            </a:r>
          </a:p>
          <a:p>
            <a:pPr lvl="2"/>
            <a:r>
              <a:rPr lang="zh-CN" altLang="en-US" dirty="0" smtClean="0">
                <a:solidFill>
                  <a:schemeClr val="accent1">
                    <a:lumMod val="50000"/>
                  </a:schemeClr>
                </a:solidFill>
              </a:rPr>
              <a:t> </a:t>
            </a:r>
            <a:r>
              <a:rPr lang="zh-CN" altLang="en-US" dirty="0" smtClean="0">
                <a:solidFill>
                  <a:srgbClr val="C00000"/>
                </a:solidFill>
              </a:rPr>
              <a:t>缺点</a:t>
            </a:r>
            <a:endParaRPr lang="zh-CN" altLang="en-US" dirty="0">
              <a:solidFill>
                <a:srgbClr val="C00000"/>
              </a:solidFill>
            </a:endParaRPr>
          </a:p>
          <a:p>
            <a:pPr lvl="3"/>
            <a:r>
              <a:rPr lang="zh-CN" altLang="en-US" dirty="0" smtClean="0">
                <a:solidFill>
                  <a:schemeClr val="accent1">
                    <a:lumMod val="50000"/>
                  </a:schemeClr>
                </a:solidFill>
              </a:rPr>
              <a:t>为</a:t>
            </a:r>
            <a:r>
              <a:rPr lang="zh-CN" altLang="en-US" dirty="0">
                <a:solidFill>
                  <a:schemeClr val="accent1">
                    <a:lumMod val="50000"/>
                  </a:schemeClr>
                </a:solidFill>
              </a:rPr>
              <a:t>用户建立正常行为模式的特征轮廓和对用户活动的异常性报警的门限值的确定都比较</a:t>
            </a:r>
            <a:r>
              <a:rPr lang="zh-CN" altLang="en-US" dirty="0" smtClean="0">
                <a:solidFill>
                  <a:schemeClr val="accent1">
                    <a:lumMod val="50000"/>
                  </a:schemeClr>
                </a:solidFill>
              </a:rPr>
              <a:t>困难</a:t>
            </a:r>
            <a:endParaRPr lang="en-US" altLang="zh-CN" dirty="0" smtClean="0">
              <a:solidFill>
                <a:schemeClr val="accent1">
                  <a:lumMod val="50000"/>
                </a:schemeClr>
              </a:solidFill>
            </a:endParaRPr>
          </a:p>
          <a:p>
            <a:pPr lvl="3"/>
            <a:r>
              <a:rPr lang="zh-CN" altLang="en-US" dirty="0" smtClean="0">
                <a:solidFill>
                  <a:schemeClr val="accent1">
                    <a:lumMod val="50000"/>
                  </a:schemeClr>
                </a:solidFill>
              </a:rPr>
              <a:t>不是所有入侵者的行为都能够产生明显的异常性</a:t>
            </a:r>
            <a:endParaRPr lang="en-US" altLang="zh-CN" dirty="0" smtClean="0">
              <a:solidFill>
                <a:schemeClr val="accent1">
                  <a:lumMod val="50000"/>
                </a:schemeClr>
              </a:solidFill>
            </a:endParaRPr>
          </a:p>
          <a:p>
            <a:pPr lvl="3"/>
            <a:r>
              <a:rPr lang="zh-CN" altLang="en-US" dirty="0" smtClean="0">
                <a:solidFill>
                  <a:schemeClr val="accent1">
                    <a:lumMod val="50000"/>
                  </a:schemeClr>
                </a:solidFill>
              </a:rPr>
              <a:t>有经验的入侵者还可以通过缓慢地改变他的行为，来改变入侵检测系统中的用户正常行为模式，使其入侵行为逐步变为合法。</a:t>
            </a:r>
          </a:p>
          <a:p>
            <a:pPr lvl="2"/>
            <a:endParaRPr lang="zh-CN" altLang="en-US" dirty="0" smtClean="0">
              <a:solidFill>
                <a:schemeClr val="accent1">
                  <a:lumMod val="50000"/>
                </a:schemeClr>
              </a:solidFill>
            </a:endParaRPr>
          </a:p>
          <a:p>
            <a:pPr lvl="1"/>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17" name="文本框 16"/>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三、入侵检测技术原理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418052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left)">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wipe(left)">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left)">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内容安排</a:t>
            </a:r>
            <a:endParaRPr lang="zh-CN" altLang="en-US" dirty="0"/>
          </a:p>
        </p:txBody>
      </p:sp>
      <p:graphicFrame>
        <p:nvGraphicFramePr>
          <p:cNvPr id="4" name="图示 3"/>
          <p:cNvGraphicFramePr/>
          <p:nvPr>
            <p:extLst>
              <p:ext uri="{D42A27DB-BD31-4B8C-83A1-F6EECF244321}">
                <p14:modId xmlns:p14="http://schemas.microsoft.com/office/powerpoint/2010/main" val="1461536591"/>
              </p:ext>
            </p:extLst>
          </p:nvPr>
        </p:nvGraphicFramePr>
        <p:xfrm>
          <a:off x="2384491" y="1412776"/>
          <a:ext cx="8128000" cy="4509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日期占位符 5"/>
          <p:cNvSpPr>
            <a:spLocks noGrp="1"/>
          </p:cNvSpPr>
          <p:nvPr>
            <p:ph type="dt" sz="half" idx="10"/>
          </p:nvPr>
        </p:nvSpPr>
        <p:spPr/>
        <p:txBody>
          <a:bodyPr/>
          <a:lstStyle/>
          <a:p>
            <a:pPr>
              <a:defRPr/>
            </a:pPr>
            <a:fld id="{2C1BC18C-BC74-46FB-9115-7D58BD186C47}" type="datetime1">
              <a:rPr lang="zh-CN" altLang="en-US" smtClean="0"/>
              <a:t>2019/10/29</a:t>
            </a:fld>
            <a:endParaRPr lang="zh-CN" altLang="en-US"/>
          </a:p>
        </p:txBody>
      </p:sp>
    </p:spTree>
    <p:extLst>
      <p:ext uri="{BB962C8B-B14F-4D97-AF65-F5344CB8AC3E}">
        <p14:creationId xmlns:p14="http://schemas.microsoft.com/office/powerpoint/2010/main" val="127083288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normAutofit fontScale="77500" lnSpcReduction="20000"/>
          </a:bodyPr>
          <a:lstStyle/>
          <a:p>
            <a:pPr lvl="1"/>
            <a:r>
              <a:rPr lang="zh-CN" altLang="en-US" dirty="0" smtClean="0">
                <a:solidFill>
                  <a:schemeClr val="accent1">
                    <a:lumMod val="50000"/>
                  </a:schemeClr>
                </a:solidFill>
              </a:rPr>
              <a:t> </a:t>
            </a:r>
            <a:r>
              <a:rPr lang="zh-CN" altLang="en-US" dirty="0" smtClean="0">
                <a:solidFill>
                  <a:schemeClr val="accent1">
                    <a:lumMod val="50000"/>
                  </a:schemeClr>
                </a:solidFill>
              </a:rPr>
              <a:t>入侵检测技术实例</a:t>
            </a:r>
            <a:r>
              <a:rPr lang="en-US" altLang="zh-CN" dirty="0" smtClean="0">
                <a:solidFill>
                  <a:schemeClr val="accent1">
                    <a:lumMod val="50000"/>
                  </a:schemeClr>
                </a:solidFill>
              </a:rPr>
              <a:t>——</a:t>
            </a:r>
            <a:r>
              <a:rPr lang="zh-CN" altLang="en-US" dirty="0" smtClean="0">
                <a:solidFill>
                  <a:schemeClr val="accent1">
                    <a:lumMod val="50000"/>
                  </a:schemeClr>
                </a:solidFill>
              </a:rPr>
              <a:t>误用检测</a:t>
            </a:r>
            <a:endParaRPr lang="en-US" altLang="zh-CN" dirty="0" smtClean="0">
              <a:solidFill>
                <a:schemeClr val="accent1">
                  <a:lumMod val="50000"/>
                </a:schemeClr>
              </a:solidFill>
            </a:endParaRPr>
          </a:p>
          <a:p>
            <a:pPr lvl="2"/>
            <a:r>
              <a:rPr lang="zh-CN" altLang="en-US" dirty="0">
                <a:solidFill>
                  <a:schemeClr val="accent1">
                    <a:lumMod val="50000"/>
                  </a:schemeClr>
                </a:solidFill>
              </a:rPr>
              <a:t>老版本的</a:t>
            </a:r>
            <a:r>
              <a:rPr lang="en-US" altLang="zh-CN" dirty="0" err="1">
                <a:solidFill>
                  <a:schemeClr val="accent1">
                    <a:lumMod val="50000"/>
                  </a:schemeClr>
                </a:solidFill>
              </a:rPr>
              <a:t>Sendmail</a:t>
            </a:r>
            <a:r>
              <a:rPr lang="zh-CN" altLang="en-US" dirty="0">
                <a:solidFill>
                  <a:schemeClr val="accent1">
                    <a:lumMod val="50000"/>
                  </a:schemeClr>
                </a:solidFill>
              </a:rPr>
              <a:t>有一个漏洞，</a:t>
            </a:r>
            <a:r>
              <a:rPr lang="en-US" altLang="zh-CN" dirty="0">
                <a:solidFill>
                  <a:schemeClr val="accent1">
                    <a:lumMod val="50000"/>
                  </a:schemeClr>
                </a:solidFill>
              </a:rPr>
              <a:t>telnet</a:t>
            </a:r>
            <a:r>
              <a:rPr lang="zh-CN" altLang="en-US" dirty="0">
                <a:solidFill>
                  <a:schemeClr val="accent1">
                    <a:lumMod val="50000"/>
                  </a:schemeClr>
                </a:solidFill>
              </a:rPr>
              <a:t>到</a:t>
            </a:r>
            <a:r>
              <a:rPr lang="en-US" altLang="zh-CN" dirty="0">
                <a:solidFill>
                  <a:schemeClr val="accent1">
                    <a:lumMod val="50000"/>
                  </a:schemeClr>
                </a:solidFill>
              </a:rPr>
              <a:t>25</a:t>
            </a:r>
            <a:r>
              <a:rPr lang="zh-CN" altLang="en-US" dirty="0">
                <a:solidFill>
                  <a:schemeClr val="accent1">
                    <a:lumMod val="50000"/>
                  </a:schemeClr>
                </a:solidFill>
              </a:rPr>
              <a:t>端口，输入</a:t>
            </a:r>
            <a:r>
              <a:rPr lang="en-US" altLang="zh-CN" dirty="0">
                <a:solidFill>
                  <a:schemeClr val="accent1">
                    <a:lumMod val="50000"/>
                  </a:schemeClr>
                </a:solidFill>
              </a:rPr>
              <a:t>wiz</a:t>
            </a:r>
            <a:r>
              <a:rPr lang="zh-CN" altLang="en-US" dirty="0">
                <a:solidFill>
                  <a:schemeClr val="accent1">
                    <a:lumMod val="50000"/>
                  </a:schemeClr>
                </a:solidFill>
              </a:rPr>
              <a:t>，然后接着输入超过</a:t>
            </a:r>
            <a:r>
              <a:rPr lang="en-US" altLang="zh-CN" dirty="0">
                <a:solidFill>
                  <a:srgbClr val="C00000"/>
                </a:solidFill>
              </a:rPr>
              <a:t>1024Kb</a:t>
            </a:r>
            <a:r>
              <a:rPr lang="zh-CN" altLang="en-US" dirty="0">
                <a:solidFill>
                  <a:srgbClr val="C00000"/>
                </a:solidFill>
              </a:rPr>
              <a:t>的</a:t>
            </a:r>
            <a:r>
              <a:rPr lang="en-US" altLang="zh-CN" dirty="0">
                <a:solidFill>
                  <a:srgbClr val="C00000"/>
                </a:solidFill>
              </a:rPr>
              <a:t>shellcode</a:t>
            </a:r>
            <a:r>
              <a:rPr lang="zh-CN" altLang="en-US" dirty="0">
                <a:solidFill>
                  <a:schemeClr val="accent1">
                    <a:lumMod val="50000"/>
                  </a:schemeClr>
                </a:solidFill>
              </a:rPr>
              <a:t>，就能获得一个</a:t>
            </a:r>
            <a:r>
              <a:rPr lang="en-US" altLang="zh-CN" dirty="0" err="1">
                <a:solidFill>
                  <a:schemeClr val="accent1">
                    <a:lumMod val="50000"/>
                  </a:schemeClr>
                </a:solidFill>
              </a:rPr>
              <a:t>rootshell</a:t>
            </a:r>
            <a:r>
              <a:rPr lang="zh-CN" altLang="en-US" dirty="0">
                <a:solidFill>
                  <a:schemeClr val="accent1">
                    <a:lumMod val="50000"/>
                  </a:schemeClr>
                </a:solidFill>
              </a:rPr>
              <a:t>，还有通过</a:t>
            </a:r>
            <a:r>
              <a:rPr lang="en-US" altLang="zh-CN" dirty="0">
                <a:solidFill>
                  <a:schemeClr val="accent1">
                    <a:lumMod val="50000"/>
                  </a:schemeClr>
                </a:solidFill>
              </a:rPr>
              <a:t>debug</a:t>
            </a:r>
            <a:r>
              <a:rPr lang="zh-CN" altLang="en-US" dirty="0">
                <a:solidFill>
                  <a:schemeClr val="accent1">
                    <a:lumMod val="50000"/>
                  </a:schemeClr>
                </a:solidFill>
              </a:rPr>
              <a:t>命令的方式，也能获得</a:t>
            </a:r>
            <a:r>
              <a:rPr lang="en-US" altLang="zh-CN" dirty="0">
                <a:solidFill>
                  <a:schemeClr val="accent1">
                    <a:lumMod val="50000"/>
                  </a:schemeClr>
                </a:solidFill>
              </a:rPr>
              <a:t>root</a:t>
            </a:r>
            <a:r>
              <a:rPr lang="zh-CN" altLang="en-US" dirty="0">
                <a:solidFill>
                  <a:schemeClr val="accent1">
                    <a:lumMod val="50000"/>
                  </a:schemeClr>
                </a:solidFill>
              </a:rPr>
              <a:t>权限，进而控制系统。</a:t>
            </a:r>
          </a:p>
          <a:p>
            <a:pPr lvl="3"/>
            <a:r>
              <a:rPr lang="en-US" altLang="zh-CN" dirty="0">
                <a:solidFill>
                  <a:srgbClr val="C00000"/>
                </a:solidFill>
              </a:rPr>
              <a:t>$ telnet mail.victim.com 25</a:t>
            </a:r>
          </a:p>
          <a:p>
            <a:pPr lvl="3"/>
            <a:r>
              <a:rPr lang="en-US" altLang="zh-CN" dirty="0">
                <a:solidFill>
                  <a:srgbClr val="C00000"/>
                </a:solidFill>
              </a:rPr>
              <a:t>WIZ</a:t>
            </a:r>
          </a:p>
          <a:p>
            <a:pPr lvl="3"/>
            <a:r>
              <a:rPr lang="en-US" altLang="zh-CN" dirty="0">
                <a:solidFill>
                  <a:srgbClr val="C00000"/>
                </a:solidFill>
              </a:rPr>
              <a:t>Shell</a:t>
            </a:r>
          </a:p>
          <a:p>
            <a:pPr lvl="3"/>
            <a:r>
              <a:rPr lang="en-US" altLang="zh-CN" dirty="0" err="1">
                <a:solidFill>
                  <a:srgbClr val="C00000"/>
                </a:solidFill>
              </a:rPr>
              <a:t>ecx</a:t>
            </a:r>
            <a:r>
              <a:rPr lang="en-US" altLang="zh-CN" dirty="0">
                <a:solidFill>
                  <a:srgbClr val="C00000"/>
                </a:solidFill>
              </a:rPr>
              <a:t> 0x943a3145 -1808125627</a:t>
            </a:r>
          </a:p>
          <a:p>
            <a:pPr lvl="3"/>
            <a:r>
              <a:rPr lang="en-US" altLang="zh-CN" dirty="0" err="1">
                <a:solidFill>
                  <a:srgbClr val="C00000"/>
                </a:solidFill>
              </a:rPr>
              <a:t>edx</a:t>
            </a:r>
            <a:r>
              <a:rPr lang="en-US" altLang="zh-CN" dirty="0">
                <a:solidFill>
                  <a:srgbClr val="C00000"/>
                </a:solidFill>
              </a:rPr>
              <a:t> 0x408d17fc 1082988540……</a:t>
            </a:r>
          </a:p>
          <a:p>
            <a:pPr lvl="3"/>
            <a:r>
              <a:rPr lang="zh-CN" altLang="en-US" dirty="0">
                <a:solidFill>
                  <a:schemeClr val="accent1">
                    <a:lumMod val="50000"/>
                  </a:schemeClr>
                </a:solidFill>
              </a:rPr>
              <a:t>或者</a:t>
            </a:r>
          </a:p>
          <a:p>
            <a:pPr lvl="3"/>
            <a:r>
              <a:rPr lang="en-US" altLang="zh-CN" dirty="0">
                <a:solidFill>
                  <a:srgbClr val="C00000"/>
                </a:solidFill>
              </a:rPr>
              <a:t>DEBUG</a:t>
            </a:r>
          </a:p>
          <a:p>
            <a:pPr lvl="3"/>
            <a:r>
              <a:rPr lang="en-US" altLang="zh-CN" dirty="0">
                <a:solidFill>
                  <a:srgbClr val="C00000"/>
                </a:solidFill>
              </a:rPr>
              <a:t>#*****</a:t>
            </a:r>
          </a:p>
          <a:p>
            <a:pPr lvl="3"/>
            <a:r>
              <a:rPr lang="zh-CN" altLang="en-US" dirty="0">
                <a:solidFill>
                  <a:schemeClr val="accent1">
                    <a:lumMod val="50000"/>
                  </a:schemeClr>
                </a:solidFill>
              </a:rPr>
              <a:t>直接获得</a:t>
            </a:r>
            <a:r>
              <a:rPr lang="en-US" altLang="zh-CN" dirty="0" err="1">
                <a:solidFill>
                  <a:schemeClr val="accent1">
                    <a:lumMod val="50000"/>
                  </a:schemeClr>
                </a:solidFill>
              </a:rPr>
              <a:t>rootshell</a:t>
            </a:r>
            <a:r>
              <a:rPr lang="zh-CN" altLang="en-US" dirty="0" smtClean="0">
                <a:solidFill>
                  <a:schemeClr val="accent1">
                    <a:lumMod val="50000"/>
                  </a:schemeClr>
                </a:solidFill>
              </a:rPr>
              <a:t>！</a:t>
            </a:r>
            <a:endParaRPr lang="zh-CN" altLang="en-US" dirty="0" smtClean="0">
              <a:solidFill>
                <a:schemeClr val="accent1">
                  <a:lumMod val="50000"/>
                </a:schemeClr>
              </a:solidFill>
            </a:endParaRPr>
          </a:p>
          <a:p>
            <a:pPr lvl="1"/>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17" name="文本框 16"/>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三、入侵检测技术原理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308438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500"/>
                                        <p:tgtEl>
                                          <p:spTgt spid="3">
                                            <p:txEl>
                                              <p:pRg st="5" end="5"/>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left)">
                                      <p:cBhvr>
                                        <p:cTn id="25" dur="500"/>
                                        <p:tgtEl>
                                          <p:spTgt spid="3">
                                            <p:txEl>
                                              <p:pRg st="7" end="7"/>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left)">
                                      <p:cBhvr>
                                        <p:cTn id="28" dur="500"/>
                                        <p:tgtEl>
                                          <p:spTgt spid="3">
                                            <p:txEl>
                                              <p:pRg st="8" end="8"/>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left)">
                                      <p:cBhvr>
                                        <p:cTn id="31" dur="500"/>
                                        <p:tgtEl>
                                          <p:spTgt spid="3">
                                            <p:txEl>
                                              <p:pRg st="9" end="9"/>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wipe(left)">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smtClean="0"/>
              <a:t> 入侵</a:t>
            </a:r>
            <a:r>
              <a:rPr lang="zh-CN" altLang="en-US" dirty="0"/>
              <a:t>检测技术实例</a:t>
            </a:r>
            <a:r>
              <a:rPr lang="en-US" altLang="zh-CN" dirty="0"/>
              <a:t>——</a:t>
            </a:r>
            <a:r>
              <a:rPr lang="zh-CN" altLang="en-US" dirty="0"/>
              <a:t>误用检测</a:t>
            </a:r>
          </a:p>
          <a:p>
            <a:pPr lvl="1"/>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三、入侵检测技术原理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2048329272"/>
              </p:ext>
            </p:extLst>
          </p:nvPr>
        </p:nvGraphicFramePr>
        <p:xfrm>
          <a:off x="431371" y="2420888"/>
          <a:ext cx="11654117"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971170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graphicEl>
                                              <a:dgm id="{93DCF00B-B433-4D90-8B89-AC9AD716264C}"/>
                                            </p:graphicEl>
                                          </p:spTgt>
                                        </p:tgtEl>
                                        <p:attrNameLst>
                                          <p:attrName>style.visibility</p:attrName>
                                        </p:attrNameLst>
                                      </p:cBhvr>
                                      <p:to>
                                        <p:strVal val="visible"/>
                                      </p:to>
                                    </p:set>
                                    <p:animEffect transition="in" filter="wipe(left)">
                                      <p:cBhvr>
                                        <p:cTn id="7" dur="500"/>
                                        <p:tgtEl>
                                          <p:spTgt spid="6">
                                            <p:graphicEl>
                                              <a:dgm id="{93DCF00B-B433-4D90-8B89-AC9AD716264C}"/>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graphicEl>
                                              <a:dgm id="{47A5CC5D-E58D-4BAE-B299-9072C70B0798}"/>
                                            </p:graphicEl>
                                          </p:spTgt>
                                        </p:tgtEl>
                                        <p:attrNameLst>
                                          <p:attrName>style.visibility</p:attrName>
                                        </p:attrNameLst>
                                      </p:cBhvr>
                                      <p:to>
                                        <p:strVal val="visible"/>
                                      </p:to>
                                    </p:set>
                                    <p:animEffect transition="in" filter="wipe(left)">
                                      <p:cBhvr>
                                        <p:cTn id="10" dur="500"/>
                                        <p:tgtEl>
                                          <p:spTgt spid="6">
                                            <p:graphicEl>
                                              <a:dgm id="{47A5CC5D-E58D-4BAE-B299-9072C70B0798}"/>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graphicEl>
                                              <a:dgm id="{9F005ECA-4E58-4BBD-B2C5-30955952CDE6}"/>
                                            </p:graphicEl>
                                          </p:spTgt>
                                        </p:tgtEl>
                                        <p:attrNameLst>
                                          <p:attrName>style.visibility</p:attrName>
                                        </p:attrNameLst>
                                      </p:cBhvr>
                                      <p:to>
                                        <p:strVal val="visible"/>
                                      </p:to>
                                    </p:set>
                                    <p:animEffect transition="in" filter="wipe(left)">
                                      <p:cBhvr>
                                        <p:cTn id="13" dur="500"/>
                                        <p:tgtEl>
                                          <p:spTgt spid="6">
                                            <p:graphicEl>
                                              <a:dgm id="{9F005ECA-4E58-4BBD-B2C5-30955952CDE6}"/>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graphicEl>
                                              <a:dgm id="{660C3516-FC27-4C0E-A97E-335C4E5F772B}"/>
                                            </p:graphicEl>
                                          </p:spTgt>
                                        </p:tgtEl>
                                        <p:attrNameLst>
                                          <p:attrName>style.visibility</p:attrName>
                                        </p:attrNameLst>
                                      </p:cBhvr>
                                      <p:to>
                                        <p:strVal val="visible"/>
                                      </p:to>
                                    </p:set>
                                    <p:animEffect transition="in" filter="wipe(left)">
                                      <p:cBhvr>
                                        <p:cTn id="18" dur="500"/>
                                        <p:tgtEl>
                                          <p:spTgt spid="6">
                                            <p:graphicEl>
                                              <a:dgm id="{660C3516-FC27-4C0E-A97E-335C4E5F772B}"/>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graphicEl>
                                              <a:dgm id="{E15BBC07-665B-4319-9494-3C98E315A70E}"/>
                                            </p:graphicEl>
                                          </p:spTgt>
                                        </p:tgtEl>
                                        <p:attrNameLst>
                                          <p:attrName>style.visibility</p:attrName>
                                        </p:attrNameLst>
                                      </p:cBhvr>
                                      <p:to>
                                        <p:strVal val="visible"/>
                                      </p:to>
                                    </p:set>
                                    <p:animEffect transition="in" filter="wipe(left)">
                                      <p:cBhvr>
                                        <p:cTn id="23" dur="500"/>
                                        <p:tgtEl>
                                          <p:spTgt spid="6">
                                            <p:graphicEl>
                                              <a:dgm id="{E15BBC07-665B-4319-9494-3C98E315A70E}"/>
                                            </p:graphic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graphicEl>
                                              <a:dgm id="{B5285452-95C1-4886-AE54-9F43EADF726C}"/>
                                            </p:graphicEl>
                                          </p:spTgt>
                                        </p:tgtEl>
                                        <p:attrNameLst>
                                          <p:attrName>style.visibility</p:attrName>
                                        </p:attrNameLst>
                                      </p:cBhvr>
                                      <p:to>
                                        <p:strVal val="visible"/>
                                      </p:to>
                                    </p:set>
                                    <p:animEffect transition="in" filter="wipe(left)">
                                      <p:cBhvr>
                                        <p:cTn id="26" dur="500"/>
                                        <p:tgtEl>
                                          <p:spTgt spid="6">
                                            <p:graphicEl>
                                              <a:dgm id="{B5285452-95C1-4886-AE54-9F43EADF726C}"/>
                                            </p:graphic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
                                            <p:graphicEl>
                                              <a:dgm id="{7817F061-B041-4E58-AD6B-531BD0FA64DF}"/>
                                            </p:graphicEl>
                                          </p:spTgt>
                                        </p:tgtEl>
                                        <p:attrNameLst>
                                          <p:attrName>style.visibility</p:attrName>
                                        </p:attrNameLst>
                                      </p:cBhvr>
                                      <p:to>
                                        <p:strVal val="visible"/>
                                      </p:to>
                                    </p:set>
                                    <p:animEffect transition="in" filter="wipe(left)">
                                      <p:cBhvr>
                                        <p:cTn id="29" dur="500"/>
                                        <p:tgtEl>
                                          <p:spTgt spid="6">
                                            <p:graphicEl>
                                              <a:dgm id="{7817F061-B041-4E58-AD6B-531BD0FA64DF}"/>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graphicEl>
                                              <a:dgm id="{572AB175-8E1E-460A-B2D2-1036A9FD1DF9}"/>
                                            </p:graphicEl>
                                          </p:spTgt>
                                        </p:tgtEl>
                                        <p:attrNameLst>
                                          <p:attrName>style.visibility</p:attrName>
                                        </p:attrNameLst>
                                      </p:cBhvr>
                                      <p:to>
                                        <p:strVal val="visible"/>
                                      </p:to>
                                    </p:set>
                                    <p:animEffect transition="in" filter="wipe(left)">
                                      <p:cBhvr>
                                        <p:cTn id="34" dur="500"/>
                                        <p:tgtEl>
                                          <p:spTgt spid="6">
                                            <p:graphicEl>
                                              <a:dgm id="{572AB175-8E1E-460A-B2D2-1036A9FD1DF9}"/>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
                                            <p:graphicEl>
                                              <a:dgm id="{D40BB128-C44B-4D26-8C22-25CF6D3F39AE}"/>
                                            </p:graphicEl>
                                          </p:spTgt>
                                        </p:tgtEl>
                                        <p:attrNameLst>
                                          <p:attrName>style.visibility</p:attrName>
                                        </p:attrNameLst>
                                      </p:cBhvr>
                                      <p:to>
                                        <p:strVal val="visible"/>
                                      </p:to>
                                    </p:set>
                                    <p:animEffect transition="in" filter="wipe(left)">
                                      <p:cBhvr>
                                        <p:cTn id="39" dur="500"/>
                                        <p:tgtEl>
                                          <p:spTgt spid="6">
                                            <p:graphicEl>
                                              <a:dgm id="{D40BB128-C44B-4D26-8C22-25CF6D3F39AE}"/>
                                            </p:graphic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
                                            <p:graphicEl>
                                              <a:dgm id="{E288ACD8-A72D-472A-BE87-CB3AB1822D70}"/>
                                            </p:graphicEl>
                                          </p:spTgt>
                                        </p:tgtEl>
                                        <p:attrNameLst>
                                          <p:attrName>style.visibility</p:attrName>
                                        </p:attrNameLst>
                                      </p:cBhvr>
                                      <p:to>
                                        <p:strVal val="visible"/>
                                      </p:to>
                                    </p:set>
                                    <p:animEffect transition="in" filter="wipe(left)">
                                      <p:cBhvr>
                                        <p:cTn id="42" dur="500"/>
                                        <p:tgtEl>
                                          <p:spTgt spid="6">
                                            <p:graphicEl>
                                              <a:dgm id="{E288ACD8-A72D-472A-BE87-CB3AB1822D70}"/>
                                            </p:graphic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6">
                                            <p:graphicEl>
                                              <a:dgm id="{F38AD558-416D-4269-A18D-C538F2E49BEE}"/>
                                            </p:graphicEl>
                                          </p:spTgt>
                                        </p:tgtEl>
                                        <p:attrNameLst>
                                          <p:attrName>style.visibility</p:attrName>
                                        </p:attrNameLst>
                                      </p:cBhvr>
                                      <p:to>
                                        <p:strVal val="visible"/>
                                      </p:to>
                                    </p:set>
                                    <p:animEffect transition="in" filter="wipe(left)">
                                      <p:cBhvr>
                                        <p:cTn id="45" dur="500"/>
                                        <p:tgtEl>
                                          <p:spTgt spid="6">
                                            <p:graphicEl>
                                              <a:dgm id="{F38AD558-416D-4269-A18D-C538F2E49BEE}"/>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6">
                                            <p:graphicEl>
                                              <a:dgm id="{165DEF5E-C47C-4CF8-BAC3-974DA21CA310}"/>
                                            </p:graphicEl>
                                          </p:spTgt>
                                        </p:tgtEl>
                                        <p:attrNameLst>
                                          <p:attrName>style.visibility</p:attrName>
                                        </p:attrNameLst>
                                      </p:cBhvr>
                                      <p:to>
                                        <p:strVal val="visible"/>
                                      </p:to>
                                    </p:set>
                                    <p:animEffect transition="in" filter="wipe(left)">
                                      <p:cBhvr>
                                        <p:cTn id="50" dur="500"/>
                                        <p:tgtEl>
                                          <p:spTgt spid="6">
                                            <p:graphicEl>
                                              <a:dgm id="{165DEF5E-C47C-4CF8-BAC3-974DA21CA310}"/>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
                                            <p:graphicEl>
                                              <a:dgm id="{96BFA978-E06E-405A-9BF2-06011734EA13}"/>
                                            </p:graphicEl>
                                          </p:spTgt>
                                        </p:tgtEl>
                                        <p:attrNameLst>
                                          <p:attrName>style.visibility</p:attrName>
                                        </p:attrNameLst>
                                      </p:cBhvr>
                                      <p:to>
                                        <p:strVal val="visible"/>
                                      </p:to>
                                    </p:set>
                                    <p:animEffect transition="in" filter="wipe(left)">
                                      <p:cBhvr>
                                        <p:cTn id="55" dur="500"/>
                                        <p:tgtEl>
                                          <p:spTgt spid="6">
                                            <p:graphicEl>
                                              <a:dgm id="{96BFA978-E06E-405A-9BF2-06011734EA13}"/>
                                            </p:graphic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6">
                                            <p:graphicEl>
                                              <a:dgm id="{CC7E394F-E8E9-4E5C-966C-93306AA0F264}"/>
                                            </p:graphicEl>
                                          </p:spTgt>
                                        </p:tgtEl>
                                        <p:attrNameLst>
                                          <p:attrName>style.visibility</p:attrName>
                                        </p:attrNameLst>
                                      </p:cBhvr>
                                      <p:to>
                                        <p:strVal val="visible"/>
                                      </p:to>
                                    </p:set>
                                    <p:animEffect transition="in" filter="wipe(left)">
                                      <p:cBhvr>
                                        <p:cTn id="58" dur="500"/>
                                        <p:tgtEl>
                                          <p:spTgt spid="6">
                                            <p:graphicEl>
                                              <a:dgm id="{CC7E394F-E8E9-4E5C-966C-93306AA0F264}"/>
                                            </p:graphic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6">
                                            <p:graphicEl>
                                              <a:dgm id="{3BACD925-F564-4103-A5AD-DFAE13FB4481}"/>
                                            </p:graphicEl>
                                          </p:spTgt>
                                        </p:tgtEl>
                                        <p:attrNameLst>
                                          <p:attrName>style.visibility</p:attrName>
                                        </p:attrNameLst>
                                      </p:cBhvr>
                                      <p:to>
                                        <p:strVal val="visible"/>
                                      </p:to>
                                    </p:set>
                                    <p:animEffect transition="in" filter="wipe(left)">
                                      <p:cBhvr>
                                        <p:cTn id="61" dur="500"/>
                                        <p:tgtEl>
                                          <p:spTgt spid="6">
                                            <p:graphicEl>
                                              <a:dgm id="{3BACD925-F564-4103-A5AD-DFAE13FB4481}"/>
                                            </p:graphic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6">
                                            <p:graphicEl>
                                              <a:dgm id="{16E7720B-65E1-4859-99E1-3606A3A2B868}"/>
                                            </p:graphicEl>
                                          </p:spTgt>
                                        </p:tgtEl>
                                        <p:attrNameLst>
                                          <p:attrName>style.visibility</p:attrName>
                                        </p:attrNameLst>
                                      </p:cBhvr>
                                      <p:to>
                                        <p:strVal val="visible"/>
                                      </p:to>
                                    </p:set>
                                    <p:animEffect transition="in" filter="wipe(left)">
                                      <p:cBhvr>
                                        <p:cTn id="66" dur="500"/>
                                        <p:tgtEl>
                                          <p:spTgt spid="6">
                                            <p:graphicEl>
                                              <a:dgm id="{16E7720B-65E1-4859-99E1-3606A3A2B86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smtClean="0"/>
              <a:t> 入侵检测</a:t>
            </a:r>
            <a:r>
              <a:rPr lang="zh-CN" altLang="en-US" dirty="0"/>
              <a:t>技术</a:t>
            </a:r>
            <a:r>
              <a:rPr lang="zh-CN" altLang="en-US" dirty="0" smtClean="0"/>
              <a:t>实例</a:t>
            </a:r>
            <a:r>
              <a:rPr lang="en-US" altLang="zh-CN" dirty="0" smtClean="0"/>
              <a:t>——</a:t>
            </a:r>
            <a:r>
              <a:rPr lang="zh-CN" altLang="en-US" dirty="0" smtClean="0"/>
              <a:t>异常检测</a:t>
            </a:r>
            <a:endParaRPr lang="en-US" altLang="zh-CN" dirty="0" smtClean="0"/>
          </a:p>
          <a:p>
            <a:pPr lvl="2"/>
            <a:r>
              <a:rPr lang="en-US" altLang="zh-CN" dirty="0" smtClean="0"/>
              <a:t> </a:t>
            </a:r>
            <a:r>
              <a:rPr lang="en-US" altLang="zh-CN" dirty="0" smtClean="0">
                <a:solidFill>
                  <a:srgbClr val="C00000"/>
                </a:solidFill>
              </a:rPr>
              <a:t>TCP</a:t>
            </a:r>
            <a:r>
              <a:rPr lang="zh-CN" altLang="en-US" dirty="0" smtClean="0">
                <a:solidFill>
                  <a:srgbClr val="C00000"/>
                </a:solidFill>
              </a:rPr>
              <a:t>连接</a:t>
            </a:r>
            <a:r>
              <a:rPr lang="zh-CN" altLang="en-US" dirty="0">
                <a:solidFill>
                  <a:srgbClr val="C00000"/>
                </a:solidFill>
              </a:rPr>
              <a:t>个体的基本</a:t>
            </a:r>
            <a:r>
              <a:rPr lang="zh-CN" altLang="en-US" dirty="0" smtClean="0">
                <a:solidFill>
                  <a:srgbClr val="C00000"/>
                </a:solidFill>
              </a:rPr>
              <a:t>特征</a:t>
            </a:r>
            <a:r>
              <a:rPr lang="zh-CN" altLang="en-US" dirty="0" smtClean="0"/>
              <a:t>：源</a:t>
            </a:r>
            <a:r>
              <a:rPr lang="en-US" altLang="zh-CN" dirty="0"/>
              <a:t>&amp;</a:t>
            </a:r>
            <a:r>
              <a:rPr lang="zh-CN" altLang="en-US" dirty="0" smtClean="0"/>
              <a:t>目的地、源</a:t>
            </a:r>
            <a:r>
              <a:rPr lang="en-US" altLang="zh-CN" dirty="0"/>
              <a:t>&amp;</a:t>
            </a:r>
            <a:r>
              <a:rPr lang="zh-CN" altLang="en-US" dirty="0"/>
              <a:t>目的端口 </a:t>
            </a:r>
            <a:r>
              <a:rPr lang="zh-CN" altLang="en-US" dirty="0" smtClean="0"/>
              <a:t>、协议、持续时间、 每</a:t>
            </a:r>
            <a:r>
              <a:rPr lang="zh-CN" altLang="en-US" dirty="0"/>
              <a:t>包</a:t>
            </a:r>
            <a:r>
              <a:rPr lang="zh-CN" altLang="en-US" dirty="0" smtClean="0"/>
              <a:t>字节、字节数；</a:t>
            </a:r>
            <a:endParaRPr lang="en-US" altLang="zh-CN" dirty="0" smtClean="0"/>
          </a:p>
          <a:p>
            <a:pPr lvl="2"/>
            <a:r>
              <a:rPr lang="zh-CN" altLang="en-US" dirty="0" smtClean="0"/>
              <a:t> </a:t>
            </a:r>
            <a:r>
              <a:rPr lang="zh-CN" altLang="en-US" dirty="0" smtClean="0">
                <a:solidFill>
                  <a:srgbClr val="C00000"/>
                </a:solidFill>
              </a:rPr>
              <a:t>基于时间的特征</a:t>
            </a:r>
            <a:r>
              <a:rPr lang="zh-CN" altLang="en-US" dirty="0" smtClean="0"/>
              <a:t>：网络</a:t>
            </a:r>
            <a:r>
              <a:rPr lang="zh-CN" altLang="en-US" dirty="0"/>
              <a:t>中对于相同的源</a:t>
            </a:r>
            <a:r>
              <a:rPr lang="en-US" altLang="zh-CN" dirty="0"/>
              <a:t>(</a:t>
            </a:r>
            <a:r>
              <a:rPr lang="zh-CN" altLang="en-US" dirty="0"/>
              <a:t>目的地</a:t>
            </a:r>
            <a:r>
              <a:rPr lang="en-US" altLang="zh-CN" dirty="0"/>
              <a:t>) IP</a:t>
            </a:r>
            <a:r>
              <a:rPr lang="zh-CN" altLang="en-US" dirty="0"/>
              <a:t>地址</a:t>
            </a:r>
            <a:r>
              <a:rPr lang="en-US" altLang="zh-CN" dirty="0"/>
              <a:t>, </a:t>
            </a:r>
            <a:r>
              <a:rPr lang="zh-CN" altLang="en-US" dirty="0"/>
              <a:t>最后</a:t>
            </a:r>
            <a:r>
              <a:rPr lang="en-US" altLang="zh-CN" dirty="0"/>
              <a:t>T</a:t>
            </a:r>
            <a:r>
              <a:rPr lang="zh-CN" altLang="en-US" dirty="0"/>
              <a:t>秒钟唯一目的地</a:t>
            </a:r>
            <a:r>
              <a:rPr lang="en-US" altLang="zh-CN" dirty="0"/>
              <a:t>(</a:t>
            </a:r>
            <a:r>
              <a:rPr lang="zh-CN" altLang="en-US" dirty="0"/>
              <a:t>源</a:t>
            </a:r>
            <a:r>
              <a:rPr lang="en-US" altLang="zh-CN" dirty="0"/>
              <a:t>) IP</a:t>
            </a:r>
            <a:r>
              <a:rPr lang="zh-CN" altLang="en-US" dirty="0"/>
              <a:t>地址</a:t>
            </a:r>
            <a:r>
              <a:rPr lang="zh-CN" altLang="en-US" dirty="0" smtClean="0"/>
              <a:t>数目、最后</a:t>
            </a:r>
            <a:r>
              <a:rPr lang="en-US" altLang="zh-CN" dirty="0"/>
              <a:t>T</a:t>
            </a:r>
            <a:r>
              <a:rPr lang="zh-CN" altLang="en-US" dirty="0"/>
              <a:t>秒钟从源 </a:t>
            </a:r>
            <a:r>
              <a:rPr lang="en-US" altLang="zh-CN" dirty="0"/>
              <a:t>(</a:t>
            </a:r>
            <a:r>
              <a:rPr lang="zh-CN" altLang="en-US" dirty="0"/>
              <a:t>目的地</a:t>
            </a:r>
            <a:r>
              <a:rPr lang="en-US" altLang="zh-CN" dirty="0"/>
              <a:t>) IP </a:t>
            </a:r>
            <a:r>
              <a:rPr lang="zh-CN" altLang="en-US" dirty="0"/>
              <a:t>到同一个目的地</a:t>
            </a:r>
            <a:r>
              <a:rPr lang="en-US" altLang="zh-CN" dirty="0"/>
              <a:t>(</a:t>
            </a:r>
            <a:r>
              <a:rPr lang="zh-CN" altLang="en-US" dirty="0"/>
              <a:t>源</a:t>
            </a:r>
            <a:r>
              <a:rPr lang="en-US" altLang="zh-CN" dirty="0"/>
              <a:t>) </a:t>
            </a:r>
            <a:r>
              <a:rPr lang="zh-CN" altLang="en-US" dirty="0"/>
              <a:t>端口的连接</a:t>
            </a:r>
            <a:r>
              <a:rPr lang="zh-CN" altLang="en-US" dirty="0" smtClean="0"/>
              <a:t>数目；</a:t>
            </a:r>
            <a:endParaRPr lang="en-US" altLang="zh-CN" dirty="0" smtClean="0"/>
          </a:p>
          <a:p>
            <a:pPr lvl="2"/>
            <a:r>
              <a:rPr lang="zh-CN" altLang="en-US" dirty="0" smtClean="0"/>
              <a:t> </a:t>
            </a:r>
            <a:r>
              <a:rPr lang="zh-CN" altLang="en-US" dirty="0" smtClean="0">
                <a:solidFill>
                  <a:srgbClr val="C00000"/>
                </a:solidFill>
              </a:rPr>
              <a:t>基于</a:t>
            </a:r>
            <a:r>
              <a:rPr lang="zh-CN" altLang="en-US" dirty="0">
                <a:solidFill>
                  <a:srgbClr val="C00000"/>
                </a:solidFill>
              </a:rPr>
              <a:t>连接的</a:t>
            </a:r>
            <a:r>
              <a:rPr lang="zh-CN" altLang="en-US" dirty="0" smtClean="0">
                <a:solidFill>
                  <a:srgbClr val="C00000"/>
                </a:solidFill>
              </a:rPr>
              <a:t>特征</a:t>
            </a:r>
            <a:r>
              <a:rPr lang="zh-CN" altLang="en-US" dirty="0" smtClean="0"/>
              <a:t>：网络</a:t>
            </a:r>
            <a:r>
              <a:rPr lang="zh-CN" altLang="en-US" dirty="0"/>
              <a:t>中对于相同的源</a:t>
            </a:r>
            <a:r>
              <a:rPr lang="en-US" altLang="zh-CN" dirty="0"/>
              <a:t>(</a:t>
            </a:r>
            <a:r>
              <a:rPr lang="zh-CN" altLang="en-US" dirty="0"/>
              <a:t>目的地</a:t>
            </a:r>
            <a:r>
              <a:rPr lang="en-US" altLang="zh-CN" dirty="0"/>
              <a:t>) IP</a:t>
            </a:r>
            <a:r>
              <a:rPr lang="zh-CN" altLang="en-US" dirty="0" smtClean="0"/>
              <a:t>地址、最后</a:t>
            </a:r>
            <a:r>
              <a:rPr lang="en-US" altLang="zh-CN" dirty="0"/>
              <a:t>N</a:t>
            </a:r>
            <a:r>
              <a:rPr lang="zh-CN" altLang="en-US" dirty="0"/>
              <a:t>个连接中唯一目的地</a:t>
            </a:r>
            <a:r>
              <a:rPr lang="en-US" altLang="zh-CN" dirty="0"/>
              <a:t>(</a:t>
            </a:r>
            <a:r>
              <a:rPr lang="zh-CN" altLang="en-US" dirty="0"/>
              <a:t>源</a:t>
            </a:r>
            <a:r>
              <a:rPr lang="en-US" altLang="zh-CN" dirty="0"/>
              <a:t>) IP</a:t>
            </a:r>
            <a:r>
              <a:rPr lang="zh-CN" altLang="en-US" dirty="0"/>
              <a:t>地址</a:t>
            </a:r>
            <a:r>
              <a:rPr lang="zh-CN" altLang="en-US" dirty="0" smtClean="0"/>
              <a:t>数目、最后</a:t>
            </a:r>
            <a:r>
              <a:rPr lang="en-US" altLang="zh-CN" dirty="0"/>
              <a:t>N</a:t>
            </a:r>
            <a:r>
              <a:rPr lang="zh-CN" altLang="en-US" dirty="0"/>
              <a:t>个连接中从源 </a:t>
            </a:r>
            <a:r>
              <a:rPr lang="en-US" altLang="zh-CN" dirty="0"/>
              <a:t>(</a:t>
            </a:r>
            <a:r>
              <a:rPr lang="zh-CN" altLang="en-US" dirty="0"/>
              <a:t>目的地</a:t>
            </a:r>
            <a:r>
              <a:rPr lang="en-US" altLang="zh-CN" dirty="0"/>
              <a:t>) IP </a:t>
            </a:r>
            <a:r>
              <a:rPr lang="zh-CN" altLang="en-US" dirty="0"/>
              <a:t>到同一个目的地</a:t>
            </a:r>
            <a:r>
              <a:rPr lang="en-US" altLang="zh-CN" dirty="0"/>
              <a:t>(</a:t>
            </a:r>
            <a:r>
              <a:rPr lang="zh-CN" altLang="en-US" dirty="0"/>
              <a:t>源</a:t>
            </a:r>
            <a:r>
              <a:rPr lang="en-US" altLang="zh-CN" dirty="0"/>
              <a:t>) </a:t>
            </a:r>
            <a:r>
              <a:rPr lang="zh-CN" altLang="en-US" dirty="0"/>
              <a:t>端口的连接</a:t>
            </a:r>
            <a:r>
              <a:rPr lang="zh-CN" altLang="en-US" dirty="0" smtClean="0"/>
              <a:t>数目。</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三、入侵检测技术原理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124202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t>入侵检测技术实例</a:t>
            </a:r>
            <a:r>
              <a:rPr lang="en-US" altLang="zh-CN" dirty="0"/>
              <a:t>——</a:t>
            </a:r>
            <a:r>
              <a:rPr lang="zh-CN" altLang="en-US" dirty="0"/>
              <a:t>异常</a:t>
            </a:r>
            <a:r>
              <a:rPr lang="zh-CN" altLang="en-US" dirty="0" smtClean="0"/>
              <a:t>检测</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三、入侵检测技术原理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779829211"/>
              </p:ext>
            </p:extLst>
          </p:nvPr>
        </p:nvGraphicFramePr>
        <p:xfrm>
          <a:off x="1055440" y="2377474"/>
          <a:ext cx="6884590" cy="3740355"/>
        </p:xfrm>
        <a:graphic>
          <a:graphicData uri="http://schemas.openxmlformats.org/presentationml/2006/ole">
            <mc:AlternateContent xmlns:mc="http://schemas.openxmlformats.org/markup-compatibility/2006">
              <mc:Choice xmlns:v="urn:schemas-microsoft-com:vml" Requires="v">
                <p:oleObj spid="_x0000_s3086" name="Worksheet" r:id="rId3" imgW="9563608" imgH="5201147" progId="Excel.Sheet.8">
                  <p:embed/>
                </p:oleObj>
              </mc:Choice>
              <mc:Fallback>
                <p:oleObj name="Worksheet" r:id="rId3" imgW="9563608" imgH="5201147" progId="Excel.Sheet.8">
                  <p:embed/>
                  <p:pic>
                    <p:nvPicPr>
                      <p:cNvPr id="4813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440" y="2377474"/>
                        <a:ext cx="6884590" cy="3740355"/>
                      </a:xfrm>
                      <a:prstGeom prst="rect">
                        <a:avLst/>
                      </a:prstGeom>
                      <a:noFill/>
                      <a:ln>
                        <a:noFill/>
                      </a:ln>
                      <a:effectLst/>
                    </p:spPr>
                  </p:pic>
                </p:oleObj>
              </mc:Fallback>
            </mc:AlternateContent>
          </a:graphicData>
        </a:graphic>
      </p:graphicFrame>
      <p:sp>
        <p:nvSpPr>
          <p:cNvPr id="9" name="矩形 8"/>
          <p:cNvSpPr/>
          <p:nvPr/>
        </p:nvSpPr>
        <p:spPr>
          <a:xfrm>
            <a:off x="8312748" y="3539765"/>
            <a:ext cx="3318111" cy="707886"/>
          </a:xfrm>
          <a:prstGeom prst="rect">
            <a:avLst/>
          </a:prstGeom>
        </p:spPr>
        <p:txBody>
          <a:bodyPr wrap="square">
            <a:spAutoFit/>
          </a:bodyPr>
          <a:lstStyle/>
          <a:p>
            <a:pPr algn="ctr"/>
            <a:r>
              <a:rPr lang="zh-CN" altLang="en-US"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slammer” </a:t>
            </a:r>
            <a:r>
              <a:rPr lang="zh-CN" altLang="en-US" sz="2000" dirty="0">
                <a:solidFill>
                  <a:srgbClr val="002060"/>
                </a:solidFill>
                <a:latin typeface="微软雅黑" panose="020B0503020204020204" pitchFamily="34" charset="-122"/>
                <a:ea typeface="微软雅黑" panose="020B0503020204020204" pitchFamily="34" charset="-122"/>
              </a:rPr>
              <a:t>蠕虫病毒爆发</a:t>
            </a:r>
            <a:r>
              <a:rPr lang="en-US" altLang="zh-CN" sz="2000" dirty="0">
                <a:solidFill>
                  <a:srgbClr val="002060"/>
                </a:solidFill>
                <a:latin typeface="微软雅黑" panose="020B0503020204020204" pitchFamily="34" charset="-122"/>
                <a:ea typeface="微软雅黑" panose="020B0503020204020204" pitchFamily="34" charset="-122"/>
              </a:rPr>
              <a:t>48</a:t>
            </a:r>
            <a:r>
              <a:rPr lang="zh-CN" altLang="en-US" sz="2000" dirty="0">
                <a:solidFill>
                  <a:srgbClr val="002060"/>
                </a:solidFill>
                <a:latin typeface="微软雅黑" panose="020B0503020204020204" pitchFamily="34" charset="-122"/>
                <a:ea typeface="微软雅黑" panose="020B0503020204020204" pitchFamily="34" charset="-122"/>
              </a:rPr>
              <a:t>小时后捕获的网络异常</a:t>
            </a:r>
          </a:p>
        </p:txBody>
      </p:sp>
    </p:spTree>
    <p:extLst>
      <p:ext uri="{BB962C8B-B14F-4D97-AF65-F5344CB8AC3E}">
        <p14:creationId xmlns:p14="http://schemas.microsoft.com/office/powerpoint/2010/main" val="410486573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2000"/>
                                        <p:tgtEl>
                                          <p:spTgt spid="6"/>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a:xfrm>
            <a:off x="431371" y="1844824"/>
            <a:ext cx="6312701" cy="4034483"/>
          </a:xfrm>
        </p:spPr>
        <p:txBody>
          <a:bodyPr/>
          <a:lstStyle/>
          <a:p>
            <a:pPr lvl="1"/>
            <a:r>
              <a:rPr lang="zh-CN" altLang="en-US" dirty="0" smtClean="0"/>
              <a:t> 轻量级</a:t>
            </a:r>
            <a:r>
              <a:rPr lang="zh-CN" altLang="en-US" dirty="0"/>
              <a:t>入侵检测系统</a:t>
            </a:r>
            <a:r>
              <a:rPr lang="en-US" altLang="zh-CN" dirty="0"/>
              <a:t>——</a:t>
            </a:r>
            <a:r>
              <a:rPr lang="en-US" altLang="zh-CN" dirty="0" smtClean="0"/>
              <a:t>snort</a:t>
            </a:r>
          </a:p>
          <a:p>
            <a:pPr lvl="2"/>
            <a:r>
              <a:rPr lang="en-US" altLang="zh-CN" dirty="0"/>
              <a:t> Snort</a:t>
            </a:r>
            <a:r>
              <a:rPr lang="zh-CN" altLang="en-US" dirty="0"/>
              <a:t>是一个基于</a:t>
            </a:r>
            <a:r>
              <a:rPr lang="en-US" altLang="zh-CN" dirty="0" err="1">
                <a:solidFill>
                  <a:srgbClr val="C00000"/>
                </a:solidFill>
              </a:rPr>
              <a:t>Libpcap</a:t>
            </a:r>
            <a:r>
              <a:rPr lang="zh-CN" altLang="en-US" dirty="0"/>
              <a:t>的轻量级网络入侵检测系统 </a:t>
            </a:r>
            <a:r>
              <a:rPr lang="en-US" altLang="zh-CN" dirty="0"/>
              <a:t>,</a:t>
            </a:r>
            <a:r>
              <a:rPr lang="zh-CN" altLang="en-US" dirty="0"/>
              <a:t>它运行在一个“传感器（</a:t>
            </a:r>
            <a:r>
              <a:rPr lang="en-US" altLang="zh-CN" dirty="0"/>
              <a:t>Sensor</a:t>
            </a:r>
            <a:r>
              <a:rPr lang="zh-CN" altLang="en-US" dirty="0"/>
              <a:t>）”主机上，监听网络数据。 </a:t>
            </a:r>
          </a:p>
          <a:p>
            <a:pPr lvl="2"/>
            <a:r>
              <a:rPr lang="zh-CN" altLang="en-US" dirty="0"/>
              <a:t> </a:t>
            </a:r>
            <a:r>
              <a:rPr lang="en-US" altLang="zh-CN" dirty="0" smtClean="0"/>
              <a:t>Snort</a:t>
            </a:r>
            <a:r>
              <a:rPr lang="zh-CN" altLang="en-US" dirty="0"/>
              <a:t>能够把网络数据和</a:t>
            </a:r>
            <a:r>
              <a:rPr lang="zh-CN" altLang="en-US" dirty="0">
                <a:solidFill>
                  <a:srgbClr val="C00000"/>
                </a:solidFill>
              </a:rPr>
              <a:t>规则集进行模式匹配</a:t>
            </a:r>
            <a:r>
              <a:rPr lang="zh-CN" altLang="en-US" dirty="0"/>
              <a:t>，从而检测可能的入侵企图；或者</a:t>
            </a:r>
            <a:r>
              <a:rPr lang="zh-CN" altLang="en-US" dirty="0">
                <a:solidFill>
                  <a:srgbClr val="C00000"/>
                </a:solidFill>
              </a:rPr>
              <a:t>使用</a:t>
            </a:r>
            <a:r>
              <a:rPr lang="en-US" altLang="zh-CN" dirty="0">
                <a:solidFill>
                  <a:srgbClr val="C00000"/>
                </a:solidFill>
              </a:rPr>
              <a:t>SPADE</a:t>
            </a:r>
            <a:r>
              <a:rPr lang="zh-CN" altLang="en-US" dirty="0">
                <a:solidFill>
                  <a:srgbClr val="C00000"/>
                </a:solidFill>
              </a:rPr>
              <a:t>插件</a:t>
            </a:r>
            <a:r>
              <a:rPr lang="zh-CN" altLang="en-US" dirty="0" smtClean="0">
                <a:solidFill>
                  <a:srgbClr val="C00000"/>
                </a:solidFill>
              </a:rPr>
              <a:t>，采用统计学</a:t>
            </a:r>
            <a:r>
              <a:rPr lang="zh-CN" altLang="en-US" dirty="0">
                <a:solidFill>
                  <a:srgbClr val="C00000"/>
                </a:solidFill>
              </a:rPr>
              <a:t>方法</a:t>
            </a:r>
            <a:r>
              <a:rPr lang="zh-CN" altLang="en-US" dirty="0"/>
              <a:t>对网络数据进行异常检测</a:t>
            </a:r>
            <a:r>
              <a:rPr lang="zh-CN" altLang="en-US" dirty="0" smtClean="0"/>
              <a:t>。</a:t>
            </a:r>
          </a:p>
          <a:p>
            <a:pPr lvl="1"/>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smtClean="0">
                <a:solidFill>
                  <a:schemeClr val="accent1"/>
                </a:solidFill>
                <a:latin typeface="微软雅黑" panose="020B0503020204020204" pitchFamily="34" charset="-122"/>
                <a:ea typeface="微软雅黑" panose="020B0503020204020204" pitchFamily="34" charset="-122"/>
              </a:rPr>
              <a:t>入侵</a:t>
            </a:r>
            <a:r>
              <a:rPr lang="zh-CN" altLang="en-US" sz="2800" dirty="0" smtClean="0">
                <a:solidFill>
                  <a:schemeClr val="accent1"/>
                </a:solidFill>
                <a:latin typeface="微软雅黑" panose="020B0503020204020204" pitchFamily="34" charset="-122"/>
                <a:ea typeface="微软雅黑" panose="020B0503020204020204" pitchFamily="34" charset="-122"/>
              </a:rPr>
              <a:t>检测系统实例与部署方式</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6"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48128" y="2492896"/>
            <a:ext cx="3873500" cy="211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8"/>
          <p:cNvSpPr>
            <a:spLocks noChangeArrowheads="1"/>
          </p:cNvSpPr>
          <p:nvPr/>
        </p:nvSpPr>
        <p:spPr bwMode="auto">
          <a:xfrm>
            <a:off x="7475948" y="4941168"/>
            <a:ext cx="34178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dirty="0">
                <a:solidFill>
                  <a:srgbClr val="002060"/>
                </a:solidFill>
                <a:latin typeface="微软雅黑" panose="020B0503020204020204" pitchFamily="34" charset="-122"/>
                <a:ea typeface="微软雅黑" panose="020B0503020204020204" pitchFamily="34" charset="-122"/>
              </a:rPr>
              <a:t>https://www.snort.org</a:t>
            </a:r>
          </a:p>
        </p:txBody>
      </p:sp>
    </p:spTree>
    <p:extLst>
      <p:ext uri="{BB962C8B-B14F-4D97-AF65-F5344CB8AC3E}">
        <p14:creationId xmlns:p14="http://schemas.microsoft.com/office/powerpoint/2010/main" val="111790703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out)">
                                      <p:cBhvr>
                                        <p:cTn id="17" dur="2000"/>
                                        <p:tgtEl>
                                          <p:spTgt spid="6"/>
                                        </p:tgtEl>
                                      </p:cBhvr>
                                    </p:animEffect>
                                  </p:childTnLst>
                                </p:cTn>
                              </p:par>
                              <p:par>
                                <p:cTn id="18" presetID="6" presetClass="entr" presetSubtype="32"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circle(out)">
                                      <p:cBhvr>
                                        <p:cTn id="2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smtClean="0"/>
              <a:t> 轻量级</a:t>
            </a:r>
            <a:r>
              <a:rPr lang="zh-CN" altLang="en-US" dirty="0"/>
              <a:t>入侵检测系统</a:t>
            </a:r>
            <a:r>
              <a:rPr lang="en-US" altLang="zh-CN" dirty="0"/>
              <a:t>——</a:t>
            </a:r>
            <a:r>
              <a:rPr lang="en-US" altLang="zh-CN" dirty="0" smtClean="0"/>
              <a:t>snort</a:t>
            </a:r>
          </a:p>
          <a:p>
            <a:pPr lvl="2"/>
            <a:r>
              <a:rPr lang="en-US" altLang="zh-CN" dirty="0"/>
              <a:t> </a:t>
            </a:r>
            <a:r>
              <a:rPr lang="zh-CN" altLang="en-US" dirty="0" smtClean="0"/>
              <a:t>功能构成</a:t>
            </a:r>
            <a:endParaRPr lang="en-US" altLang="zh-CN" dirty="0" smtClean="0"/>
          </a:p>
          <a:p>
            <a:pPr lvl="3"/>
            <a:r>
              <a:rPr lang="zh-CN" altLang="en-US" dirty="0" smtClean="0">
                <a:solidFill>
                  <a:srgbClr val="C00000"/>
                </a:solidFill>
                <a:latin typeface="黑体" panose="02010609060101010101" pitchFamily="49" charset="-122"/>
                <a:ea typeface="黑体" panose="02010609060101010101" pitchFamily="49" charset="-122"/>
              </a:rPr>
              <a:t> 数据包解码器</a:t>
            </a:r>
            <a:endParaRPr lang="en-US" altLang="zh-CN" dirty="0" smtClean="0">
              <a:solidFill>
                <a:srgbClr val="C00000"/>
              </a:solidFill>
              <a:latin typeface="黑体" panose="02010609060101010101" pitchFamily="49" charset="-122"/>
              <a:ea typeface="黑体" panose="02010609060101010101" pitchFamily="49" charset="-122"/>
            </a:endParaRPr>
          </a:p>
          <a:p>
            <a:pPr lvl="3"/>
            <a:r>
              <a:rPr lang="zh-CN" altLang="en-US" dirty="0" smtClean="0">
                <a:solidFill>
                  <a:srgbClr val="C00000"/>
                </a:solidFill>
                <a:latin typeface="黑体" panose="02010609060101010101" pitchFamily="49" charset="-122"/>
                <a:ea typeface="黑体" panose="02010609060101010101" pitchFamily="49" charset="-122"/>
              </a:rPr>
              <a:t> 检测引擎</a:t>
            </a:r>
            <a:endParaRPr lang="en-US" altLang="zh-CN" dirty="0" smtClean="0">
              <a:solidFill>
                <a:srgbClr val="C00000"/>
              </a:solidFill>
              <a:latin typeface="黑体" panose="02010609060101010101" pitchFamily="49" charset="-122"/>
              <a:ea typeface="黑体" panose="02010609060101010101" pitchFamily="49" charset="-122"/>
            </a:endParaRPr>
          </a:p>
          <a:p>
            <a:pPr lvl="3"/>
            <a:r>
              <a:rPr lang="zh-CN" altLang="en-US" dirty="0" smtClean="0">
                <a:solidFill>
                  <a:srgbClr val="C00000"/>
                </a:solidFill>
                <a:latin typeface="黑体" panose="02010609060101010101" pitchFamily="49" charset="-122"/>
                <a:ea typeface="黑体" panose="02010609060101010101" pitchFamily="49" charset="-122"/>
              </a:rPr>
              <a:t> 日志</a:t>
            </a:r>
            <a:r>
              <a:rPr lang="zh-CN" altLang="en-US" dirty="0">
                <a:solidFill>
                  <a:srgbClr val="C00000"/>
                </a:solidFill>
                <a:latin typeface="黑体" panose="02010609060101010101" pitchFamily="49" charset="-122"/>
                <a:ea typeface="黑体" panose="02010609060101010101" pitchFamily="49" charset="-122"/>
              </a:rPr>
              <a:t>与报警</a:t>
            </a:r>
            <a:r>
              <a:rPr lang="zh-CN" altLang="en-US" dirty="0" smtClean="0">
                <a:solidFill>
                  <a:srgbClr val="C00000"/>
                </a:solidFill>
                <a:latin typeface="黑体" panose="02010609060101010101" pitchFamily="49" charset="-122"/>
                <a:ea typeface="黑体" panose="02010609060101010101" pitchFamily="49" charset="-122"/>
              </a:rPr>
              <a:t>系统</a:t>
            </a:r>
            <a:endParaRPr lang="en-US" altLang="zh-CN" dirty="0">
              <a:solidFill>
                <a:srgbClr val="C0000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6" name="文本框 5"/>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smtClean="0">
                <a:solidFill>
                  <a:schemeClr val="accent1"/>
                </a:solidFill>
                <a:latin typeface="微软雅黑" panose="020B0503020204020204" pitchFamily="34" charset="-122"/>
                <a:ea typeface="微软雅黑" panose="020B0503020204020204" pitchFamily="34" charset="-122"/>
              </a:rPr>
              <a:t>入侵</a:t>
            </a:r>
            <a:r>
              <a:rPr lang="zh-CN" altLang="en-US" sz="2800" dirty="0" smtClean="0">
                <a:solidFill>
                  <a:schemeClr val="accent1"/>
                </a:solidFill>
                <a:latin typeface="微软雅黑" panose="020B0503020204020204" pitchFamily="34" charset="-122"/>
                <a:ea typeface="微软雅黑" panose="020B0503020204020204" pitchFamily="34" charset="-122"/>
              </a:rPr>
              <a:t>检测系统实例与部署方式</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7" name="Object 8"/>
          <p:cNvGraphicFramePr>
            <a:graphicFrameLocks noChangeAspect="1"/>
          </p:cNvGraphicFramePr>
          <p:nvPr>
            <p:extLst>
              <p:ext uri="{D42A27DB-BD31-4B8C-83A1-F6EECF244321}">
                <p14:modId xmlns:p14="http://schemas.microsoft.com/office/powerpoint/2010/main" val="2444943484"/>
              </p:ext>
            </p:extLst>
          </p:nvPr>
        </p:nvGraphicFramePr>
        <p:xfrm>
          <a:off x="2207568" y="4090216"/>
          <a:ext cx="7416824" cy="1789091"/>
        </p:xfrm>
        <a:graphic>
          <a:graphicData uri="http://schemas.openxmlformats.org/presentationml/2006/ole">
            <mc:AlternateContent xmlns:mc="http://schemas.openxmlformats.org/markup-compatibility/2006">
              <mc:Choice xmlns:v="urn:schemas-microsoft-com:vml" Requires="v">
                <p:oleObj spid="_x0000_s4108" name="图片" r:id="rId3" imgW="3555492" imgH="859536" progId="Word.Picture.8">
                  <p:embed/>
                </p:oleObj>
              </mc:Choice>
              <mc:Fallback>
                <p:oleObj name="图片" r:id="rId3" imgW="3555492" imgH="859536" progId="Word.Picture.8">
                  <p:embed/>
                  <p:pic>
                    <p:nvPicPr>
                      <p:cNvPr id="57351"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568" y="4090216"/>
                        <a:ext cx="7416824" cy="178909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8155165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smtClean="0"/>
              <a:t> 轻量级</a:t>
            </a:r>
            <a:r>
              <a:rPr lang="zh-CN" altLang="en-US" dirty="0"/>
              <a:t>入侵检测系统</a:t>
            </a:r>
            <a:r>
              <a:rPr lang="en-US" altLang="zh-CN" dirty="0"/>
              <a:t>——</a:t>
            </a:r>
            <a:r>
              <a:rPr lang="en-US" altLang="zh-CN" dirty="0" smtClean="0"/>
              <a:t>snort</a:t>
            </a:r>
          </a:p>
          <a:p>
            <a:pPr lvl="2"/>
            <a:r>
              <a:rPr lang="zh-CN" altLang="en-US" dirty="0" smtClean="0"/>
              <a:t>工作模式</a:t>
            </a:r>
            <a:endParaRPr lang="en-US" altLang="zh-CN" dirty="0" smtClean="0"/>
          </a:p>
          <a:p>
            <a:pPr lvl="3"/>
            <a:r>
              <a:rPr lang="zh-CN" altLang="en-US" dirty="0" smtClean="0">
                <a:solidFill>
                  <a:srgbClr val="C00000"/>
                </a:solidFill>
              </a:rPr>
              <a:t>嗅</a:t>
            </a:r>
            <a:r>
              <a:rPr lang="zh-CN" altLang="en-US" dirty="0">
                <a:solidFill>
                  <a:srgbClr val="C00000"/>
                </a:solidFill>
              </a:rPr>
              <a:t>探器</a:t>
            </a:r>
            <a:r>
              <a:rPr lang="zh-CN" altLang="en-US" dirty="0" smtClean="0">
                <a:solidFill>
                  <a:srgbClr val="C00000"/>
                </a:solidFill>
              </a:rPr>
              <a:t>模式</a:t>
            </a:r>
            <a:r>
              <a:rPr lang="zh-CN" altLang="en-US" dirty="0" smtClean="0"/>
              <a:t>：从</a:t>
            </a:r>
            <a:r>
              <a:rPr lang="zh-CN" altLang="en-US" dirty="0"/>
              <a:t>网络上读取数据包并作为连续不断的流显示在终端</a:t>
            </a:r>
            <a:r>
              <a:rPr lang="zh-CN" altLang="en-US" dirty="0" smtClean="0"/>
              <a:t>上；</a:t>
            </a:r>
            <a:endParaRPr lang="zh-CN" altLang="en-US" dirty="0"/>
          </a:p>
          <a:p>
            <a:pPr lvl="3"/>
            <a:r>
              <a:rPr lang="zh-CN" altLang="en-US" dirty="0" smtClean="0">
                <a:solidFill>
                  <a:srgbClr val="C00000"/>
                </a:solidFill>
              </a:rPr>
              <a:t>数据包</a:t>
            </a:r>
            <a:r>
              <a:rPr lang="zh-CN" altLang="en-US" dirty="0">
                <a:solidFill>
                  <a:srgbClr val="C00000"/>
                </a:solidFill>
              </a:rPr>
              <a:t>记录器</a:t>
            </a:r>
            <a:r>
              <a:rPr lang="zh-CN" altLang="en-US" dirty="0" smtClean="0">
                <a:solidFill>
                  <a:srgbClr val="C00000"/>
                </a:solidFill>
              </a:rPr>
              <a:t>模式</a:t>
            </a:r>
            <a:r>
              <a:rPr lang="zh-CN" altLang="en-US" dirty="0" smtClean="0"/>
              <a:t>：把数据包以文件形式记录到指定外存储器上（硬盘</a:t>
            </a:r>
            <a:r>
              <a:rPr lang="zh-CN" altLang="en-US" dirty="0"/>
              <a:t>上</a:t>
            </a:r>
            <a:r>
              <a:rPr lang="zh-CN" altLang="en-US" dirty="0" smtClean="0"/>
              <a:t>）；</a:t>
            </a:r>
            <a:endParaRPr lang="zh-CN" altLang="en-US" dirty="0"/>
          </a:p>
          <a:p>
            <a:pPr lvl="3"/>
            <a:r>
              <a:rPr lang="zh-CN" altLang="en-US" dirty="0" smtClean="0">
                <a:solidFill>
                  <a:srgbClr val="C00000"/>
                </a:solidFill>
              </a:rPr>
              <a:t>网络入侵</a:t>
            </a:r>
            <a:r>
              <a:rPr lang="zh-CN" altLang="en-US" dirty="0">
                <a:solidFill>
                  <a:srgbClr val="C00000"/>
                </a:solidFill>
              </a:rPr>
              <a:t>检测</a:t>
            </a:r>
            <a:r>
              <a:rPr lang="zh-CN" altLang="en-US" dirty="0" smtClean="0">
                <a:solidFill>
                  <a:srgbClr val="C00000"/>
                </a:solidFill>
              </a:rPr>
              <a:t>模式</a:t>
            </a:r>
            <a:r>
              <a:rPr lang="zh-CN" altLang="en-US" dirty="0" smtClean="0"/>
              <a:t>：用户</a:t>
            </a:r>
            <a:r>
              <a:rPr lang="zh-CN" altLang="en-US" dirty="0"/>
              <a:t>可以让</a:t>
            </a:r>
            <a:r>
              <a:rPr lang="en-US" altLang="zh-CN" dirty="0"/>
              <a:t>Snort</a:t>
            </a:r>
            <a:r>
              <a:rPr lang="zh-CN" altLang="en-US" dirty="0"/>
              <a:t>分析网络数据流以匹配用户定义的一些规则，并根据检测结果采取一定的动作。 </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smtClean="0">
                <a:solidFill>
                  <a:schemeClr val="accent1"/>
                </a:solidFill>
                <a:latin typeface="微软雅黑" panose="020B0503020204020204" pitchFamily="34" charset="-122"/>
                <a:ea typeface="微软雅黑" panose="020B0503020204020204" pitchFamily="34" charset="-122"/>
              </a:rPr>
              <a:t>入侵</a:t>
            </a:r>
            <a:r>
              <a:rPr lang="zh-CN" altLang="en-US" sz="2800" dirty="0" smtClean="0">
                <a:solidFill>
                  <a:schemeClr val="accent1"/>
                </a:solidFill>
                <a:latin typeface="微软雅黑" panose="020B0503020204020204" pitchFamily="34" charset="-122"/>
                <a:ea typeface="微软雅黑" panose="020B0503020204020204" pitchFamily="34" charset="-122"/>
              </a:rPr>
              <a:t>检测系统实例与部署方式</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686347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smtClean="0"/>
              <a:t> 轻量级</a:t>
            </a:r>
            <a:r>
              <a:rPr lang="zh-CN" altLang="en-US" dirty="0"/>
              <a:t>入侵检测系统</a:t>
            </a:r>
            <a:r>
              <a:rPr lang="en-US" altLang="zh-CN" dirty="0"/>
              <a:t>——</a:t>
            </a:r>
            <a:r>
              <a:rPr lang="en-US" altLang="zh-CN" dirty="0" smtClean="0"/>
              <a:t>snort</a:t>
            </a:r>
          </a:p>
          <a:p>
            <a:pPr lvl="2"/>
            <a:r>
              <a:rPr lang="en-US" altLang="zh-CN" dirty="0"/>
              <a:t> </a:t>
            </a:r>
            <a:r>
              <a:rPr lang="zh-CN" altLang="en-US" dirty="0" smtClean="0"/>
              <a:t>系统结构</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pic>
        <p:nvPicPr>
          <p:cNvPr id="8" name="图片 7"/>
          <p:cNvPicPr>
            <a:picLocks noChangeAspect="1"/>
          </p:cNvPicPr>
          <p:nvPr/>
        </p:nvPicPr>
        <p:blipFill>
          <a:blip r:embed="rId2"/>
          <a:stretch>
            <a:fillRect/>
          </a:stretch>
        </p:blipFill>
        <p:spPr>
          <a:xfrm>
            <a:off x="3719736" y="2414853"/>
            <a:ext cx="7005883" cy="3601292"/>
          </a:xfrm>
          <a:prstGeom prst="rect">
            <a:avLst/>
          </a:prstGeom>
        </p:spPr>
      </p:pic>
      <p:sp>
        <p:nvSpPr>
          <p:cNvPr id="9" name="文本框 8"/>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smtClean="0">
                <a:solidFill>
                  <a:schemeClr val="accent1"/>
                </a:solidFill>
                <a:latin typeface="微软雅黑" panose="020B0503020204020204" pitchFamily="34" charset="-122"/>
                <a:ea typeface="微软雅黑" panose="020B0503020204020204" pitchFamily="34" charset="-122"/>
              </a:rPr>
              <a:t>入侵</a:t>
            </a:r>
            <a:r>
              <a:rPr lang="zh-CN" altLang="en-US" sz="2800" dirty="0" smtClean="0">
                <a:solidFill>
                  <a:schemeClr val="accent1"/>
                </a:solidFill>
                <a:latin typeface="微软雅黑" panose="020B0503020204020204" pitchFamily="34" charset="-122"/>
                <a:ea typeface="微软雅黑" panose="020B0503020204020204" pitchFamily="34" charset="-122"/>
              </a:rPr>
              <a:t>检测系统实例与部署方式</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200569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smtClean="0"/>
              <a:t> 轻量级</a:t>
            </a:r>
            <a:r>
              <a:rPr lang="zh-CN" altLang="en-US" dirty="0"/>
              <a:t>入侵检测系统</a:t>
            </a:r>
            <a:r>
              <a:rPr lang="en-US" altLang="zh-CN" dirty="0"/>
              <a:t>——</a:t>
            </a:r>
            <a:r>
              <a:rPr lang="en-US" altLang="zh-CN" dirty="0" smtClean="0"/>
              <a:t>snort</a:t>
            </a:r>
          </a:p>
          <a:p>
            <a:pPr lvl="2"/>
            <a:r>
              <a:rPr lang="en-US" altLang="zh-CN" dirty="0" smtClean="0"/>
              <a:t> </a:t>
            </a:r>
            <a:r>
              <a:rPr lang="zh-CN" altLang="en-US" dirty="0" smtClean="0"/>
              <a:t>技术特点</a:t>
            </a:r>
            <a:endParaRPr lang="en-US" altLang="zh-CN" dirty="0" smtClean="0"/>
          </a:p>
          <a:p>
            <a:pPr lvl="3"/>
            <a:r>
              <a:rPr lang="en-US" altLang="zh-CN" dirty="0" smtClean="0"/>
              <a:t>Snort</a:t>
            </a:r>
            <a:r>
              <a:rPr lang="zh-CN" altLang="en-US" dirty="0"/>
              <a:t>中运用了</a:t>
            </a:r>
            <a:r>
              <a:rPr lang="zh-CN" altLang="en-US" dirty="0">
                <a:solidFill>
                  <a:srgbClr val="C00000"/>
                </a:solidFill>
              </a:rPr>
              <a:t>插件</a:t>
            </a:r>
            <a:r>
              <a:rPr lang="zh-CN" altLang="en-US" dirty="0" smtClean="0">
                <a:solidFill>
                  <a:srgbClr val="C00000"/>
                </a:solidFill>
              </a:rPr>
              <a:t>机制</a:t>
            </a:r>
            <a:r>
              <a:rPr lang="zh-CN" altLang="en-US" dirty="0" smtClean="0"/>
              <a:t>，</a:t>
            </a:r>
            <a:r>
              <a:rPr lang="zh-CN" altLang="en-US" dirty="0">
                <a:sym typeface="Wingdings" panose="05000000000000000000" pitchFamily="2" charset="2"/>
              </a:rPr>
              <a:t>使程序具有很强的可扩展性</a:t>
            </a:r>
            <a:r>
              <a:rPr lang="zh-CN" altLang="en-US" dirty="0" smtClean="0">
                <a:sym typeface="Wingdings" panose="05000000000000000000" pitchFamily="2" charset="2"/>
              </a:rPr>
              <a:t>。</a:t>
            </a:r>
            <a:endParaRPr lang="en-US" altLang="zh-CN" dirty="0" smtClean="0">
              <a:sym typeface="Wingdings" panose="05000000000000000000" pitchFamily="2" charset="2"/>
            </a:endParaRPr>
          </a:p>
          <a:p>
            <a:pPr lvl="2"/>
            <a:r>
              <a:rPr lang="en-US" altLang="zh-CN" dirty="0" smtClean="0">
                <a:sym typeface="Wingdings" panose="05000000000000000000" pitchFamily="2" charset="2"/>
              </a:rPr>
              <a:t> </a:t>
            </a:r>
            <a:r>
              <a:rPr lang="zh-CN" altLang="en-US" dirty="0" smtClean="0">
                <a:sym typeface="Wingdings" panose="05000000000000000000" pitchFamily="2" charset="2"/>
              </a:rPr>
              <a:t>插件类型</a:t>
            </a:r>
            <a:endParaRPr lang="en-US" altLang="zh-CN" dirty="0" smtClean="0">
              <a:sym typeface="Wingdings" panose="05000000000000000000" pitchFamily="2" charset="2"/>
            </a:endParaRPr>
          </a:p>
          <a:p>
            <a:pPr lvl="3"/>
            <a:r>
              <a:rPr lang="en-US" altLang="zh-CN" dirty="0">
                <a:sym typeface="Wingdings" panose="05000000000000000000" pitchFamily="2" charset="2"/>
              </a:rPr>
              <a:t> </a:t>
            </a:r>
            <a:r>
              <a:rPr lang="zh-CN" altLang="en-US" dirty="0" smtClean="0">
                <a:solidFill>
                  <a:srgbClr val="C00000"/>
                </a:solidFill>
                <a:sym typeface="Wingdings" panose="05000000000000000000" pitchFamily="2" charset="2"/>
              </a:rPr>
              <a:t>预处理插件（</a:t>
            </a:r>
            <a:r>
              <a:rPr lang="en-US" altLang="zh-CN" dirty="0" err="1" smtClean="0">
                <a:solidFill>
                  <a:srgbClr val="C00000"/>
                </a:solidFill>
                <a:sym typeface="Wingdings" panose="05000000000000000000" pitchFamily="2" charset="2"/>
              </a:rPr>
              <a:t>spp</a:t>
            </a:r>
            <a:r>
              <a:rPr lang="en-US" altLang="zh-CN" dirty="0" smtClean="0">
                <a:solidFill>
                  <a:srgbClr val="C00000"/>
                </a:solidFill>
                <a:sym typeface="Wingdings" panose="05000000000000000000" pitchFamily="2" charset="2"/>
              </a:rPr>
              <a:t>_</a:t>
            </a:r>
            <a:r>
              <a:rPr lang="zh-CN" altLang="en-US" dirty="0" smtClean="0">
                <a:solidFill>
                  <a:srgbClr val="C00000"/>
                </a:solidFill>
                <a:sym typeface="Wingdings" panose="05000000000000000000" pitchFamily="2" charset="2"/>
              </a:rPr>
              <a:t>开头）</a:t>
            </a:r>
            <a:r>
              <a:rPr lang="zh-CN" altLang="en-US" dirty="0" smtClean="0">
                <a:sym typeface="Wingdings" panose="05000000000000000000" pitchFamily="2" charset="2"/>
              </a:rPr>
              <a:t>：网络流量重组、编解码、异常检测等；</a:t>
            </a:r>
            <a:endParaRPr lang="en-US" altLang="zh-CN" dirty="0" smtClean="0">
              <a:sym typeface="Wingdings" panose="05000000000000000000" pitchFamily="2" charset="2"/>
            </a:endParaRPr>
          </a:p>
          <a:p>
            <a:pPr lvl="3"/>
            <a:r>
              <a:rPr lang="en-US" altLang="zh-CN" dirty="0">
                <a:sym typeface="Wingdings" panose="05000000000000000000" pitchFamily="2" charset="2"/>
              </a:rPr>
              <a:t> </a:t>
            </a:r>
            <a:r>
              <a:rPr lang="zh-CN" altLang="en-US" dirty="0" smtClean="0">
                <a:solidFill>
                  <a:srgbClr val="C00000"/>
                </a:solidFill>
                <a:sym typeface="Wingdings" panose="05000000000000000000" pitchFamily="2" charset="2"/>
              </a:rPr>
              <a:t>处理插件（</a:t>
            </a:r>
            <a:r>
              <a:rPr lang="en-US" altLang="zh-CN" dirty="0" err="1" smtClean="0">
                <a:solidFill>
                  <a:srgbClr val="C00000"/>
                </a:solidFill>
                <a:sym typeface="Wingdings" panose="05000000000000000000" pitchFamily="2" charset="2"/>
              </a:rPr>
              <a:t>sp</a:t>
            </a:r>
            <a:r>
              <a:rPr lang="en-US" altLang="zh-CN" dirty="0" smtClean="0">
                <a:solidFill>
                  <a:srgbClr val="C00000"/>
                </a:solidFill>
                <a:sym typeface="Wingdings" panose="05000000000000000000" pitchFamily="2" charset="2"/>
              </a:rPr>
              <a:t>_</a:t>
            </a:r>
            <a:r>
              <a:rPr lang="zh-CN" altLang="en-US" dirty="0" smtClean="0">
                <a:solidFill>
                  <a:srgbClr val="C00000"/>
                </a:solidFill>
                <a:sym typeface="Wingdings" panose="05000000000000000000" pitchFamily="2" charset="2"/>
              </a:rPr>
              <a:t>开头）</a:t>
            </a:r>
            <a:r>
              <a:rPr lang="zh-CN" altLang="en-US" dirty="0" smtClean="0">
                <a:sym typeface="Wingdings" panose="05000000000000000000" pitchFamily="2" charset="2"/>
              </a:rPr>
              <a:t>：基于规则的匹配检测；</a:t>
            </a:r>
            <a:endParaRPr lang="en-US" altLang="zh-CN" dirty="0" smtClean="0">
              <a:sym typeface="Wingdings" panose="05000000000000000000" pitchFamily="2" charset="2"/>
            </a:endParaRPr>
          </a:p>
          <a:p>
            <a:pPr lvl="3"/>
            <a:r>
              <a:rPr lang="en-US" altLang="zh-CN" dirty="0">
                <a:sym typeface="Wingdings" panose="05000000000000000000" pitchFamily="2" charset="2"/>
              </a:rPr>
              <a:t> </a:t>
            </a:r>
            <a:r>
              <a:rPr lang="zh-CN" altLang="en-US" dirty="0" smtClean="0">
                <a:solidFill>
                  <a:srgbClr val="C00000"/>
                </a:solidFill>
                <a:sym typeface="Wingdings" panose="05000000000000000000" pitchFamily="2" charset="2"/>
              </a:rPr>
              <a:t>输出插件（</a:t>
            </a:r>
            <a:r>
              <a:rPr lang="en-US" altLang="zh-CN" dirty="0" err="1" smtClean="0">
                <a:solidFill>
                  <a:srgbClr val="C00000"/>
                </a:solidFill>
                <a:sym typeface="Wingdings" panose="05000000000000000000" pitchFamily="2" charset="2"/>
              </a:rPr>
              <a:t>spo</a:t>
            </a:r>
            <a:r>
              <a:rPr lang="en-US" altLang="zh-CN" dirty="0" smtClean="0">
                <a:solidFill>
                  <a:srgbClr val="C00000"/>
                </a:solidFill>
                <a:sym typeface="Wingdings" panose="05000000000000000000" pitchFamily="2" charset="2"/>
              </a:rPr>
              <a:t>_</a:t>
            </a:r>
            <a:r>
              <a:rPr lang="zh-CN" altLang="en-US" dirty="0" smtClean="0">
                <a:solidFill>
                  <a:srgbClr val="C00000"/>
                </a:solidFill>
                <a:sym typeface="Wingdings" panose="05000000000000000000" pitchFamily="2" charset="2"/>
              </a:rPr>
              <a:t>开头）</a:t>
            </a:r>
            <a:r>
              <a:rPr lang="zh-CN" altLang="en-US" dirty="0" smtClean="0">
                <a:sym typeface="Wingdings" panose="05000000000000000000" pitchFamily="2" charset="2"/>
              </a:rPr>
              <a:t>：记录日志和告警。</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smtClean="0">
                <a:solidFill>
                  <a:schemeClr val="accent1"/>
                </a:solidFill>
                <a:latin typeface="微软雅黑" panose="020B0503020204020204" pitchFamily="34" charset="-122"/>
                <a:ea typeface="微软雅黑" panose="020B0503020204020204" pitchFamily="34" charset="-122"/>
              </a:rPr>
              <a:t>入侵</a:t>
            </a:r>
            <a:r>
              <a:rPr lang="zh-CN" altLang="en-US" sz="2800" dirty="0" smtClean="0">
                <a:solidFill>
                  <a:schemeClr val="accent1"/>
                </a:solidFill>
                <a:latin typeface="微软雅黑" panose="020B0503020204020204" pitchFamily="34" charset="-122"/>
                <a:ea typeface="微软雅黑" panose="020B0503020204020204" pitchFamily="34" charset="-122"/>
              </a:rPr>
              <a:t>检测系统实例与部署方式</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636129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smtClean="0"/>
              <a:t> 轻量级</a:t>
            </a:r>
            <a:r>
              <a:rPr lang="zh-CN" altLang="en-US" dirty="0"/>
              <a:t>入侵检测系统</a:t>
            </a:r>
            <a:r>
              <a:rPr lang="en-US" altLang="zh-CN" dirty="0"/>
              <a:t>——</a:t>
            </a:r>
            <a:r>
              <a:rPr lang="en-US" altLang="zh-CN" dirty="0" smtClean="0"/>
              <a:t>snort</a:t>
            </a:r>
          </a:p>
          <a:p>
            <a:pPr lvl="2"/>
            <a:r>
              <a:rPr lang="en-US" altLang="zh-CN" dirty="0"/>
              <a:t> </a:t>
            </a:r>
            <a:r>
              <a:rPr lang="zh-CN" altLang="en-US" dirty="0" smtClean="0"/>
              <a:t>工作流程</a:t>
            </a:r>
            <a:endParaRPr lang="en-US" altLang="zh-CN" dirty="0"/>
          </a:p>
          <a:p>
            <a:pPr marL="457200" lvl="1" indent="0">
              <a:buNone/>
            </a:pPr>
            <a:r>
              <a:rPr lang="en-US" altLang="zh-CN" dirty="0" smtClean="0"/>
              <a:t> </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pic>
        <p:nvPicPr>
          <p:cNvPr id="7" name="图片 6"/>
          <p:cNvPicPr>
            <a:picLocks noChangeAspect="1"/>
          </p:cNvPicPr>
          <p:nvPr/>
        </p:nvPicPr>
        <p:blipFill>
          <a:blip r:embed="rId2"/>
          <a:stretch>
            <a:fillRect/>
          </a:stretch>
        </p:blipFill>
        <p:spPr>
          <a:xfrm>
            <a:off x="3451880" y="2436743"/>
            <a:ext cx="3163135" cy="3816306"/>
          </a:xfrm>
          <a:prstGeom prst="rect">
            <a:avLst/>
          </a:prstGeom>
        </p:spPr>
      </p:pic>
      <p:sp>
        <p:nvSpPr>
          <p:cNvPr id="9" name="文本框 8"/>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smtClean="0">
                <a:solidFill>
                  <a:schemeClr val="accent1"/>
                </a:solidFill>
                <a:latin typeface="微软雅黑" panose="020B0503020204020204" pitchFamily="34" charset="-122"/>
                <a:ea typeface="微软雅黑" panose="020B0503020204020204" pitchFamily="34" charset="-122"/>
              </a:rPr>
              <a:t>入侵</a:t>
            </a:r>
            <a:r>
              <a:rPr lang="zh-CN" altLang="en-US" sz="2800" dirty="0" smtClean="0">
                <a:solidFill>
                  <a:schemeClr val="accent1"/>
                </a:solidFill>
                <a:latin typeface="微软雅黑" panose="020B0503020204020204" pitchFamily="34" charset="-122"/>
                <a:ea typeface="微软雅黑" panose="020B0503020204020204" pitchFamily="34" charset="-122"/>
              </a:rPr>
              <a:t>检测系统实例与部署方式</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a:stretch>
            <a:fillRect/>
          </a:stretch>
        </p:blipFill>
        <p:spPr>
          <a:xfrm>
            <a:off x="7176120" y="2444626"/>
            <a:ext cx="4057334" cy="3802876"/>
          </a:xfrm>
          <a:prstGeom prst="rect">
            <a:avLst/>
          </a:prstGeom>
        </p:spPr>
      </p:pic>
    </p:spTree>
    <p:extLst>
      <p:ext uri="{BB962C8B-B14F-4D97-AF65-F5344CB8AC3E}">
        <p14:creationId xmlns:p14="http://schemas.microsoft.com/office/powerpoint/2010/main" val="236558663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out)">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a:xfrm>
            <a:off x="431371" y="1340768"/>
            <a:ext cx="11233248" cy="4538539"/>
          </a:xfrm>
        </p:spPr>
        <p:txBody>
          <a:bodyPr/>
          <a:lstStyle/>
          <a:p>
            <a:r>
              <a:rPr lang="zh-CN" altLang="en-US" dirty="0">
                <a:solidFill>
                  <a:srgbClr val="C00000"/>
                </a:solidFill>
              </a:rPr>
              <a:t>入侵检测</a:t>
            </a:r>
            <a:r>
              <a:rPr lang="zh-CN" altLang="en-US" dirty="0"/>
              <a:t>是上世纪</a:t>
            </a:r>
            <a:r>
              <a:rPr lang="en-US" altLang="zh-CN" dirty="0"/>
              <a:t>80</a:t>
            </a:r>
            <a:r>
              <a:rPr lang="zh-CN" altLang="en-US" dirty="0"/>
              <a:t>年代提出</a:t>
            </a:r>
            <a:r>
              <a:rPr lang="zh-CN" altLang="en-US" dirty="0" smtClean="0"/>
              <a:t>的</a:t>
            </a:r>
            <a:r>
              <a:rPr lang="zh-CN" altLang="en-US" dirty="0" smtClean="0">
                <a:solidFill>
                  <a:srgbClr val="002060"/>
                </a:solidFill>
              </a:rPr>
              <a:t>一种</a:t>
            </a:r>
            <a:r>
              <a:rPr lang="zh-CN" altLang="en-US" dirty="0" smtClean="0">
                <a:solidFill>
                  <a:srgbClr val="C00000"/>
                </a:solidFill>
              </a:rPr>
              <a:t>动态</a:t>
            </a:r>
            <a:r>
              <a:rPr lang="zh-CN" altLang="en-US" dirty="0" smtClean="0">
                <a:solidFill>
                  <a:srgbClr val="002060"/>
                </a:solidFill>
              </a:rPr>
              <a:t>的监控、预防或抵御</a:t>
            </a:r>
            <a:r>
              <a:rPr lang="zh-CN" altLang="en-US" dirty="0" smtClean="0"/>
              <a:t>系统</a:t>
            </a:r>
            <a:r>
              <a:rPr lang="zh-CN" altLang="en-US" dirty="0"/>
              <a:t>入侵行为的安全机制。主要通过</a:t>
            </a:r>
            <a:r>
              <a:rPr lang="zh-CN" altLang="en-US" dirty="0">
                <a:solidFill>
                  <a:srgbClr val="C00000"/>
                </a:solidFill>
              </a:rPr>
              <a:t>监控</a:t>
            </a:r>
            <a:r>
              <a:rPr lang="zh-CN" altLang="en-US" dirty="0" smtClean="0"/>
              <a:t>网络</a:t>
            </a:r>
            <a:r>
              <a:rPr lang="zh-CN" altLang="en-US" dirty="0"/>
              <a:t>、系统的状态、行为以及系统的使用情况，来</a:t>
            </a:r>
            <a:r>
              <a:rPr lang="zh-CN" altLang="en-US" dirty="0">
                <a:solidFill>
                  <a:srgbClr val="C00000"/>
                </a:solidFill>
              </a:rPr>
              <a:t>检测</a:t>
            </a:r>
            <a:r>
              <a:rPr lang="zh-CN" altLang="en-US" dirty="0"/>
              <a:t>系统用户的越权使用以及系统外部的入侵者利用系统的安全缺陷对系统进行入侵的企图。 </a:t>
            </a:r>
          </a:p>
          <a:p>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pic>
        <p:nvPicPr>
          <p:cNvPr id="5"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3468761"/>
            <a:ext cx="4752528" cy="2649068"/>
          </a:xfrm>
          <a:prstGeom prst="rect">
            <a:avLst/>
          </a:prstGeom>
          <a:noFill/>
          <a:ln>
            <a:noFill/>
          </a:ln>
          <a:effectLst>
            <a:softEdge rad="63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7"/>
          <p:cNvSpPr txBox="1">
            <a:spLocks noChangeArrowheads="1"/>
          </p:cNvSpPr>
          <p:nvPr/>
        </p:nvSpPr>
        <p:spPr bwMode="auto">
          <a:xfrm>
            <a:off x="7108546" y="4701981"/>
            <a:ext cx="36702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dirty="0">
                <a:solidFill>
                  <a:srgbClr val="002060"/>
                </a:solidFill>
                <a:latin typeface="微软雅黑" panose="020B0503020204020204" pitchFamily="34" charset="-122"/>
                <a:ea typeface="微软雅黑" panose="020B0503020204020204" pitchFamily="34" charset="-122"/>
              </a:rPr>
              <a:t>PDRR</a:t>
            </a:r>
            <a:r>
              <a:rPr lang="zh-CN" altLang="en-US" sz="2400" dirty="0">
                <a:solidFill>
                  <a:srgbClr val="002060"/>
                </a:solidFill>
                <a:latin typeface="微软雅黑" panose="020B0503020204020204" pitchFamily="34" charset="-122"/>
                <a:ea typeface="微软雅黑" panose="020B0503020204020204" pitchFamily="34" charset="-122"/>
              </a:rPr>
              <a:t>模型中的</a:t>
            </a:r>
            <a:r>
              <a:rPr lang="en-US" altLang="zh-CN" sz="2400" dirty="0">
                <a:solidFill>
                  <a:srgbClr val="C00000"/>
                </a:solidFill>
                <a:latin typeface="微软雅黑" panose="020B0503020204020204" pitchFamily="34" charset="-122"/>
                <a:ea typeface="微软雅黑" panose="020B0503020204020204" pitchFamily="34" charset="-122"/>
              </a:rPr>
              <a:t>Detection</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036362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out)">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smtClean="0"/>
              <a:t> 轻量级</a:t>
            </a:r>
            <a:r>
              <a:rPr lang="zh-CN" altLang="en-US" dirty="0"/>
              <a:t>入侵检测系统</a:t>
            </a:r>
            <a:r>
              <a:rPr lang="en-US" altLang="zh-CN" dirty="0"/>
              <a:t>——</a:t>
            </a:r>
            <a:r>
              <a:rPr lang="en-US" altLang="zh-CN" dirty="0" smtClean="0"/>
              <a:t>snort</a:t>
            </a:r>
          </a:p>
          <a:p>
            <a:pPr lvl="2"/>
            <a:r>
              <a:rPr lang="en-US" altLang="zh-CN" dirty="0"/>
              <a:t> </a:t>
            </a:r>
            <a:r>
              <a:rPr lang="zh-CN" altLang="en-US" dirty="0" smtClean="0"/>
              <a:t>规则表组织</a:t>
            </a:r>
            <a:r>
              <a:rPr lang="en-US" altLang="zh-CN" dirty="0" smtClean="0"/>
              <a:t> </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9" name="文本框 8"/>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smtClean="0">
                <a:solidFill>
                  <a:schemeClr val="accent1"/>
                </a:solidFill>
                <a:latin typeface="微软雅黑" panose="020B0503020204020204" pitchFamily="34" charset="-122"/>
                <a:ea typeface="微软雅黑" panose="020B0503020204020204" pitchFamily="34" charset="-122"/>
              </a:rPr>
              <a:t>入侵</a:t>
            </a:r>
            <a:r>
              <a:rPr lang="zh-CN" altLang="en-US" sz="2800" dirty="0" smtClean="0">
                <a:solidFill>
                  <a:schemeClr val="accent1"/>
                </a:solidFill>
                <a:latin typeface="微软雅黑" panose="020B0503020204020204" pitchFamily="34" charset="-122"/>
                <a:ea typeface="微软雅黑" panose="020B0503020204020204" pitchFamily="34" charset="-122"/>
              </a:rPr>
              <a:t>检测系统实例与部署方式</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5735960" y="1641803"/>
            <a:ext cx="5090267" cy="4714548"/>
          </a:xfrm>
          <a:prstGeom prst="rect">
            <a:avLst/>
          </a:prstGeom>
        </p:spPr>
      </p:pic>
    </p:spTree>
    <p:extLst>
      <p:ext uri="{BB962C8B-B14F-4D97-AF65-F5344CB8AC3E}">
        <p14:creationId xmlns:p14="http://schemas.microsoft.com/office/powerpoint/2010/main" val="185662323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a:t>轻量级入侵检测系统</a:t>
            </a:r>
            <a:r>
              <a:rPr lang="en-US" altLang="zh-CN" dirty="0"/>
              <a:t>——snort</a:t>
            </a:r>
          </a:p>
          <a:p>
            <a:pPr lvl="2"/>
            <a:r>
              <a:rPr lang="en-US" altLang="zh-CN" dirty="0" smtClean="0"/>
              <a:t> </a:t>
            </a:r>
            <a:r>
              <a:rPr lang="zh-CN" altLang="en-US" dirty="0" smtClean="0">
                <a:solidFill>
                  <a:srgbClr val="C00000"/>
                </a:solidFill>
              </a:rPr>
              <a:t>规则表示例</a:t>
            </a:r>
            <a:endParaRPr lang="en-US" altLang="zh-CN" dirty="0" smtClean="0">
              <a:solidFill>
                <a:srgbClr val="C00000"/>
              </a:solidFill>
            </a:endParaRPr>
          </a:p>
          <a:p>
            <a:pPr lvl="3"/>
            <a:r>
              <a:rPr lang="en-US" altLang="zh-CN" dirty="0"/>
              <a:t>Snort</a:t>
            </a:r>
            <a:r>
              <a:rPr lang="zh-CN" altLang="en-US" dirty="0"/>
              <a:t>规则分为两个部分：</a:t>
            </a:r>
            <a:r>
              <a:rPr lang="zh-CN" altLang="en-US" dirty="0">
                <a:solidFill>
                  <a:srgbClr val="C00000"/>
                </a:solidFill>
              </a:rPr>
              <a:t>规则头</a:t>
            </a:r>
            <a:r>
              <a:rPr lang="zh-CN" altLang="en-US" dirty="0"/>
              <a:t>和</a:t>
            </a:r>
            <a:r>
              <a:rPr lang="zh-CN" altLang="en-US" dirty="0">
                <a:solidFill>
                  <a:srgbClr val="C00000"/>
                </a:solidFill>
              </a:rPr>
              <a:t>规则选项</a:t>
            </a:r>
            <a:r>
              <a:rPr lang="zh-CN" altLang="en-US" dirty="0"/>
              <a:t>。规则头包含规则的动作、协议、源地址、目的地址、子网掩码、源和目的端口信息。规则选项包含报警信息以及用于确定是否触发规则响应动作而检查的数据包区域位置信息。 </a:t>
            </a:r>
          </a:p>
          <a:p>
            <a:pPr lvl="2"/>
            <a:r>
              <a:rPr lang="zh-CN" altLang="en-US" dirty="0" smtClean="0"/>
              <a:t> 显示</a:t>
            </a:r>
            <a:r>
              <a:rPr lang="zh-CN" altLang="en-US" dirty="0"/>
              <a:t>本地主机对其它主机的</a:t>
            </a:r>
            <a:r>
              <a:rPr lang="en-US" altLang="zh-CN" dirty="0"/>
              <a:t>111</a:t>
            </a:r>
            <a:r>
              <a:rPr lang="zh-CN" altLang="en-US" dirty="0"/>
              <a:t>端口访问</a:t>
            </a:r>
            <a:endParaRPr lang="en-US" altLang="zh-CN" dirty="0"/>
          </a:p>
          <a:p>
            <a:pPr lvl="3"/>
            <a:r>
              <a:rPr lang="en-US" altLang="zh-CN" dirty="0" smtClean="0">
                <a:solidFill>
                  <a:srgbClr val="C00000"/>
                </a:solidFill>
              </a:rPr>
              <a:t>alert </a:t>
            </a:r>
            <a:r>
              <a:rPr lang="en-US" altLang="zh-CN" dirty="0" err="1"/>
              <a:t>tcp</a:t>
            </a:r>
            <a:r>
              <a:rPr lang="en-US" altLang="zh-CN" dirty="0"/>
              <a:t> 192.168.1.0/24 any -&gt; any 111 (</a:t>
            </a:r>
            <a:r>
              <a:rPr lang="en-US" altLang="zh-CN" dirty="0" err="1"/>
              <a:t>msg</a:t>
            </a:r>
            <a:r>
              <a:rPr lang="en-US" altLang="zh-CN" dirty="0"/>
              <a:t>:"</a:t>
            </a:r>
            <a:r>
              <a:rPr lang="en-US" altLang="zh-CN" dirty="0" err="1"/>
              <a:t>Portmapper</a:t>
            </a:r>
            <a:r>
              <a:rPr lang="en-US" altLang="zh-CN" dirty="0"/>
              <a:t> call</a:t>
            </a:r>
            <a:r>
              <a:rPr lang="en-US" altLang="zh-CN" dirty="0" smtClean="0"/>
              <a:t>";)</a:t>
            </a:r>
          </a:p>
          <a:p>
            <a:pPr lvl="2"/>
            <a:r>
              <a:rPr lang="zh-CN" altLang="en-US" dirty="0" smtClean="0"/>
              <a:t> 发现</a:t>
            </a:r>
            <a:r>
              <a:rPr lang="en-US" altLang="zh-CN" dirty="0"/>
              <a:t>SYS FIN</a:t>
            </a:r>
            <a:r>
              <a:rPr lang="zh-CN" altLang="en-US" dirty="0"/>
              <a:t>扫描的规则</a:t>
            </a:r>
            <a:endParaRPr lang="en-US" altLang="zh-CN" dirty="0" smtClean="0"/>
          </a:p>
          <a:p>
            <a:pPr lvl="3"/>
            <a:r>
              <a:rPr lang="en-US" altLang="zh-CN" dirty="0">
                <a:solidFill>
                  <a:srgbClr val="C00000"/>
                </a:solidFill>
              </a:rPr>
              <a:t>alert </a:t>
            </a:r>
            <a:r>
              <a:rPr lang="en-US" altLang="zh-CN" dirty="0" err="1">
                <a:solidFill>
                  <a:srgbClr val="002060"/>
                </a:solidFill>
              </a:rPr>
              <a:t>tcp</a:t>
            </a:r>
            <a:r>
              <a:rPr lang="en-US" altLang="zh-CN" dirty="0">
                <a:solidFill>
                  <a:srgbClr val="002060"/>
                </a:solidFill>
              </a:rPr>
              <a:t> any </a:t>
            </a:r>
            <a:r>
              <a:rPr lang="en-US" altLang="zh-CN" dirty="0" err="1">
                <a:solidFill>
                  <a:srgbClr val="002060"/>
                </a:solidFill>
              </a:rPr>
              <a:t>any</a:t>
            </a:r>
            <a:r>
              <a:rPr lang="en-US" altLang="zh-CN" dirty="0">
                <a:solidFill>
                  <a:srgbClr val="002060"/>
                </a:solidFill>
              </a:rPr>
              <a:t> -&gt;192.168.1.0/24 any (</a:t>
            </a:r>
            <a:r>
              <a:rPr lang="en-US" altLang="zh-CN" dirty="0" err="1">
                <a:solidFill>
                  <a:srgbClr val="002060"/>
                </a:solidFill>
              </a:rPr>
              <a:t>msg</a:t>
            </a:r>
            <a:r>
              <a:rPr lang="en-US" altLang="zh-CN" dirty="0">
                <a:solidFill>
                  <a:srgbClr val="002060"/>
                </a:solidFill>
              </a:rPr>
              <a:t>: “SYS-FIN scan!”; flags: SF;)</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smtClean="0">
                <a:solidFill>
                  <a:schemeClr val="accent1"/>
                </a:solidFill>
                <a:latin typeface="微软雅黑" panose="020B0503020204020204" pitchFamily="34" charset="-122"/>
                <a:ea typeface="微软雅黑" panose="020B0503020204020204" pitchFamily="34" charset="-122"/>
              </a:rPr>
              <a:t>入侵</a:t>
            </a:r>
            <a:r>
              <a:rPr lang="zh-CN" altLang="en-US" sz="2800" dirty="0" smtClean="0">
                <a:solidFill>
                  <a:schemeClr val="accent1"/>
                </a:solidFill>
                <a:latin typeface="微软雅黑" panose="020B0503020204020204" pitchFamily="34" charset="-122"/>
                <a:ea typeface="微软雅黑" panose="020B0503020204020204" pitchFamily="34" charset="-122"/>
              </a:rPr>
              <a:t>检测系统实例与部署方式</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75224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en-US" altLang="zh-CN" dirty="0"/>
              <a:t> NIDS</a:t>
            </a:r>
            <a:r>
              <a:rPr lang="zh-CN" altLang="en-US" dirty="0"/>
              <a:t>传感器的部署</a:t>
            </a:r>
            <a:r>
              <a:rPr lang="zh-CN" altLang="en-US" dirty="0" smtClean="0"/>
              <a:t>方法</a:t>
            </a:r>
            <a:r>
              <a:rPr lang="en-US" altLang="zh-CN" dirty="0" smtClean="0"/>
              <a:t>——</a:t>
            </a:r>
            <a:r>
              <a:rPr lang="zh-CN" altLang="en-US" dirty="0" smtClean="0"/>
              <a:t>共享环境</a:t>
            </a:r>
            <a:endParaRPr lang="zh-CN" altLang="en-US" dirty="0"/>
          </a:p>
          <a:p>
            <a:pPr lvl="1"/>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smtClean="0">
                <a:solidFill>
                  <a:schemeClr val="accent1"/>
                </a:solidFill>
                <a:latin typeface="微软雅黑" panose="020B0503020204020204" pitchFamily="34" charset="-122"/>
                <a:ea typeface="微软雅黑" panose="020B0503020204020204" pitchFamily="34" charset="-122"/>
              </a:rPr>
              <a:t>入侵</a:t>
            </a:r>
            <a:r>
              <a:rPr lang="zh-CN" altLang="en-US" sz="2800" dirty="0" smtClean="0">
                <a:solidFill>
                  <a:schemeClr val="accent1"/>
                </a:solidFill>
                <a:latin typeface="微软雅黑" panose="020B0503020204020204" pitchFamily="34" charset="-122"/>
                <a:ea typeface="微软雅黑" panose="020B0503020204020204" pitchFamily="34" charset="-122"/>
              </a:rPr>
              <a:t>检测系统实例与部署方式</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7" name="Line 2"/>
          <p:cNvSpPr>
            <a:spLocks noChangeShapeType="1"/>
          </p:cNvSpPr>
          <p:nvPr/>
        </p:nvSpPr>
        <p:spPr bwMode="auto">
          <a:xfrm>
            <a:off x="6922666" y="3475873"/>
            <a:ext cx="1588" cy="7921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8"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2304" y="3691773"/>
            <a:ext cx="7620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 name="Picture 5" descr="Cover1"/>
          <p:cNvPicPr>
            <a:picLocks noChangeAspect="1" noChangeArrowheads="1"/>
          </p:cNvPicPr>
          <p:nvPr/>
        </p:nvPicPr>
        <p:blipFill>
          <a:blip r:embed="rId4">
            <a:extLst>
              <a:ext uri="{28A0092B-C50C-407E-A947-70E740481C1C}">
                <a14:useLocalDpi xmlns:a14="http://schemas.microsoft.com/office/drawing/2010/main" val="0"/>
              </a:ext>
            </a:extLst>
          </a:blip>
          <a:srcRect l="6784" t="83183" r="81641" b="8038"/>
          <a:stretch>
            <a:fillRect/>
          </a:stretch>
        </p:blipFill>
        <p:spPr bwMode="auto">
          <a:xfrm>
            <a:off x="5266904" y="3691773"/>
            <a:ext cx="60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6"/>
          <p:cNvSpPr txBox="1">
            <a:spLocks noChangeArrowheads="1"/>
          </p:cNvSpPr>
          <p:nvPr/>
        </p:nvSpPr>
        <p:spPr bwMode="auto">
          <a:xfrm>
            <a:off x="3755604" y="3728286"/>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000" b="1">
                <a:solidFill>
                  <a:srgbClr val="F30734"/>
                </a:solidFill>
                <a:latin typeface="微软雅黑" panose="020B0503020204020204" pitchFamily="34" charset="-122"/>
                <a:ea typeface="微软雅黑" panose="020B0503020204020204" pitchFamily="34" charset="-122"/>
              </a:rPr>
              <a:t>IDS </a:t>
            </a:r>
            <a:r>
              <a:rPr lang="zh-CN" altLang="en-US" sz="2000" b="1">
                <a:solidFill>
                  <a:srgbClr val="F30734"/>
                </a:solidFill>
                <a:latin typeface="微软雅黑" panose="020B0503020204020204" pitchFamily="34" charset="-122"/>
                <a:ea typeface="微软雅黑" panose="020B0503020204020204" pitchFamily="34" charset="-122"/>
              </a:rPr>
              <a:t>传感器</a:t>
            </a:r>
          </a:p>
        </p:txBody>
      </p:sp>
      <p:pic>
        <p:nvPicPr>
          <p:cNvPr id="11" name="Picture 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54016" y="4628398"/>
            <a:ext cx="685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 name="Text Box 8"/>
          <p:cNvSpPr txBox="1">
            <a:spLocks noChangeArrowheads="1"/>
          </p:cNvSpPr>
          <p:nvPr/>
        </p:nvSpPr>
        <p:spPr bwMode="auto">
          <a:xfrm>
            <a:off x="4439816" y="4933198"/>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a:latin typeface="微软雅黑" panose="020B0503020204020204" pitchFamily="34" charset="-122"/>
                <a:ea typeface="微软雅黑" panose="020B0503020204020204" pitchFamily="34" charset="-122"/>
              </a:rPr>
              <a:t>控制台</a:t>
            </a:r>
          </a:p>
        </p:txBody>
      </p:sp>
      <p:sp>
        <p:nvSpPr>
          <p:cNvPr id="13" name="Oval 10"/>
          <p:cNvSpPr>
            <a:spLocks noChangeArrowheads="1"/>
          </p:cNvSpPr>
          <p:nvPr/>
        </p:nvSpPr>
        <p:spPr bwMode="auto">
          <a:xfrm>
            <a:off x="7860879" y="3332998"/>
            <a:ext cx="2374900" cy="2016125"/>
          </a:xfrm>
          <a:prstGeom prst="ellipse">
            <a:avLst/>
          </a:prstGeom>
          <a:gradFill rotWithShape="0">
            <a:gsLst>
              <a:gs pos="0">
                <a:srgbClr val="F3FBFF"/>
              </a:gs>
              <a:gs pos="100000">
                <a:srgbClr val="CCECFF"/>
              </a:gs>
            </a:gsLst>
            <a:lin ang="5400000" scaled="1"/>
          </a:gradFill>
          <a:ln w="38100">
            <a:solidFill>
              <a:schemeClr val="folHlink"/>
            </a:solidFill>
            <a:round/>
            <a:headEnd/>
            <a:tailEnd/>
          </a:ln>
        </p:spPr>
        <p:txBody>
          <a:bodyPr tIns="27432" bIns="27432" anchor="b" anchorCtr="1"/>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endParaRPr lang="zh-CN" altLang="zh-CN" sz="1200" b="1">
              <a:latin typeface="微软雅黑" panose="020B0503020204020204" pitchFamily="34" charset="-122"/>
              <a:ea typeface="微软雅黑" panose="020B0503020204020204" pitchFamily="34" charset="-122"/>
            </a:endParaRPr>
          </a:p>
        </p:txBody>
      </p:sp>
      <p:grpSp>
        <p:nvGrpSpPr>
          <p:cNvPr id="177" name="组合 176"/>
          <p:cNvGrpSpPr/>
          <p:nvPr/>
        </p:nvGrpSpPr>
        <p:grpSpPr>
          <a:xfrm>
            <a:off x="8292679" y="3548898"/>
            <a:ext cx="450850" cy="727075"/>
            <a:chOff x="8292679" y="3548898"/>
            <a:chExt cx="450850" cy="727075"/>
          </a:xfrm>
        </p:grpSpPr>
        <p:sp>
          <p:nvSpPr>
            <p:cNvPr id="15" name="Freeform 12"/>
            <p:cNvSpPr>
              <a:spLocks/>
            </p:cNvSpPr>
            <p:nvPr/>
          </p:nvSpPr>
          <p:spPr bwMode="auto">
            <a:xfrm>
              <a:off x="8294119" y="3548898"/>
              <a:ext cx="448689" cy="155904"/>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6" name="Freeform 13"/>
            <p:cNvSpPr>
              <a:spLocks/>
            </p:cNvSpPr>
            <p:nvPr/>
          </p:nvSpPr>
          <p:spPr bwMode="auto">
            <a:xfrm>
              <a:off x="8301321" y="4089894"/>
              <a:ext cx="435005" cy="18607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7" name="Freeform 14"/>
            <p:cNvSpPr>
              <a:spLocks/>
            </p:cNvSpPr>
            <p:nvPr/>
          </p:nvSpPr>
          <p:spPr bwMode="auto">
            <a:xfrm>
              <a:off x="8490016" y="3592005"/>
              <a:ext cx="253513" cy="666006"/>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8" name="Freeform 15"/>
            <p:cNvSpPr>
              <a:spLocks/>
            </p:cNvSpPr>
            <p:nvPr/>
          </p:nvSpPr>
          <p:spPr bwMode="auto">
            <a:xfrm>
              <a:off x="8292679" y="3655229"/>
              <a:ext cx="200218" cy="599190"/>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 name="Line 16"/>
            <p:cNvSpPr>
              <a:spLocks noChangeShapeType="1"/>
            </p:cNvSpPr>
            <p:nvPr/>
          </p:nvSpPr>
          <p:spPr bwMode="auto">
            <a:xfrm>
              <a:off x="8320767" y="4159584"/>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0" name="Oval 17"/>
            <p:cNvSpPr>
              <a:spLocks noChangeArrowheads="1"/>
            </p:cNvSpPr>
            <p:nvPr/>
          </p:nvSpPr>
          <p:spPr bwMode="auto">
            <a:xfrm>
              <a:off x="8315726" y="3684686"/>
              <a:ext cx="22326" cy="12214"/>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1" name="Line 18"/>
            <p:cNvSpPr>
              <a:spLocks noChangeShapeType="1"/>
            </p:cNvSpPr>
            <p:nvPr/>
          </p:nvSpPr>
          <p:spPr bwMode="auto">
            <a:xfrm>
              <a:off x="8320767" y="4132282"/>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 name="Line 19"/>
            <p:cNvSpPr>
              <a:spLocks noChangeShapeType="1"/>
            </p:cNvSpPr>
            <p:nvPr/>
          </p:nvSpPr>
          <p:spPr bwMode="auto">
            <a:xfrm>
              <a:off x="8320767" y="4104981"/>
              <a:ext cx="138280" cy="37360"/>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3" name="Line 20"/>
            <p:cNvSpPr>
              <a:spLocks noChangeShapeType="1"/>
            </p:cNvSpPr>
            <p:nvPr/>
          </p:nvSpPr>
          <p:spPr bwMode="auto">
            <a:xfrm>
              <a:off x="8320767" y="4078398"/>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4" name="Line 21"/>
            <p:cNvSpPr>
              <a:spLocks noChangeShapeType="1"/>
            </p:cNvSpPr>
            <p:nvPr/>
          </p:nvSpPr>
          <p:spPr bwMode="auto">
            <a:xfrm>
              <a:off x="8320767" y="4050379"/>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 name="Freeform 22"/>
            <p:cNvSpPr>
              <a:spLocks/>
            </p:cNvSpPr>
            <p:nvPr/>
          </p:nvSpPr>
          <p:spPr bwMode="auto">
            <a:xfrm>
              <a:off x="8322928" y="3788861"/>
              <a:ext cx="136839" cy="255051"/>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6" name="Freeform 23"/>
            <p:cNvSpPr>
              <a:spLocks/>
            </p:cNvSpPr>
            <p:nvPr/>
          </p:nvSpPr>
          <p:spPr bwMode="auto">
            <a:xfrm>
              <a:off x="8308524" y="3738570"/>
              <a:ext cx="157005" cy="444004"/>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7" name="Freeform 24"/>
            <p:cNvSpPr>
              <a:spLocks/>
            </p:cNvSpPr>
            <p:nvPr/>
          </p:nvSpPr>
          <p:spPr bwMode="auto">
            <a:xfrm>
              <a:off x="8318606" y="3755094"/>
              <a:ext cx="139720" cy="252896"/>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 name="Line 25"/>
            <p:cNvSpPr>
              <a:spLocks noChangeShapeType="1"/>
            </p:cNvSpPr>
            <p:nvPr/>
          </p:nvSpPr>
          <p:spPr bwMode="auto">
            <a:xfrm>
              <a:off x="8319327" y="3813289"/>
              <a:ext cx="134679" cy="30894"/>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9" name="Line 26"/>
            <p:cNvSpPr>
              <a:spLocks noChangeShapeType="1"/>
            </p:cNvSpPr>
            <p:nvPr/>
          </p:nvSpPr>
          <p:spPr bwMode="auto">
            <a:xfrm>
              <a:off x="8319327" y="3867173"/>
              <a:ext cx="136119" cy="30894"/>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 name="Line 27"/>
            <p:cNvSpPr>
              <a:spLocks noChangeShapeType="1"/>
            </p:cNvSpPr>
            <p:nvPr/>
          </p:nvSpPr>
          <p:spPr bwMode="auto">
            <a:xfrm>
              <a:off x="8319327" y="3933989"/>
              <a:ext cx="129637" cy="30894"/>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 name="Freeform 28"/>
            <p:cNvSpPr>
              <a:spLocks/>
            </p:cNvSpPr>
            <p:nvPr/>
          </p:nvSpPr>
          <p:spPr bwMode="auto">
            <a:xfrm>
              <a:off x="8359658" y="3786706"/>
              <a:ext cx="53295" cy="28738"/>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 name="Line 29"/>
            <p:cNvSpPr>
              <a:spLocks noChangeShapeType="1"/>
            </p:cNvSpPr>
            <p:nvPr/>
          </p:nvSpPr>
          <p:spPr bwMode="auto">
            <a:xfrm>
              <a:off x="8338772" y="3791017"/>
              <a:ext cx="99389" cy="21554"/>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3" name="Freeform 30"/>
            <p:cNvSpPr>
              <a:spLocks/>
            </p:cNvSpPr>
            <p:nvPr/>
          </p:nvSpPr>
          <p:spPr bwMode="auto">
            <a:xfrm>
              <a:off x="8328689" y="3889445"/>
              <a:ext cx="120275" cy="5388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4" name="Freeform 31"/>
            <p:cNvSpPr>
              <a:spLocks/>
            </p:cNvSpPr>
            <p:nvPr/>
          </p:nvSpPr>
          <p:spPr bwMode="auto">
            <a:xfrm>
              <a:off x="8328689" y="3956261"/>
              <a:ext cx="120275" cy="5963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5" name="Freeform 32"/>
            <p:cNvSpPr>
              <a:spLocks/>
            </p:cNvSpPr>
            <p:nvPr/>
          </p:nvSpPr>
          <p:spPr bwMode="auto">
            <a:xfrm>
              <a:off x="8326529" y="3829095"/>
              <a:ext cx="122435" cy="55321"/>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6" name="Line 33"/>
            <p:cNvSpPr>
              <a:spLocks noChangeShapeType="1"/>
            </p:cNvSpPr>
            <p:nvPr/>
          </p:nvSpPr>
          <p:spPr bwMode="auto">
            <a:xfrm flipH="1" flipV="1">
              <a:off x="8414394" y="3862862"/>
              <a:ext cx="23767" cy="574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37" name="Line 34"/>
            <p:cNvSpPr>
              <a:spLocks noChangeShapeType="1"/>
            </p:cNvSpPr>
            <p:nvPr/>
          </p:nvSpPr>
          <p:spPr bwMode="auto">
            <a:xfrm flipH="1" flipV="1">
              <a:off x="8414394" y="3921775"/>
              <a:ext cx="23767" cy="502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38" name="Line 35"/>
            <p:cNvSpPr>
              <a:spLocks noChangeShapeType="1"/>
            </p:cNvSpPr>
            <p:nvPr/>
          </p:nvSpPr>
          <p:spPr bwMode="auto">
            <a:xfrm flipH="1" flipV="1">
              <a:off x="8414394" y="3992902"/>
              <a:ext cx="23767" cy="574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grpSp>
        <p:nvGrpSpPr>
          <p:cNvPr id="176" name="组合 175"/>
          <p:cNvGrpSpPr/>
          <p:nvPr/>
        </p:nvGrpSpPr>
        <p:grpSpPr>
          <a:xfrm>
            <a:off x="5843166" y="2256673"/>
            <a:ext cx="2160588" cy="793750"/>
            <a:chOff x="5843166" y="2256673"/>
            <a:chExt cx="2160588" cy="793750"/>
          </a:xfrm>
        </p:grpSpPr>
        <p:sp>
          <p:nvSpPr>
            <p:cNvPr id="40" name="Oval 37"/>
            <p:cNvSpPr>
              <a:spLocks noChangeArrowheads="1"/>
            </p:cNvSpPr>
            <p:nvPr/>
          </p:nvSpPr>
          <p:spPr bwMode="auto">
            <a:xfrm>
              <a:off x="7257202" y="2267094"/>
              <a:ext cx="468894" cy="283978"/>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1" name="Oval 38"/>
            <p:cNvSpPr>
              <a:spLocks noChangeArrowheads="1"/>
            </p:cNvSpPr>
            <p:nvPr/>
          </p:nvSpPr>
          <p:spPr bwMode="auto">
            <a:xfrm>
              <a:off x="7235136" y="2256673"/>
              <a:ext cx="446828" cy="27355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nvGrpSpPr>
            <p:cNvPr id="42" name="Group 39"/>
            <p:cNvGrpSpPr>
              <a:grpSpLocks/>
            </p:cNvGrpSpPr>
            <p:nvPr/>
          </p:nvGrpSpPr>
          <p:grpSpPr bwMode="auto">
            <a:xfrm>
              <a:off x="5843166" y="2256673"/>
              <a:ext cx="2160588" cy="793750"/>
              <a:chOff x="3524" y="2312"/>
              <a:chExt cx="1175" cy="914"/>
            </a:xfrm>
          </p:grpSpPr>
          <p:sp>
            <p:nvSpPr>
              <p:cNvPr id="47" name="Oval 40"/>
              <p:cNvSpPr>
                <a:spLocks noChangeArrowheads="1"/>
              </p:cNvSpPr>
              <p:nvPr/>
            </p:nvSpPr>
            <p:spPr bwMode="auto">
              <a:xfrm>
                <a:off x="4193" y="2487"/>
                <a:ext cx="355" cy="328"/>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8" name="Oval 41"/>
              <p:cNvSpPr>
                <a:spLocks noChangeArrowheads="1"/>
              </p:cNvSpPr>
              <p:nvPr/>
            </p:nvSpPr>
            <p:spPr bwMode="auto">
              <a:xfrm>
                <a:off x="4180" y="2474"/>
                <a:ext cx="344" cy="31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9" name="Oval 42"/>
              <p:cNvSpPr>
                <a:spLocks noChangeArrowheads="1"/>
              </p:cNvSpPr>
              <p:nvPr/>
            </p:nvSpPr>
            <p:spPr bwMode="auto">
              <a:xfrm>
                <a:off x="4293" y="2652"/>
                <a:ext cx="406" cy="329"/>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0" name="Oval 43"/>
              <p:cNvSpPr>
                <a:spLocks noChangeArrowheads="1"/>
              </p:cNvSpPr>
              <p:nvPr/>
            </p:nvSpPr>
            <p:spPr bwMode="auto">
              <a:xfrm>
                <a:off x="4281" y="2640"/>
                <a:ext cx="394" cy="31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1" name="Oval 44"/>
              <p:cNvSpPr>
                <a:spLocks noChangeArrowheads="1"/>
              </p:cNvSpPr>
              <p:nvPr/>
            </p:nvSpPr>
            <p:spPr bwMode="auto">
              <a:xfrm>
                <a:off x="4141" y="2736"/>
                <a:ext cx="307" cy="245"/>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2" name="Oval 45"/>
              <p:cNvSpPr>
                <a:spLocks noChangeArrowheads="1"/>
              </p:cNvSpPr>
              <p:nvPr/>
            </p:nvSpPr>
            <p:spPr bwMode="auto">
              <a:xfrm>
                <a:off x="4129" y="2724"/>
                <a:ext cx="294" cy="233"/>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3" name="Oval 46"/>
              <p:cNvSpPr>
                <a:spLocks noChangeArrowheads="1"/>
              </p:cNvSpPr>
              <p:nvPr/>
            </p:nvSpPr>
            <p:spPr bwMode="auto">
              <a:xfrm>
                <a:off x="3991" y="2324"/>
                <a:ext cx="507" cy="491"/>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4" name="Oval 47"/>
              <p:cNvSpPr>
                <a:spLocks noChangeArrowheads="1"/>
              </p:cNvSpPr>
              <p:nvPr/>
            </p:nvSpPr>
            <p:spPr bwMode="auto">
              <a:xfrm>
                <a:off x="3979" y="2312"/>
                <a:ext cx="495" cy="479"/>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5" name="Oval 48"/>
              <p:cNvSpPr>
                <a:spLocks noChangeArrowheads="1"/>
              </p:cNvSpPr>
              <p:nvPr/>
            </p:nvSpPr>
            <p:spPr bwMode="auto">
              <a:xfrm>
                <a:off x="3889" y="2408"/>
                <a:ext cx="256" cy="40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6" name="Oval 49"/>
              <p:cNvSpPr>
                <a:spLocks noChangeArrowheads="1"/>
              </p:cNvSpPr>
              <p:nvPr/>
            </p:nvSpPr>
            <p:spPr bwMode="auto">
              <a:xfrm>
                <a:off x="3877" y="2395"/>
                <a:ext cx="244" cy="396"/>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7" name="Oval 50"/>
              <p:cNvSpPr>
                <a:spLocks noChangeArrowheads="1"/>
              </p:cNvSpPr>
              <p:nvPr/>
            </p:nvSpPr>
            <p:spPr bwMode="auto">
              <a:xfrm>
                <a:off x="4040" y="2652"/>
                <a:ext cx="256" cy="329"/>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8" name="Oval 51"/>
              <p:cNvSpPr>
                <a:spLocks noChangeArrowheads="1"/>
              </p:cNvSpPr>
              <p:nvPr/>
            </p:nvSpPr>
            <p:spPr bwMode="auto">
              <a:xfrm>
                <a:off x="4028" y="2640"/>
                <a:ext cx="244" cy="31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9" name="Oval 52"/>
              <p:cNvSpPr>
                <a:spLocks noChangeArrowheads="1"/>
              </p:cNvSpPr>
              <p:nvPr/>
            </p:nvSpPr>
            <p:spPr bwMode="auto">
              <a:xfrm>
                <a:off x="4193" y="2817"/>
                <a:ext cx="355" cy="32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0" name="Oval 53"/>
              <p:cNvSpPr>
                <a:spLocks noChangeArrowheads="1"/>
              </p:cNvSpPr>
              <p:nvPr/>
            </p:nvSpPr>
            <p:spPr bwMode="auto">
              <a:xfrm>
                <a:off x="4180" y="2804"/>
                <a:ext cx="344" cy="315"/>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1" name="Oval 54"/>
              <p:cNvSpPr>
                <a:spLocks noChangeArrowheads="1"/>
              </p:cNvSpPr>
              <p:nvPr/>
            </p:nvSpPr>
            <p:spPr bwMode="auto">
              <a:xfrm>
                <a:off x="3788" y="2736"/>
                <a:ext cx="559" cy="490"/>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2" name="Oval 55"/>
              <p:cNvSpPr>
                <a:spLocks noChangeArrowheads="1"/>
              </p:cNvSpPr>
              <p:nvPr/>
            </p:nvSpPr>
            <p:spPr bwMode="auto">
              <a:xfrm>
                <a:off x="3776" y="2724"/>
                <a:ext cx="546" cy="47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3" name="Oval 56"/>
              <p:cNvSpPr>
                <a:spLocks noChangeArrowheads="1"/>
              </p:cNvSpPr>
              <p:nvPr/>
            </p:nvSpPr>
            <p:spPr bwMode="auto">
              <a:xfrm>
                <a:off x="3639" y="2570"/>
                <a:ext cx="303" cy="32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4" name="Oval 57"/>
              <p:cNvSpPr>
                <a:spLocks noChangeArrowheads="1"/>
              </p:cNvSpPr>
              <p:nvPr/>
            </p:nvSpPr>
            <p:spPr bwMode="auto">
              <a:xfrm>
                <a:off x="3626" y="2558"/>
                <a:ext cx="292" cy="315"/>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5" name="Oval 58"/>
              <p:cNvSpPr>
                <a:spLocks noChangeArrowheads="1"/>
              </p:cNvSpPr>
              <p:nvPr/>
            </p:nvSpPr>
            <p:spPr bwMode="auto">
              <a:xfrm>
                <a:off x="3536" y="2817"/>
                <a:ext cx="406" cy="32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6" name="Oval 59"/>
              <p:cNvSpPr>
                <a:spLocks noChangeArrowheads="1"/>
              </p:cNvSpPr>
              <p:nvPr/>
            </p:nvSpPr>
            <p:spPr bwMode="auto">
              <a:xfrm>
                <a:off x="3524" y="2804"/>
                <a:ext cx="394" cy="315"/>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7" name="Oval 60"/>
              <p:cNvSpPr>
                <a:spLocks noChangeArrowheads="1"/>
              </p:cNvSpPr>
              <p:nvPr/>
            </p:nvSpPr>
            <p:spPr bwMode="auto">
              <a:xfrm>
                <a:off x="3840" y="2485"/>
                <a:ext cx="708" cy="49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8" name="Oval 61"/>
              <p:cNvSpPr>
                <a:spLocks noChangeArrowheads="1"/>
              </p:cNvSpPr>
              <p:nvPr/>
            </p:nvSpPr>
            <p:spPr bwMode="auto">
              <a:xfrm>
                <a:off x="3822" y="2467"/>
                <a:ext cx="708" cy="4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9" name="Oval 62"/>
              <p:cNvSpPr>
                <a:spLocks noChangeArrowheads="1"/>
              </p:cNvSpPr>
              <p:nvPr/>
            </p:nvSpPr>
            <p:spPr bwMode="auto">
              <a:xfrm>
                <a:off x="4042" y="2735"/>
                <a:ext cx="404" cy="410"/>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70" name="Oval 63"/>
              <p:cNvSpPr>
                <a:spLocks noChangeArrowheads="1"/>
              </p:cNvSpPr>
              <p:nvPr/>
            </p:nvSpPr>
            <p:spPr bwMode="auto">
              <a:xfrm>
                <a:off x="4023" y="2716"/>
                <a:ext cx="405" cy="41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71" name="Oval 64"/>
              <p:cNvSpPr>
                <a:spLocks noChangeArrowheads="1"/>
              </p:cNvSpPr>
              <p:nvPr/>
            </p:nvSpPr>
            <p:spPr bwMode="auto">
              <a:xfrm>
                <a:off x="3687" y="2735"/>
                <a:ext cx="558" cy="330"/>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72" name="Oval 65"/>
              <p:cNvSpPr>
                <a:spLocks noChangeArrowheads="1"/>
              </p:cNvSpPr>
              <p:nvPr/>
            </p:nvSpPr>
            <p:spPr bwMode="auto">
              <a:xfrm>
                <a:off x="3669" y="2716"/>
                <a:ext cx="557" cy="33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43" name="Oval 66"/>
            <p:cNvSpPr>
              <a:spLocks noChangeArrowheads="1"/>
            </p:cNvSpPr>
            <p:nvPr/>
          </p:nvSpPr>
          <p:spPr bwMode="auto">
            <a:xfrm>
              <a:off x="6238508" y="2551073"/>
              <a:ext cx="467055" cy="215372"/>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4" name="Oval 67"/>
            <p:cNvSpPr>
              <a:spLocks noChangeArrowheads="1"/>
            </p:cNvSpPr>
            <p:nvPr/>
          </p:nvSpPr>
          <p:spPr bwMode="auto">
            <a:xfrm>
              <a:off x="6205409" y="2535441"/>
              <a:ext cx="465216" cy="21537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5" name="Oval 68"/>
            <p:cNvSpPr>
              <a:spLocks noChangeArrowheads="1"/>
            </p:cNvSpPr>
            <p:nvPr/>
          </p:nvSpPr>
          <p:spPr bwMode="auto">
            <a:xfrm>
              <a:off x="6131857" y="2561494"/>
              <a:ext cx="185719" cy="145029"/>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6" name="Oval 69"/>
            <p:cNvSpPr>
              <a:spLocks noChangeArrowheads="1"/>
            </p:cNvSpPr>
            <p:nvPr/>
          </p:nvSpPr>
          <p:spPr bwMode="auto">
            <a:xfrm>
              <a:off x="6098759" y="2545862"/>
              <a:ext cx="185719" cy="1450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73" name="Text Box 70"/>
          <p:cNvSpPr txBox="1">
            <a:spLocks noChangeArrowheads="1"/>
          </p:cNvSpPr>
          <p:nvPr/>
        </p:nvSpPr>
        <p:spPr bwMode="auto">
          <a:xfrm>
            <a:off x="6338466" y="2429711"/>
            <a:ext cx="14133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TW" sz="2000" b="1">
                <a:solidFill>
                  <a:srgbClr val="F30734"/>
                </a:solidFill>
                <a:latin typeface="微软雅黑" panose="020B0503020204020204" pitchFamily="34" charset="-122"/>
                <a:ea typeface="微软雅黑" panose="020B0503020204020204" pitchFamily="34" charset="-122"/>
              </a:rPr>
              <a:t>Internet</a:t>
            </a:r>
            <a:r>
              <a:rPr lang="en-US" altLang="zh-TW" sz="1800" b="1">
                <a:solidFill>
                  <a:srgbClr val="F30734"/>
                </a:solidFill>
                <a:latin typeface="微软雅黑" panose="020B0503020204020204" pitchFamily="34" charset="-122"/>
                <a:ea typeface="微软雅黑" panose="020B0503020204020204" pitchFamily="34" charset="-122"/>
              </a:rPr>
              <a:t> </a:t>
            </a:r>
            <a:r>
              <a:rPr lang="en-US" altLang="zh-TW" sz="1800" b="1">
                <a:latin typeface="微软雅黑" panose="020B0503020204020204" pitchFamily="34" charset="-122"/>
                <a:ea typeface="微软雅黑" panose="020B0503020204020204" pitchFamily="34" charset="-122"/>
              </a:rPr>
              <a:t> </a:t>
            </a:r>
            <a:endParaRPr lang="en-US" altLang="zh-TW" sz="1800">
              <a:latin typeface="微软雅黑" panose="020B0503020204020204" pitchFamily="34" charset="-122"/>
              <a:ea typeface="微软雅黑" panose="020B0503020204020204" pitchFamily="34" charset="-122"/>
            </a:endParaRPr>
          </a:p>
        </p:txBody>
      </p:sp>
      <p:sp>
        <p:nvSpPr>
          <p:cNvPr id="74" name="Line 71"/>
          <p:cNvSpPr>
            <a:spLocks noChangeShapeType="1"/>
          </p:cNvSpPr>
          <p:nvPr/>
        </p:nvSpPr>
        <p:spPr bwMode="auto">
          <a:xfrm flipV="1">
            <a:off x="7356054" y="4414086"/>
            <a:ext cx="863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75" name="组合 174"/>
          <p:cNvGrpSpPr/>
          <p:nvPr/>
        </p:nvGrpSpPr>
        <p:grpSpPr>
          <a:xfrm>
            <a:off x="8364116" y="3764798"/>
            <a:ext cx="450850" cy="727075"/>
            <a:chOff x="8364116" y="3764798"/>
            <a:chExt cx="450850" cy="727075"/>
          </a:xfrm>
        </p:grpSpPr>
        <p:sp>
          <p:nvSpPr>
            <p:cNvPr id="76" name="Freeform 73"/>
            <p:cNvSpPr>
              <a:spLocks/>
            </p:cNvSpPr>
            <p:nvPr/>
          </p:nvSpPr>
          <p:spPr bwMode="auto">
            <a:xfrm>
              <a:off x="8365556" y="3764798"/>
              <a:ext cx="448689" cy="155904"/>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77" name="Freeform 74"/>
            <p:cNvSpPr>
              <a:spLocks/>
            </p:cNvSpPr>
            <p:nvPr/>
          </p:nvSpPr>
          <p:spPr bwMode="auto">
            <a:xfrm>
              <a:off x="8372758" y="4305794"/>
              <a:ext cx="435005" cy="18607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78" name="Freeform 75"/>
            <p:cNvSpPr>
              <a:spLocks/>
            </p:cNvSpPr>
            <p:nvPr/>
          </p:nvSpPr>
          <p:spPr bwMode="auto">
            <a:xfrm>
              <a:off x="8561453" y="3807905"/>
              <a:ext cx="253513" cy="666006"/>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79" name="Freeform 76"/>
            <p:cNvSpPr>
              <a:spLocks/>
            </p:cNvSpPr>
            <p:nvPr/>
          </p:nvSpPr>
          <p:spPr bwMode="auto">
            <a:xfrm>
              <a:off x="8364116" y="3871129"/>
              <a:ext cx="200218" cy="599190"/>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80" name="Line 77"/>
            <p:cNvSpPr>
              <a:spLocks noChangeShapeType="1"/>
            </p:cNvSpPr>
            <p:nvPr/>
          </p:nvSpPr>
          <p:spPr bwMode="auto">
            <a:xfrm>
              <a:off x="8392204" y="4375484"/>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1" name="Oval 78"/>
            <p:cNvSpPr>
              <a:spLocks noChangeArrowheads="1"/>
            </p:cNvSpPr>
            <p:nvPr/>
          </p:nvSpPr>
          <p:spPr bwMode="auto">
            <a:xfrm>
              <a:off x="8387163" y="3900586"/>
              <a:ext cx="22326" cy="12214"/>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82" name="Line 79"/>
            <p:cNvSpPr>
              <a:spLocks noChangeShapeType="1"/>
            </p:cNvSpPr>
            <p:nvPr/>
          </p:nvSpPr>
          <p:spPr bwMode="auto">
            <a:xfrm>
              <a:off x="8392204" y="4348182"/>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3" name="Line 80"/>
            <p:cNvSpPr>
              <a:spLocks noChangeShapeType="1"/>
            </p:cNvSpPr>
            <p:nvPr/>
          </p:nvSpPr>
          <p:spPr bwMode="auto">
            <a:xfrm>
              <a:off x="8392204" y="4320881"/>
              <a:ext cx="138280" cy="37360"/>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4" name="Line 81"/>
            <p:cNvSpPr>
              <a:spLocks noChangeShapeType="1"/>
            </p:cNvSpPr>
            <p:nvPr/>
          </p:nvSpPr>
          <p:spPr bwMode="auto">
            <a:xfrm>
              <a:off x="8392204" y="4294298"/>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5" name="Line 82"/>
            <p:cNvSpPr>
              <a:spLocks noChangeShapeType="1"/>
            </p:cNvSpPr>
            <p:nvPr/>
          </p:nvSpPr>
          <p:spPr bwMode="auto">
            <a:xfrm>
              <a:off x="8392204" y="4266279"/>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6" name="Freeform 83"/>
            <p:cNvSpPr>
              <a:spLocks/>
            </p:cNvSpPr>
            <p:nvPr/>
          </p:nvSpPr>
          <p:spPr bwMode="auto">
            <a:xfrm>
              <a:off x="8394365" y="4004761"/>
              <a:ext cx="136839" cy="255051"/>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7" name="Freeform 84"/>
            <p:cNvSpPr>
              <a:spLocks/>
            </p:cNvSpPr>
            <p:nvPr/>
          </p:nvSpPr>
          <p:spPr bwMode="auto">
            <a:xfrm>
              <a:off x="8379961" y="3954470"/>
              <a:ext cx="157005" cy="444004"/>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8" name="Freeform 85"/>
            <p:cNvSpPr>
              <a:spLocks/>
            </p:cNvSpPr>
            <p:nvPr/>
          </p:nvSpPr>
          <p:spPr bwMode="auto">
            <a:xfrm>
              <a:off x="8390043" y="3970994"/>
              <a:ext cx="139720" cy="252896"/>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9" name="Line 86"/>
            <p:cNvSpPr>
              <a:spLocks noChangeShapeType="1"/>
            </p:cNvSpPr>
            <p:nvPr/>
          </p:nvSpPr>
          <p:spPr bwMode="auto">
            <a:xfrm>
              <a:off x="8390764" y="4029189"/>
              <a:ext cx="134679" cy="30894"/>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0" name="Line 87"/>
            <p:cNvSpPr>
              <a:spLocks noChangeShapeType="1"/>
            </p:cNvSpPr>
            <p:nvPr/>
          </p:nvSpPr>
          <p:spPr bwMode="auto">
            <a:xfrm>
              <a:off x="8390764" y="4083073"/>
              <a:ext cx="136119" cy="30894"/>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1" name="Line 88"/>
            <p:cNvSpPr>
              <a:spLocks noChangeShapeType="1"/>
            </p:cNvSpPr>
            <p:nvPr/>
          </p:nvSpPr>
          <p:spPr bwMode="auto">
            <a:xfrm>
              <a:off x="8390764" y="4149889"/>
              <a:ext cx="129637" cy="30894"/>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2" name="Freeform 89"/>
            <p:cNvSpPr>
              <a:spLocks/>
            </p:cNvSpPr>
            <p:nvPr/>
          </p:nvSpPr>
          <p:spPr bwMode="auto">
            <a:xfrm>
              <a:off x="8431095" y="4002606"/>
              <a:ext cx="53295" cy="28738"/>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3" name="Line 90"/>
            <p:cNvSpPr>
              <a:spLocks noChangeShapeType="1"/>
            </p:cNvSpPr>
            <p:nvPr/>
          </p:nvSpPr>
          <p:spPr bwMode="auto">
            <a:xfrm>
              <a:off x="8410209" y="4006917"/>
              <a:ext cx="99389" cy="21554"/>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4" name="Freeform 91"/>
            <p:cNvSpPr>
              <a:spLocks/>
            </p:cNvSpPr>
            <p:nvPr/>
          </p:nvSpPr>
          <p:spPr bwMode="auto">
            <a:xfrm>
              <a:off x="8400126" y="4105345"/>
              <a:ext cx="120275" cy="5388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95" name="Freeform 92"/>
            <p:cNvSpPr>
              <a:spLocks/>
            </p:cNvSpPr>
            <p:nvPr/>
          </p:nvSpPr>
          <p:spPr bwMode="auto">
            <a:xfrm>
              <a:off x="8400126" y="4172161"/>
              <a:ext cx="120275" cy="5963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96" name="Freeform 93"/>
            <p:cNvSpPr>
              <a:spLocks/>
            </p:cNvSpPr>
            <p:nvPr/>
          </p:nvSpPr>
          <p:spPr bwMode="auto">
            <a:xfrm>
              <a:off x="8397966" y="4044995"/>
              <a:ext cx="122435" cy="55321"/>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97" name="Line 94"/>
            <p:cNvSpPr>
              <a:spLocks noChangeShapeType="1"/>
            </p:cNvSpPr>
            <p:nvPr/>
          </p:nvSpPr>
          <p:spPr bwMode="auto">
            <a:xfrm flipH="1" flipV="1">
              <a:off x="8485831" y="4078762"/>
              <a:ext cx="23767" cy="574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98" name="Line 95"/>
            <p:cNvSpPr>
              <a:spLocks noChangeShapeType="1"/>
            </p:cNvSpPr>
            <p:nvPr/>
          </p:nvSpPr>
          <p:spPr bwMode="auto">
            <a:xfrm flipH="1" flipV="1">
              <a:off x="8485831" y="4137675"/>
              <a:ext cx="23767" cy="502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99" name="Line 96"/>
            <p:cNvSpPr>
              <a:spLocks noChangeShapeType="1"/>
            </p:cNvSpPr>
            <p:nvPr/>
          </p:nvSpPr>
          <p:spPr bwMode="auto">
            <a:xfrm flipH="1" flipV="1">
              <a:off x="8485831" y="4208802"/>
              <a:ext cx="23767" cy="574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pic>
        <p:nvPicPr>
          <p:cNvPr id="100" name="Picture 9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90866" y="3117098"/>
            <a:ext cx="87153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1" name="Line 98"/>
          <p:cNvSpPr>
            <a:spLocks noChangeShapeType="1"/>
          </p:cNvSpPr>
          <p:nvPr/>
        </p:nvSpPr>
        <p:spPr bwMode="auto">
          <a:xfrm>
            <a:off x="6922666" y="2972636"/>
            <a:ext cx="1588" cy="1444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102" name="Picture 9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90866" y="4198186"/>
            <a:ext cx="8937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74" name="组合 173"/>
          <p:cNvGrpSpPr/>
          <p:nvPr/>
        </p:nvGrpSpPr>
        <p:grpSpPr>
          <a:xfrm>
            <a:off x="8508579" y="3974348"/>
            <a:ext cx="450850" cy="727075"/>
            <a:chOff x="8508579" y="3974348"/>
            <a:chExt cx="450850" cy="727075"/>
          </a:xfrm>
        </p:grpSpPr>
        <p:sp>
          <p:nvSpPr>
            <p:cNvPr id="104" name="Freeform 101"/>
            <p:cNvSpPr>
              <a:spLocks/>
            </p:cNvSpPr>
            <p:nvPr/>
          </p:nvSpPr>
          <p:spPr bwMode="auto">
            <a:xfrm>
              <a:off x="8510019" y="3974348"/>
              <a:ext cx="448689" cy="155904"/>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5" name="Freeform 102"/>
            <p:cNvSpPr>
              <a:spLocks/>
            </p:cNvSpPr>
            <p:nvPr/>
          </p:nvSpPr>
          <p:spPr bwMode="auto">
            <a:xfrm>
              <a:off x="8517221" y="4515344"/>
              <a:ext cx="435005" cy="18607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6" name="Freeform 103"/>
            <p:cNvSpPr>
              <a:spLocks/>
            </p:cNvSpPr>
            <p:nvPr/>
          </p:nvSpPr>
          <p:spPr bwMode="auto">
            <a:xfrm>
              <a:off x="8705916" y="4017455"/>
              <a:ext cx="253513" cy="666006"/>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7" name="Freeform 104"/>
            <p:cNvSpPr>
              <a:spLocks/>
            </p:cNvSpPr>
            <p:nvPr/>
          </p:nvSpPr>
          <p:spPr bwMode="auto">
            <a:xfrm>
              <a:off x="8508579" y="4080679"/>
              <a:ext cx="200218" cy="599190"/>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8" name="Line 105"/>
            <p:cNvSpPr>
              <a:spLocks noChangeShapeType="1"/>
            </p:cNvSpPr>
            <p:nvPr/>
          </p:nvSpPr>
          <p:spPr bwMode="auto">
            <a:xfrm>
              <a:off x="8536667" y="4585034"/>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09" name="Oval 106"/>
            <p:cNvSpPr>
              <a:spLocks noChangeArrowheads="1"/>
            </p:cNvSpPr>
            <p:nvPr/>
          </p:nvSpPr>
          <p:spPr bwMode="auto">
            <a:xfrm>
              <a:off x="8531626" y="4110136"/>
              <a:ext cx="22326" cy="12214"/>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10" name="Line 107"/>
            <p:cNvSpPr>
              <a:spLocks noChangeShapeType="1"/>
            </p:cNvSpPr>
            <p:nvPr/>
          </p:nvSpPr>
          <p:spPr bwMode="auto">
            <a:xfrm>
              <a:off x="8536667" y="4557732"/>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11" name="Line 108"/>
            <p:cNvSpPr>
              <a:spLocks noChangeShapeType="1"/>
            </p:cNvSpPr>
            <p:nvPr/>
          </p:nvSpPr>
          <p:spPr bwMode="auto">
            <a:xfrm>
              <a:off x="8536667" y="4530431"/>
              <a:ext cx="138280" cy="37360"/>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12" name="Line 109"/>
            <p:cNvSpPr>
              <a:spLocks noChangeShapeType="1"/>
            </p:cNvSpPr>
            <p:nvPr/>
          </p:nvSpPr>
          <p:spPr bwMode="auto">
            <a:xfrm>
              <a:off x="8536667" y="4503848"/>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13" name="Line 110"/>
            <p:cNvSpPr>
              <a:spLocks noChangeShapeType="1"/>
            </p:cNvSpPr>
            <p:nvPr/>
          </p:nvSpPr>
          <p:spPr bwMode="auto">
            <a:xfrm>
              <a:off x="8536667" y="4475829"/>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14" name="Freeform 111"/>
            <p:cNvSpPr>
              <a:spLocks/>
            </p:cNvSpPr>
            <p:nvPr/>
          </p:nvSpPr>
          <p:spPr bwMode="auto">
            <a:xfrm>
              <a:off x="8538828" y="4214311"/>
              <a:ext cx="136839" cy="255051"/>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15" name="Freeform 112"/>
            <p:cNvSpPr>
              <a:spLocks/>
            </p:cNvSpPr>
            <p:nvPr/>
          </p:nvSpPr>
          <p:spPr bwMode="auto">
            <a:xfrm>
              <a:off x="8524424" y="4164020"/>
              <a:ext cx="157005" cy="444004"/>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16" name="Freeform 113"/>
            <p:cNvSpPr>
              <a:spLocks/>
            </p:cNvSpPr>
            <p:nvPr/>
          </p:nvSpPr>
          <p:spPr bwMode="auto">
            <a:xfrm>
              <a:off x="8534506" y="4180544"/>
              <a:ext cx="139720" cy="252896"/>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17" name="Line 114"/>
            <p:cNvSpPr>
              <a:spLocks noChangeShapeType="1"/>
            </p:cNvSpPr>
            <p:nvPr/>
          </p:nvSpPr>
          <p:spPr bwMode="auto">
            <a:xfrm>
              <a:off x="8535227" y="4238739"/>
              <a:ext cx="134679" cy="30894"/>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18" name="Line 115"/>
            <p:cNvSpPr>
              <a:spLocks noChangeShapeType="1"/>
            </p:cNvSpPr>
            <p:nvPr/>
          </p:nvSpPr>
          <p:spPr bwMode="auto">
            <a:xfrm>
              <a:off x="8535227" y="4292623"/>
              <a:ext cx="136119" cy="30894"/>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19" name="Line 116"/>
            <p:cNvSpPr>
              <a:spLocks noChangeShapeType="1"/>
            </p:cNvSpPr>
            <p:nvPr/>
          </p:nvSpPr>
          <p:spPr bwMode="auto">
            <a:xfrm>
              <a:off x="8535227" y="4359439"/>
              <a:ext cx="129637" cy="30894"/>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20" name="Freeform 117"/>
            <p:cNvSpPr>
              <a:spLocks/>
            </p:cNvSpPr>
            <p:nvPr/>
          </p:nvSpPr>
          <p:spPr bwMode="auto">
            <a:xfrm>
              <a:off x="8575558" y="4212156"/>
              <a:ext cx="53295" cy="28738"/>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21" name="Line 118"/>
            <p:cNvSpPr>
              <a:spLocks noChangeShapeType="1"/>
            </p:cNvSpPr>
            <p:nvPr/>
          </p:nvSpPr>
          <p:spPr bwMode="auto">
            <a:xfrm>
              <a:off x="8554672" y="4216467"/>
              <a:ext cx="99389" cy="21554"/>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22" name="Freeform 119"/>
            <p:cNvSpPr>
              <a:spLocks/>
            </p:cNvSpPr>
            <p:nvPr/>
          </p:nvSpPr>
          <p:spPr bwMode="auto">
            <a:xfrm>
              <a:off x="8544589" y="4314895"/>
              <a:ext cx="120275" cy="5388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23" name="Freeform 120"/>
            <p:cNvSpPr>
              <a:spLocks/>
            </p:cNvSpPr>
            <p:nvPr/>
          </p:nvSpPr>
          <p:spPr bwMode="auto">
            <a:xfrm>
              <a:off x="8544589" y="4381711"/>
              <a:ext cx="120275" cy="5963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24" name="Freeform 121"/>
            <p:cNvSpPr>
              <a:spLocks/>
            </p:cNvSpPr>
            <p:nvPr/>
          </p:nvSpPr>
          <p:spPr bwMode="auto">
            <a:xfrm>
              <a:off x="8542429" y="4254545"/>
              <a:ext cx="122435" cy="55321"/>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25" name="Line 122"/>
            <p:cNvSpPr>
              <a:spLocks noChangeShapeType="1"/>
            </p:cNvSpPr>
            <p:nvPr/>
          </p:nvSpPr>
          <p:spPr bwMode="auto">
            <a:xfrm flipH="1" flipV="1">
              <a:off x="8630294" y="4288312"/>
              <a:ext cx="23767" cy="574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126" name="Line 123"/>
            <p:cNvSpPr>
              <a:spLocks noChangeShapeType="1"/>
            </p:cNvSpPr>
            <p:nvPr/>
          </p:nvSpPr>
          <p:spPr bwMode="auto">
            <a:xfrm flipH="1" flipV="1">
              <a:off x="8630294" y="4347225"/>
              <a:ext cx="23767" cy="502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127" name="Line 124"/>
            <p:cNvSpPr>
              <a:spLocks noChangeShapeType="1"/>
            </p:cNvSpPr>
            <p:nvPr/>
          </p:nvSpPr>
          <p:spPr bwMode="auto">
            <a:xfrm flipH="1" flipV="1">
              <a:off x="8630294" y="4418352"/>
              <a:ext cx="23767" cy="574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8633991" y="4190248"/>
            <a:ext cx="450850" cy="727075"/>
            <a:chOff x="8633991" y="4190248"/>
            <a:chExt cx="450850" cy="727075"/>
          </a:xfrm>
        </p:grpSpPr>
        <p:sp>
          <p:nvSpPr>
            <p:cNvPr id="129" name="Freeform 126"/>
            <p:cNvSpPr>
              <a:spLocks/>
            </p:cNvSpPr>
            <p:nvPr/>
          </p:nvSpPr>
          <p:spPr bwMode="auto">
            <a:xfrm>
              <a:off x="8635431" y="4190248"/>
              <a:ext cx="448689" cy="155904"/>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30" name="Freeform 127"/>
            <p:cNvSpPr>
              <a:spLocks/>
            </p:cNvSpPr>
            <p:nvPr/>
          </p:nvSpPr>
          <p:spPr bwMode="auto">
            <a:xfrm>
              <a:off x="8642633" y="4731244"/>
              <a:ext cx="435005" cy="18607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31" name="Freeform 128"/>
            <p:cNvSpPr>
              <a:spLocks/>
            </p:cNvSpPr>
            <p:nvPr/>
          </p:nvSpPr>
          <p:spPr bwMode="auto">
            <a:xfrm>
              <a:off x="8831328" y="4233355"/>
              <a:ext cx="253513" cy="666006"/>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32" name="Freeform 129"/>
            <p:cNvSpPr>
              <a:spLocks/>
            </p:cNvSpPr>
            <p:nvPr/>
          </p:nvSpPr>
          <p:spPr bwMode="auto">
            <a:xfrm>
              <a:off x="8633991" y="4296579"/>
              <a:ext cx="200218" cy="599190"/>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33" name="Line 130"/>
            <p:cNvSpPr>
              <a:spLocks noChangeShapeType="1"/>
            </p:cNvSpPr>
            <p:nvPr/>
          </p:nvSpPr>
          <p:spPr bwMode="auto">
            <a:xfrm>
              <a:off x="8662079" y="4800934"/>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34" name="Oval 131"/>
            <p:cNvSpPr>
              <a:spLocks noChangeArrowheads="1"/>
            </p:cNvSpPr>
            <p:nvPr/>
          </p:nvSpPr>
          <p:spPr bwMode="auto">
            <a:xfrm>
              <a:off x="8657038" y="4326036"/>
              <a:ext cx="22326" cy="12214"/>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35" name="Line 132"/>
            <p:cNvSpPr>
              <a:spLocks noChangeShapeType="1"/>
            </p:cNvSpPr>
            <p:nvPr/>
          </p:nvSpPr>
          <p:spPr bwMode="auto">
            <a:xfrm>
              <a:off x="8662079" y="4773632"/>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36" name="Line 133"/>
            <p:cNvSpPr>
              <a:spLocks noChangeShapeType="1"/>
            </p:cNvSpPr>
            <p:nvPr/>
          </p:nvSpPr>
          <p:spPr bwMode="auto">
            <a:xfrm>
              <a:off x="8662079" y="4746331"/>
              <a:ext cx="138280" cy="37360"/>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37" name="Line 134"/>
            <p:cNvSpPr>
              <a:spLocks noChangeShapeType="1"/>
            </p:cNvSpPr>
            <p:nvPr/>
          </p:nvSpPr>
          <p:spPr bwMode="auto">
            <a:xfrm>
              <a:off x="8662079" y="4719748"/>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38" name="Line 135"/>
            <p:cNvSpPr>
              <a:spLocks noChangeShapeType="1"/>
            </p:cNvSpPr>
            <p:nvPr/>
          </p:nvSpPr>
          <p:spPr bwMode="auto">
            <a:xfrm>
              <a:off x="8662079" y="4691729"/>
              <a:ext cx="138280" cy="3664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39" name="Freeform 136"/>
            <p:cNvSpPr>
              <a:spLocks/>
            </p:cNvSpPr>
            <p:nvPr/>
          </p:nvSpPr>
          <p:spPr bwMode="auto">
            <a:xfrm>
              <a:off x="8664240" y="4430211"/>
              <a:ext cx="136839" cy="255051"/>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0" name="Freeform 137"/>
            <p:cNvSpPr>
              <a:spLocks/>
            </p:cNvSpPr>
            <p:nvPr/>
          </p:nvSpPr>
          <p:spPr bwMode="auto">
            <a:xfrm>
              <a:off x="8649836" y="4379920"/>
              <a:ext cx="157005" cy="444004"/>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1" name="Freeform 138"/>
            <p:cNvSpPr>
              <a:spLocks/>
            </p:cNvSpPr>
            <p:nvPr/>
          </p:nvSpPr>
          <p:spPr bwMode="auto">
            <a:xfrm>
              <a:off x="8659918" y="4396444"/>
              <a:ext cx="139720" cy="252896"/>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2" name="Line 139"/>
            <p:cNvSpPr>
              <a:spLocks noChangeShapeType="1"/>
            </p:cNvSpPr>
            <p:nvPr/>
          </p:nvSpPr>
          <p:spPr bwMode="auto">
            <a:xfrm>
              <a:off x="8660639" y="4454639"/>
              <a:ext cx="134679" cy="30894"/>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 name="Line 140"/>
            <p:cNvSpPr>
              <a:spLocks noChangeShapeType="1"/>
            </p:cNvSpPr>
            <p:nvPr/>
          </p:nvSpPr>
          <p:spPr bwMode="auto">
            <a:xfrm>
              <a:off x="8660639" y="4508523"/>
              <a:ext cx="136119" cy="30894"/>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4" name="Line 141"/>
            <p:cNvSpPr>
              <a:spLocks noChangeShapeType="1"/>
            </p:cNvSpPr>
            <p:nvPr/>
          </p:nvSpPr>
          <p:spPr bwMode="auto">
            <a:xfrm>
              <a:off x="8660639" y="4575339"/>
              <a:ext cx="129637" cy="30894"/>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5" name="Freeform 142"/>
            <p:cNvSpPr>
              <a:spLocks/>
            </p:cNvSpPr>
            <p:nvPr/>
          </p:nvSpPr>
          <p:spPr bwMode="auto">
            <a:xfrm>
              <a:off x="8700970" y="4428056"/>
              <a:ext cx="53295" cy="28738"/>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6" name="Line 143"/>
            <p:cNvSpPr>
              <a:spLocks noChangeShapeType="1"/>
            </p:cNvSpPr>
            <p:nvPr/>
          </p:nvSpPr>
          <p:spPr bwMode="auto">
            <a:xfrm>
              <a:off x="8680084" y="4432367"/>
              <a:ext cx="99389" cy="21554"/>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7" name="Freeform 144"/>
            <p:cNvSpPr>
              <a:spLocks/>
            </p:cNvSpPr>
            <p:nvPr/>
          </p:nvSpPr>
          <p:spPr bwMode="auto">
            <a:xfrm>
              <a:off x="8670001" y="4530795"/>
              <a:ext cx="120275" cy="5388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48" name="Freeform 145"/>
            <p:cNvSpPr>
              <a:spLocks/>
            </p:cNvSpPr>
            <p:nvPr/>
          </p:nvSpPr>
          <p:spPr bwMode="auto">
            <a:xfrm>
              <a:off x="8670001" y="4597611"/>
              <a:ext cx="120275" cy="5963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49" name="Freeform 146"/>
            <p:cNvSpPr>
              <a:spLocks/>
            </p:cNvSpPr>
            <p:nvPr/>
          </p:nvSpPr>
          <p:spPr bwMode="auto">
            <a:xfrm>
              <a:off x="8667841" y="4470445"/>
              <a:ext cx="122435" cy="55321"/>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50" name="Line 147"/>
            <p:cNvSpPr>
              <a:spLocks noChangeShapeType="1"/>
            </p:cNvSpPr>
            <p:nvPr/>
          </p:nvSpPr>
          <p:spPr bwMode="auto">
            <a:xfrm flipH="1" flipV="1">
              <a:off x="8755706" y="4504212"/>
              <a:ext cx="23767" cy="574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151" name="Line 148"/>
            <p:cNvSpPr>
              <a:spLocks noChangeShapeType="1"/>
            </p:cNvSpPr>
            <p:nvPr/>
          </p:nvSpPr>
          <p:spPr bwMode="auto">
            <a:xfrm flipH="1" flipV="1">
              <a:off x="8755706" y="4563125"/>
              <a:ext cx="23767" cy="502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152" name="Line 149"/>
            <p:cNvSpPr>
              <a:spLocks noChangeShapeType="1"/>
            </p:cNvSpPr>
            <p:nvPr/>
          </p:nvSpPr>
          <p:spPr bwMode="auto">
            <a:xfrm flipH="1" flipV="1">
              <a:off x="8755706" y="4634252"/>
              <a:ext cx="23767" cy="574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sp>
        <p:nvSpPr>
          <p:cNvPr id="153" name="Line 150"/>
          <p:cNvSpPr>
            <a:spLocks noChangeShapeType="1"/>
          </p:cNvSpPr>
          <p:nvPr/>
        </p:nvSpPr>
        <p:spPr bwMode="auto">
          <a:xfrm>
            <a:off x="8076779" y="4198186"/>
            <a:ext cx="288925" cy="5762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154" name="Picture 151"/>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63891" y="4845886"/>
            <a:ext cx="72072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5" name="Line 152"/>
          <p:cNvSpPr>
            <a:spLocks noChangeShapeType="1"/>
          </p:cNvSpPr>
          <p:nvPr/>
        </p:nvSpPr>
        <p:spPr bwMode="auto">
          <a:xfrm>
            <a:off x="6924254" y="4556961"/>
            <a:ext cx="0" cy="287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6" name="Line 153"/>
          <p:cNvSpPr>
            <a:spLocks noChangeShapeType="1"/>
          </p:cNvSpPr>
          <p:nvPr/>
        </p:nvSpPr>
        <p:spPr bwMode="auto">
          <a:xfrm flipV="1">
            <a:off x="8076779" y="4198186"/>
            <a:ext cx="2159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7" name="Line 154"/>
          <p:cNvSpPr>
            <a:spLocks noChangeShapeType="1"/>
          </p:cNvSpPr>
          <p:nvPr/>
        </p:nvSpPr>
        <p:spPr bwMode="auto">
          <a:xfrm flipV="1">
            <a:off x="8148216" y="4341061"/>
            <a:ext cx="2159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8" name="Line 155"/>
          <p:cNvSpPr>
            <a:spLocks noChangeShapeType="1"/>
          </p:cNvSpPr>
          <p:nvPr/>
        </p:nvSpPr>
        <p:spPr bwMode="auto">
          <a:xfrm flipV="1">
            <a:off x="8221241" y="4556961"/>
            <a:ext cx="2873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9" name="Line 156"/>
          <p:cNvSpPr>
            <a:spLocks noChangeShapeType="1"/>
          </p:cNvSpPr>
          <p:nvPr/>
        </p:nvSpPr>
        <p:spPr bwMode="auto">
          <a:xfrm flipV="1">
            <a:off x="8364116" y="4772861"/>
            <a:ext cx="2889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0" name="Line 157"/>
          <p:cNvSpPr>
            <a:spLocks noChangeShapeType="1"/>
          </p:cNvSpPr>
          <p:nvPr/>
        </p:nvSpPr>
        <p:spPr bwMode="auto">
          <a:xfrm>
            <a:off x="6851229" y="5493586"/>
            <a:ext cx="0" cy="5032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1" name="Text Box 158"/>
          <p:cNvSpPr txBox="1">
            <a:spLocks noChangeArrowheads="1"/>
          </p:cNvSpPr>
          <p:nvPr/>
        </p:nvSpPr>
        <p:spPr bwMode="auto">
          <a:xfrm>
            <a:off x="5843166" y="3332998"/>
            <a:ext cx="717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400" b="1">
                <a:latin typeface="微软雅黑" panose="020B0503020204020204" pitchFamily="34" charset="-122"/>
                <a:ea typeface="微软雅黑" panose="020B0503020204020204" pitchFamily="34" charset="-122"/>
              </a:rPr>
              <a:t>路由器</a:t>
            </a:r>
          </a:p>
        </p:txBody>
      </p:sp>
      <p:sp>
        <p:nvSpPr>
          <p:cNvPr id="162" name="Text Box 159"/>
          <p:cNvSpPr txBox="1">
            <a:spLocks noChangeArrowheads="1"/>
          </p:cNvSpPr>
          <p:nvPr/>
        </p:nvSpPr>
        <p:spPr bwMode="auto">
          <a:xfrm>
            <a:off x="5843166" y="4269623"/>
            <a:ext cx="717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400" b="1">
                <a:latin typeface="微软雅黑" panose="020B0503020204020204" pitchFamily="34" charset="-122"/>
                <a:ea typeface="微软雅黑" panose="020B0503020204020204" pitchFamily="34" charset="-122"/>
              </a:rPr>
              <a:t>防火墙</a:t>
            </a:r>
          </a:p>
        </p:txBody>
      </p:sp>
      <p:sp>
        <p:nvSpPr>
          <p:cNvPr id="163" name="Text Box 160"/>
          <p:cNvSpPr txBox="1">
            <a:spLocks noChangeArrowheads="1"/>
          </p:cNvSpPr>
          <p:nvPr/>
        </p:nvSpPr>
        <p:spPr bwMode="auto">
          <a:xfrm>
            <a:off x="5433591" y="5122111"/>
            <a:ext cx="1150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b="1">
                <a:latin typeface="微软雅黑" panose="020B0503020204020204" pitchFamily="34" charset="-122"/>
                <a:ea typeface="微软雅黑" panose="020B0503020204020204" pitchFamily="34" charset="-122"/>
              </a:rPr>
              <a:t>核心交换机</a:t>
            </a:r>
          </a:p>
        </p:txBody>
      </p:sp>
      <p:sp>
        <p:nvSpPr>
          <p:cNvPr id="164" name="Text Box 161"/>
          <p:cNvSpPr txBox="1">
            <a:spLocks noChangeArrowheads="1"/>
          </p:cNvSpPr>
          <p:nvPr/>
        </p:nvSpPr>
        <p:spPr bwMode="auto">
          <a:xfrm>
            <a:off x="8734004" y="3499686"/>
            <a:ext cx="10459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b="1">
                <a:latin typeface="微软雅黑" panose="020B0503020204020204" pitchFamily="34" charset="-122"/>
                <a:ea typeface="微软雅黑" panose="020B0503020204020204" pitchFamily="34" charset="-122"/>
              </a:rPr>
              <a:t>Web </a:t>
            </a:r>
            <a:r>
              <a:rPr lang="zh-CN" altLang="en-US" sz="1200" b="1">
                <a:latin typeface="微软雅黑" panose="020B0503020204020204" pitchFamily="34" charset="-122"/>
                <a:ea typeface="微软雅黑" panose="020B0503020204020204" pitchFamily="34" charset="-122"/>
              </a:rPr>
              <a:t>服务器</a:t>
            </a:r>
          </a:p>
        </p:txBody>
      </p:sp>
      <p:sp>
        <p:nvSpPr>
          <p:cNvPr id="165" name="Text Box 162"/>
          <p:cNvSpPr txBox="1">
            <a:spLocks noChangeArrowheads="1"/>
          </p:cNvSpPr>
          <p:nvPr/>
        </p:nvSpPr>
        <p:spPr bwMode="auto">
          <a:xfrm>
            <a:off x="8795916" y="3780673"/>
            <a:ext cx="1250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200" b="1">
                <a:latin typeface="微软雅黑" panose="020B0503020204020204" pitchFamily="34" charset="-122"/>
                <a:ea typeface="微软雅黑" panose="020B0503020204020204" pitchFamily="34" charset="-122"/>
              </a:rPr>
              <a:t>电子邮件服务器</a:t>
            </a:r>
          </a:p>
        </p:txBody>
      </p:sp>
      <p:sp>
        <p:nvSpPr>
          <p:cNvPr id="166" name="Text Box 163"/>
          <p:cNvSpPr txBox="1">
            <a:spLocks noChangeArrowheads="1"/>
          </p:cNvSpPr>
          <p:nvPr/>
        </p:nvSpPr>
        <p:spPr bwMode="auto">
          <a:xfrm>
            <a:off x="9011816" y="4347411"/>
            <a:ext cx="9874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b="1">
                <a:latin typeface="微软雅黑" panose="020B0503020204020204" pitchFamily="34" charset="-122"/>
                <a:ea typeface="微软雅黑" panose="020B0503020204020204" pitchFamily="34" charset="-122"/>
              </a:rPr>
              <a:t>FTP </a:t>
            </a:r>
            <a:r>
              <a:rPr lang="zh-CN" altLang="en-US" sz="1200" b="1">
                <a:latin typeface="微软雅黑" panose="020B0503020204020204" pitchFamily="34" charset="-122"/>
                <a:ea typeface="微软雅黑" panose="020B0503020204020204" pitchFamily="34" charset="-122"/>
              </a:rPr>
              <a:t>服务器</a:t>
            </a:r>
          </a:p>
        </p:txBody>
      </p:sp>
      <p:sp>
        <p:nvSpPr>
          <p:cNvPr id="167" name="Rectangle 164"/>
          <p:cNvSpPr>
            <a:spLocks noChangeArrowheads="1"/>
          </p:cNvSpPr>
          <p:nvPr/>
        </p:nvSpPr>
        <p:spPr bwMode="auto">
          <a:xfrm>
            <a:off x="8414594" y="4990348"/>
            <a:ext cx="1346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1400" b="1">
                <a:solidFill>
                  <a:srgbClr val="FF0000"/>
                </a:solidFill>
                <a:latin typeface="微软雅黑" panose="020B0503020204020204" pitchFamily="34" charset="-122"/>
                <a:ea typeface="微软雅黑" panose="020B0503020204020204" pitchFamily="34" charset="-122"/>
              </a:rPr>
              <a:t>DMZ</a:t>
            </a:r>
            <a:r>
              <a:rPr lang="zh-CN" altLang="en-US" sz="1400" b="1">
                <a:solidFill>
                  <a:srgbClr val="FF0000"/>
                </a:solidFill>
                <a:latin typeface="微软雅黑" panose="020B0503020204020204" pitchFamily="34" charset="-122"/>
                <a:ea typeface="微软雅黑" panose="020B0503020204020204" pitchFamily="34" charset="-122"/>
              </a:rPr>
              <a:t>公共服务</a:t>
            </a:r>
          </a:p>
        </p:txBody>
      </p:sp>
      <p:pic>
        <p:nvPicPr>
          <p:cNvPr id="168" name="Picture 165" descr="firewall"/>
          <p:cNvPicPr>
            <a:picLocks noChangeAspect="1" noChangeArrowheads="1"/>
          </p:cNvPicPr>
          <p:nvPr/>
        </p:nvPicPr>
        <p:blipFill>
          <a:blip r:embed="rId9" cstate="print">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6848054" y="3618748"/>
            <a:ext cx="2190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 name="Oval 166"/>
          <p:cNvSpPr>
            <a:spLocks noChangeArrowheads="1"/>
          </p:cNvSpPr>
          <p:nvPr/>
        </p:nvSpPr>
        <p:spPr bwMode="auto">
          <a:xfrm>
            <a:off x="5732041" y="5963486"/>
            <a:ext cx="2206625" cy="787400"/>
          </a:xfrm>
          <a:prstGeom prst="ellipse">
            <a:avLst/>
          </a:prstGeom>
          <a:gradFill rotWithShape="0">
            <a:gsLst>
              <a:gs pos="0">
                <a:srgbClr val="F3FBFF"/>
              </a:gs>
              <a:gs pos="100000">
                <a:srgbClr val="CCECFF"/>
              </a:gs>
            </a:gsLst>
            <a:lin ang="5400000" scaled="1"/>
          </a:gradFill>
          <a:ln w="38100">
            <a:solidFill>
              <a:schemeClr val="folHlink"/>
            </a:solidFill>
            <a:round/>
            <a:headEnd/>
            <a:tailEnd/>
          </a:ln>
        </p:spPr>
        <p:txBody>
          <a:bodyPr tIns="27432" bIns="27432" anchor="b" anchorCtr="1"/>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endParaRPr lang="zh-CN" altLang="zh-CN" sz="1200" b="1">
              <a:latin typeface="微软雅黑" panose="020B0503020204020204" pitchFamily="34" charset="-122"/>
              <a:ea typeface="微软雅黑" panose="020B0503020204020204" pitchFamily="34" charset="-122"/>
            </a:endParaRPr>
          </a:p>
        </p:txBody>
      </p:sp>
      <p:sp>
        <p:nvSpPr>
          <p:cNvPr id="170" name="Rectangle 167"/>
          <p:cNvSpPr>
            <a:spLocks noChangeArrowheads="1"/>
          </p:cNvSpPr>
          <p:nvPr/>
        </p:nvSpPr>
        <p:spPr bwMode="auto">
          <a:xfrm>
            <a:off x="6414666" y="6288923"/>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400" b="1">
                <a:solidFill>
                  <a:srgbClr val="FF0000"/>
                </a:solidFill>
                <a:latin typeface="微软雅黑" panose="020B0503020204020204" pitchFamily="34" charset="-122"/>
                <a:ea typeface="微软雅黑" panose="020B0503020204020204" pitchFamily="34" charset="-122"/>
              </a:rPr>
              <a:t>公司内网</a:t>
            </a:r>
          </a:p>
        </p:txBody>
      </p:sp>
      <p:sp>
        <p:nvSpPr>
          <p:cNvPr id="171" name="Text Box 168"/>
          <p:cNvSpPr txBox="1">
            <a:spLocks noChangeArrowheads="1"/>
          </p:cNvSpPr>
          <p:nvPr/>
        </p:nvSpPr>
        <p:spPr bwMode="auto">
          <a:xfrm>
            <a:off x="7114754" y="3548898"/>
            <a:ext cx="960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000" b="1" dirty="0">
                <a:solidFill>
                  <a:srgbClr val="F30734"/>
                </a:solidFill>
                <a:latin typeface="微软雅黑" panose="020B0503020204020204" pitchFamily="34" charset="-122"/>
                <a:ea typeface="微软雅黑" panose="020B0503020204020204" pitchFamily="34" charset="-122"/>
              </a:rPr>
              <a:t>Hub</a:t>
            </a:r>
          </a:p>
        </p:txBody>
      </p:sp>
      <p:sp>
        <p:nvSpPr>
          <p:cNvPr id="172" name="Line 169"/>
          <p:cNvSpPr>
            <a:spLocks noChangeShapeType="1"/>
          </p:cNvSpPr>
          <p:nvPr/>
        </p:nvSpPr>
        <p:spPr bwMode="auto">
          <a:xfrm flipV="1">
            <a:off x="5914604" y="3836236"/>
            <a:ext cx="7207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73" name="Line 170"/>
          <p:cNvSpPr>
            <a:spLocks noChangeShapeType="1"/>
          </p:cNvSpPr>
          <p:nvPr/>
        </p:nvSpPr>
        <p:spPr bwMode="auto">
          <a:xfrm flipV="1">
            <a:off x="4403304" y="3980698"/>
            <a:ext cx="863600" cy="9334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514506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6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6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7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10" grpId="0"/>
      <p:bldP spid="12" grpId="0"/>
      <p:bldP spid="13" grpId="0" animBg="1"/>
      <p:bldP spid="73" grpId="0"/>
      <p:bldP spid="74" grpId="0" animBg="1"/>
      <p:bldP spid="101" grpId="0" animBg="1"/>
      <p:bldP spid="153" grpId="0" animBg="1"/>
      <p:bldP spid="155" grpId="0" animBg="1"/>
      <p:bldP spid="156" grpId="0" animBg="1"/>
      <p:bldP spid="157" grpId="0" animBg="1"/>
      <p:bldP spid="158" grpId="0" animBg="1"/>
      <p:bldP spid="159" grpId="0" animBg="1"/>
      <p:bldP spid="160" grpId="0" animBg="1"/>
      <p:bldP spid="161" grpId="0"/>
      <p:bldP spid="162" grpId="0"/>
      <p:bldP spid="163" grpId="0"/>
      <p:bldP spid="164" grpId="0"/>
      <p:bldP spid="165" grpId="0"/>
      <p:bldP spid="166" grpId="0"/>
      <p:bldP spid="167" grpId="0"/>
      <p:bldP spid="169" grpId="0" animBg="1"/>
      <p:bldP spid="170" grpId="0"/>
      <p:bldP spid="171" grpId="0"/>
      <p:bldP spid="172" grpId="0" animBg="1"/>
      <p:bldP spid="17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en-US" altLang="zh-CN" dirty="0"/>
              <a:t> NIDS</a:t>
            </a:r>
            <a:r>
              <a:rPr lang="zh-CN" altLang="en-US" dirty="0"/>
              <a:t>传感器的部署</a:t>
            </a:r>
            <a:r>
              <a:rPr lang="zh-CN" altLang="en-US" dirty="0" smtClean="0"/>
              <a:t>方法</a:t>
            </a:r>
            <a:r>
              <a:rPr lang="en-US" altLang="zh-CN" dirty="0" smtClean="0"/>
              <a:t>——</a:t>
            </a:r>
            <a:r>
              <a:rPr lang="zh-CN" altLang="en-US" dirty="0" smtClean="0"/>
              <a:t>交换环境</a:t>
            </a:r>
            <a:endParaRPr lang="zh-CN" altLang="en-US" dirty="0"/>
          </a:p>
          <a:p>
            <a:pPr lvl="1"/>
            <a:endParaRPr lang="zh-CN" altLang="en-US" dirty="0"/>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smtClean="0">
                <a:solidFill>
                  <a:schemeClr val="accent1"/>
                </a:solidFill>
                <a:latin typeface="微软雅黑" panose="020B0503020204020204" pitchFamily="34" charset="-122"/>
                <a:ea typeface="微软雅黑" panose="020B0503020204020204" pitchFamily="34" charset="-122"/>
              </a:rPr>
              <a:t>入侵</a:t>
            </a:r>
            <a:r>
              <a:rPr lang="zh-CN" altLang="en-US" sz="2800" dirty="0" smtClean="0">
                <a:solidFill>
                  <a:schemeClr val="accent1"/>
                </a:solidFill>
                <a:latin typeface="微软雅黑" panose="020B0503020204020204" pitchFamily="34" charset="-122"/>
                <a:ea typeface="微软雅黑" panose="020B0503020204020204" pitchFamily="34" charset="-122"/>
              </a:rPr>
              <a:t>检测系统实例与部署方式</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175" name="Oval 4"/>
          <p:cNvSpPr>
            <a:spLocks noChangeArrowheads="1"/>
          </p:cNvSpPr>
          <p:nvPr/>
        </p:nvSpPr>
        <p:spPr bwMode="auto">
          <a:xfrm>
            <a:off x="3937123" y="4886474"/>
            <a:ext cx="2447925" cy="1319213"/>
          </a:xfrm>
          <a:prstGeom prst="ellipse">
            <a:avLst/>
          </a:prstGeom>
          <a:gradFill rotWithShape="0">
            <a:gsLst>
              <a:gs pos="0">
                <a:srgbClr val="F3FBFF"/>
              </a:gs>
              <a:gs pos="100000">
                <a:srgbClr val="CCECFF"/>
              </a:gs>
            </a:gsLst>
            <a:lin ang="5400000" scaled="1"/>
          </a:gradFill>
          <a:ln w="38100">
            <a:solidFill>
              <a:schemeClr val="folHlink"/>
            </a:solidFill>
            <a:round/>
            <a:headEnd/>
            <a:tailEnd/>
          </a:ln>
        </p:spPr>
        <p:txBody>
          <a:bodyPr tIns="27432" bIns="27432"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endParaRPr lang="zh-TW" altLang="en-US" sz="2400">
              <a:latin typeface="微软雅黑" panose="020B0503020204020204" pitchFamily="34" charset="-122"/>
              <a:ea typeface="微软雅黑" panose="020B0503020204020204" pitchFamily="34" charset="-122"/>
            </a:endParaRPr>
          </a:p>
        </p:txBody>
      </p:sp>
      <p:sp>
        <p:nvSpPr>
          <p:cNvPr id="176" name="Oval 5"/>
          <p:cNvSpPr>
            <a:spLocks noChangeArrowheads="1"/>
          </p:cNvSpPr>
          <p:nvPr/>
        </p:nvSpPr>
        <p:spPr bwMode="auto">
          <a:xfrm>
            <a:off x="6385048" y="4884887"/>
            <a:ext cx="1798638" cy="1368425"/>
          </a:xfrm>
          <a:prstGeom prst="ellipse">
            <a:avLst/>
          </a:prstGeom>
          <a:gradFill rotWithShape="0">
            <a:gsLst>
              <a:gs pos="0">
                <a:srgbClr val="F3FBFF"/>
              </a:gs>
              <a:gs pos="100000">
                <a:srgbClr val="CCECFF"/>
              </a:gs>
            </a:gsLst>
            <a:lin ang="5400000" scaled="1"/>
          </a:gradFill>
          <a:ln w="38100">
            <a:solidFill>
              <a:schemeClr val="folHlink"/>
            </a:solidFill>
            <a:round/>
            <a:headEnd/>
            <a:tailEnd/>
          </a:ln>
        </p:spPr>
        <p:txBody>
          <a:bodyPr tIns="27432" bIns="27432"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endParaRPr lang="zh-TW" altLang="en-US" sz="2400">
              <a:latin typeface="微软雅黑" panose="020B0503020204020204" pitchFamily="34" charset="-122"/>
              <a:ea typeface="微软雅黑" panose="020B0503020204020204" pitchFamily="34" charset="-122"/>
            </a:endParaRPr>
          </a:p>
        </p:txBody>
      </p:sp>
      <p:grpSp>
        <p:nvGrpSpPr>
          <p:cNvPr id="177" name="Group 6"/>
          <p:cNvGrpSpPr>
            <a:grpSpLocks/>
          </p:cNvGrpSpPr>
          <p:nvPr/>
        </p:nvGrpSpPr>
        <p:grpSpPr bwMode="auto">
          <a:xfrm>
            <a:off x="6494586" y="1846412"/>
            <a:ext cx="2159000" cy="793750"/>
            <a:chOff x="3524" y="2312"/>
            <a:chExt cx="1175" cy="914"/>
          </a:xfrm>
        </p:grpSpPr>
        <p:sp>
          <p:nvSpPr>
            <p:cNvPr id="178" name="Oval 7"/>
            <p:cNvSpPr>
              <a:spLocks noChangeArrowheads="1"/>
            </p:cNvSpPr>
            <p:nvPr/>
          </p:nvSpPr>
          <p:spPr bwMode="auto">
            <a:xfrm>
              <a:off x="4293" y="2324"/>
              <a:ext cx="255" cy="32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79" name="Oval 8"/>
            <p:cNvSpPr>
              <a:spLocks noChangeArrowheads="1"/>
            </p:cNvSpPr>
            <p:nvPr/>
          </p:nvSpPr>
          <p:spPr bwMode="auto">
            <a:xfrm>
              <a:off x="4281" y="2312"/>
              <a:ext cx="243" cy="315"/>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nvGrpSpPr>
            <p:cNvPr id="180" name="Group 9"/>
            <p:cNvGrpSpPr>
              <a:grpSpLocks/>
            </p:cNvGrpSpPr>
            <p:nvPr/>
          </p:nvGrpSpPr>
          <p:grpSpPr bwMode="auto">
            <a:xfrm>
              <a:off x="3524" y="2312"/>
              <a:ext cx="1175" cy="914"/>
              <a:chOff x="3524" y="2312"/>
              <a:chExt cx="1175" cy="914"/>
            </a:xfrm>
          </p:grpSpPr>
          <p:sp>
            <p:nvSpPr>
              <p:cNvPr id="185" name="Oval 10"/>
              <p:cNvSpPr>
                <a:spLocks noChangeArrowheads="1"/>
              </p:cNvSpPr>
              <p:nvPr/>
            </p:nvSpPr>
            <p:spPr bwMode="auto">
              <a:xfrm>
                <a:off x="4193" y="2487"/>
                <a:ext cx="355" cy="328"/>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86" name="Oval 11"/>
              <p:cNvSpPr>
                <a:spLocks noChangeArrowheads="1"/>
              </p:cNvSpPr>
              <p:nvPr/>
            </p:nvSpPr>
            <p:spPr bwMode="auto">
              <a:xfrm>
                <a:off x="4180" y="2474"/>
                <a:ext cx="344" cy="31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87" name="Oval 12"/>
              <p:cNvSpPr>
                <a:spLocks noChangeArrowheads="1"/>
              </p:cNvSpPr>
              <p:nvPr/>
            </p:nvSpPr>
            <p:spPr bwMode="auto">
              <a:xfrm>
                <a:off x="4293" y="2652"/>
                <a:ext cx="406" cy="329"/>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88" name="Oval 13"/>
              <p:cNvSpPr>
                <a:spLocks noChangeArrowheads="1"/>
              </p:cNvSpPr>
              <p:nvPr/>
            </p:nvSpPr>
            <p:spPr bwMode="auto">
              <a:xfrm>
                <a:off x="4281" y="2640"/>
                <a:ext cx="394" cy="31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89" name="Oval 14"/>
              <p:cNvSpPr>
                <a:spLocks noChangeArrowheads="1"/>
              </p:cNvSpPr>
              <p:nvPr/>
            </p:nvSpPr>
            <p:spPr bwMode="auto">
              <a:xfrm>
                <a:off x="4141" y="2736"/>
                <a:ext cx="307" cy="245"/>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90" name="Oval 15"/>
              <p:cNvSpPr>
                <a:spLocks noChangeArrowheads="1"/>
              </p:cNvSpPr>
              <p:nvPr/>
            </p:nvSpPr>
            <p:spPr bwMode="auto">
              <a:xfrm>
                <a:off x="4129" y="2724"/>
                <a:ext cx="294" cy="233"/>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91" name="Oval 16"/>
              <p:cNvSpPr>
                <a:spLocks noChangeArrowheads="1"/>
              </p:cNvSpPr>
              <p:nvPr/>
            </p:nvSpPr>
            <p:spPr bwMode="auto">
              <a:xfrm>
                <a:off x="3991" y="2324"/>
                <a:ext cx="507" cy="491"/>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92" name="Oval 17"/>
              <p:cNvSpPr>
                <a:spLocks noChangeArrowheads="1"/>
              </p:cNvSpPr>
              <p:nvPr/>
            </p:nvSpPr>
            <p:spPr bwMode="auto">
              <a:xfrm>
                <a:off x="3979" y="2312"/>
                <a:ext cx="495" cy="479"/>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93" name="Oval 18"/>
              <p:cNvSpPr>
                <a:spLocks noChangeArrowheads="1"/>
              </p:cNvSpPr>
              <p:nvPr/>
            </p:nvSpPr>
            <p:spPr bwMode="auto">
              <a:xfrm>
                <a:off x="3889" y="2408"/>
                <a:ext cx="256" cy="40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94" name="Oval 19"/>
              <p:cNvSpPr>
                <a:spLocks noChangeArrowheads="1"/>
              </p:cNvSpPr>
              <p:nvPr/>
            </p:nvSpPr>
            <p:spPr bwMode="auto">
              <a:xfrm>
                <a:off x="3877" y="2395"/>
                <a:ext cx="244" cy="396"/>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95" name="Oval 20"/>
              <p:cNvSpPr>
                <a:spLocks noChangeArrowheads="1"/>
              </p:cNvSpPr>
              <p:nvPr/>
            </p:nvSpPr>
            <p:spPr bwMode="auto">
              <a:xfrm>
                <a:off x="4040" y="2652"/>
                <a:ext cx="256" cy="329"/>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96" name="Oval 21"/>
              <p:cNvSpPr>
                <a:spLocks noChangeArrowheads="1"/>
              </p:cNvSpPr>
              <p:nvPr/>
            </p:nvSpPr>
            <p:spPr bwMode="auto">
              <a:xfrm>
                <a:off x="4028" y="2640"/>
                <a:ext cx="244" cy="31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97" name="Oval 22"/>
              <p:cNvSpPr>
                <a:spLocks noChangeArrowheads="1"/>
              </p:cNvSpPr>
              <p:nvPr/>
            </p:nvSpPr>
            <p:spPr bwMode="auto">
              <a:xfrm>
                <a:off x="4193" y="2817"/>
                <a:ext cx="355" cy="32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98" name="Oval 23"/>
              <p:cNvSpPr>
                <a:spLocks noChangeArrowheads="1"/>
              </p:cNvSpPr>
              <p:nvPr/>
            </p:nvSpPr>
            <p:spPr bwMode="auto">
              <a:xfrm>
                <a:off x="4180" y="2804"/>
                <a:ext cx="344" cy="315"/>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99" name="Oval 24"/>
              <p:cNvSpPr>
                <a:spLocks noChangeArrowheads="1"/>
              </p:cNvSpPr>
              <p:nvPr/>
            </p:nvSpPr>
            <p:spPr bwMode="auto">
              <a:xfrm>
                <a:off x="3788" y="2736"/>
                <a:ext cx="559" cy="490"/>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0" name="Oval 25"/>
              <p:cNvSpPr>
                <a:spLocks noChangeArrowheads="1"/>
              </p:cNvSpPr>
              <p:nvPr/>
            </p:nvSpPr>
            <p:spPr bwMode="auto">
              <a:xfrm>
                <a:off x="3776" y="2724"/>
                <a:ext cx="546" cy="47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1" name="Oval 26"/>
              <p:cNvSpPr>
                <a:spLocks noChangeArrowheads="1"/>
              </p:cNvSpPr>
              <p:nvPr/>
            </p:nvSpPr>
            <p:spPr bwMode="auto">
              <a:xfrm>
                <a:off x="3639" y="2570"/>
                <a:ext cx="303" cy="32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2" name="Oval 27"/>
              <p:cNvSpPr>
                <a:spLocks noChangeArrowheads="1"/>
              </p:cNvSpPr>
              <p:nvPr/>
            </p:nvSpPr>
            <p:spPr bwMode="auto">
              <a:xfrm>
                <a:off x="3626" y="2558"/>
                <a:ext cx="292" cy="315"/>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3" name="Oval 28"/>
              <p:cNvSpPr>
                <a:spLocks noChangeArrowheads="1"/>
              </p:cNvSpPr>
              <p:nvPr/>
            </p:nvSpPr>
            <p:spPr bwMode="auto">
              <a:xfrm>
                <a:off x="3536" y="2817"/>
                <a:ext cx="406" cy="32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4" name="Oval 29"/>
              <p:cNvSpPr>
                <a:spLocks noChangeArrowheads="1"/>
              </p:cNvSpPr>
              <p:nvPr/>
            </p:nvSpPr>
            <p:spPr bwMode="auto">
              <a:xfrm>
                <a:off x="3524" y="2804"/>
                <a:ext cx="394" cy="315"/>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5" name="Oval 30"/>
              <p:cNvSpPr>
                <a:spLocks noChangeArrowheads="1"/>
              </p:cNvSpPr>
              <p:nvPr/>
            </p:nvSpPr>
            <p:spPr bwMode="auto">
              <a:xfrm>
                <a:off x="3840" y="2485"/>
                <a:ext cx="708" cy="49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6" name="Oval 31"/>
              <p:cNvSpPr>
                <a:spLocks noChangeArrowheads="1"/>
              </p:cNvSpPr>
              <p:nvPr/>
            </p:nvSpPr>
            <p:spPr bwMode="auto">
              <a:xfrm>
                <a:off x="3822" y="2467"/>
                <a:ext cx="708" cy="4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7" name="Oval 32"/>
              <p:cNvSpPr>
                <a:spLocks noChangeArrowheads="1"/>
              </p:cNvSpPr>
              <p:nvPr/>
            </p:nvSpPr>
            <p:spPr bwMode="auto">
              <a:xfrm>
                <a:off x="4042" y="2735"/>
                <a:ext cx="404" cy="410"/>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8" name="Oval 33"/>
              <p:cNvSpPr>
                <a:spLocks noChangeArrowheads="1"/>
              </p:cNvSpPr>
              <p:nvPr/>
            </p:nvSpPr>
            <p:spPr bwMode="auto">
              <a:xfrm>
                <a:off x="4023" y="2716"/>
                <a:ext cx="405" cy="41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9" name="Oval 34"/>
              <p:cNvSpPr>
                <a:spLocks noChangeArrowheads="1"/>
              </p:cNvSpPr>
              <p:nvPr/>
            </p:nvSpPr>
            <p:spPr bwMode="auto">
              <a:xfrm>
                <a:off x="3687" y="2735"/>
                <a:ext cx="558" cy="330"/>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10" name="Oval 35"/>
              <p:cNvSpPr>
                <a:spLocks noChangeArrowheads="1"/>
              </p:cNvSpPr>
              <p:nvPr/>
            </p:nvSpPr>
            <p:spPr bwMode="auto">
              <a:xfrm>
                <a:off x="3669" y="2716"/>
                <a:ext cx="557" cy="33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181" name="Oval 36"/>
            <p:cNvSpPr>
              <a:spLocks noChangeArrowheads="1"/>
            </p:cNvSpPr>
            <p:nvPr/>
          </p:nvSpPr>
          <p:spPr bwMode="auto">
            <a:xfrm>
              <a:off x="3739" y="2651"/>
              <a:ext cx="254" cy="248"/>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82" name="Oval 37"/>
            <p:cNvSpPr>
              <a:spLocks noChangeArrowheads="1"/>
            </p:cNvSpPr>
            <p:nvPr/>
          </p:nvSpPr>
          <p:spPr bwMode="auto">
            <a:xfrm>
              <a:off x="3721" y="2633"/>
              <a:ext cx="253" cy="24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83" name="Oval 38"/>
            <p:cNvSpPr>
              <a:spLocks noChangeArrowheads="1"/>
            </p:cNvSpPr>
            <p:nvPr/>
          </p:nvSpPr>
          <p:spPr bwMode="auto">
            <a:xfrm>
              <a:off x="3681" y="2663"/>
              <a:ext cx="101" cy="16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84" name="Oval 39"/>
            <p:cNvSpPr>
              <a:spLocks noChangeArrowheads="1"/>
            </p:cNvSpPr>
            <p:nvPr/>
          </p:nvSpPr>
          <p:spPr bwMode="auto">
            <a:xfrm>
              <a:off x="3663" y="2645"/>
              <a:ext cx="101" cy="16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211" name="Text Box 40"/>
          <p:cNvSpPr txBox="1">
            <a:spLocks noChangeArrowheads="1"/>
          </p:cNvSpPr>
          <p:nvPr/>
        </p:nvSpPr>
        <p:spPr bwMode="auto">
          <a:xfrm>
            <a:off x="6989886" y="2036912"/>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TW" sz="2000">
                <a:solidFill>
                  <a:srgbClr val="F30734"/>
                </a:solidFill>
                <a:latin typeface="微软雅黑" panose="020B0503020204020204" pitchFamily="34" charset="-122"/>
                <a:ea typeface="微软雅黑" panose="020B0503020204020204" pitchFamily="34" charset="-122"/>
              </a:rPr>
              <a:t>Internet</a:t>
            </a:r>
            <a:r>
              <a:rPr lang="en-US" altLang="zh-TW" sz="1800">
                <a:solidFill>
                  <a:srgbClr val="F30734"/>
                </a:solidFill>
                <a:latin typeface="微软雅黑" panose="020B0503020204020204" pitchFamily="34" charset="-122"/>
                <a:ea typeface="微软雅黑" panose="020B0503020204020204" pitchFamily="34" charset="-122"/>
              </a:rPr>
              <a:t> </a:t>
            </a:r>
            <a:r>
              <a:rPr lang="en-US" altLang="zh-TW" sz="1800">
                <a:latin typeface="微软雅黑" panose="020B0503020204020204" pitchFamily="34" charset="-122"/>
                <a:ea typeface="微软雅黑" panose="020B0503020204020204" pitchFamily="34" charset="-122"/>
              </a:rPr>
              <a:t> </a:t>
            </a:r>
          </a:p>
        </p:txBody>
      </p:sp>
      <p:pic>
        <p:nvPicPr>
          <p:cNvPr id="212" name="Picture 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3961" y="2389337"/>
            <a:ext cx="87153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3" name="Line 42"/>
          <p:cNvSpPr>
            <a:spLocks noChangeShapeType="1"/>
          </p:cNvSpPr>
          <p:nvPr/>
        </p:nvSpPr>
        <p:spPr bwMode="auto">
          <a:xfrm flipH="1" flipV="1">
            <a:off x="5713536" y="2365524"/>
            <a:ext cx="790575" cy="17463"/>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214"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3961" y="3065612"/>
            <a:ext cx="89376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15" name="Picture 4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6986" y="3662512"/>
            <a:ext cx="72072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16" name="Picture 4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43823" y="4597549"/>
            <a:ext cx="7239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17" name="Group 46"/>
          <p:cNvGrpSpPr>
            <a:grpSpLocks/>
          </p:cNvGrpSpPr>
          <p:nvPr/>
        </p:nvGrpSpPr>
        <p:grpSpPr bwMode="auto">
          <a:xfrm>
            <a:off x="6799386" y="5102374"/>
            <a:ext cx="450850" cy="727075"/>
            <a:chOff x="752" y="760"/>
            <a:chExt cx="626" cy="1012"/>
          </a:xfrm>
        </p:grpSpPr>
        <p:sp>
          <p:nvSpPr>
            <p:cNvPr id="218" name="Freeform 47"/>
            <p:cNvSpPr>
              <a:spLocks/>
            </p:cNvSpPr>
            <p:nvPr/>
          </p:nvSpPr>
          <p:spPr bwMode="auto">
            <a:xfrm>
              <a:off x="754" y="760"/>
              <a:ext cx="623" cy="217"/>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19" name="Freeform 48"/>
            <p:cNvSpPr>
              <a:spLocks/>
            </p:cNvSpPr>
            <p:nvPr/>
          </p:nvSpPr>
          <p:spPr bwMode="auto">
            <a:xfrm>
              <a:off x="764" y="1513"/>
              <a:ext cx="604" cy="25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20" name="Freeform 49"/>
            <p:cNvSpPr>
              <a:spLocks/>
            </p:cNvSpPr>
            <p:nvPr/>
          </p:nvSpPr>
          <p:spPr bwMode="auto">
            <a:xfrm>
              <a:off x="1026" y="820"/>
              <a:ext cx="352" cy="927"/>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21" name="Freeform 50"/>
            <p:cNvSpPr>
              <a:spLocks/>
            </p:cNvSpPr>
            <p:nvPr/>
          </p:nvSpPr>
          <p:spPr bwMode="auto">
            <a:xfrm>
              <a:off x="752" y="908"/>
              <a:ext cx="278" cy="834"/>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22" name="Line 51"/>
            <p:cNvSpPr>
              <a:spLocks noChangeShapeType="1"/>
            </p:cNvSpPr>
            <p:nvPr/>
          </p:nvSpPr>
          <p:spPr bwMode="auto">
            <a:xfrm>
              <a:off x="791" y="1610"/>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3" name="Oval 52"/>
            <p:cNvSpPr>
              <a:spLocks noChangeArrowheads="1"/>
            </p:cNvSpPr>
            <p:nvPr/>
          </p:nvSpPr>
          <p:spPr bwMode="auto">
            <a:xfrm>
              <a:off x="784" y="949"/>
              <a:ext cx="31" cy="17"/>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24" name="Line 53"/>
            <p:cNvSpPr>
              <a:spLocks noChangeShapeType="1"/>
            </p:cNvSpPr>
            <p:nvPr/>
          </p:nvSpPr>
          <p:spPr bwMode="auto">
            <a:xfrm>
              <a:off x="791" y="1572"/>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5" name="Line 54"/>
            <p:cNvSpPr>
              <a:spLocks noChangeShapeType="1"/>
            </p:cNvSpPr>
            <p:nvPr/>
          </p:nvSpPr>
          <p:spPr bwMode="auto">
            <a:xfrm>
              <a:off x="791" y="1534"/>
              <a:ext cx="192" cy="52"/>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6" name="Line 55"/>
            <p:cNvSpPr>
              <a:spLocks noChangeShapeType="1"/>
            </p:cNvSpPr>
            <p:nvPr/>
          </p:nvSpPr>
          <p:spPr bwMode="auto">
            <a:xfrm>
              <a:off x="791" y="1497"/>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7" name="Line 56"/>
            <p:cNvSpPr>
              <a:spLocks noChangeShapeType="1"/>
            </p:cNvSpPr>
            <p:nvPr/>
          </p:nvSpPr>
          <p:spPr bwMode="auto">
            <a:xfrm>
              <a:off x="791" y="1458"/>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8" name="Freeform 57"/>
            <p:cNvSpPr>
              <a:spLocks/>
            </p:cNvSpPr>
            <p:nvPr/>
          </p:nvSpPr>
          <p:spPr bwMode="auto">
            <a:xfrm>
              <a:off x="794" y="1094"/>
              <a:ext cx="190" cy="355"/>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29" name="Freeform 58"/>
            <p:cNvSpPr>
              <a:spLocks/>
            </p:cNvSpPr>
            <p:nvPr/>
          </p:nvSpPr>
          <p:spPr bwMode="auto">
            <a:xfrm>
              <a:off x="774" y="1024"/>
              <a:ext cx="218" cy="618"/>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0" name="Freeform 59"/>
            <p:cNvSpPr>
              <a:spLocks/>
            </p:cNvSpPr>
            <p:nvPr/>
          </p:nvSpPr>
          <p:spPr bwMode="auto">
            <a:xfrm>
              <a:off x="788" y="1047"/>
              <a:ext cx="194" cy="352"/>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1" name="Line 60"/>
            <p:cNvSpPr>
              <a:spLocks noChangeShapeType="1"/>
            </p:cNvSpPr>
            <p:nvPr/>
          </p:nvSpPr>
          <p:spPr bwMode="auto">
            <a:xfrm>
              <a:off x="789" y="1128"/>
              <a:ext cx="187"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32" name="Line 61"/>
            <p:cNvSpPr>
              <a:spLocks noChangeShapeType="1"/>
            </p:cNvSpPr>
            <p:nvPr/>
          </p:nvSpPr>
          <p:spPr bwMode="auto">
            <a:xfrm>
              <a:off x="789" y="1203"/>
              <a:ext cx="189"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33" name="Line 62"/>
            <p:cNvSpPr>
              <a:spLocks noChangeShapeType="1"/>
            </p:cNvSpPr>
            <p:nvPr/>
          </p:nvSpPr>
          <p:spPr bwMode="auto">
            <a:xfrm>
              <a:off x="789" y="1296"/>
              <a:ext cx="180"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34" name="Freeform 63"/>
            <p:cNvSpPr>
              <a:spLocks/>
            </p:cNvSpPr>
            <p:nvPr/>
          </p:nvSpPr>
          <p:spPr bwMode="auto">
            <a:xfrm>
              <a:off x="845" y="1091"/>
              <a:ext cx="74" cy="40"/>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 name="Line 64"/>
            <p:cNvSpPr>
              <a:spLocks noChangeShapeType="1"/>
            </p:cNvSpPr>
            <p:nvPr/>
          </p:nvSpPr>
          <p:spPr bwMode="auto">
            <a:xfrm>
              <a:off x="816" y="1097"/>
              <a:ext cx="138" cy="30"/>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36" name="Freeform 65"/>
            <p:cNvSpPr>
              <a:spLocks/>
            </p:cNvSpPr>
            <p:nvPr/>
          </p:nvSpPr>
          <p:spPr bwMode="auto">
            <a:xfrm>
              <a:off x="802" y="1234"/>
              <a:ext cx="167" cy="75"/>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37" name="Freeform 66"/>
            <p:cNvSpPr>
              <a:spLocks/>
            </p:cNvSpPr>
            <p:nvPr/>
          </p:nvSpPr>
          <p:spPr bwMode="auto">
            <a:xfrm>
              <a:off x="802" y="1327"/>
              <a:ext cx="167" cy="83"/>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38" name="Freeform 67"/>
            <p:cNvSpPr>
              <a:spLocks/>
            </p:cNvSpPr>
            <p:nvPr/>
          </p:nvSpPr>
          <p:spPr bwMode="auto">
            <a:xfrm>
              <a:off x="799" y="1150"/>
              <a:ext cx="170" cy="77"/>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39" name="Line 68"/>
            <p:cNvSpPr>
              <a:spLocks noChangeShapeType="1"/>
            </p:cNvSpPr>
            <p:nvPr/>
          </p:nvSpPr>
          <p:spPr bwMode="auto">
            <a:xfrm flipH="1" flipV="1">
              <a:off x="921" y="1197"/>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240" name="Line 69"/>
            <p:cNvSpPr>
              <a:spLocks noChangeShapeType="1"/>
            </p:cNvSpPr>
            <p:nvPr/>
          </p:nvSpPr>
          <p:spPr bwMode="auto">
            <a:xfrm flipH="1" flipV="1">
              <a:off x="921" y="1279"/>
              <a:ext cx="33"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241" name="Line 70"/>
            <p:cNvSpPr>
              <a:spLocks noChangeShapeType="1"/>
            </p:cNvSpPr>
            <p:nvPr/>
          </p:nvSpPr>
          <p:spPr bwMode="auto">
            <a:xfrm flipH="1" flipV="1">
              <a:off x="921" y="1378"/>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grpSp>
        <p:nvGrpSpPr>
          <p:cNvPr id="242" name="Group 71"/>
          <p:cNvGrpSpPr>
            <a:grpSpLocks/>
          </p:cNvGrpSpPr>
          <p:nvPr/>
        </p:nvGrpSpPr>
        <p:grpSpPr bwMode="auto">
          <a:xfrm>
            <a:off x="7086723" y="5102374"/>
            <a:ext cx="450850" cy="727075"/>
            <a:chOff x="752" y="760"/>
            <a:chExt cx="626" cy="1012"/>
          </a:xfrm>
        </p:grpSpPr>
        <p:sp>
          <p:nvSpPr>
            <p:cNvPr id="243" name="Freeform 72"/>
            <p:cNvSpPr>
              <a:spLocks/>
            </p:cNvSpPr>
            <p:nvPr/>
          </p:nvSpPr>
          <p:spPr bwMode="auto">
            <a:xfrm>
              <a:off x="754" y="760"/>
              <a:ext cx="623" cy="217"/>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44" name="Freeform 73"/>
            <p:cNvSpPr>
              <a:spLocks/>
            </p:cNvSpPr>
            <p:nvPr/>
          </p:nvSpPr>
          <p:spPr bwMode="auto">
            <a:xfrm>
              <a:off x="764" y="1513"/>
              <a:ext cx="604" cy="25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45" name="Freeform 74"/>
            <p:cNvSpPr>
              <a:spLocks/>
            </p:cNvSpPr>
            <p:nvPr/>
          </p:nvSpPr>
          <p:spPr bwMode="auto">
            <a:xfrm>
              <a:off x="1026" y="820"/>
              <a:ext cx="352" cy="927"/>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46" name="Freeform 75"/>
            <p:cNvSpPr>
              <a:spLocks/>
            </p:cNvSpPr>
            <p:nvPr/>
          </p:nvSpPr>
          <p:spPr bwMode="auto">
            <a:xfrm>
              <a:off x="752" y="908"/>
              <a:ext cx="278" cy="834"/>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47" name="Line 76"/>
            <p:cNvSpPr>
              <a:spLocks noChangeShapeType="1"/>
            </p:cNvSpPr>
            <p:nvPr/>
          </p:nvSpPr>
          <p:spPr bwMode="auto">
            <a:xfrm>
              <a:off x="791" y="1610"/>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48" name="Oval 77"/>
            <p:cNvSpPr>
              <a:spLocks noChangeArrowheads="1"/>
            </p:cNvSpPr>
            <p:nvPr/>
          </p:nvSpPr>
          <p:spPr bwMode="auto">
            <a:xfrm>
              <a:off x="784" y="949"/>
              <a:ext cx="31" cy="17"/>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49" name="Line 78"/>
            <p:cNvSpPr>
              <a:spLocks noChangeShapeType="1"/>
            </p:cNvSpPr>
            <p:nvPr/>
          </p:nvSpPr>
          <p:spPr bwMode="auto">
            <a:xfrm>
              <a:off x="791" y="1572"/>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0" name="Line 79"/>
            <p:cNvSpPr>
              <a:spLocks noChangeShapeType="1"/>
            </p:cNvSpPr>
            <p:nvPr/>
          </p:nvSpPr>
          <p:spPr bwMode="auto">
            <a:xfrm>
              <a:off x="791" y="1534"/>
              <a:ext cx="192" cy="52"/>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1" name="Line 80"/>
            <p:cNvSpPr>
              <a:spLocks noChangeShapeType="1"/>
            </p:cNvSpPr>
            <p:nvPr/>
          </p:nvSpPr>
          <p:spPr bwMode="auto">
            <a:xfrm>
              <a:off x="791" y="1497"/>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2" name="Line 81"/>
            <p:cNvSpPr>
              <a:spLocks noChangeShapeType="1"/>
            </p:cNvSpPr>
            <p:nvPr/>
          </p:nvSpPr>
          <p:spPr bwMode="auto">
            <a:xfrm>
              <a:off x="791" y="1458"/>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3" name="Freeform 82"/>
            <p:cNvSpPr>
              <a:spLocks/>
            </p:cNvSpPr>
            <p:nvPr/>
          </p:nvSpPr>
          <p:spPr bwMode="auto">
            <a:xfrm>
              <a:off x="794" y="1094"/>
              <a:ext cx="190" cy="355"/>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4" name="Freeform 83"/>
            <p:cNvSpPr>
              <a:spLocks/>
            </p:cNvSpPr>
            <p:nvPr/>
          </p:nvSpPr>
          <p:spPr bwMode="auto">
            <a:xfrm>
              <a:off x="774" y="1024"/>
              <a:ext cx="218" cy="618"/>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5" name="Freeform 84"/>
            <p:cNvSpPr>
              <a:spLocks/>
            </p:cNvSpPr>
            <p:nvPr/>
          </p:nvSpPr>
          <p:spPr bwMode="auto">
            <a:xfrm>
              <a:off x="788" y="1047"/>
              <a:ext cx="194" cy="352"/>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6" name="Line 85"/>
            <p:cNvSpPr>
              <a:spLocks noChangeShapeType="1"/>
            </p:cNvSpPr>
            <p:nvPr/>
          </p:nvSpPr>
          <p:spPr bwMode="auto">
            <a:xfrm>
              <a:off x="789" y="1128"/>
              <a:ext cx="187"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7" name="Line 86"/>
            <p:cNvSpPr>
              <a:spLocks noChangeShapeType="1"/>
            </p:cNvSpPr>
            <p:nvPr/>
          </p:nvSpPr>
          <p:spPr bwMode="auto">
            <a:xfrm>
              <a:off x="789" y="1203"/>
              <a:ext cx="189"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8" name="Line 87"/>
            <p:cNvSpPr>
              <a:spLocks noChangeShapeType="1"/>
            </p:cNvSpPr>
            <p:nvPr/>
          </p:nvSpPr>
          <p:spPr bwMode="auto">
            <a:xfrm>
              <a:off x="789" y="1296"/>
              <a:ext cx="180"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9" name="Freeform 88"/>
            <p:cNvSpPr>
              <a:spLocks/>
            </p:cNvSpPr>
            <p:nvPr/>
          </p:nvSpPr>
          <p:spPr bwMode="auto">
            <a:xfrm>
              <a:off x="845" y="1091"/>
              <a:ext cx="74" cy="40"/>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60" name="Line 89"/>
            <p:cNvSpPr>
              <a:spLocks noChangeShapeType="1"/>
            </p:cNvSpPr>
            <p:nvPr/>
          </p:nvSpPr>
          <p:spPr bwMode="auto">
            <a:xfrm>
              <a:off x="816" y="1097"/>
              <a:ext cx="138" cy="30"/>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61" name="Freeform 90"/>
            <p:cNvSpPr>
              <a:spLocks/>
            </p:cNvSpPr>
            <p:nvPr/>
          </p:nvSpPr>
          <p:spPr bwMode="auto">
            <a:xfrm>
              <a:off x="802" y="1234"/>
              <a:ext cx="167" cy="75"/>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2" name="Freeform 91"/>
            <p:cNvSpPr>
              <a:spLocks/>
            </p:cNvSpPr>
            <p:nvPr/>
          </p:nvSpPr>
          <p:spPr bwMode="auto">
            <a:xfrm>
              <a:off x="802" y="1327"/>
              <a:ext cx="167" cy="83"/>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3" name="Freeform 92"/>
            <p:cNvSpPr>
              <a:spLocks/>
            </p:cNvSpPr>
            <p:nvPr/>
          </p:nvSpPr>
          <p:spPr bwMode="auto">
            <a:xfrm>
              <a:off x="799" y="1150"/>
              <a:ext cx="170" cy="77"/>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4" name="Line 93"/>
            <p:cNvSpPr>
              <a:spLocks noChangeShapeType="1"/>
            </p:cNvSpPr>
            <p:nvPr/>
          </p:nvSpPr>
          <p:spPr bwMode="auto">
            <a:xfrm flipH="1" flipV="1">
              <a:off x="921" y="1197"/>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265" name="Line 94"/>
            <p:cNvSpPr>
              <a:spLocks noChangeShapeType="1"/>
            </p:cNvSpPr>
            <p:nvPr/>
          </p:nvSpPr>
          <p:spPr bwMode="auto">
            <a:xfrm flipH="1" flipV="1">
              <a:off x="921" y="1279"/>
              <a:ext cx="33"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266" name="Line 95"/>
            <p:cNvSpPr>
              <a:spLocks noChangeShapeType="1"/>
            </p:cNvSpPr>
            <p:nvPr/>
          </p:nvSpPr>
          <p:spPr bwMode="auto">
            <a:xfrm flipH="1" flipV="1">
              <a:off x="921" y="1378"/>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grpSp>
        <p:nvGrpSpPr>
          <p:cNvPr id="267" name="Group 96"/>
          <p:cNvGrpSpPr>
            <a:grpSpLocks/>
          </p:cNvGrpSpPr>
          <p:nvPr/>
        </p:nvGrpSpPr>
        <p:grpSpPr bwMode="auto">
          <a:xfrm>
            <a:off x="7374061" y="5102374"/>
            <a:ext cx="450850" cy="727075"/>
            <a:chOff x="752" y="760"/>
            <a:chExt cx="626" cy="1012"/>
          </a:xfrm>
        </p:grpSpPr>
        <p:sp>
          <p:nvSpPr>
            <p:cNvPr id="268" name="Freeform 97"/>
            <p:cNvSpPr>
              <a:spLocks/>
            </p:cNvSpPr>
            <p:nvPr/>
          </p:nvSpPr>
          <p:spPr bwMode="auto">
            <a:xfrm>
              <a:off x="754" y="760"/>
              <a:ext cx="623" cy="217"/>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9" name="Freeform 98"/>
            <p:cNvSpPr>
              <a:spLocks/>
            </p:cNvSpPr>
            <p:nvPr/>
          </p:nvSpPr>
          <p:spPr bwMode="auto">
            <a:xfrm>
              <a:off x="764" y="1513"/>
              <a:ext cx="604" cy="25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70" name="Freeform 99"/>
            <p:cNvSpPr>
              <a:spLocks/>
            </p:cNvSpPr>
            <p:nvPr/>
          </p:nvSpPr>
          <p:spPr bwMode="auto">
            <a:xfrm>
              <a:off x="1026" y="820"/>
              <a:ext cx="352" cy="927"/>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71" name="Freeform 100"/>
            <p:cNvSpPr>
              <a:spLocks/>
            </p:cNvSpPr>
            <p:nvPr/>
          </p:nvSpPr>
          <p:spPr bwMode="auto">
            <a:xfrm>
              <a:off x="752" y="908"/>
              <a:ext cx="278" cy="834"/>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72" name="Line 101"/>
            <p:cNvSpPr>
              <a:spLocks noChangeShapeType="1"/>
            </p:cNvSpPr>
            <p:nvPr/>
          </p:nvSpPr>
          <p:spPr bwMode="auto">
            <a:xfrm>
              <a:off x="791" y="1610"/>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3" name="Oval 102"/>
            <p:cNvSpPr>
              <a:spLocks noChangeArrowheads="1"/>
            </p:cNvSpPr>
            <p:nvPr/>
          </p:nvSpPr>
          <p:spPr bwMode="auto">
            <a:xfrm>
              <a:off x="784" y="949"/>
              <a:ext cx="31" cy="17"/>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74" name="Line 103"/>
            <p:cNvSpPr>
              <a:spLocks noChangeShapeType="1"/>
            </p:cNvSpPr>
            <p:nvPr/>
          </p:nvSpPr>
          <p:spPr bwMode="auto">
            <a:xfrm>
              <a:off x="791" y="1572"/>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5" name="Line 104"/>
            <p:cNvSpPr>
              <a:spLocks noChangeShapeType="1"/>
            </p:cNvSpPr>
            <p:nvPr/>
          </p:nvSpPr>
          <p:spPr bwMode="auto">
            <a:xfrm>
              <a:off x="791" y="1534"/>
              <a:ext cx="192" cy="52"/>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6" name="Line 105"/>
            <p:cNvSpPr>
              <a:spLocks noChangeShapeType="1"/>
            </p:cNvSpPr>
            <p:nvPr/>
          </p:nvSpPr>
          <p:spPr bwMode="auto">
            <a:xfrm>
              <a:off x="791" y="1497"/>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7" name="Line 106"/>
            <p:cNvSpPr>
              <a:spLocks noChangeShapeType="1"/>
            </p:cNvSpPr>
            <p:nvPr/>
          </p:nvSpPr>
          <p:spPr bwMode="auto">
            <a:xfrm>
              <a:off x="791" y="1458"/>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8" name="Freeform 107"/>
            <p:cNvSpPr>
              <a:spLocks/>
            </p:cNvSpPr>
            <p:nvPr/>
          </p:nvSpPr>
          <p:spPr bwMode="auto">
            <a:xfrm>
              <a:off x="794" y="1094"/>
              <a:ext cx="190" cy="355"/>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79" name="Freeform 108"/>
            <p:cNvSpPr>
              <a:spLocks/>
            </p:cNvSpPr>
            <p:nvPr/>
          </p:nvSpPr>
          <p:spPr bwMode="auto">
            <a:xfrm>
              <a:off x="774" y="1024"/>
              <a:ext cx="218" cy="618"/>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0" name="Freeform 109"/>
            <p:cNvSpPr>
              <a:spLocks/>
            </p:cNvSpPr>
            <p:nvPr/>
          </p:nvSpPr>
          <p:spPr bwMode="auto">
            <a:xfrm>
              <a:off x="788" y="1047"/>
              <a:ext cx="194" cy="352"/>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1" name="Line 110"/>
            <p:cNvSpPr>
              <a:spLocks noChangeShapeType="1"/>
            </p:cNvSpPr>
            <p:nvPr/>
          </p:nvSpPr>
          <p:spPr bwMode="auto">
            <a:xfrm>
              <a:off x="789" y="1128"/>
              <a:ext cx="187"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2" name="Line 111"/>
            <p:cNvSpPr>
              <a:spLocks noChangeShapeType="1"/>
            </p:cNvSpPr>
            <p:nvPr/>
          </p:nvSpPr>
          <p:spPr bwMode="auto">
            <a:xfrm>
              <a:off x="789" y="1203"/>
              <a:ext cx="189"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3" name="Line 112"/>
            <p:cNvSpPr>
              <a:spLocks noChangeShapeType="1"/>
            </p:cNvSpPr>
            <p:nvPr/>
          </p:nvSpPr>
          <p:spPr bwMode="auto">
            <a:xfrm>
              <a:off x="789" y="1296"/>
              <a:ext cx="180"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4" name="Freeform 113"/>
            <p:cNvSpPr>
              <a:spLocks/>
            </p:cNvSpPr>
            <p:nvPr/>
          </p:nvSpPr>
          <p:spPr bwMode="auto">
            <a:xfrm>
              <a:off x="845" y="1091"/>
              <a:ext cx="74" cy="40"/>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5" name="Line 114"/>
            <p:cNvSpPr>
              <a:spLocks noChangeShapeType="1"/>
            </p:cNvSpPr>
            <p:nvPr/>
          </p:nvSpPr>
          <p:spPr bwMode="auto">
            <a:xfrm>
              <a:off x="816" y="1097"/>
              <a:ext cx="138" cy="30"/>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6" name="Freeform 115"/>
            <p:cNvSpPr>
              <a:spLocks/>
            </p:cNvSpPr>
            <p:nvPr/>
          </p:nvSpPr>
          <p:spPr bwMode="auto">
            <a:xfrm>
              <a:off x="802" y="1234"/>
              <a:ext cx="167" cy="75"/>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87" name="Freeform 116"/>
            <p:cNvSpPr>
              <a:spLocks/>
            </p:cNvSpPr>
            <p:nvPr/>
          </p:nvSpPr>
          <p:spPr bwMode="auto">
            <a:xfrm>
              <a:off x="802" y="1327"/>
              <a:ext cx="167" cy="83"/>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88" name="Freeform 117"/>
            <p:cNvSpPr>
              <a:spLocks/>
            </p:cNvSpPr>
            <p:nvPr/>
          </p:nvSpPr>
          <p:spPr bwMode="auto">
            <a:xfrm>
              <a:off x="799" y="1150"/>
              <a:ext cx="170" cy="77"/>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89" name="Line 118"/>
            <p:cNvSpPr>
              <a:spLocks noChangeShapeType="1"/>
            </p:cNvSpPr>
            <p:nvPr/>
          </p:nvSpPr>
          <p:spPr bwMode="auto">
            <a:xfrm flipH="1" flipV="1">
              <a:off x="921" y="1197"/>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290" name="Line 119"/>
            <p:cNvSpPr>
              <a:spLocks noChangeShapeType="1"/>
            </p:cNvSpPr>
            <p:nvPr/>
          </p:nvSpPr>
          <p:spPr bwMode="auto">
            <a:xfrm flipH="1" flipV="1">
              <a:off x="921" y="1279"/>
              <a:ext cx="33"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291" name="Line 120"/>
            <p:cNvSpPr>
              <a:spLocks noChangeShapeType="1"/>
            </p:cNvSpPr>
            <p:nvPr/>
          </p:nvSpPr>
          <p:spPr bwMode="auto">
            <a:xfrm flipH="1" flipV="1">
              <a:off x="921" y="1378"/>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grpSp>
        <p:nvGrpSpPr>
          <p:cNvPr id="292" name="Group 121"/>
          <p:cNvGrpSpPr>
            <a:grpSpLocks/>
          </p:cNvGrpSpPr>
          <p:nvPr/>
        </p:nvGrpSpPr>
        <p:grpSpPr bwMode="auto">
          <a:xfrm>
            <a:off x="4295898" y="5102374"/>
            <a:ext cx="450850" cy="727075"/>
            <a:chOff x="752" y="760"/>
            <a:chExt cx="626" cy="1012"/>
          </a:xfrm>
        </p:grpSpPr>
        <p:sp>
          <p:nvSpPr>
            <p:cNvPr id="293" name="Freeform 122"/>
            <p:cNvSpPr>
              <a:spLocks/>
            </p:cNvSpPr>
            <p:nvPr/>
          </p:nvSpPr>
          <p:spPr bwMode="auto">
            <a:xfrm>
              <a:off x="754" y="760"/>
              <a:ext cx="623" cy="217"/>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94" name="Freeform 123"/>
            <p:cNvSpPr>
              <a:spLocks/>
            </p:cNvSpPr>
            <p:nvPr/>
          </p:nvSpPr>
          <p:spPr bwMode="auto">
            <a:xfrm>
              <a:off x="764" y="1513"/>
              <a:ext cx="604" cy="25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95" name="Freeform 124"/>
            <p:cNvSpPr>
              <a:spLocks/>
            </p:cNvSpPr>
            <p:nvPr/>
          </p:nvSpPr>
          <p:spPr bwMode="auto">
            <a:xfrm>
              <a:off x="1026" y="820"/>
              <a:ext cx="352" cy="927"/>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96" name="Freeform 125"/>
            <p:cNvSpPr>
              <a:spLocks/>
            </p:cNvSpPr>
            <p:nvPr/>
          </p:nvSpPr>
          <p:spPr bwMode="auto">
            <a:xfrm>
              <a:off x="752" y="908"/>
              <a:ext cx="278" cy="834"/>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97" name="Line 126"/>
            <p:cNvSpPr>
              <a:spLocks noChangeShapeType="1"/>
            </p:cNvSpPr>
            <p:nvPr/>
          </p:nvSpPr>
          <p:spPr bwMode="auto">
            <a:xfrm>
              <a:off x="791" y="1610"/>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98" name="Oval 127"/>
            <p:cNvSpPr>
              <a:spLocks noChangeArrowheads="1"/>
            </p:cNvSpPr>
            <p:nvPr/>
          </p:nvSpPr>
          <p:spPr bwMode="auto">
            <a:xfrm>
              <a:off x="784" y="949"/>
              <a:ext cx="31" cy="17"/>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99" name="Line 128"/>
            <p:cNvSpPr>
              <a:spLocks noChangeShapeType="1"/>
            </p:cNvSpPr>
            <p:nvPr/>
          </p:nvSpPr>
          <p:spPr bwMode="auto">
            <a:xfrm>
              <a:off x="791" y="1572"/>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0" name="Line 129"/>
            <p:cNvSpPr>
              <a:spLocks noChangeShapeType="1"/>
            </p:cNvSpPr>
            <p:nvPr/>
          </p:nvSpPr>
          <p:spPr bwMode="auto">
            <a:xfrm>
              <a:off x="791" y="1534"/>
              <a:ext cx="192" cy="52"/>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1" name="Line 130"/>
            <p:cNvSpPr>
              <a:spLocks noChangeShapeType="1"/>
            </p:cNvSpPr>
            <p:nvPr/>
          </p:nvSpPr>
          <p:spPr bwMode="auto">
            <a:xfrm>
              <a:off x="791" y="1497"/>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2" name="Line 131"/>
            <p:cNvSpPr>
              <a:spLocks noChangeShapeType="1"/>
            </p:cNvSpPr>
            <p:nvPr/>
          </p:nvSpPr>
          <p:spPr bwMode="auto">
            <a:xfrm>
              <a:off x="791" y="1458"/>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3" name="Freeform 132"/>
            <p:cNvSpPr>
              <a:spLocks/>
            </p:cNvSpPr>
            <p:nvPr/>
          </p:nvSpPr>
          <p:spPr bwMode="auto">
            <a:xfrm>
              <a:off x="794" y="1094"/>
              <a:ext cx="190" cy="355"/>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4" name="Freeform 133"/>
            <p:cNvSpPr>
              <a:spLocks/>
            </p:cNvSpPr>
            <p:nvPr/>
          </p:nvSpPr>
          <p:spPr bwMode="auto">
            <a:xfrm>
              <a:off x="774" y="1024"/>
              <a:ext cx="218" cy="618"/>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5" name="Freeform 134"/>
            <p:cNvSpPr>
              <a:spLocks/>
            </p:cNvSpPr>
            <p:nvPr/>
          </p:nvSpPr>
          <p:spPr bwMode="auto">
            <a:xfrm>
              <a:off x="788" y="1047"/>
              <a:ext cx="194" cy="352"/>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6" name="Line 135"/>
            <p:cNvSpPr>
              <a:spLocks noChangeShapeType="1"/>
            </p:cNvSpPr>
            <p:nvPr/>
          </p:nvSpPr>
          <p:spPr bwMode="auto">
            <a:xfrm>
              <a:off x="789" y="1128"/>
              <a:ext cx="187"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7" name="Line 136"/>
            <p:cNvSpPr>
              <a:spLocks noChangeShapeType="1"/>
            </p:cNvSpPr>
            <p:nvPr/>
          </p:nvSpPr>
          <p:spPr bwMode="auto">
            <a:xfrm>
              <a:off x="789" y="1203"/>
              <a:ext cx="189"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8" name="Line 137"/>
            <p:cNvSpPr>
              <a:spLocks noChangeShapeType="1"/>
            </p:cNvSpPr>
            <p:nvPr/>
          </p:nvSpPr>
          <p:spPr bwMode="auto">
            <a:xfrm>
              <a:off x="789" y="1296"/>
              <a:ext cx="180"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9" name="Freeform 138"/>
            <p:cNvSpPr>
              <a:spLocks/>
            </p:cNvSpPr>
            <p:nvPr/>
          </p:nvSpPr>
          <p:spPr bwMode="auto">
            <a:xfrm>
              <a:off x="845" y="1091"/>
              <a:ext cx="74" cy="40"/>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10" name="Line 139"/>
            <p:cNvSpPr>
              <a:spLocks noChangeShapeType="1"/>
            </p:cNvSpPr>
            <p:nvPr/>
          </p:nvSpPr>
          <p:spPr bwMode="auto">
            <a:xfrm>
              <a:off x="816" y="1097"/>
              <a:ext cx="138" cy="30"/>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1" name="Freeform 140"/>
            <p:cNvSpPr>
              <a:spLocks/>
            </p:cNvSpPr>
            <p:nvPr/>
          </p:nvSpPr>
          <p:spPr bwMode="auto">
            <a:xfrm>
              <a:off x="802" y="1234"/>
              <a:ext cx="167" cy="75"/>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12" name="Freeform 141"/>
            <p:cNvSpPr>
              <a:spLocks/>
            </p:cNvSpPr>
            <p:nvPr/>
          </p:nvSpPr>
          <p:spPr bwMode="auto">
            <a:xfrm>
              <a:off x="802" y="1327"/>
              <a:ext cx="167" cy="83"/>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13" name="Freeform 142"/>
            <p:cNvSpPr>
              <a:spLocks/>
            </p:cNvSpPr>
            <p:nvPr/>
          </p:nvSpPr>
          <p:spPr bwMode="auto">
            <a:xfrm>
              <a:off x="799" y="1150"/>
              <a:ext cx="170" cy="77"/>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14" name="Line 143"/>
            <p:cNvSpPr>
              <a:spLocks noChangeShapeType="1"/>
            </p:cNvSpPr>
            <p:nvPr/>
          </p:nvSpPr>
          <p:spPr bwMode="auto">
            <a:xfrm flipH="1" flipV="1">
              <a:off x="921" y="1197"/>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315" name="Line 144"/>
            <p:cNvSpPr>
              <a:spLocks noChangeShapeType="1"/>
            </p:cNvSpPr>
            <p:nvPr/>
          </p:nvSpPr>
          <p:spPr bwMode="auto">
            <a:xfrm flipH="1" flipV="1">
              <a:off x="921" y="1279"/>
              <a:ext cx="33"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316" name="Line 145"/>
            <p:cNvSpPr>
              <a:spLocks noChangeShapeType="1"/>
            </p:cNvSpPr>
            <p:nvPr/>
          </p:nvSpPr>
          <p:spPr bwMode="auto">
            <a:xfrm flipH="1" flipV="1">
              <a:off x="921" y="1378"/>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grpSp>
        <p:nvGrpSpPr>
          <p:cNvPr id="317" name="Group 146"/>
          <p:cNvGrpSpPr>
            <a:grpSpLocks/>
          </p:cNvGrpSpPr>
          <p:nvPr/>
        </p:nvGrpSpPr>
        <p:grpSpPr bwMode="auto">
          <a:xfrm>
            <a:off x="5088061" y="5167462"/>
            <a:ext cx="450850" cy="727075"/>
            <a:chOff x="752" y="760"/>
            <a:chExt cx="626" cy="1012"/>
          </a:xfrm>
        </p:grpSpPr>
        <p:sp>
          <p:nvSpPr>
            <p:cNvPr id="318" name="Freeform 147"/>
            <p:cNvSpPr>
              <a:spLocks/>
            </p:cNvSpPr>
            <p:nvPr/>
          </p:nvSpPr>
          <p:spPr bwMode="auto">
            <a:xfrm>
              <a:off x="754" y="760"/>
              <a:ext cx="623" cy="217"/>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19" name="Freeform 148"/>
            <p:cNvSpPr>
              <a:spLocks/>
            </p:cNvSpPr>
            <p:nvPr/>
          </p:nvSpPr>
          <p:spPr bwMode="auto">
            <a:xfrm>
              <a:off x="764" y="1513"/>
              <a:ext cx="604" cy="25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20" name="Freeform 149"/>
            <p:cNvSpPr>
              <a:spLocks/>
            </p:cNvSpPr>
            <p:nvPr/>
          </p:nvSpPr>
          <p:spPr bwMode="auto">
            <a:xfrm>
              <a:off x="1026" y="820"/>
              <a:ext cx="352" cy="927"/>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21" name="Freeform 150"/>
            <p:cNvSpPr>
              <a:spLocks/>
            </p:cNvSpPr>
            <p:nvPr/>
          </p:nvSpPr>
          <p:spPr bwMode="auto">
            <a:xfrm>
              <a:off x="752" y="908"/>
              <a:ext cx="278" cy="834"/>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22" name="Line 151"/>
            <p:cNvSpPr>
              <a:spLocks noChangeShapeType="1"/>
            </p:cNvSpPr>
            <p:nvPr/>
          </p:nvSpPr>
          <p:spPr bwMode="auto">
            <a:xfrm>
              <a:off x="791" y="1610"/>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3" name="Oval 152"/>
            <p:cNvSpPr>
              <a:spLocks noChangeArrowheads="1"/>
            </p:cNvSpPr>
            <p:nvPr/>
          </p:nvSpPr>
          <p:spPr bwMode="auto">
            <a:xfrm>
              <a:off x="784" y="949"/>
              <a:ext cx="31" cy="17"/>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324" name="Line 153"/>
            <p:cNvSpPr>
              <a:spLocks noChangeShapeType="1"/>
            </p:cNvSpPr>
            <p:nvPr/>
          </p:nvSpPr>
          <p:spPr bwMode="auto">
            <a:xfrm>
              <a:off x="791" y="1572"/>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5" name="Line 154"/>
            <p:cNvSpPr>
              <a:spLocks noChangeShapeType="1"/>
            </p:cNvSpPr>
            <p:nvPr/>
          </p:nvSpPr>
          <p:spPr bwMode="auto">
            <a:xfrm>
              <a:off x="791" y="1534"/>
              <a:ext cx="192" cy="52"/>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6" name="Line 155"/>
            <p:cNvSpPr>
              <a:spLocks noChangeShapeType="1"/>
            </p:cNvSpPr>
            <p:nvPr/>
          </p:nvSpPr>
          <p:spPr bwMode="auto">
            <a:xfrm>
              <a:off x="791" y="1497"/>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7" name="Line 156"/>
            <p:cNvSpPr>
              <a:spLocks noChangeShapeType="1"/>
            </p:cNvSpPr>
            <p:nvPr/>
          </p:nvSpPr>
          <p:spPr bwMode="auto">
            <a:xfrm>
              <a:off x="791" y="1458"/>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8" name="Freeform 157"/>
            <p:cNvSpPr>
              <a:spLocks/>
            </p:cNvSpPr>
            <p:nvPr/>
          </p:nvSpPr>
          <p:spPr bwMode="auto">
            <a:xfrm>
              <a:off x="794" y="1094"/>
              <a:ext cx="190" cy="355"/>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9" name="Freeform 158"/>
            <p:cNvSpPr>
              <a:spLocks/>
            </p:cNvSpPr>
            <p:nvPr/>
          </p:nvSpPr>
          <p:spPr bwMode="auto">
            <a:xfrm>
              <a:off x="774" y="1024"/>
              <a:ext cx="218" cy="618"/>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30" name="Freeform 159"/>
            <p:cNvSpPr>
              <a:spLocks/>
            </p:cNvSpPr>
            <p:nvPr/>
          </p:nvSpPr>
          <p:spPr bwMode="auto">
            <a:xfrm>
              <a:off x="788" y="1047"/>
              <a:ext cx="194" cy="352"/>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31" name="Line 160"/>
            <p:cNvSpPr>
              <a:spLocks noChangeShapeType="1"/>
            </p:cNvSpPr>
            <p:nvPr/>
          </p:nvSpPr>
          <p:spPr bwMode="auto">
            <a:xfrm>
              <a:off x="789" y="1128"/>
              <a:ext cx="187"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32" name="Line 161"/>
            <p:cNvSpPr>
              <a:spLocks noChangeShapeType="1"/>
            </p:cNvSpPr>
            <p:nvPr/>
          </p:nvSpPr>
          <p:spPr bwMode="auto">
            <a:xfrm>
              <a:off x="789" y="1203"/>
              <a:ext cx="189"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33" name="Line 162"/>
            <p:cNvSpPr>
              <a:spLocks noChangeShapeType="1"/>
            </p:cNvSpPr>
            <p:nvPr/>
          </p:nvSpPr>
          <p:spPr bwMode="auto">
            <a:xfrm>
              <a:off x="789" y="1296"/>
              <a:ext cx="180"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34" name="Freeform 163"/>
            <p:cNvSpPr>
              <a:spLocks/>
            </p:cNvSpPr>
            <p:nvPr/>
          </p:nvSpPr>
          <p:spPr bwMode="auto">
            <a:xfrm>
              <a:off x="845" y="1091"/>
              <a:ext cx="74" cy="40"/>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35" name="Line 164"/>
            <p:cNvSpPr>
              <a:spLocks noChangeShapeType="1"/>
            </p:cNvSpPr>
            <p:nvPr/>
          </p:nvSpPr>
          <p:spPr bwMode="auto">
            <a:xfrm>
              <a:off x="816" y="1097"/>
              <a:ext cx="138" cy="30"/>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36" name="Freeform 165"/>
            <p:cNvSpPr>
              <a:spLocks/>
            </p:cNvSpPr>
            <p:nvPr/>
          </p:nvSpPr>
          <p:spPr bwMode="auto">
            <a:xfrm>
              <a:off x="802" y="1234"/>
              <a:ext cx="167" cy="75"/>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37" name="Freeform 166"/>
            <p:cNvSpPr>
              <a:spLocks/>
            </p:cNvSpPr>
            <p:nvPr/>
          </p:nvSpPr>
          <p:spPr bwMode="auto">
            <a:xfrm>
              <a:off x="802" y="1327"/>
              <a:ext cx="167" cy="83"/>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38" name="Freeform 167"/>
            <p:cNvSpPr>
              <a:spLocks/>
            </p:cNvSpPr>
            <p:nvPr/>
          </p:nvSpPr>
          <p:spPr bwMode="auto">
            <a:xfrm>
              <a:off x="799" y="1150"/>
              <a:ext cx="170" cy="77"/>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39" name="Line 168"/>
            <p:cNvSpPr>
              <a:spLocks noChangeShapeType="1"/>
            </p:cNvSpPr>
            <p:nvPr/>
          </p:nvSpPr>
          <p:spPr bwMode="auto">
            <a:xfrm flipH="1" flipV="1">
              <a:off x="921" y="1197"/>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340" name="Line 169"/>
            <p:cNvSpPr>
              <a:spLocks noChangeShapeType="1"/>
            </p:cNvSpPr>
            <p:nvPr/>
          </p:nvSpPr>
          <p:spPr bwMode="auto">
            <a:xfrm flipH="1" flipV="1">
              <a:off x="921" y="1279"/>
              <a:ext cx="33"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341" name="Line 170"/>
            <p:cNvSpPr>
              <a:spLocks noChangeShapeType="1"/>
            </p:cNvSpPr>
            <p:nvPr/>
          </p:nvSpPr>
          <p:spPr bwMode="auto">
            <a:xfrm flipH="1" flipV="1">
              <a:off x="921" y="1378"/>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grpSp>
        <p:nvGrpSpPr>
          <p:cNvPr id="342" name="Group 171"/>
          <p:cNvGrpSpPr>
            <a:grpSpLocks/>
          </p:cNvGrpSpPr>
          <p:nvPr/>
        </p:nvGrpSpPr>
        <p:grpSpPr bwMode="auto">
          <a:xfrm>
            <a:off x="5664323" y="5173812"/>
            <a:ext cx="450850" cy="727075"/>
            <a:chOff x="752" y="760"/>
            <a:chExt cx="626" cy="1012"/>
          </a:xfrm>
        </p:grpSpPr>
        <p:sp>
          <p:nvSpPr>
            <p:cNvPr id="343" name="Freeform 172"/>
            <p:cNvSpPr>
              <a:spLocks/>
            </p:cNvSpPr>
            <p:nvPr/>
          </p:nvSpPr>
          <p:spPr bwMode="auto">
            <a:xfrm>
              <a:off x="754" y="760"/>
              <a:ext cx="623" cy="217"/>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44" name="Freeform 173"/>
            <p:cNvSpPr>
              <a:spLocks/>
            </p:cNvSpPr>
            <p:nvPr/>
          </p:nvSpPr>
          <p:spPr bwMode="auto">
            <a:xfrm>
              <a:off x="764" y="1513"/>
              <a:ext cx="604" cy="25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45" name="Freeform 174"/>
            <p:cNvSpPr>
              <a:spLocks/>
            </p:cNvSpPr>
            <p:nvPr/>
          </p:nvSpPr>
          <p:spPr bwMode="auto">
            <a:xfrm>
              <a:off x="1026" y="820"/>
              <a:ext cx="352" cy="927"/>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46" name="Freeform 175"/>
            <p:cNvSpPr>
              <a:spLocks/>
            </p:cNvSpPr>
            <p:nvPr/>
          </p:nvSpPr>
          <p:spPr bwMode="auto">
            <a:xfrm>
              <a:off x="752" y="908"/>
              <a:ext cx="278" cy="834"/>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47" name="Line 176"/>
            <p:cNvSpPr>
              <a:spLocks noChangeShapeType="1"/>
            </p:cNvSpPr>
            <p:nvPr/>
          </p:nvSpPr>
          <p:spPr bwMode="auto">
            <a:xfrm>
              <a:off x="791" y="1610"/>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 name="Oval 177"/>
            <p:cNvSpPr>
              <a:spLocks noChangeArrowheads="1"/>
            </p:cNvSpPr>
            <p:nvPr/>
          </p:nvSpPr>
          <p:spPr bwMode="auto">
            <a:xfrm>
              <a:off x="784" y="949"/>
              <a:ext cx="31" cy="17"/>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349" name="Line 178"/>
            <p:cNvSpPr>
              <a:spLocks noChangeShapeType="1"/>
            </p:cNvSpPr>
            <p:nvPr/>
          </p:nvSpPr>
          <p:spPr bwMode="auto">
            <a:xfrm>
              <a:off x="791" y="1572"/>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50" name="Line 179"/>
            <p:cNvSpPr>
              <a:spLocks noChangeShapeType="1"/>
            </p:cNvSpPr>
            <p:nvPr/>
          </p:nvSpPr>
          <p:spPr bwMode="auto">
            <a:xfrm>
              <a:off x="791" y="1534"/>
              <a:ext cx="192" cy="52"/>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51" name="Line 180"/>
            <p:cNvSpPr>
              <a:spLocks noChangeShapeType="1"/>
            </p:cNvSpPr>
            <p:nvPr/>
          </p:nvSpPr>
          <p:spPr bwMode="auto">
            <a:xfrm>
              <a:off x="791" y="1497"/>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52" name="Line 181"/>
            <p:cNvSpPr>
              <a:spLocks noChangeShapeType="1"/>
            </p:cNvSpPr>
            <p:nvPr/>
          </p:nvSpPr>
          <p:spPr bwMode="auto">
            <a:xfrm>
              <a:off x="791" y="1458"/>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53" name="Freeform 182"/>
            <p:cNvSpPr>
              <a:spLocks/>
            </p:cNvSpPr>
            <p:nvPr/>
          </p:nvSpPr>
          <p:spPr bwMode="auto">
            <a:xfrm>
              <a:off x="794" y="1094"/>
              <a:ext cx="190" cy="355"/>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4" name="Freeform 183"/>
            <p:cNvSpPr>
              <a:spLocks/>
            </p:cNvSpPr>
            <p:nvPr/>
          </p:nvSpPr>
          <p:spPr bwMode="auto">
            <a:xfrm>
              <a:off x="774" y="1024"/>
              <a:ext cx="218" cy="618"/>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5" name="Freeform 184"/>
            <p:cNvSpPr>
              <a:spLocks/>
            </p:cNvSpPr>
            <p:nvPr/>
          </p:nvSpPr>
          <p:spPr bwMode="auto">
            <a:xfrm>
              <a:off x="788" y="1047"/>
              <a:ext cx="194" cy="352"/>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6" name="Line 185"/>
            <p:cNvSpPr>
              <a:spLocks noChangeShapeType="1"/>
            </p:cNvSpPr>
            <p:nvPr/>
          </p:nvSpPr>
          <p:spPr bwMode="auto">
            <a:xfrm>
              <a:off x="789" y="1128"/>
              <a:ext cx="187"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57" name="Line 186"/>
            <p:cNvSpPr>
              <a:spLocks noChangeShapeType="1"/>
            </p:cNvSpPr>
            <p:nvPr/>
          </p:nvSpPr>
          <p:spPr bwMode="auto">
            <a:xfrm>
              <a:off x="789" y="1203"/>
              <a:ext cx="189"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58" name="Line 187"/>
            <p:cNvSpPr>
              <a:spLocks noChangeShapeType="1"/>
            </p:cNvSpPr>
            <p:nvPr/>
          </p:nvSpPr>
          <p:spPr bwMode="auto">
            <a:xfrm>
              <a:off x="789" y="1296"/>
              <a:ext cx="180"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59" name="Freeform 188"/>
            <p:cNvSpPr>
              <a:spLocks/>
            </p:cNvSpPr>
            <p:nvPr/>
          </p:nvSpPr>
          <p:spPr bwMode="auto">
            <a:xfrm>
              <a:off x="845" y="1091"/>
              <a:ext cx="74" cy="40"/>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60" name="Line 189"/>
            <p:cNvSpPr>
              <a:spLocks noChangeShapeType="1"/>
            </p:cNvSpPr>
            <p:nvPr/>
          </p:nvSpPr>
          <p:spPr bwMode="auto">
            <a:xfrm>
              <a:off x="816" y="1097"/>
              <a:ext cx="138" cy="30"/>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61" name="Freeform 190"/>
            <p:cNvSpPr>
              <a:spLocks/>
            </p:cNvSpPr>
            <p:nvPr/>
          </p:nvSpPr>
          <p:spPr bwMode="auto">
            <a:xfrm>
              <a:off x="802" y="1234"/>
              <a:ext cx="167" cy="75"/>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62" name="Freeform 191"/>
            <p:cNvSpPr>
              <a:spLocks/>
            </p:cNvSpPr>
            <p:nvPr/>
          </p:nvSpPr>
          <p:spPr bwMode="auto">
            <a:xfrm>
              <a:off x="802" y="1327"/>
              <a:ext cx="167" cy="83"/>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63" name="Freeform 192"/>
            <p:cNvSpPr>
              <a:spLocks/>
            </p:cNvSpPr>
            <p:nvPr/>
          </p:nvSpPr>
          <p:spPr bwMode="auto">
            <a:xfrm>
              <a:off x="799" y="1150"/>
              <a:ext cx="170" cy="77"/>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64" name="Line 193"/>
            <p:cNvSpPr>
              <a:spLocks noChangeShapeType="1"/>
            </p:cNvSpPr>
            <p:nvPr/>
          </p:nvSpPr>
          <p:spPr bwMode="auto">
            <a:xfrm flipH="1" flipV="1">
              <a:off x="921" y="1197"/>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365" name="Line 194"/>
            <p:cNvSpPr>
              <a:spLocks noChangeShapeType="1"/>
            </p:cNvSpPr>
            <p:nvPr/>
          </p:nvSpPr>
          <p:spPr bwMode="auto">
            <a:xfrm flipH="1" flipV="1">
              <a:off x="921" y="1279"/>
              <a:ext cx="33"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366" name="Line 195"/>
            <p:cNvSpPr>
              <a:spLocks noChangeShapeType="1"/>
            </p:cNvSpPr>
            <p:nvPr/>
          </p:nvSpPr>
          <p:spPr bwMode="auto">
            <a:xfrm flipH="1" flipV="1">
              <a:off x="921" y="1378"/>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sp>
        <p:nvSpPr>
          <p:cNvPr id="367" name="Line 196"/>
          <p:cNvSpPr>
            <a:spLocks noChangeShapeType="1"/>
          </p:cNvSpPr>
          <p:nvPr/>
        </p:nvSpPr>
        <p:spPr bwMode="auto">
          <a:xfrm>
            <a:off x="5730998" y="2787799"/>
            <a:ext cx="6350" cy="2968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68" name="Line 197"/>
          <p:cNvSpPr>
            <a:spLocks noChangeShapeType="1"/>
          </p:cNvSpPr>
          <p:nvPr/>
        </p:nvSpPr>
        <p:spPr bwMode="auto">
          <a:xfrm>
            <a:off x="5737348" y="3373587"/>
            <a:ext cx="0" cy="287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69" name="Line 198"/>
          <p:cNvSpPr>
            <a:spLocks noChangeShapeType="1"/>
          </p:cNvSpPr>
          <p:nvPr/>
        </p:nvSpPr>
        <p:spPr bwMode="auto">
          <a:xfrm>
            <a:off x="5664323" y="4310212"/>
            <a:ext cx="1296988" cy="287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0" name="Line 199"/>
          <p:cNvSpPr>
            <a:spLocks noChangeShapeType="1"/>
          </p:cNvSpPr>
          <p:nvPr/>
        </p:nvSpPr>
        <p:spPr bwMode="auto">
          <a:xfrm flipV="1">
            <a:off x="4511798" y="4310212"/>
            <a:ext cx="1152525" cy="863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1" name="Line 200"/>
          <p:cNvSpPr>
            <a:spLocks noChangeShapeType="1"/>
          </p:cNvSpPr>
          <p:nvPr/>
        </p:nvSpPr>
        <p:spPr bwMode="auto">
          <a:xfrm flipV="1">
            <a:off x="5448423" y="4310212"/>
            <a:ext cx="215900" cy="863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2" name="Line 201"/>
          <p:cNvSpPr>
            <a:spLocks noChangeShapeType="1"/>
          </p:cNvSpPr>
          <p:nvPr/>
        </p:nvSpPr>
        <p:spPr bwMode="auto">
          <a:xfrm flipH="1" flipV="1">
            <a:off x="5664323" y="4310212"/>
            <a:ext cx="288925" cy="863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3" name="Line 202"/>
          <p:cNvSpPr>
            <a:spLocks noChangeShapeType="1"/>
          </p:cNvSpPr>
          <p:nvPr/>
        </p:nvSpPr>
        <p:spPr bwMode="auto">
          <a:xfrm flipV="1">
            <a:off x="6888286" y="4886474"/>
            <a:ext cx="215900" cy="287338"/>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4" name="Line 203"/>
          <p:cNvSpPr>
            <a:spLocks noChangeShapeType="1"/>
          </p:cNvSpPr>
          <p:nvPr/>
        </p:nvSpPr>
        <p:spPr bwMode="auto">
          <a:xfrm flipH="1" flipV="1">
            <a:off x="7104186" y="4886474"/>
            <a:ext cx="144462" cy="287338"/>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5" name="Line 204"/>
          <p:cNvSpPr>
            <a:spLocks noChangeShapeType="1"/>
          </p:cNvSpPr>
          <p:nvPr/>
        </p:nvSpPr>
        <p:spPr bwMode="auto">
          <a:xfrm flipH="1" flipV="1">
            <a:off x="7104186" y="4886474"/>
            <a:ext cx="577850" cy="287338"/>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6" name="Text Box 205"/>
          <p:cNvSpPr txBox="1">
            <a:spLocks noChangeArrowheads="1"/>
          </p:cNvSpPr>
          <p:nvPr/>
        </p:nvSpPr>
        <p:spPr bwMode="auto">
          <a:xfrm>
            <a:off x="4656261" y="2438549"/>
            <a:ext cx="717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400">
                <a:latin typeface="微软雅黑" panose="020B0503020204020204" pitchFamily="34" charset="-122"/>
                <a:ea typeface="微软雅黑" panose="020B0503020204020204" pitchFamily="34" charset="-122"/>
              </a:rPr>
              <a:t>路由器</a:t>
            </a:r>
          </a:p>
        </p:txBody>
      </p:sp>
      <p:sp>
        <p:nvSpPr>
          <p:cNvPr id="377" name="Text Box 206"/>
          <p:cNvSpPr txBox="1">
            <a:spLocks noChangeArrowheads="1"/>
          </p:cNvSpPr>
          <p:nvPr/>
        </p:nvSpPr>
        <p:spPr bwMode="auto">
          <a:xfrm>
            <a:off x="4656261" y="3086249"/>
            <a:ext cx="717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400">
                <a:latin typeface="微软雅黑" panose="020B0503020204020204" pitchFamily="34" charset="-122"/>
                <a:ea typeface="微软雅黑" panose="020B0503020204020204" pitchFamily="34" charset="-122"/>
              </a:rPr>
              <a:t>防火墙</a:t>
            </a:r>
          </a:p>
        </p:txBody>
      </p:sp>
      <p:sp>
        <p:nvSpPr>
          <p:cNvPr id="378" name="Text Box 207"/>
          <p:cNvSpPr txBox="1">
            <a:spLocks noChangeArrowheads="1"/>
          </p:cNvSpPr>
          <p:nvPr/>
        </p:nvSpPr>
        <p:spPr bwMode="auto">
          <a:xfrm>
            <a:off x="4656261" y="3806974"/>
            <a:ext cx="792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a:latin typeface="微软雅黑" panose="020B0503020204020204" pitchFamily="34" charset="-122"/>
                <a:ea typeface="微软雅黑" panose="020B0503020204020204" pitchFamily="34" charset="-122"/>
              </a:rPr>
              <a:t>核心交换机</a:t>
            </a:r>
          </a:p>
        </p:txBody>
      </p:sp>
      <p:sp>
        <p:nvSpPr>
          <p:cNvPr id="379" name="Rectangle 208"/>
          <p:cNvSpPr>
            <a:spLocks noChangeArrowheads="1"/>
          </p:cNvSpPr>
          <p:nvPr/>
        </p:nvSpPr>
        <p:spPr bwMode="auto">
          <a:xfrm>
            <a:off x="6864473" y="5900887"/>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400">
                <a:solidFill>
                  <a:srgbClr val="FF0000"/>
                </a:solidFill>
                <a:latin typeface="微软雅黑" panose="020B0503020204020204" pitchFamily="34" charset="-122"/>
                <a:ea typeface="微软雅黑" panose="020B0503020204020204" pitchFamily="34" charset="-122"/>
              </a:rPr>
              <a:t>网管服务</a:t>
            </a:r>
          </a:p>
        </p:txBody>
      </p:sp>
      <p:sp>
        <p:nvSpPr>
          <p:cNvPr id="380" name="Rectangle 209"/>
          <p:cNvSpPr>
            <a:spLocks noChangeArrowheads="1"/>
          </p:cNvSpPr>
          <p:nvPr/>
        </p:nvSpPr>
        <p:spPr bwMode="auto">
          <a:xfrm>
            <a:off x="4643561" y="5870724"/>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400">
                <a:solidFill>
                  <a:srgbClr val="FF0000"/>
                </a:solidFill>
                <a:latin typeface="微软雅黑" panose="020B0503020204020204" pitchFamily="34" charset="-122"/>
                <a:ea typeface="微软雅黑" panose="020B0503020204020204" pitchFamily="34" charset="-122"/>
              </a:rPr>
              <a:t>内部服务</a:t>
            </a:r>
          </a:p>
        </p:txBody>
      </p:sp>
      <p:sp>
        <p:nvSpPr>
          <p:cNvPr id="381" name="Text Box 210"/>
          <p:cNvSpPr txBox="1">
            <a:spLocks noChangeArrowheads="1"/>
          </p:cNvSpPr>
          <p:nvPr/>
        </p:nvSpPr>
        <p:spPr bwMode="auto">
          <a:xfrm>
            <a:off x="3864098" y="5750074"/>
            <a:ext cx="1152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200">
                <a:latin typeface="微软雅黑" panose="020B0503020204020204" pitchFamily="34" charset="-122"/>
                <a:ea typeface="微软雅黑" panose="020B0503020204020204" pitchFamily="34" charset="-122"/>
              </a:rPr>
              <a:t>办公自动化</a:t>
            </a:r>
          </a:p>
        </p:txBody>
      </p:sp>
      <p:sp>
        <p:nvSpPr>
          <p:cNvPr id="382" name="Line 211"/>
          <p:cNvSpPr>
            <a:spLocks noChangeShapeType="1"/>
          </p:cNvSpPr>
          <p:nvPr/>
        </p:nvSpPr>
        <p:spPr bwMode="auto">
          <a:xfrm>
            <a:off x="4727698" y="5389712"/>
            <a:ext cx="288925" cy="0"/>
          </a:xfrm>
          <a:prstGeom prst="line">
            <a:avLst/>
          </a:prstGeom>
          <a:noFill/>
          <a:ln w="57150">
            <a:solidFill>
              <a:schemeClr val="folHlink"/>
            </a:solidFill>
            <a:prstDash val="sysDot"/>
            <a:round/>
            <a:headEnd/>
            <a:tailEn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83" name="Text Box 212"/>
          <p:cNvSpPr txBox="1">
            <a:spLocks noChangeArrowheads="1"/>
          </p:cNvSpPr>
          <p:nvPr/>
        </p:nvSpPr>
        <p:spPr bwMode="auto">
          <a:xfrm>
            <a:off x="5376986" y="5823099"/>
            <a:ext cx="86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200">
                <a:latin typeface="微软雅黑" panose="020B0503020204020204" pitchFamily="34" charset="-122"/>
                <a:ea typeface="微软雅黑" panose="020B0503020204020204" pitchFamily="34" charset="-122"/>
              </a:rPr>
              <a:t>数据库</a:t>
            </a:r>
          </a:p>
        </p:txBody>
      </p:sp>
      <p:pic>
        <p:nvPicPr>
          <p:cNvPr id="384" name="Picture 213" descr="Cover1"/>
          <p:cNvPicPr>
            <a:picLocks noChangeAspect="1" noChangeArrowheads="1"/>
          </p:cNvPicPr>
          <p:nvPr/>
        </p:nvPicPr>
        <p:blipFill>
          <a:blip r:embed="rId6">
            <a:extLst>
              <a:ext uri="{28A0092B-C50C-407E-A947-70E740481C1C}">
                <a14:useLocalDpi xmlns:a14="http://schemas.microsoft.com/office/drawing/2010/main" val="0"/>
              </a:ext>
            </a:extLst>
          </a:blip>
          <a:srcRect l="6784" t="83183" r="81641" b="8038"/>
          <a:stretch>
            <a:fillRect/>
          </a:stretch>
        </p:blipFill>
        <p:spPr bwMode="auto">
          <a:xfrm>
            <a:off x="7967786" y="4308624"/>
            <a:ext cx="60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Text Box 214"/>
          <p:cNvSpPr txBox="1">
            <a:spLocks noChangeArrowheads="1"/>
          </p:cNvSpPr>
          <p:nvPr/>
        </p:nvSpPr>
        <p:spPr bwMode="auto">
          <a:xfrm>
            <a:off x="7680448" y="4668987"/>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000">
                <a:solidFill>
                  <a:srgbClr val="F30734"/>
                </a:solidFill>
                <a:latin typeface="微软雅黑" panose="020B0503020204020204" pitchFamily="34" charset="-122"/>
                <a:ea typeface="微软雅黑" panose="020B0503020204020204" pitchFamily="34" charset="-122"/>
              </a:rPr>
              <a:t>IDS </a:t>
            </a:r>
            <a:r>
              <a:rPr lang="zh-CN" altLang="en-US" sz="2000">
                <a:solidFill>
                  <a:srgbClr val="F30734"/>
                </a:solidFill>
                <a:latin typeface="微软雅黑" panose="020B0503020204020204" pitchFamily="34" charset="-122"/>
                <a:ea typeface="微软雅黑" panose="020B0503020204020204" pitchFamily="34" charset="-122"/>
              </a:rPr>
              <a:t>传感器</a:t>
            </a:r>
          </a:p>
        </p:txBody>
      </p:sp>
      <p:pic>
        <p:nvPicPr>
          <p:cNvPr id="386" name="Picture 215"/>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48873" y="4092724"/>
            <a:ext cx="685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87" name="Text Box 216"/>
          <p:cNvSpPr txBox="1">
            <a:spLocks noChangeArrowheads="1"/>
          </p:cNvSpPr>
          <p:nvPr/>
        </p:nvSpPr>
        <p:spPr bwMode="auto">
          <a:xfrm>
            <a:off x="9804523" y="4092724"/>
            <a:ext cx="1116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a:latin typeface="微软雅黑" panose="020B0503020204020204" pitchFamily="34" charset="-122"/>
                <a:ea typeface="微软雅黑" panose="020B0503020204020204" pitchFamily="34" charset="-122"/>
              </a:rPr>
              <a:t>控制台</a:t>
            </a:r>
          </a:p>
        </p:txBody>
      </p:sp>
      <p:sp>
        <p:nvSpPr>
          <p:cNvPr id="388" name="Line 217"/>
          <p:cNvSpPr>
            <a:spLocks noChangeShapeType="1"/>
          </p:cNvSpPr>
          <p:nvPr/>
        </p:nvSpPr>
        <p:spPr bwMode="auto">
          <a:xfrm>
            <a:off x="8544048" y="4449912"/>
            <a:ext cx="576263" cy="3175"/>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89" name="Line 218"/>
          <p:cNvSpPr>
            <a:spLocks noChangeShapeType="1"/>
          </p:cNvSpPr>
          <p:nvPr/>
        </p:nvSpPr>
        <p:spPr bwMode="auto">
          <a:xfrm flipV="1">
            <a:off x="7391523" y="4453087"/>
            <a:ext cx="576263" cy="21590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90" name="AutoShape 219"/>
          <p:cNvSpPr>
            <a:spLocks/>
          </p:cNvSpPr>
          <p:nvPr/>
        </p:nvSpPr>
        <p:spPr bwMode="auto">
          <a:xfrm>
            <a:off x="7972548" y="2825899"/>
            <a:ext cx="1363663" cy="609600"/>
          </a:xfrm>
          <a:prstGeom prst="borderCallout1">
            <a:avLst>
              <a:gd name="adj1" fmla="val 56778"/>
              <a:gd name="adj2" fmla="val -866"/>
              <a:gd name="adj3" fmla="val 290625"/>
              <a:gd name="adj4" fmla="val -37255"/>
            </a:avLst>
          </a:prstGeom>
          <a:gradFill rotWithShape="0">
            <a:gsLst>
              <a:gs pos="0">
                <a:srgbClr val="F3FBFF"/>
              </a:gs>
              <a:gs pos="100000">
                <a:srgbClr val="CCECFF"/>
              </a:gs>
            </a:gsLst>
            <a:lin ang="5400000" scaled="1"/>
          </a:gradFill>
          <a:ln w="38100" algn="ctr">
            <a:solidFill>
              <a:schemeClr val="folHlink"/>
            </a:solidFill>
            <a:miter lim="800000"/>
            <a:headEnd/>
            <a:tailEnd type="triangle" w="med" len="med"/>
          </a:ln>
        </p:spPr>
        <p:txBody>
          <a:bodyPr tIns="27432" bIns="27432"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000" dirty="0">
                <a:solidFill>
                  <a:srgbClr val="F30734"/>
                </a:solidFill>
                <a:latin typeface="微软雅黑" panose="020B0503020204020204" pitchFamily="34" charset="-122"/>
                <a:ea typeface="微软雅黑" panose="020B0503020204020204" pitchFamily="34" charset="-122"/>
              </a:rPr>
              <a:t>SPAN/</a:t>
            </a:r>
            <a:r>
              <a:rPr lang="zh-CN" altLang="en-US" sz="2000" dirty="0">
                <a:solidFill>
                  <a:srgbClr val="F30734"/>
                </a:solidFill>
                <a:latin typeface="微软雅黑" panose="020B0503020204020204" pitchFamily="34" charset="-122"/>
                <a:ea typeface="微软雅黑" panose="020B0503020204020204" pitchFamily="34" charset="-122"/>
              </a:rPr>
              <a:t>镜像端口</a:t>
            </a:r>
          </a:p>
        </p:txBody>
      </p:sp>
    </p:spTree>
    <p:extLst>
      <p:ext uri="{BB962C8B-B14F-4D97-AF65-F5344CB8AC3E}">
        <p14:creationId xmlns:p14="http://schemas.microsoft.com/office/powerpoint/2010/main" val="64134720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8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5" grpId="0" animBg="1"/>
      <p:bldP spid="176" grpId="0" animBg="1"/>
      <p:bldP spid="211" grpId="0"/>
      <p:bldP spid="213" grpId="0" animBg="1"/>
      <p:bldP spid="367" grpId="0" animBg="1"/>
      <p:bldP spid="368" grpId="0" animBg="1"/>
      <p:bldP spid="369" grpId="0" animBg="1"/>
      <p:bldP spid="370" grpId="0" animBg="1"/>
      <p:bldP spid="371" grpId="0" animBg="1"/>
      <p:bldP spid="372" grpId="0" animBg="1"/>
      <p:bldP spid="373" grpId="0" animBg="1"/>
      <p:bldP spid="374" grpId="0" animBg="1"/>
      <p:bldP spid="375" grpId="0" animBg="1"/>
      <p:bldP spid="376" grpId="0"/>
      <p:bldP spid="377" grpId="0"/>
      <p:bldP spid="378" grpId="0"/>
      <p:bldP spid="379" grpId="0"/>
      <p:bldP spid="380" grpId="0"/>
      <p:bldP spid="381" grpId="0"/>
      <p:bldP spid="382" grpId="0" animBg="1"/>
      <p:bldP spid="383" grpId="0"/>
      <p:bldP spid="385" grpId="0"/>
      <p:bldP spid="387" grpId="0"/>
      <p:bldP spid="388" grpId="0" animBg="1"/>
      <p:bldP spid="389" grpId="0" animBg="1"/>
      <p:bldP spid="39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en-US" altLang="zh-CN" dirty="0"/>
              <a:t> NIDS</a:t>
            </a:r>
            <a:r>
              <a:rPr lang="zh-CN" altLang="en-US" dirty="0"/>
              <a:t>传感器的部署</a:t>
            </a:r>
            <a:r>
              <a:rPr lang="zh-CN" altLang="en-US" dirty="0" smtClean="0"/>
              <a:t>方法</a:t>
            </a:r>
            <a:r>
              <a:rPr lang="en-US" altLang="zh-CN" dirty="0" smtClean="0"/>
              <a:t>——</a:t>
            </a:r>
            <a:r>
              <a:rPr lang="zh-CN" altLang="en-US" dirty="0" smtClean="0"/>
              <a:t>骨干网络</a:t>
            </a:r>
            <a:endParaRPr lang="zh-CN" altLang="en-US" dirty="0"/>
          </a:p>
          <a:p>
            <a:pPr lvl="1"/>
            <a:endParaRPr lang="zh-CN" altLang="en-US" dirty="0"/>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smtClean="0">
                <a:solidFill>
                  <a:schemeClr val="accent1"/>
                </a:solidFill>
                <a:latin typeface="微软雅黑" panose="020B0503020204020204" pitchFamily="34" charset="-122"/>
                <a:ea typeface="微软雅黑" panose="020B0503020204020204" pitchFamily="34" charset="-122"/>
              </a:rPr>
              <a:t>入侵</a:t>
            </a:r>
            <a:r>
              <a:rPr lang="zh-CN" altLang="en-US" sz="2800" dirty="0" smtClean="0">
                <a:solidFill>
                  <a:schemeClr val="accent1"/>
                </a:solidFill>
                <a:latin typeface="微软雅黑" panose="020B0503020204020204" pitchFamily="34" charset="-122"/>
                <a:ea typeface="微软雅黑" panose="020B0503020204020204" pitchFamily="34" charset="-122"/>
              </a:rPr>
              <a:t>检测系统实例与部署方式</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174" name="Line 3"/>
          <p:cNvSpPr>
            <a:spLocks noChangeShapeType="1"/>
          </p:cNvSpPr>
          <p:nvPr/>
        </p:nvSpPr>
        <p:spPr bwMode="auto">
          <a:xfrm>
            <a:off x="6652840" y="3499644"/>
            <a:ext cx="1588" cy="7921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175"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92478" y="3715544"/>
            <a:ext cx="7620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76" name="Picture 5" descr="Cover1"/>
          <p:cNvPicPr>
            <a:picLocks noChangeAspect="1" noChangeArrowheads="1"/>
          </p:cNvPicPr>
          <p:nvPr/>
        </p:nvPicPr>
        <p:blipFill>
          <a:blip r:embed="rId3">
            <a:extLst>
              <a:ext uri="{28A0092B-C50C-407E-A947-70E740481C1C}">
                <a14:useLocalDpi xmlns:a14="http://schemas.microsoft.com/office/drawing/2010/main" val="0"/>
              </a:ext>
            </a:extLst>
          </a:blip>
          <a:srcRect l="6784" t="83183" r="81641" b="8038"/>
          <a:stretch>
            <a:fillRect/>
          </a:stretch>
        </p:blipFill>
        <p:spPr bwMode="auto">
          <a:xfrm>
            <a:off x="4997078" y="3715544"/>
            <a:ext cx="60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 name="Text Box 6"/>
          <p:cNvSpPr txBox="1">
            <a:spLocks noChangeArrowheads="1"/>
          </p:cNvSpPr>
          <p:nvPr/>
        </p:nvSpPr>
        <p:spPr bwMode="auto">
          <a:xfrm>
            <a:off x="3485778" y="3752056"/>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000" b="1">
                <a:solidFill>
                  <a:srgbClr val="F30734"/>
                </a:solidFill>
                <a:latin typeface="微软雅黑" panose="020B0503020204020204" pitchFamily="34" charset="-122"/>
                <a:ea typeface="微软雅黑" panose="020B0503020204020204" pitchFamily="34" charset="-122"/>
              </a:rPr>
              <a:t>IDS </a:t>
            </a:r>
            <a:r>
              <a:rPr lang="zh-CN" altLang="en-US" sz="2000" b="1">
                <a:solidFill>
                  <a:srgbClr val="F30734"/>
                </a:solidFill>
                <a:latin typeface="微软雅黑" panose="020B0503020204020204" pitchFamily="34" charset="-122"/>
                <a:ea typeface="微软雅黑" panose="020B0503020204020204" pitchFamily="34" charset="-122"/>
              </a:rPr>
              <a:t>传感器</a:t>
            </a:r>
          </a:p>
        </p:txBody>
      </p:sp>
      <p:pic>
        <p:nvPicPr>
          <p:cNvPr id="178"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4190" y="4652169"/>
            <a:ext cx="685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9" name="Text Box 8"/>
          <p:cNvSpPr txBox="1">
            <a:spLocks noChangeArrowheads="1"/>
          </p:cNvSpPr>
          <p:nvPr/>
        </p:nvSpPr>
        <p:spPr bwMode="auto">
          <a:xfrm>
            <a:off x="4169990" y="4956969"/>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a:latin typeface="微软雅黑" panose="020B0503020204020204" pitchFamily="34" charset="-122"/>
                <a:ea typeface="微软雅黑" panose="020B0503020204020204" pitchFamily="34" charset="-122"/>
              </a:rPr>
              <a:t>控制台</a:t>
            </a:r>
          </a:p>
        </p:txBody>
      </p:sp>
      <p:sp>
        <p:nvSpPr>
          <p:cNvPr id="180" name="Oval 9"/>
          <p:cNvSpPr>
            <a:spLocks noChangeArrowheads="1"/>
          </p:cNvSpPr>
          <p:nvPr/>
        </p:nvSpPr>
        <p:spPr bwMode="auto">
          <a:xfrm>
            <a:off x="7591053" y="3356769"/>
            <a:ext cx="2374900" cy="2016125"/>
          </a:xfrm>
          <a:prstGeom prst="ellipse">
            <a:avLst/>
          </a:prstGeom>
          <a:gradFill rotWithShape="0">
            <a:gsLst>
              <a:gs pos="0">
                <a:srgbClr val="F3FBFF"/>
              </a:gs>
              <a:gs pos="100000">
                <a:srgbClr val="CCECFF"/>
              </a:gs>
            </a:gsLst>
            <a:lin ang="5400000" scaled="1"/>
          </a:gradFill>
          <a:ln w="38100">
            <a:solidFill>
              <a:schemeClr val="folHlink"/>
            </a:solidFill>
            <a:round/>
            <a:headEnd/>
            <a:tailEnd/>
          </a:ln>
        </p:spPr>
        <p:txBody>
          <a:bodyPr tIns="27432" bIns="27432" anchor="b" anchorCtr="1"/>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endParaRPr lang="zh-CN" altLang="zh-CN" sz="1200" b="1">
              <a:latin typeface="微软雅黑" panose="020B0503020204020204" pitchFamily="34" charset="-122"/>
              <a:ea typeface="微软雅黑" panose="020B0503020204020204" pitchFamily="34" charset="-122"/>
            </a:endParaRPr>
          </a:p>
        </p:txBody>
      </p:sp>
      <p:grpSp>
        <p:nvGrpSpPr>
          <p:cNvPr id="181" name="Group 10"/>
          <p:cNvGrpSpPr>
            <a:grpSpLocks/>
          </p:cNvGrpSpPr>
          <p:nvPr/>
        </p:nvGrpSpPr>
        <p:grpSpPr bwMode="auto">
          <a:xfrm>
            <a:off x="8022853" y="3572669"/>
            <a:ext cx="450850" cy="727075"/>
            <a:chOff x="752" y="760"/>
            <a:chExt cx="626" cy="1012"/>
          </a:xfrm>
        </p:grpSpPr>
        <p:sp>
          <p:nvSpPr>
            <p:cNvPr id="182" name="Freeform 11"/>
            <p:cNvSpPr>
              <a:spLocks/>
            </p:cNvSpPr>
            <p:nvPr/>
          </p:nvSpPr>
          <p:spPr bwMode="auto">
            <a:xfrm>
              <a:off x="754" y="760"/>
              <a:ext cx="623" cy="217"/>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83" name="Freeform 12"/>
            <p:cNvSpPr>
              <a:spLocks/>
            </p:cNvSpPr>
            <p:nvPr/>
          </p:nvSpPr>
          <p:spPr bwMode="auto">
            <a:xfrm>
              <a:off x="764" y="1513"/>
              <a:ext cx="604" cy="25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84" name="Freeform 13"/>
            <p:cNvSpPr>
              <a:spLocks/>
            </p:cNvSpPr>
            <p:nvPr/>
          </p:nvSpPr>
          <p:spPr bwMode="auto">
            <a:xfrm>
              <a:off x="1026" y="820"/>
              <a:ext cx="352" cy="927"/>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85" name="Freeform 14"/>
            <p:cNvSpPr>
              <a:spLocks/>
            </p:cNvSpPr>
            <p:nvPr/>
          </p:nvSpPr>
          <p:spPr bwMode="auto">
            <a:xfrm>
              <a:off x="752" y="908"/>
              <a:ext cx="278" cy="834"/>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86" name="Line 15"/>
            <p:cNvSpPr>
              <a:spLocks noChangeShapeType="1"/>
            </p:cNvSpPr>
            <p:nvPr/>
          </p:nvSpPr>
          <p:spPr bwMode="auto">
            <a:xfrm>
              <a:off x="791" y="1610"/>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87" name="Oval 16"/>
            <p:cNvSpPr>
              <a:spLocks noChangeArrowheads="1"/>
            </p:cNvSpPr>
            <p:nvPr/>
          </p:nvSpPr>
          <p:spPr bwMode="auto">
            <a:xfrm>
              <a:off x="784" y="949"/>
              <a:ext cx="31" cy="17"/>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88" name="Line 17"/>
            <p:cNvSpPr>
              <a:spLocks noChangeShapeType="1"/>
            </p:cNvSpPr>
            <p:nvPr/>
          </p:nvSpPr>
          <p:spPr bwMode="auto">
            <a:xfrm>
              <a:off x="791" y="1572"/>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89" name="Line 18"/>
            <p:cNvSpPr>
              <a:spLocks noChangeShapeType="1"/>
            </p:cNvSpPr>
            <p:nvPr/>
          </p:nvSpPr>
          <p:spPr bwMode="auto">
            <a:xfrm>
              <a:off x="791" y="1534"/>
              <a:ext cx="192" cy="52"/>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0" name="Line 19"/>
            <p:cNvSpPr>
              <a:spLocks noChangeShapeType="1"/>
            </p:cNvSpPr>
            <p:nvPr/>
          </p:nvSpPr>
          <p:spPr bwMode="auto">
            <a:xfrm>
              <a:off x="791" y="1497"/>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1" name="Line 20"/>
            <p:cNvSpPr>
              <a:spLocks noChangeShapeType="1"/>
            </p:cNvSpPr>
            <p:nvPr/>
          </p:nvSpPr>
          <p:spPr bwMode="auto">
            <a:xfrm>
              <a:off x="791" y="1458"/>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2" name="Freeform 21"/>
            <p:cNvSpPr>
              <a:spLocks/>
            </p:cNvSpPr>
            <p:nvPr/>
          </p:nvSpPr>
          <p:spPr bwMode="auto">
            <a:xfrm>
              <a:off x="794" y="1094"/>
              <a:ext cx="190" cy="355"/>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3" name="Freeform 22"/>
            <p:cNvSpPr>
              <a:spLocks/>
            </p:cNvSpPr>
            <p:nvPr/>
          </p:nvSpPr>
          <p:spPr bwMode="auto">
            <a:xfrm>
              <a:off x="774" y="1024"/>
              <a:ext cx="218" cy="618"/>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4" name="Freeform 23"/>
            <p:cNvSpPr>
              <a:spLocks/>
            </p:cNvSpPr>
            <p:nvPr/>
          </p:nvSpPr>
          <p:spPr bwMode="auto">
            <a:xfrm>
              <a:off x="788" y="1047"/>
              <a:ext cx="194" cy="352"/>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 name="Line 24"/>
            <p:cNvSpPr>
              <a:spLocks noChangeShapeType="1"/>
            </p:cNvSpPr>
            <p:nvPr/>
          </p:nvSpPr>
          <p:spPr bwMode="auto">
            <a:xfrm>
              <a:off x="789" y="1128"/>
              <a:ext cx="187"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6" name="Line 25"/>
            <p:cNvSpPr>
              <a:spLocks noChangeShapeType="1"/>
            </p:cNvSpPr>
            <p:nvPr/>
          </p:nvSpPr>
          <p:spPr bwMode="auto">
            <a:xfrm>
              <a:off x="789" y="1203"/>
              <a:ext cx="189"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7" name="Line 26"/>
            <p:cNvSpPr>
              <a:spLocks noChangeShapeType="1"/>
            </p:cNvSpPr>
            <p:nvPr/>
          </p:nvSpPr>
          <p:spPr bwMode="auto">
            <a:xfrm>
              <a:off x="789" y="1296"/>
              <a:ext cx="180"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8" name="Freeform 27"/>
            <p:cNvSpPr>
              <a:spLocks/>
            </p:cNvSpPr>
            <p:nvPr/>
          </p:nvSpPr>
          <p:spPr bwMode="auto">
            <a:xfrm>
              <a:off x="845" y="1091"/>
              <a:ext cx="74" cy="40"/>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9" name="Line 28"/>
            <p:cNvSpPr>
              <a:spLocks noChangeShapeType="1"/>
            </p:cNvSpPr>
            <p:nvPr/>
          </p:nvSpPr>
          <p:spPr bwMode="auto">
            <a:xfrm>
              <a:off x="816" y="1097"/>
              <a:ext cx="138" cy="30"/>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00" name="Freeform 29"/>
            <p:cNvSpPr>
              <a:spLocks/>
            </p:cNvSpPr>
            <p:nvPr/>
          </p:nvSpPr>
          <p:spPr bwMode="auto">
            <a:xfrm>
              <a:off x="802" y="1234"/>
              <a:ext cx="167" cy="75"/>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01" name="Freeform 30"/>
            <p:cNvSpPr>
              <a:spLocks/>
            </p:cNvSpPr>
            <p:nvPr/>
          </p:nvSpPr>
          <p:spPr bwMode="auto">
            <a:xfrm>
              <a:off x="802" y="1327"/>
              <a:ext cx="167" cy="83"/>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02" name="Freeform 31"/>
            <p:cNvSpPr>
              <a:spLocks/>
            </p:cNvSpPr>
            <p:nvPr/>
          </p:nvSpPr>
          <p:spPr bwMode="auto">
            <a:xfrm>
              <a:off x="799" y="1150"/>
              <a:ext cx="170" cy="77"/>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03" name="Line 32"/>
            <p:cNvSpPr>
              <a:spLocks noChangeShapeType="1"/>
            </p:cNvSpPr>
            <p:nvPr/>
          </p:nvSpPr>
          <p:spPr bwMode="auto">
            <a:xfrm flipH="1" flipV="1">
              <a:off x="921" y="1197"/>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204" name="Line 33"/>
            <p:cNvSpPr>
              <a:spLocks noChangeShapeType="1"/>
            </p:cNvSpPr>
            <p:nvPr/>
          </p:nvSpPr>
          <p:spPr bwMode="auto">
            <a:xfrm flipH="1" flipV="1">
              <a:off x="921" y="1279"/>
              <a:ext cx="33"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205" name="Line 34"/>
            <p:cNvSpPr>
              <a:spLocks noChangeShapeType="1"/>
            </p:cNvSpPr>
            <p:nvPr/>
          </p:nvSpPr>
          <p:spPr bwMode="auto">
            <a:xfrm flipH="1" flipV="1">
              <a:off x="921" y="1378"/>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grpSp>
        <p:nvGrpSpPr>
          <p:cNvPr id="206" name="Group 35"/>
          <p:cNvGrpSpPr>
            <a:grpSpLocks/>
          </p:cNvGrpSpPr>
          <p:nvPr/>
        </p:nvGrpSpPr>
        <p:grpSpPr bwMode="auto">
          <a:xfrm>
            <a:off x="5573340" y="2202656"/>
            <a:ext cx="2160588" cy="793750"/>
            <a:chOff x="3524" y="2312"/>
            <a:chExt cx="1175" cy="914"/>
          </a:xfrm>
        </p:grpSpPr>
        <p:sp>
          <p:nvSpPr>
            <p:cNvPr id="207" name="Oval 36"/>
            <p:cNvSpPr>
              <a:spLocks noChangeArrowheads="1"/>
            </p:cNvSpPr>
            <p:nvPr/>
          </p:nvSpPr>
          <p:spPr bwMode="auto">
            <a:xfrm>
              <a:off x="4293" y="2324"/>
              <a:ext cx="255" cy="32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8" name="Oval 37"/>
            <p:cNvSpPr>
              <a:spLocks noChangeArrowheads="1"/>
            </p:cNvSpPr>
            <p:nvPr/>
          </p:nvSpPr>
          <p:spPr bwMode="auto">
            <a:xfrm>
              <a:off x="4281" y="2312"/>
              <a:ext cx="243" cy="315"/>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nvGrpSpPr>
            <p:cNvPr id="209" name="Group 38"/>
            <p:cNvGrpSpPr>
              <a:grpSpLocks/>
            </p:cNvGrpSpPr>
            <p:nvPr/>
          </p:nvGrpSpPr>
          <p:grpSpPr bwMode="auto">
            <a:xfrm>
              <a:off x="3524" y="2312"/>
              <a:ext cx="1175" cy="914"/>
              <a:chOff x="3524" y="2312"/>
              <a:chExt cx="1175" cy="914"/>
            </a:xfrm>
          </p:grpSpPr>
          <p:sp>
            <p:nvSpPr>
              <p:cNvPr id="214" name="Oval 39"/>
              <p:cNvSpPr>
                <a:spLocks noChangeArrowheads="1"/>
              </p:cNvSpPr>
              <p:nvPr/>
            </p:nvSpPr>
            <p:spPr bwMode="auto">
              <a:xfrm>
                <a:off x="4193" y="2487"/>
                <a:ext cx="355" cy="328"/>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15" name="Oval 40"/>
              <p:cNvSpPr>
                <a:spLocks noChangeArrowheads="1"/>
              </p:cNvSpPr>
              <p:nvPr/>
            </p:nvSpPr>
            <p:spPr bwMode="auto">
              <a:xfrm>
                <a:off x="4180" y="2474"/>
                <a:ext cx="344" cy="31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16" name="Oval 41"/>
              <p:cNvSpPr>
                <a:spLocks noChangeArrowheads="1"/>
              </p:cNvSpPr>
              <p:nvPr/>
            </p:nvSpPr>
            <p:spPr bwMode="auto">
              <a:xfrm>
                <a:off x="4293" y="2652"/>
                <a:ext cx="406" cy="329"/>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17" name="Oval 42"/>
              <p:cNvSpPr>
                <a:spLocks noChangeArrowheads="1"/>
              </p:cNvSpPr>
              <p:nvPr/>
            </p:nvSpPr>
            <p:spPr bwMode="auto">
              <a:xfrm>
                <a:off x="4281" y="2640"/>
                <a:ext cx="394" cy="31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18" name="Oval 43"/>
              <p:cNvSpPr>
                <a:spLocks noChangeArrowheads="1"/>
              </p:cNvSpPr>
              <p:nvPr/>
            </p:nvSpPr>
            <p:spPr bwMode="auto">
              <a:xfrm>
                <a:off x="4141" y="2736"/>
                <a:ext cx="307" cy="245"/>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19" name="Oval 44"/>
              <p:cNvSpPr>
                <a:spLocks noChangeArrowheads="1"/>
              </p:cNvSpPr>
              <p:nvPr/>
            </p:nvSpPr>
            <p:spPr bwMode="auto">
              <a:xfrm>
                <a:off x="4129" y="2724"/>
                <a:ext cx="294" cy="233"/>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20" name="Oval 45"/>
              <p:cNvSpPr>
                <a:spLocks noChangeArrowheads="1"/>
              </p:cNvSpPr>
              <p:nvPr/>
            </p:nvSpPr>
            <p:spPr bwMode="auto">
              <a:xfrm>
                <a:off x="3991" y="2324"/>
                <a:ext cx="507" cy="491"/>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21" name="Oval 46"/>
              <p:cNvSpPr>
                <a:spLocks noChangeArrowheads="1"/>
              </p:cNvSpPr>
              <p:nvPr/>
            </p:nvSpPr>
            <p:spPr bwMode="auto">
              <a:xfrm>
                <a:off x="3979" y="2312"/>
                <a:ext cx="495" cy="479"/>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22" name="Oval 47"/>
              <p:cNvSpPr>
                <a:spLocks noChangeArrowheads="1"/>
              </p:cNvSpPr>
              <p:nvPr/>
            </p:nvSpPr>
            <p:spPr bwMode="auto">
              <a:xfrm>
                <a:off x="3889" y="2408"/>
                <a:ext cx="256" cy="40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23" name="Oval 48"/>
              <p:cNvSpPr>
                <a:spLocks noChangeArrowheads="1"/>
              </p:cNvSpPr>
              <p:nvPr/>
            </p:nvSpPr>
            <p:spPr bwMode="auto">
              <a:xfrm>
                <a:off x="3877" y="2395"/>
                <a:ext cx="244" cy="396"/>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24" name="Oval 49"/>
              <p:cNvSpPr>
                <a:spLocks noChangeArrowheads="1"/>
              </p:cNvSpPr>
              <p:nvPr/>
            </p:nvSpPr>
            <p:spPr bwMode="auto">
              <a:xfrm>
                <a:off x="4040" y="2652"/>
                <a:ext cx="256" cy="329"/>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25" name="Oval 50"/>
              <p:cNvSpPr>
                <a:spLocks noChangeArrowheads="1"/>
              </p:cNvSpPr>
              <p:nvPr/>
            </p:nvSpPr>
            <p:spPr bwMode="auto">
              <a:xfrm>
                <a:off x="4028" y="2640"/>
                <a:ext cx="244" cy="31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26" name="Oval 51"/>
              <p:cNvSpPr>
                <a:spLocks noChangeArrowheads="1"/>
              </p:cNvSpPr>
              <p:nvPr/>
            </p:nvSpPr>
            <p:spPr bwMode="auto">
              <a:xfrm>
                <a:off x="4193" y="2817"/>
                <a:ext cx="355" cy="32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27" name="Oval 52"/>
              <p:cNvSpPr>
                <a:spLocks noChangeArrowheads="1"/>
              </p:cNvSpPr>
              <p:nvPr/>
            </p:nvSpPr>
            <p:spPr bwMode="auto">
              <a:xfrm>
                <a:off x="4180" y="2804"/>
                <a:ext cx="344" cy="315"/>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28" name="Oval 53"/>
              <p:cNvSpPr>
                <a:spLocks noChangeArrowheads="1"/>
              </p:cNvSpPr>
              <p:nvPr/>
            </p:nvSpPr>
            <p:spPr bwMode="auto">
              <a:xfrm>
                <a:off x="3788" y="2736"/>
                <a:ext cx="559" cy="490"/>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29" name="Oval 54"/>
              <p:cNvSpPr>
                <a:spLocks noChangeArrowheads="1"/>
              </p:cNvSpPr>
              <p:nvPr/>
            </p:nvSpPr>
            <p:spPr bwMode="auto">
              <a:xfrm>
                <a:off x="3776" y="2724"/>
                <a:ext cx="546" cy="477"/>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30" name="Oval 55"/>
              <p:cNvSpPr>
                <a:spLocks noChangeArrowheads="1"/>
              </p:cNvSpPr>
              <p:nvPr/>
            </p:nvSpPr>
            <p:spPr bwMode="auto">
              <a:xfrm>
                <a:off x="3639" y="2570"/>
                <a:ext cx="303" cy="32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31" name="Oval 56"/>
              <p:cNvSpPr>
                <a:spLocks noChangeArrowheads="1"/>
              </p:cNvSpPr>
              <p:nvPr/>
            </p:nvSpPr>
            <p:spPr bwMode="auto">
              <a:xfrm>
                <a:off x="3626" y="2558"/>
                <a:ext cx="292" cy="315"/>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32" name="Oval 57"/>
              <p:cNvSpPr>
                <a:spLocks noChangeArrowheads="1"/>
              </p:cNvSpPr>
              <p:nvPr/>
            </p:nvSpPr>
            <p:spPr bwMode="auto">
              <a:xfrm>
                <a:off x="3536" y="2817"/>
                <a:ext cx="406" cy="32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33" name="Oval 58"/>
              <p:cNvSpPr>
                <a:spLocks noChangeArrowheads="1"/>
              </p:cNvSpPr>
              <p:nvPr/>
            </p:nvSpPr>
            <p:spPr bwMode="auto">
              <a:xfrm>
                <a:off x="3524" y="2804"/>
                <a:ext cx="394" cy="315"/>
              </a:xfrm>
              <a:prstGeom prst="ellipse">
                <a:avLst/>
              </a:prstGeom>
              <a:solidFill>
                <a:srgbClr val="FFFFFF"/>
              </a:solidFill>
              <a:ln w="19050">
                <a:solidFill>
                  <a:srgbClr val="B2B2B2"/>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34" name="Oval 59"/>
              <p:cNvSpPr>
                <a:spLocks noChangeArrowheads="1"/>
              </p:cNvSpPr>
              <p:nvPr/>
            </p:nvSpPr>
            <p:spPr bwMode="auto">
              <a:xfrm>
                <a:off x="3840" y="2485"/>
                <a:ext cx="708" cy="49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35" name="Oval 60"/>
              <p:cNvSpPr>
                <a:spLocks noChangeArrowheads="1"/>
              </p:cNvSpPr>
              <p:nvPr/>
            </p:nvSpPr>
            <p:spPr bwMode="auto">
              <a:xfrm>
                <a:off x="3822" y="2467"/>
                <a:ext cx="708" cy="4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36" name="Oval 61"/>
              <p:cNvSpPr>
                <a:spLocks noChangeArrowheads="1"/>
              </p:cNvSpPr>
              <p:nvPr/>
            </p:nvSpPr>
            <p:spPr bwMode="auto">
              <a:xfrm>
                <a:off x="4042" y="2735"/>
                <a:ext cx="404" cy="410"/>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37" name="Oval 62"/>
              <p:cNvSpPr>
                <a:spLocks noChangeArrowheads="1"/>
              </p:cNvSpPr>
              <p:nvPr/>
            </p:nvSpPr>
            <p:spPr bwMode="auto">
              <a:xfrm>
                <a:off x="4023" y="2716"/>
                <a:ext cx="405" cy="41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38" name="Oval 63"/>
              <p:cNvSpPr>
                <a:spLocks noChangeArrowheads="1"/>
              </p:cNvSpPr>
              <p:nvPr/>
            </p:nvSpPr>
            <p:spPr bwMode="auto">
              <a:xfrm>
                <a:off x="3687" y="2735"/>
                <a:ext cx="558" cy="330"/>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39" name="Oval 64"/>
              <p:cNvSpPr>
                <a:spLocks noChangeArrowheads="1"/>
              </p:cNvSpPr>
              <p:nvPr/>
            </p:nvSpPr>
            <p:spPr bwMode="auto">
              <a:xfrm>
                <a:off x="3669" y="2716"/>
                <a:ext cx="557" cy="33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210" name="Oval 65"/>
            <p:cNvSpPr>
              <a:spLocks noChangeArrowheads="1"/>
            </p:cNvSpPr>
            <p:nvPr/>
          </p:nvSpPr>
          <p:spPr bwMode="auto">
            <a:xfrm>
              <a:off x="3739" y="2651"/>
              <a:ext cx="254" cy="248"/>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11" name="Oval 66"/>
            <p:cNvSpPr>
              <a:spLocks noChangeArrowheads="1"/>
            </p:cNvSpPr>
            <p:nvPr/>
          </p:nvSpPr>
          <p:spPr bwMode="auto">
            <a:xfrm>
              <a:off x="3721" y="2633"/>
              <a:ext cx="253" cy="24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12" name="Oval 67"/>
            <p:cNvSpPr>
              <a:spLocks noChangeArrowheads="1"/>
            </p:cNvSpPr>
            <p:nvPr/>
          </p:nvSpPr>
          <p:spPr bwMode="auto">
            <a:xfrm>
              <a:off x="3681" y="2663"/>
              <a:ext cx="101" cy="16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13" name="Oval 68"/>
            <p:cNvSpPr>
              <a:spLocks noChangeArrowheads="1"/>
            </p:cNvSpPr>
            <p:nvPr/>
          </p:nvSpPr>
          <p:spPr bwMode="auto">
            <a:xfrm>
              <a:off x="3663" y="2645"/>
              <a:ext cx="101" cy="16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240" name="Text Box 69"/>
          <p:cNvSpPr txBox="1">
            <a:spLocks noChangeArrowheads="1"/>
          </p:cNvSpPr>
          <p:nvPr/>
        </p:nvSpPr>
        <p:spPr bwMode="auto">
          <a:xfrm>
            <a:off x="6043240" y="2348706"/>
            <a:ext cx="14387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TW" sz="2000" b="1">
                <a:solidFill>
                  <a:srgbClr val="F30734"/>
                </a:solidFill>
                <a:latin typeface="微软雅黑" panose="020B0503020204020204" pitchFamily="34" charset="-122"/>
                <a:ea typeface="微软雅黑" panose="020B0503020204020204" pitchFamily="34" charset="-122"/>
              </a:rPr>
              <a:t>Internet</a:t>
            </a:r>
            <a:r>
              <a:rPr lang="en-US" altLang="zh-TW" sz="1800" b="1">
                <a:solidFill>
                  <a:srgbClr val="F30734"/>
                </a:solidFill>
                <a:latin typeface="微软雅黑" panose="020B0503020204020204" pitchFamily="34" charset="-122"/>
                <a:ea typeface="微软雅黑" panose="020B0503020204020204" pitchFamily="34" charset="-122"/>
              </a:rPr>
              <a:t> </a:t>
            </a:r>
            <a:r>
              <a:rPr lang="en-US" altLang="zh-TW" sz="1800" b="1">
                <a:latin typeface="微软雅黑" panose="020B0503020204020204" pitchFamily="34" charset="-122"/>
                <a:ea typeface="微软雅黑" panose="020B0503020204020204" pitchFamily="34" charset="-122"/>
              </a:rPr>
              <a:t> </a:t>
            </a:r>
            <a:endParaRPr lang="en-US" altLang="zh-TW" sz="1800">
              <a:latin typeface="微软雅黑" panose="020B0503020204020204" pitchFamily="34" charset="-122"/>
              <a:ea typeface="微软雅黑" panose="020B0503020204020204" pitchFamily="34" charset="-122"/>
            </a:endParaRPr>
          </a:p>
        </p:txBody>
      </p:sp>
      <p:sp>
        <p:nvSpPr>
          <p:cNvPr id="241" name="Line 70"/>
          <p:cNvSpPr>
            <a:spLocks noChangeShapeType="1"/>
          </p:cNvSpPr>
          <p:nvPr/>
        </p:nvSpPr>
        <p:spPr bwMode="auto">
          <a:xfrm flipV="1">
            <a:off x="7086228" y="4437856"/>
            <a:ext cx="863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242" name="Group 71"/>
          <p:cNvGrpSpPr>
            <a:grpSpLocks/>
          </p:cNvGrpSpPr>
          <p:nvPr/>
        </p:nvGrpSpPr>
        <p:grpSpPr bwMode="auto">
          <a:xfrm>
            <a:off x="8094290" y="3788569"/>
            <a:ext cx="450850" cy="727075"/>
            <a:chOff x="752" y="760"/>
            <a:chExt cx="626" cy="1012"/>
          </a:xfrm>
        </p:grpSpPr>
        <p:sp>
          <p:nvSpPr>
            <p:cNvPr id="243" name="Freeform 72"/>
            <p:cNvSpPr>
              <a:spLocks/>
            </p:cNvSpPr>
            <p:nvPr/>
          </p:nvSpPr>
          <p:spPr bwMode="auto">
            <a:xfrm>
              <a:off x="754" y="760"/>
              <a:ext cx="623" cy="217"/>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44" name="Freeform 73"/>
            <p:cNvSpPr>
              <a:spLocks/>
            </p:cNvSpPr>
            <p:nvPr/>
          </p:nvSpPr>
          <p:spPr bwMode="auto">
            <a:xfrm>
              <a:off x="764" y="1513"/>
              <a:ext cx="604" cy="25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45" name="Freeform 74"/>
            <p:cNvSpPr>
              <a:spLocks/>
            </p:cNvSpPr>
            <p:nvPr/>
          </p:nvSpPr>
          <p:spPr bwMode="auto">
            <a:xfrm>
              <a:off x="1026" y="820"/>
              <a:ext cx="352" cy="927"/>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46" name="Freeform 75"/>
            <p:cNvSpPr>
              <a:spLocks/>
            </p:cNvSpPr>
            <p:nvPr/>
          </p:nvSpPr>
          <p:spPr bwMode="auto">
            <a:xfrm>
              <a:off x="752" y="908"/>
              <a:ext cx="278" cy="834"/>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47" name="Line 76"/>
            <p:cNvSpPr>
              <a:spLocks noChangeShapeType="1"/>
            </p:cNvSpPr>
            <p:nvPr/>
          </p:nvSpPr>
          <p:spPr bwMode="auto">
            <a:xfrm>
              <a:off x="791" y="1610"/>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48" name="Oval 77"/>
            <p:cNvSpPr>
              <a:spLocks noChangeArrowheads="1"/>
            </p:cNvSpPr>
            <p:nvPr/>
          </p:nvSpPr>
          <p:spPr bwMode="auto">
            <a:xfrm>
              <a:off x="784" y="949"/>
              <a:ext cx="31" cy="17"/>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49" name="Line 78"/>
            <p:cNvSpPr>
              <a:spLocks noChangeShapeType="1"/>
            </p:cNvSpPr>
            <p:nvPr/>
          </p:nvSpPr>
          <p:spPr bwMode="auto">
            <a:xfrm>
              <a:off x="791" y="1572"/>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0" name="Line 79"/>
            <p:cNvSpPr>
              <a:spLocks noChangeShapeType="1"/>
            </p:cNvSpPr>
            <p:nvPr/>
          </p:nvSpPr>
          <p:spPr bwMode="auto">
            <a:xfrm>
              <a:off x="791" y="1534"/>
              <a:ext cx="192" cy="52"/>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1" name="Line 80"/>
            <p:cNvSpPr>
              <a:spLocks noChangeShapeType="1"/>
            </p:cNvSpPr>
            <p:nvPr/>
          </p:nvSpPr>
          <p:spPr bwMode="auto">
            <a:xfrm>
              <a:off x="791" y="1497"/>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2" name="Line 81"/>
            <p:cNvSpPr>
              <a:spLocks noChangeShapeType="1"/>
            </p:cNvSpPr>
            <p:nvPr/>
          </p:nvSpPr>
          <p:spPr bwMode="auto">
            <a:xfrm>
              <a:off x="791" y="1458"/>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3" name="Freeform 82"/>
            <p:cNvSpPr>
              <a:spLocks/>
            </p:cNvSpPr>
            <p:nvPr/>
          </p:nvSpPr>
          <p:spPr bwMode="auto">
            <a:xfrm>
              <a:off x="794" y="1094"/>
              <a:ext cx="190" cy="355"/>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4" name="Freeform 83"/>
            <p:cNvSpPr>
              <a:spLocks/>
            </p:cNvSpPr>
            <p:nvPr/>
          </p:nvSpPr>
          <p:spPr bwMode="auto">
            <a:xfrm>
              <a:off x="774" y="1024"/>
              <a:ext cx="218" cy="618"/>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5" name="Freeform 84"/>
            <p:cNvSpPr>
              <a:spLocks/>
            </p:cNvSpPr>
            <p:nvPr/>
          </p:nvSpPr>
          <p:spPr bwMode="auto">
            <a:xfrm>
              <a:off x="788" y="1047"/>
              <a:ext cx="194" cy="352"/>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6" name="Line 85"/>
            <p:cNvSpPr>
              <a:spLocks noChangeShapeType="1"/>
            </p:cNvSpPr>
            <p:nvPr/>
          </p:nvSpPr>
          <p:spPr bwMode="auto">
            <a:xfrm>
              <a:off x="789" y="1128"/>
              <a:ext cx="187"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7" name="Line 86"/>
            <p:cNvSpPr>
              <a:spLocks noChangeShapeType="1"/>
            </p:cNvSpPr>
            <p:nvPr/>
          </p:nvSpPr>
          <p:spPr bwMode="auto">
            <a:xfrm>
              <a:off x="789" y="1203"/>
              <a:ext cx="189"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8" name="Line 87"/>
            <p:cNvSpPr>
              <a:spLocks noChangeShapeType="1"/>
            </p:cNvSpPr>
            <p:nvPr/>
          </p:nvSpPr>
          <p:spPr bwMode="auto">
            <a:xfrm>
              <a:off x="789" y="1296"/>
              <a:ext cx="180"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9" name="Freeform 88"/>
            <p:cNvSpPr>
              <a:spLocks/>
            </p:cNvSpPr>
            <p:nvPr/>
          </p:nvSpPr>
          <p:spPr bwMode="auto">
            <a:xfrm>
              <a:off x="845" y="1091"/>
              <a:ext cx="74" cy="40"/>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60" name="Line 89"/>
            <p:cNvSpPr>
              <a:spLocks noChangeShapeType="1"/>
            </p:cNvSpPr>
            <p:nvPr/>
          </p:nvSpPr>
          <p:spPr bwMode="auto">
            <a:xfrm>
              <a:off x="816" y="1097"/>
              <a:ext cx="138" cy="30"/>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61" name="Freeform 90"/>
            <p:cNvSpPr>
              <a:spLocks/>
            </p:cNvSpPr>
            <p:nvPr/>
          </p:nvSpPr>
          <p:spPr bwMode="auto">
            <a:xfrm>
              <a:off x="802" y="1234"/>
              <a:ext cx="167" cy="75"/>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2" name="Freeform 91"/>
            <p:cNvSpPr>
              <a:spLocks/>
            </p:cNvSpPr>
            <p:nvPr/>
          </p:nvSpPr>
          <p:spPr bwMode="auto">
            <a:xfrm>
              <a:off x="802" y="1327"/>
              <a:ext cx="167" cy="83"/>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3" name="Freeform 92"/>
            <p:cNvSpPr>
              <a:spLocks/>
            </p:cNvSpPr>
            <p:nvPr/>
          </p:nvSpPr>
          <p:spPr bwMode="auto">
            <a:xfrm>
              <a:off x="799" y="1150"/>
              <a:ext cx="170" cy="77"/>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4" name="Line 93"/>
            <p:cNvSpPr>
              <a:spLocks noChangeShapeType="1"/>
            </p:cNvSpPr>
            <p:nvPr/>
          </p:nvSpPr>
          <p:spPr bwMode="auto">
            <a:xfrm flipH="1" flipV="1">
              <a:off x="921" y="1197"/>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265" name="Line 94"/>
            <p:cNvSpPr>
              <a:spLocks noChangeShapeType="1"/>
            </p:cNvSpPr>
            <p:nvPr/>
          </p:nvSpPr>
          <p:spPr bwMode="auto">
            <a:xfrm flipH="1" flipV="1">
              <a:off x="921" y="1279"/>
              <a:ext cx="33"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266" name="Line 95"/>
            <p:cNvSpPr>
              <a:spLocks noChangeShapeType="1"/>
            </p:cNvSpPr>
            <p:nvPr/>
          </p:nvSpPr>
          <p:spPr bwMode="auto">
            <a:xfrm flipH="1" flipV="1">
              <a:off x="921" y="1378"/>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pic>
        <p:nvPicPr>
          <p:cNvPr id="267" name="Picture 9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21040" y="3140869"/>
            <a:ext cx="87153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68" name="Line 97"/>
          <p:cNvSpPr>
            <a:spLocks noChangeShapeType="1"/>
          </p:cNvSpPr>
          <p:nvPr/>
        </p:nvSpPr>
        <p:spPr bwMode="auto">
          <a:xfrm>
            <a:off x="6652840" y="2996406"/>
            <a:ext cx="1588" cy="1444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269" name="Picture 9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1040" y="4221956"/>
            <a:ext cx="8937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70" name="Group 99"/>
          <p:cNvGrpSpPr>
            <a:grpSpLocks/>
          </p:cNvGrpSpPr>
          <p:nvPr/>
        </p:nvGrpSpPr>
        <p:grpSpPr bwMode="auto">
          <a:xfrm>
            <a:off x="8238753" y="3998119"/>
            <a:ext cx="450850" cy="727075"/>
            <a:chOff x="752" y="760"/>
            <a:chExt cx="626" cy="1012"/>
          </a:xfrm>
        </p:grpSpPr>
        <p:sp>
          <p:nvSpPr>
            <p:cNvPr id="271" name="Freeform 100"/>
            <p:cNvSpPr>
              <a:spLocks/>
            </p:cNvSpPr>
            <p:nvPr/>
          </p:nvSpPr>
          <p:spPr bwMode="auto">
            <a:xfrm>
              <a:off x="754" y="760"/>
              <a:ext cx="623" cy="217"/>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72" name="Freeform 101"/>
            <p:cNvSpPr>
              <a:spLocks/>
            </p:cNvSpPr>
            <p:nvPr/>
          </p:nvSpPr>
          <p:spPr bwMode="auto">
            <a:xfrm>
              <a:off x="764" y="1513"/>
              <a:ext cx="604" cy="25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73" name="Freeform 102"/>
            <p:cNvSpPr>
              <a:spLocks/>
            </p:cNvSpPr>
            <p:nvPr/>
          </p:nvSpPr>
          <p:spPr bwMode="auto">
            <a:xfrm>
              <a:off x="1026" y="820"/>
              <a:ext cx="352" cy="927"/>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74" name="Freeform 103"/>
            <p:cNvSpPr>
              <a:spLocks/>
            </p:cNvSpPr>
            <p:nvPr/>
          </p:nvSpPr>
          <p:spPr bwMode="auto">
            <a:xfrm>
              <a:off x="752" y="908"/>
              <a:ext cx="278" cy="834"/>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75" name="Line 104"/>
            <p:cNvSpPr>
              <a:spLocks noChangeShapeType="1"/>
            </p:cNvSpPr>
            <p:nvPr/>
          </p:nvSpPr>
          <p:spPr bwMode="auto">
            <a:xfrm>
              <a:off x="791" y="1610"/>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6" name="Oval 105"/>
            <p:cNvSpPr>
              <a:spLocks noChangeArrowheads="1"/>
            </p:cNvSpPr>
            <p:nvPr/>
          </p:nvSpPr>
          <p:spPr bwMode="auto">
            <a:xfrm>
              <a:off x="784" y="949"/>
              <a:ext cx="31" cy="17"/>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77" name="Line 106"/>
            <p:cNvSpPr>
              <a:spLocks noChangeShapeType="1"/>
            </p:cNvSpPr>
            <p:nvPr/>
          </p:nvSpPr>
          <p:spPr bwMode="auto">
            <a:xfrm>
              <a:off x="791" y="1572"/>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8" name="Line 107"/>
            <p:cNvSpPr>
              <a:spLocks noChangeShapeType="1"/>
            </p:cNvSpPr>
            <p:nvPr/>
          </p:nvSpPr>
          <p:spPr bwMode="auto">
            <a:xfrm>
              <a:off x="791" y="1534"/>
              <a:ext cx="192" cy="52"/>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9" name="Line 108"/>
            <p:cNvSpPr>
              <a:spLocks noChangeShapeType="1"/>
            </p:cNvSpPr>
            <p:nvPr/>
          </p:nvSpPr>
          <p:spPr bwMode="auto">
            <a:xfrm>
              <a:off x="791" y="1497"/>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0" name="Line 109"/>
            <p:cNvSpPr>
              <a:spLocks noChangeShapeType="1"/>
            </p:cNvSpPr>
            <p:nvPr/>
          </p:nvSpPr>
          <p:spPr bwMode="auto">
            <a:xfrm>
              <a:off x="791" y="1458"/>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1" name="Freeform 110"/>
            <p:cNvSpPr>
              <a:spLocks/>
            </p:cNvSpPr>
            <p:nvPr/>
          </p:nvSpPr>
          <p:spPr bwMode="auto">
            <a:xfrm>
              <a:off x="794" y="1094"/>
              <a:ext cx="190" cy="355"/>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2" name="Freeform 111"/>
            <p:cNvSpPr>
              <a:spLocks/>
            </p:cNvSpPr>
            <p:nvPr/>
          </p:nvSpPr>
          <p:spPr bwMode="auto">
            <a:xfrm>
              <a:off x="774" y="1024"/>
              <a:ext cx="218" cy="618"/>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3" name="Freeform 112"/>
            <p:cNvSpPr>
              <a:spLocks/>
            </p:cNvSpPr>
            <p:nvPr/>
          </p:nvSpPr>
          <p:spPr bwMode="auto">
            <a:xfrm>
              <a:off x="788" y="1047"/>
              <a:ext cx="194" cy="352"/>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4" name="Line 113"/>
            <p:cNvSpPr>
              <a:spLocks noChangeShapeType="1"/>
            </p:cNvSpPr>
            <p:nvPr/>
          </p:nvSpPr>
          <p:spPr bwMode="auto">
            <a:xfrm>
              <a:off x="789" y="1128"/>
              <a:ext cx="187"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5" name="Line 114"/>
            <p:cNvSpPr>
              <a:spLocks noChangeShapeType="1"/>
            </p:cNvSpPr>
            <p:nvPr/>
          </p:nvSpPr>
          <p:spPr bwMode="auto">
            <a:xfrm>
              <a:off x="789" y="1203"/>
              <a:ext cx="189"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6" name="Line 115"/>
            <p:cNvSpPr>
              <a:spLocks noChangeShapeType="1"/>
            </p:cNvSpPr>
            <p:nvPr/>
          </p:nvSpPr>
          <p:spPr bwMode="auto">
            <a:xfrm>
              <a:off x="789" y="1296"/>
              <a:ext cx="180"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7" name="Freeform 116"/>
            <p:cNvSpPr>
              <a:spLocks/>
            </p:cNvSpPr>
            <p:nvPr/>
          </p:nvSpPr>
          <p:spPr bwMode="auto">
            <a:xfrm>
              <a:off x="845" y="1091"/>
              <a:ext cx="74" cy="40"/>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8" name="Line 117"/>
            <p:cNvSpPr>
              <a:spLocks noChangeShapeType="1"/>
            </p:cNvSpPr>
            <p:nvPr/>
          </p:nvSpPr>
          <p:spPr bwMode="auto">
            <a:xfrm>
              <a:off x="816" y="1097"/>
              <a:ext cx="138" cy="30"/>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9" name="Freeform 118"/>
            <p:cNvSpPr>
              <a:spLocks/>
            </p:cNvSpPr>
            <p:nvPr/>
          </p:nvSpPr>
          <p:spPr bwMode="auto">
            <a:xfrm>
              <a:off x="802" y="1234"/>
              <a:ext cx="167" cy="75"/>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90" name="Freeform 119"/>
            <p:cNvSpPr>
              <a:spLocks/>
            </p:cNvSpPr>
            <p:nvPr/>
          </p:nvSpPr>
          <p:spPr bwMode="auto">
            <a:xfrm>
              <a:off x="802" y="1327"/>
              <a:ext cx="167" cy="83"/>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91" name="Freeform 120"/>
            <p:cNvSpPr>
              <a:spLocks/>
            </p:cNvSpPr>
            <p:nvPr/>
          </p:nvSpPr>
          <p:spPr bwMode="auto">
            <a:xfrm>
              <a:off x="799" y="1150"/>
              <a:ext cx="170" cy="77"/>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92" name="Line 121"/>
            <p:cNvSpPr>
              <a:spLocks noChangeShapeType="1"/>
            </p:cNvSpPr>
            <p:nvPr/>
          </p:nvSpPr>
          <p:spPr bwMode="auto">
            <a:xfrm flipH="1" flipV="1">
              <a:off x="921" y="1197"/>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293" name="Line 122"/>
            <p:cNvSpPr>
              <a:spLocks noChangeShapeType="1"/>
            </p:cNvSpPr>
            <p:nvPr/>
          </p:nvSpPr>
          <p:spPr bwMode="auto">
            <a:xfrm flipH="1" flipV="1">
              <a:off x="921" y="1279"/>
              <a:ext cx="33"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294" name="Line 123"/>
            <p:cNvSpPr>
              <a:spLocks noChangeShapeType="1"/>
            </p:cNvSpPr>
            <p:nvPr/>
          </p:nvSpPr>
          <p:spPr bwMode="auto">
            <a:xfrm flipH="1" flipV="1">
              <a:off x="921" y="1378"/>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grpSp>
        <p:nvGrpSpPr>
          <p:cNvPr id="295" name="Group 124"/>
          <p:cNvGrpSpPr>
            <a:grpSpLocks/>
          </p:cNvGrpSpPr>
          <p:nvPr/>
        </p:nvGrpSpPr>
        <p:grpSpPr bwMode="auto">
          <a:xfrm>
            <a:off x="8364165" y="4214019"/>
            <a:ext cx="450850" cy="727075"/>
            <a:chOff x="752" y="760"/>
            <a:chExt cx="626" cy="1012"/>
          </a:xfrm>
        </p:grpSpPr>
        <p:sp>
          <p:nvSpPr>
            <p:cNvPr id="296" name="Freeform 125"/>
            <p:cNvSpPr>
              <a:spLocks/>
            </p:cNvSpPr>
            <p:nvPr/>
          </p:nvSpPr>
          <p:spPr bwMode="auto">
            <a:xfrm>
              <a:off x="754" y="760"/>
              <a:ext cx="623" cy="217"/>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97" name="Freeform 126"/>
            <p:cNvSpPr>
              <a:spLocks/>
            </p:cNvSpPr>
            <p:nvPr/>
          </p:nvSpPr>
          <p:spPr bwMode="auto">
            <a:xfrm>
              <a:off x="764" y="1513"/>
              <a:ext cx="604" cy="259"/>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98" name="Freeform 127"/>
            <p:cNvSpPr>
              <a:spLocks/>
            </p:cNvSpPr>
            <p:nvPr/>
          </p:nvSpPr>
          <p:spPr bwMode="auto">
            <a:xfrm>
              <a:off x="1026" y="820"/>
              <a:ext cx="352" cy="927"/>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99" name="Freeform 128"/>
            <p:cNvSpPr>
              <a:spLocks/>
            </p:cNvSpPr>
            <p:nvPr/>
          </p:nvSpPr>
          <p:spPr bwMode="auto">
            <a:xfrm>
              <a:off x="752" y="908"/>
              <a:ext cx="278" cy="834"/>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00" name="Line 129"/>
            <p:cNvSpPr>
              <a:spLocks noChangeShapeType="1"/>
            </p:cNvSpPr>
            <p:nvPr/>
          </p:nvSpPr>
          <p:spPr bwMode="auto">
            <a:xfrm>
              <a:off x="791" y="1610"/>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1" name="Oval 130"/>
            <p:cNvSpPr>
              <a:spLocks noChangeArrowheads="1"/>
            </p:cNvSpPr>
            <p:nvPr/>
          </p:nvSpPr>
          <p:spPr bwMode="auto">
            <a:xfrm>
              <a:off x="784" y="949"/>
              <a:ext cx="31" cy="17"/>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302" name="Line 131"/>
            <p:cNvSpPr>
              <a:spLocks noChangeShapeType="1"/>
            </p:cNvSpPr>
            <p:nvPr/>
          </p:nvSpPr>
          <p:spPr bwMode="auto">
            <a:xfrm>
              <a:off x="791" y="1572"/>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3" name="Line 132"/>
            <p:cNvSpPr>
              <a:spLocks noChangeShapeType="1"/>
            </p:cNvSpPr>
            <p:nvPr/>
          </p:nvSpPr>
          <p:spPr bwMode="auto">
            <a:xfrm>
              <a:off x="791" y="1534"/>
              <a:ext cx="192" cy="52"/>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4" name="Line 133"/>
            <p:cNvSpPr>
              <a:spLocks noChangeShapeType="1"/>
            </p:cNvSpPr>
            <p:nvPr/>
          </p:nvSpPr>
          <p:spPr bwMode="auto">
            <a:xfrm>
              <a:off x="791" y="1497"/>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5" name="Line 134"/>
            <p:cNvSpPr>
              <a:spLocks noChangeShapeType="1"/>
            </p:cNvSpPr>
            <p:nvPr/>
          </p:nvSpPr>
          <p:spPr bwMode="auto">
            <a:xfrm>
              <a:off x="791" y="1458"/>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6" name="Freeform 135"/>
            <p:cNvSpPr>
              <a:spLocks/>
            </p:cNvSpPr>
            <p:nvPr/>
          </p:nvSpPr>
          <p:spPr bwMode="auto">
            <a:xfrm>
              <a:off x="794" y="1094"/>
              <a:ext cx="190" cy="355"/>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 name="Freeform 136"/>
            <p:cNvSpPr>
              <a:spLocks/>
            </p:cNvSpPr>
            <p:nvPr/>
          </p:nvSpPr>
          <p:spPr bwMode="auto">
            <a:xfrm>
              <a:off x="774" y="1024"/>
              <a:ext cx="218" cy="618"/>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 name="Freeform 137"/>
            <p:cNvSpPr>
              <a:spLocks/>
            </p:cNvSpPr>
            <p:nvPr/>
          </p:nvSpPr>
          <p:spPr bwMode="auto">
            <a:xfrm>
              <a:off x="788" y="1047"/>
              <a:ext cx="194" cy="352"/>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9" name="Line 138"/>
            <p:cNvSpPr>
              <a:spLocks noChangeShapeType="1"/>
            </p:cNvSpPr>
            <p:nvPr/>
          </p:nvSpPr>
          <p:spPr bwMode="auto">
            <a:xfrm>
              <a:off x="789" y="1128"/>
              <a:ext cx="187"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0" name="Line 139"/>
            <p:cNvSpPr>
              <a:spLocks noChangeShapeType="1"/>
            </p:cNvSpPr>
            <p:nvPr/>
          </p:nvSpPr>
          <p:spPr bwMode="auto">
            <a:xfrm>
              <a:off x="789" y="1203"/>
              <a:ext cx="189"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1" name="Line 140"/>
            <p:cNvSpPr>
              <a:spLocks noChangeShapeType="1"/>
            </p:cNvSpPr>
            <p:nvPr/>
          </p:nvSpPr>
          <p:spPr bwMode="auto">
            <a:xfrm>
              <a:off x="789" y="1296"/>
              <a:ext cx="180"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2" name="Freeform 141"/>
            <p:cNvSpPr>
              <a:spLocks/>
            </p:cNvSpPr>
            <p:nvPr/>
          </p:nvSpPr>
          <p:spPr bwMode="auto">
            <a:xfrm>
              <a:off x="845" y="1091"/>
              <a:ext cx="74" cy="40"/>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13" name="Line 142"/>
            <p:cNvSpPr>
              <a:spLocks noChangeShapeType="1"/>
            </p:cNvSpPr>
            <p:nvPr/>
          </p:nvSpPr>
          <p:spPr bwMode="auto">
            <a:xfrm>
              <a:off x="816" y="1097"/>
              <a:ext cx="138" cy="30"/>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4" name="Freeform 143"/>
            <p:cNvSpPr>
              <a:spLocks/>
            </p:cNvSpPr>
            <p:nvPr/>
          </p:nvSpPr>
          <p:spPr bwMode="auto">
            <a:xfrm>
              <a:off x="802" y="1234"/>
              <a:ext cx="167" cy="75"/>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15" name="Freeform 144"/>
            <p:cNvSpPr>
              <a:spLocks/>
            </p:cNvSpPr>
            <p:nvPr/>
          </p:nvSpPr>
          <p:spPr bwMode="auto">
            <a:xfrm>
              <a:off x="802" y="1327"/>
              <a:ext cx="167" cy="83"/>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16" name="Freeform 145"/>
            <p:cNvSpPr>
              <a:spLocks/>
            </p:cNvSpPr>
            <p:nvPr/>
          </p:nvSpPr>
          <p:spPr bwMode="auto">
            <a:xfrm>
              <a:off x="799" y="1150"/>
              <a:ext cx="170" cy="77"/>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17" name="Line 146"/>
            <p:cNvSpPr>
              <a:spLocks noChangeShapeType="1"/>
            </p:cNvSpPr>
            <p:nvPr/>
          </p:nvSpPr>
          <p:spPr bwMode="auto">
            <a:xfrm flipH="1" flipV="1">
              <a:off x="921" y="1197"/>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318" name="Line 147"/>
            <p:cNvSpPr>
              <a:spLocks noChangeShapeType="1"/>
            </p:cNvSpPr>
            <p:nvPr/>
          </p:nvSpPr>
          <p:spPr bwMode="auto">
            <a:xfrm flipH="1" flipV="1">
              <a:off x="921" y="1279"/>
              <a:ext cx="33"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319" name="Line 148"/>
            <p:cNvSpPr>
              <a:spLocks noChangeShapeType="1"/>
            </p:cNvSpPr>
            <p:nvPr/>
          </p:nvSpPr>
          <p:spPr bwMode="auto">
            <a:xfrm flipH="1" flipV="1">
              <a:off x="921" y="1378"/>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sp>
        <p:nvSpPr>
          <p:cNvPr id="320" name="Line 149"/>
          <p:cNvSpPr>
            <a:spLocks noChangeShapeType="1"/>
          </p:cNvSpPr>
          <p:nvPr/>
        </p:nvSpPr>
        <p:spPr bwMode="auto">
          <a:xfrm>
            <a:off x="7806953" y="4221956"/>
            <a:ext cx="288925" cy="576263"/>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321" name="Picture 15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94065" y="4869656"/>
            <a:ext cx="720725"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22" name="Line 151"/>
          <p:cNvSpPr>
            <a:spLocks noChangeShapeType="1"/>
          </p:cNvSpPr>
          <p:nvPr/>
        </p:nvSpPr>
        <p:spPr bwMode="auto">
          <a:xfrm>
            <a:off x="6654428" y="4580731"/>
            <a:ext cx="0" cy="2873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3" name="Line 152"/>
          <p:cNvSpPr>
            <a:spLocks noChangeShapeType="1"/>
          </p:cNvSpPr>
          <p:nvPr/>
        </p:nvSpPr>
        <p:spPr bwMode="auto">
          <a:xfrm flipV="1">
            <a:off x="7806953" y="4221956"/>
            <a:ext cx="2159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4" name="Line 153"/>
          <p:cNvSpPr>
            <a:spLocks noChangeShapeType="1"/>
          </p:cNvSpPr>
          <p:nvPr/>
        </p:nvSpPr>
        <p:spPr bwMode="auto">
          <a:xfrm flipV="1">
            <a:off x="7878390" y="4364831"/>
            <a:ext cx="2159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5" name="Line 154"/>
          <p:cNvSpPr>
            <a:spLocks noChangeShapeType="1"/>
          </p:cNvSpPr>
          <p:nvPr/>
        </p:nvSpPr>
        <p:spPr bwMode="auto">
          <a:xfrm flipV="1">
            <a:off x="7951415" y="4580731"/>
            <a:ext cx="2873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6" name="Line 155"/>
          <p:cNvSpPr>
            <a:spLocks noChangeShapeType="1"/>
          </p:cNvSpPr>
          <p:nvPr/>
        </p:nvSpPr>
        <p:spPr bwMode="auto">
          <a:xfrm flipV="1">
            <a:off x="8094290" y="4796631"/>
            <a:ext cx="2889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7" name="Line 156"/>
          <p:cNvSpPr>
            <a:spLocks noChangeShapeType="1"/>
          </p:cNvSpPr>
          <p:nvPr/>
        </p:nvSpPr>
        <p:spPr bwMode="auto">
          <a:xfrm>
            <a:off x="6581403" y="5517356"/>
            <a:ext cx="0" cy="503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8" name="Text Box 157"/>
          <p:cNvSpPr txBox="1">
            <a:spLocks noChangeArrowheads="1"/>
          </p:cNvSpPr>
          <p:nvPr/>
        </p:nvSpPr>
        <p:spPr bwMode="auto">
          <a:xfrm>
            <a:off x="5573340" y="3356769"/>
            <a:ext cx="717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400" b="1">
                <a:latin typeface="微软雅黑" panose="020B0503020204020204" pitchFamily="34" charset="-122"/>
                <a:ea typeface="微软雅黑" panose="020B0503020204020204" pitchFamily="34" charset="-122"/>
              </a:rPr>
              <a:t>路由器</a:t>
            </a:r>
          </a:p>
        </p:txBody>
      </p:sp>
      <p:sp>
        <p:nvSpPr>
          <p:cNvPr id="329" name="Text Box 158"/>
          <p:cNvSpPr txBox="1">
            <a:spLocks noChangeArrowheads="1"/>
          </p:cNvSpPr>
          <p:nvPr/>
        </p:nvSpPr>
        <p:spPr bwMode="auto">
          <a:xfrm>
            <a:off x="5573340" y="4293394"/>
            <a:ext cx="717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400" b="1">
                <a:latin typeface="微软雅黑" panose="020B0503020204020204" pitchFamily="34" charset="-122"/>
                <a:ea typeface="微软雅黑" panose="020B0503020204020204" pitchFamily="34" charset="-122"/>
              </a:rPr>
              <a:t>防火墙</a:t>
            </a:r>
          </a:p>
        </p:txBody>
      </p:sp>
      <p:sp>
        <p:nvSpPr>
          <p:cNvPr id="330" name="Text Box 159"/>
          <p:cNvSpPr txBox="1">
            <a:spLocks noChangeArrowheads="1"/>
          </p:cNvSpPr>
          <p:nvPr/>
        </p:nvSpPr>
        <p:spPr bwMode="auto">
          <a:xfrm>
            <a:off x="5106615" y="5098256"/>
            <a:ext cx="1258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b="1">
                <a:latin typeface="微软雅黑" panose="020B0503020204020204" pitchFamily="34" charset="-122"/>
                <a:ea typeface="微软雅黑" panose="020B0503020204020204" pitchFamily="34" charset="-122"/>
              </a:rPr>
              <a:t>核心交换机</a:t>
            </a:r>
          </a:p>
        </p:txBody>
      </p:sp>
      <p:sp>
        <p:nvSpPr>
          <p:cNvPr id="331" name="Text Box 160"/>
          <p:cNvSpPr txBox="1">
            <a:spLocks noChangeArrowheads="1"/>
          </p:cNvSpPr>
          <p:nvPr/>
        </p:nvSpPr>
        <p:spPr bwMode="auto">
          <a:xfrm>
            <a:off x="8464178" y="3523456"/>
            <a:ext cx="10459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b="1">
                <a:latin typeface="微软雅黑" panose="020B0503020204020204" pitchFamily="34" charset="-122"/>
                <a:ea typeface="微软雅黑" panose="020B0503020204020204" pitchFamily="34" charset="-122"/>
              </a:rPr>
              <a:t>Web </a:t>
            </a:r>
            <a:r>
              <a:rPr lang="zh-CN" altLang="en-US" sz="1200" b="1">
                <a:latin typeface="微软雅黑" panose="020B0503020204020204" pitchFamily="34" charset="-122"/>
                <a:ea typeface="微软雅黑" panose="020B0503020204020204" pitchFamily="34" charset="-122"/>
              </a:rPr>
              <a:t>服务器</a:t>
            </a:r>
          </a:p>
        </p:txBody>
      </p:sp>
      <p:sp>
        <p:nvSpPr>
          <p:cNvPr id="332" name="Text Box 161"/>
          <p:cNvSpPr txBox="1">
            <a:spLocks noChangeArrowheads="1"/>
          </p:cNvSpPr>
          <p:nvPr/>
        </p:nvSpPr>
        <p:spPr bwMode="auto">
          <a:xfrm>
            <a:off x="8526090" y="3804444"/>
            <a:ext cx="1250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200" b="1">
                <a:latin typeface="微软雅黑" panose="020B0503020204020204" pitchFamily="34" charset="-122"/>
                <a:ea typeface="微软雅黑" panose="020B0503020204020204" pitchFamily="34" charset="-122"/>
              </a:rPr>
              <a:t>电子邮件服务器</a:t>
            </a:r>
          </a:p>
        </p:txBody>
      </p:sp>
      <p:sp>
        <p:nvSpPr>
          <p:cNvPr id="333" name="Text Box 162"/>
          <p:cNvSpPr txBox="1">
            <a:spLocks noChangeArrowheads="1"/>
          </p:cNvSpPr>
          <p:nvPr/>
        </p:nvSpPr>
        <p:spPr bwMode="auto">
          <a:xfrm>
            <a:off x="8741990" y="4371181"/>
            <a:ext cx="987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b="1">
                <a:latin typeface="微软雅黑" panose="020B0503020204020204" pitchFamily="34" charset="-122"/>
                <a:ea typeface="微软雅黑" panose="020B0503020204020204" pitchFamily="34" charset="-122"/>
              </a:rPr>
              <a:t>FTP </a:t>
            </a:r>
            <a:r>
              <a:rPr lang="zh-CN" altLang="en-US" sz="1200" b="1">
                <a:latin typeface="微软雅黑" panose="020B0503020204020204" pitchFamily="34" charset="-122"/>
                <a:ea typeface="微软雅黑" panose="020B0503020204020204" pitchFamily="34" charset="-122"/>
              </a:rPr>
              <a:t>服务器</a:t>
            </a:r>
          </a:p>
        </p:txBody>
      </p:sp>
      <p:sp>
        <p:nvSpPr>
          <p:cNvPr id="334" name="Rectangle 163"/>
          <p:cNvSpPr>
            <a:spLocks noChangeArrowheads="1"/>
          </p:cNvSpPr>
          <p:nvPr/>
        </p:nvSpPr>
        <p:spPr bwMode="auto">
          <a:xfrm>
            <a:off x="8144768" y="5014119"/>
            <a:ext cx="1346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1400" b="1">
                <a:solidFill>
                  <a:srgbClr val="FF0000"/>
                </a:solidFill>
                <a:latin typeface="微软雅黑" panose="020B0503020204020204" pitchFamily="34" charset="-122"/>
                <a:ea typeface="微软雅黑" panose="020B0503020204020204" pitchFamily="34" charset="-122"/>
              </a:rPr>
              <a:t>DMZ</a:t>
            </a:r>
            <a:r>
              <a:rPr lang="zh-CN" altLang="en-US" sz="1400" b="1">
                <a:solidFill>
                  <a:srgbClr val="FF0000"/>
                </a:solidFill>
                <a:latin typeface="微软雅黑" panose="020B0503020204020204" pitchFamily="34" charset="-122"/>
                <a:ea typeface="微软雅黑" panose="020B0503020204020204" pitchFamily="34" charset="-122"/>
              </a:rPr>
              <a:t>公共服务</a:t>
            </a:r>
          </a:p>
        </p:txBody>
      </p:sp>
      <p:pic>
        <p:nvPicPr>
          <p:cNvPr id="335" name="Picture 164" descr="firewall"/>
          <p:cNvPicPr>
            <a:picLocks noChangeAspect="1" noChangeArrowheads="1"/>
          </p:cNvPicPr>
          <p:nvPr/>
        </p:nvPicPr>
        <p:blipFill>
          <a:blip r:embed="rId8" cstate="print">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6578228" y="3642519"/>
            <a:ext cx="2190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6" name="Oval 165"/>
          <p:cNvSpPr>
            <a:spLocks noChangeArrowheads="1"/>
          </p:cNvSpPr>
          <p:nvPr/>
        </p:nvSpPr>
        <p:spPr bwMode="auto">
          <a:xfrm>
            <a:off x="5447928" y="5733256"/>
            <a:ext cx="2374900" cy="742950"/>
          </a:xfrm>
          <a:prstGeom prst="ellipse">
            <a:avLst/>
          </a:prstGeom>
          <a:gradFill rotWithShape="0">
            <a:gsLst>
              <a:gs pos="0">
                <a:srgbClr val="F3FBFF"/>
              </a:gs>
              <a:gs pos="100000">
                <a:srgbClr val="CCECFF"/>
              </a:gs>
            </a:gsLst>
            <a:lin ang="5400000" scaled="1"/>
          </a:gradFill>
          <a:ln w="38100">
            <a:solidFill>
              <a:schemeClr val="folHlink"/>
            </a:solidFill>
            <a:round/>
            <a:headEnd/>
            <a:tailEnd/>
          </a:ln>
        </p:spPr>
        <p:txBody>
          <a:bodyPr tIns="27432" bIns="27432" anchor="b" anchorCtr="1"/>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endParaRPr lang="zh-CN" altLang="zh-CN" sz="1200" b="1">
              <a:latin typeface="微软雅黑" panose="020B0503020204020204" pitchFamily="34" charset="-122"/>
              <a:ea typeface="微软雅黑" panose="020B0503020204020204" pitchFamily="34" charset="-122"/>
            </a:endParaRPr>
          </a:p>
        </p:txBody>
      </p:sp>
      <p:sp>
        <p:nvSpPr>
          <p:cNvPr id="337" name="Rectangle 166"/>
          <p:cNvSpPr>
            <a:spLocks noChangeArrowheads="1"/>
          </p:cNvSpPr>
          <p:nvPr/>
        </p:nvSpPr>
        <p:spPr bwMode="auto">
          <a:xfrm>
            <a:off x="6187703" y="5998369"/>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400" b="1">
                <a:solidFill>
                  <a:srgbClr val="FF0000"/>
                </a:solidFill>
                <a:latin typeface="微软雅黑" panose="020B0503020204020204" pitchFamily="34" charset="-122"/>
                <a:ea typeface="微软雅黑" panose="020B0503020204020204" pitchFamily="34" charset="-122"/>
              </a:rPr>
              <a:t>公司内网</a:t>
            </a:r>
          </a:p>
        </p:txBody>
      </p:sp>
      <p:sp>
        <p:nvSpPr>
          <p:cNvPr id="338" name="Text Box 167"/>
          <p:cNvSpPr txBox="1">
            <a:spLocks noChangeArrowheads="1"/>
          </p:cNvSpPr>
          <p:nvPr/>
        </p:nvSpPr>
        <p:spPr bwMode="auto">
          <a:xfrm>
            <a:off x="6916365" y="3429794"/>
            <a:ext cx="960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000" b="1" dirty="0">
                <a:solidFill>
                  <a:srgbClr val="F30734"/>
                </a:solidFill>
                <a:latin typeface="微软雅黑" panose="020B0503020204020204" pitchFamily="34" charset="-122"/>
                <a:ea typeface="微软雅黑" panose="020B0503020204020204" pitchFamily="34" charset="-122"/>
              </a:rPr>
              <a:t>Tap</a:t>
            </a:r>
          </a:p>
          <a:p>
            <a:pPr algn="ctr">
              <a:lnSpc>
                <a:spcPct val="100000"/>
              </a:lnSpc>
              <a:spcBef>
                <a:spcPct val="0"/>
              </a:spcBef>
              <a:buFontTx/>
              <a:buNone/>
            </a:pPr>
            <a:r>
              <a:rPr lang="zh-CN" altLang="en-US" sz="2000" b="1" dirty="0">
                <a:solidFill>
                  <a:srgbClr val="F30734"/>
                </a:solidFill>
                <a:latin typeface="微软雅黑" panose="020B0503020204020204" pitchFamily="34" charset="-122"/>
                <a:ea typeface="微软雅黑" panose="020B0503020204020204" pitchFamily="34" charset="-122"/>
              </a:rPr>
              <a:t>分接器</a:t>
            </a:r>
          </a:p>
        </p:txBody>
      </p:sp>
      <p:sp>
        <p:nvSpPr>
          <p:cNvPr id="339" name="Line 168"/>
          <p:cNvSpPr>
            <a:spLocks noChangeShapeType="1"/>
          </p:cNvSpPr>
          <p:nvPr/>
        </p:nvSpPr>
        <p:spPr bwMode="auto">
          <a:xfrm flipV="1">
            <a:off x="5644778" y="3860006"/>
            <a:ext cx="7207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40" name="Line 169"/>
          <p:cNvSpPr>
            <a:spLocks noChangeShapeType="1"/>
          </p:cNvSpPr>
          <p:nvPr/>
        </p:nvSpPr>
        <p:spPr bwMode="auto">
          <a:xfrm flipV="1">
            <a:off x="4133478" y="4004469"/>
            <a:ext cx="863600" cy="93345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109265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3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p:bldP spid="177" grpId="0"/>
      <p:bldP spid="179" grpId="0"/>
      <p:bldP spid="180" grpId="0" animBg="1"/>
      <p:bldP spid="240" grpId="0"/>
      <p:bldP spid="241" grpId="0" animBg="1"/>
      <p:bldP spid="268" grpId="0" animBg="1"/>
      <p:bldP spid="320" grpId="0" animBg="1"/>
      <p:bldP spid="322" grpId="0" animBg="1"/>
      <p:bldP spid="323" grpId="0" animBg="1"/>
      <p:bldP spid="324" grpId="0" animBg="1"/>
      <p:bldP spid="325" grpId="0" animBg="1"/>
      <p:bldP spid="326" grpId="0" animBg="1"/>
      <p:bldP spid="327" grpId="0" animBg="1"/>
      <p:bldP spid="328" grpId="0"/>
      <p:bldP spid="329" grpId="0"/>
      <p:bldP spid="330" grpId="0"/>
      <p:bldP spid="331" grpId="0"/>
      <p:bldP spid="332" grpId="0"/>
      <p:bldP spid="333" grpId="0"/>
      <p:bldP spid="334" grpId="0"/>
      <p:bldP spid="336" grpId="0" animBg="1"/>
      <p:bldP spid="337" grpId="0"/>
      <p:bldP spid="338" grpId="0"/>
      <p:bldP spid="339" grpId="0" animBg="1"/>
      <p:bldP spid="34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smtClean="0"/>
              <a:t> 外围</a:t>
            </a:r>
            <a:r>
              <a:rPr lang="zh-CN" altLang="en-US" dirty="0"/>
              <a:t>支撑技术</a:t>
            </a:r>
          </a:p>
          <a:p>
            <a:pPr lvl="2"/>
            <a:r>
              <a:rPr lang="zh-CN" altLang="en-US" dirty="0" smtClean="0"/>
              <a:t> 联动</a:t>
            </a:r>
            <a:r>
              <a:rPr lang="zh-CN" altLang="en-US" dirty="0"/>
              <a:t>机制</a:t>
            </a:r>
          </a:p>
          <a:p>
            <a:pPr lvl="2"/>
            <a:r>
              <a:rPr lang="zh-CN" altLang="en-US" dirty="0" smtClean="0"/>
              <a:t> 响应</a:t>
            </a:r>
            <a:r>
              <a:rPr lang="zh-CN" altLang="en-US" dirty="0"/>
              <a:t>机制</a:t>
            </a:r>
          </a:p>
          <a:p>
            <a:pPr lvl="2"/>
            <a:r>
              <a:rPr lang="zh-CN" altLang="en-US" dirty="0" smtClean="0"/>
              <a:t> 日志</a:t>
            </a:r>
            <a:r>
              <a:rPr lang="zh-CN" altLang="en-US" dirty="0"/>
              <a:t>分析</a:t>
            </a:r>
          </a:p>
          <a:p>
            <a:pPr lvl="2"/>
            <a:r>
              <a:rPr lang="zh-CN" altLang="en-US" dirty="0" smtClean="0"/>
              <a:t> 事件</a:t>
            </a:r>
            <a:r>
              <a:rPr lang="zh-CN" altLang="en-US" dirty="0"/>
              <a:t>过滤技术</a:t>
            </a:r>
          </a:p>
          <a:p>
            <a:pPr lvl="2"/>
            <a:r>
              <a:rPr lang="zh-CN" altLang="en-US" dirty="0" smtClean="0"/>
              <a:t> 漏洞</a:t>
            </a:r>
            <a:r>
              <a:rPr lang="zh-CN" altLang="en-US" dirty="0"/>
              <a:t>机理</a:t>
            </a:r>
            <a:r>
              <a:rPr lang="zh-CN" altLang="en-US" dirty="0" smtClean="0"/>
              <a:t>研究</a:t>
            </a:r>
            <a:endParaRPr lang="en-US" altLang="zh-CN" dirty="0" smtClean="0"/>
          </a:p>
          <a:p>
            <a:pPr marL="914400" lvl="2" indent="0">
              <a:buNone/>
            </a:pPr>
            <a:r>
              <a:rPr lang="zh-CN" altLang="en-US" dirty="0" smtClean="0">
                <a:solidFill>
                  <a:srgbClr val="C00000"/>
                </a:solidFill>
              </a:rPr>
              <a:t>参阅教材第四章</a:t>
            </a:r>
            <a:endParaRPr lang="zh-CN" altLang="en-US" dirty="0">
              <a:solidFill>
                <a:srgbClr val="C00000"/>
              </a:solidFill>
            </a:endParaRP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smtClean="0">
                <a:solidFill>
                  <a:schemeClr val="accent1"/>
                </a:solidFill>
                <a:latin typeface="微软雅黑" panose="020B0503020204020204" pitchFamily="34" charset="-122"/>
                <a:ea typeface="微软雅黑" panose="020B0503020204020204" pitchFamily="34" charset="-122"/>
              </a:rPr>
              <a:t>入侵</a:t>
            </a:r>
            <a:r>
              <a:rPr lang="zh-CN" altLang="en-US" sz="2800" dirty="0" smtClean="0">
                <a:solidFill>
                  <a:schemeClr val="accent1"/>
                </a:solidFill>
                <a:latin typeface="微软雅黑" panose="020B0503020204020204" pitchFamily="34" charset="-122"/>
                <a:ea typeface="微软雅黑" panose="020B0503020204020204" pitchFamily="34" charset="-122"/>
              </a:rPr>
              <a:t>检测系统实例与部署方式</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19375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500"/>
                                        <p:tgtEl>
                                          <p:spTgt spid="3">
                                            <p:txEl>
                                              <p:pRg st="5" end="5"/>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系统评价指标</a:t>
            </a:r>
            <a:r>
              <a:rPr lang="en-US" altLang="zh-CN" dirty="0" smtClean="0"/>
              <a:t>——</a:t>
            </a:r>
            <a:r>
              <a:rPr lang="zh-CN" altLang="en-US" dirty="0" smtClean="0"/>
              <a:t>性能指标</a:t>
            </a:r>
            <a:endParaRPr lang="en-US" altLang="zh-CN" dirty="0" smtClean="0"/>
          </a:p>
          <a:p>
            <a:pPr lvl="2"/>
            <a:r>
              <a:rPr lang="en-US" altLang="zh-CN" dirty="0"/>
              <a:t> Porras</a:t>
            </a:r>
            <a:r>
              <a:rPr lang="zh-CN" altLang="en-US" dirty="0"/>
              <a:t>等给出了评价入侵检测系统性能的三个因素：</a:t>
            </a:r>
          </a:p>
          <a:p>
            <a:pPr lvl="3"/>
            <a:r>
              <a:rPr lang="zh-CN" altLang="en-US" dirty="0"/>
              <a:t>	</a:t>
            </a:r>
            <a:r>
              <a:rPr lang="zh-CN" altLang="en-US" dirty="0">
                <a:solidFill>
                  <a:srgbClr val="C00000"/>
                </a:solidFill>
              </a:rPr>
              <a:t>准确性</a:t>
            </a:r>
            <a:r>
              <a:rPr lang="zh-CN" altLang="en-US" dirty="0"/>
              <a:t>（</a:t>
            </a:r>
            <a:r>
              <a:rPr lang="en-US" altLang="zh-CN" dirty="0"/>
              <a:t>Accuracy</a:t>
            </a:r>
            <a:r>
              <a:rPr lang="zh-CN" altLang="en-US" dirty="0"/>
              <a:t>）</a:t>
            </a:r>
          </a:p>
          <a:p>
            <a:pPr lvl="3"/>
            <a:r>
              <a:rPr lang="zh-CN" altLang="en-US" dirty="0"/>
              <a:t>	</a:t>
            </a:r>
            <a:r>
              <a:rPr lang="zh-CN" altLang="en-US" dirty="0">
                <a:solidFill>
                  <a:srgbClr val="C00000"/>
                </a:solidFill>
              </a:rPr>
              <a:t>处理性能</a:t>
            </a:r>
            <a:r>
              <a:rPr lang="zh-CN" altLang="en-US" dirty="0"/>
              <a:t>（</a:t>
            </a:r>
            <a:r>
              <a:rPr lang="en-US" altLang="zh-CN" dirty="0"/>
              <a:t>Performance</a:t>
            </a:r>
            <a:r>
              <a:rPr lang="zh-CN" altLang="en-US" dirty="0"/>
              <a:t>）</a:t>
            </a:r>
          </a:p>
          <a:p>
            <a:pPr lvl="3"/>
            <a:r>
              <a:rPr lang="zh-CN" altLang="en-US" dirty="0"/>
              <a:t>	</a:t>
            </a:r>
            <a:r>
              <a:rPr lang="zh-CN" altLang="en-US" dirty="0">
                <a:solidFill>
                  <a:srgbClr val="C00000"/>
                </a:solidFill>
              </a:rPr>
              <a:t>完备性</a:t>
            </a:r>
            <a:r>
              <a:rPr lang="zh-CN" altLang="en-US" dirty="0"/>
              <a:t>（</a:t>
            </a:r>
            <a:r>
              <a:rPr lang="en-US" altLang="zh-CN" dirty="0"/>
              <a:t>Completeness</a:t>
            </a:r>
            <a:r>
              <a:rPr lang="zh-CN" altLang="en-US" dirty="0"/>
              <a:t>）</a:t>
            </a:r>
          </a:p>
          <a:p>
            <a:pPr lvl="2"/>
            <a:r>
              <a:rPr lang="en-US" altLang="zh-CN" dirty="0" smtClean="0"/>
              <a:t> Debar</a:t>
            </a:r>
            <a:r>
              <a:rPr lang="zh-CN" altLang="en-US" dirty="0"/>
              <a:t>等增加了两个性能评价测度</a:t>
            </a:r>
          </a:p>
          <a:p>
            <a:pPr lvl="3"/>
            <a:r>
              <a:rPr lang="zh-CN" altLang="en-US" dirty="0"/>
              <a:t>	</a:t>
            </a:r>
            <a:r>
              <a:rPr lang="zh-CN" altLang="en-US" dirty="0">
                <a:solidFill>
                  <a:srgbClr val="C00000"/>
                </a:solidFill>
              </a:rPr>
              <a:t>容错性</a:t>
            </a:r>
            <a:r>
              <a:rPr lang="zh-CN" altLang="en-US" dirty="0"/>
              <a:t>（</a:t>
            </a:r>
            <a:r>
              <a:rPr lang="en-US" altLang="zh-CN" dirty="0"/>
              <a:t>Fault Tolerance</a:t>
            </a:r>
            <a:r>
              <a:rPr lang="zh-CN" altLang="en-US" dirty="0"/>
              <a:t>）</a:t>
            </a:r>
          </a:p>
          <a:p>
            <a:pPr lvl="3"/>
            <a:r>
              <a:rPr lang="zh-CN" altLang="en-US" dirty="0"/>
              <a:t>	</a:t>
            </a:r>
            <a:r>
              <a:rPr lang="zh-CN" altLang="en-US" dirty="0">
                <a:solidFill>
                  <a:srgbClr val="C00000"/>
                </a:solidFill>
              </a:rPr>
              <a:t>及时性</a:t>
            </a:r>
            <a:r>
              <a:rPr lang="zh-CN" altLang="en-US" dirty="0"/>
              <a:t>（</a:t>
            </a:r>
            <a:r>
              <a:rPr lang="en-US" altLang="zh-CN" dirty="0"/>
              <a:t>Timeliness</a:t>
            </a:r>
            <a:r>
              <a:rPr lang="zh-CN" altLang="en-US" dirty="0"/>
              <a:t>）</a:t>
            </a:r>
          </a:p>
          <a:p>
            <a:pPr lvl="2"/>
            <a:endParaRPr lang="en-US" altLang="zh-CN" dirty="0" smtClean="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smtClean="0">
                <a:solidFill>
                  <a:schemeClr val="accent1"/>
                </a:solidFill>
                <a:latin typeface="微软雅黑" panose="020B0503020204020204" pitchFamily="34" charset="-122"/>
                <a:ea typeface="微软雅黑" panose="020B0503020204020204" pitchFamily="34" charset="-122"/>
              </a:rPr>
              <a:t>入侵</a:t>
            </a:r>
            <a:r>
              <a:rPr lang="zh-CN" altLang="en-US" sz="2800" dirty="0" smtClean="0">
                <a:solidFill>
                  <a:schemeClr val="accent1"/>
                </a:solidFill>
                <a:latin typeface="微软雅黑" panose="020B0503020204020204" pitchFamily="34" charset="-122"/>
                <a:ea typeface="微软雅黑" panose="020B0503020204020204" pitchFamily="34" charset="-122"/>
              </a:rPr>
              <a:t>检测系统实例与部署方式</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002229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smtClean="0"/>
              <a:t> 系统评价</a:t>
            </a:r>
            <a:r>
              <a:rPr lang="zh-CN" altLang="en-US" dirty="0"/>
              <a:t>指标</a:t>
            </a:r>
            <a:r>
              <a:rPr lang="en-US" altLang="zh-CN" dirty="0"/>
              <a:t>——</a:t>
            </a:r>
            <a:r>
              <a:rPr lang="zh-CN" altLang="en-US" dirty="0" smtClean="0"/>
              <a:t>性能指标测试</a:t>
            </a:r>
            <a:endParaRPr lang="en-US" altLang="zh-CN" dirty="0"/>
          </a:p>
          <a:p>
            <a:pPr lvl="2"/>
            <a:r>
              <a:rPr lang="en-US" altLang="zh-CN" dirty="0" smtClean="0"/>
              <a:t> </a:t>
            </a:r>
            <a:r>
              <a:rPr lang="en-US" altLang="zh-CN" dirty="0" smtClean="0">
                <a:solidFill>
                  <a:srgbClr val="C00000"/>
                </a:solidFill>
              </a:rPr>
              <a:t>HIDS</a:t>
            </a:r>
            <a:r>
              <a:rPr lang="zh-CN" altLang="en-US" dirty="0"/>
              <a:t>：漏报率、误报率、资源占用率；</a:t>
            </a:r>
          </a:p>
          <a:p>
            <a:pPr lvl="2"/>
            <a:r>
              <a:rPr lang="en-US" altLang="zh-CN" dirty="0" smtClean="0"/>
              <a:t> </a:t>
            </a:r>
            <a:r>
              <a:rPr lang="en-US" altLang="zh-CN" dirty="0" smtClean="0">
                <a:solidFill>
                  <a:srgbClr val="C00000"/>
                </a:solidFill>
              </a:rPr>
              <a:t>NIDS</a:t>
            </a:r>
            <a:r>
              <a:rPr lang="zh-CN" altLang="en-US" dirty="0"/>
              <a:t>：漏报率、误报率、特征库强度；</a:t>
            </a:r>
          </a:p>
          <a:p>
            <a:pPr lvl="2"/>
            <a:r>
              <a:rPr lang="zh-CN" altLang="en-US" dirty="0" smtClean="0"/>
              <a:t> 模拟</a:t>
            </a:r>
            <a:r>
              <a:rPr lang="zh-CN" altLang="en-US" dirty="0"/>
              <a:t>背景流量</a:t>
            </a:r>
          </a:p>
          <a:p>
            <a:pPr lvl="3"/>
            <a:r>
              <a:rPr lang="zh-CN" altLang="en-US" dirty="0" smtClean="0"/>
              <a:t> </a:t>
            </a:r>
            <a:r>
              <a:rPr lang="zh-CN" altLang="en-US" dirty="0" smtClean="0">
                <a:solidFill>
                  <a:srgbClr val="C00000"/>
                </a:solidFill>
              </a:rPr>
              <a:t>硬件</a:t>
            </a:r>
            <a:r>
              <a:rPr lang="zh-CN" altLang="en-US" dirty="0"/>
              <a:t>：</a:t>
            </a:r>
            <a:r>
              <a:rPr lang="en-US" altLang="zh-CN" dirty="0" err="1"/>
              <a:t>SmartBits</a:t>
            </a:r>
            <a:r>
              <a:rPr lang="zh-CN" altLang="en-US" dirty="0"/>
              <a:t>，人为构造一定大小的数据报，从</a:t>
            </a:r>
            <a:r>
              <a:rPr lang="en-US" altLang="zh-CN" dirty="0"/>
              <a:t>64bytes</a:t>
            </a:r>
            <a:r>
              <a:rPr lang="zh-CN" altLang="en-US" dirty="0"/>
              <a:t>到</a:t>
            </a:r>
            <a:r>
              <a:rPr lang="en-US" altLang="zh-CN" dirty="0"/>
              <a:t>1518bytes</a:t>
            </a:r>
            <a:r>
              <a:rPr lang="zh-CN" altLang="en-US" dirty="0"/>
              <a:t>，衡量不同</a:t>
            </a:r>
            <a:r>
              <a:rPr lang="en-US" altLang="zh-CN" dirty="0" err="1"/>
              <a:t>pps</a:t>
            </a:r>
            <a:r>
              <a:rPr lang="en-US" altLang="zh-CN" dirty="0"/>
              <a:t> (packets per second)</a:t>
            </a:r>
            <a:r>
              <a:rPr lang="zh-CN" altLang="en-US" dirty="0"/>
              <a:t>下</a:t>
            </a:r>
            <a:r>
              <a:rPr lang="en-US" altLang="zh-CN" dirty="0"/>
              <a:t>IDS</a:t>
            </a:r>
            <a:r>
              <a:rPr lang="zh-CN" altLang="en-US" dirty="0"/>
              <a:t>对攻击的检测情况。</a:t>
            </a:r>
          </a:p>
          <a:p>
            <a:pPr lvl="3"/>
            <a:r>
              <a:rPr lang="zh-CN" altLang="en-US" dirty="0" smtClean="0"/>
              <a:t> </a:t>
            </a:r>
            <a:r>
              <a:rPr lang="zh-CN" altLang="en-US" dirty="0" smtClean="0">
                <a:solidFill>
                  <a:srgbClr val="C00000"/>
                </a:solidFill>
              </a:rPr>
              <a:t>软件</a:t>
            </a:r>
            <a:r>
              <a:rPr lang="zh-CN" altLang="en-US" dirty="0"/>
              <a:t>：</a:t>
            </a:r>
            <a:r>
              <a:rPr lang="en-US" altLang="zh-CN" dirty="0" err="1"/>
              <a:t>tcpdump</a:t>
            </a:r>
            <a:r>
              <a:rPr lang="en-US" altLang="zh-CN" dirty="0"/>
              <a:t> &amp; </a:t>
            </a:r>
            <a:r>
              <a:rPr lang="en-US" altLang="zh-CN" dirty="0" err="1"/>
              <a:t>tcpreplay</a:t>
            </a:r>
            <a:r>
              <a:rPr lang="zh-CN" altLang="en-US" dirty="0"/>
              <a:t>，对流量的回放</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smtClean="0">
                <a:solidFill>
                  <a:schemeClr val="accent1"/>
                </a:solidFill>
                <a:latin typeface="微软雅黑" panose="020B0503020204020204" pitchFamily="34" charset="-122"/>
                <a:ea typeface="微软雅黑" panose="020B0503020204020204" pitchFamily="34" charset="-122"/>
              </a:rPr>
              <a:t>入侵</a:t>
            </a:r>
            <a:r>
              <a:rPr lang="zh-CN" altLang="en-US" sz="2800" dirty="0" smtClean="0">
                <a:solidFill>
                  <a:schemeClr val="accent1"/>
                </a:solidFill>
                <a:latin typeface="微软雅黑" panose="020B0503020204020204" pitchFamily="34" charset="-122"/>
                <a:ea typeface="微软雅黑" panose="020B0503020204020204" pitchFamily="34" charset="-122"/>
              </a:rPr>
              <a:t>检测系统实例与部署方式</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498393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smtClean="0"/>
              <a:t> 系统评价</a:t>
            </a:r>
            <a:r>
              <a:rPr lang="zh-CN" altLang="en-US" dirty="0"/>
              <a:t>指标</a:t>
            </a:r>
            <a:r>
              <a:rPr lang="en-US" altLang="zh-CN" dirty="0" smtClean="0"/>
              <a:t>——</a:t>
            </a:r>
            <a:r>
              <a:rPr lang="zh-CN" altLang="en-US" dirty="0" smtClean="0"/>
              <a:t>功能指标</a:t>
            </a:r>
            <a:endParaRPr lang="en-US" altLang="zh-CN" dirty="0" smtClean="0"/>
          </a:p>
          <a:p>
            <a:pPr lvl="2"/>
            <a:r>
              <a:rPr lang="en-US" altLang="zh-CN" dirty="0" smtClean="0"/>
              <a:t> </a:t>
            </a:r>
            <a:r>
              <a:rPr lang="zh-CN" altLang="en-US" dirty="0" smtClean="0">
                <a:solidFill>
                  <a:srgbClr val="C00000"/>
                </a:solidFill>
              </a:rPr>
              <a:t>系统结构</a:t>
            </a:r>
            <a:r>
              <a:rPr lang="zh-CN" altLang="en-US" dirty="0" smtClean="0"/>
              <a:t>：集中</a:t>
            </a:r>
            <a:r>
              <a:rPr lang="en-US" altLang="zh-CN" dirty="0" smtClean="0"/>
              <a:t>/</a:t>
            </a:r>
            <a:r>
              <a:rPr lang="zh-CN" altLang="en-US" dirty="0" smtClean="0"/>
              <a:t>分布式结构、本地</a:t>
            </a:r>
            <a:r>
              <a:rPr lang="en-US" altLang="zh-CN" dirty="0" smtClean="0"/>
              <a:t>/</a:t>
            </a:r>
            <a:r>
              <a:rPr lang="zh-CN" altLang="en-US" dirty="0" smtClean="0"/>
              <a:t>远程管理模式、通讯安全</a:t>
            </a:r>
            <a:endParaRPr lang="en-US" altLang="zh-CN" dirty="0" smtClean="0"/>
          </a:p>
          <a:p>
            <a:pPr lvl="2"/>
            <a:r>
              <a:rPr lang="en-US" altLang="zh-CN" dirty="0" smtClean="0"/>
              <a:t> </a:t>
            </a:r>
            <a:r>
              <a:rPr lang="zh-CN" altLang="en-US" dirty="0">
                <a:solidFill>
                  <a:srgbClr val="C00000"/>
                </a:solidFill>
              </a:rPr>
              <a:t>探测引擎</a:t>
            </a:r>
            <a:r>
              <a:rPr lang="zh-CN" altLang="en-US" dirty="0"/>
              <a:t>：检测</a:t>
            </a:r>
            <a:r>
              <a:rPr lang="zh-CN" altLang="en-US" dirty="0" smtClean="0"/>
              <a:t>能力、事件响应、自身安全</a:t>
            </a:r>
            <a:endParaRPr lang="en-US" altLang="zh-CN" dirty="0" smtClean="0"/>
          </a:p>
          <a:p>
            <a:pPr lvl="2"/>
            <a:r>
              <a:rPr lang="en-US" altLang="zh-CN" dirty="0" smtClean="0"/>
              <a:t> </a:t>
            </a:r>
            <a:r>
              <a:rPr lang="zh-CN" altLang="en-US" dirty="0">
                <a:solidFill>
                  <a:srgbClr val="C00000"/>
                </a:solidFill>
              </a:rPr>
              <a:t>控制台</a:t>
            </a:r>
            <a:r>
              <a:rPr lang="zh-CN" altLang="en-US" dirty="0"/>
              <a:t>：策略</a:t>
            </a:r>
            <a:r>
              <a:rPr lang="zh-CN" altLang="en-US" dirty="0" smtClean="0"/>
              <a:t>灵活性、自定义事件、事件</a:t>
            </a:r>
            <a:r>
              <a:rPr lang="zh-CN" altLang="en-US" dirty="0"/>
              <a:t>库</a:t>
            </a:r>
            <a:r>
              <a:rPr lang="zh-CN" altLang="en-US" dirty="0" smtClean="0"/>
              <a:t>更新、易</a:t>
            </a:r>
            <a:r>
              <a:rPr lang="zh-CN" altLang="en-US" dirty="0"/>
              <a:t>用</a:t>
            </a:r>
            <a:r>
              <a:rPr lang="zh-CN" altLang="en-US" dirty="0" smtClean="0"/>
              <a:t>性、综合分析、事件</a:t>
            </a:r>
            <a:r>
              <a:rPr lang="zh-CN" altLang="en-US" dirty="0"/>
              <a:t>数量 </a:t>
            </a:r>
          </a:p>
          <a:p>
            <a:pPr lvl="2"/>
            <a:endParaRPr lang="zh-CN" altLang="en-US" dirty="0"/>
          </a:p>
          <a:p>
            <a:pPr lvl="2"/>
            <a:endParaRPr lang="zh-CN" altLang="en-US" dirty="0" smtClean="0"/>
          </a:p>
          <a:p>
            <a:pPr lvl="2"/>
            <a:endParaRPr lang="zh-CN" altLang="en-US" dirty="0" smtClean="0"/>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smtClean="0">
                <a:solidFill>
                  <a:schemeClr val="accent1"/>
                </a:solidFill>
                <a:latin typeface="微软雅黑" panose="020B0503020204020204" pitchFamily="34" charset="-122"/>
                <a:ea typeface="微软雅黑" panose="020B0503020204020204" pitchFamily="34" charset="-122"/>
              </a:rPr>
              <a:t>入侵</a:t>
            </a:r>
            <a:r>
              <a:rPr lang="zh-CN" altLang="en-US" sz="2800" dirty="0" smtClean="0">
                <a:solidFill>
                  <a:schemeClr val="accent1"/>
                </a:solidFill>
                <a:latin typeface="微软雅黑" panose="020B0503020204020204" pitchFamily="34" charset="-122"/>
                <a:ea typeface="微软雅黑" panose="020B0503020204020204" pitchFamily="34" charset="-122"/>
              </a:rPr>
              <a:t>检测系统实例与部署方式</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165708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normAutofit/>
          </a:bodyPr>
          <a:lstStyle/>
          <a:p>
            <a:pPr lvl="1"/>
            <a:r>
              <a:rPr lang="en-US" altLang="zh-CN" dirty="0" smtClean="0"/>
              <a:t> </a:t>
            </a:r>
            <a:r>
              <a:rPr lang="zh-CN" altLang="en-US" dirty="0" smtClean="0"/>
              <a:t>未来发展趋势</a:t>
            </a:r>
            <a:endParaRPr lang="en-US" altLang="zh-CN" dirty="0" smtClean="0"/>
          </a:p>
          <a:p>
            <a:pPr lvl="2"/>
            <a:r>
              <a:rPr lang="zh-CN" altLang="en-US" dirty="0" smtClean="0"/>
              <a:t> 学术界：智能化</a:t>
            </a:r>
            <a:r>
              <a:rPr lang="zh-CN" altLang="en-US" dirty="0"/>
              <a:t>检测</a:t>
            </a:r>
            <a:r>
              <a:rPr lang="zh-CN" altLang="en-US" dirty="0" smtClean="0"/>
              <a:t>算法、大规模态势感知能力</a:t>
            </a:r>
            <a:endParaRPr lang="zh-CN" altLang="en-US" dirty="0"/>
          </a:p>
          <a:p>
            <a:pPr lvl="2"/>
            <a:r>
              <a:rPr lang="zh-CN" altLang="en-US" dirty="0" smtClean="0"/>
              <a:t> 产业界</a:t>
            </a:r>
            <a:endParaRPr lang="zh-CN" altLang="en-US" dirty="0"/>
          </a:p>
          <a:p>
            <a:pPr lvl="3"/>
            <a:r>
              <a:rPr lang="zh-CN" altLang="en-US" dirty="0" smtClean="0"/>
              <a:t>应用层</a:t>
            </a:r>
            <a:r>
              <a:rPr lang="zh-CN" altLang="en-US" dirty="0"/>
              <a:t>入侵检测的研究</a:t>
            </a:r>
          </a:p>
          <a:p>
            <a:pPr lvl="3"/>
            <a:r>
              <a:rPr lang="zh-CN" altLang="en-US" dirty="0" smtClean="0"/>
              <a:t>入侵</a:t>
            </a:r>
            <a:r>
              <a:rPr lang="zh-CN" altLang="en-US" dirty="0"/>
              <a:t>检测系统的标准化工作</a:t>
            </a:r>
          </a:p>
          <a:p>
            <a:pPr lvl="3"/>
            <a:r>
              <a:rPr lang="zh-CN" altLang="en-US" dirty="0" smtClean="0"/>
              <a:t>宽带</a:t>
            </a:r>
            <a:r>
              <a:rPr lang="zh-CN" altLang="en-US" dirty="0"/>
              <a:t>高速网络的实时入侵检测系统</a:t>
            </a:r>
          </a:p>
          <a:p>
            <a:pPr lvl="3"/>
            <a:r>
              <a:rPr lang="zh-CN" altLang="en-US" dirty="0" smtClean="0"/>
              <a:t>入侵</a:t>
            </a:r>
            <a:r>
              <a:rPr lang="zh-CN" altLang="en-US" dirty="0"/>
              <a:t>追踪、起诉的支持</a:t>
            </a:r>
          </a:p>
          <a:p>
            <a:pPr lvl="3"/>
            <a:r>
              <a:rPr lang="en-US" altLang="zh-CN" dirty="0" smtClean="0"/>
              <a:t>IDS→IPS→IMS→UTM</a:t>
            </a:r>
            <a:endParaRPr lang="en-US" altLang="zh-CN" dirty="0"/>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smtClean="0">
                <a:solidFill>
                  <a:schemeClr val="accent1"/>
                </a:solidFill>
                <a:latin typeface="微软雅黑" panose="020B0503020204020204" pitchFamily="34" charset="-122"/>
                <a:ea typeface="微软雅黑" panose="020B0503020204020204" pitchFamily="34" charset="-122"/>
              </a:rPr>
              <a:t>入侵</a:t>
            </a:r>
            <a:r>
              <a:rPr lang="zh-CN" altLang="en-US" sz="2800" dirty="0" smtClean="0">
                <a:solidFill>
                  <a:schemeClr val="accent1"/>
                </a:solidFill>
                <a:latin typeface="微软雅黑" panose="020B0503020204020204" pitchFamily="34" charset="-122"/>
                <a:ea typeface="微软雅黑" panose="020B0503020204020204" pitchFamily="34" charset="-122"/>
              </a:rPr>
              <a:t>检测系统实例与部署方式</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7752184" y="2052786"/>
            <a:ext cx="3734120" cy="3618558"/>
          </a:xfrm>
          <a:prstGeom prst="rect">
            <a:avLst/>
          </a:prstGeom>
        </p:spPr>
      </p:pic>
    </p:spTree>
    <p:extLst>
      <p:ext uri="{BB962C8B-B14F-4D97-AF65-F5344CB8AC3E}">
        <p14:creationId xmlns:p14="http://schemas.microsoft.com/office/powerpoint/2010/main" val="17920980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6" presetClass="entr" presetSubtype="3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out)">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第七讲 入侵检测技术</a:t>
            </a:r>
            <a:endParaRPr lang="zh-CN" altLang="en-US" dirty="0"/>
          </a:p>
        </p:txBody>
      </p:sp>
      <p:sp>
        <p:nvSpPr>
          <p:cNvPr id="3" name="内容占位符 2"/>
          <p:cNvSpPr>
            <a:spLocks noGrp="1"/>
          </p:cNvSpPr>
          <p:nvPr>
            <p:ph idx="1"/>
          </p:nvPr>
        </p:nvSpPr>
        <p:spPr/>
        <p:txBody>
          <a:bodyPr/>
          <a:lstStyle/>
          <a:p>
            <a:pPr lvl="1"/>
            <a:r>
              <a:rPr lang="en-US" altLang="zh-CN" dirty="0" smtClean="0"/>
              <a:t> </a:t>
            </a:r>
            <a:r>
              <a:rPr lang="zh-CN" altLang="en-US" dirty="0" smtClean="0"/>
              <a:t>基本概念</a:t>
            </a:r>
            <a:endParaRPr lang="en-US" altLang="zh-CN" dirty="0" smtClean="0"/>
          </a:p>
          <a:p>
            <a:pPr lvl="2"/>
            <a:r>
              <a:rPr lang="zh-CN" altLang="en-US" dirty="0" smtClean="0"/>
              <a:t> </a:t>
            </a:r>
            <a:r>
              <a:rPr lang="zh-CN" altLang="en-US" dirty="0" smtClean="0">
                <a:solidFill>
                  <a:srgbClr val="C00000"/>
                </a:solidFill>
              </a:rPr>
              <a:t>入侵（事件）</a:t>
            </a:r>
            <a:endParaRPr lang="zh-CN" altLang="en-US" dirty="0">
              <a:solidFill>
                <a:srgbClr val="C00000"/>
              </a:solidFill>
            </a:endParaRPr>
          </a:p>
          <a:p>
            <a:pPr lvl="3"/>
            <a:r>
              <a:rPr lang="zh-CN" altLang="en-US" dirty="0" smtClean="0">
                <a:solidFill>
                  <a:srgbClr val="C00000"/>
                </a:solidFill>
              </a:rPr>
              <a:t>绕</a:t>
            </a:r>
            <a:r>
              <a:rPr lang="zh-CN" altLang="en-US" dirty="0">
                <a:solidFill>
                  <a:srgbClr val="C00000"/>
                </a:solidFill>
              </a:rPr>
              <a:t>过系统安全机制的非授权行为</a:t>
            </a:r>
            <a:r>
              <a:rPr lang="zh-CN" altLang="en-US" dirty="0"/>
              <a:t>。危害计算机、网络的机密性、完整性和可用性或者绕过计算机、网络的安全机制的尝试。入侵通常是由从互联网访问系统的攻击者、或者试图获得额外或者更高的非法权限的授权用户等引起的。</a:t>
            </a:r>
          </a:p>
          <a:p>
            <a:pPr lvl="2"/>
            <a:r>
              <a:rPr lang="zh-CN" altLang="en-US" dirty="0" smtClean="0"/>
              <a:t> </a:t>
            </a:r>
            <a:r>
              <a:rPr lang="zh-CN" altLang="en-US" dirty="0" smtClean="0">
                <a:solidFill>
                  <a:srgbClr val="C00000"/>
                </a:solidFill>
              </a:rPr>
              <a:t>入侵</a:t>
            </a:r>
            <a:r>
              <a:rPr lang="zh-CN" altLang="en-US" dirty="0">
                <a:solidFill>
                  <a:srgbClr val="C00000"/>
                </a:solidFill>
              </a:rPr>
              <a:t>检测</a:t>
            </a:r>
          </a:p>
          <a:p>
            <a:pPr lvl="3"/>
            <a:r>
              <a:rPr lang="zh-CN" altLang="en-US" dirty="0" smtClean="0"/>
              <a:t>是</a:t>
            </a:r>
            <a:r>
              <a:rPr lang="zh-CN" altLang="en-US" dirty="0"/>
              <a:t>一种对计算机系统或网络事件进行</a:t>
            </a:r>
            <a:r>
              <a:rPr lang="zh-CN" altLang="en-US" dirty="0">
                <a:solidFill>
                  <a:srgbClr val="C00000"/>
                </a:solidFill>
              </a:rPr>
              <a:t>监测并分析这些入侵事件特征</a:t>
            </a:r>
            <a:r>
              <a:rPr lang="zh-CN" altLang="en-US" dirty="0"/>
              <a:t>的过程。</a:t>
            </a:r>
          </a:p>
          <a:p>
            <a:pPr lvl="2"/>
            <a:r>
              <a:rPr lang="zh-CN" altLang="en-US" dirty="0" smtClean="0"/>
              <a:t> </a:t>
            </a:r>
            <a:r>
              <a:rPr lang="zh-CN" altLang="en-US" dirty="0" smtClean="0">
                <a:solidFill>
                  <a:srgbClr val="C00000"/>
                </a:solidFill>
              </a:rPr>
              <a:t>入侵</a:t>
            </a:r>
            <a:r>
              <a:rPr lang="zh-CN" altLang="en-US" dirty="0">
                <a:solidFill>
                  <a:srgbClr val="C00000"/>
                </a:solidFill>
              </a:rPr>
              <a:t>检测系统</a:t>
            </a:r>
          </a:p>
          <a:p>
            <a:pPr lvl="3"/>
            <a:r>
              <a:rPr lang="zh-CN" altLang="en-US" dirty="0" smtClean="0"/>
              <a:t>自动</a:t>
            </a:r>
            <a:r>
              <a:rPr lang="zh-CN" altLang="en-US" dirty="0"/>
              <a:t>进行这种监测和分析过程的</a:t>
            </a:r>
            <a:r>
              <a:rPr lang="zh-CN" altLang="en-US" dirty="0">
                <a:solidFill>
                  <a:srgbClr val="C00000"/>
                </a:solidFill>
              </a:rPr>
              <a:t>软件或硬件产品</a:t>
            </a:r>
            <a:r>
              <a:rPr lang="zh-CN" altLang="en-US" dirty="0"/>
              <a:t>。</a:t>
            </a:r>
          </a:p>
        </p:txBody>
      </p:sp>
      <p:sp>
        <p:nvSpPr>
          <p:cNvPr id="7" name="日期占位符 6"/>
          <p:cNvSpPr>
            <a:spLocks noGrp="1"/>
          </p:cNvSpPr>
          <p:nvPr>
            <p:ph type="dt" sz="half" idx="10"/>
          </p:nvPr>
        </p:nvSpPr>
        <p:spPr/>
        <p:txBody>
          <a:bodyPr/>
          <a:lstStyle/>
          <a:p>
            <a:pPr>
              <a:defRPr/>
            </a:pPr>
            <a:fld id="{39035A69-5295-497B-B647-B892481A68F5}" type="datetime1">
              <a:rPr lang="zh-CN" altLang="en-US" smtClean="0"/>
              <a:t>2019/10/29</a:t>
            </a:fld>
            <a:endParaRPr lang="zh-CN" altLang="en-US"/>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一、入侵检测技术概述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94595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a:t>
            </a:r>
            <a:r>
              <a:rPr lang="zh-CN" altLang="en-US" dirty="0" smtClean="0"/>
              <a:t>技术</a:t>
            </a:r>
            <a:endParaRPr lang="zh-CN" altLang="en-US" dirty="0"/>
          </a:p>
        </p:txBody>
      </p:sp>
      <p:sp>
        <p:nvSpPr>
          <p:cNvPr id="3" name="内容占位符 2"/>
          <p:cNvSpPr>
            <a:spLocks noGrp="1"/>
          </p:cNvSpPr>
          <p:nvPr>
            <p:ph idx="1"/>
          </p:nvPr>
        </p:nvSpPr>
        <p:spPr>
          <a:xfrm>
            <a:off x="431371" y="1196752"/>
            <a:ext cx="11233248" cy="4682555"/>
          </a:xfrm>
        </p:spPr>
        <p:txBody>
          <a:bodyPr/>
          <a:lstStyle/>
          <a:p>
            <a:r>
              <a:rPr lang="zh-CN" altLang="en-US" dirty="0"/>
              <a:t>测试点</a:t>
            </a:r>
            <a:r>
              <a:rPr lang="en-US" altLang="zh-CN" dirty="0" smtClean="0"/>
              <a:t>7-1</a:t>
            </a:r>
          </a:p>
          <a:p>
            <a:pPr lvl="1"/>
            <a:r>
              <a:rPr lang="en-US" altLang="zh-CN" dirty="0"/>
              <a:t> </a:t>
            </a:r>
            <a:r>
              <a:rPr lang="zh-CN" altLang="en-US" dirty="0" smtClean="0"/>
              <a:t>入侵检测如何分类？</a:t>
            </a:r>
            <a:endParaRPr lang="en-US" altLang="zh-CN" dirty="0" smtClean="0"/>
          </a:p>
          <a:p>
            <a:pPr lvl="1"/>
            <a:r>
              <a:rPr lang="en-US" altLang="zh-CN" dirty="0"/>
              <a:t> </a:t>
            </a:r>
            <a:r>
              <a:rPr lang="zh-CN" altLang="en-US" dirty="0" smtClean="0"/>
              <a:t>入侵检测系统的主要技术指标有哪些？</a:t>
            </a:r>
            <a:endParaRPr lang="en-US" altLang="zh-CN" dirty="0" smtClean="0"/>
          </a:p>
          <a:p>
            <a:pPr lvl="1"/>
            <a:r>
              <a:rPr lang="en-US" altLang="zh-CN" dirty="0"/>
              <a:t> </a:t>
            </a:r>
            <a:r>
              <a:rPr lang="zh-CN" altLang="en-US" dirty="0" smtClean="0"/>
              <a:t>常用的未知攻击检测方法有哪些？</a:t>
            </a:r>
            <a:endParaRPr lang="en-US" altLang="zh-CN" dirty="0" smtClean="0"/>
          </a:p>
          <a:p>
            <a:pPr lvl="1"/>
            <a:r>
              <a:rPr lang="en-US" altLang="zh-CN" dirty="0"/>
              <a:t> </a:t>
            </a:r>
            <a:r>
              <a:rPr lang="zh-CN" altLang="en-US" dirty="0" smtClean="0"/>
              <a:t>课后练习：安装配置</a:t>
            </a:r>
            <a:r>
              <a:rPr lang="en-US" altLang="zh-CN" dirty="0" smtClean="0"/>
              <a:t>Snort</a:t>
            </a:r>
            <a:r>
              <a:rPr lang="zh-CN" altLang="en-US" dirty="0" smtClean="0"/>
              <a:t>系统，使用</a:t>
            </a:r>
            <a:r>
              <a:rPr lang="en-US" altLang="zh-CN" dirty="0" smtClean="0"/>
              <a:t>NMAP</a:t>
            </a:r>
            <a:r>
              <a:rPr lang="zh-CN" altLang="en-US" dirty="0" smtClean="0"/>
              <a:t>对系统进行扫描，观察</a:t>
            </a:r>
            <a:r>
              <a:rPr lang="en-US" altLang="zh-CN" dirty="0" smtClean="0"/>
              <a:t>snort</a:t>
            </a:r>
            <a:r>
              <a:rPr lang="zh-CN" altLang="en-US" dirty="0" smtClean="0"/>
              <a:t>是否能够检测出相关的扫描活动。</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Tree>
    <p:extLst>
      <p:ext uri="{BB962C8B-B14F-4D97-AF65-F5344CB8AC3E}">
        <p14:creationId xmlns:p14="http://schemas.microsoft.com/office/powerpoint/2010/main" val="91202379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结束语</a:t>
            </a:r>
            <a:endParaRPr lang="zh-CN" altLang="en-US" dirty="0"/>
          </a:p>
        </p:txBody>
      </p:sp>
      <p:sp>
        <p:nvSpPr>
          <p:cNvPr id="12" name="矩形 11"/>
          <p:cNvSpPr/>
          <p:nvPr/>
        </p:nvSpPr>
        <p:spPr>
          <a:xfrm>
            <a:off x="1511491" y="2564904"/>
            <a:ext cx="9001000" cy="1754326"/>
          </a:xfrm>
          <a:prstGeom prst="rect">
            <a:avLst/>
          </a:prstGeom>
          <a:noFill/>
        </p:spPr>
        <p:txBody>
          <a:bodyPr wrap="square" lIns="91440" tIns="45720" rIns="91440" bIns="45720">
            <a:spAutoFit/>
          </a:bodyPr>
          <a:lstStyle/>
          <a:p>
            <a:pPr algn="ctr"/>
            <a:r>
              <a:rPr lang="zh-CN" alt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感 谢 聆 听！</a:t>
            </a:r>
            <a:endParaRPr lang="en-US" altLang="zh-CN"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a:p>
            <a:pPr algn="ctr"/>
            <a:r>
              <a:rPr lang="en-US" altLang="zh-CN"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zhaoyang@uestc.edu.cn</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p:txBody>
      </p:sp>
      <p:sp>
        <p:nvSpPr>
          <p:cNvPr id="3" name="文本框 2"/>
          <p:cNvSpPr txBox="1"/>
          <p:nvPr/>
        </p:nvSpPr>
        <p:spPr>
          <a:xfrm>
            <a:off x="623392" y="5373216"/>
            <a:ext cx="11281253" cy="338554"/>
          </a:xfrm>
          <a:prstGeom prst="rect">
            <a:avLst/>
          </a:prstGeom>
          <a:noFill/>
        </p:spPr>
        <p:txBody>
          <a:bodyPr wrap="square" rtlCol="0">
            <a:spAutoFit/>
          </a:bodyPr>
          <a:lstStyle/>
          <a:p>
            <a:r>
              <a:rPr lang="zh-CN" altLang="en-US" sz="1600" dirty="0" smtClean="0">
                <a:solidFill>
                  <a:srgbClr val="0070C0"/>
                </a:solidFill>
                <a:latin typeface="华文中宋" panose="02010600040101010101" pitchFamily="2" charset="-122"/>
                <a:ea typeface="华文中宋" panose="02010600040101010101" pitchFamily="2" charset="-122"/>
              </a:rPr>
              <a:t>特别说明：</a:t>
            </a:r>
            <a:r>
              <a:rPr lang="en-US" altLang="zh-CN" sz="1600" dirty="0" smtClean="0">
                <a:solidFill>
                  <a:srgbClr val="0070C0"/>
                </a:solidFill>
                <a:latin typeface="华文中宋" panose="02010600040101010101" pitchFamily="2" charset="-122"/>
                <a:ea typeface="华文中宋" panose="02010600040101010101" pitchFamily="2" charset="-122"/>
              </a:rPr>
              <a:t>PPT</a:t>
            </a:r>
            <a:r>
              <a:rPr lang="zh-CN" altLang="en-US" sz="1600" dirty="0" smtClean="0">
                <a:solidFill>
                  <a:srgbClr val="0070C0"/>
                </a:solidFill>
                <a:latin typeface="华文中宋" panose="02010600040101010101" pitchFamily="2" charset="-122"/>
                <a:ea typeface="华文中宋" panose="02010600040101010101" pitchFamily="2" charset="-122"/>
              </a:rPr>
              <a:t>中所有来自于网络的图片和素材仅用于教学，并保证</a:t>
            </a:r>
            <a:r>
              <a:rPr lang="zh-CN" altLang="en-US" sz="1600" dirty="0">
                <a:solidFill>
                  <a:srgbClr val="0070C0"/>
                </a:solidFill>
                <a:latin typeface="华文中宋" panose="02010600040101010101" pitchFamily="2" charset="-122"/>
                <a:ea typeface="华文中宋" panose="02010600040101010101" pitchFamily="2" charset="-122"/>
              </a:rPr>
              <a:t>在</a:t>
            </a:r>
            <a:r>
              <a:rPr lang="zh-CN" altLang="en-US" sz="1600" dirty="0" smtClean="0">
                <a:solidFill>
                  <a:srgbClr val="0070C0"/>
                </a:solidFill>
                <a:latin typeface="华文中宋" panose="02010600040101010101" pitchFamily="2" charset="-122"/>
                <a:ea typeface="华文中宋" panose="02010600040101010101" pitchFamily="2" charset="-122"/>
              </a:rPr>
              <a:t>未经原作者同意的情况下，不用于任何商业目的。</a:t>
            </a:r>
            <a:endParaRPr lang="zh-CN" altLang="en-US" sz="1600" dirty="0">
              <a:solidFill>
                <a:srgbClr val="0070C0"/>
              </a:solidFill>
              <a:latin typeface="华文中宋" panose="02010600040101010101" pitchFamily="2" charset="-122"/>
              <a:ea typeface="华文中宋" panose="02010600040101010101" pitchFamily="2" charset="-122"/>
            </a:endParaRPr>
          </a:p>
        </p:txBody>
      </p:sp>
      <p:sp>
        <p:nvSpPr>
          <p:cNvPr id="6" name="日期占位符 5"/>
          <p:cNvSpPr>
            <a:spLocks noGrp="1"/>
          </p:cNvSpPr>
          <p:nvPr>
            <p:ph type="dt" sz="half" idx="10"/>
          </p:nvPr>
        </p:nvSpPr>
        <p:spPr/>
        <p:txBody>
          <a:bodyPr/>
          <a:lstStyle/>
          <a:p>
            <a:pPr>
              <a:defRPr/>
            </a:pPr>
            <a:fld id="{333215C9-6A6A-4809-9F9F-C2A6F9CE7F39}" type="datetime1">
              <a:rPr lang="zh-CN" altLang="en-US" smtClean="0"/>
              <a:t>2019/10/29</a:t>
            </a:fld>
            <a:endParaRPr lang="zh-CN" altLang="en-US"/>
          </a:p>
        </p:txBody>
      </p:sp>
    </p:spTree>
    <p:extLst>
      <p:ext uri="{BB962C8B-B14F-4D97-AF65-F5344CB8AC3E}">
        <p14:creationId xmlns:p14="http://schemas.microsoft.com/office/powerpoint/2010/main" val="299001260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250" fill="hold"/>
                                        <p:tgtEl>
                                          <p:spTgt spid="12"/>
                                        </p:tgtEl>
                                        <p:attrNameLst>
                                          <p:attrName>ppt_x</p:attrName>
                                        </p:attrNameLst>
                                      </p:cBhvr>
                                      <p:tavLst>
                                        <p:tav tm="0">
                                          <p:val>
                                            <p:strVal val="#ppt_x"/>
                                          </p:val>
                                        </p:tav>
                                        <p:tav tm="100000">
                                          <p:val>
                                            <p:strVal val="#ppt_x"/>
                                          </p:val>
                                        </p:tav>
                                      </p:tavLst>
                                    </p:anim>
                                    <p:anim calcmode="lin" valueType="num">
                                      <p:cBhvr additive="base">
                                        <p:cTn id="8" dur="12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基本概念（续）</a:t>
            </a:r>
            <a:endParaRPr lang="en-US" altLang="zh-CN" dirty="0" smtClean="0"/>
          </a:p>
          <a:p>
            <a:pPr lvl="2"/>
            <a:r>
              <a:rPr lang="zh-CN" altLang="en-US" dirty="0" smtClean="0"/>
              <a:t> </a:t>
            </a:r>
            <a:r>
              <a:rPr lang="zh-CN" altLang="en-US" dirty="0" smtClean="0">
                <a:solidFill>
                  <a:srgbClr val="C00000"/>
                </a:solidFill>
              </a:rPr>
              <a:t>误</a:t>
            </a:r>
            <a:r>
              <a:rPr lang="zh-CN" altLang="en-US" dirty="0" smtClean="0">
                <a:solidFill>
                  <a:srgbClr val="C00000"/>
                </a:solidFill>
              </a:rPr>
              <a:t>报（率）</a:t>
            </a:r>
            <a:endParaRPr lang="zh-CN" altLang="en-US" dirty="0">
              <a:solidFill>
                <a:srgbClr val="C00000"/>
              </a:solidFill>
            </a:endParaRPr>
          </a:p>
          <a:p>
            <a:pPr lvl="3"/>
            <a:r>
              <a:rPr lang="zh-CN" altLang="en-US" dirty="0" smtClean="0"/>
              <a:t>检测</a:t>
            </a:r>
            <a:r>
              <a:rPr lang="zh-CN" altLang="en-US" dirty="0"/>
              <a:t>系统在检测时把系统的</a:t>
            </a:r>
            <a:r>
              <a:rPr lang="zh-CN" altLang="en-US" dirty="0">
                <a:solidFill>
                  <a:srgbClr val="C00000"/>
                </a:solidFill>
              </a:rPr>
              <a:t>正常行为判为入侵行为</a:t>
            </a:r>
            <a:r>
              <a:rPr lang="zh-CN" altLang="en-US" dirty="0"/>
              <a:t>的错误被称为误报。</a:t>
            </a:r>
          </a:p>
          <a:p>
            <a:pPr lvl="3"/>
            <a:r>
              <a:rPr lang="zh-CN" altLang="en-US" dirty="0" smtClean="0"/>
              <a:t>检测</a:t>
            </a:r>
            <a:r>
              <a:rPr lang="zh-CN" altLang="en-US" dirty="0"/>
              <a:t>系统在检测过程中出现误报的概率称为系统的误报率。</a:t>
            </a:r>
          </a:p>
          <a:p>
            <a:pPr lvl="2"/>
            <a:r>
              <a:rPr lang="zh-CN" altLang="en-US" dirty="0" smtClean="0"/>
              <a:t> </a:t>
            </a:r>
            <a:r>
              <a:rPr lang="zh-CN" altLang="en-US" dirty="0" smtClean="0">
                <a:solidFill>
                  <a:srgbClr val="C00000"/>
                </a:solidFill>
              </a:rPr>
              <a:t>漏报</a:t>
            </a:r>
            <a:r>
              <a:rPr lang="zh-CN" altLang="en-US" dirty="0" smtClean="0">
                <a:solidFill>
                  <a:srgbClr val="C00000"/>
                </a:solidFill>
              </a:rPr>
              <a:t>（率）</a:t>
            </a:r>
            <a:endParaRPr lang="zh-CN" altLang="en-US" dirty="0">
              <a:solidFill>
                <a:srgbClr val="C00000"/>
              </a:solidFill>
            </a:endParaRPr>
          </a:p>
          <a:p>
            <a:pPr lvl="3"/>
            <a:r>
              <a:rPr lang="zh-CN" altLang="en-US" dirty="0" smtClean="0"/>
              <a:t>检测</a:t>
            </a:r>
            <a:r>
              <a:rPr lang="zh-CN" altLang="en-US" dirty="0"/>
              <a:t>系统在检测时把某些</a:t>
            </a:r>
            <a:r>
              <a:rPr lang="zh-CN" altLang="en-US" dirty="0">
                <a:solidFill>
                  <a:srgbClr val="C00000"/>
                </a:solidFill>
              </a:rPr>
              <a:t>入侵行为判为正常行为</a:t>
            </a:r>
            <a:r>
              <a:rPr lang="zh-CN" altLang="en-US" dirty="0"/>
              <a:t>的错误现象称为漏报。</a:t>
            </a:r>
          </a:p>
          <a:p>
            <a:pPr lvl="3"/>
            <a:r>
              <a:rPr lang="zh-CN" altLang="en-US" dirty="0" smtClean="0"/>
              <a:t>检测</a:t>
            </a:r>
            <a:r>
              <a:rPr lang="zh-CN" altLang="en-US" dirty="0"/>
              <a:t>系统在检测过程中出现漏警的概率称为系统的漏报率。</a:t>
            </a:r>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一、入侵检测技术概述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798816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normAutofit fontScale="92500" lnSpcReduction="20000"/>
          </a:bodyPr>
          <a:lstStyle/>
          <a:p>
            <a:pPr lvl="1"/>
            <a:r>
              <a:rPr lang="en-US" altLang="zh-CN" dirty="0" smtClean="0"/>
              <a:t> </a:t>
            </a:r>
            <a:r>
              <a:rPr lang="zh-CN" altLang="en-US" dirty="0" smtClean="0"/>
              <a:t>入侵检测系统的主要</a:t>
            </a:r>
            <a:r>
              <a:rPr lang="zh-CN" altLang="en-US" dirty="0" smtClean="0"/>
              <a:t>功能</a:t>
            </a:r>
            <a:endParaRPr lang="en-US" altLang="zh-CN" dirty="0" smtClean="0"/>
          </a:p>
          <a:p>
            <a:pPr lvl="2"/>
            <a:r>
              <a:rPr lang="zh-CN" altLang="en-US" dirty="0" smtClean="0"/>
              <a:t> </a:t>
            </a:r>
            <a:r>
              <a:rPr lang="zh-CN" altLang="en-US" dirty="0" smtClean="0">
                <a:solidFill>
                  <a:srgbClr val="C00000"/>
                </a:solidFill>
              </a:rPr>
              <a:t>监测</a:t>
            </a:r>
            <a:r>
              <a:rPr lang="zh-CN" altLang="en-US" dirty="0" smtClean="0">
                <a:solidFill>
                  <a:srgbClr val="C00000"/>
                </a:solidFill>
              </a:rPr>
              <a:t>功能</a:t>
            </a:r>
            <a:endParaRPr lang="en-US" altLang="zh-CN" dirty="0" smtClean="0">
              <a:solidFill>
                <a:srgbClr val="C00000"/>
              </a:solidFill>
            </a:endParaRPr>
          </a:p>
          <a:p>
            <a:pPr lvl="3"/>
            <a:r>
              <a:rPr lang="zh-CN" altLang="en-US" dirty="0" smtClean="0"/>
              <a:t>监视并</a:t>
            </a:r>
            <a:r>
              <a:rPr lang="zh-CN" altLang="en-US" dirty="0"/>
              <a:t>分析用户和系统的活动</a:t>
            </a:r>
          </a:p>
          <a:p>
            <a:pPr lvl="3"/>
            <a:r>
              <a:rPr lang="zh-CN" altLang="en-US" dirty="0" smtClean="0"/>
              <a:t>核查</a:t>
            </a:r>
            <a:r>
              <a:rPr lang="zh-CN" altLang="en-US" dirty="0"/>
              <a:t>系统配置和漏洞</a:t>
            </a:r>
          </a:p>
          <a:p>
            <a:pPr lvl="3"/>
            <a:r>
              <a:rPr lang="zh-CN" altLang="en-US" dirty="0" smtClean="0"/>
              <a:t>评估</a:t>
            </a:r>
            <a:r>
              <a:rPr lang="zh-CN" altLang="en-US" dirty="0"/>
              <a:t>系统关键资源和数据文件的</a:t>
            </a:r>
            <a:r>
              <a:rPr lang="zh-CN" altLang="en-US" dirty="0" smtClean="0"/>
              <a:t>完整性</a:t>
            </a:r>
            <a:endParaRPr lang="en-US" altLang="zh-CN" dirty="0" smtClean="0"/>
          </a:p>
          <a:p>
            <a:pPr lvl="2"/>
            <a:r>
              <a:rPr lang="en-US" altLang="zh-CN" dirty="0"/>
              <a:t> </a:t>
            </a:r>
            <a:r>
              <a:rPr lang="zh-CN" altLang="en-US" dirty="0" smtClean="0">
                <a:solidFill>
                  <a:srgbClr val="C00000"/>
                </a:solidFill>
              </a:rPr>
              <a:t>分析识别</a:t>
            </a:r>
            <a:endParaRPr lang="zh-CN" altLang="en-US" dirty="0">
              <a:solidFill>
                <a:srgbClr val="C00000"/>
              </a:solidFill>
            </a:endParaRPr>
          </a:p>
          <a:p>
            <a:pPr lvl="3"/>
            <a:r>
              <a:rPr lang="zh-CN" altLang="en-US" dirty="0" smtClean="0"/>
              <a:t>识别</a:t>
            </a:r>
            <a:r>
              <a:rPr lang="zh-CN" altLang="en-US" dirty="0"/>
              <a:t>已知的攻击行为</a:t>
            </a:r>
          </a:p>
          <a:p>
            <a:pPr lvl="3"/>
            <a:r>
              <a:rPr lang="zh-CN" altLang="en-US" dirty="0" smtClean="0"/>
              <a:t>统计分析</a:t>
            </a:r>
            <a:r>
              <a:rPr lang="zh-CN" altLang="en-US" dirty="0"/>
              <a:t>异常行为</a:t>
            </a:r>
          </a:p>
          <a:p>
            <a:pPr lvl="3"/>
            <a:r>
              <a:rPr lang="zh-CN" altLang="en-US" dirty="0" smtClean="0"/>
              <a:t>操作系统日志管理，并识别违反安全策略的用户活动</a:t>
            </a:r>
            <a:endParaRPr lang="zh-CN" altLang="en-US" dirty="0"/>
          </a:p>
          <a:p>
            <a:pPr lvl="2"/>
            <a:r>
              <a:rPr lang="zh-CN" altLang="en-US" dirty="0" smtClean="0"/>
              <a:t> </a:t>
            </a:r>
            <a:r>
              <a:rPr lang="zh-CN" altLang="en-US" dirty="0" smtClean="0">
                <a:solidFill>
                  <a:srgbClr val="C00000"/>
                </a:solidFill>
              </a:rPr>
              <a:t>预警功能</a:t>
            </a:r>
            <a:endParaRPr lang="en-US" altLang="zh-CN" dirty="0" smtClean="0">
              <a:solidFill>
                <a:srgbClr val="C00000"/>
              </a:solidFill>
            </a:endParaRPr>
          </a:p>
          <a:p>
            <a:pPr lvl="3"/>
            <a:r>
              <a:rPr lang="zh-CN" altLang="en-US" dirty="0" smtClean="0"/>
              <a:t>实时</a:t>
            </a:r>
            <a:r>
              <a:rPr lang="zh-CN" altLang="en-US" dirty="0"/>
              <a:t>通知</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一、入侵检测技术概述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960852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left)">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wipe(left)">
                                      <p:cBhvr>
                                        <p:cTn id="35" dur="500"/>
                                        <p:tgtEl>
                                          <p:spTgt spid="3">
                                            <p:txEl>
                                              <p:pRg st="9" end="9"/>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wipe(left)">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normAutofit/>
          </a:bodyPr>
          <a:lstStyle/>
          <a:p>
            <a:pPr lvl="1"/>
            <a:r>
              <a:rPr lang="en-US" altLang="zh-CN" dirty="0" smtClean="0"/>
              <a:t> </a:t>
            </a:r>
            <a:r>
              <a:rPr lang="zh-CN" altLang="en-US" dirty="0" smtClean="0"/>
              <a:t>入侵检测系统所处的位置</a:t>
            </a:r>
            <a:endParaRPr lang="en-US" altLang="zh-CN" dirty="0" smtClean="0"/>
          </a:p>
          <a:p>
            <a:pPr lvl="2"/>
            <a:r>
              <a:rPr lang="zh-CN" altLang="en-US" dirty="0" smtClean="0"/>
              <a:t> 入侵</a:t>
            </a:r>
            <a:r>
              <a:rPr lang="zh-CN" altLang="en-US" dirty="0"/>
              <a:t>检测系统是</a:t>
            </a:r>
            <a:r>
              <a:rPr lang="zh-CN" altLang="en-US" dirty="0">
                <a:solidFill>
                  <a:srgbClr val="C00000"/>
                </a:solidFill>
              </a:rPr>
              <a:t>处于防火墙之后</a:t>
            </a:r>
            <a:r>
              <a:rPr lang="zh-CN" altLang="en-US" dirty="0"/>
              <a:t>对网络活动的实时</a:t>
            </a:r>
            <a:r>
              <a:rPr lang="zh-CN" altLang="en-US" dirty="0" smtClean="0"/>
              <a:t>监控；</a:t>
            </a:r>
            <a:endParaRPr lang="zh-CN" altLang="en-US" dirty="0"/>
          </a:p>
          <a:p>
            <a:pPr lvl="2"/>
            <a:r>
              <a:rPr lang="zh-CN" altLang="en-US" dirty="0"/>
              <a:t> 入侵检测系统是不仅能检测来自</a:t>
            </a:r>
            <a:r>
              <a:rPr lang="zh-CN" altLang="en-US" dirty="0">
                <a:solidFill>
                  <a:srgbClr val="C00000"/>
                </a:solidFill>
              </a:rPr>
              <a:t>外部的入侵行为</a:t>
            </a:r>
            <a:r>
              <a:rPr lang="zh-CN" altLang="en-US" dirty="0"/>
              <a:t>，同时也监督</a:t>
            </a:r>
            <a:r>
              <a:rPr lang="zh-CN" altLang="en-US" dirty="0">
                <a:solidFill>
                  <a:srgbClr val="C00000"/>
                </a:solidFill>
              </a:rPr>
              <a:t>内部用户的未授权</a:t>
            </a:r>
            <a:r>
              <a:rPr lang="zh-CN" altLang="en-US" dirty="0" smtClean="0">
                <a:solidFill>
                  <a:srgbClr val="C00000"/>
                </a:solidFill>
              </a:rPr>
              <a:t>活动</a:t>
            </a:r>
            <a:r>
              <a:rPr lang="zh-CN" altLang="en-US" dirty="0" smtClean="0"/>
              <a:t>。 </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一、入侵检测技术概述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614007875"/>
              </p:ext>
            </p:extLst>
          </p:nvPr>
        </p:nvGraphicFramePr>
        <p:xfrm>
          <a:off x="2495600" y="3387409"/>
          <a:ext cx="6840760" cy="2730420"/>
        </p:xfrm>
        <a:graphic>
          <a:graphicData uri="http://schemas.openxmlformats.org/presentationml/2006/ole">
            <mc:AlternateContent xmlns:mc="http://schemas.openxmlformats.org/markup-compatibility/2006">
              <mc:Choice xmlns:v="urn:schemas-microsoft-com:vml" Requires="v">
                <p:oleObj spid="_x0000_s1041" name="VISIO" r:id="rId3" imgW="4679037" imgH="1871615" progId="Visio.Drawing.6">
                  <p:embed/>
                </p:oleObj>
              </mc:Choice>
              <mc:Fallback>
                <p:oleObj name="VISIO" r:id="rId3" imgW="4679037" imgH="1871615" progId="Visio.Drawing.6">
                  <p:embed/>
                  <p:pic>
                    <p:nvPicPr>
                      <p:cNvPr id="2151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600" y="3387409"/>
                        <a:ext cx="6840760" cy="2730420"/>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377279952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入侵检测技术</a:t>
            </a:r>
          </a:p>
        </p:txBody>
      </p:sp>
      <p:sp>
        <p:nvSpPr>
          <p:cNvPr id="3" name="内容占位符 2"/>
          <p:cNvSpPr>
            <a:spLocks noGrp="1"/>
          </p:cNvSpPr>
          <p:nvPr>
            <p:ph idx="1"/>
          </p:nvPr>
        </p:nvSpPr>
        <p:spPr/>
        <p:txBody>
          <a:bodyPr/>
          <a:lstStyle/>
          <a:p>
            <a:pPr lvl="1"/>
            <a:r>
              <a:rPr lang="zh-CN" altLang="en-US" dirty="0" smtClean="0"/>
              <a:t> 入侵检测系统工作</a:t>
            </a:r>
            <a:r>
              <a:rPr lang="zh-CN" altLang="en-US" dirty="0"/>
              <a:t>示意</a:t>
            </a:r>
          </a:p>
          <a:p>
            <a:pPr lvl="1"/>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2019/10/29</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一、入侵检测技术概述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6" name="Group 3"/>
          <p:cNvGrpSpPr>
            <a:grpSpLocks/>
          </p:cNvGrpSpPr>
          <p:nvPr/>
        </p:nvGrpSpPr>
        <p:grpSpPr bwMode="auto">
          <a:xfrm>
            <a:off x="3025056" y="4921250"/>
            <a:ext cx="5526088" cy="1069975"/>
            <a:chOff x="355" y="3070"/>
            <a:chExt cx="3481" cy="674"/>
          </a:xfrm>
        </p:grpSpPr>
        <p:sp>
          <p:nvSpPr>
            <p:cNvPr id="7" name="Line 4"/>
            <p:cNvSpPr>
              <a:spLocks noChangeShapeType="1"/>
            </p:cNvSpPr>
            <p:nvPr/>
          </p:nvSpPr>
          <p:spPr bwMode="auto">
            <a:xfrm flipV="1">
              <a:off x="2764" y="3072"/>
              <a:ext cx="0" cy="156"/>
            </a:xfrm>
            <a:prstGeom prst="line">
              <a:avLst/>
            </a:prstGeom>
            <a:noFill/>
            <a:ln w="57150">
              <a:solidFill>
                <a:srgbClr val="3366CC"/>
              </a:solidFill>
              <a:round/>
              <a:headEnd/>
              <a:tailEn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 name="Line 5"/>
            <p:cNvSpPr>
              <a:spLocks noChangeShapeType="1"/>
            </p:cNvSpPr>
            <p:nvPr/>
          </p:nvSpPr>
          <p:spPr bwMode="auto">
            <a:xfrm flipV="1">
              <a:off x="1371" y="3070"/>
              <a:ext cx="0" cy="155"/>
            </a:xfrm>
            <a:prstGeom prst="line">
              <a:avLst/>
            </a:prstGeom>
            <a:noFill/>
            <a:ln w="57150">
              <a:solidFill>
                <a:srgbClr val="3366CC"/>
              </a:solidFill>
              <a:round/>
              <a:headEnd/>
              <a:tailEn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 name="Line 6"/>
            <p:cNvSpPr>
              <a:spLocks noChangeShapeType="1"/>
            </p:cNvSpPr>
            <p:nvPr/>
          </p:nvSpPr>
          <p:spPr bwMode="auto">
            <a:xfrm flipV="1">
              <a:off x="447" y="3070"/>
              <a:ext cx="0" cy="155"/>
            </a:xfrm>
            <a:prstGeom prst="line">
              <a:avLst/>
            </a:prstGeom>
            <a:noFill/>
            <a:ln w="57150">
              <a:solidFill>
                <a:srgbClr val="3366CC"/>
              </a:solidFill>
              <a:round/>
              <a:headEnd/>
              <a:tailEn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0" name="Line 7"/>
            <p:cNvSpPr>
              <a:spLocks noChangeShapeType="1"/>
            </p:cNvSpPr>
            <p:nvPr/>
          </p:nvSpPr>
          <p:spPr bwMode="auto">
            <a:xfrm flipV="1">
              <a:off x="867" y="3070"/>
              <a:ext cx="0" cy="155"/>
            </a:xfrm>
            <a:prstGeom prst="line">
              <a:avLst/>
            </a:prstGeom>
            <a:noFill/>
            <a:ln w="57150">
              <a:solidFill>
                <a:srgbClr val="3366CC"/>
              </a:solidFill>
              <a:round/>
              <a:headEnd/>
              <a:tailEn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1" name="Line 8"/>
            <p:cNvSpPr>
              <a:spLocks noChangeShapeType="1"/>
            </p:cNvSpPr>
            <p:nvPr/>
          </p:nvSpPr>
          <p:spPr bwMode="auto">
            <a:xfrm flipV="1">
              <a:off x="1850" y="3072"/>
              <a:ext cx="0" cy="156"/>
            </a:xfrm>
            <a:prstGeom prst="line">
              <a:avLst/>
            </a:prstGeom>
            <a:noFill/>
            <a:ln w="57150">
              <a:solidFill>
                <a:srgbClr val="3366CC"/>
              </a:solidFill>
              <a:round/>
              <a:headEnd/>
              <a:tailEn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2" name="Line 9"/>
            <p:cNvSpPr>
              <a:spLocks noChangeShapeType="1"/>
            </p:cNvSpPr>
            <p:nvPr/>
          </p:nvSpPr>
          <p:spPr bwMode="auto">
            <a:xfrm>
              <a:off x="2976" y="3264"/>
              <a:ext cx="0" cy="480"/>
            </a:xfrm>
            <a:prstGeom prst="line">
              <a:avLst/>
            </a:prstGeom>
            <a:noFill/>
            <a:ln w="101600">
              <a:solidFill>
                <a:srgbClr val="0066CC"/>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3" name="Rectangle 10"/>
            <p:cNvSpPr>
              <a:spLocks noChangeArrowheads="1"/>
            </p:cNvSpPr>
            <p:nvPr/>
          </p:nvSpPr>
          <p:spPr bwMode="auto">
            <a:xfrm rot="10800000">
              <a:off x="355" y="3202"/>
              <a:ext cx="3481" cy="178"/>
            </a:xfrm>
            <a:prstGeom prst="rect">
              <a:avLst/>
            </a:prstGeom>
            <a:gradFill rotWithShape="0">
              <a:gsLst>
                <a:gs pos="0">
                  <a:srgbClr val="182F5E"/>
                </a:gs>
                <a:gs pos="50000">
                  <a:srgbClr val="3366CC"/>
                </a:gs>
                <a:gs pos="100000">
                  <a:srgbClr val="182F5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14" name="Line 11"/>
          <p:cNvSpPr>
            <a:spLocks noChangeShapeType="1"/>
          </p:cNvSpPr>
          <p:nvPr/>
        </p:nvSpPr>
        <p:spPr bwMode="auto">
          <a:xfrm flipH="1">
            <a:off x="7166844" y="5267325"/>
            <a:ext cx="266700" cy="0"/>
          </a:xfrm>
          <a:prstGeom prst="line">
            <a:avLst/>
          </a:prstGeom>
          <a:noFill/>
          <a:ln w="76200">
            <a:solidFill>
              <a:srgbClr val="F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 name="Line 12"/>
          <p:cNvSpPr>
            <a:spLocks noChangeShapeType="1"/>
          </p:cNvSpPr>
          <p:nvPr/>
        </p:nvSpPr>
        <p:spPr bwMode="auto">
          <a:xfrm>
            <a:off x="7166844" y="5267325"/>
            <a:ext cx="32385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6" name="Line 13"/>
          <p:cNvSpPr>
            <a:spLocks noChangeShapeType="1"/>
          </p:cNvSpPr>
          <p:nvPr/>
        </p:nvSpPr>
        <p:spPr bwMode="auto">
          <a:xfrm>
            <a:off x="7185894" y="5267325"/>
            <a:ext cx="304800" cy="0"/>
          </a:xfrm>
          <a:prstGeom prst="line">
            <a:avLst/>
          </a:prstGeom>
          <a:noFill/>
          <a:ln w="101600">
            <a:solidFill>
              <a:srgbClr val="00CC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7" name="Line 14"/>
          <p:cNvSpPr>
            <a:spLocks noChangeShapeType="1"/>
          </p:cNvSpPr>
          <p:nvPr/>
        </p:nvSpPr>
        <p:spPr bwMode="auto">
          <a:xfrm flipH="1" flipV="1">
            <a:off x="7182719" y="5229225"/>
            <a:ext cx="4762" cy="500063"/>
          </a:xfrm>
          <a:prstGeom prst="line">
            <a:avLst/>
          </a:prstGeom>
          <a:noFill/>
          <a:ln w="1016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8" name="Line 15"/>
          <p:cNvSpPr>
            <a:spLocks noChangeShapeType="1"/>
          </p:cNvSpPr>
          <p:nvPr/>
        </p:nvSpPr>
        <p:spPr bwMode="auto">
          <a:xfrm flipH="1" flipV="1">
            <a:off x="7185894" y="5229225"/>
            <a:ext cx="4762" cy="533400"/>
          </a:xfrm>
          <a:prstGeom prst="line">
            <a:avLst/>
          </a:prstGeom>
          <a:noFill/>
          <a:ln w="1016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 name="Line 16"/>
          <p:cNvSpPr>
            <a:spLocks noChangeShapeType="1"/>
          </p:cNvSpPr>
          <p:nvPr/>
        </p:nvSpPr>
        <p:spPr bwMode="auto">
          <a:xfrm flipH="1" flipV="1">
            <a:off x="7185894" y="5229225"/>
            <a:ext cx="0" cy="533400"/>
          </a:xfrm>
          <a:prstGeom prst="line">
            <a:avLst/>
          </a:prstGeom>
          <a:noFill/>
          <a:ln w="101600">
            <a:solidFill>
              <a:srgbClr val="00CC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0" name="Line 17"/>
          <p:cNvSpPr>
            <a:spLocks noChangeShapeType="1"/>
          </p:cNvSpPr>
          <p:nvPr/>
        </p:nvSpPr>
        <p:spPr bwMode="auto">
          <a:xfrm flipH="1" flipV="1">
            <a:off x="7185894" y="5229225"/>
            <a:ext cx="3175" cy="490538"/>
          </a:xfrm>
          <a:prstGeom prst="line">
            <a:avLst/>
          </a:prstGeom>
          <a:noFill/>
          <a:ln w="1270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21" name="Picture 18" descr="int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7806" y="4475163"/>
            <a:ext cx="2052638"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19"/>
          <p:cNvSpPr>
            <a:spLocks noChangeArrowheads="1"/>
          </p:cNvSpPr>
          <p:nvPr/>
        </p:nvSpPr>
        <p:spPr bwMode="auto">
          <a:xfrm rot="16200000">
            <a:off x="5027687" y="3848894"/>
            <a:ext cx="2332038" cy="304800"/>
          </a:xfrm>
          <a:prstGeom prst="rect">
            <a:avLst/>
          </a:prstGeom>
          <a:gradFill rotWithShape="0">
            <a:gsLst>
              <a:gs pos="0">
                <a:srgbClr val="182F5E"/>
              </a:gs>
              <a:gs pos="50000">
                <a:srgbClr val="3366CC"/>
              </a:gs>
              <a:gs pos="100000">
                <a:srgbClr val="182F5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pic>
        <p:nvPicPr>
          <p:cNvPr id="23"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4269" y="4470400"/>
            <a:ext cx="622300" cy="517525"/>
          </a:xfrm>
          <a:prstGeom prst="rect">
            <a:avLst/>
          </a:prstGeom>
          <a:noFill/>
          <a:ln>
            <a:noFill/>
          </a:ln>
          <a:effectLst>
            <a:outerShdw dist="53882"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269" y="4475163"/>
            <a:ext cx="623887" cy="517525"/>
          </a:xfrm>
          <a:prstGeom prst="rect">
            <a:avLst/>
          </a:prstGeom>
          <a:noFill/>
          <a:ln>
            <a:noFill/>
          </a:ln>
          <a:effectLst>
            <a:outerShdw dist="53882"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2" descr="firewall"/>
          <p:cNvPicPr>
            <a:picLocks noChangeAspect="1" noChangeArrowheads="1"/>
          </p:cNvPicPr>
          <p:nvPr/>
        </p:nvPicPr>
        <p:blipFill>
          <a:blip r:embed="rId4">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7412906" y="5008563"/>
            <a:ext cx="633413"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3"/>
          <p:cNvPicPr>
            <a:picLocks noChangeAspect="1" noChangeArrowheads="1"/>
          </p:cNvPicPr>
          <p:nvPr/>
        </p:nvPicPr>
        <p:blipFill>
          <a:blip r:embed="rId3">
            <a:extLst>
              <a:ext uri="{28A0092B-C50C-407E-A947-70E740481C1C}">
                <a14:useLocalDpi xmlns:a14="http://schemas.microsoft.com/office/drawing/2010/main" val="0"/>
              </a:ext>
            </a:extLst>
          </a:blip>
          <a:srcRect l="69966" b="16982"/>
          <a:stretch>
            <a:fillRect/>
          </a:stretch>
        </p:blipFill>
        <p:spPr bwMode="auto">
          <a:xfrm>
            <a:off x="6658844" y="4048125"/>
            <a:ext cx="420687" cy="962025"/>
          </a:xfrm>
          <a:prstGeom prst="rect">
            <a:avLst/>
          </a:prstGeom>
          <a:noFill/>
          <a:ln>
            <a:noFill/>
          </a:ln>
          <a:effectLst>
            <a:outerShdw dist="63500" dir="2212194"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4"/>
          <p:cNvPicPr>
            <a:picLocks noChangeAspect="1" noChangeArrowheads="1"/>
          </p:cNvPicPr>
          <p:nvPr/>
        </p:nvPicPr>
        <p:blipFill>
          <a:blip r:embed="rId3">
            <a:extLst>
              <a:ext uri="{28A0092B-C50C-407E-A947-70E740481C1C}">
                <a14:useLocalDpi xmlns:a14="http://schemas.microsoft.com/office/drawing/2010/main" val="0"/>
              </a:ext>
            </a:extLst>
          </a:blip>
          <a:srcRect l="69966" b="16982"/>
          <a:stretch>
            <a:fillRect/>
          </a:stretch>
        </p:blipFill>
        <p:spPr bwMode="auto">
          <a:xfrm>
            <a:off x="2999656" y="4048125"/>
            <a:ext cx="420688" cy="962025"/>
          </a:xfrm>
          <a:prstGeom prst="rect">
            <a:avLst/>
          </a:prstGeom>
          <a:noFill/>
          <a:ln>
            <a:noFill/>
          </a:ln>
          <a:effectLst>
            <a:outerShdw dist="63500" dir="2212194"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AutoShape 25"/>
          <p:cNvSpPr>
            <a:spLocks noChangeArrowheads="1"/>
          </p:cNvSpPr>
          <p:nvPr/>
        </p:nvSpPr>
        <p:spPr bwMode="auto">
          <a:xfrm>
            <a:off x="8165381" y="4991100"/>
            <a:ext cx="142875" cy="530225"/>
          </a:xfrm>
          <a:prstGeom prst="roundRect">
            <a:avLst>
              <a:gd name="adj" fmla="val 50000"/>
            </a:avLst>
          </a:prstGeom>
          <a:solidFill>
            <a:srgbClr val="D2CCD2"/>
          </a:solidFill>
          <a:ln w="19050">
            <a:solidFill>
              <a:schemeClr val="tx1"/>
            </a:solidFill>
            <a:round/>
            <a:headEnd/>
            <a:tailEnd/>
          </a:ln>
          <a:effectLst>
            <a:outerShdw dist="35921" dir="2700000" algn="ctr" rotWithShape="0">
              <a:schemeClr val="tx1"/>
            </a:outerShdw>
          </a:effec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pic>
        <p:nvPicPr>
          <p:cNvPr id="29"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031" y="4489450"/>
            <a:ext cx="623888" cy="517525"/>
          </a:xfrm>
          <a:prstGeom prst="rect">
            <a:avLst/>
          </a:prstGeom>
          <a:noFill/>
          <a:ln>
            <a:noFill/>
          </a:ln>
          <a:effectLst>
            <a:outerShdw dist="53882"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081" y="1616075"/>
            <a:ext cx="1976438" cy="1639888"/>
          </a:xfrm>
          <a:prstGeom prst="rect">
            <a:avLst/>
          </a:prstGeom>
          <a:noFill/>
          <a:ln>
            <a:noFill/>
          </a:ln>
          <a:effectLst>
            <a:outerShdw dist="63500" dir="2212194"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28"/>
          <p:cNvSpPr>
            <a:spLocks noChangeArrowheads="1"/>
          </p:cNvSpPr>
          <p:nvPr/>
        </p:nvSpPr>
        <p:spPr bwMode="auto">
          <a:xfrm>
            <a:off x="4042644" y="4486275"/>
            <a:ext cx="161925" cy="161925"/>
          </a:xfrm>
          <a:prstGeom prst="rect">
            <a:avLst/>
          </a:prstGeom>
          <a:gradFill rotWithShape="0">
            <a:gsLst>
              <a:gs pos="0">
                <a:schemeClr val="tx1">
                  <a:gamma/>
                  <a:tint val="20000"/>
                  <a:invGamma/>
                </a:schemeClr>
              </a:gs>
              <a:gs pos="100000">
                <a:schemeClr val="tx1"/>
              </a:gs>
            </a:gsLst>
            <a:path path="shape">
              <a:fillToRect l="50000" t="50000" r="50000" b="50000"/>
            </a:path>
          </a:gradFill>
          <a:ln w="19050">
            <a:solidFill>
              <a:srgbClr val="FF9900"/>
            </a:solidFill>
            <a:miter lim="800000"/>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32" name="Rectangle 29"/>
          <p:cNvSpPr>
            <a:spLocks noChangeArrowheads="1"/>
          </p:cNvSpPr>
          <p:nvPr/>
        </p:nvSpPr>
        <p:spPr bwMode="auto">
          <a:xfrm>
            <a:off x="3061569" y="4095750"/>
            <a:ext cx="304800" cy="247650"/>
          </a:xfrm>
          <a:prstGeom prst="rect">
            <a:avLst/>
          </a:prstGeom>
          <a:gradFill rotWithShape="0">
            <a:gsLst>
              <a:gs pos="0">
                <a:schemeClr val="tx1">
                  <a:gamma/>
                  <a:tint val="20000"/>
                  <a:invGamma/>
                </a:schemeClr>
              </a:gs>
              <a:gs pos="100000">
                <a:schemeClr val="tx1"/>
              </a:gs>
            </a:gsLst>
            <a:path path="shape">
              <a:fillToRect l="50000" t="50000" r="50000" b="50000"/>
            </a:path>
          </a:gradFill>
          <a:ln w="28575">
            <a:solidFill>
              <a:srgbClr val="FF9900"/>
            </a:solidFill>
            <a:miter lim="800000"/>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33" name="Rectangle 30"/>
          <p:cNvSpPr>
            <a:spLocks noChangeArrowheads="1"/>
          </p:cNvSpPr>
          <p:nvPr/>
        </p:nvSpPr>
        <p:spPr bwMode="auto">
          <a:xfrm>
            <a:off x="6719169" y="4105275"/>
            <a:ext cx="304800" cy="247650"/>
          </a:xfrm>
          <a:prstGeom prst="rect">
            <a:avLst/>
          </a:prstGeom>
          <a:gradFill rotWithShape="0">
            <a:gsLst>
              <a:gs pos="0">
                <a:schemeClr val="tx1">
                  <a:gamma/>
                  <a:tint val="20000"/>
                  <a:invGamma/>
                </a:schemeClr>
              </a:gs>
              <a:gs pos="100000">
                <a:schemeClr val="tx1"/>
              </a:gs>
            </a:gsLst>
            <a:path path="shape">
              <a:fillToRect l="50000" t="50000" r="50000" b="50000"/>
            </a:path>
          </a:gradFill>
          <a:ln w="28575">
            <a:solidFill>
              <a:srgbClr val="FF9900"/>
            </a:solidFill>
            <a:miter lim="800000"/>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34" name="AutoShape 31"/>
          <p:cNvSpPr>
            <a:spLocks noChangeArrowheads="1"/>
          </p:cNvSpPr>
          <p:nvPr/>
        </p:nvSpPr>
        <p:spPr bwMode="auto">
          <a:xfrm>
            <a:off x="6938244" y="5724525"/>
            <a:ext cx="495300" cy="457200"/>
          </a:xfrm>
          <a:prstGeom prst="cube">
            <a:avLst>
              <a:gd name="adj" fmla="val 25000"/>
            </a:avLst>
          </a:prstGeom>
          <a:gradFill rotWithShape="0">
            <a:gsLst>
              <a:gs pos="0">
                <a:schemeClr val="tx1">
                  <a:gamma/>
                  <a:tint val="20000"/>
                  <a:invGamma/>
                </a:schemeClr>
              </a:gs>
              <a:gs pos="100000">
                <a:schemeClr val="tx1"/>
              </a:gs>
            </a:gsLst>
            <a:path path="rect">
              <a:fillToRect l="50000" t="50000" r="50000" b="50000"/>
            </a:path>
          </a:gradFill>
          <a:ln w="19050">
            <a:solidFill>
              <a:srgbClr val="FF9900"/>
            </a:solidFill>
            <a:miter lim="800000"/>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35" name="Rectangle 32"/>
          <p:cNvSpPr>
            <a:spLocks noChangeArrowheads="1"/>
          </p:cNvSpPr>
          <p:nvPr/>
        </p:nvSpPr>
        <p:spPr bwMode="auto">
          <a:xfrm>
            <a:off x="4795119" y="4476750"/>
            <a:ext cx="161925" cy="161925"/>
          </a:xfrm>
          <a:prstGeom prst="rect">
            <a:avLst/>
          </a:prstGeom>
          <a:gradFill rotWithShape="0">
            <a:gsLst>
              <a:gs pos="0">
                <a:schemeClr val="tx1">
                  <a:gamma/>
                  <a:tint val="20000"/>
                  <a:invGamma/>
                </a:schemeClr>
              </a:gs>
              <a:gs pos="100000">
                <a:schemeClr val="tx1"/>
              </a:gs>
            </a:gsLst>
            <a:path path="shape">
              <a:fillToRect l="50000" t="50000" r="50000" b="50000"/>
            </a:path>
          </a:gradFill>
          <a:ln w="19050">
            <a:solidFill>
              <a:srgbClr val="FF9900"/>
            </a:solidFill>
            <a:miter lim="800000"/>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36" name="Rectangle 33"/>
          <p:cNvSpPr>
            <a:spLocks noChangeArrowheads="1"/>
          </p:cNvSpPr>
          <p:nvPr/>
        </p:nvSpPr>
        <p:spPr bwMode="auto">
          <a:xfrm>
            <a:off x="5547594" y="4467225"/>
            <a:ext cx="161925" cy="161925"/>
          </a:xfrm>
          <a:prstGeom prst="rect">
            <a:avLst/>
          </a:prstGeom>
          <a:gradFill rotWithShape="0">
            <a:gsLst>
              <a:gs pos="0">
                <a:schemeClr val="tx1">
                  <a:gamma/>
                  <a:tint val="20000"/>
                  <a:invGamma/>
                </a:schemeClr>
              </a:gs>
              <a:gs pos="100000">
                <a:schemeClr val="tx1"/>
              </a:gs>
            </a:gsLst>
            <a:path path="shape">
              <a:fillToRect l="50000" t="50000" r="50000" b="50000"/>
            </a:path>
          </a:gradFill>
          <a:ln w="19050">
            <a:solidFill>
              <a:srgbClr val="FF9900"/>
            </a:solidFill>
            <a:miter lim="800000"/>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nvGrpSpPr>
          <p:cNvPr id="37" name="Group 34"/>
          <p:cNvGrpSpPr>
            <a:grpSpLocks/>
          </p:cNvGrpSpPr>
          <p:nvPr/>
        </p:nvGrpSpPr>
        <p:grpSpPr bwMode="auto">
          <a:xfrm>
            <a:off x="3061569" y="4095750"/>
            <a:ext cx="4371975" cy="2085975"/>
            <a:chOff x="378" y="2550"/>
            <a:chExt cx="2754" cy="1314"/>
          </a:xfrm>
        </p:grpSpPr>
        <p:grpSp>
          <p:nvGrpSpPr>
            <p:cNvPr id="38" name="Group 35"/>
            <p:cNvGrpSpPr>
              <a:grpSpLocks/>
            </p:cNvGrpSpPr>
            <p:nvPr/>
          </p:nvGrpSpPr>
          <p:grpSpPr bwMode="auto">
            <a:xfrm>
              <a:off x="378" y="2550"/>
              <a:ext cx="2754" cy="1314"/>
              <a:chOff x="378" y="2550"/>
              <a:chExt cx="2754" cy="1314"/>
            </a:xfrm>
          </p:grpSpPr>
          <p:sp>
            <p:nvSpPr>
              <p:cNvPr id="41" name="AutoShape 36"/>
              <p:cNvSpPr>
                <a:spLocks noChangeArrowheads="1"/>
              </p:cNvSpPr>
              <p:nvPr/>
            </p:nvSpPr>
            <p:spPr bwMode="auto">
              <a:xfrm>
                <a:off x="2820" y="3576"/>
                <a:ext cx="312" cy="288"/>
              </a:xfrm>
              <a:prstGeom prst="cube">
                <a:avLst>
                  <a:gd name="adj" fmla="val 25000"/>
                </a:avLst>
              </a:prstGeom>
              <a:gradFill rotWithShape="0">
                <a:gsLst>
                  <a:gs pos="0">
                    <a:srgbClr val="FFFFEB"/>
                  </a:gs>
                  <a:gs pos="100000">
                    <a:srgbClr val="FFFF99"/>
                  </a:gs>
                </a:gsLst>
                <a:path path="rect">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2" name="Rectangle 37"/>
              <p:cNvSpPr>
                <a:spLocks noChangeArrowheads="1"/>
              </p:cNvSpPr>
              <p:nvPr/>
            </p:nvSpPr>
            <p:spPr bwMode="auto">
              <a:xfrm>
                <a:off x="996" y="2790"/>
                <a:ext cx="102" cy="102"/>
              </a:xfrm>
              <a:prstGeom prst="rect">
                <a:avLst/>
              </a:prstGeom>
              <a:gradFill rotWithShape="0">
                <a:gsLst>
                  <a:gs pos="0">
                    <a:srgbClr val="FFFFEB"/>
                  </a:gs>
                  <a:gs pos="100000">
                    <a:srgbClr val="FFFF99"/>
                  </a:gs>
                </a:gsLst>
                <a:path path="shape">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3" name="Rectangle 38"/>
              <p:cNvSpPr>
                <a:spLocks noChangeArrowheads="1"/>
              </p:cNvSpPr>
              <p:nvPr/>
            </p:nvSpPr>
            <p:spPr bwMode="auto">
              <a:xfrm>
                <a:off x="378" y="2550"/>
                <a:ext cx="192" cy="156"/>
              </a:xfrm>
              <a:prstGeom prst="rect">
                <a:avLst/>
              </a:prstGeom>
              <a:gradFill rotWithShape="0">
                <a:gsLst>
                  <a:gs pos="0">
                    <a:srgbClr val="FFFFEB"/>
                  </a:gs>
                  <a:gs pos="100000">
                    <a:srgbClr val="FFFF99"/>
                  </a:gs>
                </a:gsLst>
                <a:path path="shape">
                  <a:fillToRect l="50000" t="50000" r="50000" b="50000"/>
                </a:path>
              </a:gradFill>
              <a:ln w="28575">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4" name="Rectangle 39"/>
              <p:cNvSpPr>
                <a:spLocks noChangeArrowheads="1"/>
              </p:cNvSpPr>
              <p:nvPr/>
            </p:nvSpPr>
            <p:spPr bwMode="auto">
              <a:xfrm>
                <a:off x="2682" y="2550"/>
                <a:ext cx="192" cy="156"/>
              </a:xfrm>
              <a:prstGeom prst="rect">
                <a:avLst/>
              </a:prstGeom>
              <a:gradFill rotWithShape="0">
                <a:gsLst>
                  <a:gs pos="0">
                    <a:srgbClr val="FFFFEB"/>
                  </a:gs>
                  <a:gs pos="100000">
                    <a:srgbClr val="FFFF99"/>
                  </a:gs>
                </a:gsLst>
                <a:path path="shape">
                  <a:fillToRect l="50000" t="50000" r="50000" b="50000"/>
                </a:path>
              </a:gradFill>
              <a:ln w="28575">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39" name="Rectangle 40"/>
            <p:cNvSpPr>
              <a:spLocks noChangeArrowheads="1"/>
            </p:cNvSpPr>
            <p:nvPr/>
          </p:nvSpPr>
          <p:spPr bwMode="auto">
            <a:xfrm>
              <a:off x="1470" y="2790"/>
              <a:ext cx="102" cy="102"/>
            </a:xfrm>
            <a:prstGeom prst="rect">
              <a:avLst/>
            </a:prstGeom>
            <a:gradFill rotWithShape="0">
              <a:gsLst>
                <a:gs pos="0">
                  <a:srgbClr val="FFFFEB"/>
                </a:gs>
                <a:gs pos="100000">
                  <a:srgbClr val="FFFF99"/>
                </a:gs>
              </a:gsLst>
              <a:path path="shape">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0" name="Rectangle 41"/>
            <p:cNvSpPr>
              <a:spLocks noChangeArrowheads="1"/>
            </p:cNvSpPr>
            <p:nvPr/>
          </p:nvSpPr>
          <p:spPr bwMode="auto">
            <a:xfrm>
              <a:off x="1944" y="2784"/>
              <a:ext cx="102" cy="102"/>
            </a:xfrm>
            <a:prstGeom prst="rect">
              <a:avLst/>
            </a:prstGeom>
            <a:gradFill rotWithShape="0">
              <a:gsLst>
                <a:gs pos="0">
                  <a:srgbClr val="FFFFEB"/>
                </a:gs>
                <a:gs pos="100000">
                  <a:srgbClr val="FFFF99"/>
                </a:gs>
              </a:gsLst>
              <a:path path="shape">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grpSp>
        <p:nvGrpSpPr>
          <p:cNvPr id="45" name="Group 42"/>
          <p:cNvGrpSpPr>
            <a:grpSpLocks/>
          </p:cNvGrpSpPr>
          <p:nvPr/>
        </p:nvGrpSpPr>
        <p:grpSpPr bwMode="auto">
          <a:xfrm>
            <a:off x="3061569" y="4095750"/>
            <a:ext cx="4371975" cy="2085975"/>
            <a:chOff x="378" y="2550"/>
            <a:chExt cx="2754" cy="1314"/>
          </a:xfrm>
        </p:grpSpPr>
        <p:grpSp>
          <p:nvGrpSpPr>
            <p:cNvPr id="46" name="Group 43"/>
            <p:cNvGrpSpPr>
              <a:grpSpLocks/>
            </p:cNvGrpSpPr>
            <p:nvPr/>
          </p:nvGrpSpPr>
          <p:grpSpPr bwMode="auto">
            <a:xfrm>
              <a:off x="378" y="2550"/>
              <a:ext cx="2754" cy="1314"/>
              <a:chOff x="378" y="2550"/>
              <a:chExt cx="2754" cy="1314"/>
            </a:xfrm>
          </p:grpSpPr>
          <p:sp>
            <p:nvSpPr>
              <p:cNvPr id="49" name="AutoShape 44"/>
              <p:cNvSpPr>
                <a:spLocks noChangeArrowheads="1"/>
              </p:cNvSpPr>
              <p:nvPr/>
            </p:nvSpPr>
            <p:spPr bwMode="auto">
              <a:xfrm>
                <a:off x="2820" y="3576"/>
                <a:ext cx="312" cy="288"/>
              </a:xfrm>
              <a:prstGeom prst="cube">
                <a:avLst>
                  <a:gd name="adj" fmla="val 25000"/>
                </a:avLst>
              </a:prstGeom>
              <a:gradFill rotWithShape="0">
                <a:gsLst>
                  <a:gs pos="0">
                    <a:srgbClr val="FFFFEB"/>
                  </a:gs>
                  <a:gs pos="100000">
                    <a:srgbClr val="FFFF99"/>
                  </a:gs>
                </a:gsLst>
                <a:path path="rect">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0" name="Rectangle 45"/>
              <p:cNvSpPr>
                <a:spLocks noChangeArrowheads="1"/>
              </p:cNvSpPr>
              <p:nvPr/>
            </p:nvSpPr>
            <p:spPr bwMode="auto">
              <a:xfrm>
                <a:off x="996" y="2790"/>
                <a:ext cx="102" cy="102"/>
              </a:xfrm>
              <a:prstGeom prst="rect">
                <a:avLst/>
              </a:prstGeom>
              <a:gradFill rotWithShape="0">
                <a:gsLst>
                  <a:gs pos="0">
                    <a:srgbClr val="FFFFEB"/>
                  </a:gs>
                  <a:gs pos="100000">
                    <a:srgbClr val="FFFF99"/>
                  </a:gs>
                </a:gsLst>
                <a:path path="shape">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1" name="Rectangle 46"/>
              <p:cNvSpPr>
                <a:spLocks noChangeArrowheads="1"/>
              </p:cNvSpPr>
              <p:nvPr/>
            </p:nvSpPr>
            <p:spPr bwMode="auto">
              <a:xfrm>
                <a:off x="378" y="2550"/>
                <a:ext cx="192" cy="156"/>
              </a:xfrm>
              <a:prstGeom prst="rect">
                <a:avLst/>
              </a:prstGeom>
              <a:gradFill rotWithShape="0">
                <a:gsLst>
                  <a:gs pos="0">
                    <a:srgbClr val="FFFFEB"/>
                  </a:gs>
                  <a:gs pos="100000">
                    <a:srgbClr val="FFFF99"/>
                  </a:gs>
                </a:gsLst>
                <a:path path="shape">
                  <a:fillToRect l="50000" t="50000" r="50000" b="50000"/>
                </a:path>
              </a:gradFill>
              <a:ln w="28575">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2" name="Rectangle 47"/>
              <p:cNvSpPr>
                <a:spLocks noChangeArrowheads="1"/>
              </p:cNvSpPr>
              <p:nvPr/>
            </p:nvSpPr>
            <p:spPr bwMode="auto">
              <a:xfrm>
                <a:off x="2682" y="2550"/>
                <a:ext cx="192" cy="156"/>
              </a:xfrm>
              <a:prstGeom prst="rect">
                <a:avLst/>
              </a:prstGeom>
              <a:gradFill rotWithShape="0">
                <a:gsLst>
                  <a:gs pos="0">
                    <a:srgbClr val="FFFFEB"/>
                  </a:gs>
                  <a:gs pos="100000">
                    <a:srgbClr val="FFFF99"/>
                  </a:gs>
                </a:gsLst>
                <a:path path="shape">
                  <a:fillToRect l="50000" t="50000" r="50000" b="50000"/>
                </a:path>
              </a:gradFill>
              <a:ln w="28575">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47" name="Rectangle 48"/>
            <p:cNvSpPr>
              <a:spLocks noChangeArrowheads="1"/>
            </p:cNvSpPr>
            <p:nvPr/>
          </p:nvSpPr>
          <p:spPr bwMode="auto">
            <a:xfrm>
              <a:off x="1470" y="2790"/>
              <a:ext cx="102" cy="102"/>
            </a:xfrm>
            <a:prstGeom prst="rect">
              <a:avLst/>
            </a:prstGeom>
            <a:gradFill rotWithShape="0">
              <a:gsLst>
                <a:gs pos="0">
                  <a:srgbClr val="FFFFEB"/>
                </a:gs>
                <a:gs pos="100000">
                  <a:srgbClr val="FFFF99"/>
                </a:gs>
              </a:gsLst>
              <a:path path="shape">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8" name="Rectangle 49"/>
            <p:cNvSpPr>
              <a:spLocks noChangeArrowheads="1"/>
            </p:cNvSpPr>
            <p:nvPr/>
          </p:nvSpPr>
          <p:spPr bwMode="auto">
            <a:xfrm>
              <a:off x="1944" y="2784"/>
              <a:ext cx="102" cy="102"/>
            </a:xfrm>
            <a:prstGeom prst="rect">
              <a:avLst/>
            </a:prstGeom>
            <a:gradFill rotWithShape="0">
              <a:gsLst>
                <a:gs pos="0">
                  <a:srgbClr val="FFFFEB"/>
                </a:gs>
                <a:gs pos="100000">
                  <a:srgbClr val="FFFF99"/>
                </a:gs>
              </a:gsLst>
              <a:path path="shape">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grpSp>
        <p:nvGrpSpPr>
          <p:cNvPr id="53" name="Group 50"/>
          <p:cNvGrpSpPr>
            <a:grpSpLocks/>
          </p:cNvGrpSpPr>
          <p:nvPr/>
        </p:nvGrpSpPr>
        <p:grpSpPr bwMode="auto">
          <a:xfrm>
            <a:off x="3061569" y="4095750"/>
            <a:ext cx="4371975" cy="2085975"/>
            <a:chOff x="378" y="2550"/>
            <a:chExt cx="2754" cy="1314"/>
          </a:xfrm>
        </p:grpSpPr>
        <p:grpSp>
          <p:nvGrpSpPr>
            <p:cNvPr id="54" name="Group 51"/>
            <p:cNvGrpSpPr>
              <a:grpSpLocks/>
            </p:cNvGrpSpPr>
            <p:nvPr/>
          </p:nvGrpSpPr>
          <p:grpSpPr bwMode="auto">
            <a:xfrm>
              <a:off x="378" y="2550"/>
              <a:ext cx="2754" cy="1314"/>
              <a:chOff x="378" y="2550"/>
              <a:chExt cx="2754" cy="1314"/>
            </a:xfrm>
          </p:grpSpPr>
          <p:sp>
            <p:nvSpPr>
              <p:cNvPr id="57" name="AutoShape 52"/>
              <p:cNvSpPr>
                <a:spLocks noChangeArrowheads="1"/>
              </p:cNvSpPr>
              <p:nvPr/>
            </p:nvSpPr>
            <p:spPr bwMode="auto">
              <a:xfrm>
                <a:off x="2820" y="3576"/>
                <a:ext cx="312" cy="288"/>
              </a:xfrm>
              <a:prstGeom prst="cube">
                <a:avLst>
                  <a:gd name="adj" fmla="val 25000"/>
                </a:avLst>
              </a:prstGeom>
              <a:gradFill rotWithShape="0">
                <a:gsLst>
                  <a:gs pos="0">
                    <a:srgbClr val="FFFFEB"/>
                  </a:gs>
                  <a:gs pos="100000">
                    <a:srgbClr val="FFFF99"/>
                  </a:gs>
                </a:gsLst>
                <a:path path="rect">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8" name="Rectangle 53"/>
              <p:cNvSpPr>
                <a:spLocks noChangeArrowheads="1"/>
              </p:cNvSpPr>
              <p:nvPr/>
            </p:nvSpPr>
            <p:spPr bwMode="auto">
              <a:xfrm>
                <a:off x="996" y="2790"/>
                <a:ext cx="102" cy="102"/>
              </a:xfrm>
              <a:prstGeom prst="rect">
                <a:avLst/>
              </a:prstGeom>
              <a:gradFill rotWithShape="0">
                <a:gsLst>
                  <a:gs pos="0">
                    <a:srgbClr val="FFFFEB"/>
                  </a:gs>
                  <a:gs pos="100000">
                    <a:srgbClr val="FFFF99"/>
                  </a:gs>
                </a:gsLst>
                <a:path path="shape">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9" name="Rectangle 54"/>
              <p:cNvSpPr>
                <a:spLocks noChangeArrowheads="1"/>
              </p:cNvSpPr>
              <p:nvPr/>
            </p:nvSpPr>
            <p:spPr bwMode="auto">
              <a:xfrm>
                <a:off x="378" y="2550"/>
                <a:ext cx="192" cy="156"/>
              </a:xfrm>
              <a:prstGeom prst="rect">
                <a:avLst/>
              </a:prstGeom>
              <a:gradFill rotWithShape="0">
                <a:gsLst>
                  <a:gs pos="0">
                    <a:srgbClr val="FFFFEB"/>
                  </a:gs>
                  <a:gs pos="100000">
                    <a:srgbClr val="FFFF99"/>
                  </a:gs>
                </a:gsLst>
                <a:path path="shape">
                  <a:fillToRect l="50000" t="50000" r="50000" b="50000"/>
                </a:path>
              </a:gradFill>
              <a:ln w="28575">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0" name="Rectangle 55"/>
              <p:cNvSpPr>
                <a:spLocks noChangeArrowheads="1"/>
              </p:cNvSpPr>
              <p:nvPr/>
            </p:nvSpPr>
            <p:spPr bwMode="auto">
              <a:xfrm>
                <a:off x="2682" y="2550"/>
                <a:ext cx="192" cy="156"/>
              </a:xfrm>
              <a:prstGeom prst="rect">
                <a:avLst/>
              </a:prstGeom>
              <a:gradFill rotWithShape="0">
                <a:gsLst>
                  <a:gs pos="0">
                    <a:srgbClr val="FFFFEB"/>
                  </a:gs>
                  <a:gs pos="100000">
                    <a:srgbClr val="FFFF99"/>
                  </a:gs>
                </a:gsLst>
                <a:path path="shape">
                  <a:fillToRect l="50000" t="50000" r="50000" b="50000"/>
                </a:path>
              </a:gradFill>
              <a:ln w="28575">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55" name="Rectangle 56"/>
            <p:cNvSpPr>
              <a:spLocks noChangeArrowheads="1"/>
            </p:cNvSpPr>
            <p:nvPr/>
          </p:nvSpPr>
          <p:spPr bwMode="auto">
            <a:xfrm>
              <a:off x="1470" y="2790"/>
              <a:ext cx="102" cy="102"/>
            </a:xfrm>
            <a:prstGeom prst="rect">
              <a:avLst/>
            </a:prstGeom>
            <a:gradFill rotWithShape="0">
              <a:gsLst>
                <a:gs pos="0">
                  <a:srgbClr val="FFFFEB"/>
                </a:gs>
                <a:gs pos="100000">
                  <a:srgbClr val="FFFF99"/>
                </a:gs>
              </a:gsLst>
              <a:path path="shape">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6" name="Rectangle 57"/>
            <p:cNvSpPr>
              <a:spLocks noChangeArrowheads="1"/>
            </p:cNvSpPr>
            <p:nvPr/>
          </p:nvSpPr>
          <p:spPr bwMode="auto">
            <a:xfrm>
              <a:off x="1944" y="2784"/>
              <a:ext cx="102" cy="102"/>
            </a:xfrm>
            <a:prstGeom prst="rect">
              <a:avLst/>
            </a:prstGeom>
            <a:gradFill rotWithShape="0">
              <a:gsLst>
                <a:gs pos="0">
                  <a:srgbClr val="FFFFEB"/>
                </a:gs>
                <a:gs pos="100000">
                  <a:srgbClr val="FFFF99"/>
                </a:gs>
              </a:gsLst>
              <a:path path="shape">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grpSp>
        <p:nvGrpSpPr>
          <p:cNvPr id="61" name="Group 58"/>
          <p:cNvGrpSpPr>
            <a:grpSpLocks/>
          </p:cNvGrpSpPr>
          <p:nvPr/>
        </p:nvGrpSpPr>
        <p:grpSpPr bwMode="auto">
          <a:xfrm>
            <a:off x="3061569" y="4095750"/>
            <a:ext cx="4371975" cy="2085975"/>
            <a:chOff x="378" y="2550"/>
            <a:chExt cx="2754" cy="1314"/>
          </a:xfrm>
        </p:grpSpPr>
        <p:grpSp>
          <p:nvGrpSpPr>
            <p:cNvPr id="62" name="Group 59"/>
            <p:cNvGrpSpPr>
              <a:grpSpLocks/>
            </p:cNvGrpSpPr>
            <p:nvPr/>
          </p:nvGrpSpPr>
          <p:grpSpPr bwMode="auto">
            <a:xfrm>
              <a:off x="378" y="2550"/>
              <a:ext cx="2754" cy="1314"/>
              <a:chOff x="378" y="2550"/>
              <a:chExt cx="2754" cy="1314"/>
            </a:xfrm>
          </p:grpSpPr>
          <p:sp>
            <p:nvSpPr>
              <p:cNvPr id="65" name="AutoShape 60"/>
              <p:cNvSpPr>
                <a:spLocks noChangeArrowheads="1"/>
              </p:cNvSpPr>
              <p:nvPr/>
            </p:nvSpPr>
            <p:spPr bwMode="auto">
              <a:xfrm>
                <a:off x="2820" y="3576"/>
                <a:ext cx="312" cy="288"/>
              </a:xfrm>
              <a:prstGeom prst="cube">
                <a:avLst>
                  <a:gd name="adj" fmla="val 25000"/>
                </a:avLst>
              </a:prstGeom>
              <a:gradFill rotWithShape="0">
                <a:gsLst>
                  <a:gs pos="0">
                    <a:srgbClr val="FFFFEB"/>
                  </a:gs>
                  <a:gs pos="100000">
                    <a:srgbClr val="FFFF99"/>
                  </a:gs>
                </a:gsLst>
                <a:path path="rect">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6" name="Rectangle 61"/>
              <p:cNvSpPr>
                <a:spLocks noChangeArrowheads="1"/>
              </p:cNvSpPr>
              <p:nvPr/>
            </p:nvSpPr>
            <p:spPr bwMode="auto">
              <a:xfrm>
                <a:off x="996" y="2790"/>
                <a:ext cx="102" cy="102"/>
              </a:xfrm>
              <a:prstGeom prst="rect">
                <a:avLst/>
              </a:prstGeom>
              <a:gradFill rotWithShape="0">
                <a:gsLst>
                  <a:gs pos="0">
                    <a:srgbClr val="FFFFEB"/>
                  </a:gs>
                  <a:gs pos="100000">
                    <a:srgbClr val="FFFF99"/>
                  </a:gs>
                </a:gsLst>
                <a:path path="shape">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7" name="Rectangle 62"/>
              <p:cNvSpPr>
                <a:spLocks noChangeArrowheads="1"/>
              </p:cNvSpPr>
              <p:nvPr/>
            </p:nvSpPr>
            <p:spPr bwMode="auto">
              <a:xfrm>
                <a:off x="378" y="2550"/>
                <a:ext cx="192" cy="156"/>
              </a:xfrm>
              <a:prstGeom prst="rect">
                <a:avLst/>
              </a:prstGeom>
              <a:gradFill rotWithShape="0">
                <a:gsLst>
                  <a:gs pos="0">
                    <a:srgbClr val="FFFFEB"/>
                  </a:gs>
                  <a:gs pos="100000">
                    <a:srgbClr val="FFFF99"/>
                  </a:gs>
                </a:gsLst>
                <a:path path="shape">
                  <a:fillToRect l="50000" t="50000" r="50000" b="50000"/>
                </a:path>
              </a:gradFill>
              <a:ln w="28575">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8" name="Rectangle 63"/>
              <p:cNvSpPr>
                <a:spLocks noChangeArrowheads="1"/>
              </p:cNvSpPr>
              <p:nvPr/>
            </p:nvSpPr>
            <p:spPr bwMode="auto">
              <a:xfrm>
                <a:off x="2682" y="2550"/>
                <a:ext cx="192" cy="156"/>
              </a:xfrm>
              <a:prstGeom prst="rect">
                <a:avLst/>
              </a:prstGeom>
              <a:gradFill rotWithShape="0">
                <a:gsLst>
                  <a:gs pos="0">
                    <a:srgbClr val="FFFFEB"/>
                  </a:gs>
                  <a:gs pos="100000">
                    <a:srgbClr val="FFFF99"/>
                  </a:gs>
                </a:gsLst>
                <a:path path="shape">
                  <a:fillToRect l="50000" t="50000" r="50000" b="50000"/>
                </a:path>
              </a:gradFill>
              <a:ln w="28575">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63" name="Rectangle 64"/>
            <p:cNvSpPr>
              <a:spLocks noChangeArrowheads="1"/>
            </p:cNvSpPr>
            <p:nvPr/>
          </p:nvSpPr>
          <p:spPr bwMode="auto">
            <a:xfrm>
              <a:off x="1470" y="2790"/>
              <a:ext cx="102" cy="102"/>
            </a:xfrm>
            <a:prstGeom prst="rect">
              <a:avLst/>
            </a:prstGeom>
            <a:gradFill rotWithShape="0">
              <a:gsLst>
                <a:gs pos="0">
                  <a:srgbClr val="FFFFEB"/>
                </a:gs>
                <a:gs pos="100000">
                  <a:srgbClr val="FFFF99"/>
                </a:gs>
              </a:gsLst>
              <a:path path="shape">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64" name="Rectangle 65"/>
            <p:cNvSpPr>
              <a:spLocks noChangeArrowheads="1"/>
            </p:cNvSpPr>
            <p:nvPr/>
          </p:nvSpPr>
          <p:spPr bwMode="auto">
            <a:xfrm>
              <a:off x="1944" y="2784"/>
              <a:ext cx="102" cy="102"/>
            </a:xfrm>
            <a:prstGeom prst="rect">
              <a:avLst/>
            </a:prstGeom>
            <a:gradFill rotWithShape="0">
              <a:gsLst>
                <a:gs pos="0">
                  <a:srgbClr val="FFFFEB"/>
                </a:gs>
                <a:gs pos="100000">
                  <a:srgbClr val="FFFF99"/>
                </a:gs>
              </a:gsLst>
              <a:path path="shape">
                <a:fillToRect l="50000" t="50000" r="50000" b="50000"/>
              </a:path>
            </a:gradFill>
            <a:ln w="19050">
              <a:solidFill>
                <a:srgbClr val="FF99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69" name="Line 66"/>
          <p:cNvSpPr>
            <a:spLocks noChangeShapeType="1"/>
          </p:cNvSpPr>
          <p:nvPr/>
        </p:nvSpPr>
        <p:spPr bwMode="auto">
          <a:xfrm flipH="1">
            <a:off x="10043394" y="4162425"/>
            <a:ext cx="400050" cy="400050"/>
          </a:xfrm>
          <a:prstGeom prst="line">
            <a:avLst/>
          </a:prstGeom>
          <a:noFill/>
          <a:ln w="76200">
            <a:solidFill>
              <a:srgbClr val="F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0" name="Line 67"/>
          <p:cNvSpPr>
            <a:spLocks noChangeShapeType="1"/>
          </p:cNvSpPr>
          <p:nvPr/>
        </p:nvSpPr>
        <p:spPr bwMode="auto">
          <a:xfrm flipH="1">
            <a:off x="8328894" y="5248275"/>
            <a:ext cx="228600" cy="0"/>
          </a:xfrm>
          <a:prstGeom prst="line">
            <a:avLst/>
          </a:prstGeom>
          <a:noFill/>
          <a:ln w="76200">
            <a:solidFill>
              <a:srgbClr val="F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1" name="Line 68"/>
          <p:cNvSpPr>
            <a:spLocks noChangeShapeType="1"/>
          </p:cNvSpPr>
          <p:nvPr/>
        </p:nvSpPr>
        <p:spPr bwMode="auto">
          <a:xfrm flipH="1" flipV="1">
            <a:off x="7985994" y="5248275"/>
            <a:ext cx="190500" cy="0"/>
          </a:xfrm>
          <a:prstGeom prst="line">
            <a:avLst/>
          </a:prstGeom>
          <a:noFill/>
          <a:ln w="76200">
            <a:solidFill>
              <a:srgbClr val="F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2" name="AutoShape 69"/>
          <p:cNvSpPr>
            <a:spLocks noChangeArrowheads="1"/>
          </p:cNvSpPr>
          <p:nvPr/>
        </p:nvSpPr>
        <p:spPr bwMode="auto">
          <a:xfrm>
            <a:off x="6938244" y="5724525"/>
            <a:ext cx="495300" cy="457200"/>
          </a:xfrm>
          <a:prstGeom prst="cube">
            <a:avLst>
              <a:gd name="adj" fmla="val 25000"/>
            </a:avLst>
          </a:prstGeom>
          <a:gradFill rotWithShape="0">
            <a:gsLst>
              <a:gs pos="0">
                <a:srgbClr val="FFAD99"/>
              </a:gs>
              <a:gs pos="100000">
                <a:srgbClr val="FF3300"/>
              </a:gs>
            </a:gsLst>
            <a:path path="rect">
              <a:fillToRect l="50000" t="50000" r="50000" b="50000"/>
            </a:path>
          </a:gradFill>
          <a:ln w="19050">
            <a:solidFill>
              <a:srgbClr val="FF33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73" name="AutoShape 70"/>
          <p:cNvSpPr>
            <a:spLocks noChangeArrowheads="1"/>
          </p:cNvSpPr>
          <p:nvPr/>
        </p:nvSpPr>
        <p:spPr bwMode="auto">
          <a:xfrm>
            <a:off x="6938244" y="5715000"/>
            <a:ext cx="495300" cy="457200"/>
          </a:xfrm>
          <a:prstGeom prst="cube">
            <a:avLst>
              <a:gd name="adj" fmla="val 25000"/>
            </a:avLst>
          </a:prstGeom>
          <a:gradFill rotWithShape="0">
            <a:gsLst>
              <a:gs pos="0">
                <a:srgbClr val="FFAD99"/>
              </a:gs>
              <a:gs pos="100000">
                <a:srgbClr val="FF3300"/>
              </a:gs>
            </a:gsLst>
            <a:path path="rect">
              <a:fillToRect l="50000" t="50000" r="50000" b="50000"/>
            </a:path>
          </a:gradFill>
          <a:ln w="19050">
            <a:solidFill>
              <a:srgbClr val="FF33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74" name="AutoShape 71"/>
          <p:cNvSpPr>
            <a:spLocks noChangeArrowheads="1"/>
          </p:cNvSpPr>
          <p:nvPr/>
        </p:nvSpPr>
        <p:spPr bwMode="auto">
          <a:xfrm>
            <a:off x="6938244" y="5715000"/>
            <a:ext cx="495300" cy="457200"/>
          </a:xfrm>
          <a:prstGeom prst="cube">
            <a:avLst>
              <a:gd name="adj" fmla="val 25000"/>
            </a:avLst>
          </a:prstGeom>
          <a:gradFill rotWithShape="0">
            <a:gsLst>
              <a:gs pos="0">
                <a:srgbClr val="FFAD99"/>
              </a:gs>
              <a:gs pos="100000">
                <a:srgbClr val="FF3300"/>
              </a:gs>
            </a:gsLst>
            <a:path path="rect">
              <a:fillToRect l="50000" t="50000" r="50000" b="50000"/>
            </a:path>
          </a:gradFill>
          <a:ln w="19050">
            <a:solidFill>
              <a:srgbClr val="FF33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75" name="AutoShape 72"/>
          <p:cNvSpPr>
            <a:spLocks noChangeArrowheads="1"/>
          </p:cNvSpPr>
          <p:nvPr/>
        </p:nvSpPr>
        <p:spPr bwMode="auto">
          <a:xfrm>
            <a:off x="6938244" y="5715000"/>
            <a:ext cx="495300" cy="457200"/>
          </a:xfrm>
          <a:prstGeom prst="cube">
            <a:avLst>
              <a:gd name="adj" fmla="val 25000"/>
            </a:avLst>
          </a:prstGeom>
          <a:gradFill rotWithShape="0">
            <a:gsLst>
              <a:gs pos="0">
                <a:srgbClr val="FFAD99"/>
              </a:gs>
              <a:gs pos="100000">
                <a:srgbClr val="FF3300"/>
              </a:gs>
            </a:gsLst>
            <a:path path="rect">
              <a:fillToRect l="50000" t="50000" r="50000" b="50000"/>
            </a:path>
          </a:gradFill>
          <a:ln w="19050">
            <a:solidFill>
              <a:srgbClr val="FF33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76" name="AutoShape 73"/>
          <p:cNvSpPr>
            <a:spLocks noChangeArrowheads="1"/>
          </p:cNvSpPr>
          <p:nvPr/>
        </p:nvSpPr>
        <p:spPr bwMode="auto">
          <a:xfrm>
            <a:off x="6938244" y="5715000"/>
            <a:ext cx="495300" cy="457200"/>
          </a:xfrm>
          <a:prstGeom prst="cube">
            <a:avLst>
              <a:gd name="adj" fmla="val 25000"/>
            </a:avLst>
          </a:prstGeom>
          <a:gradFill rotWithShape="0">
            <a:gsLst>
              <a:gs pos="0">
                <a:srgbClr val="FFAD99"/>
              </a:gs>
              <a:gs pos="100000">
                <a:srgbClr val="FF3300"/>
              </a:gs>
            </a:gsLst>
            <a:path path="rect">
              <a:fillToRect l="50000" t="50000" r="50000" b="50000"/>
            </a:path>
          </a:gradFill>
          <a:ln w="19050">
            <a:solidFill>
              <a:srgbClr val="FF33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77" name="AutoShape 74"/>
          <p:cNvSpPr>
            <a:spLocks noChangeArrowheads="1"/>
          </p:cNvSpPr>
          <p:nvPr/>
        </p:nvSpPr>
        <p:spPr bwMode="auto">
          <a:xfrm>
            <a:off x="6938244" y="5715000"/>
            <a:ext cx="495300" cy="457200"/>
          </a:xfrm>
          <a:prstGeom prst="cube">
            <a:avLst>
              <a:gd name="adj" fmla="val 25000"/>
            </a:avLst>
          </a:prstGeom>
          <a:gradFill rotWithShape="0">
            <a:gsLst>
              <a:gs pos="0">
                <a:srgbClr val="FFAD99"/>
              </a:gs>
              <a:gs pos="100000">
                <a:srgbClr val="FF3300"/>
              </a:gs>
            </a:gsLst>
            <a:path path="rect">
              <a:fillToRect l="50000" t="50000" r="50000" b="50000"/>
            </a:path>
          </a:gradFill>
          <a:ln w="19050">
            <a:solidFill>
              <a:srgbClr val="FF33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78" name="Line 75"/>
          <p:cNvSpPr>
            <a:spLocks noChangeShapeType="1"/>
          </p:cNvSpPr>
          <p:nvPr/>
        </p:nvSpPr>
        <p:spPr bwMode="auto">
          <a:xfrm flipV="1">
            <a:off x="6195294" y="2876550"/>
            <a:ext cx="0" cy="2419350"/>
          </a:xfrm>
          <a:prstGeom prst="line">
            <a:avLst/>
          </a:prstGeom>
          <a:noFill/>
          <a:ln w="762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9" name="Rectangle 76"/>
          <p:cNvSpPr>
            <a:spLocks noChangeArrowheads="1"/>
          </p:cNvSpPr>
          <p:nvPr/>
        </p:nvSpPr>
        <p:spPr bwMode="auto">
          <a:xfrm>
            <a:off x="4844331" y="2152650"/>
            <a:ext cx="615950" cy="468313"/>
          </a:xfrm>
          <a:prstGeom prst="rect">
            <a:avLst/>
          </a:prstGeom>
          <a:solidFill>
            <a:srgbClr val="FF99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000" i="1">
                <a:solidFill>
                  <a:srgbClr val="0000FF"/>
                </a:solidFill>
                <a:latin typeface="微软雅黑" panose="020B0503020204020204" pitchFamily="34" charset="-122"/>
                <a:ea typeface="微软雅黑" panose="020B0503020204020204" pitchFamily="34" charset="-122"/>
              </a:rPr>
              <a:t>报警</a:t>
            </a:r>
          </a:p>
          <a:p>
            <a:pPr algn="ctr" eaLnBrk="1" hangingPunct="1">
              <a:lnSpc>
                <a:spcPct val="100000"/>
              </a:lnSpc>
              <a:spcBef>
                <a:spcPct val="0"/>
              </a:spcBef>
              <a:buFontTx/>
              <a:buNone/>
            </a:pPr>
            <a:r>
              <a:rPr lang="zh-CN" altLang="en-US" sz="1000" i="1">
                <a:solidFill>
                  <a:srgbClr val="0000FF"/>
                </a:solidFill>
                <a:latin typeface="微软雅黑" panose="020B0503020204020204" pitchFamily="34" charset="-122"/>
                <a:ea typeface="微软雅黑" panose="020B0503020204020204" pitchFamily="34" charset="-122"/>
              </a:rPr>
              <a:t>日志记录</a:t>
            </a:r>
            <a:endParaRPr lang="en-US" altLang="ja-JP" sz="900" i="1">
              <a:solidFill>
                <a:srgbClr val="0000FF"/>
              </a:solidFill>
              <a:latin typeface="微软雅黑" panose="020B0503020204020204" pitchFamily="34" charset="-122"/>
              <a:ea typeface="微软雅黑" panose="020B0503020204020204" pitchFamily="34" charset="-122"/>
            </a:endParaRPr>
          </a:p>
        </p:txBody>
      </p:sp>
      <p:sp>
        <p:nvSpPr>
          <p:cNvPr id="80" name="AutoShape 77"/>
          <p:cNvSpPr>
            <a:spLocks/>
          </p:cNvSpPr>
          <p:nvPr/>
        </p:nvSpPr>
        <p:spPr bwMode="auto">
          <a:xfrm>
            <a:off x="7917731" y="5553075"/>
            <a:ext cx="1295400" cy="307975"/>
          </a:xfrm>
          <a:prstGeom prst="borderCallout1">
            <a:avLst>
              <a:gd name="adj1" fmla="val 29148"/>
              <a:gd name="adj2" fmla="val -912"/>
              <a:gd name="adj3" fmla="val 79690"/>
              <a:gd name="adj4" fmla="val -35093"/>
            </a:avLst>
          </a:prstGeom>
          <a:solidFill>
            <a:srgbClr val="FF3300"/>
          </a:solidFill>
          <a:ln w="1905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i="1">
                <a:solidFill>
                  <a:srgbClr val="0000FF"/>
                </a:solidFill>
                <a:latin typeface="微软雅黑" panose="020B0503020204020204" pitchFamily="34" charset="-122"/>
                <a:ea typeface="微软雅黑" panose="020B0503020204020204" pitchFamily="34" charset="-122"/>
              </a:rPr>
              <a:t>攻击检测</a:t>
            </a:r>
            <a:endParaRPr lang="ja-JP" altLang="en-US" sz="1400" i="1">
              <a:solidFill>
                <a:srgbClr val="0000FF"/>
              </a:solidFill>
              <a:latin typeface="微软雅黑" panose="020B0503020204020204" pitchFamily="34" charset="-122"/>
              <a:ea typeface="微软雅黑" panose="020B0503020204020204" pitchFamily="34" charset="-122"/>
            </a:endParaRPr>
          </a:p>
        </p:txBody>
      </p:sp>
      <p:sp>
        <p:nvSpPr>
          <p:cNvPr id="81" name="AutoShape 78"/>
          <p:cNvSpPr>
            <a:spLocks/>
          </p:cNvSpPr>
          <p:nvPr/>
        </p:nvSpPr>
        <p:spPr bwMode="auto">
          <a:xfrm>
            <a:off x="7924081" y="5919788"/>
            <a:ext cx="1663700" cy="307975"/>
          </a:xfrm>
          <a:prstGeom prst="borderCallout1">
            <a:avLst>
              <a:gd name="adj1" fmla="val 54046"/>
              <a:gd name="adj2" fmla="val -1611"/>
              <a:gd name="adj3" fmla="val 755"/>
              <a:gd name="adj4" fmla="val -27815"/>
            </a:avLst>
          </a:prstGeom>
          <a:solidFill>
            <a:srgbClr val="00CC66"/>
          </a:solidFill>
          <a:ln w="1905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i="1">
                <a:solidFill>
                  <a:srgbClr val="0000FF"/>
                </a:solidFill>
                <a:latin typeface="微软雅黑" panose="020B0503020204020204" pitchFamily="34" charset="-122"/>
                <a:ea typeface="微软雅黑" panose="020B0503020204020204" pitchFamily="34" charset="-122"/>
              </a:rPr>
              <a:t>记录入侵过程 </a:t>
            </a:r>
            <a:endParaRPr lang="ja-JP" altLang="en-US" sz="1400" i="1">
              <a:solidFill>
                <a:srgbClr val="0000FF"/>
              </a:solidFill>
              <a:latin typeface="微软雅黑" panose="020B0503020204020204" pitchFamily="34" charset="-122"/>
              <a:ea typeface="微软雅黑" panose="020B0503020204020204" pitchFamily="34" charset="-122"/>
            </a:endParaRPr>
          </a:p>
        </p:txBody>
      </p:sp>
      <p:sp>
        <p:nvSpPr>
          <p:cNvPr id="82" name="Line 79"/>
          <p:cNvSpPr>
            <a:spLocks noChangeShapeType="1"/>
          </p:cNvSpPr>
          <p:nvPr/>
        </p:nvSpPr>
        <p:spPr bwMode="auto">
          <a:xfrm>
            <a:off x="7976469" y="5248275"/>
            <a:ext cx="200025"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3" name="Line 80"/>
          <p:cNvSpPr>
            <a:spLocks noChangeShapeType="1"/>
          </p:cNvSpPr>
          <p:nvPr/>
        </p:nvSpPr>
        <p:spPr bwMode="auto">
          <a:xfrm>
            <a:off x="8328894" y="5248275"/>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4" name="Line 81"/>
          <p:cNvSpPr>
            <a:spLocks noChangeShapeType="1"/>
          </p:cNvSpPr>
          <p:nvPr/>
        </p:nvSpPr>
        <p:spPr bwMode="auto">
          <a:xfrm flipV="1">
            <a:off x="10033869" y="4171950"/>
            <a:ext cx="400050" cy="40005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5" name="Line 82"/>
          <p:cNvSpPr>
            <a:spLocks noChangeShapeType="1"/>
          </p:cNvSpPr>
          <p:nvPr/>
        </p:nvSpPr>
        <p:spPr bwMode="auto">
          <a:xfrm>
            <a:off x="7985994" y="5248275"/>
            <a:ext cx="200025" cy="0"/>
          </a:xfrm>
          <a:prstGeom prst="line">
            <a:avLst/>
          </a:prstGeom>
          <a:noFill/>
          <a:ln w="76200">
            <a:solidFill>
              <a:srgbClr val="00CC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6" name="AutoShape 83"/>
          <p:cNvSpPr>
            <a:spLocks noChangeArrowheads="1"/>
          </p:cNvSpPr>
          <p:nvPr/>
        </p:nvSpPr>
        <p:spPr bwMode="auto">
          <a:xfrm>
            <a:off x="8165381" y="4972050"/>
            <a:ext cx="142875" cy="530225"/>
          </a:xfrm>
          <a:prstGeom prst="roundRect">
            <a:avLst>
              <a:gd name="adj" fmla="val 50000"/>
            </a:avLst>
          </a:prstGeom>
          <a:solidFill>
            <a:srgbClr val="00CC66"/>
          </a:solidFill>
          <a:ln w="19050">
            <a:solidFill>
              <a:schemeClr val="tx1"/>
            </a:solidFill>
            <a:round/>
            <a:headEnd/>
            <a:tailEnd/>
          </a:ln>
          <a:effectLst>
            <a:outerShdw dist="71842" dir="2700000" algn="ctr" rotWithShape="0">
              <a:srgbClr val="00CC66"/>
            </a:outerShdw>
          </a:effec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nvGrpSpPr>
          <p:cNvPr id="87" name="Group 84"/>
          <p:cNvGrpSpPr>
            <a:grpSpLocks/>
          </p:cNvGrpSpPr>
          <p:nvPr/>
        </p:nvGrpSpPr>
        <p:grpSpPr bwMode="auto">
          <a:xfrm>
            <a:off x="7079531" y="4572000"/>
            <a:ext cx="633413" cy="582613"/>
            <a:chOff x="3119" y="3119"/>
            <a:chExt cx="399" cy="367"/>
          </a:xfrm>
        </p:grpSpPr>
        <p:pic>
          <p:nvPicPr>
            <p:cNvPr id="88" name="Picture 85" descr="firewall"/>
            <p:cNvPicPr>
              <a:picLocks noChangeAspect="1" noChangeArrowheads="1"/>
            </p:cNvPicPr>
            <p:nvPr/>
          </p:nvPicPr>
          <p:blipFill>
            <a:blip r:embed="rId4">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119" y="3119"/>
              <a:ext cx="399" cy="367"/>
            </a:xfrm>
            <a:prstGeom prst="rect">
              <a:avLst/>
            </a:prstGeom>
            <a:noFill/>
            <a:ln>
              <a:noFill/>
            </a:ln>
            <a:effectLst>
              <a:outerShdw dist="71842" dir="2700000" algn="ctr" rotWithShape="0">
                <a:srgbClr val="00CC66"/>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Oval 86"/>
            <p:cNvSpPr>
              <a:spLocks noChangeArrowheads="1"/>
            </p:cNvSpPr>
            <p:nvPr/>
          </p:nvSpPr>
          <p:spPr bwMode="auto">
            <a:xfrm>
              <a:off x="3138" y="3132"/>
              <a:ext cx="318" cy="306"/>
            </a:xfrm>
            <a:prstGeom prst="ellipse">
              <a:avLst/>
            </a:prstGeom>
            <a:solidFill>
              <a:srgbClr val="00CC66">
                <a:alpha val="50195"/>
              </a:srgbClr>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90" name="AutoShape 87"/>
          <p:cNvSpPr>
            <a:spLocks/>
          </p:cNvSpPr>
          <p:nvPr/>
        </p:nvSpPr>
        <p:spPr bwMode="auto">
          <a:xfrm>
            <a:off x="8290794" y="4262438"/>
            <a:ext cx="1581150" cy="758825"/>
          </a:xfrm>
          <a:prstGeom prst="borderCallout2">
            <a:avLst>
              <a:gd name="adj1" fmla="val 19782"/>
              <a:gd name="adj2" fmla="val -4819"/>
              <a:gd name="adj3" fmla="val 19782"/>
              <a:gd name="adj4" fmla="val -10440"/>
              <a:gd name="adj5" fmla="val 128023"/>
              <a:gd name="adj6" fmla="val -16264"/>
            </a:avLst>
          </a:prstGeom>
          <a:solidFill>
            <a:srgbClr val="00CC66"/>
          </a:solidFill>
          <a:ln w="28575">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i="1">
                <a:solidFill>
                  <a:srgbClr val="0000FF"/>
                </a:solidFill>
                <a:latin typeface="微软雅黑" panose="020B0503020204020204" pitchFamily="34" charset="-122"/>
                <a:ea typeface="微软雅黑" panose="020B0503020204020204" pitchFamily="34" charset="-122"/>
              </a:rPr>
              <a:t>重新配置</a:t>
            </a:r>
          </a:p>
          <a:p>
            <a:pPr algn="ctr" eaLnBrk="1" hangingPunct="1">
              <a:lnSpc>
                <a:spcPct val="100000"/>
              </a:lnSpc>
              <a:spcBef>
                <a:spcPct val="0"/>
              </a:spcBef>
              <a:buFontTx/>
              <a:buNone/>
            </a:pPr>
            <a:r>
              <a:rPr lang="zh-CN" altLang="en-US" sz="1400" i="1">
                <a:solidFill>
                  <a:srgbClr val="0000FF"/>
                </a:solidFill>
                <a:latin typeface="微软雅黑" panose="020B0503020204020204" pitchFamily="34" charset="-122"/>
                <a:ea typeface="微软雅黑" panose="020B0503020204020204" pitchFamily="34" charset="-122"/>
              </a:rPr>
              <a:t>防火墙</a:t>
            </a:r>
          </a:p>
          <a:p>
            <a:pPr algn="ctr" eaLnBrk="1" hangingPunct="1">
              <a:lnSpc>
                <a:spcPct val="100000"/>
              </a:lnSpc>
              <a:spcBef>
                <a:spcPct val="0"/>
              </a:spcBef>
              <a:buFontTx/>
              <a:buNone/>
            </a:pPr>
            <a:r>
              <a:rPr lang="zh-CN" altLang="en-US" sz="1400" i="1">
                <a:solidFill>
                  <a:srgbClr val="0000FF"/>
                </a:solidFill>
                <a:latin typeface="微软雅黑" panose="020B0503020204020204" pitchFamily="34" charset="-122"/>
                <a:ea typeface="微软雅黑" panose="020B0503020204020204" pitchFamily="34" charset="-122"/>
              </a:rPr>
              <a:t>路由器</a:t>
            </a:r>
            <a:endParaRPr lang="ja-JP" altLang="en-US" sz="1400" i="1">
              <a:solidFill>
                <a:srgbClr val="0000FF"/>
              </a:solidFill>
              <a:latin typeface="微软雅黑" panose="020B0503020204020204" pitchFamily="34" charset="-122"/>
              <a:ea typeface="微软雅黑" panose="020B0503020204020204" pitchFamily="34" charset="-122"/>
            </a:endParaRPr>
          </a:p>
        </p:txBody>
      </p:sp>
      <p:pic>
        <p:nvPicPr>
          <p:cNvPr id="91" name="Picture 88" descr="hacker1"/>
          <p:cNvPicPr>
            <a:picLocks noChangeAspect="1" noChangeArrowheads="1"/>
          </p:cNvPicPr>
          <p:nvPr/>
        </p:nvPicPr>
        <p:blipFill>
          <a:blip r:embed="rId5">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10241831" y="3200400"/>
            <a:ext cx="11049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 name="Group 89"/>
          <p:cNvGrpSpPr>
            <a:grpSpLocks/>
          </p:cNvGrpSpPr>
          <p:nvPr/>
        </p:nvGrpSpPr>
        <p:grpSpPr bwMode="auto">
          <a:xfrm>
            <a:off x="10346606" y="4343400"/>
            <a:ext cx="1000125" cy="895350"/>
            <a:chOff x="-24" y="3780"/>
            <a:chExt cx="630" cy="480"/>
          </a:xfrm>
        </p:grpSpPr>
        <p:sp>
          <p:nvSpPr>
            <p:cNvPr id="93" name="Freeform 90"/>
            <p:cNvSpPr>
              <a:spLocks/>
            </p:cNvSpPr>
            <p:nvPr/>
          </p:nvSpPr>
          <p:spPr bwMode="auto">
            <a:xfrm>
              <a:off x="-24" y="3780"/>
              <a:ext cx="630" cy="480"/>
            </a:xfrm>
            <a:custGeom>
              <a:avLst/>
              <a:gdLst>
                <a:gd name="T0" fmla="*/ 12 w 630"/>
                <a:gd name="T1" fmla="*/ 391 h 474"/>
                <a:gd name="T2" fmla="*/ 162 w 630"/>
                <a:gd name="T3" fmla="*/ 361 h 474"/>
                <a:gd name="T4" fmla="*/ 162 w 630"/>
                <a:gd name="T5" fmla="*/ 0 h 474"/>
                <a:gd name="T6" fmla="*/ 330 w 630"/>
                <a:gd name="T7" fmla="*/ 0 h 474"/>
                <a:gd name="T8" fmla="*/ 582 w 630"/>
                <a:gd name="T9" fmla="*/ 93 h 474"/>
                <a:gd name="T10" fmla="*/ 588 w 630"/>
                <a:gd name="T11" fmla="*/ 156 h 474"/>
                <a:gd name="T12" fmla="*/ 630 w 630"/>
                <a:gd name="T13" fmla="*/ 207 h 474"/>
                <a:gd name="T14" fmla="*/ 630 w 630"/>
                <a:gd name="T15" fmla="*/ 368 h 474"/>
                <a:gd name="T16" fmla="*/ 582 w 630"/>
                <a:gd name="T17" fmla="*/ 423 h 474"/>
                <a:gd name="T18" fmla="*/ 582 w 630"/>
                <a:gd name="T19" fmla="*/ 530 h 474"/>
                <a:gd name="T20" fmla="*/ 234 w 630"/>
                <a:gd name="T21" fmla="*/ 530 h 474"/>
                <a:gd name="T22" fmla="*/ 0 w 630"/>
                <a:gd name="T23" fmla="*/ 429 h 474"/>
                <a:gd name="T24" fmla="*/ 12 w 630"/>
                <a:gd name="T25" fmla="*/ 391 h 4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0"/>
                <a:gd name="T40" fmla="*/ 0 h 474"/>
                <a:gd name="T41" fmla="*/ 630 w 630"/>
                <a:gd name="T42" fmla="*/ 474 h 4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0" h="474">
                  <a:moveTo>
                    <a:pt x="12" y="348"/>
                  </a:moveTo>
                  <a:lnTo>
                    <a:pt x="162" y="324"/>
                  </a:lnTo>
                  <a:lnTo>
                    <a:pt x="162" y="0"/>
                  </a:lnTo>
                  <a:lnTo>
                    <a:pt x="330" y="0"/>
                  </a:lnTo>
                  <a:lnTo>
                    <a:pt x="582" y="84"/>
                  </a:lnTo>
                  <a:lnTo>
                    <a:pt x="588" y="138"/>
                  </a:lnTo>
                  <a:lnTo>
                    <a:pt x="630" y="186"/>
                  </a:lnTo>
                  <a:lnTo>
                    <a:pt x="630" y="330"/>
                  </a:lnTo>
                  <a:lnTo>
                    <a:pt x="582" y="378"/>
                  </a:lnTo>
                  <a:lnTo>
                    <a:pt x="582" y="474"/>
                  </a:lnTo>
                  <a:lnTo>
                    <a:pt x="234" y="474"/>
                  </a:lnTo>
                  <a:lnTo>
                    <a:pt x="0" y="384"/>
                  </a:lnTo>
                  <a:lnTo>
                    <a:pt x="12" y="348"/>
                  </a:lnTo>
                  <a:close/>
                </a:path>
              </a:pathLst>
            </a:custGeom>
            <a:solidFill>
              <a:schemeClr val="tx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4" name="Line 91"/>
            <p:cNvSpPr>
              <a:spLocks noChangeShapeType="1"/>
            </p:cNvSpPr>
            <p:nvPr/>
          </p:nvSpPr>
          <p:spPr bwMode="auto">
            <a:xfrm>
              <a:off x="174" y="3834"/>
              <a:ext cx="192" cy="29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5" name="Line 92"/>
            <p:cNvSpPr>
              <a:spLocks noChangeShapeType="1"/>
            </p:cNvSpPr>
            <p:nvPr/>
          </p:nvSpPr>
          <p:spPr bwMode="auto">
            <a:xfrm flipV="1">
              <a:off x="168" y="3900"/>
              <a:ext cx="192" cy="15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96" name="Rectangle 93"/>
          <p:cNvSpPr>
            <a:spLocks noChangeArrowheads="1"/>
          </p:cNvSpPr>
          <p:nvPr/>
        </p:nvSpPr>
        <p:spPr bwMode="auto">
          <a:xfrm>
            <a:off x="4795119" y="4467225"/>
            <a:ext cx="161925" cy="161925"/>
          </a:xfrm>
          <a:prstGeom prst="rect">
            <a:avLst/>
          </a:prstGeom>
          <a:gradFill rotWithShape="0">
            <a:gsLst>
              <a:gs pos="0">
                <a:srgbClr val="FFD6CC"/>
              </a:gs>
              <a:gs pos="100000">
                <a:srgbClr val="FF3300"/>
              </a:gs>
            </a:gsLst>
            <a:path path="shape">
              <a:fillToRect l="50000" t="50000" r="50000" b="50000"/>
            </a:path>
          </a:gradFill>
          <a:ln w="19050">
            <a:solidFill>
              <a:srgbClr val="FF33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97" name="Line 94"/>
          <p:cNvSpPr>
            <a:spLocks noChangeShapeType="1"/>
          </p:cNvSpPr>
          <p:nvPr/>
        </p:nvSpPr>
        <p:spPr bwMode="auto">
          <a:xfrm flipV="1">
            <a:off x="4233144" y="5257800"/>
            <a:ext cx="0" cy="390525"/>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8" name="Line 95"/>
          <p:cNvSpPr>
            <a:spLocks noChangeShapeType="1"/>
          </p:cNvSpPr>
          <p:nvPr/>
        </p:nvSpPr>
        <p:spPr bwMode="auto">
          <a:xfrm>
            <a:off x="4195044" y="5257800"/>
            <a:ext cx="457200" cy="0"/>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9" name="Line 96"/>
          <p:cNvSpPr>
            <a:spLocks noChangeShapeType="1"/>
          </p:cNvSpPr>
          <p:nvPr/>
        </p:nvSpPr>
        <p:spPr bwMode="auto">
          <a:xfrm flipV="1">
            <a:off x="4642719" y="5010150"/>
            <a:ext cx="0" cy="285750"/>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00" name="Group 97"/>
          <p:cNvGrpSpPr>
            <a:grpSpLocks/>
          </p:cNvGrpSpPr>
          <p:nvPr/>
        </p:nvGrpSpPr>
        <p:grpSpPr bwMode="auto">
          <a:xfrm>
            <a:off x="3829919" y="5530850"/>
            <a:ext cx="1600200" cy="673100"/>
            <a:chOff x="862" y="3454"/>
            <a:chExt cx="1008" cy="424"/>
          </a:xfrm>
        </p:grpSpPr>
        <p:pic>
          <p:nvPicPr>
            <p:cNvPr id="101" name="Picture 98" descr="hacker1"/>
            <p:cNvPicPr>
              <a:picLocks noChangeAspect="1" noChangeArrowheads="1"/>
            </p:cNvPicPr>
            <p:nvPr/>
          </p:nvPicPr>
          <p:blipFill>
            <a:blip r:embed="rId5">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862" y="3454"/>
              <a:ext cx="451"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 name="Text Box 99"/>
            <p:cNvSpPr txBox="1">
              <a:spLocks noChangeArrowheads="1"/>
            </p:cNvSpPr>
            <p:nvPr/>
          </p:nvSpPr>
          <p:spPr bwMode="auto">
            <a:xfrm>
              <a:off x="1274" y="3605"/>
              <a:ext cx="59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500" i="1">
                  <a:latin typeface="微软雅黑" panose="020B0503020204020204" pitchFamily="34" charset="-122"/>
                  <a:ea typeface="微软雅黑" panose="020B0503020204020204" pitchFamily="34" charset="-122"/>
                </a:rPr>
                <a:t>内部入侵</a:t>
              </a:r>
              <a:endParaRPr lang="ja-JP" altLang="en-US" sz="1500" i="1">
                <a:latin typeface="微软雅黑" panose="020B0503020204020204" pitchFamily="34" charset="-122"/>
                <a:ea typeface="微软雅黑" panose="020B0503020204020204" pitchFamily="34" charset="-122"/>
              </a:endParaRPr>
            </a:p>
          </p:txBody>
        </p:sp>
      </p:grpSp>
      <p:sp>
        <p:nvSpPr>
          <p:cNvPr id="103" name="AutoShape 100"/>
          <p:cNvSpPr>
            <a:spLocks/>
          </p:cNvSpPr>
          <p:nvPr/>
        </p:nvSpPr>
        <p:spPr bwMode="auto">
          <a:xfrm>
            <a:off x="3236194" y="3438525"/>
            <a:ext cx="1023937" cy="287338"/>
          </a:xfrm>
          <a:prstGeom prst="borderCallout1">
            <a:avLst>
              <a:gd name="adj1" fmla="val 39778"/>
              <a:gd name="adj2" fmla="val 107440"/>
              <a:gd name="adj3" fmla="val 343088"/>
              <a:gd name="adj4" fmla="val 152505"/>
            </a:avLst>
          </a:prstGeom>
          <a:solidFill>
            <a:srgbClr val="FF3300"/>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200" i="1">
                <a:solidFill>
                  <a:srgbClr val="0000FF"/>
                </a:solidFill>
                <a:latin typeface="微软雅黑" panose="020B0503020204020204" pitchFamily="34" charset="-122"/>
                <a:ea typeface="微软雅黑" panose="020B0503020204020204" pitchFamily="34" charset="-122"/>
              </a:rPr>
              <a:t>入侵检测</a:t>
            </a:r>
            <a:endParaRPr lang="ja-JP" altLang="en-US" sz="1200" i="1">
              <a:solidFill>
                <a:srgbClr val="0000FF"/>
              </a:solidFill>
              <a:latin typeface="微软雅黑" panose="020B0503020204020204" pitchFamily="34" charset="-122"/>
              <a:ea typeface="微软雅黑" panose="020B0503020204020204" pitchFamily="34" charset="-122"/>
            </a:endParaRPr>
          </a:p>
        </p:txBody>
      </p:sp>
      <p:sp>
        <p:nvSpPr>
          <p:cNvPr id="104" name="AutoShape 101"/>
          <p:cNvSpPr>
            <a:spLocks/>
          </p:cNvSpPr>
          <p:nvPr/>
        </p:nvSpPr>
        <p:spPr bwMode="auto">
          <a:xfrm>
            <a:off x="5098331" y="3422650"/>
            <a:ext cx="923925" cy="307975"/>
          </a:xfrm>
          <a:prstGeom prst="borderCallout1">
            <a:avLst>
              <a:gd name="adj1" fmla="val 60403"/>
              <a:gd name="adj2" fmla="val -1273"/>
              <a:gd name="adj3" fmla="val 323528"/>
              <a:gd name="adj4" fmla="val -27833"/>
            </a:avLst>
          </a:prstGeom>
          <a:solidFill>
            <a:srgbClr val="00CC66"/>
          </a:solidFill>
          <a:ln w="1905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400" i="1">
                <a:solidFill>
                  <a:srgbClr val="0000FF"/>
                </a:solidFill>
                <a:latin typeface="微软雅黑" panose="020B0503020204020204" pitchFamily="34" charset="-122"/>
                <a:ea typeface="微软雅黑" panose="020B0503020204020204" pitchFamily="34" charset="-122"/>
              </a:rPr>
              <a:t>记录</a:t>
            </a:r>
            <a:endParaRPr lang="en-US" altLang="ja-JP" sz="1400" i="1">
              <a:solidFill>
                <a:srgbClr val="0000FF"/>
              </a:solidFill>
              <a:latin typeface="微软雅黑" panose="020B0503020204020204" pitchFamily="34" charset="-122"/>
              <a:ea typeface="微软雅黑" panose="020B0503020204020204" pitchFamily="34" charset="-122"/>
            </a:endParaRPr>
          </a:p>
        </p:txBody>
      </p:sp>
      <p:sp>
        <p:nvSpPr>
          <p:cNvPr id="105" name="Line 102"/>
          <p:cNvSpPr>
            <a:spLocks noChangeShapeType="1"/>
          </p:cNvSpPr>
          <p:nvPr/>
        </p:nvSpPr>
        <p:spPr bwMode="auto">
          <a:xfrm flipH="1">
            <a:off x="6195294" y="5267325"/>
            <a:ext cx="1066800" cy="0"/>
          </a:xfrm>
          <a:prstGeom prst="line">
            <a:avLst/>
          </a:prstGeom>
          <a:noFill/>
          <a:ln w="762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06" name="AutoShape 103"/>
          <p:cNvSpPr>
            <a:spLocks/>
          </p:cNvSpPr>
          <p:nvPr/>
        </p:nvSpPr>
        <p:spPr bwMode="auto">
          <a:xfrm>
            <a:off x="8451131" y="3489325"/>
            <a:ext cx="1514475" cy="317500"/>
          </a:xfrm>
          <a:prstGeom prst="borderCallout1">
            <a:avLst>
              <a:gd name="adj1" fmla="val 30509"/>
              <a:gd name="adj2" fmla="val 105032"/>
              <a:gd name="adj3" fmla="val 66102"/>
              <a:gd name="adj4" fmla="val 139519"/>
            </a:avLst>
          </a:prstGeom>
          <a:solidFill>
            <a:srgbClr val="FF3300"/>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i="1">
                <a:solidFill>
                  <a:srgbClr val="0000FF"/>
                </a:solidFill>
                <a:latin typeface="微软雅黑" panose="020B0503020204020204" pitchFamily="34" charset="-122"/>
                <a:ea typeface="微软雅黑" panose="020B0503020204020204" pitchFamily="34" charset="-122"/>
              </a:rPr>
              <a:t>终止入侵</a:t>
            </a:r>
            <a:endParaRPr lang="ja-JP" altLang="en-US" sz="1400" i="1">
              <a:solidFill>
                <a:srgbClr val="0000FF"/>
              </a:solidFill>
              <a:latin typeface="微软雅黑" panose="020B0503020204020204" pitchFamily="34" charset="-122"/>
              <a:ea typeface="微软雅黑" panose="020B0503020204020204" pitchFamily="34" charset="-122"/>
            </a:endParaRPr>
          </a:p>
        </p:txBody>
      </p:sp>
      <p:pic>
        <p:nvPicPr>
          <p:cNvPr id="107" name="Picture 1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4968" y="2003029"/>
            <a:ext cx="4267200" cy="4114800"/>
          </a:xfrm>
          <a:prstGeom prst="rect">
            <a:avLst/>
          </a:prstGeom>
          <a:noFill/>
          <a:ln w="12700">
            <a:solidFill>
              <a:schemeClr val="tx1"/>
            </a:solidFill>
            <a:miter lim="800000"/>
            <a:headEnd type="none" w="med" len="lg"/>
            <a:tailEnd type="none" w="med" len="lg"/>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78294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1" presetClass="entr" presetSubtype="0" fill="hold" nodeType="clickEffect">
                                  <p:stCondLst>
                                    <p:cond delay="0"/>
                                  </p:stCondLst>
                                  <p:childTnLst>
                                    <p:set>
                                      <p:cBhvr>
                                        <p:cTn id="6" dur="75">
                                          <p:stCondLst>
                                            <p:cond delay="0"/>
                                          </p:stCondLst>
                                        </p:cTn>
                                        <p:tgtEl>
                                          <p:spTgt spid="37"/>
                                        </p:tgtEl>
                                        <p:attrNameLst>
                                          <p:attrName>style.visibility</p:attrName>
                                        </p:attrNameLst>
                                      </p:cBhvr>
                                      <p:to>
                                        <p:strVal val="visible"/>
                                      </p:to>
                                    </p:set>
                                  </p:childTnLst>
                                </p:cTn>
                              </p:par>
                            </p:childTnLst>
                          </p:cTn>
                        </p:par>
                        <p:par>
                          <p:cTn id="7" fill="hold">
                            <p:stCondLst>
                              <p:cond delay="75"/>
                            </p:stCondLst>
                            <p:childTnLst>
                              <p:par>
                                <p:cTn id="8" presetID="11" presetClass="entr" presetSubtype="0" fill="hold" nodeType="afterEffect">
                                  <p:stCondLst>
                                    <p:cond delay="0"/>
                                  </p:stCondLst>
                                  <p:childTnLst>
                                    <p:set>
                                      <p:cBhvr>
                                        <p:cTn id="9" dur="75">
                                          <p:stCondLst>
                                            <p:cond delay="0"/>
                                          </p:stCondLst>
                                        </p:cTn>
                                        <p:tgtEl>
                                          <p:spTgt spid="45"/>
                                        </p:tgtEl>
                                        <p:attrNameLst>
                                          <p:attrName>style.visibility</p:attrName>
                                        </p:attrNameLst>
                                      </p:cBhvr>
                                      <p:to>
                                        <p:strVal val="visible"/>
                                      </p:to>
                                    </p:set>
                                  </p:childTnLst>
                                </p:cTn>
                              </p:par>
                            </p:childTnLst>
                          </p:cTn>
                        </p:par>
                        <p:par>
                          <p:cTn id="10" fill="hold">
                            <p:stCondLst>
                              <p:cond delay="150"/>
                            </p:stCondLst>
                            <p:childTnLst>
                              <p:par>
                                <p:cTn id="11" presetID="11" presetClass="entr" presetSubtype="0" fill="hold" nodeType="afterEffect">
                                  <p:stCondLst>
                                    <p:cond delay="0"/>
                                  </p:stCondLst>
                                  <p:childTnLst>
                                    <p:set>
                                      <p:cBhvr>
                                        <p:cTn id="12" dur="75">
                                          <p:stCondLst>
                                            <p:cond delay="0"/>
                                          </p:stCondLst>
                                        </p:cTn>
                                        <p:tgtEl>
                                          <p:spTgt spid="53"/>
                                        </p:tgtEl>
                                        <p:attrNameLst>
                                          <p:attrName>style.visibility</p:attrName>
                                        </p:attrNameLst>
                                      </p:cBhvr>
                                      <p:to>
                                        <p:strVal val="visible"/>
                                      </p:to>
                                    </p:set>
                                  </p:childTnLst>
                                </p:cTn>
                              </p:par>
                            </p:childTnLst>
                          </p:cTn>
                        </p:par>
                        <p:par>
                          <p:cTn id="13" fill="hold">
                            <p:stCondLst>
                              <p:cond delay="225"/>
                            </p:stCondLst>
                            <p:childTnLst>
                              <p:par>
                                <p:cTn id="14" presetID="11" presetClass="entr" presetSubtype="0" fill="hold" nodeType="afterEffect">
                                  <p:stCondLst>
                                    <p:cond delay="0"/>
                                  </p:stCondLst>
                                  <p:childTnLst>
                                    <p:set>
                                      <p:cBhvr>
                                        <p:cTn id="15" dur="75">
                                          <p:stCondLst>
                                            <p:cond delay="0"/>
                                          </p:stCondLst>
                                        </p:cTn>
                                        <p:tgtEl>
                                          <p:spTgt spid="61"/>
                                        </p:tgtEl>
                                        <p:attrNameLst>
                                          <p:attrName>style.visibility</p:attrName>
                                        </p:attrNameLst>
                                      </p:cBhvr>
                                      <p:to>
                                        <p:strVal val="visible"/>
                                      </p:to>
                                    </p:set>
                                  </p:childTnLst>
                                </p:cTn>
                              </p:par>
                            </p:childTnLst>
                          </p:cTn>
                        </p:par>
                        <p:par>
                          <p:cTn id="16" fill="hold">
                            <p:stCondLst>
                              <p:cond delay="300"/>
                            </p:stCondLst>
                            <p:childTnLst>
                              <p:par>
                                <p:cTn id="17" presetID="9" presetClass="entr" presetSubtype="0" fill="hold" nodeType="after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dissolve">
                                      <p:cBhvr>
                                        <p:cTn id="19" dur="500"/>
                                        <p:tgtEl>
                                          <p:spTgt spid="91"/>
                                        </p:tgtEl>
                                      </p:cBhvr>
                                    </p:animEffect>
                                  </p:childTnLst>
                                </p:cTn>
                              </p:par>
                            </p:childTnLst>
                          </p:cTn>
                        </p:par>
                        <p:par>
                          <p:cTn id="20" fill="hold">
                            <p:stCondLst>
                              <p:cond delay="800"/>
                            </p:stCondLst>
                            <p:childTnLst>
                              <p:par>
                                <p:cTn id="21" presetID="22" presetClass="entr" presetSubtype="2" fill="hold" nodeType="after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wipe(right)">
                                      <p:cBhvr>
                                        <p:cTn id="23" dur="500"/>
                                        <p:tgtEl>
                                          <p:spTgt spid="69"/>
                                        </p:tgtEl>
                                      </p:cBhvr>
                                    </p:animEffect>
                                  </p:childTnLst>
                                </p:cTn>
                              </p:par>
                            </p:childTnLst>
                          </p:cTn>
                        </p:par>
                        <p:par>
                          <p:cTn id="24" fill="hold">
                            <p:stCondLst>
                              <p:cond delay="1300"/>
                            </p:stCondLst>
                            <p:childTnLst>
                              <p:par>
                                <p:cTn id="25" presetID="22" presetClass="entr" presetSubtype="2" fill="hold" nodeType="after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right)">
                                      <p:cBhvr>
                                        <p:cTn id="27" dur="500"/>
                                        <p:tgtEl>
                                          <p:spTgt spid="70"/>
                                        </p:tgtEl>
                                      </p:cBhvr>
                                    </p:animEffect>
                                  </p:childTnLst>
                                </p:cTn>
                              </p:par>
                            </p:childTnLst>
                          </p:cTn>
                        </p:par>
                        <p:par>
                          <p:cTn id="28" fill="hold">
                            <p:stCondLst>
                              <p:cond delay="1800"/>
                            </p:stCondLst>
                            <p:childTnLst>
                              <p:par>
                                <p:cTn id="29" presetID="22" presetClass="entr" presetSubtype="2" fill="hold" nodeType="after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wipe(right)">
                                      <p:cBhvr>
                                        <p:cTn id="31" dur="500"/>
                                        <p:tgtEl>
                                          <p:spTgt spid="71"/>
                                        </p:tgtEl>
                                      </p:cBhvr>
                                    </p:animEffect>
                                  </p:childTnLst>
                                </p:cTn>
                              </p:par>
                            </p:childTnLst>
                          </p:cTn>
                        </p:par>
                        <p:par>
                          <p:cTn id="32" fill="hold">
                            <p:stCondLst>
                              <p:cond delay="2300"/>
                            </p:stCondLst>
                            <p:childTnLst>
                              <p:par>
                                <p:cTn id="33" presetID="22" presetClass="entr" presetSubtype="2"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right)">
                                      <p:cBhvr>
                                        <p:cTn id="35" dur="500"/>
                                        <p:tgtEl>
                                          <p:spTgt spid="14"/>
                                        </p:tgtEl>
                                      </p:cBhvr>
                                    </p:animEffect>
                                  </p:childTnLst>
                                </p:cTn>
                              </p:par>
                            </p:childTnLst>
                          </p:cTn>
                        </p:par>
                        <p:par>
                          <p:cTn id="36" fill="hold">
                            <p:stCondLst>
                              <p:cond delay="2800"/>
                            </p:stCondLst>
                            <p:childTnLst>
                              <p:par>
                                <p:cTn id="37" presetID="22" presetClass="entr" presetSubtype="1"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childTnLst>
                          </p:cTn>
                        </p:par>
                        <p:par>
                          <p:cTn id="40" fill="hold">
                            <p:stCondLst>
                              <p:cond delay="3300"/>
                            </p:stCondLst>
                            <p:childTnLst>
                              <p:par>
                                <p:cTn id="41" presetID="4" presetClass="entr" presetSubtype="32" fill="hold" grpId="0" nodeType="after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box(out)">
                                      <p:cBhvr>
                                        <p:cTn id="43" dur="500"/>
                                        <p:tgtEl>
                                          <p:spTgt spid="72"/>
                                        </p:tgtEl>
                                      </p:cBhvr>
                                    </p:animEffect>
                                  </p:childTnLst>
                                  <p:subTnLst>
                                    <p:set>
                                      <p:cBhvr override="childStyle">
                                        <p:cTn dur="1" fill="hold" display="0" masterRel="sameClick" afterEffect="1">
                                          <p:stCondLst>
                                            <p:cond evt="end" delay="0">
                                              <p:tn val="41"/>
                                            </p:cond>
                                          </p:stCondLst>
                                        </p:cTn>
                                        <p:tgtEl>
                                          <p:spTgt spid="72"/>
                                        </p:tgtEl>
                                        <p:attrNameLst>
                                          <p:attrName>style.visibility</p:attrName>
                                        </p:attrNameLst>
                                      </p:cBhvr>
                                      <p:to>
                                        <p:strVal val="hidden"/>
                                      </p:to>
                                    </p:set>
                                  </p:subTnLst>
                                </p:cTn>
                              </p:par>
                            </p:childTnLst>
                          </p:cTn>
                        </p:par>
                        <p:par>
                          <p:cTn id="44" fill="hold">
                            <p:stCondLst>
                              <p:cond delay="3800"/>
                            </p:stCondLst>
                            <p:childTnLst>
                              <p:par>
                                <p:cTn id="45" presetID="4" presetClass="entr" presetSubtype="32"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box(out)">
                                      <p:cBhvr>
                                        <p:cTn id="47" dur="500"/>
                                        <p:tgtEl>
                                          <p:spTgt spid="73"/>
                                        </p:tgtEl>
                                      </p:cBhvr>
                                    </p:animEffect>
                                  </p:childTnLst>
                                  <p:subTnLst>
                                    <p:set>
                                      <p:cBhvr override="childStyle">
                                        <p:cTn dur="1" fill="hold" display="0" masterRel="sameClick" afterEffect="1">
                                          <p:stCondLst>
                                            <p:cond evt="end" delay="0">
                                              <p:tn val="45"/>
                                            </p:cond>
                                          </p:stCondLst>
                                        </p:cTn>
                                        <p:tgtEl>
                                          <p:spTgt spid="73"/>
                                        </p:tgtEl>
                                        <p:attrNameLst>
                                          <p:attrName>style.visibility</p:attrName>
                                        </p:attrNameLst>
                                      </p:cBhvr>
                                      <p:to>
                                        <p:strVal val="hidden"/>
                                      </p:to>
                                    </p:set>
                                  </p:subTnLst>
                                </p:cTn>
                              </p:par>
                            </p:childTnLst>
                          </p:cTn>
                        </p:par>
                        <p:par>
                          <p:cTn id="48" fill="hold">
                            <p:stCondLst>
                              <p:cond delay="4300"/>
                            </p:stCondLst>
                            <p:childTnLst>
                              <p:par>
                                <p:cTn id="49" presetID="4" presetClass="entr" presetSubtype="32" fill="hold" grpId="0" nodeType="after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box(out)">
                                      <p:cBhvr>
                                        <p:cTn id="51" dur="500"/>
                                        <p:tgtEl>
                                          <p:spTgt spid="74"/>
                                        </p:tgtEl>
                                      </p:cBhvr>
                                    </p:animEffect>
                                  </p:childTnLst>
                                  <p:subTnLst>
                                    <p:set>
                                      <p:cBhvr override="childStyle">
                                        <p:cTn dur="1" fill="hold" display="0" masterRel="sameClick" afterEffect="1">
                                          <p:stCondLst>
                                            <p:cond evt="end" delay="0">
                                              <p:tn val="49"/>
                                            </p:cond>
                                          </p:stCondLst>
                                        </p:cTn>
                                        <p:tgtEl>
                                          <p:spTgt spid="74"/>
                                        </p:tgtEl>
                                        <p:attrNameLst>
                                          <p:attrName>style.visibility</p:attrName>
                                        </p:attrNameLst>
                                      </p:cBhvr>
                                      <p:to>
                                        <p:strVal val="hidden"/>
                                      </p:to>
                                    </p:set>
                                  </p:subTnLst>
                                </p:cTn>
                              </p:par>
                            </p:childTnLst>
                          </p:cTn>
                        </p:par>
                        <p:par>
                          <p:cTn id="52" fill="hold">
                            <p:stCondLst>
                              <p:cond delay="4800"/>
                            </p:stCondLst>
                            <p:childTnLst>
                              <p:par>
                                <p:cTn id="53" presetID="4" presetClass="entr" presetSubtype="32" fill="hold" grpId="0" nodeType="after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box(out)">
                                      <p:cBhvr>
                                        <p:cTn id="55" dur="500"/>
                                        <p:tgtEl>
                                          <p:spTgt spid="75"/>
                                        </p:tgtEl>
                                      </p:cBhvr>
                                    </p:animEffect>
                                  </p:childTnLst>
                                  <p:subTnLst>
                                    <p:set>
                                      <p:cBhvr override="childStyle">
                                        <p:cTn dur="1" fill="hold" display="0" masterRel="sameClick" afterEffect="1">
                                          <p:stCondLst>
                                            <p:cond evt="end" delay="0">
                                              <p:tn val="53"/>
                                            </p:cond>
                                          </p:stCondLst>
                                        </p:cTn>
                                        <p:tgtEl>
                                          <p:spTgt spid="75"/>
                                        </p:tgtEl>
                                        <p:attrNameLst>
                                          <p:attrName>style.visibility</p:attrName>
                                        </p:attrNameLst>
                                      </p:cBhvr>
                                      <p:to>
                                        <p:strVal val="hidden"/>
                                      </p:to>
                                    </p:set>
                                  </p:subTnLst>
                                </p:cTn>
                              </p:par>
                            </p:childTnLst>
                          </p:cTn>
                        </p:par>
                        <p:par>
                          <p:cTn id="56" fill="hold">
                            <p:stCondLst>
                              <p:cond delay="5300"/>
                            </p:stCondLst>
                            <p:childTnLst>
                              <p:par>
                                <p:cTn id="57" presetID="4" presetClass="entr" presetSubtype="32" fill="hold" grpId="0" nodeType="after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box(out)">
                                      <p:cBhvr>
                                        <p:cTn id="59" dur="500"/>
                                        <p:tgtEl>
                                          <p:spTgt spid="76"/>
                                        </p:tgtEl>
                                      </p:cBhvr>
                                    </p:animEffect>
                                  </p:childTnLst>
                                  <p:subTnLst>
                                    <p:set>
                                      <p:cBhvr override="childStyle">
                                        <p:cTn dur="1" fill="hold" display="0" masterRel="sameClick" afterEffect="1">
                                          <p:stCondLst>
                                            <p:cond evt="end" delay="0">
                                              <p:tn val="57"/>
                                            </p:cond>
                                          </p:stCondLst>
                                        </p:cTn>
                                        <p:tgtEl>
                                          <p:spTgt spid="76"/>
                                        </p:tgtEl>
                                        <p:attrNameLst>
                                          <p:attrName>style.visibility</p:attrName>
                                        </p:attrNameLst>
                                      </p:cBhvr>
                                      <p:to>
                                        <p:strVal val="hidden"/>
                                      </p:to>
                                    </p:set>
                                  </p:subTnLst>
                                </p:cTn>
                              </p:par>
                            </p:childTnLst>
                          </p:cTn>
                        </p:par>
                        <p:par>
                          <p:cTn id="60" fill="hold">
                            <p:stCondLst>
                              <p:cond delay="5800"/>
                            </p:stCondLst>
                            <p:childTnLst>
                              <p:par>
                                <p:cTn id="61" presetID="4" presetClass="entr" presetSubtype="32" fill="hold" grpId="0" nodeType="afterEffect">
                                  <p:stCondLst>
                                    <p:cond delay="0"/>
                                  </p:stCondLst>
                                  <p:childTnLst>
                                    <p:set>
                                      <p:cBhvr>
                                        <p:cTn id="62" dur="1" fill="hold">
                                          <p:stCondLst>
                                            <p:cond delay="0"/>
                                          </p:stCondLst>
                                        </p:cTn>
                                        <p:tgtEl>
                                          <p:spTgt spid="77"/>
                                        </p:tgtEl>
                                        <p:attrNameLst>
                                          <p:attrName>style.visibility</p:attrName>
                                        </p:attrNameLst>
                                      </p:cBhvr>
                                      <p:to>
                                        <p:strVal val="visible"/>
                                      </p:to>
                                    </p:set>
                                    <p:animEffect transition="in" filter="box(out)">
                                      <p:cBhvr>
                                        <p:cTn id="63" dur="500"/>
                                        <p:tgtEl>
                                          <p:spTgt spid="77"/>
                                        </p:tgtEl>
                                      </p:cBhvr>
                                    </p:animEffect>
                                  </p:childTnLst>
                                  <p:subTnLst>
                                    <p:set>
                                      <p:cBhvr override="childStyle">
                                        <p:cTn dur="1" fill="hold" display="0" masterRel="sameClick" afterEffect="1">
                                          <p:stCondLst>
                                            <p:cond evt="end" delay="0">
                                              <p:tn val="61"/>
                                            </p:cond>
                                          </p:stCondLst>
                                        </p:cTn>
                                        <p:tgtEl>
                                          <p:spTgt spid="77"/>
                                        </p:tgtEl>
                                        <p:attrNameLst>
                                          <p:attrName>style.visibility</p:attrName>
                                        </p:attrNameLst>
                                      </p:cBhvr>
                                      <p:to>
                                        <p:strVal val="hidden"/>
                                      </p:to>
                                    </p:set>
                                  </p:subTnLst>
                                </p:cTn>
                              </p:par>
                            </p:childTnLst>
                          </p:cTn>
                        </p:par>
                        <p:par>
                          <p:cTn id="64" fill="hold">
                            <p:stCondLst>
                              <p:cond delay="6300"/>
                            </p:stCondLst>
                            <p:childTnLst>
                              <p:par>
                                <p:cTn id="65" presetID="22" presetClass="entr" presetSubtype="8" fill="hold" grpId="0" nodeType="afterEffect">
                                  <p:stCondLst>
                                    <p:cond delay="0"/>
                                  </p:stCondLst>
                                  <p:childTnLst>
                                    <p:set>
                                      <p:cBhvr>
                                        <p:cTn id="66" dur="1" fill="hold">
                                          <p:stCondLst>
                                            <p:cond delay="0"/>
                                          </p:stCondLst>
                                        </p:cTn>
                                        <p:tgtEl>
                                          <p:spTgt spid="80"/>
                                        </p:tgtEl>
                                        <p:attrNameLst>
                                          <p:attrName>style.visibility</p:attrName>
                                        </p:attrNameLst>
                                      </p:cBhvr>
                                      <p:to>
                                        <p:strVal val="visible"/>
                                      </p:to>
                                    </p:set>
                                    <p:animEffect transition="in" filter="wipe(left)">
                                      <p:cBhvr>
                                        <p:cTn id="67" dur="500"/>
                                        <p:tgtEl>
                                          <p:spTgt spid="80"/>
                                        </p:tgtEl>
                                      </p:cBhvr>
                                    </p:animEffect>
                                  </p:childTnLst>
                                </p:cTn>
                              </p:par>
                            </p:childTnLst>
                          </p:cTn>
                        </p:par>
                        <p:par>
                          <p:cTn id="68" fill="hold">
                            <p:stCondLst>
                              <p:cond delay="6800"/>
                            </p:stCondLst>
                            <p:childTnLst>
                              <p:par>
                                <p:cTn id="69" presetID="22" presetClass="entr" presetSubtype="8" fill="hold" grpId="0" nodeType="afterEffect">
                                  <p:stCondLst>
                                    <p:cond delay="0"/>
                                  </p:stCondLst>
                                  <p:childTnLst>
                                    <p:set>
                                      <p:cBhvr>
                                        <p:cTn id="70" dur="1" fill="hold">
                                          <p:stCondLst>
                                            <p:cond delay="0"/>
                                          </p:stCondLst>
                                        </p:cTn>
                                        <p:tgtEl>
                                          <p:spTgt spid="81"/>
                                        </p:tgtEl>
                                        <p:attrNameLst>
                                          <p:attrName>style.visibility</p:attrName>
                                        </p:attrNameLst>
                                      </p:cBhvr>
                                      <p:to>
                                        <p:strVal val="visible"/>
                                      </p:to>
                                    </p:set>
                                    <p:animEffect transition="in" filter="wipe(left)">
                                      <p:cBhvr>
                                        <p:cTn id="71" dur="500"/>
                                        <p:tgtEl>
                                          <p:spTgt spid="8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wipe(down)">
                                      <p:cBhvr>
                                        <p:cTn id="76" dur="500"/>
                                        <p:tgtEl>
                                          <p:spTgt spid="18"/>
                                        </p:tgtEl>
                                      </p:cBhvr>
                                    </p:animEffect>
                                  </p:childTnLst>
                                </p:cTn>
                              </p:par>
                            </p:childTnLst>
                          </p:cTn>
                        </p:par>
                        <p:par>
                          <p:cTn id="77" fill="hold">
                            <p:stCondLst>
                              <p:cond delay="500"/>
                            </p:stCondLst>
                            <p:childTnLst>
                              <p:par>
                                <p:cTn id="78" presetID="22" presetClass="entr" presetSubtype="8" fill="hold" nodeType="after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wipe(left)">
                                      <p:cBhvr>
                                        <p:cTn id="80" dur="500"/>
                                        <p:tgtEl>
                                          <p:spTgt spid="15"/>
                                        </p:tgtEl>
                                      </p:cBhvr>
                                    </p:animEffect>
                                  </p:childTnLst>
                                </p:cTn>
                              </p:par>
                            </p:childTnLst>
                          </p:cTn>
                        </p:par>
                        <p:par>
                          <p:cTn id="81" fill="hold">
                            <p:stCondLst>
                              <p:cond delay="1000"/>
                            </p:stCondLst>
                            <p:childTnLst>
                              <p:par>
                                <p:cTn id="82" presetID="22" presetClass="entr" presetSubtype="8" fill="hold" nodeType="afterEffect">
                                  <p:stCondLst>
                                    <p:cond delay="0"/>
                                  </p:stCondLst>
                                  <p:childTnLst>
                                    <p:set>
                                      <p:cBhvr>
                                        <p:cTn id="83" dur="1" fill="hold">
                                          <p:stCondLst>
                                            <p:cond delay="0"/>
                                          </p:stCondLst>
                                        </p:cTn>
                                        <p:tgtEl>
                                          <p:spTgt spid="82"/>
                                        </p:tgtEl>
                                        <p:attrNameLst>
                                          <p:attrName>style.visibility</p:attrName>
                                        </p:attrNameLst>
                                      </p:cBhvr>
                                      <p:to>
                                        <p:strVal val="visible"/>
                                      </p:to>
                                    </p:set>
                                    <p:animEffect transition="in" filter="wipe(left)">
                                      <p:cBhvr>
                                        <p:cTn id="84" dur="500"/>
                                        <p:tgtEl>
                                          <p:spTgt spid="82"/>
                                        </p:tgtEl>
                                      </p:cBhvr>
                                    </p:animEffect>
                                  </p:childTnLst>
                                </p:cTn>
                              </p:par>
                            </p:childTnLst>
                          </p:cTn>
                        </p:par>
                        <p:par>
                          <p:cTn id="85" fill="hold">
                            <p:stCondLst>
                              <p:cond delay="1500"/>
                            </p:stCondLst>
                            <p:childTnLst>
                              <p:par>
                                <p:cTn id="86" presetID="22" presetClass="entr" presetSubtype="8" fill="hold" nodeType="afterEffect">
                                  <p:stCondLst>
                                    <p:cond delay="0"/>
                                  </p:stCondLst>
                                  <p:childTnLst>
                                    <p:set>
                                      <p:cBhvr>
                                        <p:cTn id="87" dur="1" fill="hold">
                                          <p:stCondLst>
                                            <p:cond delay="0"/>
                                          </p:stCondLst>
                                        </p:cTn>
                                        <p:tgtEl>
                                          <p:spTgt spid="83"/>
                                        </p:tgtEl>
                                        <p:attrNameLst>
                                          <p:attrName>style.visibility</p:attrName>
                                        </p:attrNameLst>
                                      </p:cBhvr>
                                      <p:to>
                                        <p:strVal val="visible"/>
                                      </p:to>
                                    </p:set>
                                    <p:animEffect transition="in" filter="wipe(left)">
                                      <p:cBhvr>
                                        <p:cTn id="88" dur="500"/>
                                        <p:tgtEl>
                                          <p:spTgt spid="83"/>
                                        </p:tgtEl>
                                      </p:cBhvr>
                                    </p:animEffect>
                                  </p:childTnLst>
                                </p:cTn>
                              </p:par>
                            </p:childTnLst>
                          </p:cTn>
                        </p:par>
                        <p:par>
                          <p:cTn id="89" fill="hold">
                            <p:stCondLst>
                              <p:cond delay="2000"/>
                            </p:stCondLst>
                            <p:childTnLst>
                              <p:par>
                                <p:cTn id="90" presetID="22" presetClass="entr" presetSubtype="4" fill="hold" nodeType="afterEffect">
                                  <p:stCondLst>
                                    <p:cond delay="0"/>
                                  </p:stCondLst>
                                  <p:childTnLst>
                                    <p:set>
                                      <p:cBhvr>
                                        <p:cTn id="91" dur="1" fill="hold">
                                          <p:stCondLst>
                                            <p:cond delay="0"/>
                                          </p:stCondLst>
                                        </p:cTn>
                                        <p:tgtEl>
                                          <p:spTgt spid="84"/>
                                        </p:tgtEl>
                                        <p:attrNameLst>
                                          <p:attrName>style.visibility</p:attrName>
                                        </p:attrNameLst>
                                      </p:cBhvr>
                                      <p:to>
                                        <p:strVal val="visible"/>
                                      </p:to>
                                    </p:set>
                                    <p:animEffect transition="in" filter="wipe(down)">
                                      <p:cBhvr>
                                        <p:cTn id="92" dur="500"/>
                                        <p:tgtEl>
                                          <p:spTgt spid="84"/>
                                        </p:tgtEl>
                                      </p:cBhvr>
                                    </p:animEffect>
                                  </p:childTnLst>
                                </p:cTn>
                              </p:par>
                            </p:childTnLst>
                          </p:cTn>
                        </p:par>
                        <p:par>
                          <p:cTn id="93" fill="hold">
                            <p:stCondLst>
                              <p:cond delay="2500"/>
                            </p:stCondLst>
                            <p:childTnLst>
                              <p:par>
                                <p:cTn id="94" presetID="1" presetClass="entr" presetSubtype="0" fill="hold" nodeType="afterEffect">
                                  <p:stCondLst>
                                    <p:cond delay="0"/>
                                  </p:stCondLst>
                                  <p:childTnLst>
                                    <p:set>
                                      <p:cBhvr>
                                        <p:cTn id="95" dur="1" fill="hold">
                                          <p:stCondLst>
                                            <p:cond delay="499"/>
                                          </p:stCondLst>
                                        </p:cTn>
                                        <p:tgtEl>
                                          <p:spTgt spid="92"/>
                                        </p:tgtEl>
                                        <p:attrNameLst>
                                          <p:attrName>style.visibility</p:attrName>
                                        </p:attrNameLst>
                                      </p:cBhvr>
                                      <p:to>
                                        <p:strVal val="visible"/>
                                      </p:to>
                                    </p:set>
                                  </p:childTnLst>
                                </p:cTn>
                              </p:par>
                            </p:childTnLst>
                          </p:cTn>
                        </p:par>
                        <p:par>
                          <p:cTn id="96" fill="hold">
                            <p:stCondLst>
                              <p:cond delay="3000"/>
                            </p:stCondLst>
                            <p:childTnLst>
                              <p:par>
                                <p:cTn id="97" presetID="22" presetClass="entr" presetSubtype="2" fill="hold" grpId="0" nodeType="afterEffect">
                                  <p:stCondLst>
                                    <p:cond delay="0"/>
                                  </p:stCondLst>
                                  <p:childTnLst>
                                    <p:set>
                                      <p:cBhvr>
                                        <p:cTn id="98" dur="1" fill="hold">
                                          <p:stCondLst>
                                            <p:cond delay="0"/>
                                          </p:stCondLst>
                                        </p:cTn>
                                        <p:tgtEl>
                                          <p:spTgt spid="106"/>
                                        </p:tgtEl>
                                        <p:attrNameLst>
                                          <p:attrName>style.visibility</p:attrName>
                                        </p:attrNameLst>
                                      </p:cBhvr>
                                      <p:to>
                                        <p:strVal val="visible"/>
                                      </p:to>
                                    </p:set>
                                    <p:animEffect transition="in" filter="wipe(right)">
                                      <p:cBhvr>
                                        <p:cTn id="99" dur="500"/>
                                        <p:tgtEl>
                                          <p:spTgt spid="106"/>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19"/>
                                        </p:tgtEl>
                                        <p:attrNameLst>
                                          <p:attrName>style.visibility</p:attrName>
                                        </p:attrNameLst>
                                      </p:cBhvr>
                                      <p:to>
                                        <p:strVal val="visible"/>
                                      </p:to>
                                    </p:set>
                                    <p:animEffect transition="in" filter="wipe(down)">
                                      <p:cBhvr>
                                        <p:cTn id="104" dur="500"/>
                                        <p:tgtEl>
                                          <p:spTgt spid="19"/>
                                        </p:tgtEl>
                                      </p:cBhvr>
                                    </p:animEffect>
                                  </p:childTnLst>
                                </p:cTn>
                              </p:par>
                            </p:childTnLst>
                          </p:cTn>
                        </p:par>
                        <p:par>
                          <p:cTn id="105" fill="hold">
                            <p:stCondLst>
                              <p:cond delay="500"/>
                            </p:stCondLst>
                            <p:childTnLst>
                              <p:par>
                                <p:cTn id="106" presetID="22" presetClass="entr" presetSubtype="8" fill="hold" nodeType="afterEffect">
                                  <p:stCondLst>
                                    <p:cond delay="0"/>
                                  </p:stCondLst>
                                  <p:childTnLst>
                                    <p:set>
                                      <p:cBhvr>
                                        <p:cTn id="107" dur="1" fill="hold">
                                          <p:stCondLst>
                                            <p:cond delay="0"/>
                                          </p:stCondLst>
                                        </p:cTn>
                                        <p:tgtEl>
                                          <p:spTgt spid="16"/>
                                        </p:tgtEl>
                                        <p:attrNameLst>
                                          <p:attrName>style.visibility</p:attrName>
                                        </p:attrNameLst>
                                      </p:cBhvr>
                                      <p:to>
                                        <p:strVal val="visible"/>
                                      </p:to>
                                    </p:set>
                                    <p:animEffect transition="in" filter="wipe(left)">
                                      <p:cBhvr>
                                        <p:cTn id="108" dur="500"/>
                                        <p:tgtEl>
                                          <p:spTgt spid="16"/>
                                        </p:tgtEl>
                                      </p:cBhvr>
                                    </p:animEffect>
                                  </p:childTnLst>
                                </p:cTn>
                              </p:par>
                            </p:childTnLst>
                          </p:cTn>
                        </p:par>
                        <p:par>
                          <p:cTn id="109" fill="hold">
                            <p:stCondLst>
                              <p:cond delay="1000"/>
                            </p:stCondLst>
                            <p:childTnLst>
                              <p:par>
                                <p:cTn id="110" presetID="5" presetClass="entr" presetSubtype="10" fill="hold" nodeType="afterEffect">
                                  <p:stCondLst>
                                    <p:cond delay="0"/>
                                  </p:stCondLst>
                                  <p:childTnLst>
                                    <p:set>
                                      <p:cBhvr>
                                        <p:cTn id="111" dur="1" fill="hold">
                                          <p:stCondLst>
                                            <p:cond delay="0"/>
                                          </p:stCondLst>
                                        </p:cTn>
                                        <p:tgtEl>
                                          <p:spTgt spid="87"/>
                                        </p:tgtEl>
                                        <p:attrNameLst>
                                          <p:attrName>style.visibility</p:attrName>
                                        </p:attrNameLst>
                                      </p:cBhvr>
                                      <p:to>
                                        <p:strVal val="visible"/>
                                      </p:to>
                                    </p:set>
                                    <p:animEffect transition="in" filter="checkerboard(across)">
                                      <p:cBhvr>
                                        <p:cTn id="112" dur="500"/>
                                        <p:tgtEl>
                                          <p:spTgt spid="87"/>
                                        </p:tgtEl>
                                      </p:cBhvr>
                                    </p:animEffect>
                                  </p:childTnLst>
                                </p:cTn>
                              </p:par>
                            </p:childTnLst>
                          </p:cTn>
                        </p:par>
                        <p:par>
                          <p:cTn id="113" fill="hold">
                            <p:stCondLst>
                              <p:cond delay="1500"/>
                            </p:stCondLst>
                            <p:childTnLst>
                              <p:par>
                                <p:cTn id="114" presetID="22" presetClass="entr" presetSubtype="8" fill="hold" nodeType="afterEffect">
                                  <p:stCondLst>
                                    <p:cond delay="0"/>
                                  </p:stCondLst>
                                  <p:childTnLst>
                                    <p:set>
                                      <p:cBhvr>
                                        <p:cTn id="115" dur="1" fill="hold">
                                          <p:stCondLst>
                                            <p:cond delay="0"/>
                                          </p:stCondLst>
                                        </p:cTn>
                                        <p:tgtEl>
                                          <p:spTgt spid="85"/>
                                        </p:tgtEl>
                                        <p:attrNameLst>
                                          <p:attrName>style.visibility</p:attrName>
                                        </p:attrNameLst>
                                      </p:cBhvr>
                                      <p:to>
                                        <p:strVal val="visible"/>
                                      </p:to>
                                    </p:set>
                                    <p:animEffect transition="in" filter="wipe(left)">
                                      <p:cBhvr>
                                        <p:cTn id="116" dur="500"/>
                                        <p:tgtEl>
                                          <p:spTgt spid="85"/>
                                        </p:tgtEl>
                                      </p:cBhvr>
                                    </p:animEffect>
                                  </p:childTnLst>
                                </p:cTn>
                              </p:par>
                            </p:childTnLst>
                          </p:cTn>
                        </p:par>
                        <p:par>
                          <p:cTn id="117" fill="hold">
                            <p:stCondLst>
                              <p:cond delay="2000"/>
                            </p:stCondLst>
                            <p:childTnLst>
                              <p:par>
                                <p:cTn id="118" presetID="5" presetClass="entr" presetSubtype="10" fill="hold" grpId="0" nodeType="afterEffect">
                                  <p:stCondLst>
                                    <p:cond delay="0"/>
                                  </p:stCondLst>
                                  <p:childTnLst>
                                    <p:set>
                                      <p:cBhvr>
                                        <p:cTn id="119" dur="1" fill="hold">
                                          <p:stCondLst>
                                            <p:cond delay="0"/>
                                          </p:stCondLst>
                                        </p:cTn>
                                        <p:tgtEl>
                                          <p:spTgt spid="86"/>
                                        </p:tgtEl>
                                        <p:attrNameLst>
                                          <p:attrName>style.visibility</p:attrName>
                                        </p:attrNameLst>
                                      </p:cBhvr>
                                      <p:to>
                                        <p:strVal val="visible"/>
                                      </p:to>
                                    </p:set>
                                    <p:animEffect transition="in" filter="checkerboard(across)">
                                      <p:cBhvr>
                                        <p:cTn id="120" dur="500"/>
                                        <p:tgtEl>
                                          <p:spTgt spid="86"/>
                                        </p:tgtEl>
                                      </p:cBhvr>
                                    </p:animEffect>
                                  </p:childTnLst>
                                </p:cTn>
                              </p:par>
                            </p:childTnLst>
                          </p:cTn>
                        </p:par>
                        <p:par>
                          <p:cTn id="121" fill="hold">
                            <p:stCondLst>
                              <p:cond delay="2500"/>
                            </p:stCondLst>
                            <p:childTnLst>
                              <p:par>
                                <p:cTn id="122" presetID="22" presetClass="entr" presetSubtype="8" fill="hold" grpId="0" nodeType="afterEffect">
                                  <p:stCondLst>
                                    <p:cond delay="0"/>
                                  </p:stCondLst>
                                  <p:childTnLst>
                                    <p:set>
                                      <p:cBhvr>
                                        <p:cTn id="123" dur="1" fill="hold">
                                          <p:stCondLst>
                                            <p:cond delay="0"/>
                                          </p:stCondLst>
                                        </p:cTn>
                                        <p:tgtEl>
                                          <p:spTgt spid="90"/>
                                        </p:tgtEl>
                                        <p:attrNameLst>
                                          <p:attrName>style.visibility</p:attrName>
                                        </p:attrNameLst>
                                      </p:cBhvr>
                                      <p:to>
                                        <p:strVal val="visible"/>
                                      </p:to>
                                    </p:set>
                                    <p:animEffect transition="in" filter="wipe(left)">
                                      <p:cBhvr>
                                        <p:cTn id="124" dur="500"/>
                                        <p:tgtEl>
                                          <p:spTgt spid="90"/>
                                        </p:tgtEl>
                                      </p:cBhvr>
                                    </p:animEffect>
                                  </p:childTnLst>
                                </p:cTn>
                              </p:par>
                            </p:childTnLst>
                          </p:cTn>
                        </p:par>
                        <p:par>
                          <p:cTn id="125" fill="hold">
                            <p:stCondLst>
                              <p:cond delay="3000"/>
                            </p:stCondLst>
                            <p:childTnLst>
                              <p:par>
                                <p:cTn id="126" presetID="22" presetClass="entr" presetSubtype="4" fill="hold" nodeType="after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wipe(down)">
                                      <p:cBhvr>
                                        <p:cTn id="128" dur="500"/>
                                        <p:tgtEl>
                                          <p:spTgt spid="20"/>
                                        </p:tgtEl>
                                      </p:cBhvr>
                                    </p:animEffect>
                                  </p:childTnLst>
                                </p:cTn>
                              </p:par>
                            </p:childTnLst>
                          </p:cTn>
                        </p:par>
                        <p:par>
                          <p:cTn id="129" fill="hold">
                            <p:stCondLst>
                              <p:cond delay="3500"/>
                            </p:stCondLst>
                            <p:childTnLst>
                              <p:par>
                                <p:cTn id="130" presetID="22" presetClass="entr" presetSubtype="2" fill="hold" nodeType="afterEffect">
                                  <p:stCondLst>
                                    <p:cond delay="0"/>
                                  </p:stCondLst>
                                  <p:childTnLst>
                                    <p:set>
                                      <p:cBhvr>
                                        <p:cTn id="131" dur="1" fill="hold">
                                          <p:stCondLst>
                                            <p:cond delay="0"/>
                                          </p:stCondLst>
                                        </p:cTn>
                                        <p:tgtEl>
                                          <p:spTgt spid="105"/>
                                        </p:tgtEl>
                                        <p:attrNameLst>
                                          <p:attrName>style.visibility</p:attrName>
                                        </p:attrNameLst>
                                      </p:cBhvr>
                                      <p:to>
                                        <p:strVal val="visible"/>
                                      </p:to>
                                    </p:set>
                                    <p:animEffect transition="in" filter="wipe(right)">
                                      <p:cBhvr>
                                        <p:cTn id="132" dur="500"/>
                                        <p:tgtEl>
                                          <p:spTgt spid="105"/>
                                        </p:tgtEl>
                                      </p:cBhvr>
                                    </p:animEffect>
                                  </p:childTnLst>
                                </p:cTn>
                              </p:par>
                            </p:childTnLst>
                          </p:cTn>
                        </p:par>
                        <p:par>
                          <p:cTn id="133" fill="hold">
                            <p:stCondLst>
                              <p:cond delay="4000"/>
                            </p:stCondLst>
                            <p:childTnLst>
                              <p:par>
                                <p:cTn id="134" presetID="22" presetClass="entr" presetSubtype="4" fill="hold" nodeType="afterEffect">
                                  <p:stCondLst>
                                    <p:cond delay="0"/>
                                  </p:stCondLst>
                                  <p:childTnLst>
                                    <p:set>
                                      <p:cBhvr>
                                        <p:cTn id="135" dur="1" fill="hold">
                                          <p:stCondLst>
                                            <p:cond delay="0"/>
                                          </p:stCondLst>
                                        </p:cTn>
                                        <p:tgtEl>
                                          <p:spTgt spid="78"/>
                                        </p:tgtEl>
                                        <p:attrNameLst>
                                          <p:attrName>style.visibility</p:attrName>
                                        </p:attrNameLst>
                                      </p:cBhvr>
                                      <p:to>
                                        <p:strVal val="visible"/>
                                      </p:to>
                                    </p:set>
                                    <p:animEffect transition="in" filter="wipe(down)">
                                      <p:cBhvr>
                                        <p:cTn id="136" dur="500"/>
                                        <p:tgtEl>
                                          <p:spTgt spid="78"/>
                                        </p:tgtEl>
                                      </p:cBhvr>
                                    </p:animEffect>
                                  </p:childTnLst>
                                </p:cTn>
                              </p:par>
                            </p:childTnLst>
                          </p:cTn>
                        </p:par>
                        <p:par>
                          <p:cTn id="137" fill="hold">
                            <p:stCondLst>
                              <p:cond delay="4500"/>
                            </p:stCondLst>
                            <p:childTnLst>
                              <p:par>
                                <p:cTn id="138" presetID="12" presetClass="entr" presetSubtype="4" fill="hold" grpId="0" nodeType="afterEffect">
                                  <p:stCondLst>
                                    <p:cond delay="0"/>
                                  </p:stCondLst>
                                  <p:childTnLst>
                                    <p:set>
                                      <p:cBhvr>
                                        <p:cTn id="139" dur="1" fill="hold">
                                          <p:stCondLst>
                                            <p:cond delay="0"/>
                                          </p:stCondLst>
                                        </p:cTn>
                                        <p:tgtEl>
                                          <p:spTgt spid="79"/>
                                        </p:tgtEl>
                                        <p:attrNameLst>
                                          <p:attrName>style.visibility</p:attrName>
                                        </p:attrNameLst>
                                      </p:cBhvr>
                                      <p:to>
                                        <p:strVal val="visible"/>
                                      </p:to>
                                    </p:set>
                                    <p:animEffect transition="in" filter="slide(fromBottom)">
                                      <p:cBhvr>
                                        <p:cTn id="140" dur="500"/>
                                        <p:tgtEl>
                                          <p:spTgt spid="79"/>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nodeType="click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childTnLst>
                          </p:cTn>
                        </p:par>
                        <p:par>
                          <p:cTn id="146" fill="hold">
                            <p:stCondLst>
                              <p:cond delay="500"/>
                            </p:stCondLst>
                            <p:childTnLst>
                              <p:par>
                                <p:cTn id="147" presetID="22" presetClass="entr" presetSubtype="4" fill="hold" nodeType="afterEffect">
                                  <p:stCondLst>
                                    <p:cond delay="0"/>
                                  </p:stCondLst>
                                  <p:childTnLst>
                                    <p:set>
                                      <p:cBhvr>
                                        <p:cTn id="148" dur="1" fill="hold">
                                          <p:stCondLst>
                                            <p:cond delay="0"/>
                                          </p:stCondLst>
                                        </p:cTn>
                                        <p:tgtEl>
                                          <p:spTgt spid="97"/>
                                        </p:tgtEl>
                                        <p:attrNameLst>
                                          <p:attrName>style.visibility</p:attrName>
                                        </p:attrNameLst>
                                      </p:cBhvr>
                                      <p:to>
                                        <p:strVal val="visible"/>
                                      </p:to>
                                    </p:set>
                                    <p:animEffect transition="in" filter="wipe(down)">
                                      <p:cBhvr>
                                        <p:cTn id="149" dur="500"/>
                                        <p:tgtEl>
                                          <p:spTgt spid="97"/>
                                        </p:tgtEl>
                                      </p:cBhvr>
                                    </p:animEffect>
                                  </p:childTnLst>
                                </p:cTn>
                              </p:par>
                            </p:childTnLst>
                          </p:cTn>
                        </p:par>
                        <p:par>
                          <p:cTn id="150" fill="hold">
                            <p:stCondLst>
                              <p:cond delay="1000"/>
                            </p:stCondLst>
                            <p:childTnLst>
                              <p:par>
                                <p:cTn id="151" presetID="22" presetClass="entr" presetSubtype="8" fill="hold" nodeType="afterEffect">
                                  <p:stCondLst>
                                    <p:cond delay="0"/>
                                  </p:stCondLst>
                                  <p:childTnLst>
                                    <p:set>
                                      <p:cBhvr>
                                        <p:cTn id="152" dur="1" fill="hold">
                                          <p:stCondLst>
                                            <p:cond delay="0"/>
                                          </p:stCondLst>
                                        </p:cTn>
                                        <p:tgtEl>
                                          <p:spTgt spid="98"/>
                                        </p:tgtEl>
                                        <p:attrNameLst>
                                          <p:attrName>style.visibility</p:attrName>
                                        </p:attrNameLst>
                                      </p:cBhvr>
                                      <p:to>
                                        <p:strVal val="visible"/>
                                      </p:to>
                                    </p:set>
                                    <p:animEffect transition="in" filter="wipe(left)">
                                      <p:cBhvr>
                                        <p:cTn id="153" dur="500"/>
                                        <p:tgtEl>
                                          <p:spTgt spid="98"/>
                                        </p:tgtEl>
                                      </p:cBhvr>
                                    </p:animEffect>
                                  </p:childTnLst>
                                </p:cTn>
                              </p:par>
                            </p:childTnLst>
                          </p:cTn>
                        </p:par>
                        <p:par>
                          <p:cTn id="154" fill="hold">
                            <p:stCondLst>
                              <p:cond delay="1500"/>
                            </p:stCondLst>
                            <p:childTnLst>
                              <p:par>
                                <p:cTn id="155" presetID="22" presetClass="entr" presetSubtype="4" fill="hold" nodeType="afterEffect">
                                  <p:stCondLst>
                                    <p:cond delay="0"/>
                                  </p:stCondLst>
                                  <p:childTnLst>
                                    <p:set>
                                      <p:cBhvr>
                                        <p:cTn id="156" dur="1" fill="hold">
                                          <p:stCondLst>
                                            <p:cond delay="0"/>
                                          </p:stCondLst>
                                        </p:cTn>
                                        <p:tgtEl>
                                          <p:spTgt spid="99"/>
                                        </p:tgtEl>
                                        <p:attrNameLst>
                                          <p:attrName>style.visibility</p:attrName>
                                        </p:attrNameLst>
                                      </p:cBhvr>
                                      <p:to>
                                        <p:strVal val="visible"/>
                                      </p:to>
                                    </p:set>
                                    <p:animEffect transition="in" filter="wipe(down)">
                                      <p:cBhvr>
                                        <p:cTn id="157" dur="500"/>
                                        <p:tgtEl>
                                          <p:spTgt spid="99"/>
                                        </p:tgtEl>
                                      </p:cBhvr>
                                    </p:animEffect>
                                  </p:childTnLst>
                                </p:cTn>
                              </p:par>
                            </p:childTnLst>
                          </p:cTn>
                        </p:par>
                        <p:par>
                          <p:cTn id="158" fill="hold">
                            <p:stCondLst>
                              <p:cond delay="2000"/>
                            </p:stCondLst>
                            <p:childTnLst>
                              <p:par>
                                <p:cTn id="159" presetID="4" presetClass="entr" presetSubtype="32" fill="hold" grpId="0" nodeType="afterEffect">
                                  <p:stCondLst>
                                    <p:cond delay="0"/>
                                  </p:stCondLst>
                                  <p:childTnLst>
                                    <p:set>
                                      <p:cBhvr>
                                        <p:cTn id="160" dur="1" fill="hold">
                                          <p:stCondLst>
                                            <p:cond delay="0"/>
                                          </p:stCondLst>
                                        </p:cTn>
                                        <p:tgtEl>
                                          <p:spTgt spid="96"/>
                                        </p:tgtEl>
                                        <p:attrNameLst>
                                          <p:attrName>style.visibility</p:attrName>
                                        </p:attrNameLst>
                                      </p:cBhvr>
                                      <p:to>
                                        <p:strVal val="visible"/>
                                      </p:to>
                                    </p:set>
                                    <p:animEffect transition="in" filter="box(out)">
                                      <p:cBhvr>
                                        <p:cTn id="161" dur="500"/>
                                        <p:tgtEl>
                                          <p:spTgt spid="96"/>
                                        </p:tgtEl>
                                      </p:cBhvr>
                                    </p:animEffect>
                                  </p:childTnLst>
                                </p:cTn>
                              </p:par>
                            </p:childTnLst>
                          </p:cTn>
                        </p:par>
                        <p:par>
                          <p:cTn id="162" fill="hold">
                            <p:stCondLst>
                              <p:cond delay="2500"/>
                            </p:stCondLst>
                            <p:childTnLst>
                              <p:par>
                                <p:cTn id="163" presetID="22" presetClass="entr" presetSubtype="4" fill="hold" grpId="0" nodeType="afterEffect">
                                  <p:stCondLst>
                                    <p:cond delay="0"/>
                                  </p:stCondLst>
                                  <p:childTnLst>
                                    <p:set>
                                      <p:cBhvr>
                                        <p:cTn id="164" dur="1" fill="hold">
                                          <p:stCondLst>
                                            <p:cond delay="0"/>
                                          </p:stCondLst>
                                        </p:cTn>
                                        <p:tgtEl>
                                          <p:spTgt spid="103"/>
                                        </p:tgtEl>
                                        <p:attrNameLst>
                                          <p:attrName>style.visibility</p:attrName>
                                        </p:attrNameLst>
                                      </p:cBhvr>
                                      <p:to>
                                        <p:strVal val="visible"/>
                                      </p:to>
                                    </p:set>
                                    <p:animEffect transition="in" filter="wipe(down)">
                                      <p:cBhvr>
                                        <p:cTn id="165" dur="500"/>
                                        <p:tgtEl>
                                          <p:spTgt spid="103"/>
                                        </p:tgtEl>
                                      </p:cBhvr>
                                    </p:animEffect>
                                  </p:childTnLst>
                                </p:cTn>
                              </p:par>
                            </p:childTnLst>
                          </p:cTn>
                        </p:par>
                        <p:par>
                          <p:cTn id="166" fill="hold">
                            <p:stCondLst>
                              <p:cond delay="3000"/>
                            </p:stCondLst>
                            <p:childTnLst>
                              <p:par>
                                <p:cTn id="167" presetID="22" presetClass="entr" presetSubtype="4" fill="hold" grpId="0" nodeType="afterEffect">
                                  <p:stCondLst>
                                    <p:cond delay="0"/>
                                  </p:stCondLst>
                                  <p:childTnLst>
                                    <p:set>
                                      <p:cBhvr>
                                        <p:cTn id="168" dur="1" fill="hold">
                                          <p:stCondLst>
                                            <p:cond delay="0"/>
                                          </p:stCondLst>
                                        </p:cTn>
                                        <p:tgtEl>
                                          <p:spTgt spid="104"/>
                                        </p:tgtEl>
                                        <p:attrNameLst>
                                          <p:attrName>style.visibility</p:attrName>
                                        </p:attrNameLst>
                                      </p:cBhvr>
                                      <p:to>
                                        <p:strVal val="visible"/>
                                      </p:to>
                                    </p:set>
                                    <p:animEffect transition="in" filter="wipe(down)">
                                      <p:cBhvr>
                                        <p:cTn id="169" dur="500"/>
                                        <p:tgtEl>
                                          <p:spTgt spid="104"/>
                                        </p:tgtEl>
                                      </p:cBhvr>
                                    </p:animEffect>
                                  </p:childTnLst>
                                </p:cTn>
                              </p:par>
                            </p:childTnLst>
                          </p:cTn>
                        </p:par>
                        <p:par>
                          <p:cTn id="170" fill="hold">
                            <p:stCondLst>
                              <p:cond delay="3500"/>
                            </p:stCondLst>
                            <p:childTnLst>
                              <p:par>
                                <p:cTn id="171" presetID="1" presetClass="entr" presetSubtype="0" fill="hold" nodeType="afterEffect">
                                  <p:stCondLst>
                                    <p:cond delay="3000"/>
                                  </p:stCondLst>
                                  <p:childTnLst>
                                    <p:set>
                                      <p:cBhvr>
                                        <p:cTn id="172" dur="1" fill="hold">
                                          <p:stCondLst>
                                            <p:cond delay="499"/>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animBg="1"/>
      <p:bldP spid="76" grpId="0" animBg="1"/>
      <p:bldP spid="77" grpId="0" animBg="1"/>
      <p:bldP spid="79" grpId="0" animBg="1" autoUpdateAnimBg="0"/>
      <p:bldP spid="80" grpId="0" animBg="1" autoUpdateAnimBg="0"/>
      <p:bldP spid="81" grpId="0" animBg="1" autoUpdateAnimBg="0"/>
      <p:bldP spid="86" grpId="0" animBg="1"/>
      <p:bldP spid="90" grpId="0" animBg="1" autoUpdateAnimBg="0"/>
      <p:bldP spid="96" grpId="0" animBg="1"/>
      <p:bldP spid="103" grpId="0" animBg="1" autoUpdateAnimBg="0"/>
      <p:bldP spid="104" grpId="0" animBg="1" autoUpdateAnimBg="0"/>
      <p:bldP spid="106" grpId="0" animBg="1"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25239</TotalTime>
  <Words>3859</Words>
  <Application>Microsoft Office PowerPoint</Application>
  <PresentationFormat>宽屏</PresentationFormat>
  <Paragraphs>497</Paragraphs>
  <Slides>51</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51</vt:i4>
      </vt:variant>
    </vt:vector>
  </HeadingPairs>
  <TitlesOfParts>
    <vt:vector size="66" baseType="lpstr">
      <vt:lpstr>黑体</vt:lpstr>
      <vt:lpstr>华文行楷</vt:lpstr>
      <vt:lpstr>华文新魏</vt:lpstr>
      <vt:lpstr>华文中宋</vt:lpstr>
      <vt:lpstr>宋体</vt:lpstr>
      <vt:lpstr>微软雅黑</vt:lpstr>
      <vt:lpstr>Arial</vt:lpstr>
      <vt:lpstr>Calibri</vt:lpstr>
      <vt:lpstr>Lucida Console</vt:lpstr>
      <vt:lpstr>Times New Roman</vt:lpstr>
      <vt:lpstr>Wingdings</vt:lpstr>
      <vt:lpstr>Office 主题​​</vt:lpstr>
      <vt:lpstr>VISIO</vt:lpstr>
      <vt:lpstr>Microsoft Excel Worksheet</vt:lpstr>
      <vt:lpstr>Microsoft Word 图片</vt:lpstr>
      <vt:lpstr>网络安全技术</vt:lpstr>
      <vt:lpstr>了解入侵检测的基本概念；理解不同入侵检测技术的原理和特点；掌握网络入侵检测在实际环境中的应用方式。</vt:lpstr>
      <vt:lpstr>内容安排</vt:lpstr>
      <vt:lpstr>引言</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第七讲 入侵检测技术</vt:lpstr>
      <vt:lpstr>结束语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yanzi</dc:creator>
  <cp:lastModifiedBy>zhaoyang@uestc.edu.cn</cp:lastModifiedBy>
  <cp:revision>1113</cp:revision>
  <dcterms:created xsi:type="dcterms:W3CDTF">2013-10-09T01:13:35Z</dcterms:created>
  <dcterms:modified xsi:type="dcterms:W3CDTF">2019-10-29T08:45:22Z</dcterms:modified>
</cp:coreProperties>
</file>