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459" r:id="rId3"/>
    <p:sldId id="460" r:id="rId4"/>
    <p:sldId id="567" r:id="rId5"/>
    <p:sldId id="613" r:id="rId6"/>
    <p:sldId id="615" r:id="rId7"/>
    <p:sldId id="616" r:id="rId8"/>
    <p:sldId id="617" r:id="rId9"/>
    <p:sldId id="618" r:id="rId10"/>
    <p:sldId id="619" r:id="rId11"/>
    <p:sldId id="620" r:id="rId12"/>
    <p:sldId id="630" r:id="rId13"/>
    <p:sldId id="631" r:id="rId14"/>
    <p:sldId id="621" r:id="rId15"/>
    <p:sldId id="623" r:id="rId16"/>
    <p:sldId id="624" r:id="rId17"/>
    <p:sldId id="626" r:id="rId18"/>
    <p:sldId id="625" r:id="rId19"/>
    <p:sldId id="627" r:id="rId20"/>
    <p:sldId id="628" r:id="rId21"/>
    <p:sldId id="642" r:id="rId22"/>
    <p:sldId id="645" r:id="rId23"/>
    <p:sldId id="644" r:id="rId24"/>
    <p:sldId id="646" r:id="rId25"/>
    <p:sldId id="649" r:id="rId26"/>
    <p:sldId id="647" r:id="rId27"/>
    <p:sldId id="650" r:id="rId28"/>
    <p:sldId id="651" r:id="rId29"/>
    <p:sldId id="652" r:id="rId30"/>
    <p:sldId id="653" r:id="rId31"/>
    <p:sldId id="643" r:id="rId32"/>
    <p:sldId id="654" r:id="rId33"/>
    <p:sldId id="655" r:id="rId34"/>
    <p:sldId id="656" r:id="rId35"/>
    <p:sldId id="657" r:id="rId36"/>
    <p:sldId id="661" r:id="rId37"/>
    <p:sldId id="662" r:id="rId38"/>
    <p:sldId id="663" r:id="rId39"/>
    <p:sldId id="664" r:id="rId40"/>
    <p:sldId id="665" r:id="rId41"/>
    <p:sldId id="666" r:id="rId42"/>
    <p:sldId id="667" r:id="rId43"/>
    <p:sldId id="668" r:id="rId44"/>
    <p:sldId id="671" r:id="rId45"/>
    <p:sldId id="672" r:id="rId46"/>
    <p:sldId id="633" r:id="rId47"/>
    <p:sldId id="634" r:id="rId48"/>
    <p:sldId id="635" r:id="rId49"/>
    <p:sldId id="636" r:id="rId50"/>
    <p:sldId id="637" r:id="rId51"/>
    <p:sldId id="638" r:id="rId52"/>
    <p:sldId id="639" r:id="rId53"/>
    <p:sldId id="640" r:id="rId54"/>
    <p:sldId id="641" r:id="rId55"/>
    <p:sldId id="674" r:id="rId56"/>
    <p:sldId id="673" r:id="rId57"/>
    <p:sldId id="675" r:id="rId58"/>
    <p:sldId id="676" r:id="rId59"/>
    <p:sldId id="677" r:id="rId60"/>
    <p:sldId id="681" r:id="rId61"/>
    <p:sldId id="682" r:id="rId62"/>
    <p:sldId id="684" r:id="rId63"/>
    <p:sldId id="686" r:id="rId64"/>
    <p:sldId id="688" r:id="rId65"/>
    <p:sldId id="454" r:id="rId66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F"/>
    <a:srgbClr val="B9CDE5"/>
    <a:srgbClr val="EA6103"/>
    <a:srgbClr val="F77427"/>
    <a:srgbClr val="67BFBB"/>
    <a:srgbClr val="F46D92"/>
    <a:srgbClr val="ED5684"/>
    <a:srgbClr val="FF0000"/>
    <a:srgbClr val="9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3963" autoAdjust="0"/>
  </p:normalViewPr>
  <p:slideViewPr>
    <p:cSldViewPr>
      <p:cViewPr varScale="1">
        <p:scale>
          <a:sx n="67" d="100"/>
          <a:sy n="67" d="100"/>
        </p:scale>
        <p:origin x="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5B4B0-7C1E-447A-9663-02FFDE877AEE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2ABFACF-F65E-40AF-AE31-14DB4CBBD929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网络攻击与防御（一）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14F959-1953-4566-8EF1-9AC9FC913658}" type="parTrans" cxnId="{BD8DAF10-328D-4738-A0F0-9AF5C43961D7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E7E229-B74E-4CE8-9834-D8DA73268714}" type="sibTrans" cxnId="{BD8DAF10-328D-4738-A0F0-9AF5C43961D7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C57719-6FCF-42B3-A24F-7A7D2FE6248D}">
      <dgm:prSet phldrT="[文本]" custT="1"/>
      <dgm:spPr/>
      <dgm:t>
        <a:bodyPr/>
        <a:lstStyle/>
        <a:p>
          <a:pPr indent="720000" algn="l"/>
          <a:r>
            <a:rPr lang="zh-CN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缓冲区溢出相关概念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B19C81-CC38-4292-827E-519C069BAB76}" type="parTrans" cxnId="{2E863C3A-8E32-4B47-A43B-AB6578A25A84}">
      <dgm:prSet custT="1"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AD595-2F63-4148-86B8-0EF8BE6F2F8A}" type="sibTrans" cxnId="{2E863C3A-8E32-4B47-A43B-AB6578A25A84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8F9212-610E-4519-A7B1-F1FFAF5F9A77}">
      <dgm:prSet phldrT="[文本]" custT="1"/>
      <dgm:spPr/>
      <dgm:t>
        <a:bodyPr/>
        <a:lstStyle/>
        <a:p>
          <a:pPr indent="720000" algn="l"/>
          <a:r>
            <a:rPr lang="zh-CN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缓冲区溢出</a:t>
          </a:r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</a:t>
          </a:r>
          <a:r>
            <a:rPr lang="zh-CN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原理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D03F5E-FA65-41CA-98B9-2A24DF0B9928}" type="parTrans" cxnId="{4AFE4472-C99E-493B-8A10-A9F84D89BC09}">
      <dgm:prSet custT="1"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0EFDE4-5488-4F03-B83B-A31BACC2B68B}" type="sibTrans" cxnId="{4AFE4472-C99E-493B-8A10-A9F84D89BC09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8C3E6-84BF-48EE-B895-E753F1C8D0FC}">
      <dgm:prSet phldrT="[文本]" custT="1"/>
      <dgm:spPr/>
      <dgm:t>
        <a:bodyPr/>
        <a:lstStyle/>
        <a:p>
          <a:pPr indent="720000" algn="l"/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缓冲区</a:t>
          </a:r>
          <a:r>
            <a:rPr lang="zh-CN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溢出保护技术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80B25D-477D-4BDE-99FD-A6B10127D45D}" type="parTrans" cxnId="{AC3E19E1-73E6-4BCC-B423-CE825229472B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693ED514-96AB-476F-8D41-A694109BC930}" type="sibTrans" cxnId="{AC3E19E1-73E6-4BCC-B423-CE825229472B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0E0B6C48-B1A5-45FA-9F73-8CA8AC2E9C43}">
      <dgm:prSet phldrT="[文本]" custT="1"/>
      <dgm:spPr/>
      <dgm:t>
        <a:bodyPr/>
        <a:lstStyle/>
        <a:p>
          <a:pPr indent="720000" algn="l"/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安全编程技术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C32175-DF6E-434B-8D2E-C68D77A1D7D1}" type="parTrans" cxnId="{2A3EAA65-16F9-4695-867E-921AB7835978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17F41F38-C1DC-4FC4-ABC6-5F4530525A63}" type="sibTrans" cxnId="{2A3EAA65-16F9-4695-867E-921AB7835978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0CFF7574-2F89-4C32-A0F7-F304E981EA44}" type="pres">
      <dgm:prSet presAssocID="{BDF5B4B0-7C1E-447A-9663-02FFDE877A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CF20BB-85C4-4308-9BF5-0064E7ED92B0}" type="pres">
      <dgm:prSet presAssocID="{52ABFACF-F65E-40AF-AE31-14DB4CBBD929}" presName="root1" presStyleCnt="0"/>
      <dgm:spPr/>
    </dgm:pt>
    <dgm:pt modelId="{5C4279C7-D627-42B3-B1B6-E763392595DA}" type="pres">
      <dgm:prSet presAssocID="{52ABFACF-F65E-40AF-AE31-14DB4CBBD929}" presName="LevelOneTextNode" presStyleLbl="node0" presStyleIdx="0" presStyleCnt="1" custLinFactNeighborX="-74903" custLinFactNeighborY="31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6CABE9-157F-4BE2-9DF0-E9BEAA21D552}" type="pres">
      <dgm:prSet presAssocID="{52ABFACF-F65E-40AF-AE31-14DB4CBBD929}" presName="level2hierChild" presStyleCnt="0"/>
      <dgm:spPr/>
    </dgm:pt>
    <dgm:pt modelId="{FB90D894-5C2A-49EF-9EAF-0219408198BB}" type="pres">
      <dgm:prSet presAssocID="{21B19C81-CC38-4292-827E-519C069BAB76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BA008916-8107-4913-B1D5-CFDEC0C30CDE}" type="pres">
      <dgm:prSet presAssocID="{21B19C81-CC38-4292-827E-519C069BAB76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F8E7160-03CD-43B8-A263-CFDB21B07911}" type="pres">
      <dgm:prSet presAssocID="{FCC57719-6FCF-42B3-A24F-7A7D2FE6248D}" presName="root2" presStyleCnt="0"/>
      <dgm:spPr/>
    </dgm:pt>
    <dgm:pt modelId="{7C1FED7C-D8EC-4530-8AB6-8C2714AA56C7}" type="pres">
      <dgm:prSet presAssocID="{FCC57719-6FCF-42B3-A24F-7A7D2FE6248D}" presName="LevelTwoTextNode" presStyleLbl="node2" presStyleIdx="0" presStyleCnt="4" custScaleX="190835" custLinFactNeighborX="14029" custLinFactNeighborY="-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73B3F2-69BC-4D82-90D7-4E2A3B9C2552}" type="pres">
      <dgm:prSet presAssocID="{FCC57719-6FCF-42B3-A24F-7A7D2FE6248D}" presName="level3hierChild" presStyleCnt="0"/>
      <dgm:spPr/>
    </dgm:pt>
    <dgm:pt modelId="{FBD6E80D-5562-4DE9-A27A-0053813C7DC1}" type="pres">
      <dgm:prSet presAssocID="{09D03F5E-FA65-41CA-98B9-2A24DF0B992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DE3DA856-024D-4E2E-AA6E-65142AD196C7}" type="pres">
      <dgm:prSet presAssocID="{09D03F5E-FA65-41CA-98B9-2A24DF0B992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6B11C752-16A5-4A6F-982C-FC2D791EAF81}" type="pres">
      <dgm:prSet presAssocID="{EB8F9212-610E-4519-A7B1-F1FFAF5F9A77}" presName="root2" presStyleCnt="0"/>
      <dgm:spPr/>
    </dgm:pt>
    <dgm:pt modelId="{AB72FF4B-7660-4769-BAC2-3A0716D04C5C}" type="pres">
      <dgm:prSet presAssocID="{EB8F9212-610E-4519-A7B1-F1FFAF5F9A77}" presName="LevelTwoTextNode" presStyleLbl="node2" presStyleIdx="1" presStyleCnt="4" custScaleX="190835" custLinFactNeighborX="14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D24C9-4CD5-4A21-9F09-8DFD6FE0A915}" type="pres">
      <dgm:prSet presAssocID="{EB8F9212-610E-4519-A7B1-F1FFAF5F9A77}" presName="level3hierChild" presStyleCnt="0"/>
      <dgm:spPr/>
    </dgm:pt>
    <dgm:pt modelId="{8A4DDA62-2FBD-4F65-B11A-9188B0B8D056}" type="pres">
      <dgm:prSet presAssocID="{6B80B25D-477D-4BDE-99FD-A6B10127D45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50A72458-A1AA-4F0A-B17F-1E02453C0495}" type="pres">
      <dgm:prSet presAssocID="{6B80B25D-477D-4BDE-99FD-A6B10127D45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9A236E0-00E9-4EB7-8052-9DFFADFF6B3D}" type="pres">
      <dgm:prSet presAssocID="{7FC8C3E6-84BF-48EE-B895-E753F1C8D0FC}" presName="root2" presStyleCnt="0"/>
      <dgm:spPr/>
    </dgm:pt>
    <dgm:pt modelId="{2358C86C-8917-41D2-8E27-B908B4D8D8EB}" type="pres">
      <dgm:prSet presAssocID="{7FC8C3E6-84BF-48EE-B895-E753F1C8D0FC}" presName="LevelTwoTextNode" presStyleLbl="node2" presStyleIdx="2" presStyleCnt="4" custScaleX="189864" custLinFactNeighborX="14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42E2D8-020D-4AE3-B56E-95B7D3238A09}" type="pres">
      <dgm:prSet presAssocID="{7FC8C3E6-84BF-48EE-B895-E753F1C8D0FC}" presName="level3hierChild" presStyleCnt="0"/>
      <dgm:spPr/>
    </dgm:pt>
    <dgm:pt modelId="{82948872-1DEB-4E6E-81DE-0178C1877594}" type="pres">
      <dgm:prSet presAssocID="{FBC32175-DF6E-434B-8D2E-C68D77A1D7D1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EABE5E8D-E6C8-4E58-A35E-6AC55B40A23A}" type="pres">
      <dgm:prSet presAssocID="{FBC32175-DF6E-434B-8D2E-C68D77A1D7D1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671F4B3-9FCB-4ABF-A5EB-00CCFEB3C7C1}" type="pres">
      <dgm:prSet presAssocID="{0E0B6C48-B1A5-45FA-9F73-8CA8AC2E9C43}" presName="root2" presStyleCnt="0"/>
      <dgm:spPr/>
    </dgm:pt>
    <dgm:pt modelId="{07B0FB95-4055-4C0C-A36E-395E21D7D3E1}" type="pres">
      <dgm:prSet presAssocID="{0E0B6C48-B1A5-45FA-9F73-8CA8AC2E9C43}" presName="LevelTwoTextNode" presStyleLbl="node2" presStyleIdx="3" presStyleCnt="4" custScaleX="189864" custLinFactNeighborX="14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EAF406-E72B-4607-8279-4CBE28DC232F}" type="pres">
      <dgm:prSet presAssocID="{0E0B6C48-B1A5-45FA-9F73-8CA8AC2E9C43}" presName="level3hierChild" presStyleCnt="0"/>
      <dgm:spPr/>
    </dgm:pt>
  </dgm:ptLst>
  <dgm:cxnLst>
    <dgm:cxn modelId="{D0A963A1-596A-4D37-B834-DBD3C87B2935}" type="presOf" srcId="{6B80B25D-477D-4BDE-99FD-A6B10127D45D}" destId="{8A4DDA62-2FBD-4F65-B11A-9188B0B8D056}" srcOrd="0" destOrd="0" presId="urn:microsoft.com/office/officeart/2008/layout/HorizontalMultiLevelHierarchy"/>
    <dgm:cxn modelId="{2A3EAA65-16F9-4695-867E-921AB7835978}" srcId="{52ABFACF-F65E-40AF-AE31-14DB4CBBD929}" destId="{0E0B6C48-B1A5-45FA-9F73-8CA8AC2E9C43}" srcOrd="3" destOrd="0" parTransId="{FBC32175-DF6E-434B-8D2E-C68D77A1D7D1}" sibTransId="{17F41F38-C1DC-4FC4-ABC6-5F4530525A63}"/>
    <dgm:cxn modelId="{2E863C3A-8E32-4B47-A43B-AB6578A25A84}" srcId="{52ABFACF-F65E-40AF-AE31-14DB4CBBD929}" destId="{FCC57719-6FCF-42B3-A24F-7A7D2FE6248D}" srcOrd="0" destOrd="0" parTransId="{21B19C81-CC38-4292-827E-519C069BAB76}" sibTransId="{572AD595-2F63-4148-86B8-0EF8BE6F2F8A}"/>
    <dgm:cxn modelId="{AC3E19E1-73E6-4BCC-B423-CE825229472B}" srcId="{52ABFACF-F65E-40AF-AE31-14DB4CBBD929}" destId="{7FC8C3E6-84BF-48EE-B895-E753F1C8D0FC}" srcOrd="2" destOrd="0" parTransId="{6B80B25D-477D-4BDE-99FD-A6B10127D45D}" sibTransId="{693ED514-96AB-476F-8D41-A694109BC930}"/>
    <dgm:cxn modelId="{9248B71B-2B2A-4D6D-961A-1F699B4404F8}" type="presOf" srcId="{21B19C81-CC38-4292-827E-519C069BAB76}" destId="{BA008916-8107-4913-B1D5-CFDEC0C30CDE}" srcOrd="1" destOrd="0" presId="urn:microsoft.com/office/officeart/2008/layout/HorizontalMultiLevelHierarchy"/>
    <dgm:cxn modelId="{5F766346-14F4-42BA-A949-0495207E85DD}" type="presOf" srcId="{BDF5B4B0-7C1E-447A-9663-02FFDE877AEE}" destId="{0CFF7574-2F89-4C32-A0F7-F304E981EA44}" srcOrd="0" destOrd="0" presId="urn:microsoft.com/office/officeart/2008/layout/HorizontalMultiLevelHierarchy"/>
    <dgm:cxn modelId="{BD8DAF10-328D-4738-A0F0-9AF5C43961D7}" srcId="{BDF5B4B0-7C1E-447A-9663-02FFDE877AEE}" destId="{52ABFACF-F65E-40AF-AE31-14DB4CBBD929}" srcOrd="0" destOrd="0" parTransId="{B714F959-1953-4566-8EF1-9AC9FC913658}" sibTransId="{49E7E229-B74E-4CE8-9834-D8DA73268714}"/>
    <dgm:cxn modelId="{8A1F74A2-FBA2-447F-A3E6-B8E2E21E81F8}" type="presOf" srcId="{FBC32175-DF6E-434B-8D2E-C68D77A1D7D1}" destId="{EABE5E8D-E6C8-4E58-A35E-6AC55B40A23A}" srcOrd="1" destOrd="0" presId="urn:microsoft.com/office/officeart/2008/layout/HorizontalMultiLevelHierarchy"/>
    <dgm:cxn modelId="{4E8D31A2-9FE6-4E07-BBCD-C3B4D055E57F}" type="presOf" srcId="{FBC32175-DF6E-434B-8D2E-C68D77A1D7D1}" destId="{82948872-1DEB-4E6E-81DE-0178C1877594}" srcOrd="0" destOrd="0" presId="urn:microsoft.com/office/officeart/2008/layout/HorizontalMultiLevelHierarchy"/>
    <dgm:cxn modelId="{00939F9A-D913-4E48-9273-16FE57B0FB06}" type="presOf" srcId="{09D03F5E-FA65-41CA-98B9-2A24DF0B9928}" destId="{FBD6E80D-5562-4DE9-A27A-0053813C7DC1}" srcOrd="0" destOrd="0" presId="urn:microsoft.com/office/officeart/2008/layout/HorizontalMultiLevelHierarchy"/>
    <dgm:cxn modelId="{758BBB00-61E4-4AC7-84E3-FDF5DE4FD0A9}" type="presOf" srcId="{EB8F9212-610E-4519-A7B1-F1FFAF5F9A77}" destId="{AB72FF4B-7660-4769-BAC2-3A0716D04C5C}" srcOrd="0" destOrd="0" presId="urn:microsoft.com/office/officeart/2008/layout/HorizontalMultiLevelHierarchy"/>
    <dgm:cxn modelId="{95446DDD-7620-437D-A1DE-7896D11E0E95}" type="presOf" srcId="{21B19C81-CC38-4292-827E-519C069BAB76}" destId="{FB90D894-5C2A-49EF-9EAF-0219408198BB}" srcOrd="0" destOrd="0" presId="urn:microsoft.com/office/officeart/2008/layout/HorizontalMultiLevelHierarchy"/>
    <dgm:cxn modelId="{808A8CB5-79E3-453C-A73E-1F33A387BA15}" type="presOf" srcId="{0E0B6C48-B1A5-45FA-9F73-8CA8AC2E9C43}" destId="{07B0FB95-4055-4C0C-A36E-395E21D7D3E1}" srcOrd="0" destOrd="0" presId="urn:microsoft.com/office/officeart/2008/layout/HorizontalMultiLevelHierarchy"/>
    <dgm:cxn modelId="{E69E5EE6-DBCB-4E9C-BCB5-72EB4867A0BF}" type="presOf" srcId="{FCC57719-6FCF-42B3-A24F-7A7D2FE6248D}" destId="{7C1FED7C-D8EC-4530-8AB6-8C2714AA56C7}" srcOrd="0" destOrd="0" presId="urn:microsoft.com/office/officeart/2008/layout/HorizontalMultiLevelHierarchy"/>
    <dgm:cxn modelId="{8314695E-83C5-4245-9400-004B0AE7C832}" type="presOf" srcId="{09D03F5E-FA65-41CA-98B9-2A24DF0B9928}" destId="{DE3DA856-024D-4E2E-AA6E-65142AD196C7}" srcOrd="1" destOrd="0" presId="urn:microsoft.com/office/officeart/2008/layout/HorizontalMultiLevelHierarchy"/>
    <dgm:cxn modelId="{217C96C2-DE97-4443-AC3D-DF5E2C707F2C}" type="presOf" srcId="{7FC8C3E6-84BF-48EE-B895-E753F1C8D0FC}" destId="{2358C86C-8917-41D2-8E27-B908B4D8D8EB}" srcOrd="0" destOrd="0" presId="urn:microsoft.com/office/officeart/2008/layout/HorizontalMultiLevelHierarchy"/>
    <dgm:cxn modelId="{A6F868C0-CEC0-408A-A4C7-B05A7D0594A5}" type="presOf" srcId="{6B80B25D-477D-4BDE-99FD-A6B10127D45D}" destId="{50A72458-A1AA-4F0A-B17F-1E02453C0495}" srcOrd="1" destOrd="0" presId="urn:microsoft.com/office/officeart/2008/layout/HorizontalMultiLevelHierarchy"/>
    <dgm:cxn modelId="{C7885B21-4C6C-4469-BE41-AEBFA77B50D6}" type="presOf" srcId="{52ABFACF-F65E-40AF-AE31-14DB4CBBD929}" destId="{5C4279C7-D627-42B3-B1B6-E763392595DA}" srcOrd="0" destOrd="0" presId="urn:microsoft.com/office/officeart/2008/layout/HorizontalMultiLevelHierarchy"/>
    <dgm:cxn modelId="{4AFE4472-C99E-493B-8A10-A9F84D89BC09}" srcId="{52ABFACF-F65E-40AF-AE31-14DB4CBBD929}" destId="{EB8F9212-610E-4519-A7B1-F1FFAF5F9A77}" srcOrd="1" destOrd="0" parTransId="{09D03F5E-FA65-41CA-98B9-2A24DF0B9928}" sibTransId="{B90EFDE4-5488-4F03-B83B-A31BACC2B68B}"/>
    <dgm:cxn modelId="{B344FFF1-C59C-4F81-85C8-CFB2AF6ED1EE}" type="presParOf" srcId="{0CFF7574-2F89-4C32-A0F7-F304E981EA44}" destId="{C4CF20BB-85C4-4308-9BF5-0064E7ED92B0}" srcOrd="0" destOrd="0" presId="urn:microsoft.com/office/officeart/2008/layout/HorizontalMultiLevelHierarchy"/>
    <dgm:cxn modelId="{2CD58784-C9A4-4ADE-AEB7-AEED52558F20}" type="presParOf" srcId="{C4CF20BB-85C4-4308-9BF5-0064E7ED92B0}" destId="{5C4279C7-D627-42B3-B1B6-E763392595DA}" srcOrd="0" destOrd="0" presId="urn:microsoft.com/office/officeart/2008/layout/HorizontalMultiLevelHierarchy"/>
    <dgm:cxn modelId="{B6040079-9421-4104-BCEC-7AED3CF8469D}" type="presParOf" srcId="{C4CF20BB-85C4-4308-9BF5-0064E7ED92B0}" destId="{E06CABE9-157F-4BE2-9DF0-E9BEAA21D552}" srcOrd="1" destOrd="0" presId="urn:microsoft.com/office/officeart/2008/layout/HorizontalMultiLevelHierarchy"/>
    <dgm:cxn modelId="{26A4F066-1E8B-4CAE-971D-FE8091F67168}" type="presParOf" srcId="{E06CABE9-157F-4BE2-9DF0-E9BEAA21D552}" destId="{FB90D894-5C2A-49EF-9EAF-0219408198BB}" srcOrd="0" destOrd="0" presId="urn:microsoft.com/office/officeart/2008/layout/HorizontalMultiLevelHierarchy"/>
    <dgm:cxn modelId="{980513A0-137B-457C-86A3-10EE645C7C6B}" type="presParOf" srcId="{FB90D894-5C2A-49EF-9EAF-0219408198BB}" destId="{BA008916-8107-4913-B1D5-CFDEC0C30CDE}" srcOrd="0" destOrd="0" presId="urn:microsoft.com/office/officeart/2008/layout/HorizontalMultiLevelHierarchy"/>
    <dgm:cxn modelId="{6BFBEF49-9478-4543-B1B0-35767A43DA3C}" type="presParOf" srcId="{E06CABE9-157F-4BE2-9DF0-E9BEAA21D552}" destId="{7F8E7160-03CD-43B8-A263-CFDB21B07911}" srcOrd="1" destOrd="0" presId="urn:microsoft.com/office/officeart/2008/layout/HorizontalMultiLevelHierarchy"/>
    <dgm:cxn modelId="{9378995E-A064-4854-8337-105530808F62}" type="presParOf" srcId="{7F8E7160-03CD-43B8-A263-CFDB21B07911}" destId="{7C1FED7C-D8EC-4530-8AB6-8C2714AA56C7}" srcOrd="0" destOrd="0" presId="urn:microsoft.com/office/officeart/2008/layout/HorizontalMultiLevelHierarchy"/>
    <dgm:cxn modelId="{4C7758E6-7B3C-4E0E-B9FD-6CDA1E0C2D93}" type="presParOf" srcId="{7F8E7160-03CD-43B8-A263-CFDB21B07911}" destId="{D473B3F2-69BC-4D82-90D7-4E2A3B9C2552}" srcOrd="1" destOrd="0" presId="urn:microsoft.com/office/officeart/2008/layout/HorizontalMultiLevelHierarchy"/>
    <dgm:cxn modelId="{75E9A77C-1D46-47A2-8216-FBBCBCF4B900}" type="presParOf" srcId="{E06CABE9-157F-4BE2-9DF0-E9BEAA21D552}" destId="{FBD6E80D-5562-4DE9-A27A-0053813C7DC1}" srcOrd="2" destOrd="0" presId="urn:microsoft.com/office/officeart/2008/layout/HorizontalMultiLevelHierarchy"/>
    <dgm:cxn modelId="{D79959D0-4A0A-4007-B20A-CE1D108343F3}" type="presParOf" srcId="{FBD6E80D-5562-4DE9-A27A-0053813C7DC1}" destId="{DE3DA856-024D-4E2E-AA6E-65142AD196C7}" srcOrd="0" destOrd="0" presId="urn:microsoft.com/office/officeart/2008/layout/HorizontalMultiLevelHierarchy"/>
    <dgm:cxn modelId="{4D7CFF08-42C6-49A9-90FA-2C9D401E2A1A}" type="presParOf" srcId="{E06CABE9-157F-4BE2-9DF0-E9BEAA21D552}" destId="{6B11C752-16A5-4A6F-982C-FC2D791EAF81}" srcOrd="3" destOrd="0" presId="urn:microsoft.com/office/officeart/2008/layout/HorizontalMultiLevelHierarchy"/>
    <dgm:cxn modelId="{A279467A-5CE2-43A3-B25B-17697D5C3C0F}" type="presParOf" srcId="{6B11C752-16A5-4A6F-982C-FC2D791EAF81}" destId="{AB72FF4B-7660-4769-BAC2-3A0716D04C5C}" srcOrd="0" destOrd="0" presId="urn:microsoft.com/office/officeart/2008/layout/HorizontalMultiLevelHierarchy"/>
    <dgm:cxn modelId="{20584E86-9939-4B35-895E-29487593FF24}" type="presParOf" srcId="{6B11C752-16A5-4A6F-982C-FC2D791EAF81}" destId="{5D0D24C9-4CD5-4A21-9F09-8DFD6FE0A915}" srcOrd="1" destOrd="0" presId="urn:microsoft.com/office/officeart/2008/layout/HorizontalMultiLevelHierarchy"/>
    <dgm:cxn modelId="{6C3CAD74-E7C5-4154-8C0D-6E8B4061B70A}" type="presParOf" srcId="{E06CABE9-157F-4BE2-9DF0-E9BEAA21D552}" destId="{8A4DDA62-2FBD-4F65-B11A-9188B0B8D056}" srcOrd="4" destOrd="0" presId="urn:microsoft.com/office/officeart/2008/layout/HorizontalMultiLevelHierarchy"/>
    <dgm:cxn modelId="{ECBEF898-7E2C-4AF0-905C-C1A525214A7C}" type="presParOf" srcId="{8A4DDA62-2FBD-4F65-B11A-9188B0B8D056}" destId="{50A72458-A1AA-4F0A-B17F-1E02453C0495}" srcOrd="0" destOrd="0" presId="urn:microsoft.com/office/officeart/2008/layout/HorizontalMultiLevelHierarchy"/>
    <dgm:cxn modelId="{5DBFB736-C067-4817-9473-4CB8AC3BA997}" type="presParOf" srcId="{E06CABE9-157F-4BE2-9DF0-E9BEAA21D552}" destId="{F9A236E0-00E9-4EB7-8052-9DFFADFF6B3D}" srcOrd="5" destOrd="0" presId="urn:microsoft.com/office/officeart/2008/layout/HorizontalMultiLevelHierarchy"/>
    <dgm:cxn modelId="{8563F3D6-5360-4C36-93B4-4F6C65DB8782}" type="presParOf" srcId="{F9A236E0-00E9-4EB7-8052-9DFFADFF6B3D}" destId="{2358C86C-8917-41D2-8E27-B908B4D8D8EB}" srcOrd="0" destOrd="0" presId="urn:microsoft.com/office/officeart/2008/layout/HorizontalMultiLevelHierarchy"/>
    <dgm:cxn modelId="{2BA4A797-EF6C-4CAD-8D27-EB17CCD62243}" type="presParOf" srcId="{F9A236E0-00E9-4EB7-8052-9DFFADFF6B3D}" destId="{D842E2D8-020D-4AE3-B56E-95B7D3238A09}" srcOrd="1" destOrd="0" presId="urn:microsoft.com/office/officeart/2008/layout/HorizontalMultiLevelHierarchy"/>
    <dgm:cxn modelId="{358948B4-F169-4E14-8B0E-CC9C11DA07CC}" type="presParOf" srcId="{E06CABE9-157F-4BE2-9DF0-E9BEAA21D552}" destId="{82948872-1DEB-4E6E-81DE-0178C1877594}" srcOrd="6" destOrd="0" presId="urn:microsoft.com/office/officeart/2008/layout/HorizontalMultiLevelHierarchy"/>
    <dgm:cxn modelId="{FCBC7437-7F82-4D1C-B022-EDC682306CDD}" type="presParOf" srcId="{82948872-1DEB-4E6E-81DE-0178C1877594}" destId="{EABE5E8D-E6C8-4E58-A35E-6AC55B40A23A}" srcOrd="0" destOrd="0" presId="urn:microsoft.com/office/officeart/2008/layout/HorizontalMultiLevelHierarchy"/>
    <dgm:cxn modelId="{330A2303-F7F7-486C-BB7A-E01369664793}" type="presParOf" srcId="{E06CABE9-157F-4BE2-9DF0-E9BEAA21D552}" destId="{5671F4B3-9FCB-4ABF-A5EB-00CCFEB3C7C1}" srcOrd="7" destOrd="0" presId="urn:microsoft.com/office/officeart/2008/layout/HorizontalMultiLevelHierarchy"/>
    <dgm:cxn modelId="{AF89B175-6778-4F79-8A41-9D4C9C7742CE}" type="presParOf" srcId="{5671F4B3-9FCB-4ABF-A5EB-00CCFEB3C7C1}" destId="{07B0FB95-4055-4C0C-A36E-395E21D7D3E1}" srcOrd="0" destOrd="0" presId="urn:microsoft.com/office/officeart/2008/layout/HorizontalMultiLevelHierarchy"/>
    <dgm:cxn modelId="{A013913D-B704-4E26-BF21-76A2CDA44F7C}" type="presParOf" srcId="{5671F4B3-9FCB-4ABF-A5EB-00CCFEB3C7C1}" destId="{EAEAF406-E72B-4607-8279-4CBE28DC23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62AA8-950F-4A19-8585-3DEB862B50A9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18D5C4-ED36-449E-A46D-B3A6C20C0252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恶意代码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17CA97-E84A-4925-AE73-06E9BAF3B765}" type="parTrans" cxnId="{0DB138E7-6271-4CB1-8C3A-0F552626CE84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47E87B-D513-41F0-8B13-7C50EFEA7736}" type="sibTrans" cxnId="{0DB138E7-6271-4CB1-8C3A-0F552626CE84}">
      <dgm:prSet custT="1"/>
      <dgm:spPr/>
      <dgm:t>
        <a:bodyPr/>
        <a:lstStyle/>
        <a:p>
          <a:endParaRPr lang="zh-CN" altLang="en-US" sz="4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EB76F-73D7-481D-A5D7-0C1873BA55C5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网络钓鱼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E20B4-401D-4740-A3E3-AFEC4E8925C4}" type="parTrans" cxnId="{905890D0-AF19-4AB3-A216-5F963AA4C22F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222C68-D43E-4A8D-B8B1-8FAC6D2E8C7D}" type="sibTrans" cxnId="{905890D0-AF19-4AB3-A216-5F963AA4C22F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B71FB-2AA3-41BD-9BEC-5F0E8AF14C21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垃圾短信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766087-395B-44E5-8D8C-B64BB68D0F84}" type="parTrans" cxnId="{9F33C5A2-8A75-489B-8DBF-42884A925890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AEEA56-1CA2-4491-A80B-6F139B87CBD4}" type="sibTrans" cxnId="{9F33C5A2-8A75-489B-8DBF-42884A925890}">
      <dgm:prSet custT="1"/>
      <dgm:spPr/>
      <dgm:t>
        <a:bodyPr/>
        <a:lstStyle/>
        <a:p>
          <a:endParaRPr lang="zh-CN" altLang="en-US" sz="4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16648-397F-4ED0-8432-C9518943B727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网络诈骗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D3DDB4-5C75-44F9-80C7-2C4802CC7E31}" type="parTrans" cxnId="{210290B2-44CC-44E8-BD4E-A57B6665AD2E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2E175E-4AD7-422A-AE7B-CDD41FDFE6F2}" type="sibTrans" cxnId="{210290B2-44CC-44E8-BD4E-A57B6665AD2E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33DB3B-2DBE-40EA-9654-CDC264344F11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网站安全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F3F00-A2FD-4F20-88BC-5C833338A974}" type="parTrans" cxnId="{FD9C2521-4035-4445-ADDA-739FF44A262B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172B4-77BD-42CC-93CA-C448682ABED4}" type="sibTrans" cxnId="{FD9C2521-4035-4445-ADDA-739FF44A262B}">
      <dgm:prSet custT="1"/>
      <dgm:spPr/>
      <dgm:t>
        <a:bodyPr/>
        <a:lstStyle/>
        <a:p>
          <a:endParaRPr lang="zh-CN" altLang="en-US" sz="4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5C847D-9D45-4013-9F28-C9F6D7B857C2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骚扰电话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E0117B-D1BF-45A2-907B-0448E438DA45}" type="parTrans" cxnId="{7DD16D43-E37E-47C9-B3B4-6C30A270B354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DE7E8E-5435-438F-89DF-5B03FA94070C}" type="sibTrans" cxnId="{7DD16D43-E37E-47C9-B3B4-6C30A270B354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209BA6-25B7-421D-AD39-C30EA1A1E11E}" type="pres">
      <dgm:prSet presAssocID="{9A962AA8-950F-4A19-8585-3DEB862B50A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34425A3-DDC8-4985-95D1-9BD22D129EA7}" type="pres">
      <dgm:prSet presAssocID="{E518D5C4-ED36-449E-A46D-B3A6C20C0252}" presName="composite" presStyleCnt="0"/>
      <dgm:spPr/>
      <dgm:t>
        <a:bodyPr/>
        <a:lstStyle/>
        <a:p>
          <a:endParaRPr lang="zh-CN" altLang="en-US"/>
        </a:p>
      </dgm:t>
    </dgm:pt>
    <dgm:pt modelId="{D9959026-0400-43D7-862D-51D88E6266D9}" type="pres">
      <dgm:prSet presAssocID="{E518D5C4-ED36-449E-A46D-B3A6C20C02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3E5EA-E760-4FCF-B45F-9003B9658482}" type="pres">
      <dgm:prSet presAssocID="{E518D5C4-ED36-449E-A46D-B3A6C20C025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F5C80-AD49-49E1-9F65-B24DE77AC612}" type="pres">
      <dgm:prSet presAssocID="{E518D5C4-ED36-449E-A46D-B3A6C20C0252}" presName="BalanceSpacing" presStyleCnt="0"/>
      <dgm:spPr/>
      <dgm:t>
        <a:bodyPr/>
        <a:lstStyle/>
        <a:p>
          <a:endParaRPr lang="zh-CN" altLang="en-US"/>
        </a:p>
      </dgm:t>
    </dgm:pt>
    <dgm:pt modelId="{67A867B4-655D-4549-A37E-E08A387D5B8B}" type="pres">
      <dgm:prSet presAssocID="{E518D5C4-ED36-449E-A46D-B3A6C20C0252}" presName="BalanceSpacing1" presStyleCnt="0"/>
      <dgm:spPr/>
      <dgm:t>
        <a:bodyPr/>
        <a:lstStyle/>
        <a:p>
          <a:endParaRPr lang="zh-CN" altLang="en-US"/>
        </a:p>
      </dgm:t>
    </dgm:pt>
    <dgm:pt modelId="{A0E359F4-EE94-4D7B-8F88-BA38ABFD7468}" type="pres">
      <dgm:prSet presAssocID="{0547E87B-D513-41F0-8B13-7C50EFEA7736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F2CB79EF-A6D7-4042-A643-398B86C36BF7}" type="pres">
      <dgm:prSet presAssocID="{0547E87B-D513-41F0-8B13-7C50EFEA7736}" presName="spaceBetweenRectangles" presStyleCnt="0"/>
      <dgm:spPr/>
      <dgm:t>
        <a:bodyPr/>
        <a:lstStyle/>
        <a:p>
          <a:endParaRPr lang="zh-CN" altLang="en-US"/>
        </a:p>
      </dgm:t>
    </dgm:pt>
    <dgm:pt modelId="{9BED702F-DB01-4724-AAB6-55060A4CEDD7}" type="pres">
      <dgm:prSet presAssocID="{AC2B71FB-2AA3-41BD-9BEC-5F0E8AF14C21}" presName="composite" presStyleCnt="0"/>
      <dgm:spPr/>
      <dgm:t>
        <a:bodyPr/>
        <a:lstStyle/>
        <a:p>
          <a:endParaRPr lang="zh-CN" altLang="en-US"/>
        </a:p>
      </dgm:t>
    </dgm:pt>
    <dgm:pt modelId="{9D2F1B07-61D3-41CC-B1FE-8C973055D5B7}" type="pres">
      <dgm:prSet presAssocID="{AC2B71FB-2AA3-41BD-9BEC-5F0E8AF14C2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A58F3-25D1-4E6B-8881-5A836C15DB2B}" type="pres">
      <dgm:prSet presAssocID="{AC2B71FB-2AA3-41BD-9BEC-5F0E8AF14C2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C6D4F-5255-41DB-9C94-758BBB6DFC60}" type="pres">
      <dgm:prSet presAssocID="{AC2B71FB-2AA3-41BD-9BEC-5F0E8AF14C21}" presName="BalanceSpacing" presStyleCnt="0"/>
      <dgm:spPr/>
      <dgm:t>
        <a:bodyPr/>
        <a:lstStyle/>
        <a:p>
          <a:endParaRPr lang="zh-CN" altLang="en-US"/>
        </a:p>
      </dgm:t>
    </dgm:pt>
    <dgm:pt modelId="{37A3F731-442C-43BA-9BBD-C13003DAED35}" type="pres">
      <dgm:prSet presAssocID="{AC2B71FB-2AA3-41BD-9BEC-5F0E8AF14C21}" presName="BalanceSpacing1" presStyleCnt="0"/>
      <dgm:spPr/>
      <dgm:t>
        <a:bodyPr/>
        <a:lstStyle/>
        <a:p>
          <a:endParaRPr lang="zh-CN" altLang="en-US"/>
        </a:p>
      </dgm:t>
    </dgm:pt>
    <dgm:pt modelId="{FF5A822B-3D4A-4FE5-BB70-7D0EAAA0DC6F}" type="pres">
      <dgm:prSet presAssocID="{7DAEEA56-1CA2-4491-A80B-6F139B87CBD4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1D552192-562D-44EA-BE63-E69FF058E725}" type="pres">
      <dgm:prSet presAssocID="{7DAEEA56-1CA2-4491-A80B-6F139B87CBD4}" presName="spaceBetweenRectangles" presStyleCnt="0"/>
      <dgm:spPr/>
      <dgm:t>
        <a:bodyPr/>
        <a:lstStyle/>
        <a:p>
          <a:endParaRPr lang="zh-CN" altLang="en-US"/>
        </a:p>
      </dgm:t>
    </dgm:pt>
    <dgm:pt modelId="{CF3BFCD0-09F0-41A3-BD3D-73551403CF2B}" type="pres">
      <dgm:prSet presAssocID="{2C33DB3B-2DBE-40EA-9654-CDC264344F11}" presName="composite" presStyleCnt="0"/>
      <dgm:spPr/>
      <dgm:t>
        <a:bodyPr/>
        <a:lstStyle/>
        <a:p>
          <a:endParaRPr lang="zh-CN" altLang="en-US"/>
        </a:p>
      </dgm:t>
    </dgm:pt>
    <dgm:pt modelId="{769EBBE6-17AD-4687-819F-A1135FD0D468}" type="pres">
      <dgm:prSet presAssocID="{2C33DB3B-2DBE-40EA-9654-CDC264344F1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01A0E-A4F3-4BDE-98EF-0E4E49D6B931}" type="pres">
      <dgm:prSet presAssocID="{2C33DB3B-2DBE-40EA-9654-CDC264344F1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0E21F6-85EC-45EF-86AF-46A6FAE3A09F}" type="pres">
      <dgm:prSet presAssocID="{2C33DB3B-2DBE-40EA-9654-CDC264344F11}" presName="BalanceSpacing" presStyleCnt="0"/>
      <dgm:spPr/>
      <dgm:t>
        <a:bodyPr/>
        <a:lstStyle/>
        <a:p>
          <a:endParaRPr lang="zh-CN" altLang="en-US"/>
        </a:p>
      </dgm:t>
    </dgm:pt>
    <dgm:pt modelId="{6F59712E-9EDD-4889-A8E7-F68FE51EE8E6}" type="pres">
      <dgm:prSet presAssocID="{2C33DB3B-2DBE-40EA-9654-CDC264344F11}" presName="BalanceSpacing1" presStyleCnt="0"/>
      <dgm:spPr/>
      <dgm:t>
        <a:bodyPr/>
        <a:lstStyle/>
        <a:p>
          <a:endParaRPr lang="zh-CN" altLang="en-US"/>
        </a:p>
      </dgm:t>
    </dgm:pt>
    <dgm:pt modelId="{248A6708-1E68-47B5-BBC6-0C7367A343CA}" type="pres">
      <dgm:prSet presAssocID="{161172B4-77BD-42CC-93CA-C448682ABED4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692A979E-C501-4A24-AC70-B87380D4E533}" type="presOf" srcId="{E518D5C4-ED36-449E-A46D-B3A6C20C0252}" destId="{D9959026-0400-43D7-862D-51D88E6266D9}" srcOrd="0" destOrd="0" presId="urn:microsoft.com/office/officeart/2008/layout/AlternatingHexagons"/>
    <dgm:cxn modelId="{BB636A98-FFBC-43F9-AFA1-253F280F8546}" type="presOf" srcId="{7DAEEA56-1CA2-4491-A80B-6F139B87CBD4}" destId="{FF5A822B-3D4A-4FE5-BB70-7D0EAAA0DC6F}" srcOrd="0" destOrd="0" presId="urn:microsoft.com/office/officeart/2008/layout/AlternatingHexagons"/>
    <dgm:cxn modelId="{2A21D9A7-42AC-42AD-8A7C-1EC6D094284E}" type="presOf" srcId="{2C33DB3B-2DBE-40EA-9654-CDC264344F11}" destId="{769EBBE6-17AD-4687-819F-A1135FD0D468}" srcOrd="0" destOrd="0" presId="urn:microsoft.com/office/officeart/2008/layout/AlternatingHexagons"/>
    <dgm:cxn modelId="{9A5F3799-E6B8-41A7-BE4F-7CE6170B255A}" type="presOf" srcId="{9A962AA8-950F-4A19-8585-3DEB862B50A9}" destId="{B4209BA6-25B7-421D-AD39-C30EA1A1E11E}" srcOrd="0" destOrd="0" presId="urn:microsoft.com/office/officeart/2008/layout/AlternatingHexagons"/>
    <dgm:cxn modelId="{0180E304-C845-44F2-87F8-56BB7FD3AD1A}" type="presOf" srcId="{48716648-397F-4ED0-8432-C9518943B727}" destId="{AECA58F3-25D1-4E6B-8881-5A836C15DB2B}" srcOrd="0" destOrd="0" presId="urn:microsoft.com/office/officeart/2008/layout/AlternatingHexagons"/>
    <dgm:cxn modelId="{0D88DAB7-2575-4381-8C7D-8718358C0532}" type="presOf" srcId="{9E5C847D-9D45-4013-9F28-C9F6D7B857C2}" destId="{EF101A0E-A4F3-4BDE-98EF-0E4E49D6B931}" srcOrd="0" destOrd="0" presId="urn:microsoft.com/office/officeart/2008/layout/AlternatingHexagons"/>
    <dgm:cxn modelId="{73498184-62A5-4089-ABB9-BD2AA4DD081F}" type="presOf" srcId="{205EB76F-73D7-481D-A5D7-0C1873BA55C5}" destId="{D203E5EA-E760-4FCF-B45F-9003B9658482}" srcOrd="0" destOrd="0" presId="urn:microsoft.com/office/officeart/2008/layout/AlternatingHexagons"/>
    <dgm:cxn modelId="{FD9C2521-4035-4445-ADDA-739FF44A262B}" srcId="{9A962AA8-950F-4A19-8585-3DEB862B50A9}" destId="{2C33DB3B-2DBE-40EA-9654-CDC264344F11}" srcOrd="2" destOrd="0" parTransId="{A9AF3F00-A2FD-4F20-88BC-5C833338A974}" sibTransId="{161172B4-77BD-42CC-93CA-C448682ABED4}"/>
    <dgm:cxn modelId="{210290B2-44CC-44E8-BD4E-A57B6665AD2E}" srcId="{AC2B71FB-2AA3-41BD-9BEC-5F0E8AF14C21}" destId="{48716648-397F-4ED0-8432-C9518943B727}" srcOrd="0" destOrd="0" parTransId="{F4D3DDB4-5C75-44F9-80C7-2C4802CC7E31}" sibTransId="{A92E175E-4AD7-422A-AE7B-CDD41FDFE6F2}"/>
    <dgm:cxn modelId="{905890D0-AF19-4AB3-A216-5F963AA4C22F}" srcId="{E518D5C4-ED36-449E-A46D-B3A6C20C0252}" destId="{205EB76F-73D7-481D-A5D7-0C1873BA55C5}" srcOrd="0" destOrd="0" parTransId="{868E20B4-401D-4740-A3E3-AFEC4E8925C4}" sibTransId="{60222C68-D43E-4A8D-B8B1-8FAC6D2E8C7D}"/>
    <dgm:cxn modelId="{7DD16D43-E37E-47C9-B3B4-6C30A270B354}" srcId="{2C33DB3B-2DBE-40EA-9654-CDC264344F11}" destId="{9E5C847D-9D45-4013-9F28-C9F6D7B857C2}" srcOrd="0" destOrd="0" parTransId="{BDE0117B-D1BF-45A2-907B-0448E438DA45}" sibTransId="{50DE7E8E-5435-438F-89DF-5B03FA94070C}"/>
    <dgm:cxn modelId="{C5F93926-656B-4E18-9BEB-E2FCBEF62E94}" type="presOf" srcId="{AC2B71FB-2AA3-41BD-9BEC-5F0E8AF14C21}" destId="{9D2F1B07-61D3-41CC-B1FE-8C973055D5B7}" srcOrd="0" destOrd="0" presId="urn:microsoft.com/office/officeart/2008/layout/AlternatingHexagons"/>
    <dgm:cxn modelId="{9F33C5A2-8A75-489B-8DBF-42884A925890}" srcId="{9A962AA8-950F-4A19-8585-3DEB862B50A9}" destId="{AC2B71FB-2AA3-41BD-9BEC-5F0E8AF14C21}" srcOrd="1" destOrd="0" parTransId="{9E766087-395B-44E5-8D8C-B64BB68D0F84}" sibTransId="{7DAEEA56-1CA2-4491-A80B-6F139B87CBD4}"/>
    <dgm:cxn modelId="{0DB138E7-6271-4CB1-8C3A-0F552626CE84}" srcId="{9A962AA8-950F-4A19-8585-3DEB862B50A9}" destId="{E518D5C4-ED36-449E-A46D-B3A6C20C0252}" srcOrd="0" destOrd="0" parTransId="{8C17CA97-E84A-4925-AE73-06E9BAF3B765}" sibTransId="{0547E87B-D513-41F0-8B13-7C50EFEA7736}"/>
    <dgm:cxn modelId="{A01DEAA6-68A5-44D6-B7E1-0C7E526C38B2}" type="presOf" srcId="{0547E87B-D513-41F0-8B13-7C50EFEA7736}" destId="{A0E359F4-EE94-4D7B-8F88-BA38ABFD7468}" srcOrd="0" destOrd="0" presId="urn:microsoft.com/office/officeart/2008/layout/AlternatingHexagons"/>
    <dgm:cxn modelId="{BF849282-D838-4583-9C41-102BE2DD1B38}" type="presOf" srcId="{161172B4-77BD-42CC-93CA-C448682ABED4}" destId="{248A6708-1E68-47B5-BBC6-0C7367A343CA}" srcOrd="0" destOrd="0" presId="urn:microsoft.com/office/officeart/2008/layout/AlternatingHexagons"/>
    <dgm:cxn modelId="{3BB8183B-664D-4098-BCBA-474E17533372}" type="presParOf" srcId="{B4209BA6-25B7-421D-AD39-C30EA1A1E11E}" destId="{F34425A3-DDC8-4985-95D1-9BD22D129EA7}" srcOrd="0" destOrd="0" presId="urn:microsoft.com/office/officeart/2008/layout/AlternatingHexagons"/>
    <dgm:cxn modelId="{68E8EB7D-38ED-4D83-8684-771F331F33CD}" type="presParOf" srcId="{F34425A3-DDC8-4985-95D1-9BD22D129EA7}" destId="{D9959026-0400-43D7-862D-51D88E6266D9}" srcOrd="0" destOrd="0" presId="urn:microsoft.com/office/officeart/2008/layout/AlternatingHexagons"/>
    <dgm:cxn modelId="{C893F8E4-681B-4064-96E1-4A99972FBAD6}" type="presParOf" srcId="{F34425A3-DDC8-4985-95D1-9BD22D129EA7}" destId="{D203E5EA-E760-4FCF-B45F-9003B9658482}" srcOrd="1" destOrd="0" presId="urn:microsoft.com/office/officeart/2008/layout/AlternatingHexagons"/>
    <dgm:cxn modelId="{4088B791-6B3A-401C-998E-B581524CC0C6}" type="presParOf" srcId="{F34425A3-DDC8-4985-95D1-9BD22D129EA7}" destId="{065F5C80-AD49-49E1-9F65-B24DE77AC612}" srcOrd="2" destOrd="0" presId="urn:microsoft.com/office/officeart/2008/layout/AlternatingHexagons"/>
    <dgm:cxn modelId="{D5C4B208-DAB2-4550-B310-E4446745F8DB}" type="presParOf" srcId="{F34425A3-DDC8-4985-95D1-9BD22D129EA7}" destId="{67A867B4-655D-4549-A37E-E08A387D5B8B}" srcOrd="3" destOrd="0" presId="urn:microsoft.com/office/officeart/2008/layout/AlternatingHexagons"/>
    <dgm:cxn modelId="{57FA5520-1B60-43AF-9BC3-07B545850CF2}" type="presParOf" srcId="{F34425A3-DDC8-4985-95D1-9BD22D129EA7}" destId="{A0E359F4-EE94-4D7B-8F88-BA38ABFD7468}" srcOrd="4" destOrd="0" presId="urn:microsoft.com/office/officeart/2008/layout/AlternatingHexagons"/>
    <dgm:cxn modelId="{EE7954AD-4C49-4DAC-BD7A-2E68B3FB04D3}" type="presParOf" srcId="{B4209BA6-25B7-421D-AD39-C30EA1A1E11E}" destId="{F2CB79EF-A6D7-4042-A643-398B86C36BF7}" srcOrd="1" destOrd="0" presId="urn:microsoft.com/office/officeart/2008/layout/AlternatingHexagons"/>
    <dgm:cxn modelId="{6F581126-6184-47DB-98A9-A09734D30728}" type="presParOf" srcId="{B4209BA6-25B7-421D-AD39-C30EA1A1E11E}" destId="{9BED702F-DB01-4724-AAB6-55060A4CEDD7}" srcOrd="2" destOrd="0" presId="urn:microsoft.com/office/officeart/2008/layout/AlternatingHexagons"/>
    <dgm:cxn modelId="{4F507985-5DCA-4381-B7CD-548F4F420F66}" type="presParOf" srcId="{9BED702F-DB01-4724-AAB6-55060A4CEDD7}" destId="{9D2F1B07-61D3-41CC-B1FE-8C973055D5B7}" srcOrd="0" destOrd="0" presId="urn:microsoft.com/office/officeart/2008/layout/AlternatingHexagons"/>
    <dgm:cxn modelId="{35A385F7-AB9D-4427-8284-F6827FAA594F}" type="presParOf" srcId="{9BED702F-DB01-4724-AAB6-55060A4CEDD7}" destId="{AECA58F3-25D1-4E6B-8881-5A836C15DB2B}" srcOrd="1" destOrd="0" presId="urn:microsoft.com/office/officeart/2008/layout/AlternatingHexagons"/>
    <dgm:cxn modelId="{0C24AC9F-74D1-4EEB-8211-1619CBC1FE47}" type="presParOf" srcId="{9BED702F-DB01-4724-AAB6-55060A4CEDD7}" destId="{2C7C6D4F-5255-41DB-9C94-758BBB6DFC60}" srcOrd="2" destOrd="0" presId="urn:microsoft.com/office/officeart/2008/layout/AlternatingHexagons"/>
    <dgm:cxn modelId="{3DDDA72D-E1DA-408C-8C30-E49276093028}" type="presParOf" srcId="{9BED702F-DB01-4724-AAB6-55060A4CEDD7}" destId="{37A3F731-442C-43BA-9BBD-C13003DAED35}" srcOrd="3" destOrd="0" presId="urn:microsoft.com/office/officeart/2008/layout/AlternatingHexagons"/>
    <dgm:cxn modelId="{D761375F-C36F-4E12-83C2-BA2310A5181F}" type="presParOf" srcId="{9BED702F-DB01-4724-AAB6-55060A4CEDD7}" destId="{FF5A822B-3D4A-4FE5-BB70-7D0EAAA0DC6F}" srcOrd="4" destOrd="0" presId="urn:microsoft.com/office/officeart/2008/layout/AlternatingHexagons"/>
    <dgm:cxn modelId="{E15ADABC-D4E5-48F9-968D-7B0874AADC15}" type="presParOf" srcId="{B4209BA6-25B7-421D-AD39-C30EA1A1E11E}" destId="{1D552192-562D-44EA-BE63-E69FF058E725}" srcOrd="3" destOrd="0" presId="urn:microsoft.com/office/officeart/2008/layout/AlternatingHexagons"/>
    <dgm:cxn modelId="{A5DB90FD-EF29-4961-B150-3A6710C308D1}" type="presParOf" srcId="{B4209BA6-25B7-421D-AD39-C30EA1A1E11E}" destId="{CF3BFCD0-09F0-41A3-BD3D-73551403CF2B}" srcOrd="4" destOrd="0" presId="urn:microsoft.com/office/officeart/2008/layout/AlternatingHexagons"/>
    <dgm:cxn modelId="{11218E53-CF47-4296-AAA4-571627B145C1}" type="presParOf" srcId="{CF3BFCD0-09F0-41A3-BD3D-73551403CF2B}" destId="{769EBBE6-17AD-4687-819F-A1135FD0D468}" srcOrd="0" destOrd="0" presId="urn:microsoft.com/office/officeart/2008/layout/AlternatingHexagons"/>
    <dgm:cxn modelId="{3EF2F29C-2552-475D-ABD4-2E74C065667E}" type="presParOf" srcId="{CF3BFCD0-09F0-41A3-BD3D-73551403CF2B}" destId="{EF101A0E-A4F3-4BDE-98EF-0E4E49D6B931}" srcOrd="1" destOrd="0" presId="urn:microsoft.com/office/officeart/2008/layout/AlternatingHexagons"/>
    <dgm:cxn modelId="{6A49EED8-33A8-4437-8FAC-EDF0C8B9B85E}" type="presParOf" srcId="{CF3BFCD0-09F0-41A3-BD3D-73551403CF2B}" destId="{610E21F6-85EC-45EF-86AF-46A6FAE3A09F}" srcOrd="2" destOrd="0" presId="urn:microsoft.com/office/officeart/2008/layout/AlternatingHexagons"/>
    <dgm:cxn modelId="{810C43F1-5BE0-4E2F-9A47-D7B4D32C1A09}" type="presParOf" srcId="{CF3BFCD0-09F0-41A3-BD3D-73551403CF2B}" destId="{6F59712E-9EDD-4889-A8E7-F68FE51EE8E6}" srcOrd="3" destOrd="0" presId="urn:microsoft.com/office/officeart/2008/layout/AlternatingHexagons"/>
    <dgm:cxn modelId="{AF445AAD-4D17-4B7E-8DDC-27ECE485FFF5}" type="presParOf" srcId="{CF3BFCD0-09F0-41A3-BD3D-73551403CF2B}" destId="{248A6708-1E68-47B5-BBC6-0C7367A343C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40E2F-4AA8-4470-9ED8-131F98CB7AE9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D4BDCD6-8D14-493E-814F-DE2050521B2E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理解程序内存空间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477C-D09D-4790-8A3F-CEE5A074606A}" type="parTrans" cxnId="{F4F66164-3356-479D-9C77-830412C9131C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2D3394-8156-4F2D-9DA0-418FBCDDD291}" type="sibTrans" cxnId="{F4F66164-3356-479D-9C77-830412C9131C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C84E9-9C13-4B17-A02B-1D0AAADBB930}">
      <dgm:prSet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理解堆栈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20A77-3AE2-4BA8-80EE-7B7B8CC0C278}" type="parTrans" cxnId="{FA29C4B7-D3FD-4A4D-BD47-A1744C515A8F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1230A-4C13-422A-8D12-820149689953}" type="sibTrans" cxnId="{FA29C4B7-D3FD-4A4D-BD47-A1744C515A8F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01E86-F9FE-484B-8AE7-ABEE5672FBE5}">
      <dgm:prSet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理解函数调用过程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A6D4E0-2D06-4E15-8970-B1444C2AA1CB}" type="parTrans" cxnId="{24613096-DCEC-4534-93FE-B237ACD9D66A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B5D240-DF5A-4131-9224-C36CAEFFA7DC}" type="sibTrans" cxnId="{24613096-DCEC-4534-93FE-B237ACD9D66A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A1A9F-E6FF-401D-AED0-89A27539449B}">
      <dgm:prSet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理解缓冲区溢出的原理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35178A-A708-4B3B-9776-F7CE197C0189}" type="parTrans" cxnId="{08C48CDF-F747-43F4-9936-3E6D545333A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ABF000-ABD6-4D21-90EF-08329FA4C39C}" type="sibTrans" cxnId="{08C48CDF-F747-43F4-9936-3E6D545333A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FE4961-E189-4A79-AE07-D39372EB6D96}">
      <dgm:prSet phldrT="[文本]" custT="1"/>
      <dgm:spPr/>
      <dgm:t>
        <a:bodyPr/>
        <a:lstStyle/>
        <a:p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第一步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DE8A0F-D542-4951-855B-8555D122FC5C}" type="parTrans" cxnId="{ACA97C1B-F174-42B3-80DC-1D6E8175E5CD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B41722-1995-4886-819A-D4D2BDE9CEE7}" type="sibTrans" cxnId="{ACA97C1B-F174-42B3-80DC-1D6E8175E5CD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14570A-0110-4214-A45F-FFA5F8BD854F}">
      <dgm:prSet custT="1"/>
      <dgm:spPr/>
      <dgm:t>
        <a:bodyPr/>
        <a:lstStyle/>
        <a:p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第二步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8DFA9B-E3E7-4FEF-918E-421000346DC2}" type="parTrans" cxnId="{8E12F25C-16BC-4BED-A193-51F3D23B0D6B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F24BC2-79CA-4353-BE6D-997A84E39EF5}" type="sibTrans" cxnId="{8E12F25C-16BC-4BED-A193-51F3D23B0D6B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0B121E-C1B6-42D4-B8B4-CAEB40FB4793}">
      <dgm:prSet custT="1"/>
      <dgm:spPr/>
      <dgm:t>
        <a:bodyPr/>
        <a:lstStyle/>
        <a:p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第三步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EA89E5-3BCC-4F2E-A75F-8D122C64B17C}" type="parTrans" cxnId="{335E758C-B69F-4938-9A75-8F5CF138CC81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806225-0378-48F2-924B-A89D8E16FDDA}" type="sibTrans" cxnId="{335E758C-B69F-4938-9A75-8F5CF138CC81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B36B0D-B470-4CBB-90C9-0702E7C5F664}">
      <dgm:prSet custT="1"/>
      <dgm:spPr/>
      <dgm:t>
        <a:bodyPr/>
        <a:lstStyle/>
        <a:p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第四步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61444B-893D-4410-A19B-47AA8FBD03E7}" type="parTrans" cxnId="{E8FC5BAF-315C-4E7B-BCDF-3B2868808AA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B279DD-4EFE-470A-9F42-F6EBF86FFCA6}" type="sibTrans" cxnId="{E8FC5BAF-315C-4E7B-BCDF-3B2868808AA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264DBE-933B-4CD7-B43A-482E63BF70D1}" type="pres">
      <dgm:prSet presAssocID="{6EC40E2F-4AA8-4470-9ED8-131F98CB7AE9}" presName="Name0" presStyleCnt="0">
        <dgm:presLayoutVars>
          <dgm:dir/>
          <dgm:resizeHandles val="exact"/>
        </dgm:presLayoutVars>
      </dgm:prSet>
      <dgm:spPr/>
    </dgm:pt>
    <dgm:pt modelId="{D55A36DA-7955-4230-B9EE-9E710685195E}" type="pres">
      <dgm:prSet presAssocID="{A0FE4961-E189-4A79-AE07-D39372EB6D9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80300-09D1-4161-9416-63D80994E699}" type="pres">
      <dgm:prSet presAssocID="{6EB41722-1995-4886-819A-D4D2BDE9CEE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B4B8351-925C-44BC-9F3F-AAA7B2F170F3}" type="pres">
      <dgm:prSet presAssocID="{6EB41722-1995-4886-819A-D4D2BDE9CEE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5681A63-F505-4FBB-BA3B-0F6B798FD65B}" type="pres">
      <dgm:prSet presAssocID="{1F14570A-0110-4214-A45F-FFA5F8BD854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54371-26B8-4EEF-B8AE-249C73A87DA4}" type="pres">
      <dgm:prSet presAssocID="{28F24BC2-79CA-4353-BE6D-997A84E39EF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52E4306-9885-437C-A8E6-52558022CA58}" type="pres">
      <dgm:prSet presAssocID="{28F24BC2-79CA-4353-BE6D-997A84E39EF5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CFD06BA-CC3D-4D42-BC12-F2C9D28AC3E0}" type="pres">
      <dgm:prSet presAssocID="{6D0B121E-C1B6-42D4-B8B4-CAEB40FB479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2C328-5C0D-4862-81B2-ACA0F51B3D9E}" type="pres">
      <dgm:prSet presAssocID="{59806225-0378-48F2-924B-A89D8E16FDD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40490A-C93B-4551-824C-8827A9CA049F}" type="pres">
      <dgm:prSet presAssocID="{59806225-0378-48F2-924B-A89D8E16FDD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2F75CCF-8AC6-41EB-9B6D-DB396B4B49F0}" type="pres">
      <dgm:prSet presAssocID="{45B36B0D-B470-4CBB-90C9-0702E7C5F6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528BCA-8D08-4E11-80FC-EA59A31BA91C}" type="presOf" srcId="{DD4BDCD6-8D14-493E-814F-DE2050521B2E}" destId="{D55A36DA-7955-4230-B9EE-9E710685195E}" srcOrd="0" destOrd="1" presId="urn:microsoft.com/office/officeart/2005/8/layout/process1"/>
    <dgm:cxn modelId="{335E758C-B69F-4938-9A75-8F5CF138CC81}" srcId="{6EC40E2F-4AA8-4470-9ED8-131F98CB7AE9}" destId="{6D0B121E-C1B6-42D4-B8B4-CAEB40FB4793}" srcOrd="2" destOrd="0" parTransId="{FFEA89E5-3BCC-4F2E-A75F-8D122C64B17C}" sibTransId="{59806225-0378-48F2-924B-A89D8E16FDDA}"/>
    <dgm:cxn modelId="{E8FC5BAF-315C-4E7B-BCDF-3B2868808AA6}" srcId="{6EC40E2F-4AA8-4470-9ED8-131F98CB7AE9}" destId="{45B36B0D-B470-4CBB-90C9-0702E7C5F664}" srcOrd="3" destOrd="0" parTransId="{A561444B-893D-4410-A19B-47AA8FBD03E7}" sibTransId="{D0B279DD-4EFE-470A-9F42-F6EBF86FFCA6}"/>
    <dgm:cxn modelId="{76968F4D-8E45-404D-9518-5431001FE82D}" type="presOf" srcId="{6D0B121E-C1B6-42D4-B8B4-CAEB40FB4793}" destId="{3CFD06BA-CC3D-4D42-BC12-F2C9D28AC3E0}" srcOrd="0" destOrd="0" presId="urn:microsoft.com/office/officeart/2005/8/layout/process1"/>
    <dgm:cxn modelId="{8E12F25C-16BC-4BED-A193-51F3D23B0D6B}" srcId="{6EC40E2F-4AA8-4470-9ED8-131F98CB7AE9}" destId="{1F14570A-0110-4214-A45F-FFA5F8BD854F}" srcOrd="1" destOrd="0" parTransId="{EF8DFA9B-E3E7-4FEF-918E-421000346DC2}" sibTransId="{28F24BC2-79CA-4353-BE6D-997A84E39EF5}"/>
    <dgm:cxn modelId="{F50AC559-2EC0-413A-A76B-6BF71C06C720}" type="presOf" srcId="{171C84E9-9C13-4B17-A02B-1D0AAADBB930}" destId="{05681A63-F505-4FBB-BA3B-0F6B798FD65B}" srcOrd="0" destOrd="1" presId="urn:microsoft.com/office/officeart/2005/8/layout/process1"/>
    <dgm:cxn modelId="{9EF12DE5-4B2C-4303-BA69-4F24FF6AE876}" type="presOf" srcId="{45B36B0D-B470-4CBB-90C9-0702E7C5F664}" destId="{62F75CCF-8AC6-41EB-9B6D-DB396B4B49F0}" srcOrd="0" destOrd="0" presId="urn:microsoft.com/office/officeart/2005/8/layout/process1"/>
    <dgm:cxn modelId="{F4F66164-3356-479D-9C77-830412C9131C}" srcId="{A0FE4961-E189-4A79-AE07-D39372EB6D96}" destId="{DD4BDCD6-8D14-493E-814F-DE2050521B2E}" srcOrd="0" destOrd="0" parTransId="{83BE477C-D09D-4790-8A3F-CEE5A074606A}" sibTransId="{882D3394-8156-4F2D-9DA0-418FBCDDD291}"/>
    <dgm:cxn modelId="{6C0600FD-C17C-4945-AEBD-55A17CE6CCD9}" type="presOf" srcId="{6EC40E2F-4AA8-4470-9ED8-131F98CB7AE9}" destId="{7B264DBE-933B-4CD7-B43A-482E63BF70D1}" srcOrd="0" destOrd="0" presId="urn:microsoft.com/office/officeart/2005/8/layout/process1"/>
    <dgm:cxn modelId="{08C48CDF-F747-43F4-9936-3E6D545333A5}" srcId="{45B36B0D-B470-4CBB-90C9-0702E7C5F664}" destId="{C3CA1A9F-E6FF-401D-AED0-89A27539449B}" srcOrd="0" destOrd="0" parTransId="{F035178A-A708-4B3B-9776-F7CE197C0189}" sibTransId="{BEABF000-ABD6-4D21-90EF-08329FA4C39C}"/>
    <dgm:cxn modelId="{FA29C4B7-D3FD-4A4D-BD47-A1744C515A8F}" srcId="{1F14570A-0110-4214-A45F-FFA5F8BD854F}" destId="{171C84E9-9C13-4B17-A02B-1D0AAADBB930}" srcOrd="0" destOrd="0" parTransId="{62C20A77-3AE2-4BA8-80EE-7B7B8CC0C278}" sibTransId="{0741230A-4C13-422A-8D12-820149689953}"/>
    <dgm:cxn modelId="{B45D9C43-52C6-4C62-BCE2-7E9A9EC61D09}" type="presOf" srcId="{6EB41722-1995-4886-819A-D4D2BDE9CEE7}" destId="{50E80300-09D1-4161-9416-63D80994E699}" srcOrd="0" destOrd="0" presId="urn:microsoft.com/office/officeart/2005/8/layout/process1"/>
    <dgm:cxn modelId="{8EC80165-CF65-4DF1-A65A-77274396B9E4}" type="presOf" srcId="{6EB41722-1995-4886-819A-D4D2BDE9CEE7}" destId="{9B4B8351-925C-44BC-9F3F-AAA7B2F170F3}" srcOrd="1" destOrd="0" presId="urn:microsoft.com/office/officeart/2005/8/layout/process1"/>
    <dgm:cxn modelId="{24613096-DCEC-4534-93FE-B237ACD9D66A}" srcId="{6D0B121E-C1B6-42D4-B8B4-CAEB40FB4793}" destId="{A2A01E86-F9FE-484B-8AE7-ABEE5672FBE5}" srcOrd="0" destOrd="0" parTransId="{AFA6D4E0-2D06-4E15-8970-B1444C2AA1CB}" sibTransId="{BFB5D240-DF5A-4131-9224-C36CAEFFA7DC}"/>
    <dgm:cxn modelId="{ACA97C1B-F174-42B3-80DC-1D6E8175E5CD}" srcId="{6EC40E2F-4AA8-4470-9ED8-131F98CB7AE9}" destId="{A0FE4961-E189-4A79-AE07-D39372EB6D96}" srcOrd="0" destOrd="0" parTransId="{DDDE8A0F-D542-4951-855B-8555D122FC5C}" sibTransId="{6EB41722-1995-4886-819A-D4D2BDE9CEE7}"/>
    <dgm:cxn modelId="{2F7D04A9-4FFB-4EA1-9C57-E061DAC7A714}" type="presOf" srcId="{A2A01E86-F9FE-484B-8AE7-ABEE5672FBE5}" destId="{3CFD06BA-CC3D-4D42-BC12-F2C9D28AC3E0}" srcOrd="0" destOrd="1" presId="urn:microsoft.com/office/officeart/2005/8/layout/process1"/>
    <dgm:cxn modelId="{D8B64963-635B-44E9-9F71-ABB08B1C2138}" type="presOf" srcId="{28F24BC2-79CA-4353-BE6D-997A84E39EF5}" destId="{F52E4306-9885-437C-A8E6-52558022CA58}" srcOrd="1" destOrd="0" presId="urn:microsoft.com/office/officeart/2005/8/layout/process1"/>
    <dgm:cxn modelId="{25FDE199-48FC-4351-B614-24DCF5EBD8B5}" type="presOf" srcId="{C3CA1A9F-E6FF-401D-AED0-89A27539449B}" destId="{62F75CCF-8AC6-41EB-9B6D-DB396B4B49F0}" srcOrd="0" destOrd="1" presId="urn:microsoft.com/office/officeart/2005/8/layout/process1"/>
    <dgm:cxn modelId="{85549FB0-AECA-40D3-AE33-66905552D656}" type="presOf" srcId="{1F14570A-0110-4214-A45F-FFA5F8BD854F}" destId="{05681A63-F505-4FBB-BA3B-0F6B798FD65B}" srcOrd="0" destOrd="0" presId="urn:microsoft.com/office/officeart/2005/8/layout/process1"/>
    <dgm:cxn modelId="{DF693150-AFCC-442C-BBBE-BC92D372C04C}" type="presOf" srcId="{59806225-0378-48F2-924B-A89D8E16FDDA}" destId="{1E32C328-5C0D-4862-81B2-ACA0F51B3D9E}" srcOrd="0" destOrd="0" presId="urn:microsoft.com/office/officeart/2005/8/layout/process1"/>
    <dgm:cxn modelId="{5F3ADCE8-AE35-4B10-98F1-3EB08F2B7342}" type="presOf" srcId="{A0FE4961-E189-4A79-AE07-D39372EB6D96}" destId="{D55A36DA-7955-4230-B9EE-9E710685195E}" srcOrd="0" destOrd="0" presId="urn:microsoft.com/office/officeart/2005/8/layout/process1"/>
    <dgm:cxn modelId="{07A3CBEC-B0BF-48A5-B7CF-BD4628A190F3}" type="presOf" srcId="{28F24BC2-79CA-4353-BE6D-997A84E39EF5}" destId="{34F54371-26B8-4EEF-B8AE-249C73A87DA4}" srcOrd="0" destOrd="0" presId="urn:microsoft.com/office/officeart/2005/8/layout/process1"/>
    <dgm:cxn modelId="{A91E7503-FFB3-4A65-98A5-442D99348C08}" type="presOf" srcId="{59806225-0378-48F2-924B-A89D8E16FDDA}" destId="{4040490A-C93B-4551-824C-8827A9CA049F}" srcOrd="1" destOrd="0" presId="urn:microsoft.com/office/officeart/2005/8/layout/process1"/>
    <dgm:cxn modelId="{181AE51B-4B3B-4997-BE46-3321BE454E06}" type="presParOf" srcId="{7B264DBE-933B-4CD7-B43A-482E63BF70D1}" destId="{D55A36DA-7955-4230-B9EE-9E710685195E}" srcOrd="0" destOrd="0" presId="urn:microsoft.com/office/officeart/2005/8/layout/process1"/>
    <dgm:cxn modelId="{046896B3-1FB7-4335-B450-86C175BC870C}" type="presParOf" srcId="{7B264DBE-933B-4CD7-B43A-482E63BF70D1}" destId="{50E80300-09D1-4161-9416-63D80994E699}" srcOrd="1" destOrd="0" presId="urn:microsoft.com/office/officeart/2005/8/layout/process1"/>
    <dgm:cxn modelId="{D1ABC6B3-E34F-41F9-A11F-4462F7F77D45}" type="presParOf" srcId="{50E80300-09D1-4161-9416-63D80994E699}" destId="{9B4B8351-925C-44BC-9F3F-AAA7B2F170F3}" srcOrd="0" destOrd="0" presId="urn:microsoft.com/office/officeart/2005/8/layout/process1"/>
    <dgm:cxn modelId="{CB34A3C9-D2BD-44E4-B680-D76D213DB988}" type="presParOf" srcId="{7B264DBE-933B-4CD7-B43A-482E63BF70D1}" destId="{05681A63-F505-4FBB-BA3B-0F6B798FD65B}" srcOrd="2" destOrd="0" presId="urn:microsoft.com/office/officeart/2005/8/layout/process1"/>
    <dgm:cxn modelId="{6A9C18B2-C5FC-4752-A244-AA0A41FD2DBE}" type="presParOf" srcId="{7B264DBE-933B-4CD7-B43A-482E63BF70D1}" destId="{34F54371-26B8-4EEF-B8AE-249C73A87DA4}" srcOrd="3" destOrd="0" presId="urn:microsoft.com/office/officeart/2005/8/layout/process1"/>
    <dgm:cxn modelId="{818D8DC8-34B7-4480-AB54-B032EB7854CE}" type="presParOf" srcId="{34F54371-26B8-4EEF-B8AE-249C73A87DA4}" destId="{F52E4306-9885-437C-A8E6-52558022CA58}" srcOrd="0" destOrd="0" presId="urn:microsoft.com/office/officeart/2005/8/layout/process1"/>
    <dgm:cxn modelId="{790A91AB-8C9C-4290-B425-2EDAB49AFA71}" type="presParOf" srcId="{7B264DBE-933B-4CD7-B43A-482E63BF70D1}" destId="{3CFD06BA-CC3D-4D42-BC12-F2C9D28AC3E0}" srcOrd="4" destOrd="0" presId="urn:microsoft.com/office/officeart/2005/8/layout/process1"/>
    <dgm:cxn modelId="{D658D1BF-E9FD-4DD1-A97C-BE1B02FF392B}" type="presParOf" srcId="{7B264DBE-933B-4CD7-B43A-482E63BF70D1}" destId="{1E32C328-5C0D-4862-81B2-ACA0F51B3D9E}" srcOrd="5" destOrd="0" presId="urn:microsoft.com/office/officeart/2005/8/layout/process1"/>
    <dgm:cxn modelId="{F3C380FC-734F-4606-9117-028C97E31FCF}" type="presParOf" srcId="{1E32C328-5C0D-4862-81B2-ACA0F51B3D9E}" destId="{4040490A-C93B-4551-824C-8827A9CA049F}" srcOrd="0" destOrd="0" presId="urn:microsoft.com/office/officeart/2005/8/layout/process1"/>
    <dgm:cxn modelId="{E7BBAA71-A653-4B15-BBD3-A2C0AABA205B}" type="presParOf" srcId="{7B264DBE-933B-4CD7-B43A-482E63BF70D1}" destId="{62F75CCF-8AC6-41EB-9B6D-DB396B4B49F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48872-1DEB-4E6E-81DE-0178C1877594}">
      <dsp:nvSpPr>
        <dsp:cNvPr id="0" name=""/>
        <dsp:cNvSpPr/>
      </dsp:nvSpPr>
      <dsp:spPr>
        <a:xfrm>
          <a:off x="894237" y="2259168"/>
          <a:ext cx="1594988" cy="1598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494" y="0"/>
              </a:lnTo>
              <a:lnTo>
                <a:pt x="797494" y="1598983"/>
              </a:lnTo>
              <a:lnTo>
                <a:pt x="1594988" y="159898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solidFill>
              <a:srgbClr val="002060"/>
            </a:solidFill>
          </a:endParaRPr>
        </a:p>
      </dsp:txBody>
      <dsp:txXfrm>
        <a:off x="1635269" y="3002197"/>
        <a:ext cx="112924" cy="112924"/>
      </dsp:txXfrm>
    </dsp:sp>
    <dsp:sp modelId="{8A4DDA62-2FBD-4F65-B11A-9188B0B8D056}">
      <dsp:nvSpPr>
        <dsp:cNvPr id="0" name=""/>
        <dsp:cNvSpPr/>
      </dsp:nvSpPr>
      <dsp:spPr>
        <a:xfrm>
          <a:off x="894237" y="2259168"/>
          <a:ext cx="1594988" cy="530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494" y="0"/>
              </a:lnTo>
              <a:lnTo>
                <a:pt x="797494" y="530059"/>
              </a:lnTo>
              <a:lnTo>
                <a:pt x="1594988" y="5300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>
            <a:solidFill>
              <a:srgbClr val="002060"/>
            </a:solidFill>
          </a:endParaRPr>
        </a:p>
      </dsp:txBody>
      <dsp:txXfrm>
        <a:off x="1649712" y="2482179"/>
        <a:ext cx="84037" cy="84037"/>
      </dsp:txXfrm>
    </dsp:sp>
    <dsp:sp modelId="{FBD6E80D-5562-4DE9-A27A-0053813C7DC1}">
      <dsp:nvSpPr>
        <dsp:cNvPr id="0" name=""/>
        <dsp:cNvSpPr/>
      </dsp:nvSpPr>
      <dsp:spPr>
        <a:xfrm>
          <a:off x="894237" y="1720304"/>
          <a:ext cx="1594988" cy="538863"/>
        </a:xfrm>
        <a:custGeom>
          <a:avLst/>
          <a:gdLst/>
          <a:ahLst/>
          <a:cxnLst/>
          <a:rect l="0" t="0" r="0" b="0"/>
          <a:pathLst>
            <a:path>
              <a:moveTo>
                <a:pt x="0" y="538863"/>
              </a:moveTo>
              <a:lnTo>
                <a:pt x="797494" y="538863"/>
              </a:lnTo>
              <a:lnTo>
                <a:pt x="797494" y="0"/>
              </a:lnTo>
              <a:lnTo>
                <a:pt x="1594988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9642" y="1947647"/>
        <a:ext cx="84177" cy="84177"/>
      </dsp:txXfrm>
    </dsp:sp>
    <dsp:sp modelId="{FB90D894-5C2A-49EF-9EAF-0219408198BB}">
      <dsp:nvSpPr>
        <dsp:cNvPr id="0" name=""/>
        <dsp:cNvSpPr/>
      </dsp:nvSpPr>
      <dsp:spPr>
        <a:xfrm>
          <a:off x="894237" y="646780"/>
          <a:ext cx="1594988" cy="1612387"/>
        </a:xfrm>
        <a:custGeom>
          <a:avLst/>
          <a:gdLst/>
          <a:ahLst/>
          <a:cxnLst/>
          <a:rect l="0" t="0" r="0" b="0"/>
          <a:pathLst>
            <a:path>
              <a:moveTo>
                <a:pt x="0" y="1612387"/>
              </a:moveTo>
              <a:lnTo>
                <a:pt x="797494" y="1612387"/>
              </a:lnTo>
              <a:lnTo>
                <a:pt x="797494" y="0"/>
              </a:lnTo>
              <a:lnTo>
                <a:pt x="1594988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031" y="1396274"/>
        <a:ext cx="113399" cy="113399"/>
      </dsp:txXfrm>
    </dsp:sp>
    <dsp:sp modelId="{5C4279C7-D627-42B3-B1B6-E763392595DA}">
      <dsp:nvSpPr>
        <dsp:cNvPr id="0" name=""/>
        <dsp:cNvSpPr/>
      </dsp:nvSpPr>
      <dsp:spPr>
        <a:xfrm rot="16200000">
          <a:off x="-1783696" y="1831598"/>
          <a:ext cx="4500729" cy="8551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网络攻击与防御（一）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783696" y="1831598"/>
        <a:ext cx="4500729" cy="855138"/>
      </dsp:txXfrm>
    </dsp:sp>
    <dsp:sp modelId="{7C1FED7C-D8EC-4530-8AB6-8C2714AA56C7}">
      <dsp:nvSpPr>
        <dsp:cNvPr id="0" name=""/>
        <dsp:cNvSpPr/>
      </dsp:nvSpPr>
      <dsp:spPr>
        <a:xfrm>
          <a:off x="2489225" y="219211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缓冲区溢出相关概念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9225" y="219211"/>
        <a:ext cx="5352644" cy="855138"/>
      </dsp:txXfrm>
    </dsp:sp>
    <dsp:sp modelId="{AB72FF4B-7660-4769-BAC2-3A0716D04C5C}">
      <dsp:nvSpPr>
        <dsp:cNvPr id="0" name=""/>
        <dsp:cNvSpPr/>
      </dsp:nvSpPr>
      <dsp:spPr>
        <a:xfrm>
          <a:off x="2489225" y="1292735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缓冲区溢出</a:t>
          </a: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攻击</a:t>
          </a:r>
          <a:r>
            <a:rPr lang="zh-CN" altLang="zh-CN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原理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9225" y="1292735"/>
        <a:ext cx="5352644" cy="855138"/>
      </dsp:txXfrm>
    </dsp:sp>
    <dsp:sp modelId="{2358C86C-8917-41D2-8E27-B908B4D8D8EB}">
      <dsp:nvSpPr>
        <dsp:cNvPr id="0" name=""/>
        <dsp:cNvSpPr/>
      </dsp:nvSpPr>
      <dsp:spPr>
        <a:xfrm>
          <a:off x="2489225" y="2361658"/>
          <a:ext cx="5325409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缓冲区</a:t>
          </a:r>
          <a:r>
            <a:rPr lang="zh-CN" altLang="zh-CN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溢出保护技术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9225" y="2361658"/>
        <a:ext cx="5325409" cy="855138"/>
      </dsp:txXfrm>
    </dsp:sp>
    <dsp:sp modelId="{07B0FB95-4055-4C0C-A36E-395E21D7D3E1}">
      <dsp:nvSpPr>
        <dsp:cNvPr id="0" name=""/>
        <dsp:cNvSpPr/>
      </dsp:nvSpPr>
      <dsp:spPr>
        <a:xfrm>
          <a:off x="2489225" y="3430582"/>
          <a:ext cx="5325409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安全编程技术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9225" y="3430582"/>
        <a:ext cx="5325409" cy="85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59026-0400-43D7-862D-51D88E6266D9}">
      <dsp:nvSpPr>
        <dsp:cNvPr id="0" name=""/>
        <dsp:cNvSpPr/>
      </dsp:nvSpPr>
      <dsp:spPr>
        <a:xfrm rot="5400000">
          <a:off x="1948940" y="72909"/>
          <a:ext cx="1112056" cy="96748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恶意代码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171991" y="173920"/>
        <a:ext cx="665954" cy="765466"/>
      </dsp:txXfrm>
    </dsp:sp>
    <dsp:sp modelId="{D203E5EA-E760-4FCF-B45F-9003B9658482}">
      <dsp:nvSpPr>
        <dsp:cNvPr id="0" name=""/>
        <dsp:cNvSpPr/>
      </dsp:nvSpPr>
      <dsp:spPr>
        <a:xfrm>
          <a:off x="3018071" y="223037"/>
          <a:ext cx="1241054" cy="66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网络钓鱼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8071" y="223037"/>
        <a:ext cx="1241054" cy="667233"/>
      </dsp:txXfrm>
    </dsp:sp>
    <dsp:sp modelId="{A0E359F4-EE94-4D7B-8F88-BA38ABFD7468}">
      <dsp:nvSpPr>
        <dsp:cNvPr id="0" name=""/>
        <dsp:cNvSpPr/>
      </dsp:nvSpPr>
      <dsp:spPr>
        <a:xfrm rot="5400000">
          <a:off x="904052" y="72909"/>
          <a:ext cx="1112056" cy="96748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27103" y="173920"/>
        <a:ext cx="665954" cy="765466"/>
      </dsp:txXfrm>
    </dsp:sp>
    <dsp:sp modelId="{9D2F1B07-61D3-41CC-B1FE-8C973055D5B7}">
      <dsp:nvSpPr>
        <dsp:cNvPr id="0" name=""/>
        <dsp:cNvSpPr/>
      </dsp:nvSpPr>
      <dsp:spPr>
        <a:xfrm rot="5400000">
          <a:off x="1424494" y="1016823"/>
          <a:ext cx="1112056" cy="96748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垃圾短信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647545" y="1117834"/>
        <a:ext cx="665954" cy="765466"/>
      </dsp:txXfrm>
    </dsp:sp>
    <dsp:sp modelId="{AECA58F3-25D1-4E6B-8881-5A836C15DB2B}">
      <dsp:nvSpPr>
        <dsp:cNvPr id="0" name=""/>
        <dsp:cNvSpPr/>
      </dsp:nvSpPr>
      <dsp:spPr>
        <a:xfrm>
          <a:off x="255723" y="1166950"/>
          <a:ext cx="1201020" cy="66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网络诈骗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723" y="1166950"/>
        <a:ext cx="1201020" cy="667233"/>
      </dsp:txXfrm>
    </dsp:sp>
    <dsp:sp modelId="{FF5A822B-3D4A-4FE5-BB70-7D0EAAA0DC6F}">
      <dsp:nvSpPr>
        <dsp:cNvPr id="0" name=""/>
        <dsp:cNvSpPr/>
      </dsp:nvSpPr>
      <dsp:spPr>
        <a:xfrm rot="5400000">
          <a:off x="2469382" y="1016823"/>
          <a:ext cx="1112056" cy="96748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692433" y="1117834"/>
        <a:ext cx="665954" cy="765466"/>
      </dsp:txXfrm>
    </dsp:sp>
    <dsp:sp modelId="{769EBBE6-17AD-4687-819F-A1135FD0D468}">
      <dsp:nvSpPr>
        <dsp:cNvPr id="0" name=""/>
        <dsp:cNvSpPr/>
      </dsp:nvSpPr>
      <dsp:spPr>
        <a:xfrm rot="5400000">
          <a:off x="1948940" y="1960736"/>
          <a:ext cx="1112056" cy="96748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网站安全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171991" y="2061747"/>
        <a:ext cx="665954" cy="765466"/>
      </dsp:txXfrm>
    </dsp:sp>
    <dsp:sp modelId="{EF101A0E-A4F3-4BDE-98EF-0E4E49D6B931}">
      <dsp:nvSpPr>
        <dsp:cNvPr id="0" name=""/>
        <dsp:cNvSpPr/>
      </dsp:nvSpPr>
      <dsp:spPr>
        <a:xfrm>
          <a:off x="3018071" y="2110863"/>
          <a:ext cx="1241054" cy="66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骚扰电话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8071" y="2110863"/>
        <a:ext cx="1241054" cy="667233"/>
      </dsp:txXfrm>
    </dsp:sp>
    <dsp:sp modelId="{248A6708-1E68-47B5-BBC6-0C7367A343CA}">
      <dsp:nvSpPr>
        <dsp:cNvPr id="0" name=""/>
        <dsp:cNvSpPr/>
      </dsp:nvSpPr>
      <dsp:spPr>
        <a:xfrm rot="5400000">
          <a:off x="904052" y="1960736"/>
          <a:ext cx="1112056" cy="96748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27103" y="2061747"/>
        <a:ext cx="665954" cy="765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A36DA-7955-4230-B9EE-9E710685195E}">
      <dsp:nvSpPr>
        <dsp:cNvPr id="0" name=""/>
        <dsp:cNvSpPr/>
      </dsp:nvSpPr>
      <dsp:spPr>
        <a:xfrm>
          <a:off x="4461" y="679322"/>
          <a:ext cx="1950808" cy="1883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第一步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理解程序内存空间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634" y="734495"/>
        <a:ext cx="1840462" cy="1773403"/>
      </dsp:txXfrm>
    </dsp:sp>
    <dsp:sp modelId="{50E80300-09D1-4161-9416-63D80994E699}">
      <dsp:nvSpPr>
        <dsp:cNvPr id="0" name=""/>
        <dsp:cNvSpPr/>
      </dsp:nvSpPr>
      <dsp:spPr>
        <a:xfrm>
          <a:off x="2150351" y="1379297"/>
          <a:ext cx="413571" cy="483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0351" y="1476057"/>
        <a:ext cx="289500" cy="290280"/>
      </dsp:txXfrm>
    </dsp:sp>
    <dsp:sp modelId="{05681A63-F505-4FBB-BA3B-0F6B798FD65B}">
      <dsp:nvSpPr>
        <dsp:cNvPr id="0" name=""/>
        <dsp:cNvSpPr/>
      </dsp:nvSpPr>
      <dsp:spPr>
        <a:xfrm>
          <a:off x="2735593" y="679322"/>
          <a:ext cx="1950808" cy="1883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第二步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理解堆栈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0766" y="734495"/>
        <a:ext cx="1840462" cy="1773403"/>
      </dsp:txXfrm>
    </dsp:sp>
    <dsp:sp modelId="{34F54371-26B8-4EEF-B8AE-249C73A87DA4}">
      <dsp:nvSpPr>
        <dsp:cNvPr id="0" name=""/>
        <dsp:cNvSpPr/>
      </dsp:nvSpPr>
      <dsp:spPr>
        <a:xfrm>
          <a:off x="4881483" y="1379297"/>
          <a:ext cx="413571" cy="483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81483" y="1476057"/>
        <a:ext cx="289500" cy="290280"/>
      </dsp:txXfrm>
    </dsp:sp>
    <dsp:sp modelId="{3CFD06BA-CC3D-4D42-BC12-F2C9D28AC3E0}">
      <dsp:nvSpPr>
        <dsp:cNvPr id="0" name=""/>
        <dsp:cNvSpPr/>
      </dsp:nvSpPr>
      <dsp:spPr>
        <a:xfrm>
          <a:off x="5466725" y="679322"/>
          <a:ext cx="1950808" cy="1883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第三步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理解函数调用过程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21898" y="734495"/>
        <a:ext cx="1840462" cy="1773403"/>
      </dsp:txXfrm>
    </dsp:sp>
    <dsp:sp modelId="{1E32C328-5C0D-4862-81B2-ACA0F51B3D9E}">
      <dsp:nvSpPr>
        <dsp:cNvPr id="0" name=""/>
        <dsp:cNvSpPr/>
      </dsp:nvSpPr>
      <dsp:spPr>
        <a:xfrm>
          <a:off x="7612615" y="1379297"/>
          <a:ext cx="413571" cy="483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12615" y="1476057"/>
        <a:ext cx="289500" cy="290280"/>
      </dsp:txXfrm>
    </dsp:sp>
    <dsp:sp modelId="{62F75CCF-8AC6-41EB-9B6D-DB396B4B49F0}">
      <dsp:nvSpPr>
        <dsp:cNvPr id="0" name=""/>
        <dsp:cNvSpPr/>
      </dsp:nvSpPr>
      <dsp:spPr>
        <a:xfrm>
          <a:off x="8197857" y="679322"/>
          <a:ext cx="1950808" cy="1883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第四步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理解缓冲区溢出的原理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3030" y="734495"/>
        <a:ext cx="1840462" cy="177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9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4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06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09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2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6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1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21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8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2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93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90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94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18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1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64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16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73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9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8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7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56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58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33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10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6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0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6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7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4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39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7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C76-AB67-4DAB-B080-460ECE80393F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A85DB-6F6A-4B20-A1F0-C08D00B4BF95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9BF9-7FF2-4A27-8051-3DF0869AC817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algn="just">
              <a:lnSpc>
                <a:spcPct val="120000"/>
              </a:lnSpc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Ø"/>
              <a:defRPr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BB52E8-0FC1-4F2D-995B-FD0AA640360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68086-DBFB-48A2-9DA1-8EF095E313CB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2B16-E558-4DED-B531-9014C845FD7F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24526-97F8-4760-BFA3-85E496FCBDE0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3616E-ADC6-451E-8E4C-289037C48C73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2D98-597B-416E-A3A7-592889BEFBCC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F5726-BA99-4F9A-8755-DE167FABFF06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2EA4B-9FCD-4FD7-8996-5B28D1FB9989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00D175-09C4-47D9-BE99-9153065E078F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aidu.com/link?url=RaPLuT2p1bjqohRtQXvcxXz_DTKOPC1chKbL117zAJAg1MijgWUuTUw_GNUfZQ-m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www.baidu.com/link?url=S5AvsL4l2pgzKpGdcKmD1ugX1G_NqWxPfpZYve24bKks8LKQHxNya8H4C1yHChZkhw9v8Q0j4K590GK48EIZ4q&amp;wd=&amp;eqid=cb318f9800017bef00000005582b0d8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科技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大学 信息与软件工程学院</a:t>
            </a:r>
            <a:endParaRPr lang="en-US" altLang="zh-CN" dirty="0" smtClean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  <a:endParaRPr lang="zh-CN" altLang="en-US" sz="7200" b="1" spc="1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727848" y="6233230"/>
            <a:ext cx="2844800" cy="365125"/>
          </a:xfrm>
        </p:spPr>
        <p:txBody>
          <a:bodyPr/>
          <a:lstStyle/>
          <a:p>
            <a:pPr algn="ctr">
              <a:defRPr/>
            </a:pPr>
            <a:fld id="{9E3D130D-BEF2-40E5-ACDF-960C01F745A2}" type="datetime2">
              <a:rPr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2019年11月12日</a:t>
            </a:fld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 内存地址空间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709356" y="1269454"/>
            <a:ext cx="8947436" cy="4895850"/>
            <a:chOff x="2709356" y="1269454"/>
            <a:chExt cx="8947436" cy="4895850"/>
          </a:xfrm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7389592" y="1269454"/>
              <a:ext cx="2449513" cy="18716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438430" y="3934867"/>
              <a:ext cx="1655762" cy="790575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文本（代码）段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440017" y="3141117"/>
              <a:ext cx="1655763" cy="79057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数据段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438430" y="2350542"/>
              <a:ext cx="1655762" cy="790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堆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800" dirty="0" smtClean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栈</a:t>
              </a:r>
              <a:r>
                <a:rPr lang="zh-CN" altLang="en-US" sz="18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段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709356" y="2390229"/>
              <a:ext cx="1336675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内存低地址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742980" y="4531767"/>
              <a:ext cx="1336675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内存高地址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079655" y="2493417"/>
              <a:ext cx="0" cy="21605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452592" y="2801392"/>
              <a:ext cx="482600" cy="1781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内存递增方向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7389592" y="3645942"/>
              <a:ext cx="2449513" cy="50323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初始化数据段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7389592" y="3141117"/>
              <a:ext cx="2449513" cy="5048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非初始化数据段</a:t>
              </a:r>
              <a:r>
                <a:rPr lang="en-US" altLang="zh-CN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(BSS)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318155" y="2566442"/>
              <a:ext cx="2449512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(stack)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391180" y="2637879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389592" y="1772692"/>
              <a:ext cx="2449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0180417" y="1413917"/>
              <a:ext cx="1458913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堆的增长方向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9821642" y="3141117"/>
              <a:ext cx="485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9821642" y="1269454"/>
              <a:ext cx="485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0199467" y="2714079"/>
              <a:ext cx="14573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栈的增长方向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0037542" y="1269454"/>
              <a:ext cx="0" cy="7127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10037542" y="2191792"/>
              <a:ext cx="0" cy="9493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6094192" y="3142704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6094192" y="1271042"/>
              <a:ext cx="12969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094192" y="3934867"/>
              <a:ext cx="129698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389592" y="5662067"/>
              <a:ext cx="244951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内核数据代码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9694642" y="5662067"/>
              <a:ext cx="18002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0x80000000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9623205" y="5301704"/>
              <a:ext cx="1944687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0x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7FFFFFFF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 flipV="1">
              <a:off x="7389592" y="5662067"/>
              <a:ext cx="3960813" cy="0"/>
            </a:xfrm>
            <a:prstGeom prst="line">
              <a:avLst/>
            </a:prstGeom>
            <a:noFill/>
            <a:ln w="38100" cap="sq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7389592" y="5157242"/>
              <a:ext cx="2449513" cy="504825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PEB&amp;TEB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7389592" y="4654004"/>
              <a:ext cx="2449513" cy="503238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系统</a:t>
              </a:r>
              <a:r>
                <a:rPr lang="en-US" altLang="zh-CN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DLL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7389592" y="4149179"/>
              <a:ext cx="2449513" cy="504825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代码段</a:t>
              </a:r>
            </a:p>
          </p:txBody>
        </p:sp>
        <p:sp>
          <p:nvSpPr>
            <p:cNvPr id="37" name="文本框 2"/>
            <p:cNvSpPr txBox="1">
              <a:spLocks noChangeArrowheads="1"/>
            </p:cNvSpPr>
            <p:nvPr/>
          </p:nvSpPr>
          <p:spPr bwMode="auto">
            <a:xfrm>
              <a:off x="4135217" y="5452517"/>
              <a:ext cx="22621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程序在内存中的映像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5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5664629" cy="4034483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 内存地址空间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PEB</a:t>
            </a:r>
            <a:r>
              <a:rPr lang="zh-CN" altLang="en-US" dirty="0"/>
              <a:t>（</a:t>
            </a:r>
            <a:r>
              <a:rPr lang="en-US" altLang="zh-CN" dirty="0"/>
              <a:t>Process Environment Block</a:t>
            </a:r>
            <a:r>
              <a:rPr lang="zh-CN" altLang="en-US" dirty="0"/>
              <a:t>，进程环境块）存放进程信息，每个进程都有自己的</a:t>
            </a:r>
            <a:r>
              <a:rPr lang="en-US" altLang="zh-CN" dirty="0"/>
              <a:t>PEB</a:t>
            </a:r>
            <a:r>
              <a:rPr lang="zh-CN" altLang="en-US" dirty="0" smtClean="0"/>
              <a:t>信息，位于</a:t>
            </a:r>
            <a:r>
              <a:rPr lang="zh-CN" altLang="en-US" dirty="0"/>
              <a:t>用户地址空间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TEB</a:t>
            </a:r>
            <a:r>
              <a:rPr lang="zh-CN" altLang="en-US" dirty="0"/>
              <a:t>（</a:t>
            </a:r>
            <a:r>
              <a:rPr lang="en-US" altLang="zh-CN" dirty="0"/>
              <a:t>Thread Environment Block</a:t>
            </a:r>
            <a:r>
              <a:rPr lang="zh-CN" altLang="en-US" dirty="0"/>
              <a:t>，线程环境块）系统在此</a:t>
            </a:r>
            <a:r>
              <a:rPr lang="en-US" altLang="zh-CN" dirty="0"/>
              <a:t>TEB</a:t>
            </a:r>
            <a:r>
              <a:rPr lang="zh-CN" altLang="en-US" dirty="0"/>
              <a:t>中保存频繁使用的线程相关的</a:t>
            </a:r>
            <a:r>
              <a:rPr lang="zh-CN" altLang="en-US" dirty="0" smtClean="0"/>
              <a:t>数据，位于</a:t>
            </a:r>
            <a:r>
              <a:rPr lang="zh-CN" altLang="en-US" dirty="0"/>
              <a:t>用户地址空间，在比 </a:t>
            </a:r>
            <a:r>
              <a:rPr lang="en-US" altLang="zh-CN" dirty="0"/>
              <a:t>PEB </a:t>
            </a:r>
            <a:r>
              <a:rPr lang="zh-CN" altLang="en-US" dirty="0"/>
              <a:t>所在地址低的地方</a:t>
            </a:r>
            <a:r>
              <a:rPr lang="zh-CN" altLang="en-US" dirty="0" smtClean="0"/>
              <a:t>。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389592" y="1269454"/>
            <a:ext cx="2449513" cy="1871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389592" y="3645942"/>
            <a:ext cx="2449513" cy="5032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初始化数据段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389592" y="3141117"/>
            <a:ext cx="2449513" cy="5048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非初始化数据段</a:t>
            </a: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(BSS)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18155" y="2566442"/>
            <a:ext cx="2449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391180" y="2637879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389592" y="1772692"/>
            <a:ext cx="24495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180417" y="1413917"/>
            <a:ext cx="14589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堆的增长方向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9821642" y="3141117"/>
            <a:ext cx="485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9821642" y="1269454"/>
            <a:ext cx="485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199467" y="2714079"/>
            <a:ext cx="14573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栈的增长方向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0037542" y="1269454"/>
            <a:ext cx="0" cy="7127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0037542" y="2191792"/>
            <a:ext cx="0" cy="949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389592" y="5662067"/>
            <a:ext cx="24495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内核数据代码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9694642" y="5662067"/>
            <a:ext cx="18002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0x80000000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9623205" y="5301704"/>
            <a:ext cx="19446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7FFFFFFF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7389592" y="5662067"/>
            <a:ext cx="3960813" cy="0"/>
          </a:xfrm>
          <a:prstGeom prst="line">
            <a:avLst/>
          </a:prstGeom>
          <a:noFill/>
          <a:ln w="38100" cap="sq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7389592" y="5157242"/>
            <a:ext cx="2449513" cy="504825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PEB&amp;TEB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7389592" y="4654004"/>
            <a:ext cx="2449513" cy="503238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DLL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7389592" y="4149179"/>
            <a:ext cx="2449513" cy="504825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代码段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92865" y="5157242"/>
            <a:ext cx="2619559" cy="51593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09245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C</a:t>
            </a:r>
            <a:r>
              <a:rPr lang="zh-CN" altLang="en-US" dirty="0" smtClean="0"/>
              <a:t>语言程序中的内存地址分配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栈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/>
              <a:t>由编译器自动分配</a:t>
            </a:r>
            <a:r>
              <a:rPr lang="zh-CN" altLang="en-US" dirty="0" smtClean="0"/>
              <a:t>释放；</a:t>
            </a:r>
            <a:endParaRPr lang="zh-CN" altLang="en-US" dirty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堆</a:t>
            </a:r>
            <a:r>
              <a:rPr lang="en-US" altLang="zh-CN" dirty="0" smtClean="0">
                <a:solidFill>
                  <a:srgbClr val="C00000"/>
                </a:solidFill>
              </a:rPr>
              <a:t>: </a:t>
            </a:r>
            <a:r>
              <a:rPr lang="zh-CN" altLang="en-US" dirty="0" smtClean="0"/>
              <a:t>一般</a:t>
            </a:r>
            <a:r>
              <a:rPr lang="zh-CN" altLang="en-US" dirty="0"/>
              <a:t>由程序员分配释放，若程序员不释放，程序结束时可由</a:t>
            </a:r>
            <a:r>
              <a:rPr lang="en-US" altLang="zh-CN" dirty="0"/>
              <a:t>OS</a:t>
            </a:r>
            <a:r>
              <a:rPr lang="zh-CN" altLang="en-US" dirty="0" smtClean="0"/>
              <a:t>回收；</a:t>
            </a:r>
            <a:endParaRPr lang="zh-CN" altLang="en-US" dirty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全局</a:t>
            </a:r>
            <a:r>
              <a:rPr lang="zh-CN" altLang="en-US" dirty="0">
                <a:solidFill>
                  <a:srgbClr val="C00000"/>
                </a:solidFill>
              </a:rPr>
              <a:t>区（静态</a:t>
            </a:r>
            <a:r>
              <a:rPr lang="zh-CN" altLang="en-US" dirty="0" smtClean="0">
                <a:solidFill>
                  <a:srgbClr val="C00000"/>
                </a:solidFill>
              </a:rPr>
              <a:t>区）</a:t>
            </a:r>
            <a:r>
              <a:rPr lang="zh-CN" altLang="en-US" dirty="0" smtClean="0"/>
              <a:t>：全局变量和静态变量的存储是放在一块的，初始化的全局变量和静态变量在一块区域，未初始化的全局变量和未初始化的静态变量在相邻的另一块区域，程序结束释放；</a:t>
            </a: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常量：</a:t>
            </a:r>
            <a:r>
              <a:rPr lang="zh-CN" altLang="en-US" dirty="0" smtClean="0"/>
              <a:t>还有</a:t>
            </a:r>
            <a:r>
              <a:rPr lang="zh-CN" altLang="en-US" dirty="0"/>
              <a:t>一个专门放常量的地方，程序结束</a:t>
            </a:r>
            <a:r>
              <a:rPr lang="zh-CN" altLang="en-US" dirty="0" smtClean="0"/>
              <a:t>释放。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287688" y="1876451"/>
            <a:ext cx="8352928" cy="436086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 = 0;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 *p1;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void main()</a:t>
            </a:r>
            <a:b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{</a:t>
            </a:r>
            <a:b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b;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 s[] = "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 *p2;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 *p3 = "123456";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c = 0;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p1 = (char *)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(10);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 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p2 = (char *)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(20);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(p1, "123456");</a:t>
            </a:r>
            <a:b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  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809644" y="2205214"/>
            <a:ext cx="1927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全局未初始化区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800727" y="1876451"/>
            <a:ext cx="1697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全局初始化区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4575944" y="3123376"/>
            <a:ext cx="54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5636394" y="3455647"/>
            <a:ext cx="54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4907214" y="3714776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6162650" y="3998094"/>
            <a:ext cx="4476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//123456{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post.content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在常量区，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p3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在栈上</a:t>
            </a: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5488947" y="4307674"/>
            <a:ext cx="262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全局（静态）初始化区</a:t>
            </a:r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6496743" y="4640257"/>
            <a:ext cx="3779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分配得来得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字节的区域在堆区</a:t>
            </a: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6482422" y="5004737"/>
            <a:ext cx="354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分配得来得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字节的区域在堆区</a:t>
            </a:r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6162650" y="5370089"/>
            <a:ext cx="5400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//123456{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post.content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放在常量区，编译器可能会将它与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p3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所指向的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"123456"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优化成一块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09245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内存分配实例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9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832809" cy="403448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 内存地址空间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栈：一块</a:t>
            </a:r>
            <a:r>
              <a:rPr lang="zh-CN" altLang="en-US" dirty="0"/>
              <a:t>连续的内存空间</a:t>
            </a:r>
          </a:p>
          <a:p>
            <a:pPr lvl="3"/>
            <a:r>
              <a:rPr lang="zh-CN" altLang="en-US" dirty="0" smtClean="0"/>
              <a:t>先</a:t>
            </a:r>
            <a:r>
              <a:rPr lang="zh-CN" altLang="en-US" dirty="0"/>
              <a:t>入后</a:t>
            </a:r>
            <a:r>
              <a:rPr lang="zh-CN" altLang="en-US" dirty="0" smtClean="0"/>
              <a:t>出；</a:t>
            </a:r>
            <a:endParaRPr lang="zh-CN" altLang="en-US" dirty="0"/>
          </a:p>
          <a:p>
            <a:pPr lvl="3"/>
            <a:r>
              <a:rPr lang="zh-CN" altLang="en-US" dirty="0" smtClean="0">
                <a:solidFill>
                  <a:srgbClr val="C00000"/>
                </a:solidFill>
              </a:rPr>
              <a:t>增长</a:t>
            </a:r>
            <a:r>
              <a:rPr lang="zh-CN" altLang="en-US" dirty="0">
                <a:solidFill>
                  <a:srgbClr val="C00000"/>
                </a:solidFill>
              </a:rPr>
              <a:t>方向与内存的地址增长方向正好相反</a:t>
            </a:r>
            <a:r>
              <a:rPr lang="en-US" altLang="zh-CN" dirty="0"/>
              <a:t>, </a:t>
            </a:r>
            <a:r>
              <a:rPr lang="zh-CN" altLang="en-US" dirty="0"/>
              <a:t>从高地址向低地址</a:t>
            </a:r>
            <a:r>
              <a:rPr lang="zh-CN" altLang="en-US" dirty="0" smtClean="0"/>
              <a:t>增长。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栈功能：每</a:t>
            </a:r>
            <a:r>
              <a:rPr lang="zh-CN" altLang="en-US" dirty="0"/>
              <a:t>一个线程有自己的栈</a:t>
            </a:r>
          </a:p>
          <a:p>
            <a:pPr lvl="3"/>
            <a:r>
              <a:rPr lang="zh-CN" altLang="en-US" dirty="0" smtClean="0">
                <a:solidFill>
                  <a:srgbClr val="C00000"/>
                </a:solidFill>
              </a:rPr>
              <a:t>提供</a:t>
            </a:r>
            <a:r>
              <a:rPr lang="zh-CN" altLang="en-US" dirty="0">
                <a:solidFill>
                  <a:srgbClr val="C00000"/>
                </a:solidFill>
              </a:rPr>
              <a:t>一个暂时存放数据的区域 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altLang="zh-CN" dirty="0"/>
              <a:t>POP/PUSH</a:t>
            </a:r>
            <a:r>
              <a:rPr lang="zh-CN" altLang="en-US" dirty="0"/>
              <a:t>指令来对栈进行操作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ESP</a:t>
            </a:r>
            <a:r>
              <a:rPr lang="zh-CN" altLang="en-US" dirty="0"/>
              <a:t>寄存器指向栈顶，</a:t>
            </a:r>
            <a:r>
              <a:rPr lang="en-US" altLang="zh-CN" dirty="0">
                <a:solidFill>
                  <a:srgbClr val="C00000"/>
                </a:solidFill>
              </a:rPr>
              <a:t>EBP</a:t>
            </a:r>
            <a:r>
              <a:rPr lang="zh-CN" altLang="en-US" dirty="0"/>
              <a:t>指向栈</a:t>
            </a:r>
            <a:r>
              <a:rPr lang="zh-CN" altLang="en-US" dirty="0" smtClean="0"/>
              <a:t>底</a:t>
            </a:r>
            <a:endParaRPr lang="zh-CN" altLang="en-US" dirty="0" smtClean="0"/>
          </a:p>
          <a:p>
            <a:pPr lvl="3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389592" y="1269454"/>
            <a:ext cx="2449513" cy="1871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389592" y="3645942"/>
            <a:ext cx="2449513" cy="5032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初始化数据段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389592" y="3141117"/>
            <a:ext cx="2449513" cy="5048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非初始化数据段</a:t>
            </a: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(BSS)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18155" y="2566442"/>
            <a:ext cx="2449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391180" y="2637879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389592" y="1772692"/>
            <a:ext cx="24495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180417" y="1413917"/>
            <a:ext cx="14589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堆的增长方向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9821642" y="3141117"/>
            <a:ext cx="485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9821642" y="1269454"/>
            <a:ext cx="485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199467" y="2714079"/>
            <a:ext cx="14573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栈的增长方向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0037542" y="1269454"/>
            <a:ext cx="0" cy="7127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0037542" y="2191792"/>
            <a:ext cx="0" cy="949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389592" y="5662067"/>
            <a:ext cx="24495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内核数据代码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9694642" y="5662067"/>
            <a:ext cx="18002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0x80000000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9623205" y="5301704"/>
            <a:ext cx="19446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7FFFFFFF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7389592" y="5662067"/>
            <a:ext cx="3960813" cy="0"/>
          </a:xfrm>
          <a:prstGeom prst="line">
            <a:avLst/>
          </a:prstGeom>
          <a:noFill/>
          <a:ln w="38100" cap="sq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7389592" y="5157242"/>
            <a:ext cx="2449513" cy="504825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PEB&amp;TEB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7389592" y="4654004"/>
            <a:ext cx="2449513" cy="503238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DLL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7389592" y="4149179"/>
            <a:ext cx="2449513" cy="504825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代码段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304568" y="2639787"/>
            <a:ext cx="2619559" cy="51593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065229" cy="403448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 内存地址空间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栈</a:t>
            </a:r>
            <a:r>
              <a:rPr lang="zh-CN" altLang="en-US" dirty="0"/>
              <a:t>中内容</a:t>
            </a:r>
          </a:p>
          <a:p>
            <a:pPr lvl="3"/>
            <a:r>
              <a:rPr lang="zh-CN" altLang="en-US" dirty="0" smtClean="0"/>
              <a:t>函数</a:t>
            </a:r>
            <a:r>
              <a:rPr lang="zh-CN" altLang="en-US" dirty="0"/>
              <a:t>的参数</a:t>
            </a:r>
          </a:p>
          <a:p>
            <a:pPr lvl="3"/>
            <a:r>
              <a:rPr lang="zh-CN" altLang="en-US" dirty="0" smtClean="0"/>
              <a:t>函数</a:t>
            </a:r>
            <a:r>
              <a:rPr lang="zh-CN" altLang="en-US" dirty="0"/>
              <a:t>返回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EIP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3"/>
            <a:r>
              <a:rPr lang="zh-CN" altLang="en-US" dirty="0" smtClean="0"/>
              <a:t>基址指针（</a:t>
            </a:r>
            <a:r>
              <a:rPr lang="en-US" altLang="zh-CN" dirty="0" smtClean="0"/>
              <a:t>EBP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/>
              <a:t>当前正在执行的函数的局部变量</a:t>
            </a:r>
          </a:p>
          <a:p>
            <a:pPr lvl="3"/>
            <a:r>
              <a:rPr lang="zh-CN" altLang="en-US" dirty="0" smtClean="0"/>
              <a:t>与</a:t>
            </a:r>
            <a:r>
              <a:rPr lang="zh-CN" altLang="en-US" dirty="0"/>
              <a:t>地址相关的通用寄存器</a:t>
            </a:r>
            <a:r>
              <a:rPr lang="en-US" altLang="zh-CN" dirty="0"/>
              <a:t>(</a:t>
            </a:r>
            <a:r>
              <a:rPr lang="en-US" altLang="zh-CN" dirty="0" smtClean="0"/>
              <a:t>EDI,ESI,EBX…)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</a:p>
          <a:p>
            <a:pPr lvl="3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204864"/>
            <a:ext cx="3803845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8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09245" cy="403448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 内存地址空间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SP(ESP)</a:t>
            </a:r>
            <a:r>
              <a:rPr lang="zh-CN" altLang="en-US" dirty="0" smtClean="0"/>
              <a:t>：栈</a:t>
            </a:r>
            <a:r>
              <a:rPr lang="zh-CN" altLang="en-US" dirty="0"/>
              <a:t>顶指针，随着数据入栈出栈而发生</a:t>
            </a:r>
            <a:r>
              <a:rPr lang="zh-CN" altLang="en-US" dirty="0" smtClean="0"/>
              <a:t>变化</a:t>
            </a:r>
            <a:endParaRPr lang="zh-CN" altLang="en-US" dirty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BP(EBP)</a:t>
            </a:r>
            <a:r>
              <a:rPr lang="zh-CN" altLang="en-US" dirty="0" smtClean="0"/>
              <a:t>：基地址</a:t>
            </a:r>
            <a:r>
              <a:rPr lang="zh-CN" altLang="en-US" dirty="0"/>
              <a:t>指针，用于标识栈中一个相对稳定的位置。通过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，可以</a:t>
            </a:r>
            <a:r>
              <a:rPr lang="zh-CN" altLang="en-US" dirty="0"/>
              <a:t>方便地引用函数参数以及局部变量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IP(EIP)</a:t>
            </a:r>
            <a:r>
              <a:rPr lang="zh-CN" altLang="en-US" dirty="0" smtClean="0"/>
              <a:t>：指令指针，</a:t>
            </a:r>
            <a:r>
              <a:rPr lang="zh-CN" altLang="en-US" dirty="0"/>
              <a:t>在将某个函数的栈帧压入栈中时，其中就包含当前的</a:t>
            </a:r>
            <a:r>
              <a:rPr lang="en-US" altLang="zh-CN" dirty="0"/>
              <a:t>IP</a:t>
            </a:r>
            <a:r>
              <a:rPr lang="zh-CN" altLang="en-US" dirty="0"/>
              <a:t>值，即函数调用返回后下一个执行语句的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SI(ESI),DI(EDI)</a:t>
            </a:r>
            <a:r>
              <a:rPr lang="zh-CN" altLang="en-US" dirty="0" smtClean="0"/>
              <a:t>：变址指针，</a:t>
            </a:r>
            <a:r>
              <a:rPr lang="zh-CN" altLang="en-US" dirty="0"/>
              <a:t>主要用于存放存储单元在段内的偏移量，用它们可实现多种存储器操作数的寻址方式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7032781" cy="403448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 函数调用的入栈过程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①把</a:t>
            </a:r>
            <a:r>
              <a:rPr lang="zh-CN" altLang="en-US" dirty="0"/>
              <a:t>参数压入</a:t>
            </a:r>
            <a:r>
              <a:rPr lang="zh-CN" altLang="en-US" dirty="0" smtClean="0"/>
              <a:t>栈；</a:t>
            </a:r>
            <a:endParaRPr lang="zh-CN" altLang="en-US" dirty="0"/>
          </a:p>
          <a:p>
            <a:pPr lvl="2"/>
            <a:r>
              <a:rPr lang="zh-CN" altLang="en-US" dirty="0" smtClean="0"/>
              <a:t> ②入栈保存</a:t>
            </a:r>
            <a:r>
              <a:rPr lang="zh-CN" altLang="en-US" dirty="0"/>
              <a:t>指令寄存器中的内容，作为返回</a:t>
            </a:r>
            <a:r>
              <a:rPr lang="zh-CN" altLang="en-US" dirty="0" smtClean="0"/>
              <a:t>地址；</a:t>
            </a:r>
            <a:endParaRPr lang="zh-CN" altLang="en-US" dirty="0"/>
          </a:p>
          <a:p>
            <a:pPr lvl="2"/>
            <a:r>
              <a:rPr lang="zh-CN" altLang="en-US" dirty="0" smtClean="0"/>
              <a:t> ③入栈保存当前</a:t>
            </a:r>
            <a:r>
              <a:rPr lang="zh-CN" altLang="en-US" dirty="0"/>
              <a:t>的</a:t>
            </a:r>
            <a:r>
              <a:rPr lang="zh-CN" altLang="en-US" dirty="0" smtClean="0"/>
              <a:t>基址寄存器的内容；</a:t>
            </a:r>
            <a:endParaRPr lang="zh-CN" altLang="en-US" dirty="0"/>
          </a:p>
          <a:p>
            <a:pPr lvl="2"/>
            <a:r>
              <a:rPr lang="zh-CN" altLang="en-US" dirty="0" smtClean="0"/>
              <a:t> ④把</a:t>
            </a:r>
            <a:r>
              <a:rPr lang="zh-CN" altLang="en-US" dirty="0"/>
              <a:t>当前的栈指针</a:t>
            </a:r>
            <a:r>
              <a:rPr lang="en-US" altLang="zh-CN" dirty="0"/>
              <a:t>(ESP)</a:t>
            </a:r>
            <a:r>
              <a:rPr lang="zh-CN" altLang="en-US" dirty="0"/>
              <a:t>拷贝到基址寄存器，作为新的</a:t>
            </a:r>
            <a:r>
              <a:rPr lang="zh-CN" altLang="en-US" dirty="0" smtClean="0"/>
              <a:t>基地址；</a:t>
            </a:r>
            <a:endParaRPr lang="zh-CN" altLang="en-US" dirty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/>
              <a:t>⑤</a:t>
            </a:r>
            <a:r>
              <a:rPr lang="zh-CN" altLang="en-US" dirty="0" smtClean="0"/>
              <a:t>为</a:t>
            </a:r>
            <a:r>
              <a:rPr lang="zh-CN" altLang="en-US" dirty="0"/>
              <a:t>本地变量留出一定空间，把</a:t>
            </a:r>
            <a:r>
              <a:rPr lang="en-US" altLang="zh-CN" dirty="0"/>
              <a:t>ESP</a:t>
            </a:r>
            <a:r>
              <a:rPr lang="zh-CN" altLang="en-US" dirty="0"/>
              <a:t>减去适当的</a:t>
            </a:r>
            <a:r>
              <a:rPr lang="zh-CN" altLang="en-US" dirty="0" smtClean="0"/>
              <a:t>数值。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⑥</a:t>
            </a:r>
            <a:r>
              <a:rPr lang="zh-CN" altLang="en-US" dirty="0" smtClean="0"/>
              <a:t>入</a:t>
            </a:r>
            <a:r>
              <a:rPr lang="zh-CN" altLang="en-US" dirty="0"/>
              <a:t>栈基址指针，源变址，目的变址指针。</a:t>
            </a:r>
          </a:p>
          <a:p>
            <a:pPr lvl="2"/>
            <a:r>
              <a:rPr lang="zh-CN" altLang="zh-CN" dirty="0"/>
              <a:t>⑦</a:t>
            </a:r>
            <a:r>
              <a:rPr lang="zh-CN" altLang="en-US" dirty="0" smtClean="0"/>
              <a:t>入</a:t>
            </a:r>
            <a:r>
              <a:rPr lang="zh-CN" altLang="en-US" dirty="0" smtClean="0"/>
              <a:t>栈局部变量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328552"/>
            <a:ext cx="2951501" cy="4692736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12" idx="2"/>
          </p:cNvCxnSpPr>
          <p:nvPr/>
        </p:nvCxnSpPr>
        <p:spPr>
          <a:xfrm>
            <a:off x="11142267" y="1724835"/>
            <a:ext cx="21475" cy="3545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703685" y="1355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14422" y="5270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73562" y="4694144"/>
            <a:ext cx="2896363" cy="90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85323" y="4379896"/>
            <a:ext cx="2896363" cy="298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85323" y="4067055"/>
            <a:ext cx="2896363" cy="298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78581" y="1412777"/>
            <a:ext cx="2896363" cy="951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85323" y="3068960"/>
            <a:ext cx="2884602" cy="982163"/>
          </a:xfrm>
          <a:prstGeom prst="rect">
            <a:avLst/>
          </a:prstGeom>
          <a:solidFill>
            <a:srgbClr val="EBF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85323" y="2392718"/>
            <a:ext cx="2896363" cy="1674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5" grpId="0" animBg="1"/>
      <p:bldP spid="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2" y="1844824"/>
            <a:ext cx="4453622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栈工作实例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 bwMode="auto">
          <a:xfrm>
            <a:off x="5123068" y="2400800"/>
            <a:ext cx="3150864" cy="369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3;</a:t>
            </a:r>
            <a:b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m =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BFunc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return 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Rectangle 6"/>
          <p:cNvSpPr txBox="1">
            <a:spLocks noChangeArrowheads="1"/>
          </p:cNvSpPr>
          <p:nvPr/>
        </p:nvSpPr>
        <p:spPr bwMode="auto">
          <a:xfrm>
            <a:off x="8494316" y="2278523"/>
            <a:ext cx="3886200" cy="362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BFunc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115648" y="2488812"/>
            <a:ext cx="4032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return 0;}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943872" y="1730333"/>
            <a:ext cx="0" cy="46260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256240" y="1730333"/>
            <a:ext cx="0" cy="46260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7032781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栈工作实例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7198097" y="5872163"/>
            <a:ext cx="2592387" cy="369887"/>
            <a:chOff x="0" y="0"/>
            <a:chExt cx="1633" cy="233"/>
          </a:xfrm>
        </p:grpSpPr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1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语句执行前的</a:t>
              </a:r>
              <a:r>
                <a:rPr lang="en-US" altLang="zh-CN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EBP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224" y="124"/>
              <a:ext cx="40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790484" y="1028700"/>
            <a:ext cx="1511300" cy="5064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790484" y="4629150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5782989" y="3557192"/>
            <a:ext cx="1681163" cy="369887"/>
            <a:chOff x="0" y="0"/>
            <a:chExt cx="1059" cy="233"/>
          </a:xfrm>
        </p:grpSpPr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650" y="13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6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当前</a:t>
              </a:r>
              <a:r>
                <a:rPr lang="en-US" altLang="zh-CN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EBP</a:t>
              </a:r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8115672" y="4413250"/>
            <a:ext cx="1674812" cy="369888"/>
            <a:chOff x="0" y="0"/>
            <a:chExt cx="1055" cy="233"/>
          </a:xfrm>
        </p:grpSpPr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646" y="1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6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当前</a:t>
              </a:r>
              <a:r>
                <a:rPr lang="en-US" altLang="zh-CN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ESP</a:t>
              </a:r>
            </a:p>
          </p:txBody>
        </p:sp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513777" y="1756167"/>
            <a:ext cx="347503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AFunc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(5,6)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push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push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 _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AFunc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3149311" y="1917080"/>
            <a:ext cx="360363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7198097" y="4700588"/>
            <a:ext cx="2592387" cy="366712"/>
            <a:chOff x="0" y="0"/>
            <a:chExt cx="1633" cy="231"/>
          </a:xfrm>
        </p:grpSpPr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语句执行前的</a:t>
              </a:r>
              <a:r>
                <a:rPr lang="en-US" altLang="zh-CN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ESP</a:t>
              </a: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1224" y="132"/>
              <a:ext cx="409" cy="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9790484" y="4340225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9790484" y="4052888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EIP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505572" y="3938588"/>
            <a:ext cx="333216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AFunc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push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ebp,esp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 esp,48h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压入环境变量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为局部变量分配空间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790484" y="3765550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9501559" y="2181225"/>
            <a:ext cx="215900" cy="1584325"/>
          </a:xfrm>
          <a:prstGeom prst="leftBrace">
            <a:avLst>
              <a:gd name="adj1" fmla="val 61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48h           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790484" y="1244600"/>
            <a:ext cx="1511300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790484" y="3478213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m=3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790484" y="3189288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n=4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9020545" y="3917949"/>
            <a:ext cx="1179911" cy="19542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7"/>
          <p:cNvSpPr>
            <a:spLocks noChangeArrowheads="1"/>
          </p:cNvSpPr>
          <p:nvPr/>
        </p:nvSpPr>
        <p:spPr bwMode="auto">
          <a:xfrm>
            <a:off x="6278612" y="1405734"/>
            <a:ext cx="1511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矩形 32"/>
          <p:cNvSpPr>
            <a:spLocks noChangeArrowheads="1"/>
          </p:cNvSpPr>
          <p:nvPr/>
        </p:nvSpPr>
        <p:spPr bwMode="auto">
          <a:xfrm>
            <a:off x="5537735" y="2706614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函数调用中栈的工作过程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3.125E-6 0.05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5255 L -8.33333E-7 0.1155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1042 L -4.79167E-6 -0.0372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11551 L 3.125E-6 0.1576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3727 L -4.79167E-6 -0.0791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15764 L 3.125E-6 0.3675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7917 L -4.79167E-6 -0.1210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36759 L 3.125E-6 0.428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42801 L 3.125E-6 0.4777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1213 L -4.79167E-6 -0.3627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18815 -0.0002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94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47778 L 3.125E-6 0.5303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36273 L -4.79167E-6 -0.4858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53033 L 3.125E-6 0.5932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22" grpId="0" animBg="1" autoUpdateAnimBg="0"/>
      <p:bldP spid="22" grpId="1" animBg="1" autoUpdateAnimBg="0"/>
      <p:bldP spid="22" grpId="2" animBg="1" autoUpdateAnimBg="0"/>
      <p:bldP spid="22" grpId="3" animBg="1" autoUpdateAnimBg="0"/>
      <p:bldP spid="22" grpId="4" animBg="1" autoUpdateAnimBg="0"/>
      <p:bldP spid="22" grpId="5" animBg="1" autoUpdateAnimBg="0"/>
      <p:bldP spid="22" grpId="6" animBg="1" autoUpdateAnimBg="0"/>
      <p:bldP spid="22" grpId="7" animBg="1" autoUpdateAnimBg="0"/>
      <p:bldP spid="22" grpId="8" animBg="1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5013176"/>
            <a:ext cx="10363200" cy="791020"/>
          </a:xfrm>
        </p:spPr>
        <p:txBody>
          <a:bodyPr/>
          <a:lstStyle/>
          <a:p>
            <a:pPr algn="just"/>
            <a:r>
              <a:rPr lang="zh-CN" altLang="zh-CN" dirty="0" smtClean="0"/>
              <a:t>了解</a:t>
            </a:r>
            <a:r>
              <a:rPr lang="zh-CN" altLang="en-US" dirty="0" smtClean="0"/>
              <a:t>入侵检测的基本概念；理解不同入侵检测技术的原理和特点；掌握网络入侵检测在实际环境中的应用方式。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3432" y="3777187"/>
            <a:ext cx="10363200" cy="1265932"/>
          </a:xfrm>
        </p:spPr>
        <p:txBody>
          <a:bodyPr/>
          <a:lstStyle/>
          <a:p>
            <a:r>
              <a:rPr lang="zh-CN" altLang="en-US" dirty="0" smtClean="0"/>
              <a:t>第八讲 网络攻击与防御（一）</a:t>
            </a:r>
            <a:endParaRPr lang="en-US" altLang="zh-CN" dirty="0" smtClean="0"/>
          </a:p>
          <a:p>
            <a:r>
              <a:rPr lang="zh-CN" altLang="en-US" dirty="0"/>
              <a:t>缓冲区溢出攻击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243CC-0C41-41C9-B14D-50C059679C09}" type="datetime1">
              <a:rPr lang="zh-CN" altLang="en-US" smtClean="0"/>
              <a:t>2019/11/12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7032781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栈工作实例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7125279" y="5927412"/>
            <a:ext cx="2592387" cy="369888"/>
            <a:chOff x="0" y="0"/>
            <a:chExt cx="1633" cy="233"/>
          </a:xfrm>
        </p:grpSpPr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语句执行前的</a:t>
              </a:r>
              <a:r>
                <a:rPr lang="en-US" altLang="zh-CN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EBP</a:t>
              </a: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224" y="124"/>
              <a:ext cx="40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697516" y="1311995"/>
            <a:ext cx="1511300" cy="5040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9697516" y="4912444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grpSp>
        <p:nvGrpSpPr>
          <p:cNvPr id="46" name="Group 7"/>
          <p:cNvGrpSpPr>
            <a:grpSpLocks/>
          </p:cNvGrpSpPr>
          <p:nvPr/>
        </p:nvGrpSpPr>
        <p:grpSpPr bwMode="auto">
          <a:xfrm>
            <a:off x="8016354" y="3832944"/>
            <a:ext cx="1681162" cy="369887"/>
            <a:chOff x="0" y="0"/>
            <a:chExt cx="1059" cy="23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50" y="13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6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当前</a:t>
              </a:r>
              <a:r>
                <a:rPr lang="en-US" altLang="zh-CN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EBP</a:t>
              </a:r>
            </a:p>
          </p:txBody>
        </p:sp>
      </p:grpSp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8022704" y="1311994"/>
            <a:ext cx="1674812" cy="369887"/>
            <a:chOff x="0" y="0"/>
            <a:chExt cx="1055" cy="233"/>
          </a:xfrm>
        </p:grpSpPr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646" y="1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6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当前</a:t>
              </a:r>
              <a:r>
                <a:rPr lang="en-US" altLang="zh-CN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ESP</a:t>
              </a:r>
            </a:p>
          </p:txBody>
        </p:sp>
      </p:grp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5276601" y="1388987"/>
            <a:ext cx="34750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AFunc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(5,6)</a:t>
            </a:r>
            <a:r>
              <a:rPr lang="zh-CN" altLang="en-US" b="1" dirty="0" smtClean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call _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AFunc</a:t>
            </a: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add esp,8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3039963" y="4617957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7105129" y="4983881"/>
            <a:ext cx="2592387" cy="366713"/>
            <a:chOff x="0" y="0"/>
            <a:chExt cx="1633" cy="231"/>
          </a:xfrm>
        </p:grpSpPr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语句执行前的</a:t>
              </a:r>
              <a:r>
                <a:rPr lang="en-US" altLang="zh-CN" sz="18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ESP</a:t>
              </a: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1224" y="132"/>
              <a:ext cx="409" cy="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9697516" y="4623519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9697516" y="4336181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EIP</a:t>
            </a: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3517800" y="2464519"/>
            <a:ext cx="238311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AFunc</a:t>
            </a:r>
            <a:endParaRPr lang="en-US" altLang="zh-CN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{……return 0;}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edi</a:t>
            </a: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esi</a:t>
            </a: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ebx</a:t>
            </a: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add esp,48h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栈校验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ebp</a:t>
            </a: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9697516" y="4048844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</a:t>
            </a:r>
          </a:p>
        </p:txBody>
      </p:sp>
      <p:sp>
        <p:nvSpPr>
          <p:cNvPr id="61" name="AutoShape 23"/>
          <p:cNvSpPr>
            <a:spLocks/>
          </p:cNvSpPr>
          <p:nvPr/>
        </p:nvSpPr>
        <p:spPr bwMode="auto">
          <a:xfrm>
            <a:off x="9192691" y="2464519"/>
            <a:ext cx="431800" cy="1584325"/>
          </a:xfrm>
          <a:prstGeom prst="leftBrace">
            <a:avLst>
              <a:gd name="adj1" fmla="val 30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9697516" y="1527894"/>
            <a:ext cx="1511300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EBX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9697516" y="3761506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m=3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9697516" y="3472581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n=4</a:t>
            </a:r>
            <a:r>
              <a:rPr lang="zh-CN" altLang="en-US"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9264129" y="2391494"/>
            <a:ext cx="2376487" cy="165735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9264129" y="4336181"/>
            <a:ext cx="2376487" cy="287338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0251" y="3085113"/>
            <a:ext cx="596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48h</a:t>
            </a:r>
          </a:p>
        </p:txBody>
      </p:sp>
    </p:spTree>
    <p:extLst>
      <p:ext uri="{BB962C8B-B14F-4D97-AF65-F5344CB8AC3E}">
        <p14:creationId xmlns:p14="http://schemas.microsoft.com/office/powerpoint/2010/main" val="40109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2.70833E-6 0.130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E-6 0.04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13101 L -2.70833E-6 0.3726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509 L -0.16758 0.005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19 L -2.5E-6 0.14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3618 L -2.70833E-6 0.4143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39 0.00717 L -0.24622 0.3074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2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4699 L -2.5E-6 0.19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41435 L -2.70833E-6 0.45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20995 L -2.5E-6 -0.3122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2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35 0.44583 L -0.24635 0.5402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utoUpdateAnimBg="0"/>
      <p:bldP spid="53" grpId="1" animBg="1" autoUpdateAnimBg="0"/>
      <p:bldP spid="53" grpId="2" animBg="1" autoUpdateAnimBg="0"/>
      <p:bldP spid="53" grpId="3" animBg="1" autoUpdateAnimBg="0"/>
      <p:bldP spid="53" grpId="4" animBg="1" autoUpdateAnimBg="0"/>
      <p:bldP spid="62" grpId="0" animBg="1" autoUpdateAnimBg="0"/>
      <p:bldP spid="65" grpId="0" animBg="1" autoUpdateAnimBg="0"/>
      <p:bldP spid="6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程序运行</a:t>
            </a:r>
            <a:r>
              <a:rPr lang="zh-CN" altLang="en-US" dirty="0"/>
              <a:t>时，操作系统会分配给每个进程独立的虚拟地址空间，包括</a:t>
            </a:r>
            <a:r>
              <a:rPr lang="zh-CN" altLang="en-US" dirty="0" smtClean="0">
                <a:solidFill>
                  <a:srgbClr val="C00000"/>
                </a:solidFill>
              </a:rPr>
              <a:t>代码段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C00000"/>
                </a:solidFill>
              </a:rPr>
              <a:t>数据段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栈段</a:t>
            </a:r>
            <a:r>
              <a:rPr lang="zh-CN" altLang="en-US" dirty="0" smtClean="0"/>
              <a:t>等； </a:t>
            </a:r>
            <a:endParaRPr lang="zh-CN" altLang="en-US" dirty="0"/>
          </a:p>
          <a:p>
            <a:pPr lvl="2"/>
            <a:r>
              <a:rPr lang="en-US" altLang="zh-CN" dirty="0" smtClean="0"/>
              <a:t> C</a:t>
            </a:r>
            <a:r>
              <a:rPr lang="zh-CN" altLang="en-US" dirty="0"/>
              <a:t>程序中，每当调用函数时就会自动</a:t>
            </a:r>
            <a:r>
              <a:rPr lang="zh-CN" altLang="en-US" dirty="0" smtClean="0"/>
              <a:t>处理栈</a:t>
            </a:r>
            <a:r>
              <a:rPr lang="zh-CN" altLang="en-US" dirty="0"/>
              <a:t>分配</a:t>
            </a:r>
          </a:p>
          <a:p>
            <a:pPr lvl="2"/>
            <a:r>
              <a:rPr lang="zh-CN" altLang="en-US" dirty="0"/>
              <a:t> </a:t>
            </a:r>
            <a:r>
              <a:rPr lang="zh-CN" altLang="en-US" dirty="0" smtClean="0"/>
              <a:t>栈</a:t>
            </a:r>
            <a:r>
              <a:rPr lang="zh-CN" altLang="en-US" dirty="0"/>
              <a:t>起到了保存有关当前函数调用上下文的容器的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 栈溢出攻击就是利用动态的栈段内容进行操作来达到攻击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00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栈</a:t>
            </a:r>
            <a:r>
              <a:rPr lang="zh-CN" altLang="en-US" dirty="0" smtClean="0"/>
              <a:t>溢出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799240" y="601186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9F6DA16D-7D36-45E8-89C6-588BAC59A3F6}" type="slidenum">
              <a:rPr lang="zh-CN" altLang="en-US"/>
              <a:pPr>
                <a:defRPr/>
              </a:pPr>
              <a:t>22</a:t>
            </a:fld>
            <a:r>
              <a:rPr lang="zh-CN" altLang="en-US"/>
              <a:t>页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02096" y="2628035"/>
            <a:ext cx="4218514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char 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szBuf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[8] = {0};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szBuf,argv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[2]);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2060"/>
              </a:solidFill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2400" b="1" dirty="0">
                <a:solidFill>
                  <a:srgbClr val="00206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[2]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的内容：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EIP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的覆盖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Shellcode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294540" y="1068388"/>
            <a:ext cx="1511300" cy="54006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294540" y="4668838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8619728" y="2430463"/>
            <a:ext cx="1674812" cy="369887"/>
            <a:chOff x="0" y="0"/>
            <a:chExt cx="1055" cy="233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46" y="1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szBuf</a:t>
              </a:r>
            </a:p>
          </p:txBody>
        </p:sp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294540" y="4379913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0294540" y="4092575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0294540" y="3805238"/>
            <a:ext cx="1511300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10294540" y="1284288"/>
            <a:ext cx="1511300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0294540" y="3517900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m=3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0294540" y="3228975"/>
            <a:ext cx="1511300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0294540" y="2652713"/>
            <a:ext cx="1511300" cy="57626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294540" y="2940050"/>
            <a:ext cx="377825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10675540" y="2940050"/>
            <a:ext cx="377825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11067653" y="2940050"/>
            <a:ext cx="377825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11428015" y="2940050"/>
            <a:ext cx="377825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10294540" y="2652713"/>
            <a:ext cx="377825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0675540" y="2652713"/>
            <a:ext cx="377825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1067653" y="2652713"/>
            <a:ext cx="377825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1428015" y="2652713"/>
            <a:ext cx="377825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10302745" y="2615406"/>
            <a:ext cx="1511300" cy="3384550"/>
          </a:xfrm>
          <a:prstGeom prst="rect">
            <a:avLst/>
          </a:prstGeom>
          <a:solidFill>
            <a:srgbClr val="FF3300">
              <a:alpha val="5803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8619728" y="4157663"/>
            <a:ext cx="1674812" cy="369887"/>
            <a:chOff x="0" y="0"/>
            <a:chExt cx="1055" cy="233"/>
          </a:xfrm>
        </p:grpSpPr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646" y="1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7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Shellcode</a:t>
              </a:r>
            </a:p>
          </p:txBody>
        </p:sp>
      </p:grpSp>
      <p:sp>
        <p:nvSpPr>
          <p:cNvPr id="32" name="AutoShape 41"/>
          <p:cNvSpPr>
            <a:spLocks noChangeArrowheads="1"/>
          </p:cNvSpPr>
          <p:nvPr/>
        </p:nvSpPr>
        <p:spPr bwMode="auto">
          <a:xfrm>
            <a:off x="10869215" y="5821363"/>
            <a:ext cx="360363" cy="431800"/>
          </a:xfrm>
          <a:prstGeom prst="downArrow">
            <a:avLst>
              <a:gd name="adj1" fmla="val 50000"/>
              <a:gd name="adj2" fmla="val 29956"/>
            </a:avLst>
          </a:prstGeom>
          <a:solidFill>
            <a:srgbClr val="FF3300">
              <a:alpha val="5803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954227" y="2487613"/>
            <a:ext cx="404236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Shellcode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实际是一段代码，是用来在程序发生溢出后，程序将要执行的代码。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Shellcode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的作用就是实现漏洞利用者想要达到的目的，一般看到的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Shellcode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都是用来安装木马或者提升权限的。</a:t>
            </a:r>
          </a:p>
        </p:txBody>
      </p:sp>
    </p:spTree>
    <p:extLst>
      <p:ext uri="{BB962C8B-B14F-4D97-AF65-F5344CB8AC3E}">
        <p14:creationId xmlns:p14="http://schemas.microsoft.com/office/powerpoint/2010/main" val="15486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3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栈溢出的实例（</a:t>
            </a:r>
            <a:r>
              <a:rPr lang="en-US" altLang="zh-CN" dirty="0" err="1" smtClean="0"/>
              <a:t>hello.h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ltGray">
          <a:xfrm>
            <a:off x="695400" y="2578920"/>
            <a:ext cx="62646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endParaRPr lang="en-US" altLang="zh-CN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SayHello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(char* name)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char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tmpName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[16];</a:t>
            </a:r>
            <a:endParaRPr lang="en-US" altLang="zh-CN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strcpy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tmpName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, name);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/*Do 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some checks for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tmpName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.*/</a:t>
            </a:r>
            <a:endParaRPr lang="en-US" altLang="zh-CN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("Hello %s\n",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tmpName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ltGray">
          <a:xfrm>
            <a:off x="6168008" y="2578920"/>
            <a:ext cx="59046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, char**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!= 2) {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("Usage: hello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&lt;name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&gt;.\n");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  return 1;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endParaRPr lang="en-US" altLang="zh-CN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SayHello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[1]);</a:t>
            </a:r>
          </a:p>
          <a:p>
            <a:pPr eaLnBrk="1" hangingPunct="1"/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en-US" altLang="zh-CN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栈溢出的实例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ltGray">
          <a:xfrm>
            <a:off x="1199456" y="2578920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$ ./hello computer</a:t>
            </a:r>
          </a:p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Hello </a:t>
            </a:r>
            <a:r>
              <a:rPr lang="en-US" altLang="zh-CN" sz="28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computer</a:t>
            </a:r>
            <a:endParaRPr lang="en-US" altLang="zh-CN" sz="2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7448" y="3533027"/>
            <a:ext cx="10873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1F497D"/>
                </a:solidFill>
                <a:latin typeface="Courier New" panose="02070309020205020404" pitchFamily="49" charset="0"/>
              </a:rPr>
              <a:t>$ ./hello </a:t>
            </a:r>
            <a:r>
              <a:rPr lang="en-US" altLang="zh-CN" sz="2800" b="1" dirty="0" err="1">
                <a:solidFill>
                  <a:srgbClr val="1F497D"/>
                </a:solidFill>
                <a:latin typeface="Courier New" panose="02070309020205020404" pitchFamily="49" charset="0"/>
              </a:rPr>
              <a:t>aaaa</a:t>
            </a:r>
            <a:r>
              <a:rPr lang="en-US" altLang="zh-CN" sz="2800" b="1" dirty="0" smtClean="0">
                <a:solidFill>
                  <a:srgbClr val="1F497D"/>
                </a:solidFill>
                <a:latin typeface="Courier New" panose="02070309020205020404" pitchFamily="49" charset="0"/>
              </a:rPr>
              <a:t>…………………</a:t>
            </a:r>
            <a:r>
              <a:rPr lang="en-US" altLang="zh-CN" sz="2800" b="1" dirty="0" smtClean="0">
                <a:solidFill>
                  <a:srgbClr val="1F497D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800" b="1" dirty="0" smtClean="0">
                <a:solidFill>
                  <a:srgbClr val="1F497D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个字节的输入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dirty="0">
                <a:solidFill>
                  <a:srgbClr val="1F497D"/>
                </a:solidFill>
                <a:latin typeface="Courier New" panose="02070309020205020404" pitchFamily="49" charset="0"/>
              </a:rPr>
              <a:t>Hello </a:t>
            </a:r>
            <a:r>
              <a:rPr lang="en-US" altLang="zh-CN" sz="2800" b="1" dirty="0" err="1">
                <a:solidFill>
                  <a:srgbClr val="1F497D"/>
                </a:solidFill>
                <a:latin typeface="Courier New" panose="02070309020205020404" pitchFamily="49" charset="0"/>
              </a:rPr>
              <a:t>aaaa</a:t>
            </a:r>
            <a:r>
              <a:rPr lang="en-US" altLang="zh-CN" sz="2800" b="1" dirty="0" smtClean="0">
                <a:solidFill>
                  <a:srgbClr val="1F497D"/>
                </a:solidFill>
                <a:latin typeface="Courier New" panose="02070309020205020404" pitchFamily="49" charset="0"/>
              </a:rPr>
              <a:t>……………a</a:t>
            </a:r>
            <a:endParaRPr lang="en-US" altLang="zh-CN" sz="2800" b="1" dirty="0">
              <a:solidFill>
                <a:srgbClr val="1F497D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7448" y="4538052"/>
            <a:ext cx="7077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Segmentation fault (core dumped)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47718" y="5369933"/>
            <a:ext cx="2580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u="sng" dirty="0">
                <a:solidFill>
                  <a:srgbClr val="C00000"/>
                </a:solidFill>
              </a:rPr>
              <a:t>Why????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栈溢出的实例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调用</a:t>
            </a:r>
            <a:r>
              <a:rPr lang="en-US" altLang="zh-CN" dirty="0" err="1"/>
              <a:t>SayHello</a:t>
            </a:r>
            <a:r>
              <a:rPr lang="zh-CN" altLang="en-US" dirty="0"/>
              <a:t>之前的栈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03912" y="2065610"/>
            <a:ext cx="6378575" cy="3962400"/>
            <a:chOff x="5303912" y="2065610"/>
            <a:chExt cx="6378575" cy="3962400"/>
          </a:xfrm>
        </p:grpSpPr>
        <p:grpSp>
          <p:nvGrpSpPr>
            <p:cNvPr id="41" name="Group 18"/>
            <p:cNvGrpSpPr>
              <a:grpSpLocks/>
            </p:cNvGrpSpPr>
            <p:nvPr/>
          </p:nvGrpSpPr>
          <p:grpSpPr bwMode="auto">
            <a:xfrm>
              <a:off x="5303912" y="2065610"/>
              <a:ext cx="4367212" cy="3962400"/>
              <a:chOff x="1329" y="1488"/>
              <a:chExt cx="2751" cy="2496"/>
            </a:xfrm>
          </p:grpSpPr>
          <p:sp>
            <p:nvSpPr>
              <p:cNvPr id="42" name="Text Box 5"/>
              <p:cNvSpPr txBox="1">
                <a:spLocks noChangeArrowheads="1"/>
              </p:cNvSpPr>
              <p:nvPr/>
            </p:nvSpPr>
            <p:spPr bwMode="ltGray">
              <a:xfrm>
                <a:off x="2210" y="2064"/>
                <a:ext cx="1860" cy="1687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main</a:t>
                </a:r>
                <a:r>
                  <a:rPr kumimoji="1" lang="zh-CN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函数局部变量区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EBP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EIP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argc</a:t>
                </a:r>
                <a:endPara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argv</a:t>
                </a:r>
                <a:endPara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ltGray">
              <a:xfrm>
                <a:off x="2160" y="1968"/>
                <a:ext cx="1920" cy="528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8"/>
              <p:cNvSpPr>
                <a:spLocks noChangeShapeType="1"/>
              </p:cNvSpPr>
              <p:nvPr/>
            </p:nvSpPr>
            <p:spPr bwMode="ltGray">
              <a:xfrm flipH="1">
                <a:off x="4080" y="1488"/>
                <a:ext cx="0" cy="2448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9"/>
              <p:cNvSpPr>
                <a:spLocks noChangeShapeType="1"/>
              </p:cNvSpPr>
              <p:nvPr/>
            </p:nvSpPr>
            <p:spPr bwMode="ltGray">
              <a:xfrm>
                <a:off x="1728" y="2064"/>
                <a:ext cx="432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ltGray">
              <a:xfrm>
                <a:off x="1329" y="1920"/>
                <a:ext cx="447" cy="288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ESP</a:t>
                </a:r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ltGray">
              <a:xfrm>
                <a:off x="2160" y="2784"/>
                <a:ext cx="192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ltGray">
              <a:xfrm>
                <a:off x="2160" y="3744"/>
                <a:ext cx="192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ltGray">
              <a:xfrm>
                <a:off x="2160" y="3504"/>
                <a:ext cx="192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ltGray">
              <a:xfrm>
                <a:off x="2160" y="3264"/>
                <a:ext cx="192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ltGray">
              <a:xfrm>
                <a:off x="2160" y="3024"/>
                <a:ext cx="192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ltGray">
              <a:xfrm>
                <a:off x="2160" y="1536"/>
                <a:ext cx="0" cy="2448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" name="AutoShape 19"/>
            <p:cNvSpPr>
              <a:spLocks/>
            </p:cNvSpPr>
            <p:nvPr/>
          </p:nvSpPr>
          <p:spPr bwMode="ltGray">
            <a:xfrm>
              <a:off x="9671124" y="2827610"/>
              <a:ext cx="533400" cy="1295400"/>
            </a:xfrm>
            <a:prstGeom prst="rightBrace">
              <a:avLst>
                <a:gd name="adj1" fmla="val 20238"/>
                <a:gd name="adj2" fmla="val 50000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ltGray">
            <a:xfrm>
              <a:off x="10204524" y="3208610"/>
              <a:ext cx="1477963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main</a:t>
              </a:r>
              <a:r>
                <a: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栈帧</a:t>
              </a:r>
              <a:endParaRPr kumimoji="1"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栈溢出的实例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SayHello</a:t>
            </a:r>
            <a:r>
              <a:rPr lang="zh-CN" altLang="en-US" dirty="0"/>
              <a:t>后的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91494" y="2060848"/>
            <a:ext cx="7009162" cy="3983092"/>
            <a:chOff x="4991494" y="2060848"/>
            <a:chExt cx="7009162" cy="3983092"/>
          </a:xfrm>
        </p:grpSpPr>
        <p:grpSp>
          <p:nvGrpSpPr>
            <p:cNvPr id="6" name="组合 5"/>
            <p:cNvGrpSpPr/>
            <p:nvPr/>
          </p:nvGrpSpPr>
          <p:grpSpPr>
            <a:xfrm>
              <a:off x="5096619" y="2060848"/>
              <a:ext cx="6904037" cy="3983092"/>
              <a:chOff x="5096619" y="2060848"/>
              <a:chExt cx="6904037" cy="3983092"/>
            </a:xfrm>
          </p:grpSpPr>
          <p:sp>
            <p:nvSpPr>
              <p:cNvPr id="67" name="Text Box 4"/>
              <p:cNvSpPr txBox="1">
                <a:spLocks noChangeArrowheads="1"/>
              </p:cNvSpPr>
              <p:nvPr/>
            </p:nvSpPr>
            <p:spPr bwMode="ltGray">
              <a:xfrm>
                <a:off x="6985082" y="2996952"/>
                <a:ext cx="1909498" cy="3046988"/>
              </a:xfrm>
              <a:prstGeom prst="rect">
                <a:avLst/>
              </a:prstGeom>
              <a:noFill/>
              <a:ln w="952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4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tmpName</a:t>
                </a:r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[16]</a:t>
                </a:r>
                <a:endPara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/>
                <a:endPara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EBP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EIP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name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main</a:t>
                </a:r>
                <a:r>
                  <a:rPr kumimoji="1" lang="zh-CN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栈帧</a:t>
                </a:r>
              </a:p>
              <a:p>
                <a:pPr algn="ctr" eaLnBrk="0" hangingPunct="0"/>
                <a:endPara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/>
                <a:r>
                  <a:rPr kumimoji="1" lang="zh-CN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5"/>
              <p:cNvSpPr>
                <a:spLocks noChangeArrowheads="1"/>
              </p:cNvSpPr>
              <p:nvPr/>
            </p:nvSpPr>
            <p:spPr bwMode="ltGray">
              <a:xfrm>
                <a:off x="6415831" y="2822848"/>
                <a:ext cx="3048000" cy="838200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Line 6"/>
              <p:cNvSpPr>
                <a:spLocks noChangeShapeType="1"/>
              </p:cNvSpPr>
              <p:nvPr/>
            </p:nvSpPr>
            <p:spPr bwMode="ltGray">
              <a:xfrm flipH="1">
                <a:off x="9463831" y="2060848"/>
                <a:ext cx="0" cy="38862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Line 7"/>
              <p:cNvSpPr>
                <a:spLocks noChangeShapeType="1"/>
              </p:cNvSpPr>
              <p:nvPr/>
            </p:nvSpPr>
            <p:spPr bwMode="ltGray">
              <a:xfrm>
                <a:off x="5730031" y="2852936"/>
                <a:ext cx="6858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Text Box 8"/>
              <p:cNvSpPr txBox="1">
                <a:spLocks noChangeArrowheads="1"/>
              </p:cNvSpPr>
              <p:nvPr/>
            </p:nvSpPr>
            <p:spPr bwMode="ltGray">
              <a:xfrm>
                <a:off x="5096619" y="2564904"/>
                <a:ext cx="709612" cy="457200"/>
              </a:xfrm>
              <a:prstGeom prst="rect">
                <a:avLst/>
              </a:prstGeom>
              <a:noFill/>
              <a:ln w="952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ESP</a:t>
                </a:r>
              </a:p>
            </p:txBody>
          </p:sp>
          <p:sp>
            <p:nvSpPr>
              <p:cNvPr id="72" name="Line 9"/>
              <p:cNvSpPr>
                <a:spLocks noChangeShapeType="1"/>
              </p:cNvSpPr>
              <p:nvPr/>
            </p:nvSpPr>
            <p:spPr bwMode="ltGray">
              <a:xfrm>
                <a:off x="6415831" y="4118248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Line 10"/>
              <p:cNvSpPr>
                <a:spLocks noChangeShapeType="1"/>
              </p:cNvSpPr>
              <p:nvPr/>
            </p:nvSpPr>
            <p:spPr bwMode="ltGray">
              <a:xfrm>
                <a:off x="6415831" y="5642248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ltGray">
              <a:xfrm>
                <a:off x="6415831" y="4880248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Line 13"/>
              <p:cNvSpPr>
                <a:spLocks noChangeShapeType="1"/>
              </p:cNvSpPr>
              <p:nvPr/>
            </p:nvSpPr>
            <p:spPr bwMode="ltGray">
              <a:xfrm>
                <a:off x="6415831" y="4499248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ltGray">
              <a:xfrm>
                <a:off x="6415831" y="2137048"/>
                <a:ext cx="0" cy="38862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AutoShape 15"/>
              <p:cNvSpPr>
                <a:spLocks/>
              </p:cNvSpPr>
              <p:nvPr/>
            </p:nvSpPr>
            <p:spPr bwMode="ltGray">
              <a:xfrm>
                <a:off x="9463831" y="2822848"/>
                <a:ext cx="533400" cy="1295400"/>
              </a:xfrm>
              <a:prstGeom prst="rightBrace">
                <a:avLst>
                  <a:gd name="adj1" fmla="val 20238"/>
                  <a:gd name="adj2" fmla="val 50000"/>
                </a:avLst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ltGray">
              <a:xfrm>
                <a:off x="9997231" y="3203848"/>
                <a:ext cx="2003425" cy="457200"/>
              </a:xfrm>
              <a:prstGeom prst="rect">
                <a:avLst/>
              </a:prstGeom>
              <a:noFill/>
              <a:ln w="952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SayHello</a:t>
                </a:r>
                <a:r>
                  <a:rPr kumimoji="1" lang="zh-CN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栈帧</a:t>
                </a:r>
                <a:endParaRPr kumimoji="1" lang="zh-CN" alt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AutoShape 15"/>
            <p:cNvSpPr>
              <a:spLocks/>
            </p:cNvSpPr>
            <p:nvPr/>
          </p:nvSpPr>
          <p:spPr bwMode="ltGray">
            <a:xfrm rot="10800000">
              <a:off x="6095999" y="2883024"/>
              <a:ext cx="296583" cy="778022"/>
            </a:xfrm>
            <a:prstGeom prst="rightBrace">
              <a:avLst>
                <a:gd name="adj1" fmla="val 20238"/>
                <a:gd name="adj2" fmla="val 51222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91494" y="3002419"/>
              <a:ext cx="1141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16bytes</a:t>
              </a:r>
              <a:endPara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7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栈溢出的实例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正常执行</a:t>
            </a:r>
            <a:r>
              <a:rPr lang="en-US" altLang="zh-CN" dirty="0" err="1" smtClean="0"/>
              <a:t>SayHello</a:t>
            </a:r>
            <a:r>
              <a:rPr lang="zh-CN" altLang="en-US" dirty="0"/>
              <a:t>后的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3980" y="2065610"/>
            <a:ext cx="7248020" cy="3962400"/>
            <a:chOff x="4943980" y="2065610"/>
            <a:chExt cx="7248020" cy="3962400"/>
          </a:xfrm>
        </p:grpSpPr>
        <p:grpSp>
          <p:nvGrpSpPr>
            <p:cNvPr id="7" name="组合 6"/>
            <p:cNvGrpSpPr/>
            <p:nvPr/>
          </p:nvGrpSpPr>
          <p:grpSpPr>
            <a:xfrm>
              <a:off x="4943980" y="2065610"/>
              <a:ext cx="7248020" cy="3962400"/>
              <a:chOff x="4288314" y="2362200"/>
              <a:chExt cx="7248020" cy="3962400"/>
            </a:xfrm>
          </p:grpSpPr>
          <p:sp>
            <p:nvSpPr>
              <p:cNvPr id="30" name="Text Box 3"/>
              <p:cNvSpPr txBox="1">
                <a:spLocks noChangeArrowheads="1"/>
              </p:cNvSpPr>
              <p:nvPr/>
            </p:nvSpPr>
            <p:spPr bwMode="ltGray">
              <a:xfrm>
                <a:off x="5735390" y="3276600"/>
                <a:ext cx="3036985" cy="3046988"/>
              </a:xfrm>
              <a:prstGeom prst="rect">
                <a:avLst/>
              </a:prstGeom>
              <a:noFill/>
              <a:ln w="952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computer.</a:t>
                </a:r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…………..</a:t>
                </a:r>
              </a:p>
              <a:p>
                <a:pPr algn="ctr" eaLnBrk="0" hangingPunct="0"/>
                <a:endPara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EBP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EIP</a:t>
                </a:r>
                <a:endParaRPr kumimoji="1"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name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main</a:t>
                </a:r>
                <a:r>
                  <a:rPr kumimoji="1" lang="zh-CN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栈帧</a:t>
                </a:r>
              </a:p>
              <a:p>
                <a:pPr algn="ctr" eaLnBrk="0" hangingPunct="0"/>
                <a:endPara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/>
                <a:r>
                  <a:rPr kumimoji="1" lang="zh-CN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ltGray">
              <a:xfrm>
                <a:off x="5695751" y="3124200"/>
                <a:ext cx="3048000" cy="838200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5"/>
              <p:cNvSpPr>
                <a:spLocks noChangeShapeType="1"/>
              </p:cNvSpPr>
              <p:nvPr/>
            </p:nvSpPr>
            <p:spPr bwMode="ltGray">
              <a:xfrm flipH="1">
                <a:off x="8743751" y="2362200"/>
                <a:ext cx="0" cy="38862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6"/>
              <p:cNvSpPr>
                <a:spLocks noChangeShapeType="1"/>
              </p:cNvSpPr>
              <p:nvPr/>
            </p:nvSpPr>
            <p:spPr bwMode="ltGray">
              <a:xfrm>
                <a:off x="4998047" y="3124200"/>
                <a:ext cx="6858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ltGray">
              <a:xfrm>
                <a:off x="4288314" y="2895600"/>
                <a:ext cx="709612" cy="457200"/>
              </a:xfrm>
              <a:prstGeom prst="rect">
                <a:avLst/>
              </a:prstGeom>
              <a:noFill/>
              <a:ln w="952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ESP</a:t>
                </a:r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ltGray">
              <a:xfrm>
                <a:off x="5695751" y="441960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ltGray">
              <a:xfrm>
                <a:off x="5695751" y="594360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ltGray">
              <a:xfrm>
                <a:off x="5695751" y="518160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ltGray">
              <a:xfrm>
                <a:off x="5695751" y="480060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ltGray">
              <a:xfrm>
                <a:off x="5695751" y="2438400"/>
                <a:ext cx="0" cy="38862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AutoShape 13"/>
              <p:cNvSpPr>
                <a:spLocks/>
              </p:cNvSpPr>
              <p:nvPr/>
            </p:nvSpPr>
            <p:spPr bwMode="ltGray">
              <a:xfrm>
                <a:off x="8743751" y="3124200"/>
                <a:ext cx="533400" cy="1295400"/>
              </a:xfrm>
              <a:prstGeom prst="rightBrace">
                <a:avLst>
                  <a:gd name="adj1" fmla="val 20238"/>
                  <a:gd name="adj2" fmla="val 50000"/>
                </a:avLst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Text Box 14"/>
              <p:cNvSpPr txBox="1">
                <a:spLocks noChangeArrowheads="1"/>
              </p:cNvSpPr>
              <p:nvPr/>
            </p:nvSpPr>
            <p:spPr bwMode="ltGray">
              <a:xfrm>
                <a:off x="9277151" y="3505200"/>
                <a:ext cx="2003425" cy="457200"/>
              </a:xfrm>
              <a:prstGeom prst="rect">
                <a:avLst/>
              </a:prstGeom>
              <a:noFill/>
              <a:ln w="952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SayHello</a:t>
                </a:r>
                <a:r>
                  <a:rPr kumimoji="1" lang="zh-CN" altLang="zh-CN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栈帧</a:t>
                </a:r>
                <a:endParaRPr kumimoji="1" lang="zh-CN" alt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2" name="Group 17"/>
              <p:cNvGrpSpPr>
                <a:grpSpLocks/>
              </p:cNvGrpSpPr>
              <p:nvPr/>
            </p:nvGrpSpPr>
            <p:grpSpPr bwMode="auto">
              <a:xfrm>
                <a:off x="8772496" y="4381936"/>
                <a:ext cx="2763838" cy="457200"/>
                <a:chOff x="3972" y="2551"/>
                <a:chExt cx="1741" cy="288"/>
              </a:xfrm>
            </p:grpSpPr>
            <p:sp>
              <p:nvSpPr>
                <p:cNvPr id="43" name="Line 15"/>
                <p:cNvSpPr>
                  <a:spLocks noChangeShapeType="1"/>
                </p:cNvSpPr>
                <p:nvPr/>
              </p:nvSpPr>
              <p:spPr bwMode="ltGray">
                <a:xfrm>
                  <a:off x="3972" y="2722"/>
                  <a:ext cx="336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Text Box 16"/>
                <p:cNvSpPr txBox="1">
                  <a:spLocks noChangeArrowheads="1"/>
                </p:cNvSpPr>
                <p:nvPr/>
              </p:nvSpPr>
              <p:spPr bwMode="ltGray">
                <a:xfrm>
                  <a:off x="4319" y="2551"/>
                  <a:ext cx="1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 </a:t>
                  </a:r>
                  <a:r>
                    <a:rPr kumimoji="1"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main</a:t>
                  </a:r>
                  <a:r>
                    <a:rPr kumimoji="1" lang="zh-CN" altLang="en-US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中</a:t>
                  </a:r>
                  <a:r>
                    <a:rPr kumimoji="1"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return 0;</a:t>
                  </a:r>
                </a:p>
              </p:txBody>
            </p:sp>
          </p:grpSp>
        </p:grpSp>
        <p:sp>
          <p:nvSpPr>
            <p:cNvPr id="23" name="AutoShape 15"/>
            <p:cNvSpPr>
              <a:spLocks/>
            </p:cNvSpPr>
            <p:nvPr/>
          </p:nvSpPr>
          <p:spPr bwMode="ltGray">
            <a:xfrm rot="10800000">
              <a:off x="6095999" y="2883024"/>
              <a:ext cx="296583" cy="778022"/>
            </a:xfrm>
            <a:prstGeom prst="rightBrace">
              <a:avLst>
                <a:gd name="adj1" fmla="val 20238"/>
                <a:gd name="adj2" fmla="val 51222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991494" y="3002419"/>
              <a:ext cx="1141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16bytes</a:t>
              </a:r>
              <a:endPara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栈溢出的实例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异常执行</a:t>
            </a:r>
            <a:r>
              <a:rPr lang="en-US" altLang="zh-CN" dirty="0" err="1" smtClean="0"/>
              <a:t>SayHello</a:t>
            </a:r>
            <a:r>
              <a:rPr lang="zh-CN" altLang="en-US" dirty="0"/>
              <a:t>后的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91494" y="2058779"/>
            <a:ext cx="7047213" cy="4298634"/>
            <a:chOff x="4991494" y="2058779"/>
            <a:chExt cx="7047213" cy="4298634"/>
          </a:xfrm>
        </p:grpSpPr>
        <p:sp>
          <p:nvSpPr>
            <p:cNvPr id="53" name="Text Box 3"/>
            <p:cNvSpPr txBox="1">
              <a:spLocks noChangeArrowheads="1"/>
            </p:cNvSpPr>
            <p:nvPr/>
          </p:nvSpPr>
          <p:spPr bwMode="ltGray">
            <a:xfrm>
              <a:off x="6662657" y="2719494"/>
              <a:ext cx="2571538" cy="3637919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endPara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aaaaaa</a:t>
              </a: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r>
                <a:rPr kumimoji="1" lang="en-US" altLang="zh-CN" sz="2400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aaaaaaa</a:t>
              </a:r>
              <a:endPara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0x61616161</a:t>
              </a:r>
              <a:endPara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0x61616161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0x61616161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main</a:t>
              </a:r>
              <a:r>
                <a: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栈帧</a:t>
              </a:r>
            </a:p>
            <a:p>
              <a:pPr algn="ctr" eaLnBrk="0" hangingPunct="0">
                <a:lnSpc>
                  <a:spcPct val="120000"/>
                </a:lnSpc>
              </a:pPr>
              <a:endParaRPr kumimoji="1" lang="zh-CN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"/>
            <p:cNvSpPr>
              <a:spLocks noChangeArrowheads="1"/>
            </p:cNvSpPr>
            <p:nvPr/>
          </p:nvSpPr>
          <p:spPr bwMode="ltGray">
            <a:xfrm>
              <a:off x="6384032" y="2820779"/>
              <a:ext cx="3048000" cy="8382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ltGray">
            <a:xfrm flipH="1">
              <a:off x="9432032" y="2058779"/>
              <a:ext cx="0" cy="38862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ltGray">
            <a:xfrm>
              <a:off x="5698232" y="2852936"/>
              <a:ext cx="685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ltGray">
            <a:xfrm>
              <a:off x="5064820" y="2636912"/>
              <a:ext cx="709612" cy="457200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ESP</a:t>
              </a: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ltGray">
            <a:xfrm>
              <a:off x="6384032" y="4116179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ltGray">
            <a:xfrm>
              <a:off x="6384032" y="5640179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ltGray">
            <a:xfrm>
              <a:off x="6384032" y="4878179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ltGray">
            <a:xfrm>
              <a:off x="6384032" y="4497179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ltGray">
            <a:xfrm>
              <a:off x="6384032" y="2134979"/>
              <a:ext cx="0" cy="38862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AutoShape 13"/>
            <p:cNvSpPr>
              <a:spLocks/>
            </p:cNvSpPr>
            <p:nvPr/>
          </p:nvSpPr>
          <p:spPr bwMode="ltGray">
            <a:xfrm>
              <a:off x="9432032" y="2820779"/>
              <a:ext cx="533400" cy="1295400"/>
            </a:xfrm>
            <a:prstGeom prst="rightBrace">
              <a:avLst>
                <a:gd name="adj1" fmla="val 20238"/>
                <a:gd name="adj2" fmla="val 50000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ltGray">
            <a:xfrm>
              <a:off x="9965432" y="3201779"/>
              <a:ext cx="2003425" cy="457200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SayHello</a:t>
              </a:r>
              <a:r>
                <a: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栈帧</a:t>
              </a:r>
              <a:endParaRPr kumimoji="1"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" name="Group 17"/>
            <p:cNvGrpSpPr>
              <a:grpSpLocks/>
            </p:cNvGrpSpPr>
            <p:nvPr/>
          </p:nvGrpSpPr>
          <p:grpSpPr bwMode="auto">
            <a:xfrm>
              <a:off x="5064821" y="4060625"/>
              <a:ext cx="1319213" cy="461963"/>
              <a:chOff x="1300" y="2736"/>
              <a:chExt cx="831" cy="291"/>
            </a:xfrm>
          </p:grpSpPr>
          <p:sp>
            <p:nvSpPr>
              <p:cNvPr id="66" name="Text Box 15"/>
              <p:cNvSpPr txBox="1">
                <a:spLocks noChangeArrowheads="1"/>
              </p:cNvSpPr>
              <p:nvPr/>
            </p:nvSpPr>
            <p:spPr bwMode="ltGray">
              <a:xfrm>
                <a:off x="1300" y="2736"/>
                <a:ext cx="407" cy="291"/>
              </a:xfrm>
              <a:prstGeom prst="rect">
                <a:avLst/>
              </a:prstGeom>
              <a:noFill/>
              <a:ln w="952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EIP</a:t>
                </a:r>
              </a:p>
            </p:txBody>
          </p:sp>
          <p:sp>
            <p:nvSpPr>
              <p:cNvPr id="67" name="Line 16"/>
              <p:cNvSpPr>
                <a:spLocks noChangeShapeType="1"/>
              </p:cNvSpPr>
              <p:nvPr/>
            </p:nvSpPr>
            <p:spPr bwMode="ltGray">
              <a:xfrm>
                <a:off x="1603" y="2907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" name="Line 18"/>
            <p:cNvSpPr>
              <a:spLocks noChangeShapeType="1"/>
            </p:cNvSpPr>
            <p:nvPr/>
          </p:nvSpPr>
          <p:spPr bwMode="ltGray">
            <a:xfrm>
              <a:off x="9432032" y="4344779"/>
              <a:ext cx="1371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ltGray">
            <a:xfrm>
              <a:off x="10787757" y="4081254"/>
              <a:ext cx="1250950" cy="457200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b="1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???????</a:t>
              </a:r>
              <a:endParaRPr kumimoji="1" lang="en-US" altLang="zh-CN" sz="240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AutoShape 15"/>
            <p:cNvSpPr>
              <a:spLocks/>
            </p:cNvSpPr>
            <p:nvPr/>
          </p:nvSpPr>
          <p:spPr bwMode="ltGray">
            <a:xfrm rot="10800000">
              <a:off x="6095999" y="2883024"/>
              <a:ext cx="296583" cy="778022"/>
            </a:xfrm>
            <a:prstGeom prst="rightBrace">
              <a:avLst>
                <a:gd name="adj1" fmla="val 20238"/>
                <a:gd name="adj2" fmla="val 51222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991494" y="3002419"/>
              <a:ext cx="1141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16bytes</a:t>
              </a:r>
              <a:endPara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栈溢出的实例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如果精心选择数据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47728" y="1095344"/>
            <a:ext cx="8524875" cy="4953000"/>
            <a:chOff x="3647728" y="1095344"/>
            <a:chExt cx="8524875" cy="4953000"/>
          </a:xfrm>
        </p:grpSpPr>
        <p:sp>
          <p:nvSpPr>
            <p:cNvPr id="42" name="Text Box 3"/>
            <p:cNvSpPr txBox="1">
              <a:spLocks noChangeArrowheads="1"/>
            </p:cNvSpPr>
            <p:nvPr/>
          </p:nvSpPr>
          <p:spPr bwMode="ltGray">
            <a:xfrm>
              <a:off x="6769470" y="1815189"/>
              <a:ext cx="2773516" cy="4081117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???????????????????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………..????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0x????????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0x????????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………...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………...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Shellcode</a:t>
              </a:r>
            </a:p>
            <a:p>
              <a:pPr algn="ctr" eaLnBrk="0" hangingPunct="0">
                <a:lnSpc>
                  <a:spcPct val="120000"/>
                </a:lnSpc>
              </a:pPr>
              <a:endParaRPr kumimoji="1" lang="zh-CN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4"/>
            <p:cNvSpPr>
              <a:spLocks noChangeArrowheads="1"/>
            </p:cNvSpPr>
            <p:nvPr/>
          </p:nvSpPr>
          <p:spPr bwMode="ltGray">
            <a:xfrm>
              <a:off x="6587778" y="1887962"/>
              <a:ext cx="3048000" cy="8382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ltGray">
            <a:xfrm flipH="1">
              <a:off x="9635778" y="1095344"/>
              <a:ext cx="0" cy="49530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ltGray">
            <a:xfrm>
              <a:off x="5901978" y="2009744"/>
              <a:ext cx="685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ltGray">
            <a:xfrm>
              <a:off x="5268566" y="1781144"/>
              <a:ext cx="709612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ESP</a:t>
              </a:r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ltGray">
            <a:xfrm>
              <a:off x="6587778" y="3152744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ltGray">
            <a:xfrm>
              <a:off x="6587778" y="4005064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ltGray">
            <a:xfrm>
              <a:off x="6587778" y="3578452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ltGray">
            <a:xfrm>
              <a:off x="6587778" y="1171544"/>
              <a:ext cx="0" cy="48768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AutoShape 12"/>
            <p:cNvSpPr>
              <a:spLocks/>
            </p:cNvSpPr>
            <p:nvPr/>
          </p:nvSpPr>
          <p:spPr bwMode="ltGray">
            <a:xfrm>
              <a:off x="9635778" y="1857344"/>
              <a:ext cx="533400" cy="1295400"/>
            </a:xfrm>
            <a:prstGeom prst="rightBrace">
              <a:avLst>
                <a:gd name="adj1" fmla="val 20238"/>
                <a:gd name="adj2" fmla="val 50000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ltGray">
            <a:xfrm>
              <a:off x="10169178" y="2238344"/>
              <a:ext cx="2003425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SayHello</a:t>
              </a:r>
              <a:r>
                <a:rPr kumimoji="1" lang="zh-CN" altLang="zh-CN" sz="240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栈帧</a:t>
              </a:r>
              <a:endParaRPr kumimoji="1"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5220941" y="3106712"/>
              <a:ext cx="1366838" cy="461963"/>
              <a:chOff x="1299" y="2755"/>
              <a:chExt cx="861" cy="291"/>
            </a:xfrm>
          </p:grpSpPr>
          <p:sp>
            <p:nvSpPr>
              <p:cNvPr id="71" name="Text Box 15"/>
              <p:cNvSpPr txBox="1">
                <a:spLocks noChangeArrowheads="1"/>
              </p:cNvSpPr>
              <p:nvPr/>
            </p:nvSpPr>
            <p:spPr bwMode="ltGray">
              <a:xfrm>
                <a:off x="1299" y="2755"/>
                <a:ext cx="407" cy="291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EIP</a:t>
                </a:r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ltGray">
              <a:xfrm>
                <a:off x="1632" y="2928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3" name="Line 18"/>
            <p:cNvSpPr>
              <a:spLocks noChangeShapeType="1"/>
            </p:cNvSpPr>
            <p:nvPr/>
          </p:nvSpPr>
          <p:spPr bwMode="ltGray">
            <a:xfrm>
              <a:off x="6587778" y="4941168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ltGray">
            <a:xfrm>
              <a:off x="6587778" y="5373216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5" name="Group 20"/>
            <p:cNvGrpSpPr>
              <a:grpSpLocks/>
            </p:cNvGrpSpPr>
            <p:nvPr/>
          </p:nvGrpSpPr>
          <p:grpSpPr bwMode="auto">
            <a:xfrm>
              <a:off x="3647728" y="4981544"/>
              <a:ext cx="2940050" cy="457200"/>
              <a:chOff x="308" y="3456"/>
              <a:chExt cx="1852" cy="288"/>
            </a:xfrm>
          </p:grpSpPr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ltGray">
              <a:xfrm>
                <a:off x="308" y="3456"/>
                <a:ext cx="1420" cy="288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</p:txBody>
          </p:sp>
          <p:sp>
            <p:nvSpPr>
              <p:cNvPr id="77" name="Line 22"/>
              <p:cNvSpPr>
                <a:spLocks noChangeShapeType="1"/>
              </p:cNvSpPr>
              <p:nvPr/>
            </p:nvSpPr>
            <p:spPr bwMode="ltGray">
              <a:xfrm>
                <a:off x="1680" y="3600"/>
                <a:ext cx="48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9635778" y="3337693"/>
              <a:ext cx="876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512491" y="3337693"/>
              <a:ext cx="0" cy="1872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9635778" y="5210144"/>
              <a:ext cx="8767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8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31659622"/>
              </p:ext>
            </p:extLst>
          </p:nvPr>
        </p:nvGraphicFramePr>
        <p:xfrm>
          <a:off x="2384491" y="1412776"/>
          <a:ext cx="8128000" cy="45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1BC18C-BC74-46FB-9115-7D58BD186C47}" type="datetime1">
              <a:rPr lang="zh-CN" altLang="en-US" smtClean="0"/>
              <a:t>2019/11/12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关键问题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SayHello</a:t>
            </a:r>
            <a:r>
              <a:rPr lang="zh-CN" altLang="en-US" dirty="0">
                <a:solidFill>
                  <a:srgbClr val="C00000"/>
                </a:solidFill>
              </a:rPr>
              <a:t>函数局部变量区大小？</a:t>
            </a:r>
          </a:p>
          <a:p>
            <a:pPr lvl="2"/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NNNNNNNN</a:t>
            </a:r>
            <a:r>
              <a:rPr lang="zh-CN" altLang="en-US" dirty="0">
                <a:solidFill>
                  <a:srgbClr val="C00000"/>
                </a:solidFill>
              </a:rPr>
              <a:t>如何确定？</a:t>
            </a:r>
          </a:p>
          <a:p>
            <a:pPr lvl="2"/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Shellcode</a:t>
            </a:r>
            <a:r>
              <a:rPr lang="zh-CN" altLang="en-US" dirty="0" smtClean="0">
                <a:solidFill>
                  <a:srgbClr val="C00000"/>
                </a:solidFill>
              </a:rPr>
              <a:t>该</a:t>
            </a:r>
            <a:r>
              <a:rPr lang="zh-CN" altLang="en-US" dirty="0">
                <a:solidFill>
                  <a:srgbClr val="C00000"/>
                </a:solidFill>
              </a:rPr>
              <a:t>怎样</a:t>
            </a:r>
            <a:r>
              <a:rPr lang="zh-CN" altLang="en-US" dirty="0" smtClean="0">
                <a:solidFill>
                  <a:srgbClr val="C00000"/>
                </a:solidFill>
              </a:rPr>
              <a:t>写？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0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/>
              <a:t>局部变量区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如果已知</a:t>
            </a:r>
            <a:r>
              <a:rPr lang="en-US" altLang="zh-CN" dirty="0" smtClean="0"/>
              <a:t>Shellcode</a:t>
            </a:r>
            <a:r>
              <a:rPr lang="zh-CN" altLang="en-US" dirty="0" smtClean="0"/>
              <a:t>装入的地址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92934" y="1212304"/>
            <a:ext cx="8333534" cy="4953000"/>
            <a:chOff x="3992934" y="1212304"/>
            <a:chExt cx="8333534" cy="4953000"/>
          </a:xfrm>
        </p:grpSpPr>
        <p:sp>
          <p:nvSpPr>
            <p:cNvPr id="28" name="Text Box 3"/>
            <p:cNvSpPr txBox="1">
              <a:spLocks noChangeArrowheads="1"/>
            </p:cNvSpPr>
            <p:nvPr/>
          </p:nvSpPr>
          <p:spPr bwMode="ltGray">
            <a:xfrm>
              <a:off x="7471894" y="1865637"/>
              <a:ext cx="2274982" cy="3637919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………..NNNN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Shellcode</a:t>
              </a:r>
              <a:endParaRPr kumimoji="1" lang="zh-CN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6932984" y="1974304"/>
              <a:ext cx="3048000" cy="8382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ltGray">
            <a:xfrm flipH="1">
              <a:off x="9980984" y="1212304"/>
              <a:ext cx="0" cy="49530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ltGray">
            <a:xfrm>
              <a:off x="6247184" y="2126704"/>
              <a:ext cx="685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ltGray">
            <a:xfrm>
              <a:off x="5613772" y="1898104"/>
              <a:ext cx="709612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ESP</a:t>
              </a: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ltGray">
            <a:xfrm>
              <a:off x="6932984" y="3269704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ltGray">
            <a:xfrm>
              <a:off x="6932984" y="4031704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ltGray">
            <a:xfrm>
              <a:off x="6932984" y="3650704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ltGray">
            <a:xfrm>
              <a:off x="6932984" y="1288504"/>
              <a:ext cx="0" cy="48768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AutoShape 12"/>
            <p:cNvSpPr>
              <a:spLocks/>
            </p:cNvSpPr>
            <p:nvPr/>
          </p:nvSpPr>
          <p:spPr bwMode="ltGray">
            <a:xfrm>
              <a:off x="9980984" y="1974304"/>
              <a:ext cx="533400" cy="1295400"/>
            </a:xfrm>
            <a:prstGeom prst="rightBrace">
              <a:avLst>
                <a:gd name="adj1" fmla="val 20238"/>
                <a:gd name="adj2" fmla="val 50000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ltGray">
            <a:xfrm>
              <a:off x="10323043" y="2355304"/>
              <a:ext cx="2003425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SayHello</a:t>
              </a:r>
              <a:r>
                <a: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栈帧</a:t>
              </a:r>
              <a:endParaRPr kumimoji="1"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9" name="Group 14"/>
            <p:cNvGrpSpPr>
              <a:grpSpLocks/>
            </p:cNvGrpSpPr>
            <p:nvPr/>
          </p:nvGrpSpPr>
          <p:grpSpPr bwMode="auto">
            <a:xfrm>
              <a:off x="5593134" y="3193509"/>
              <a:ext cx="1339850" cy="461963"/>
              <a:chOff x="1316" y="2736"/>
              <a:chExt cx="844" cy="291"/>
            </a:xfrm>
          </p:grpSpPr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ltGray">
              <a:xfrm>
                <a:off x="1316" y="2736"/>
                <a:ext cx="407" cy="291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EIP</a:t>
                </a: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ltGray">
              <a:xfrm>
                <a:off x="1632" y="2928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" name="Line 17"/>
            <p:cNvSpPr>
              <a:spLocks noChangeShapeType="1"/>
            </p:cNvSpPr>
            <p:nvPr/>
          </p:nvSpPr>
          <p:spPr bwMode="ltGray">
            <a:xfrm>
              <a:off x="9980984" y="3498304"/>
              <a:ext cx="1371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ltGray">
            <a:xfrm>
              <a:off x="6932984" y="5013176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ltGray">
            <a:xfrm>
              <a:off x="6932984" y="5445224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" name="Group 20"/>
            <p:cNvGrpSpPr>
              <a:grpSpLocks/>
            </p:cNvGrpSpPr>
            <p:nvPr/>
          </p:nvGrpSpPr>
          <p:grpSpPr bwMode="auto">
            <a:xfrm>
              <a:off x="3992934" y="4988024"/>
              <a:ext cx="2940050" cy="457200"/>
              <a:chOff x="308" y="3456"/>
              <a:chExt cx="1852" cy="288"/>
            </a:xfrm>
          </p:grpSpPr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ltGray">
              <a:xfrm>
                <a:off x="308" y="3456"/>
                <a:ext cx="1420" cy="288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ltGray">
              <a:xfrm>
                <a:off x="1680" y="3600"/>
                <a:ext cx="48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" name="Line 23"/>
            <p:cNvSpPr>
              <a:spLocks noChangeShapeType="1"/>
            </p:cNvSpPr>
            <p:nvPr/>
          </p:nvSpPr>
          <p:spPr bwMode="ltGray">
            <a:xfrm>
              <a:off x="11352584" y="3498304"/>
              <a:ext cx="0" cy="18288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ltGray">
            <a:xfrm flipH="1">
              <a:off x="9980984" y="5327104"/>
              <a:ext cx="1371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/>
              <a:t>—NNNNNNNN</a:t>
            </a:r>
            <a:r>
              <a:rPr lang="zh-CN" altLang="en-US" dirty="0"/>
              <a:t>如何确定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85455" y="1105173"/>
            <a:ext cx="8531225" cy="5564187"/>
            <a:chOff x="3685455" y="1105173"/>
            <a:chExt cx="8531225" cy="5564187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ltGray">
            <a:xfrm>
              <a:off x="7045065" y="2402160"/>
              <a:ext cx="2274982" cy="3637919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………..NNNN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0xNNNNNNNN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kumimoji="1" lang="en-US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Shellcode</a:t>
              </a:r>
              <a:endParaRPr kumimoji="1" lang="zh-CN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ltGray">
            <a:xfrm>
              <a:off x="6625505" y="2478360"/>
              <a:ext cx="3048000" cy="838200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ltGray">
            <a:xfrm flipH="1">
              <a:off x="9673505" y="1716360"/>
              <a:ext cx="0" cy="49530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ltGray">
            <a:xfrm>
              <a:off x="5939705" y="2630760"/>
              <a:ext cx="685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ltGray">
            <a:xfrm>
              <a:off x="5306293" y="2402160"/>
              <a:ext cx="709612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ESP</a:t>
              </a: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ltGray">
            <a:xfrm>
              <a:off x="6625505" y="3773760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ltGray">
            <a:xfrm>
              <a:off x="6625505" y="4653136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ltGray">
            <a:xfrm>
              <a:off x="6625505" y="4229356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ltGray">
            <a:xfrm>
              <a:off x="6625505" y="1792560"/>
              <a:ext cx="0" cy="48768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AutoShape 12"/>
            <p:cNvSpPr>
              <a:spLocks/>
            </p:cNvSpPr>
            <p:nvPr/>
          </p:nvSpPr>
          <p:spPr bwMode="ltGray">
            <a:xfrm>
              <a:off x="9673505" y="2478360"/>
              <a:ext cx="533400" cy="1295400"/>
            </a:xfrm>
            <a:prstGeom prst="rightBrace">
              <a:avLst>
                <a:gd name="adj1" fmla="val 20238"/>
                <a:gd name="adj2" fmla="val 50000"/>
              </a:avLst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ltGray">
            <a:xfrm>
              <a:off x="10206905" y="2859360"/>
              <a:ext cx="2003425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SayHello</a:t>
              </a:r>
              <a:r>
                <a:rPr kumimoji="1" lang="zh-CN" altLang="zh-CN" sz="240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栈帧</a:t>
              </a:r>
              <a:endParaRPr kumimoji="1"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" name="Group 14"/>
            <p:cNvGrpSpPr>
              <a:grpSpLocks/>
            </p:cNvGrpSpPr>
            <p:nvPr/>
          </p:nvGrpSpPr>
          <p:grpSpPr bwMode="auto">
            <a:xfrm>
              <a:off x="5101505" y="3697560"/>
              <a:ext cx="1524000" cy="457200"/>
              <a:chOff x="1200" y="2736"/>
              <a:chExt cx="960" cy="288"/>
            </a:xfrm>
          </p:grpSpPr>
          <p:sp>
            <p:nvSpPr>
              <p:cNvPr id="42" name="Text Box 15"/>
              <p:cNvSpPr txBox="1">
                <a:spLocks noChangeArrowheads="1"/>
              </p:cNvSpPr>
              <p:nvPr/>
            </p:nvSpPr>
            <p:spPr bwMode="ltGray">
              <a:xfrm>
                <a:off x="1200" y="2736"/>
                <a:ext cx="467" cy="288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retip</a:t>
                </a:r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ltGray">
              <a:xfrm>
                <a:off x="1632" y="2928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" name="Line 17"/>
            <p:cNvSpPr>
              <a:spLocks noChangeShapeType="1"/>
            </p:cNvSpPr>
            <p:nvPr/>
          </p:nvSpPr>
          <p:spPr bwMode="ltGray">
            <a:xfrm>
              <a:off x="9673505" y="4002360"/>
              <a:ext cx="1371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ltGray">
            <a:xfrm>
              <a:off x="6625505" y="5517232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ltGray">
            <a:xfrm>
              <a:off x="6625505" y="5949280"/>
              <a:ext cx="3048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7" name="Group 20"/>
            <p:cNvGrpSpPr>
              <a:grpSpLocks/>
            </p:cNvGrpSpPr>
            <p:nvPr/>
          </p:nvGrpSpPr>
          <p:grpSpPr bwMode="auto">
            <a:xfrm>
              <a:off x="3685455" y="5602560"/>
              <a:ext cx="2940050" cy="457200"/>
              <a:chOff x="308" y="3456"/>
              <a:chExt cx="1852" cy="288"/>
            </a:xfrm>
          </p:grpSpPr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ltGray">
              <a:xfrm>
                <a:off x="308" y="3456"/>
                <a:ext cx="1420" cy="288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ltGray">
              <a:xfrm>
                <a:off x="1680" y="3600"/>
                <a:ext cx="48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" name="Line 23"/>
            <p:cNvSpPr>
              <a:spLocks noChangeShapeType="1"/>
            </p:cNvSpPr>
            <p:nvPr/>
          </p:nvSpPr>
          <p:spPr bwMode="ltGray">
            <a:xfrm>
              <a:off x="11045105" y="4002360"/>
              <a:ext cx="0" cy="18288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ltGray">
            <a:xfrm flipH="1">
              <a:off x="9673505" y="5831160"/>
              <a:ext cx="13716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25"/>
            <p:cNvSpPr>
              <a:spLocks noChangeArrowheads="1"/>
            </p:cNvSpPr>
            <p:nvPr/>
          </p:nvSpPr>
          <p:spPr bwMode="ltGray">
            <a:xfrm>
              <a:off x="6320705" y="2097360"/>
              <a:ext cx="3657600" cy="3581400"/>
            </a:xfrm>
            <a:prstGeom prst="ellips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AutoShape 26"/>
            <p:cNvSpPr>
              <a:spLocks/>
            </p:cNvSpPr>
            <p:nvPr/>
          </p:nvSpPr>
          <p:spPr bwMode="ltGray">
            <a:xfrm>
              <a:off x="11103843" y="1105173"/>
              <a:ext cx="1112837" cy="461665"/>
            </a:xfrm>
            <a:prstGeom prst="borderCallout2">
              <a:avLst>
                <a:gd name="adj1" fmla="val 23079"/>
                <a:gd name="adj2" fmla="val -6847"/>
                <a:gd name="adj3" fmla="val 23079"/>
                <a:gd name="adj4" fmla="val -103282"/>
                <a:gd name="adj5" fmla="val 339102"/>
                <a:gd name="adj6" fmla="val -203426"/>
              </a:avLst>
            </a:prstGeom>
            <a:noFill/>
            <a:ln w="28575" cap="rnd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40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&lt;4K</a:t>
              </a:r>
            </a:p>
          </p:txBody>
        </p:sp>
      </p:grpSp>
      <p:sp>
        <p:nvSpPr>
          <p:cNvPr id="54" name="矩形 53"/>
          <p:cNvSpPr/>
          <p:nvPr/>
        </p:nvSpPr>
        <p:spPr>
          <a:xfrm>
            <a:off x="946621" y="2534321"/>
            <a:ext cx="4310795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问题可转化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加上某一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0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/>
              <a:t>—NNNNNNNN</a:t>
            </a:r>
            <a:r>
              <a:rPr lang="zh-CN" altLang="en-US" dirty="0"/>
              <a:t>如何确定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46621" y="2534321"/>
            <a:ext cx="2582758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该偏移不需要精确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25803" y="753616"/>
            <a:ext cx="8801660" cy="5486400"/>
            <a:chOff x="3425803" y="753616"/>
            <a:chExt cx="8801660" cy="5486400"/>
          </a:xfrm>
        </p:grpSpPr>
        <p:sp>
          <p:nvSpPr>
            <p:cNvPr id="120" name="Text Box 13"/>
            <p:cNvSpPr txBox="1">
              <a:spLocks noChangeArrowheads="1"/>
            </p:cNvSpPr>
            <p:nvPr/>
          </p:nvSpPr>
          <p:spPr bwMode="ltGray">
            <a:xfrm>
              <a:off x="10224038" y="1896616"/>
              <a:ext cx="2003425" cy="457200"/>
            </a:xfrm>
            <a:prstGeom prst="rect">
              <a:avLst/>
            </a:prstGeom>
            <a:noFill/>
            <a:ln w="28575" cap="rnd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SayHello</a:t>
              </a:r>
              <a:r>
                <a:rPr kumimoji="1" lang="zh-CN" altLang="zh-CN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栈帧</a:t>
              </a:r>
              <a:endParaRPr kumimoji="1"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425803" y="753616"/>
              <a:ext cx="7712635" cy="5486400"/>
              <a:chOff x="3425803" y="753616"/>
              <a:chExt cx="7712635" cy="5486400"/>
            </a:xfrm>
          </p:grpSpPr>
          <p:sp>
            <p:nvSpPr>
              <p:cNvPr id="110" name="Text Box 3"/>
              <p:cNvSpPr txBox="1">
                <a:spLocks noChangeArrowheads="1"/>
              </p:cNvSpPr>
              <p:nvPr/>
            </p:nvSpPr>
            <p:spPr bwMode="ltGray">
              <a:xfrm>
                <a:off x="7137775" y="1563302"/>
                <a:ext cx="2299026" cy="4524315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………..NNNN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0xNNNNNNNN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……….NNNNN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NOP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NOP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……..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NOP</a:t>
                </a:r>
              </a:p>
              <a:p>
                <a:pPr algn="ctr" eaLnBrk="0" hangingPunct="0"/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Shellcode</a:t>
                </a:r>
                <a:endParaRPr kumimoji="1" lang="zh-CN" altLang="zh-CN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4"/>
              <p:cNvSpPr>
                <a:spLocks noChangeArrowheads="1"/>
              </p:cNvSpPr>
              <p:nvPr/>
            </p:nvSpPr>
            <p:spPr bwMode="ltGray">
              <a:xfrm>
                <a:off x="6718838" y="1515616"/>
                <a:ext cx="3048000" cy="838200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Line 5"/>
              <p:cNvSpPr>
                <a:spLocks noChangeShapeType="1"/>
              </p:cNvSpPr>
              <p:nvPr/>
            </p:nvSpPr>
            <p:spPr bwMode="ltGray">
              <a:xfrm flipH="1">
                <a:off x="9766838" y="753616"/>
                <a:ext cx="0" cy="54864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6"/>
              <p:cNvSpPr>
                <a:spLocks noChangeShapeType="1"/>
              </p:cNvSpPr>
              <p:nvPr/>
            </p:nvSpPr>
            <p:spPr bwMode="ltGray">
              <a:xfrm>
                <a:off x="6047995" y="1659632"/>
                <a:ext cx="6858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Text Box 7"/>
              <p:cNvSpPr txBox="1">
                <a:spLocks noChangeArrowheads="1"/>
              </p:cNvSpPr>
              <p:nvPr/>
            </p:nvSpPr>
            <p:spPr bwMode="ltGray">
              <a:xfrm>
                <a:off x="5399626" y="1439416"/>
                <a:ext cx="709612" cy="457200"/>
              </a:xfrm>
              <a:prstGeom prst="rect">
                <a:avLst/>
              </a:prstGeom>
              <a:noFill/>
              <a:ln w="28575" cap="rnd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ESP</a:t>
                </a:r>
              </a:p>
            </p:txBody>
          </p:sp>
          <p:sp>
            <p:nvSpPr>
              <p:cNvPr id="115" name="Line 8"/>
              <p:cNvSpPr>
                <a:spLocks noChangeShapeType="1"/>
              </p:cNvSpPr>
              <p:nvPr/>
            </p:nvSpPr>
            <p:spPr bwMode="ltGray">
              <a:xfrm>
                <a:off x="6718838" y="2734816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Line 9"/>
              <p:cNvSpPr>
                <a:spLocks noChangeShapeType="1"/>
              </p:cNvSpPr>
              <p:nvPr/>
            </p:nvSpPr>
            <p:spPr bwMode="ltGray">
              <a:xfrm>
                <a:off x="6718838" y="342900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Line 10"/>
              <p:cNvSpPr>
                <a:spLocks noChangeShapeType="1"/>
              </p:cNvSpPr>
              <p:nvPr/>
            </p:nvSpPr>
            <p:spPr bwMode="ltGray">
              <a:xfrm>
                <a:off x="6718838" y="3100505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Line 11"/>
              <p:cNvSpPr>
                <a:spLocks noChangeShapeType="1"/>
              </p:cNvSpPr>
              <p:nvPr/>
            </p:nvSpPr>
            <p:spPr bwMode="ltGray">
              <a:xfrm>
                <a:off x="6718838" y="829816"/>
                <a:ext cx="0" cy="54102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AutoShape 12"/>
              <p:cNvSpPr>
                <a:spLocks/>
              </p:cNvSpPr>
              <p:nvPr/>
            </p:nvSpPr>
            <p:spPr bwMode="ltGray">
              <a:xfrm>
                <a:off x="9766838" y="1515616"/>
                <a:ext cx="533400" cy="1295400"/>
              </a:xfrm>
              <a:prstGeom prst="rightBrace">
                <a:avLst>
                  <a:gd name="adj1" fmla="val 20238"/>
                  <a:gd name="adj2" fmla="val 50000"/>
                </a:avLst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1" name="Group 14"/>
              <p:cNvGrpSpPr>
                <a:grpSpLocks/>
              </p:cNvGrpSpPr>
              <p:nvPr/>
            </p:nvGrpSpPr>
            <p:grpSpPr bwMode="auto">
              <a:xfrm>
                <a:off x="5280563" y="2734821"/>
                <a:ext cx="1438275" cy="461963"/>
                <a:chOff x="1254" y="2736"/>
                <a:chExt cx="906" cy="291"/>
              </a:xfrm>
            </p:grpSpPr>
            <p:sp>
              <p:nvSpPr>
                <p:cNvPr id="122" name="Text Box 15"/>
                <p:cNvSpPr txBox="1">
                  <a:spLocks noChangeArrowheads="1"/>
                </p:cNvSpPr>
                <p:nvPr/>
              </p:nvSpPr>
              <p:spPr bwMode="ltGray">
                <a:xfrm>
                  <a:off x="1254" y="2736"/>
                  <a:ext cx="472" cy="291"/>
                </a:xfrm>
                <a:prstGeom prst="rect">
                  <a:avLst/>
                </a:prstGeom>
                <a:noFill/>
                <a:ln w="28575" cap="rnd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EBP</a:t>
                  </a:r>
                  <a:endPara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Line 16"/>
                <p:cNvSpPr>
                  <a:spLocks noChangeShapeType="1"/>
                </p:cNvSpPr>
                <p:nvPr/>
              </p:nvSpPr>
              <p:spPr bwMode="ltGray">
                <a:xfrm>
                  <a:off x="1632" y="2935"/>
                  <a:ext cx="528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4" name="Line 17"/>
              <p:cNvSpPr>
                <a:spLocks noChangeShapeType="1"/>
              </p:cNvSpPr>
              <p:nvPr/>
            </p:nvSpPr>
            <p:spPr bwMode="ltGray">
              <a:xfrm>
                <a:off x="9766838" y="3039616"/>
                <a:ext cx="13716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ltGray">
              <a:xfrm>
                <a:off x="6695890" y="450912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Line 19"/>
              <p:cNvSpPr>
                <a:spLocks noChangeShapeType="1"/>
              </p:cNvSpPr>
              <p:nvPr/>
            </p:nvSpPr>
            <p:spPr bwMode="ltGray">
              <a:xfrm>
                <a:off x="6695890" y="486916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7" name="Group 20"/>
              <p:cNvGrpSpPr>
                <a:grpSpLocks/>
              </p:cNvGrpSpPr>
              <p:nvPr/>
            </p:nvGrpSpPr>
            <p:grpSpPr bwMode="auto">
              <a:xfrm>
                <a:off x="3425803" y="4830316"/>
                <a:ext cx="2940050" cy="457200"/>
                <a:chOff x="308" y="3456"/>
                <a:chExt cx="1852" cy="288"/>
              </a:xfrm>
            </p:grpSpPr>
            <p:sp>
              <p:nvSpPr>
                <p:cNvPr id="128" name="Text Box 21"/>
                <p:cNvSpPr txBox="1">
                  <a:spLocks noChangeArrowheads="1"/>
                </p:cNvSpPr>
                <p:nvPr/>
              </p:nvSpPr>
              <p:spPr bwMode="ltGray">
                <a:xfrm>
                  <a:off x="308" y="3456"/>
                  <a:ext cx="1420" cy="288"/>
                </a:xfrm>
                <a:prstGeom prst="rect">
                  <a:avLst/>
                </a:prstGeom>
                <a:noFill/>
                <a:ln w="28575" cap="rnd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0xNNNNNNNN</a:t>
                  </a:r>
                </a:p>
              </p:txBody>
            </p:sp>
            <p:sp>
              <p:nvSpPr>
                <p:cNvPr id="129" name="Line 22"/>
                <p:cNvSpPr>
                  <a:spLocks noChangeShapeType="1"/>
                </p:cNvSpPr>
                <p:nvPr/>
              </p:nvSpPr>
              <p:spPr bwMode="ltGray">
                <a:xfrm>
                  <a:off x="1680" y="3600"/>
                  <a:ext cx="48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0" name="Line 23"/>
              <p:cNvSpPr>
                <a:spLocks noChangeShapeType="1"/>
              </p:cNvSpPr>
              <p:nvPr/>
            </p:nvSpPr>
            <p:spPr bwMode="ltGray">
              <a:xfrm>
                <a:off x="11138438" y="3039616"/>
                <a:ext cx="0" cy="20574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Line 24"/>
              <p:cNvSpPr>
                <a:spLocks noChangeShapeType="1"/>
              </p:cNvSpPr>
              <p:nvPr/>
            </p:nvSpPr>
            <p:spPr bwMode="ltGray">
              <a:xfrm flipH="1">
                <a:off x="10147838" y="5097016"/>
                <a:ext cx="9906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Line 26"/>
              <p:cNvSpPr>
                <a:spLocks noChangeShapeType="1"/>
              </p:cNvSpPr>
              <p:nvPr/>
            </p:nvSpPr>
            <p:spPr bwMode="ltGray">
              <a:xfrm>
                <a:off x="6718838" y="5258350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Line 27"/>
              <p:cNvSpPr>
                <a:spLocks noChangeShapeType="1"/>
              </p:cNvSpPr>
              <p:nvPr/>
            </p:nvSpPr>
            <p:spPr bwMode="ltGray">
              <a:xfrm>
                <a:off x="6718838" y="5661248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Line 28"/>
              <p:cNvSpPr>
                <a:spLocks noChangeShapeType="1"/>
              </p:cNvSpPr>
              <p:nvPr/>
            </p:nvSpPr>
            <p:spPr bwMode="ltGray">
              <a:xfrm>
                <a:off x="6718838" y="6021288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Line 29"/>
              <p:cNvSpPr>
                <a:spLocks noChangeShapeType="1"/>
              </p:cNvSpPr>
              <p:nvPr/>
            </p:nvSpPr>
            <p:spPr bwMode="ltGray">
              <a:xfrm>
                <a:off x="6718838" y="4221088"/>
                <a:ext cx="304800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AutoShape 31"/>
              <p:cNvSpPr>
                <a:spLocks/>
              </p:cNvSpPr>
              <p:nvPr/>
            </p:nvSpPr>
            <p:spPr bwMode="ltGray">
              <a:xfrm>
                <a:off x="9766838" y="4335016"/>
                <a:ext cx="457200" cy="1447800"/>
              </a:xfrm>
              <a:prstGeom prst="rightBrace">
                <a:avLst>
                  <a:gd name="adj1" fmla="val 26389"/>
                  <a:gd name="adj2" fmla="val 50000"/>
                </a:avLst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AutoShape 32"/>
              <p:cNvSpPr>
                <a:spLocks/>
              </p:cNvSpPr>
              <p:nvPr/>
            </p:nvSpPr>
            <p:spPr bwMode="ltGray">
              <a:xfrm>
                <a:off x="6414038" y="4221088"/>
                <a:ext cx="281852" cy="1561728"/>
              </a:xfrm>
              <a:prstGeom prst="leftBrace">
                <a:avLst>
                  <a:gd name="adj1" fmla="val 39583"/>
                  <a:gd name="adj2" fmla="val 50000"/>
                </a:avLst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66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/>
              <a:t>—NNNNNNNN</a:t>
            </a:r>
            <a:r>
              <a:rPr lang="zh-CN" altLang="en-US" dirty="0"/>
              <a:t>如何确定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ESP</a:t>
            </a:r>
            <a:r>
              <a:rPr lang="zh-CN" altLang="en-US" dirty="0" smtClean="0"/>
              <a:t>如何确定？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</a:t>
            </a:r>
            <a:r>
              <a:rPr lang="zh-CN" altLang="en-US" dirty="0"/>
              <a:t>同样环境下，不同进程之间栈位置距离不会太</a:t>
            </a:r>
            <a:r>
              <a:rPr lang="zh-CN" altLang="en-US" dirty="0" smtClean="0"/>
              <a:t>远；</a:t>
            </a:r>
            <a:endParaRPr lang="en-US" altLang="zh-CN" dirty="0" smtClean="0"/>
          </a:p>
          <a:p>
            <a:pPr lvl="3"/>
            <a:r>
              <a:rPr lang="zh-CN" altLang="en-US" dirty="0"/>
              <a:t>用同样选项，插入一段代码，重新编译，打印出运行时栈顶</a:t>
            </a:r>
            <a:r>
              <a:rPr lang="zh-CN" altLang="en-US" dirty="0" smtClean="0"/>
              <a:t>位置；</a:t>
            </a:r>
            <a:endParaRPr lang="zh-CN" altLang="en-US" dirty="0"/>
          </a:p>
          <a:p>
            <a:pPr lvl="3"/>
            <a:r>
              <a:rPr lang="zh-CN" altLang="en-US" dirty="0"/>
              <a:t>使用调试工具跟踪</a:t>
            </a:r>
            <a:r>
              <a:rPr lang="zh-CN" altLang="en-US" dirty="0" smtClean="0"/>
              <a:t>应用程序。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5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81253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方法一：直接汇编语言编制后编译，提取二进制可执行代码；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方法二：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+</a:t>
            </a:r>
            <a:r>
              <a:rPr lang="zh-CN" altLang="en-US" dirty="0" smtClean="0"/>
              <a:t>汇编混合编制，再编译后提取二进制编码。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0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编制一个程序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2350578"/>
            <a:ext cx="5679528" cy="30229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0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设置断点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304" y="2276872"/>
            <a:ext cx="6192688" cy="33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跟踪调试程序执行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348880"/>
            <a:ext cx="6411298" cy="32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进入汇编状态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2331503"/>
            <a:ext cx="7041374" cy="35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9"/>
            <a:ext cx="5232581" cy="316835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网络攻击</a:t>
            </a:r>
            <a:r>
              <a:rPr lang="zh-CN" altLang="en-US" dirty="0">
                <a:solidFill>
                  <a:srgbClr val="002060"/>
                </a:solidFill>
              </a:rPr>
              <a:t>指利用网络存在的漏洞和安全缺陷对网络系统的硬件、软件及其系统中的数据进行的攻击。在当前网络系统安全中，被广泛利用的漏洞</a:t>
            </a:r>
            <a:r>
              <a:rPr lang="en-US" altLang="zh-CN" dirty="0">
                <a:solidFill>
                  <a:srgbClr val="002060"/>
                </a:solidFill>
              </a:rPr>
              <a:t>50%</a:t>
            </a:r>
            <a:r>
              <a:rPr lang="zh-CN" altLang="en-US" dirty="0">
                <a:solidFill>
                  <a:srgbClr val="002060"/>
                </a:solidFill>
              </a:rPr>
              <a:t>以上都是缓冲区溢出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409358"/>
              </p:ext>
            </p:extLst>
          </p:nvPr>
        </p:nvGraphicFramePr>
        <p:xfrm>
          <a:off x="6168008" y="1556792"/>
          <a:ext cx="4514850" cy="300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11221" y="5445224"/>
            <a:ext cx="4504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i="1" u="sng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7"/>
              </a:rPr>
              <a:t>安全报告 </a:t>
            </a:r>
            <a:r>
              <a:rPr lang="en-US" altLang="zh-CN" sz="2400" i="1" u="sng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7"/>
              </a:rPr>
              <a:t>- </a:t>
            </a:r>
            <a:r>
              <a:rPr lang="zh-CN" altLang="en-US" sz="2400" i="1" u="sng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7"/>
              </a:rPr>
              <a:t>国家互联网应急中心</a:t>
            </a:r>
            <a:endParaRPr lang="zh-CN" altLang="en-US" sz="2400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52777" y="5455419"/>
            <a:ext cx="394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 u="sng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8"/>
              </a:rPr>
              <a:t>360</a:t>
            </a:r>
            <a:r>
              <a:rPr lang="zh-CN" altLang="en-US" sz="2400" i="1" u="sng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8"/>
              </a:rPr>
              <a:t>研究报告</a:t>
            </a:r>
            <a:r>
              <a:rPr lang="en-US" altLang="zh-CN" sz="2400" i="1" u="sng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8"/>
              </a:rPr>
              <a:t>_360</a:t>
            </a:r>
            <a:r>
              <a:rPr lang="zh-CN" altLang="en-US" sz="2400" i="1" u="sng" dirty="0">
                <a:solidFill>
                  <a:srgbClr val="333333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8"/>
              </a:rPr>
              <a:t>安全中心</a:t>
            </a:r>
            <a:endParaRPr lang="zh-CN" altLang="en-US" sz="2400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查看调用地址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2572750"/>
            <a:ext cx="6564100" cy="33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获取代码真实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36" y="2601393"/>
            <a:ext cx="6269240" cy="31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重新编制代码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03" y="2403375"/>
            <a:ext cx="6426696" cy="36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切换到二进制环境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36" y="2420888"/>
            <a:ext cx="6572481" cy="37812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320136" y="3212976"/>
            <a:ext cx="3746173" cy="2376264"/>
          </a:xfrm>
          <a:prstGeom prst="round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12701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复制二进制代码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492896"/>
            <a:ext cx="6342062" cy="31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网络攻击与防御</a:t>
            </a:r>
            <a:r>
              <a:rPr lang="en-US" altLang="zh-CN" dirty="0"/>
              <a:t>—</a:t>
            </a:r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0345149" cy="4034483"/>
          </a:xfrm>
        </p:spPr>
        <p:txBody>
          <a:bodyPr/>
          <a:lstStyle/>
          <a:p>
            <a:pPr lvl="1"/>
            <a:r>
              <a:rPr lang="zh-CN" altLang="en-US" dirty="0" smtClean="0"/>
              <a:t>  缓冲区</a:t>
            </a:r>
            <a:r>
              <a:rPr lang="zh-CN" altLang="en-US" dirty="0"/>
              <a:t>溢出</a:t>
            </a:r>
            <a:r>
              <a:rPr lang="en-US" altLang="zh-CN" dirty="0"/>
              <a:t>—</a:t>
            </a:r>
            <a:r>
              <a:rPr lang="zh-CN" altLang="en-US" dirty="0"/>
              <a:t>编制</a:t>
            </a:r>
            <a:r>
              <a:rPr lang="en-US" altLang="zh-CN" dirty="0" smtClean="0"/>
              <a:t>Shellcode</a:t>
            </a:r>
          </a:p>
          <a:p>
            <a:pPr lvl="2"/>
            <a:r>
              <a:rPr lang="zh-CN" altLang="en-US" dirty="0" smtClean="0"/>
              <a:t> 验证二进制代码</a:t>
            </a:r>
            <a:endParaRPr lang="en-US" altLang="zh-CN" dirty="0" smtClean="0"/>
          </a:p>
          <a:p>
            <a:pPr lvl="3"/>
            <a:r>
              <a:rPr lang="pt-BR" altLang="zh-CN" dirty="0">
                <a:solidFill>
                  <a:srgbClr val="C00000"/>
                </a:solidFill>
              </a:rPr>
              <a:t>6A 00 6A 00 6A 00 6A 00 B8 1E FD 0B 75 FF D0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631554"/>
            <a:ext cx="5552881" cy="20246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3631555"/>
            <a:ext cx="3168352" cy="20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137237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整形溢出</a:t>
            </a:r>
            <a:endParaRPr lang="en-US" altLang="zh-CN" dirty="0"/>
          </a:p>
          <a:p>
            <a:pPr lvl="2"/>
            <a:r>
              <a:rPr lang="zh-CN" altLang="en-US" dirty="0" smtClean="0"/>
              <a:t> 计算机</a:t>
            </a:r>
            <a:r>
              <a:rPr lang="zh-CN" altLang="en-US" dirty="0"/>
              <a:t>中整数都有一个</a:t>
            </a:r>
            <a:r>
              <a:rPr lang="zh-CN" altLang="en-US" dirty="0" smtClean="0"/>
              <a:t>宽度（如</a:t>
            </a:r>
            <a:r>
              <a:rPr lang="en-US" altLang="zh-CN" dirty="0" smtClean="0"/>
              <a:t>32</a:t>
            </a:r>
            <a:r>
              <a:rPr lang="zh-CN" altLang="en-US" dirty="0"/>
              <a:t>位），因此它就有一个可以表示的最大值。</a:t>
            </a:r>
            <a:r>
              <a:rPr lang="zh-CN" altLang="en-US" dirty="0" smtClean="0"/>
              <a:t>当试图</a:t>
            </a:r>
            <a:r>
              <a:rPr lang="zh-CN" altLang="en-US" dirty="0"/>
              <a:t>保存一个比它可以表示的最大值还大的数时，就会发生整数溢出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3"/>
            <a:r>
              <a:rPr lang="zh-CN" altLang="en-US" sz="22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两个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位无符号整数，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，我们把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位整数的最大值赋给变量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赋值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。我们把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的和赋值给另一个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位整数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20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71600" lvl="3" indent="0" algn="ctr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0xffffffff   b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0x1  r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a +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5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137237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整形溢出</a:t>
            </a:r>
            <a:endParaRPr lang="en-US" altLang="zh-CN" dirty="0"/>
          </a:p>
          <a:p>
            <a:pPr lvl="2"/>
            <a:r>
              <a:rPr lang="zh-CN" altLang="en-US" dirty="0" smtClean="0"/>
              <a:t> 宽度</a:t>
            </a:r>
            <a:r>
              <a:rPr lang="zh-CN" altLang="en-US" dirty="0"/>
              <a:t>溢出（</a:t>
            </a:r>
            <a:r>
              <a:rPr lang="en-US" altLang="zh-CN" dirty="0" err="1"/>
              <a:t>Widthness</a:t>
            </a:r>
            <a:r>
              <a:rPr lang="en-US" altLang="zh-CN" dirty="0"/>
              <a:t> Overflow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 smtClean="0"/>
              <a:t>尝试</a:t>
            </a:r>
            <a:r>
              <a:rPr lang="zh-CN" altLang="en-US" dirty="0"/>
              <a:t>存储一个超过变量表示范围的大数到变量中</a:t>
            </a:r>
          </a:p>
          <a:p>
            <a:pPr lvl="2"/>
            <a:r>
              <a:rPr lang="zh-CN" altLang="en-US" dirty="0" smtClean="0"/>
              <a:t> 运算</a:t>
            </a:r>
            <a:r>
              <a:rPr lang="zh-CN" altLang="en-US" dirty="0"/>
              <a:t>溢出（</a:t>
            </a:r>
            <a:r>
              <a:rPr lang="en-US" altLang="zh-CN" dirty="0"/>
              <a:t>Arithmetic Overflow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 smtClean="0"/>
              <a:t>如果</a:t>
            </a:r>
            <a:r>
              <a:rPr lang="zh-CN" altLang="en-US" dirty="0"/>
              <a:t>存储值是一个运算操作，稍后使用这个结果的程序的任何一部分都将错误的运行，因为这个计算结果是不正确的。</a:t>
            </a:r>
          </a:p>
          <a:p>
            <a:pPr lvl="2"/>
            <a:r>
              <a:rPr lang="zh-CN" altLang="en-US" dirty="0" smtClean="0"/>
              <a:t> 符号</a:t>
            </a:r>
            <a:r>
              <a:rPr lang="zh-CN" altLang="en-US" dirty="0"/>
              <a:t>溢出</a:t>
            </a:r>
            <a:r>
              <a:rPr lang="en-US" altLang="zh-CN" dirty="0"/>
              <a:t>(</a:t>
            </a:r>
            <a:r>
              <a:rPr lang="en-US" altLang="zh-CN" dirty="0" err="1"/>
              <a:t>Signedness</a:t>
            </a:r>
            <a:r>
              <a:rPr lang="en-US" altLang="zh-CN" dirty="0"/>
              <a:t> Bug) </a:t>
            </a:r>
          </a:p>
          <a:p>
            <a:pPr lvl="3"/>
            <a:r>
              <a:rPr lang="zh-CN" altLang="en-US" dirty="0" smtClean="0"/>
              <a:t>一</a:t>
            </a:r>
            <a:r>
              <a:rPr lang="zh-CN" altLang="en-US" dirty="0"/>
              <a:t>个无符号的变量被看作有符号，或者一个有符号的变量被看作无符号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137237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整形溢出</a:t>
            </a:r>
            <a:endParaRPr lang="en-US" altLang="zh-CN" dirty="0"/>
          </a:p>
          <a:p>
            <a:pPr lvl="2"/>
            <a:r>
              <a:rPr lang="zh-CN" altLang="en-US" dirty="0" smtClean="0"/>
              <a:t> 宽度溢出实例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07968" y="1434511"/>
            <a:ext cx="5906378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main(void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s;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0xdeadbeef;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l;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l;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(“l = 0x%x (%d bits)\n”, l,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 * 8);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 = 0x%x (%d bits)\n”, s,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* 8);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(“c = 0x%x (%d bits)\n”, c,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* 8);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system(“pause”);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EOF */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99456" y="3573016"/>
            <a:ext cx="4071937" cy="132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结果：</a:t>
            </a:r>
            <a:b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= 0x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deadbeef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(32 bits)</a:t>
            </a:r>
            <a:b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0xffff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beef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(16 bits)</a:t>
            </a:r>
            <a:b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= 0xffffff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(8 bits)</a:t>
            </a:r>
            <a:endParaRPr lang="zh-CN" altLang="en-US" sz="2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5160573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整形溢出</a:t>
            </a:r>
            <a:endParaRPr lang="en-US" altLang="zh-CN" dirty="0"/>
          </a:p>
          <a:p>
            <a:pPr lvl="2"/>
            <a:r>
              <a:rPr lang="zh-CN" altLang="en-US" dirty="0" smtClean="0"/>
              <a:t> 运算溢出实例</a:t>
            </a:r>
            <a:endParaRPr lang="en-US" altLang="zh-CN" dirty="0" smtClean="0"/>
          </a:p>
          <a:p>
            <a:pPr lvl="3"/>
            <a:r>
              <a:rPr lang="zh-CN" altLang="en-US" dirty="0"/>
              <a:t>在整数溢出确实发生之前我们是无法得知它会溢出的，因此程序是没有办法区分先前计算出的值是否正确。如果计算结果作为一个缓冲区的大小或数组的下标时将会非常危险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691644" y="1724323"/>
            <a:ext cx="590637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short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datalength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*buff;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datalength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false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datalength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datalength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*2;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 = </a:t>
            </a:r>
            <a:r>
              <a:rPr lang="en-US" altLang="zh-C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datalength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(buff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datalength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 缓冲区</a:t>
            </a:r>
            <a:endParaRPr lang="zh-CN" altLang="en-US" dirty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程序的角度，缓冲区就是应用程序用来保存用户输入数据、程序临时数据的内存空间</a:t>
            </a:r>
          </a:p>
          <a:p>
            <a:pPr lvl="1"/>
            <a:r>
              <a:rPr lang="zh-CN" altLang="en-US" dirty="0" smtClean="0"/>
              <a:t> 缓冲区</a:t>
            </a:r>
            <a:r>
              <a:rPr lang="zh-CN" altLang="en-US" dirty="0"/>
              <a:t>的</a:t>
            </a:r>
            <a:r>
              <a:rPr lang="zh-CN" altLang="en-US" dirty="0" smtClean="0"/>
              <a:t>本质： 数组 </a:t>
            </a:r>
            <a:endParaRPr lang="zh-CN" altLang="en-US" dirty="0"/>
          </a:p>
          <a:p>
            <a:pPr lvl="1"/>
            <a:r>
              <a:rPr lang="zh-CN" altLang="en-US" dirty="0" smtClean="0"/>
              <a:t> 存储位置：栈（</a:t>
            </a:r>
            <a:r>
              <a:rPr lang="en-US" altLang="zh-CN" dirty="0"/>
              <a:t>Stack</a:t>
            </a:r>
            <a:r>
              <a:rPr lang="zh-CN" altLang="en-US" dirty="0" smtClean="0"/>
              <a:t>）、堆（</a:t>
            </a:r>
            <a:r>
              <a:rPr lang="en-US" altLang="zh-CN" dirty="0"/>
              <a:t>Heap</a:t>
            </a:r>
            <a:r>
              <a:rPr lang="zh-CN" altLang="en-US" dirty="0" smtClean="0"/>
              <a:t>）、数据段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一、缓冲区溢出基本概念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/>
              <a:t>格式化字符串溢出</a:t>
            </a:r>
          </a:p>
          <a:p>
            <a:pPr lvl="2"/>
            <a:r>
              <a:rPr lang="zh-CN" altLang="en-US" dirty="0" smtClean="0"/>
              <a:t> 格式化</a:t>
            </a:r>
            <a:r>
              <a:rPr lang="zh-CN" altLang="en-US" dirty="0"/>
              <a:t>函数</a:t>
            </a:r>
          </a:p>
          <a:p>
            <a:pPr lvl="3"/>
            <a:r>
              <a:rPr lang="en-US" altLang="zh-CN" dirty="0" err="1" smtClean="0">
                <a:solidFill>
                  <a:srgbClr val="C00000"/>
                </a:solidFill>
              </a:rPr>
              <a:t>fprintf</a:t>
            </a:r>
            <a:r>
              <a:rPr lang="zh-CN" altLang="en-US" dirty="0"/>
              <a:t>：将格式化的数据打印至文件；</a:t>
            </a:r>
          </a:p>
          <a:p>
            <a:pPr lvl="3"/>
            <a:r>
              <a:rPr lang="en-US" altLang="zh-CN" dirty="0" err="1">
                <a:solidFill>
                  <a:srgbClr val="C00000"/>
                </a:solidFill>
              </a:rPr>
              <a:t>printf</a:t>
            </a:r>
            <a:r>
              <a:rPr lang="zh-CN" altLang="en-US" dirty="0"/>
              <a:t>：将格式化的数据打印至标准输出</a:t>
            </a:r>
            <a:r>
              <a:rPr lang="en-US" altLang="zh-CN" dirty="0" err="1"/>
              <a:t>stdout</a:t>
            </a:r>
            <a:r>
              <a:rPr lang="zh-CN" altLang="en-US" dirty="0"/>
              <a:t>；</a:t>
            </a:r>
          </a:p>
          <a:p>
            <a:pPr lvl="3"/>
            <a:r>
              <a:rPr lang="en-US" altLang="zh-CN" dirty="0" err="1">
                <a:solidFill>
                  <a:srgbClr val="C00000"/>
                </a:solidFill>
              </a:rPr>
              <a:t>sprintf</a:t>
            </a:r>
            <a:r>
              <a:rPr lang="zh-CN" altLang="en-US" dirty="0"/>
              <a:t>：将格式化的数据存储到缓冲区中；</a:t>
            </a:r>
          </a:p>
          <a:p>
            <a:pPr lvl="3"/>
            <a:r>
              <a:rPr lang="en-US" altLang="zh-CN" dirty="0" err="1">
                <a:solidFill>
                  <a:srgbClr val="C00000"/>
                </a:solidFill>
              </a:rPr>
              <a:t>snprintf</a:t>
            </a:r>
            <a:r>
              <a:rPr lang="zh-CN" altLang="en-US" dirty="0"/>
              <a:t>：将指定长度的格式化数据存储到缓冲区中；</a:t>
            </a:r>
          </a:p>
          <a:p>
            <a:pPr lvl="3"/>
            <a:r>
              <a:rPr lang="en-US" altLang="zh-CN" dirty="0" err="1">
                <a:solidFill>
                  <a:srgbClr val="C00000"/>
                </a:solidFill>
              </a:rPr>
              <a:t>vfprintf</a:t>
            </a:r>
            <a:r>
              <a:rPr lang="zh-CN" altLang="en-US" dirty="0"/>
              <a:t>：将</a:t>
            </a:r>
            <a:r>
              <a:rPr lang="en-US" altLang="zh-CN" dirty="0" err="1"/>
              <a:t>va_arg</a:t>
            </a:r>
            <a:r>
              <a:rPr lang="zh-CN" altLang="en-US" dirty="0"/>
              <a:t>结构中的格式化数据打印到文件；</a:t>
            </a:r>
          </a:p>
          <a:p>
            <a:pPr lvl="3"/>
            <a:r>
              <a:rPr lang="en-US" altLang="zh-CN" dirty="0" err="1">
                <a:solidFill>
                  <a:srgbClr val="C00000"/>
                </a:solidFill>
              </a:rPr>
              <a:t>vprintf</a:t>
            </a:r>
            <a:r>
              <a:rPr lang="zh-CN" altLang="en-US" dirty="0"/>
              <a:t>： 将</a:t>
            </a:r>
            <a:r>
              <a:rPr lang="en-US" altLang="zh-CN" dirty="0" err="1"/>
              <a:t>va_arg</a:t>
            </a:r>
            <a:r>
              <a:rPr lang="zh-CN" altLang="en-US" dirty="0"/>
              <a:t>结构中的格式化数据打印到标准输出</a:t>
            </a:r>
            <a:r>
              <a:rPr lang="en-US" altLang="zh-CN" dirty="0" err="1"/>
              <a:t>stdout</a:t>
            </a:r>
            <a:r>
              <a:rPr lang="zh-CN" altLang="en-US" dirty="0"/>
              <a:t>；</a:t>
            </a:r>
          </a:p>
          <a:p>
            <a:pPr lvl="3"/>
            <a:r>
              <a:rPr lang="en-US" altLang="zh-CN" dirty="0" err="1">
                <a:solidFill>
                  <a:srgbClr val="C00000"/>
                </a:solidFill>
              </a:rPr>
              <a:t>vsprintf</a:t>
            </a:r>
            <a:r>
              <a:rPr lang="zh-CN" altLang="en-US" dirty="0"/>
              <a:t>：将</a:t>
            </a:r>
            <a:r>
              <a:rPr lang="en-US" altLang="zh-CN" dirty="0" err="1"/>
              <a:t>va_arg</a:t>
            </a:r>
            <a:r>
              <a:rPr lang="zh-CN" altLang="en-US" dirty="0"/>
              <a:t>结构中的格式化数据存储到缓冲区中；</a:t>
            </a:r>
          </a:p>
          <a:p>
            <a:pPr lvl="3"/>
            <a:r>
              <a:rPr lang="en-US" altLang="zh-CN" dirty="0" err="1">
                <a:solidFill>
                  <a:srgbClr val="C00000"/>
                </a:solidFill>
              </a:rPr>
              <a:t>vsnprintf</a:t>
            </a:r>
            <a:r>
              <a:rPr lang="zh-CN" altLang="en-US" dirty="0"/>
              <a:t>：将</a:t>
            </a:r>
            <a:r>
              <a:rPr lang="en-US" altLang="zh-CN" dirty="0" err="1"/>
              <a:t>va_arg</a:t>
            </a:r>
            <a:r>
              <a:rPr lang="zh-CN" altLang="en-US" dirty="0"/>
              <a:t>结构中指定长度的格式化数据存储到缓冲区中；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/>
              <a:t>格式化字符串溢出</a:t>
            </a:r>
          </a:p>
          <a:p>
            <a:pPr lvl="2"/>
            <a:r>
              <a:rPr lang="zh-CN" altLang="en-US" dirty="0" smtClean="0"/>
              <a:t> 格式化函数的功能</a:t>
            </a:r>
            <a:endParaRPr lang="zh-CN" altLang="en-US" dirty="0"/>
          </a:p>
          <a:p>
            <a:pPr lvl="3"/>
            <a:r>
              <a:rPr lang="zh-CN" altLang="en-US" dirty="0"/>
              <a:t>将某些类型的数据转换为字符串类型进行打印；</a:t>
            </a:r>
          </a:p>
          <a:p>
            <a:pPr lvl="3"/>
            <a:r>
              <a:rPr lang="zh-CN" altLang="en-US" dirty="0"/>
              <a:t>根据参数</a:t>
            </a:r>
            <a:r>
              <a:rPr lang="en-US" altLang="zh-CN" dirty="0"/>
              <a:t>format</a:t>
            </a:r>
            <a:r>
              <a:rPr lang="zh-CN" altLang="en-US" dirty="0"/>
              <a:t>提供的控制信息，将其后的参数转换为某种输出格式；</a:t>
            </a:r>
          </a:p>
          <a:p>
            <a:pPr lvl="3"/>
            <a:r>
              <a:rPr lang="zh-CN" altLang="en-US" dirty="0"/>
              <a:t>输出到不同的目标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比如</a:t>
            </a:r>
            <a:r>
              <a:rPr lang="zh-CN" altLang="en-US" dirty="0"/>
              <a:t>要显示整型的变量“</a:t>
            </a:r>
            <a:r>
              <a:rPr lang="en-US" altLang="zh-CN" dirty="0" err="1"/>
              <a:t>dVal</a:t>
            </a:r>
            <a:r>
              <a:rPr lang="en-US" altLang="zh-CN" dirty="0"/>
              <a:t>”</a:t>
            </a:r>
            <a:r>
              <a:rPr lang="zh-CN" altLang="en-US" dirty="0"/>
              <a:t>的值，就可以使用下面的格式化字符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1371600" lvl="3" indent="0" algn="l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dirty="0">
                <a:solidFill>
                  <a:srgbClr val="C00000"/>
                </a:solidFill>
              </a:rPr>
              <a:t>(“The value is %d”,</a:t>
            </a:r>
            <a:r>
              <a:rPr lang="en-US" altLang="zh-CN" dirty="0" err="1">
                <a:solidFill>
                  <a:srgbClr val="C00000"/>
                </a:solidFill>
              </a:rPr>
              <a:t>dVal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lvl="3"/>
            <a:r>
              <a:rPr lang="zh-CN" altLang="en-US" dirty="0"/>
              <a:t>如果程序员想用十六进制显示同样值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371600" lvl="3" indent="0" algn="l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dirty="0">
                <a:solidFill>
                  <a:srgbClr val="C00000"/>
                </a:solidFill>
              </a:rPr>
              <a:t>(“The value in decimal is %d and in hexadecimal is x%”,</a:t>
            </a:r>
            <a:r>
              <a:rPr lang="en-US" altLang="zh-CN" dirty="0" err="1">
                <a:solidFill>
                  <a:srgbClr val="C00000"/>
                </a:solidFill>
              </a:rPr>
              <a:t>dVal,dVal</a:t>
            </a:r>
            <a:r>
              <a:rPr lang="en-US" altLang="zh-CN" dirty="0" smtClean="0">
                <a:solidFill>
                  <a:srgbClr val="C00000"/>
                </a:solidFill>
              </a:rPr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1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5952661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/>
              <a:t>格式化字符串</a:t>
            </a:r>
            <a:r>
              <a:rPr lang="zh-CN" altLang="en-US" dirty="0" smtClean="0"/>
              <a:t>溢出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423248" y="2444455"/>
            <a:ext cx="6768752" cy="386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bytes_formatted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buffer[28]=”ABCDEFGHIJKLMNOPQRSTUVWXYZ”;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(“%.20x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%n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”,buffer,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&amp;bytes_formatted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of bytes formatted in the previous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was %d\n”,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bytes_formatted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b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b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7" name="矩形 6"/>
          <p:cNvSpPr/>
          <p:nvPr/>
        </p:nvSpPr>
        <p:spPr>
          <a:xfrm>
            <a:off x="1217957" y="2450664"/>
            <a:ext cx="41579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参数必须是一个有符号整数的指针，它存储它出现之前打印的所有字符数。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5948" y="4265044"/>
            <a:ext cx="5067300" cy="120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编译后输出显示为：　　</a:t>
            </a:r>
            <a:br>
              <a:rPr lang="zh-CN" alt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0000000000000012ff64</a:t>
            </a:r>
            <a:b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bytes formatted in the previous </a:t>
            </a:r>
            <a:r>
              <a:rPr lang="en-US" altLang="zh-CN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statement was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8470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/>
              <a:t>格式化字符串</a:t>
            </a:r>
            <a:r>
              <a:rPr lang="zh-CN" altLang="en-US" dirty="0" smtClean="0"/>
              <a:t>溢出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argv</a:t>
            </a:r>
            <a:r>
              <a:rPr lang="en-US" altLang="zh-CN" dirty="0" smtClean="0"/>
              <a:t> </a:t>
            </a:r>
            <a:r>
              <a:rPr lang="zh-CN" altLang="en-US" dirty="0"/>
              <a:t>是一个指针数组，它的元素个数是</a:t>
            </a:r>
            <a:r>
              <a:rPr lang="en-US" altLang="zh-CN" dirty="0" err="1"/>
              <a:t>argc</a:t>
            </a:r>
            <a:r>
              <a:rPr lang="zh-CN" altLang="en-US" dirty="0"/>
              <a:t>，存放的是指向每一个参数的指针，他的第一个元素即</a:t>
            </a:r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为编译生成的可执行文件名。从第二个元素</a:t>
            </a:r>
            <a:r>
              <a:rPr lang="en-US" altLang="zh-CN" dirty="0"/>
              <a:t>(</a:t>
            </a:r>
            <a:r>
              <a:rPr lang="en-US" altLang="zh-CN" dirty="0" err="1"/>
              <a:t>argv</a:t>
            </a:r>
            <a:r>
              <a:rPr lang="en-US" altLang="zh-CN" dirty="0"/>
              <a:t>[1])</a:t>
            </a:r>
            <a:r>
              <a:rPr lang="zh-CN" altLang="en-US" dirty="0"/>
              <a:t>开始，是每一个参数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argc</a:t>
            </a:r>
            <a:r>
              <a:rPr lang="en-US" altLang="zh-CN" dirty="0"/>
              <a:t> </a:t>
            </a:r>
            <a:r>
              <a:rPr lang="zh-CN" altLang="en-US" dirty="0"/>
              <a:t>表示</a:t>
            </a:r>
            <a:r>
              <a:rPr lang="en-US" altLang="zh-CN" dirty="0" err="1"/>
              <a:t>argv</a:t>
            </a:r>
            <a:r>
              <a:rPr lang="zh-CN" altLang="en-US" dirty="0"/>
              <a:t>的大小，是实际参数个数＋</a:t>
            </a:r>
            <a:r>
              <a:rPr lang="en-US" altLang="zh-CN" dirty="0"/>
              <a:t>1</a:t>
            </a:r>
            <a:r>
              <a:rPr lang="zh-CN" altLang="en-US" dirty="0"/>
              <a:t>，其中＋</a:t>
            </a:r>
            <a:r>
              <a:rPr lang="en-US" altLang="zh-CN" dirty="0"/>
              <a:t>1</a:t>
            </a:r>
            <a:r>
              <a:rPr lang="zh-CN" altLang="en-US" dirty="0"/>
              <a:t>是因为</a:t>
            </a:r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是编译后的可执行文件名。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48128" y="1395117"/>
            <a:ext cx="5040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1;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1)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[count]);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“);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++;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--;</a:t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6384709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缓冲区溢出</a:t>
            </a:r>
            <a:r>
              <a:rPr lang="en-US" altLang="zh-CN" dirty="0" smtClean="0"/>
              <a:t>—</a:t>
            </a:r>
            <a:r>
              <a:rPr lang="zh-CN" altLang="en-US" dirty="0"/>
              <a:t>格式化字符串</a:t>
            </a:r>
            <a:r>
              <a:rPr lang="zh-CN" altLang="en-US" dirty="0" smtClean="0"/>
              <a:t>溢出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4982" y="2332177"/>
            <a:ext cx="457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编译后运行和显示如下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myecho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myecho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 is some text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 is some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myecho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x%x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112ffc0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600056" y="1844824"/>
            <a:ext cx="46085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myecho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x%x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，并没有按照原本的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x%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打印出来，却显示的十六进制数？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因为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这些属于格式化字符，它们被传递给</a:t>
            </a:r>
            <a:r>
              <a:rPr lang="en-US" altLang="zh-CN" sz="20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函数却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没有用字符串来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解释这些字符，被认为是格式化字符。安全的写法应该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是：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defTabSz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(“%s”,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[count])</a:t>
            </a:r>
            <a:b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而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不是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[count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]);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技术类型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人</a:t>
            </a:r>
            <a:r>
              <a:rPr lang="en-US" altLang="zh-CN" dirty="0"/>
              <a:t>—</a:t>
            </a:r>
            <a:r>
              <a:rPr lang="zh-CN" altLang="en-US" dirty="0"/>
              <a:t>代码作者</a:t>
            </a:r>
          </a:p>
          <a:p>
            <a:pPr lvl="2"/>
            <a:r>
              <a:rPr lang="zh-CN" altLang="en-US" dirty="0" smtClean="0"/>
              <a:t> 编译器</a:t>
            </a:r>
            <a:endParaRPr lang="zh-CN" altLang="en-US" dirty="0"/>
          </a:p>
          <a:p>
            <a:pPr lvl="2"/>
            <a:r>
              <a:rPr lang="zh-CN" altLang="en-US" dirty="0" smtClean="0"/>
              <a:t> 语言</a:t>
            </a:r>
            <a:endParaRPr lang="zh-CN" altLang="en-US" dirty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 smtClean="0"/>
              <a:t>RunTime</a:t>
            </a:r>
            <a:r>
              <a:rPr lang="zh-CN" altLang="en-US" dirty="0"/>
              <a:t>保护</a:t>
            </a:r>
          </a:p>
          <a:p>
            <a:pPr lvl="2"/>
            <a:r>
              <a:rPr lang="zh-CN" altLang="en-US" dirty="0" smtClean="0"/>
              <a:t> 操作系统</a:t>
            </a:r>
            <a:endParaRPr lang="zh-CN" altLang="en-US" dirty="0"/>
          </a:p>
          <a:p>
            <a:pPr lvl="2"/>
            <a:r>
              <a:rPr lang="zh-CN" altLang="en-US" dirty="0" smtClean="0"/>
              <a:t> 硬件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溢出保护技术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8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技术类型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人</a:t>
            </a:r>
            <a:r>
              <a:rPr lang="en-US" altLang="zh-CN" dirty="0"/>
              <a:t>—</a:t>
            </a:r>
            <a:r>
              <a:rPr lang="zh-CN" altLang="en-US" dirty="0"/>
              <a:t>代码作者</a:t>
            </a:r>
          </a:p>
          <a:p>
            <a:pPr lvl="2"/>
            <a:r>
              <a:rPr lang="zh-CN" altLang="en-US" dirty="0" smtClean="0"/>
              <a:t> 编写</a:t>
            </a:r>
            <a:r>
              <a:rPr lang="zh-CN" altLang="en-US" dirty="0"/>
              <a:t>正确的代码</a:t>
            </a:r>
          </a:p>
          <a:p>
            <a:pPr lvl="2"/>
            <a:r>
              <a:rPr lang="zh-CN" altLang="en-US" dirty="0" smtClean="0"/>
              <a:t> 方法</a:t>
            </a:r>
            <a:endParaRPr lang="zh-CN" altLang="en-US" dirty="0"/>
          </a:p>
          <a:p>
            <a:pPr lvl="3"/>
            <a:r>
              <a:rPr lang="zh-CN" altLang="en-US" dirty="0" smtClean="0"/>
              <a:t>学习</a:t>
            </a:r>
            <a:r>
              <a:rPr lang="zh-CN" altLang="en-US" dirty="0"/>
              <a:t>安全编程</a:t>
            </a:r>
          </a:p>
          <a:p>
            <a:pPr lvl="3"/>
            <a:r>
              <a:rPr lang="zh-CN" altLang="en-US" dirty="0" smtClean="0"/>
              <a:t>软件质量</a:t>
            </a:r>
            <a:r>
              <a:rPr lang="zh-CN" altLang="en-US" dirty="0"/>
              <a:t>控制</a:t>
            </a:r>
          </a:p>
          <a:p>
            <a:pPr lvl="3"/>
            <a:r>
              <a:rPr lang="zh-CN" altLang="en-US" dirty="0" smtClean="0"/>
              <a:t>源码</a:t>
            </a:r>
            <a:r>
              <a:rPr lang="zh-CN" altLang="en-US" dirty="0"/>
              <a:t>级纠错工具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溢出保护技术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1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技术类型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编译器</a:t>
            </a:r>
            <a:endParaRPr lang="zh-CN" altLang="en-US" dirty="0"/>
          </a:p>
          <a:p>
            <a:pPr lvl="2"/>
            <a:r>
              <a:rPr lang="zh-CN" altLang="en-US" dirty="0" smtClean="0"/>
              <a:t> 数组</a:t>
            </a:r>
            <a:r>
              <a:rPr lang="zh-CN" altLang="en-US" dirty="0"/>
              <a:t>边界检查</a:t>
            </a:r>
          </a:p>
          <a:p>
            <a:pPr lvl="2"/>
            <a:r>
              <a:rPr lang="zh-CN" altLang="en-US" dirty="0" smtClean="0"/>
              <a:t> 编译</a:t>
            </a:r>
            <a:r>
              <a:rPr lang="zh-CN" altLang="en-US" dirty="0"/>
              <a:t>时加入条件</a:t>
            </a:r>
          </a:p>
          <a:p>
            <a:pPr lvl="3"/>
            <a:r>
              <a:rPr lang="zh-CN" altLang="en-US" dirty="0" smtClean="0"/>
              <a:t>例如</a:t>
            </a:r>
            <a:r>
              <a:rPr lang="en-US" altLang="zh-CN" dirty="0" smtClean="0"/>
              <a:t>Canaries</a:t>
            </a:r>
            <a:r>
              <a:rPr lang="zh-CN" altLang="en-US" dirty="0" smtClean="0"/>
              <a:t>探测：要检测</a:t>
            </a:r>
            <a:r>
              <a:rPr lang="zh-CN" altLang="en-US" dirty="0"/>
              <a:t>对函数栈的破坏，需要修改函数栈的组织，在缓冲区和控制信息（</a:t>
            </a:r>
            <a:r>
              <a:rPr lang="zh-CN" altLang="en-US" dirty="0" smtClean="0"/>
              <a:t>如</a:t>
            </a:r>
            <a:r>
              <a:rPr lang="en-US" altLang="zh-CN" dirty="0" smtClean="0"/>
              <a:t>EIP </a:t>
            </a:r>
            <a:r>
              <a:rPr lang="zh-CN" altLang="en-US" dirty="0"/>
              <a:t>等）间插入一个 </a:t>
            </a:r>
            <a:r>
              <a:rPr lang="en-US" altLang="zh-CN" dirty="0"/>
              <a:t>canary word</a:t>
            </a:r>
            <a:r>
              <a:rPr lang="zh-CN" altLang="en-US" dirty="0"/>
              <a:t>。这样，当缓冲区被溢出时，在返回地址被覆盖之前 </a:t>
            </a:r>
            <a:r>
              <a:rPr lang="en-US" altLang="zh-CN" dirty="0"/>
              <a:t>canary word </a:t>
            </a:r>
            <a:r>
              <a:rPr lang="zh-CN" altLang="en-US" dirty="0"/>
              <a:t>会首先被覆盖。通过检查 </a:t>
            </a:r>
            <a:r>
              <a:rPr lang="en-US" altLang="zh-CN" dirty="0"/>
              <a:t>canary word </a:t>
            </a:r>
            <a:r>
              <a:rPr lang="zh-CN" altLang="en-US" dirty="0"/>
              <a:t>的值是否被修改，就可以判断是否发生了溢出</a:t>
            </a:r>
            <a:r>
              <a:rPr lang="zh-CN" altLang="en-US" dirty="0" smtClean="0"/>
              <a:t>攻击。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溢出保护技术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80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技术类型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pPr lvl="2"/>
            <a:r>
              <a:rPr lang="zh-CN" altLang="en-US" dirty="0" smtClean="0"/>
              <a:t> 为什么</a:t>
            </a:r>
            <a:r>
              <a:rPr lang="zh-CN" altLang="en-US" dirty="0"/>
              <a:t>会出现缓冲区溢出？</a:t>
            </a:r>
          </a:p>
          <a:p>
            <a:pPr lvl="3"/>
            <a:r>
              <a:rPr lang="en-US" altLang="zh-CN" dirty="0" smtClean="0"/>
              <a:t>C/C</a:t>
            </a:r>
            <a:r>
              <a:rPr lang="en-US" altLang="zh-CN" dirty="0"/>
              <a:t>++</a:t>
            </a:r>
            <a:r>
              <a:rPr lang="zh-CN" altLang="en-US" dirty="0"/>
              <a:t>出于效率的考虑，不检查数组的边界（语言固有缺陷）</a:t>
            </a:r>
          </a:p>
          <a:p>
            <a:pPr lvl="2"/>
            <a:r>
              <a:rPr lang="zh-CN" altLang="en-US" dirty="0" smtClean="0"/>
              <a:t> 类型</a:t>
            </a:r>
            <a:r>
              <a:rPr lang="zh-CN" altLang="en-US" dirty="0"/>
              <a:t>非安全</a:t>
            </a:r>
            <a:r>
              <a:rPr lang="zh-CN" altLang="en-US" dirty="0" smtClean="0"/>
              <a:t>语言</a:t>
            </a:r>
            <a:r>
              <a:rPr lang="en-US" altLang="zh-CN" dirty="0" smtClean="0">
                <a:solidFill>
                  <a:srgbClr val="C00000"/>
                </a:solidFill>
              </a:rPr>
              <a:t>VS</a:t>
            </a:r>
            <a:r>
              <a:rPr lang="zh-CN" altLang="en-US" dirty="0" smtClean="0"/>
              <a:t>类型</a:t>
            </a:r>
            <a:r>
              <a:rPr lang="zh-CN" altLang="en-US" dirty="0"/>
              <a:t>安全语言</a:t>
            </a:r>
          </a:p>
          <a:p>
            <a:pPr lvl="3"/>
            <a:r>
              <a:rPr lang="en-US" altLang="zh-CN" dirty="0" smtClean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en-US" altLang="zh-CN" dirty="0" smtClean="0">
                <a:solidFill>
                  <a:srgbClr val="C00000"/>
                </a:solidFill>
              </a:rPr>
              <a:t>VS</a:t>
            </a:r>
            <a:r>
              <a:rPr lang="en-US" altLang="zh-CN" dirty="0" smtClean="0"/>
              <a:t> C</a:t>
            </a:r>
            <a:r>
              <a:rPr lang="en-US" altLang="zh-CN" dirty="0"/>
              <a:t>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溢出保护技术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3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技术类型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RunTime</a:t>
            </a:r>
            <a:r>
              <a:rPr lang="zh-CN" altLang="en-US" dirty="0"/>
              <a:t>保护</a:t>
            </a:r>
          </a:p>
          <a:p>
            <a:pPr lvl="2"/>
            <a:r>
              <a:rPr lang="zh-CN" altLang="en-US" dirty="0" smtClean="0"/>
              <a:t> 二进制</a:t>
            </a:r>
            <a:r>
              <a:rPr lang="zh-CN" altLang="en-US" dirty="0"/>
              <a:t>重写保护</a:t>
            </a:r>
            <a:r>
              <a:rPr lang="zh-CN" altLang="en-US" dirty="0" smtClean="0"/>
              <a:t>技术：</a:t>
            </a:r>
            <a:r>
              <a:rPr lang="zh-CN" altLang="en-US" dirty="0"/>
              <a:t>强制对重要的栈在使用之前进行</a:t>
            </a:r>
            <a:r>
              <a:rPr lang="zh-CN" altLang="en-US" dirty="0" smtClean="0"/>
              <a:t>检测。</a:t>
            </a:r>
            <a:endParaRPr lang="zh-CN" altLang="en-US" dirty="0"/>
          </a:p>
          <a:p>
            <a:pPr lvl="2"/>
            <a:r>
              <a:rPr lang="en-US" altLang="zh-CN" dirty="0" smtClean="0"/>
              <a:t> Hook</a:t>
            </a:r>
            <a:r>
              <a:rPr lang="zh-CN" altLang="en-US" dirty="0"/>
              <a:t>危险函数</a:t>
            </a:r>
            <a:r>
              <a:rPr lang="zh-CN" altLang="en-US" dirty="0" smtClean="0"/>
              <a:t>技术：</a:t>
            </a:r>
            <a:r>
              <a:rPr lang="zh-CN" altLang="en-US" dirty="0"/>
              <a:t>过拦截所有已知有问题的库函数调用来分析缓冲区溢出的</a:t>
            </a:r>
            <a:r>
              <a:rPr lang="zh-CN" altLang="en-US" dirty="0" smtClean="0"/>
              <a:t>存在性。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溢出保护技术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86ada486bee58b3e66096e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501008"/>
            <a:ext cx="6120680" cy="265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3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 缓冲区溢出</a:t>
            </a:r>
            <a:endParaRPr lang="zh-CN" altLang="en-US" dirty="0"/>
          </a:p>
          <a:p>
            <a:pPr lvl="2"/>
            <a:r>
              <a:rPr lang="zh-CN" altLang="en-US" dirty="0" smtClean="0"/>
              <a:t> 如果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输入的数据长度超出了程序为其分配的内存空间</a:t>
            </a:r>
            <a:r>
              <a:rPr lang="zh-CN" altLang="en-US" dirty="0"/>
              <a:t>，这些数据就会覆盖程序为其它数据分配的内存空间，形成所谓的缓冲区溢出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一、缓冲区溢出基本概念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516245"/>
            <a:ext cx="5901653" cy="25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0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技术类型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操作系统保护</a:t>
            </a:r>
            <a:endParaRPr lang="zh-CN" altLang="en-US" dirty="0"/>
          </a:p>
          <a:p>
            <a:pPr lvl="2"/>
            <a:r>
              <a:rPr lang="zh-CN" altLang="en-US" dirty="0" smtClean="0"/>
              <a:t> 缓冲区</a:t>
            </a:r>
            <a:r>
              <a:rPr lang="zh-CN" altLang="en-US" dirty="0"/>
              <a:t>是存放数据地方，可以在硬件或操作系统层次上强制缓冲区的内容不得</a:t>
            </a:r>
            <a:r>
              <a:rPr lang="zh-CN" altLang="en-US" dirty="0" smtClean="0"/>
              <a:t>执行；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堆栈</a:t>
            </a:r>
            <a:r>
              <a:rPr lang="zh-CN" altLang="en-US" dirty="0"/>
              <a:t>不可执行内核补丁</a:t>
            </a:r>
          </a:p>
          <a:p>
            <a:pPr lvl="3"/>
            <a:r>
              <a:rPr lang="en-US" altLang="zh-CN" dirty="0" smtClean="0"/>
              <a:t>Solar </a:t>
            </a:r>
            <a:r>
              <a:rPr lang="en-US" altLang="zh-CN" dirty="0"/>
              <a:t>designer’s </a:t>
            </a:r>
            <a:r>
              <a:rPr lang="en-US" altLang="zh-CN" dirty="0" err="1"/>
              <a:t>nonexec</a:t>
            </a:r>
            <a:r>
              <a:rPr lang="en-US" altLang="zh-CN" dirty="0"/>
              <a:t> kernel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Solaris/SPARC </a:t>
            </a:r>
            <a:r>
              <a:rPr lang="en-US" altLang="zh-CN" dirty="0" err="1"/>
              <a:t>nonexec</a:t>
            </a:r>
            <a:r>
              <a:rPr lang="en-US" altLang="zh-CN" dirty="0"/>
              <a:t>-stack protection</a:t>
            </a:r>
          </a:p>
          <a:p>
            <a:pPr lvl="2"/>
            <a:r>
              <a:rPr lang="zh-CN" altLang="en-US" dirty="0" smtClean="0"/>
              <a:t> 数据段</a:t>
            </a:r>
            <a:r>
              <a:rPr lang="zh-CN" altLang="en-US" dirty="0"/>
              <a:t>不可执行内核补丁</a:t>
            </a:r>
          </a:p>
          <a:p>
            <a:pPr lvl="3"/>
            <a:r>
              <a:rPr lang="en-US" altLang="zh-CN" dirty="0" err="1" smtClean="0"/>
              <a:t>kNoX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内核补丁，仅支持</a:t>
            </a:r>
            <a:r>
              <a:rPr lang="en-US" altLang="zh-CN" dirty="0"/>
              <a:t>2.2</a:t>
            </a:r>
            <a:r>
              <a:rPr lang="zh-CN" altLang="en-US" dirty="0" smtClean="0"/>
              <a:t>内核、</a:t>
            </a:r>
            <a:r>
              <a:rPr lang="en-US" altLang="zh-CN" dirty="0" smtClean="0"/>
              <a:t>RSX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  <a:r>
              <a:rPr lang="zh-CN" altLang="en-US" dirty="0" smtClean="0"/>
              <a:t>模块、</a:t>
            </a:r>
            <a:r>
              <a:rPr lang="en-US" altLang="zh-CN" dirty="0" smtClean="0"/>
              <a:t>Exec </a:t>
            </a:r>
            <a:r>
              <a:rPr lang="en-US" altLang="zh-CN" dirty="0"/>
              <a:t>shield</a:t>
            </a:r>
          </a:p>
          <a:p>
            <a:pPr lvl="2"/>
            <a:r>
              <a:rPr lang="zh-CN" altLang="en-US" dirty="0"/>
              <a:t>增强的缓冲区溢出保护及内核</a:t>
            </a:r>
            <a:r>
              <a:rPr lang="en-US" altLang="zh-CN" dirty="0"/>
              <a:t>MAC</a:t>
            </a:r>
          </a:p>
          <a:p>
            <a:pPr lvl="3"/>
            <a:r>
              <a:rPr lang="en-US" altLang="zh-CN" dirty="0" err="1" smtClean="0"/>
              <a:t>OpenBSD</a:t>
            </a:r>
            <a:r>
              <a:rPr lang="en-US" altLang="zh-CN" dirty="0" smtClean="0"/>
              <a:t> </a:t>
            </a:r>
            <a:r>
              <a:rPr lang="en-US" altLang="zh-CN" dirty="0"/>
              <a:t>security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PaX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溢出保护技术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9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技术类型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硬件保护</a:t>
            </a:r>
            <a:endParaRPr lang="zh-CN" altLang="en-US" dirty="0"/>
          </a:p>
          <a:p>
            <a:pPr lvl="2"/>
            <a:r>
              <a:rPr lang="zh-CN" altLang="en-US" dirty="0" smtClean="0"/>
              <a:t> 传统</a:t>
            </a:r>
            <a:r>
              <a:rPr lang="en-US" altLang="zh-CN" dirty="0" smtClean="0"/>
              <a:t>X86CPU</a:t>
            </a:r>
            <a:r>
              <a:rPr lang="zh-CN" altLang="en-US" dirty="0"/>
              <a:t>上采用</a:t>
            </a:r>
            <a:r>
              <a:rPr lang="en-US" altLang="zh-CN" dirty="0"/>
              <a:t>4GB</a:t>
            </a:r>
            <a:r>
              <a:rPr lang="zh-CN" altLang="en-US" dirty="0"/>
              <a:t>平坦模式，数据段和代码段的线性地址是重叠的，页面只要可读就可以执行，诸多内核补丁才会费尽心机设计了各种方法来使数据段不可</a:t>
            </a:r>
            <a:r>
              <a:rPr lang="zh-CN" altLang="en-US" dirty="0" smtClean="0"/>
              <a:t>执行；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Alpha</a:t>
            </a:r>
            <a:r>
              <a:rPr lang="zh-CN" altLang="en-US" dirty="0"/>
              <a:t>、</a:t>
            </a:r>
            <a:r>
              <a:rPr lang="en-US" altLang="zh-CN" dirty="0"/>
              <a:t>PPC</a:t>
            </a:r>
            <a:r>
              <a:rPr lang="zh-CN" altLang="en-US" dirty="0"/>
              <a:t>、</a:t>
            </a:r>
            <a:r>
              <a:rPr lang="en-US" altLang="zh-CN" dirty="0"/>
              <a:t>PA-RISC</a:t>
            </a:r>
            <a:r>
              <a:rPr lang="zh-CN" altLang="en-US" dirty="0"/>
              <a:t>、</a:t>
            </a:r>
            <a:r>
              <a:rPr lang="en-US" altLang="zh-CN" dirty="0"/>
              <a:t>SPARC</a:t>
            </a:r>
            <a:r>
              <a:rPr lang="zh-CN" altLang="en-US" dirty="0"/>
              <a:t>、</a:t>
            </a:r>
            <a:r>
              <a:rPr lang="en-US" altLang="zh-CN" dirty="0"/>
              <a:t>SPARC64</a:t>
            </a:r>
            <a:r>
              <a:rPr lang="zh-CN" altLang="en-US" dirty="0"/>
              <a:t>、</a:t>
            </a:r>
            <a:r>
              <a:rPr lang="en-US" altLang="zh-CN" dirty="0"/>
              <a:t>AMD64</a:t>
            </a:r>
            <a:r>
              <a:rPr lang="zh-CN" altLang="en-US" dirty="0"/>
              <a:t>、</a:t>
            </a:r>
            <a:r>
              <a:rPr lang="en-US" altLang="zh-CN" dirty="0"/>
              <a:t>IA64</a:t>
            </a:r>
            <a:r>
              <a:rPr lang="zh-CN" altLang="en-US" dirty="0"/>
              <a:t>都提供了页执行</a:t>
            </a:r>
            <a:r>
              <a:rPr lang="en-US" altLang="zh-CN" dirty="0"/>
              <a:t>bit</a:t>
            </a:r>
            <a:r>
              <a:rPr lang="zh-CN" altLang="en-US" dirty="0"/>
              <a:t>位。</a:t>
            </a:r>
            <a:r>
              <a:rPr lang="en-US" altLang="zh-CN" dirty="0"/>
              <a:t>Intel</a:t>
            </a:r>
            <a:r>
              <a:rPr lang="zh-CN" altLang="en-US" dirty="0"/>
              <a:t>及</a:t>
            </a:r>
            <a:r>
              <a:rPr lang="en-US" altLang="zh-CN" dirty="0"/>
              <a:t>AMD</a:t>
            </a:r>
            <a:r>
              <a:rPr lang="zh-CN" altLang="en-US" dirty="0"/>
              <a:t>新增加的页执行</a:t>
            </a:r>
            <a:r>
              <a:rPr lang="en-US" altLang="zh-CN" dirty="0"/>
              <a:t>bit</a:t>
            </a:r>
            <a:r>
              <a:rPr lang="zh-CN" altLang="en-US" dirty="0"/>
              <a:t>位称为</a:t>
            </a:r>
            <a:r>
              <a:rPr lang="en-US" altLang="zh-CN" dirty="0"/>
              <a:t>NX</a:t>
            </a:r>
            <a:r>
              <a:rPr lang="zh-CN" altLang="en-US" dirty="0"/>
              <a:t>安全</a:t>
            </a:r>
            <a:r>
              <a:rPr lang="zh-CN" altLang="en-US" dirty="0" smtClean="0"/>
              <a:t>技术；</a:t>
            </a:r>
            <a:endParaRPr lang="en-US" altLang="zh-CN" dirty="0"/>
          </a:p>
          <a:p>
            <a:pPr lvl="2"/>
            <a:r>
              <a:rPr lang="en-US" altLang="zh-CN" dirty="0" smtClean="0"/>
              <a:t> Windows 10</a:t>
            </a:r>
            <a:r>
              <a:rPr lang="zh-CN" altLang="en-US" dirty="0" smtClean="0"/>
              <a:t>中采用</a:t>
            </a:r>
            <a:r>
              <a:rPr lang="en-US" altLang="zh-CN" dirty="0" smtClean="0"/>
              <a:t>NX</a:t>
            </a:r>
            <a:r>
              <a:rPr lang="zh-CN" altLang="en-US" dirty="0" smtClean="0"/>
              <a:t>安全技术提供了</a:t>
            </a:r>
            <a:r>
              <a:rPr lang="en-US" altLang="zh-CN" dirty="0" smtClean="0"/>
              <a:t>DEP</a:t>
            </a:r>
            <a:r>
              <a:rPr lang="zh-CN" altLang="en-US" dirty="0" smtClean="0"/>
              <a:t>服务（数据执行保护）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VS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DEP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：项目</a:t>
            </a:r>
            <a:r>
              <a:rPr lang="en-US" altLang="zh-CN" dirty="0"/>
              <a:t>--》</a:t>
            </a:r>
            <a:r>
              <a:rPr lang="zh-CN" altLang="en-US" dirty="0"/>
              <a:t>属性</a:t>
            </a:r>
            <a:r>
              <a:rPr lang="en-US" altLang="zh-CN" dirty="0"/>
              <a:t>--》</a:t>
            </a:r>
            <a:r>
              <a:rPr lang="zh-CN" altLang="en-US" dirty="0"/>
              <a:t>链接器</a:t>
            </a:r>
            <a:r>
              <a:rPr lang="en-US" altLang="zh-CN" dirty="0"/>
              <a:t>--》</a:t>
            </a:r>
            <a:r>
              <a:rPr lang="zh-CN" altLang="en-US" dirty="0"/>
              <a:t>高级</a:t>
            </a:r>
            <a:r>
              <a:rPr lang="en-US" altLang="zh-CN" dirty="0"/>
              <a:t>--》</a:t>
            </a:r>
            <a:r>
              <a:rPr lang="zh-CN" altLang="en-US" dirty="0"/>
              <a:t>数据执行保护</a:t>
            </a:r>
            <a:r>
              <a:rPr lang="en-US" altLang="zh-CN" dirty="0"/>
              <a:t>(DEP)  </a:t>
            </a:r>
            <a:r>
              <a:rPr lang="zh-CN" altLang="en-US" dirty="0"/>
              <a:t>设置为 否 </a:t>
            </a:r>
            <a:r>
              <a:rPr lang="en-US" altLang="zh-CN" dirty="0"/>
              <a:t>(/NXCOMPAT:NO)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溢出保护技术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设计安全的系统</a:t>
            </a:r>
            <a:endParaRPr lang="zh-CN" altLang="en-US" dirty="0"/>
          </a:p>
          <a:p>
            <a:pPr lvl="2"/>
            <a:r>
              <a:rPr lang="zh-CN" altLang="en-US" dirty="0" smtClean="0"/>
              <a:t> 建立基础的安全策略和安全</a:t>
            </a:r>
            <a:r>
              <a:rPr lang="zh-CN" altLang="en-US" dirty="0"/>
              <a:t>步骤</a:t>
            </a:r>
          </a:p>
          <a:p>
            <a:pPr lvl="2"/>
            <a:r>
              <a:rPr lang="zh-CN" altLang="en-US" dirty="0" smtClean="0"/>
              <a:t> 定义</a:t>
            </a:r>
            <a:r>
              <a:rPr lang="zh-CN" altLang="en-US" dirty="0"/>
              <a:t>产品的安全目标</a:t>
            </a:r>
          </a:p>
          <a:p>
            <a:pPr lvl="2"/>
            <a:r>
              <a:rPr lang="zh-CN" altLang="en-US" dirty="0" smtClean="0"/>
              <a:t> 将</a:t>
            </a:r>
            <a:r>
              <a:rPr lang="zh-CN" altLang="en-US" dirty="0"/>
              <a:t>安全看作产品的一个功能</a:t>
            </a:r>
          </a:p>
          <a:p>
            <a:pPr lvl="2"/>
            <a:r>
              <a:rPr lang="zh-CN" altLang="en-US" dirty="0" smtClean="0"/>
              <a:t> 从</a:t>
            </a:r>
            <a:r>
              <a:rPr lang="zh-CN" altLang="en-US" dirty="0"/>
              <a:t>错误中吸取教训</a:t>
            </a:r>
          </a:p>
          <a:p>
            <a:pPr lvl="2"/>
            <a:r>
              <a:rPr lang="zh-CN" altLang="en-US" dirty="0" smtClean="0"/>
              <a:t> 使用</a:t>
            </a:r>
            <a:r>
              <a:rPr lang="zh-CN" altLang="en-US" dirty="0"/>
              <a:t>最小权限</a:t>
            </a:r>
          </a:p>
          <a:p>
            <a:pPr lvl="2"/>
            <a:r>
              <a:rPr lang="zh-CN" altLang="en-US" dirty="0" smtClean="0"/>
              <a:t> 使用</a:t>
            </a:r>
            <a:r>
              <a:rPr lang="zh-CN" altLang="en-US" dirty="0"/>
              <a:t>纵深防御</a:t>
            </a:r>
          </a:p>
          <a:p>
            <a:pPr lvl="2"/>
            <a:r>
              <a:rPr lang="zh-CN" altLang="en-US" dirty="0" smtClean="0"/>
              <a:t> 假设</a:t>
            </a:r>
            <a:r>
              <a:rPr lang="zh-CN" altLang="en-US" dirty="0"/>
              <a:t>外部系统是不安全的</a:t>
            </a:r>
          </a:p>
          <a:p>
            <a:pPr lvl="2"/>
            <a:r>
              <a:rPr lang="zh-CN" altLang="en-US" dirty="0" smtClean="0"/>
              <a:t> 做好</a:t>
            </a:r>
            <a:r>
              <a:rPr lang="zh-CN" altLang="en-US" dirty="0"/>
              <a:t>失效计划</a:t>
            </a:r>
          </a:p>
          <a:p>
            <a:pPr lvl="2"/>
            <a:r>
              <a:rPr lang="zh-CN" altLang="en-US" dirty="0" smtClean="0"/>
              <a:t> 使用</a:t>
            </a:r>
            <a:r>
              <a:rPr lang="zh-CN" altLang="en-US" dirty="0"/>
              <a:t>安全的默认值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安全编程技术</a:t>
            </a:r>
          </a:p>
        </p:txBody>
      </p:sp>
    </p:spTree>
    <p:extLst>
      <p:ext uri="{BB962C8B-B14F-4D97-AF65-F5344CB8AC3E}">
        <p14:creationId xmlns:p14="http://schemas.microsoft.com/office/powerpoint/2010/main" val="17830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5808645" cy="403448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STRIDE</a:t>
            </a:r>
            <a:r>
              <a:rPr lang="zh-CN" altLang="en-US" dirty="0"/>
              <a:t>威胁模型</a:t>
            </a:r>
          </a:p>
          <a:p>
            <a:pPr lvl="2"/>
            <a:r>
              <a:rPr lang="zh-CN" altLang="en-US" dirty="0" smtClean="0"/>
              <a:t> 身份欺骗 </a:t>
            </a:r>
            <a:r>
              <a:rPr lang="en-US" altLang="zh-CN" dirty="0" smtClean="0"/>
              <a:t>Spoofing </a:t>
            </a:r>
            <a:r>
              <a:rPr lang="en-US" altLang="zh-CN" dirty="0" smtClean="0"/>
              <a:t>identity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篡改</a:t>
            </a:r>
            <a:r>
              <a:rPr lang="zh-CN" altLang="en-US" dirty="0"/>
              <a:t>数据 </a:t>
            </a:r>
            <a:r>
              <a:rPr lang="en-US" altLang="zh-CN" dirty="0"/>
              <a:t>Tampering with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2"/>
            <a:r>
              <a:rPr lang="zh-CN" altLang="en-US" dirty="0" smtClean="0"/>
              <a:t> 拒绝</a:t>
            </a:r>
            <a:r>
              <a:rPr lang="zh-CN" altLang="en-US" dirty="0"/>
              <a:t>履约 </a:t>
            </a:r>
            <a:r>
              <a:rPr lang="en-US" altLang="zh-CN" dirty="0"/>
              <a:t>Repudiation</a:t>
            </a:r>
          </a:p>
          <a:p>
            <a:pPr lvl="2"/>
            <a:r>
              <a:rPr lang="zh-CN" altLang="en-US" dirty="0" smtClean="0"/>
              <a:t> 信息</a:t>
            </a:r>
            <a:r>
              <a:rPr lang="zh-CN" altLang="en-US" dirty="0"/>
              <a:t>泄露 </a:t>
            </a:r>
            <a:r>
              <a:rPr lang="en-US" altLang="zh-CN" dirty="0"/>
              <a:t>Information disclosure</a:t>
            </a:r>
          </a:p>
          <a:p>
            <a:pPr lvl="2"/>
            <a:r>
              <a:rPr lang="zh-CN" altLang="en-US" dirty="0" smtClean="0"/>
              <a:t> 拒绝</a:t>
            </a:r>
            <a:r>
              <a:rPr lang="zh-CN" altLang="en-US" dirty="0"/>
              <a:t>服务 </a:t>
            </a:r>
            <a:r>
              <a:rPr lang="en-US" altLang="zh-CN" dirty="0"/>
              <a:t>Denial of service</a:t>
            </a:r>
          </a:p>
          <a:p>
            <a:pPr lvl="2"/>
            <a:r>
              <a:rPr lang="zh-CN" altLang="en-US" dirty="0" smtClean="0"/>
              <a:t> 特权</a:t>
            </a:r>
            <a:r>
              <a:rPr lang="zh-CN" altLang="en-US" dirty="0"/>
              <a:t>提升 </a:t>
            </a:r>
            <a:r>
              <a:rPr lang="en-US" altLang="zh-CN" dirty="0"/>
              <a:t>Elevation of privilege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安全编程技术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449458" y="1844823"/>
            <a:ext cx="5592621" cy="403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 应对方法：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认证</a:t>
            </a:r>
            <a:r>
              <a:rPr lang="zh-CN" altLang="en-US" dirty="0" smtClean="0">
                <a:solidFill>
                  <a:srgbClr val="C00000"/>
                </a:solidFill>
              </a:rPr>
              <a:t>、保护秘密、不存储秘密</a:t>
            </a: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授权</a:t>
            </a:r>
            <a:r>
              <a:rPr lang="zh-CN" altLang="en-US" dirty="0" smtClean="0">
                <a:solidFill>
                  <a:srgbClr val="C00000"/>
                </a:solidFill>
              </a:rPr>
              <a:t>、完整性、数字签名</a:t>
            </a:r>
            <a:endParaRPr lang="zh-CN" altLang="en-US" dirty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数字签名</a:t>
            </a:r>
            <a:r>
              <a:rPr lang="zh-CN" altLang="en-US" dirty="0" smtClean="0">
                <a:solidFill>
                  <a:srgbClr val="C00000"/>
                </a:solidFill>
              </a:rPr>
              <a:t>、时间戳、审核</a:t>
            </a:r>
            <a:r>
              <a:rPr lang="zh-CN" altLang="en-US" dirty="0">
                <a:solidFill>
                  <a:srgbClr val="C00000"/>
                </a:solidFill>
              </a:rPr>
              <a:t>跟踪</a:t>
            </a: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访问</a:t>
            </a:r>
            <a:r>
              <a:rPr lang="zh-CN" altLang="en-US" dirty="0" smtClean="0">
                <a:solidFill>
                  <a:srgbClr val="C00000"/>
                </a:solidFill>
              </a:rPr>
              <a:t>控制、加密传输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存储</a:t>
            </a:r>
            <a:endParaRPr lang="zh-CN" altLang="en-US" dirty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认证</a:t>
            </a:r>
            <a:r>
              <a:rPr lang="zh-CN" altLang="en-US" dirty="0" smtClean="0">
                <a:solidFill>
                  <a:srgbClr val="C00000"/>
                </a:solidFill>
              </a:rPr>
              <a:t>、访问控制</a:t>
            </a:r>
            <a:r>
              <a:rPr lang="zh-CN" altLang="en-US" dirty="0" smtClean="0">
                <a:solidFill>
                  <a:srgbClr val="C00000"/>
                </a:solidFill>
              </a:rPr>
              <a:t>、过滤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分流</a:t>
            </a:r>
            <a:endParaRPr lang="zh-CN" altLang="en-US" dirty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访问</a:t>
            </a:r>
            <a:r>
              <a:rPr lang="zh-CN" altLang="en-US" dirty="0" smtClean="0">
                <a:solidFill>
                  <a:srgbClr val="C00000"/>
                </a:solidFill>
              </a:rPr>
              <a:t>控制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4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 基本</a:t>
            </a:r>
            <a:r>
              <a:rPr lang="zh-CN" altLang="en-US" dirty="0"/>
              <a:t>编程规范</a:t>
            </a:r>
          </a:p>
          <a:p>
            <a:pPr lvl="2"/>
            <a:r>
              <a:rPr lang="zh-CN" altLang="en-US" dirty="0" smtClean="0"/>
              <a:t> 成</a:t>
            </a:r>
            <a:r>
              <a:rPr lang="zh-CN" altLang="en-US" dirty="0"/>
              <a:t>对编码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使用安全函数</a:t>
            </a:r>
            <a:endParaRPr lang="zh-CN" altLang="en-US" dirty="0"/>
          </a:p>
          <a:p>
            <a:pPr lvl="2"/>
            <a:r>
              <a:rPr lang="zh-CN" altLang="en-US" dirty="0" smtClean="0"/>
              <a:t> 变量</a:t>
            </a:r>
            <a:r>
              <a:rPr lang="zh-CN" altLang="en-US" dirty="0"/>
              <a:t>定义的规范</a:t>
            </a:r>
          </a:p>
          <a:p>
            <a:pPr lvl="2"/>
            <a:r>
              <a:rPr lang="zh-CN" altLang="en-US" dirty="0" smtClean="0"/>
              <a:t> 代码</a:t>
            </a:r>
            <a:r>
              <a:rPr lang="zh-CN" altLang="en-US" dirty="0"/>
              <a:t>对齐、分块、换行的规范</a:t>
            </a:r>
          </a:p>
          <a:p>
            <a:pPr lvl="2"/>
            <a:r>
              <a:rPr lang="zh-CN" altLang="en-US" dirty="0" smtClean="0"/>
              <a:t> 注释</a:t>
            </a:r>
            <a:r>
              <a:rPr lang="zh-CN" altLang="en-US" dirty="0"/>
              <a:t>的规范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安全编程技术</a:t>
            </a: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840102"/>
            <a:ext cx="6554494" cy="108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横卷形 6"/>
          <p:cNvSpPr/>
          <p:nvPr/>
        </p:nvSpPr>
        <p:spPr>
          <a:xfrm>
            <a:off x="5126477" y="1797187"/>
            <a:ext cx="6600733" cy="18002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防御性编程的基本原则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、任何时候，编写程序都首先考虑可能出现的异常情况；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、任何时候，不要相信别人的代码是正确的，哪怕是系统提供的功能调用。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0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未经原作者同意的情况下，不用于任何商业目的。</a:t>
            </a:r>
            <a:endParaRPr lang="zh-CN" altLang="en-US" sz="16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215C9-6A6A-4809-9F9F-C2A6F9CE7F39}" type="datetime1">
              <a:rPr lang="zh-CN" altLang="en-US" smtClean="0"/>
              <a:t>2019/11/12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 简单</a:t>
            </a:r>
            <a:r>
              <a:rPr lang="zh-CN" altLang="en-US" dirty="0"/>
              <a:t>的溢出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一、缓冲区溢出基本概念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1055440" y="2747676"/>
            <a:ext cx="41100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func1(char *input)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buffer[16]; 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(buffer, input);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5840" y="2292384"/>
            <a:ext cx="7128792" cy="315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在程序中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将直接把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中的内容复制到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中。这样只要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的长度大于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的溢出，使程序运行出错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问题的标准函数还有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vsprintf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gets()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以及在循环内的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4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溢出的目的</a:t>
            </a: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制造程序运行错误</a:t>
            </a:r>
            <a:r>
              <a:rPr lang="zh-CN" altLang="en-US" dirty="0" smtClean="0"/>
              <a:t>：随意</a:t>
            </a:r>
            <a:r>
              <a:rPr lang="zh-CN" altLang="en-US" dirty="0"/>
              <a:t>往缓冲区中植入数据造成它溢出一般只会出现</a:t>
            </a:r>
            <a:r>
              <a:rPr lang="en-US" altLang="zh-CN" dirty="0"/>
              <a:t>Segmentation fault </a:t>
            </a:r>
            <a:r>
              <a:rPr lang="zh-CN" altLang="en-US" dirty="0"/>
              <a:t>错误，而不能达到攻击的目的。</a:t>
            </a:r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获取系统控制权限</a:t>
            </a:r>
            <a:r>
              <a:rPr lang="zh-CN" altLang="en-US" dirty="0" smtClean="0"/>
              <a:t>：最</a:t>
            </a:r>
            <a:r>
              <a:rPr lang="zh-CN" altLang="en-US" dirty="0"/>
              <a:t>常见的手段是通过制造缓冲区溢出使程序运行一个用户</a:t>
            </a:r>
            <a:r>
              <a:rPr lang="en-US" altLang="zh-CN" dirty="0"/>
              <a:t>shell</a:t>
            </a:r>
            <a:r>
              <a:rPr lang="zh-CN" altLang="en-US" dirty="0"/>
              <a:t>，再通过</a:t>
            </a:r>
            <a:r>
              <a:rPr lang="en-US" altLang="zh-CN" dirty="0"/>
              <a:t>shell</a:t>
            </a:r>
            <a:r>
              <a:rPr lang="zh-CN" altLang="en-US" dirty="0"/>
              <a:t>执行其他命令。如果该程序属于</a:t>
            </a:r>
            <a:r>
              <a:rPr lang="en-US" altLang="zh-CN" dirty="0"/>
              <a:t>root</a:t>
            </a:r>
            <a:r>
              <a:rPr lang="zh-CN" altLang="en-US" dirty="0"/>
              <a:t>且有</a:t>
            </a:r>
            <a:r>
              <a:rPr lang="en-US" altLang="zh-CN" dirty="0" err="1"/>
              <a:t>suid</a:t>
            </a:r>
            <a:r>
              <a:rPr lang="zh-CN" altLang="en-US" dirty="0"/>
              <a:t>权限的话，攻击者就获得了一个有</a:t>
            </a:r>
            <a:r>
              <a:rPr lang="en-US" altLang="zh-CN" dirty="0"/>
              <a:t>root</a:t>
            </a:r>
            <a:r>
              <a:rPr lang="zh-CN" altLang="en-US" dirty="0"/>
              <a:t>权限的</a:t>
            </a:r>
            <a:r>
              <a:rPr lang="en-US" altLang="zh-CN" dirty="0"/>
              <a:t>shell</a:t>
            </a:r>
            <a:r>
              <a:rPr lang="zh-CN" altLang="en-US" dirty="0"/>
              <a:t>，便可以对系统进行任意操作。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一、缓冲区溢出基本概念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第八讲 网络攻击与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 如何理解缓冲区溢出？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溢出攻击原理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00540253"/>
              </p:ext>
            </p:extLst>
          </p:nvPr>
        </p:nvGraphicFramePr>
        <p:xfrm>
          <a:off x="1127448" y="2636912"/>
          <a:ext cx="10153128" cy="324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5A36DA-7955-4230-B9EE-9E7106851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55A36DA-7955-4230-B9EE-9E71068519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E80300-09D1-4161-9416-63D80994E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50E80300-09D1-4161-9416-63D80994E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681A63-F505-4FBB-BA3B-0F6B798FD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05681A63-F505-4FBB-BA3B-0F6B798FD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F54371-26B8-4EEF-B8AE-249C73A87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34F54371-26B8-4EEF-B8AE-249C73A87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FD06BA-CC3D-4D42-BC12-F2C9D28AC3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CFD06BA-CC3D-4D42-BC12-F2C9D28AC3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32C328-5C0D-4862-81B2-ACA0F51B3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1E32C328-5C0D-4862-81B2-ACA0F51B3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F75CCF-8AC6-41EB-9B6D-DB396B4B4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2F75CCF-8AC6-41EB-9B6D-DB396B4B4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26570</TotalTime>
  <Words>4561</Words>
  <Application>Microsoft Office PowerPoint</Application>
  <PresentationFormat>宽屏</PresentationFormat>
  <Paragraphs>779</Paragraphs>
  <Slides>65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主题​​</vt:lpstr>
      <vt:lpstr>网络安全技术</vt:lpstr>
      <vt:lpstr>了解入侵检测的基本概念；理解不同入侵检测技术的原理和特点；掌握网络入侵检测在实际环境中的应用方式。</vt:lpstr>
      <vt:lpstr>内容安排</vt:lpstr>
      <vt:lpstr>引言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第八讲 网络攻击与防御—缓冲区溢出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zhaoyang@uestc.edu.cn</cp:lastModifiedBy>
  <cp:revision>1184</cp:revision>
  <dcterms:created xsi:type="dcterms:W3CDTF">2013-10-09T01:13:35Z</dcterms:created>
  <dcterms:modified xsi:type="dcterms:W3CDTF">2019-11-12T10:51:18Z</dcterms:modified>
</cp:coreProperties>
</file>