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2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459" r:id="rId3"/>
    <p:sldId id="460" r:id="rId4"/>
    <p:sldId id="567" r:id="rId5"/>
    <p:sldId id="613" r:id="rId6"/>
    <p:sldId id="614" r:id="rId7"/>
    <p:sldId id="615" r:id="rId8"/>
    <p:sldId id="618" r:id="rId9"/>
    <p:sldId id="617" r:id="rId10"/>
    <p:sldId id="620" r:id="rId11"/>
    <p:sldId id="621" r:id="rId12"/>
    <p:sldId id="631" r:id="rId13"/>
    <p:sldId id="622" r:id="rId14"/>
    <p:sldId id="633" r:id="rId15"/>
    <p:sldId id="623" r:id="rId16"/>
    <p:sldId id="624" r:id="rId17"/>
    <p:sldId id="625" r:id="rId18"/>
    <p:sldId id="626" r:id="rId19"/>
    <p:sldId id="627" r:id="rId20"/>
    <p:sldId id="619" r:id="rId21"/>
    <p:sldId id="628" r:id="rId22"/>
    <p:sldId id="629" r:id="rId23"/>
    <p:sldId id="630" r:id="rId24"/>
    <p:sldId id="634" r:id="rId25"/>
    <p:sldId id="635" r:id="rId26"/>
    <p:sldId id="637" r:id="rId27"/>
    <p:sldId id="638" r:id="rId28"/>
    <p:sldId id="639" r:id="rId29"/>
    <p:sldId id="640" r:id="rId30"/>
    <p:sldId id="641" r:id="rId31"/>
    <p:sldId id="642" r:id="rId32"/>
    <p:sldId id="643" r:id="rId33"/>
    <p:sldId id="644" r:id="rId34"/>
    <p:sldId id="645" r:id="rId35"/>
    <p:sldId id="646" r:id="rId36"/>
    <p:sldId id="647" r:id="rId37"/>
    <p:sldId id="648" r:id="rId38"/>
    <p:sldId id="649" r:id="rId39"/>
    <p:sldId id="651" r:id="rId40"/>
    <p:sldId id="652" r:id="rId41"/>
    <p:sldId id="653" r:id="rId42"/>
    <p:sldId id="654" r:id="rId43"/>
    <p:sldId id="655" r:id="rId44"/>
    <p:sldId id="656" r:id="rId45"/>
    <p:sldId id="657" r:id="rId46"/>
    <p:sldId id="659" r:id="rId47"/>
    <p:sldId id="660" r:id="rId48"/>
    <p:sldId id="661" r:id="rId49"/>
    <p:sldId id="662" r:id="rId50"/>
    <p:sldId id="663" r:id="rId51"/>
    <p:sldId id="664" r:id="rId52"/>
    <p:sldId id="665" r:id="rId53"/>
    <p:sldId id="667" r:id="rId54"/>
    <p:sldId id="668" r:id="rId55"/>
    <p:sldId id="669" r:id="rId56"/>
    <p:sldId id="670" r:id="rId57"/>
    <p:sldId id="671" r:id="rId58"/>
    <p:sldId id="672" r:id="rId59"/>
    <p:sldId id="673" r:id="rId60"/>
    <p:sldId id="674" r:id="rId61"/>
    <p:sldId id="675" r:id="rId62"/>
    <p:sldId id="676" r:id="rId63"/>
    <p:sldId id="677" r:id="rId64"/>
    <p:sldId id="678" r:id="rId65"/>
    <p:sldId id="679" r:id="rId66"/>
    <p:sldId id="681" r:id="rId67"/>
    <p:sldId id="680" r:id="rId68"/>
    <p:sldId id="682" r:id="rId69"/>
    <p:sldId id="683" r:id="rId70"/>
    <p:sldId id="684" r:id="rId71"/>
    <p:sldId id="685" r:id="rId72"/>
    <p:sldId id="689" r:id="rId73"/>
    <p:sldId id="688" r:id="rId74"/>
    <p:sldId id="454" r:id="rId75"/>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DF"/>
    <a:srgbClr val="B9CDE5"/>
    <a:srgbClr val="EA6103"/>
    <a:srgbClr val="F77427"/>
    <a:srgbClr val="67BFBB"/>
    <a:srgbClr val="F46D92"/>
    <a:srgbClr val="ED5684"/>
    <a:srgbClr val="FF0000"/>
    <a:srgbClr val="99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63" autoAdjust="0"/>
  </p:normalViewPr>
  <p:slideViewPr>
    <p:cSldViewPr>
      <p:cViewPr varScale="1">
        <p:scale>
          <a:sx n="67" d="100"/>
          <a:sy n="67" d="100"/>
        </p:scale>
        <p:origin x="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网络攻击与防御（二）</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B714F959-1953-4566-8EF1-9AC9FC913658}" type="par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恶意</a:t>
          </a:r>
          <a:r>
            <a:rPr lang="zh-CN" altLang="en-US" sz="2400" dirty="0" smtClean="0">
              <a:solidFill>
                <a:srgbClr val="002060"/>
              </a:solidFill>
              <a:latin typeface="微软雅黑" panose="020B0503020204020204" pitchFamily="34" charset="-122"/>
              <a:ea typeface="微软雅黑" panose="020B0503020204020204" pitchFamily="34" charset="-122"/>
            </a:rPr>
            <a:t>代码基本概念与技术原理</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21B19C81-CC38-4292-827E-519C069BAB76}" type="parTrans" cxnId="{2E863C3A-8E32-4B47-A43B-AB6578A25A84}">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特洛伊木马技术原理</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09D03F5E-FA65-41CA-98B9-2A24DF0B9928}" type="parTrans" cxnId="{4AFE4472-C99E-493B-8A10-A9F84D89BC09}">
      <dgm:prSet custT="1"/>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计算机蠕虫技术原理</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6B80B25D-477D-4BDE-99FD-A6B10127D45D}" type="parTrans" cxnId="{AC3E19E1-73E6-4BCC-B423-CE825229472B}">
      <dgm:prSet/>
      <dgm:spPr/>
      <dgm:t>
        <a:bodyPr/>
        <a:lstStyle/>
        <a:p>
          <a:endParaRPr lang="zh-CN" altLang="en-US">
            <a:solidFill>
              <a:srgbClr val="002060"/>
            </a:solidFill>
          </a:endParaRPr>
        </a:p>
      </dgm:t>
    </dgm:pt>
    <dgm:pt modelId="{693ED514-96AB-476F-8D41-A694109BC930}" type="sibTrans" cxnId="{AC3E19E1-73E6-4BCC-B423-CE825229472B}">
      <dgm:prSet/>
      <dgm:spPr/>
      <dgm:t>
        <a:bodyPr/>
        <a:lstStyle/>
        <a:p>
          <a:endParaRPr lang="zh-CN" altLang="en-US">
            <a:solidFill>
              <a:srgbClr val="002060"/>
            </a:solidFill>
          </a:endParaRPr>
        </a:p>
      </dgm:t>
    </dgm:pt>
    <dgm:pt modelId="{0E0B6C48-B1A5-45FA-9F73-8CA8AC2E9C43}">
      <dgm:prSet phldrT="[文本]" custT="1"/>
      <dgm:spPr/>
      <dgm:t>
        <a:bodyPr/>
        <a:lstStyle/>
        <a:p>
          <a:pPr indent="720000" algn="l"/>
          <a:r>
            <a:rPr lang="zh-CN" altLang="en-US" sz="2400" dirty="0" smtClean="0">
              <a:solidFill>
                <a:srgbClr val="002060"/>
              </a:solidFill>
              <a:latin typeface="微软雅黑" panose="020B0503020204020204" pitchFamily="34" charset="-122"/>
              <a:ea typeface="微软雅黑" panose="020B0503020204020204" pitchFamily="34" charset="-122"/>
            </a:rPr>
            <a:t>恶意代码防治技术</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FBC32175-DF6E-434B-8D2E-C68D77A1D7D1}" type="parTrans" cxnId="{2A3EAA65-16F9-4695-867E-921AB7835978}">
      <dgm:prSet/>
      <dgm:spPr/>
      <dgm:t>
        <a:bodyPr/>
        <a:lstStyle/>
        <a:p>
          <a:endParaRPr lang="zh-CN" altLang="en-US">
            <a:solidFill>
              <a:srgbClr val="002060"/>
            </a:solidFill>
          </a:endParaRPr>
        </a:p>
      </dgm:t>
    </dgm:pt>
    <dgm:pt modelId="{17F41F38-C1DC-4FC4-ABC6-5F4530525A63}" type="sibTrans" cxnId="{2A3EAA65-16F9-4695-867E-921AB7835978}">
      <dgm:prSet/>
      <dgm:spPr/>
      <dgm:t>
        <a:bodyPr/>
        <a:lstStyle/>
        <a:p>
          <a:endParaRPr lang="zh-CN" altLang="en-US">
            <a:solidFill>
              <a:srgbClr val="002060"/>
            </a:solidFill>
          </a:endParaRPr>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t>
        <a:bodyPr/>
        <a:lstStyle/>
        <a:p>
          <a:endParaRPr lang="zh-CN" altLang="en-US"/>
        </a:p>
      </dgm:t>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custLinFactNeighborX="-74903" custLinFactNeighborY="3102">
        <dgm:presLayoutVars>
          <dgm:chPref val="3"/>
        </dgm:presLayoutVars>
      </dgm:prSet>
      <dgm:spPr/>
      <dgm:t>
        <a:bodyPr/>
        <a:lstStyle/>
        <a:p>
          <a:endParaRPr lang="zh-CN" altLang="en-US"/>
        </a:p>
      </dgm:t>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4"/>
      <dgm:spPr/>
      <dgm:t>
        <a:bodyPr/>
        <a:lstStyle/>
        <a:p>
          <a:endParaRPr lang="zh-CN" altLang="en-US"/>
        </a:p>
      </dgm:t>
    </dgm:pt>
    <dgm:pt modelId="{BA008916-8107-4913-B1D5-CFDEC0C30CDE}" type="pres">
      <dgm:prSet presAssocID="{21B19C81-CC38-4292-827E-519C069BAB76}" presName="connTx" presStyleLbl="parChTrans1D2" presStyleIdx="0" presStyleCnt="4"/>
      <dgm:spPr/>
      <dgm:t>
        <a:bodyPr/>
        <a:lstStyle/>
        <a:p>
          <a:endParaRPr lang="zh-CN" altLang="en-US"/>
        </a:p>
      </dgm:t>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4" custScaleX="190835" custLinFactNeighborX="14029" custLinFactNeighborY="-538">
        <dgm:presLayoutVars>
          <dgm:chPref val="3"/>
        </dgm:presLayoutVars>
      </dgm:prSet>
      <dgm:spPr/>
      <dgm:t>
        <a:bodyPr/>
        <a:lstStyle/>
        <a:p>
          <a:endParaRPr lang="zh-CN" altLang="en-US"/>
        </a:p>
      </dgm:t>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4"/>
      <dgm:spPr/>
      <dgm:t>
        <a:bodyPr/>
        <a:lstStyle/>
        <a:p>
          <a:endParaRPr lang="zh-CN" altLang="en-US"/>
        </a:p>
      </dgm:t>
    </dgm:pt>
    <dgm:pt modelId="{DE3DA856-024D-4E2E-AA6E-65142AD196C7}" type="pres">
      <dgm:prSet presAssocID="{09D03F5E-FA65-41CA-98B9-2A24DF0B9928}" presName="connTx" presStyleLbl="parChTrans1D2" presStyleIdx="1" presStyleCnt="4"/>
      <dgm:spPr/>
      <dgm:t>
        <a:bodyPr/>
        <a:lstStyle/>
        <a:p>
          <a:endParaRPr lang="zh-CN" altLang="en-US"/>
        </a:p>
      </dgm:t>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4" custScaleX="190835" custLinFactNeighborX="14029">
        <dgm:presLayoutVars>
          <dgm:chPref val="3"/>
        </dgm:presLayoutVars>
      </dgm:prSet>
      <dgm:spPr/>
      <dgm:t>
        <a:bodyPr/>
        <a:lstStyle/>
        <a:p>
          <a:endParaRPr lang="zh-CN" altLang="en-US"/>
        </a:p>
      </dgm:t>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4"/>
      <dgm:spPr/>
      <dgm:t>
        <a:bodyPr/>
        <a:lstStyle/>
        <a:p>
          <a:endParaRPr lang="zh-CN" altLang="en-US"/>
        </a:p>
      </dgm:t>
    </dgm:pt>
    <dgm:pt modelId="{50A72458-A1AA-4F0A-B17F-1E02453C0495}" type="pres">
      <dgm:prSet presAssocID="{6B80B25D-477D-4BDE-99FD-A6B10127D45D}" presName="connTx" presStyleLbl="parChTrans1D2" presStyleIdx="2" presStyleCnt="4"/>
      <dgm:spPr/>
      <dgm:t>
        <a:bodyPr/>
        <a:lstStyle/>
        <a:p>
          <a:endParaRPr lang="zh-CN" altLang="en-US"/>
        </a:p>
      </dgm:t>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4" custScaleX="189864" custLinFactNeighborX="14029">
        <dgm:presLayoutVars>
          <dgm:chPref val="3"/>
        </dgm:presLayoutVars>
      </dgm:prSet>
      <dgm:spPr/>
      <dgm:t>
        <a:bodyPr/>
        <a:lstStyle/>
        <a:p>
          <a:endParaRPr lang="zh-CN" altLang="en-US"/>
        </a:p>
      </dgm:t>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4"/>
      <dgm:spPr/>
      <dgm:t>
        <a:bodyPr/>
        <a:lstStyle/>
        <a:p>
          <a:endParaRPr lang="zh-CN" altLang="en-US"/>
        </a:p>
      </dgm:t>
    </dgm:pt>
    <dgm:pt modelId="{EABE5E8D-E6C8-4E58-A35E-6AC55B40A23A}" type="pres">
      <dgm:prSet presAssocID="{FBC32175-DF6E-434B-8D2E-C68D77A1D7D1}" presName="connTx" presStyleLbl="parChTrans1D2" presStyleIdx="3" presStyleCnt="4"/>
      <dgm:spPr/>
      <dgm:t>
        <a:bodyPr/>
        <a:lstStyle/>
        <a:p>
          <a:endParaRPr lang="zh-CN" altLang="en-US"/>
        </a:p>
      </dgm:t>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4" custScaleX="189864" custLinFactNeighborX="14029">
        <dgm:presLayoutVars>
          <dgm:chPref val="3"/>
        </dgm:presLayoutVars>
      </dgm:prSet>
      <dgm:spPr/>
      <dgm:t>
        <a:bodyPr/>
        <a:lstStyle/>
        <a:p>
          <a:endParaRPr lang="zh-CN" altLang="en-US"/>
        </a:p>
      </dgm:t>
    </dgm:pt>
    <dgm:pt modelId="{EAEAF406-E72B-4607-8279-4CBE28DC232F}" type="pres">
      <dgm:prSet presAssocID="{0E0B6C48-B1A5-45FA-9F73-8CA8AC2E9C43}" presName="level3hierChild" presStyleCnt="0"/>
      <dgm:spPr/>
    </dgm:pt>
  </dgm:ptLst>
  <dgm:cxnLst>
    <dgm:cxn modelId="{D0A963A1-596A-4D37-B834-DBD3C87B2935}" type="presOf" srcId="{6B80B25D-477D-4BDE-99FD-A6B10127D45D}" destId="{8A4DDA62-2FBD-4F65-B11A-9188B0B8D056}" srcOrd="0"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2E863C3A-8E32-4B47-A43B-AB6578A25A84}" srcId="{52ABFACF-F65E-40AF-AE31-14DB4CBBD929}" destId="{FCC57719-6FCF-42B3-A24F-7A7D2FE6248D}" srcOrd="0" destOrd="0" parTransId="{21B19C81-CC38-4292-827E-519C069BAB76}" sibTransId="{572AD595-2F63-4148-86B8-0EF8BE6F2F8A}"/>
    <dgm:cxn modelId="{AC3E19E1-73E6-4BCC-B423-CE825229472B}" srcId="{52ABFACF-F65E-40AF-AE31-14DB4CBBD929}" destId="{7FC8C3E6-84BF-48EE-B895-E753F1C8D0FC}" srcOrd="2" destOrd="0" parTransId="{6B80B25D-477D-4BDE-99FD-A6B10127D45D}" sibTransId="{693ED514-96AB-476F-8D41-A694109BC930}"/>
    <dgm:cxn modelId="{9248B71B-2B2A-4D6D-961A-1F699B4404F8}" type="presOf" srcId="{21B19C81-CC38-4292-827E-519C069BAB76}" destId="{BA008916-8107-4913-B1D5-CFDEC0C30CDE}" srcOrd="1" destOrd="0" presId="urn:microsoft.com/office/officeart/2008/layout/HorizontalMultiLevelHierarchy"/>
    <dgm:cxn modelId="{5F766346-14F4-42BA-A949-0495207E85DD}" type="presOf" srcId="{BDF5B4B0-7C1E-447A-9663-02FFDE877AEE}" destId="{0CFF7574-2F89-4C32-A0F7-F304E981EA44}"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8A1F74A2-FBA2-447F-A3E6-B8E2E21E81F8}" type="presOf" srcId="{FBC32175-DF6E-434B-8D2E-C68D77A1D7D1}" destId="{EABE5E8D-E6C8-4E58-A35E-6AC55B40A23A}" srcOrd="1"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00939F9A-D913-4E48-9273-16FE57B0FB06}" type="presOf" srcId="{09D03F5E-FA65-41CA-98B9-2A24DF0B9928}" destId="{FBD6E80D-5562-4DE9-A27A-0053813C7DC1}" srcOrd="0" destOrd="0" presId="urn:microsoft.com/office/officeart/2008/layout/HorizontalMultiLevelHierarchy"/>
    <dgm:cxn modelId="{758BBB00-61E4-4AC7-84E3-FDF5DE4FD0A9}" type="presOf" srcId="{EB8F9212-610E-4519-A7B1-F1FFAF5F9A77}" destId="{AB72FF4B-7660-4769-BAC2-3A0716D04C5C}"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E69E5EE6-DBCB-4E9C-BCB5-72EB4867A0BF}" type="presOf" srcId="{FCC57719-6FCF-42B3-A24F-7A7D2FE6248D}" destId="{7C1FED7C-D8EC-4530-8AB6-8C2714AA56C7}"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62AA8-950F-4A19-8585-3DEB862B50A9}" type="doc">
      <dgm:prSet loTypeId="urn:microsoft.com/office/officeart/2008/layout/AlternatingHexagons" loCatId="list" qsTypeId="urn:microsoft.com/office/officeart/2005/8/quickstyle/simple3" qsCatId="simple" csTypeId="urn:microsoft.com/office/officeart/2005/8/colors/colorful5" csCatId="colorful" phldr="1"/>
      <dgm:spPr/>
      <dgm:t>
        <a:bodyPr/>
        <a:lstStyle/>
        <a:p>
          <a:endParaRPr lang="zh-CN" altLang="en-US"/>
        </a:p>
      </dgm:t>
    </dgm:pt>
    <dgm:pt modelId="{E518D5C4-ED36-449E-A46D-B3A6C20C0252}">
      <dgm:prSet phldrT="[文本]" custT="1"/>
      <dgm:spPr/>
      <dgm:t>
        <a:bodyPr/>
        <a:lstStyle/>
        <a:p>
          <a:r>
            <a:rPr lang="zh-CN" altLang="en-US" sz="1600" dirty="0" smtClean="0">
              <a:solidFill>
                <a:srgbClr val="002060"/>
              </a:solidFill>
              <a:latin typeface="微软雅黑" panose="020B0503020204020204" pitchFamily="34" charset="-122"/>
              <a:ea typeface="微软雅黑" panose="020B0503020204020204" pitchFamily="34" charset="-122"/>
            </a:rPr>
            <a:t>恶意代码</a:t>
          </a:r>
          <a:endParaRPr lang="zh-CN" altLang="en-US" sz="1600" dirty="0">
            <a:solidFill>
              <a:srgbClr val="002060"/>
            </a:solidFill>
            <a:latin typeface="微软雅黑" panose="020B0503020204020204" pitchFamily="34" charset="-122"/>
            <a:ea typeface="微软雅黑" panose="020B0503020204020204" pitchFamily="34" charset="-122"/>
          </a:endParaRPr>
        </a:p>
      </dgm:t>
    </dgm:pt>
    <dgm:pt modelId="{8C17CA97-E84A-4925-AE73-06E9BAF3B765}" type="parTrans" cxnId="{0DB138E7-6271-4CB1-8C3A-0F552626CE84}">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0547E87B-D513-41F0-8B13-7C50EFEA7736}" type="sibTrans" cxnId="{0DB138E7-6271-4CB1-8C3A-0F552626CE84}">
      <dgm:prSet custT="1"/>
      <dgm:spPr/>
      <dgm:t>
        <a:bodyPr/>
        <a:lstStyle/>
        <a:p>
          <a:endParaRPr lang="zh-CN" altLang="en-US" sz="3600">
            <a:solidFill>
              <a:srgbClr val="002060"/>
            </a:solidFill>
            <a:latin typeface="微软雅黑" panose="020B0503020204020204" pitchFamily="34" charset="-122"/>
            <a:ea typeface="微软雅黑" panose="020B0503020204020204" pitchFamily="34" charset="-122"/>
          </a:endParaRPr>
        </a:p>
      </dgm:t>
    </dgm:pt>
    <dgm:pt modelId="{205EB76F-73D7-481D-A5D7-0C1873BA55C5}">
      <dgm:prSet phldrT="[文本]" custT="1"/>
      <dgm:spPr/>
      <dgm:t>
        <a:bodyPr/>
        <a:lstStyle/>
        <a:p>
          <a:r>
            <a:rPr lang="zh-CN" altLang="en-US" sz="1600" dirty="0" smtClean="0">
              <a:solidFill>
                <a:srgbClr val="002060"/>
              </a:solidFill>
              <a:latin typeface="微软雅黑" panose="020B0503020204020204" pitchFamily="34" charset="-122"/>
              <a:ea typeface="微软雅黑" panose="020B0503020204020204" pitchFamily="34" charset="-122"/>
            </a:rPr>
            <a:t>计算机病毒</a:t>
          </a:r>
          <a:endParaRPr lang="zh-CN" altLang="en-US" sz="1600" dirty="0">
            <a:solidFill>
              <a:srgbClr val="002060"/>
            </a:solidFill>
            <a:latin typeface="微软雅黑" panose="020B0503020204020204" pitchFamily="34" charset="-122"/>
            <a:ea typeface="微软雅黑" panose="020B0503020204020204" pitchFamily="34" charset="-122"/>
          </a:endParaRPr>
        </a:p>
      </dgm:t>
    </dgm:pt>
    <dgm:pt modelId="{868E20B4-401D-4740-A3E3-AFEC4E8925C4}" type="parTrans" cxnId="{905890D0-AF19-4AB3-A216-5F963AA4C22F}">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60222C68-D43E-4A8D-B8B1-8FAC6D2E8C7D}" type="sibTrans" cxnId="{905890D0-AF19-4AB3-A216-5F963AA4C22F}">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AC2B71FB-2AA3-41BD-9BEC-5F0E8AF14C21}">
      <dgm:prSet phldrT="[文本]" custT="1"/>
      <dgm:spPr/>
      <dgm:t>
        <a:bodyPr/>
        <a:lstStyle/>
        <a:p>
          <a:r>
            <a:rPr lang="zh-CN" altLang="en-US" sz="1600" dirty="0" smtClean="0">
              <a:solidFill>
                <a:srgbClr val="002060"/>
              </a:solidFill>
              <a:latin typeface="微软雅黑" panose="020B0503020204020204" pitchFamily="34" charset="-122"/>
              <a:ea typeface="微软雅黑" panose="020B0503020204020204" pitchFamily="34" charset="-122"/>
            </a:rPr>
            <a:t>计算机蠕虫</a:t>
          </a:r>
          <a:endParaRPr lang="zh-CN" altLang="en-US" sz="1600" dirty="0">
            <a:solidFill>
              <a:srgbClr val="002060"/>
            </a:solidFill>
            <a:latin typeface="微软雅黑" panose="020B0503020204020204" pitchFamily="34" charset="-122"/>
            <a:ea typeface="微软雅黑" panose="020B0503020204020204" pitchFamily="34" charset="-122"/>
          </a:endParaRPr>
        </a:p>
      </dgm:t>
    </dgm:pt>
    <dgm:pt modelId="{9E766087-395B-44E5-8D8C-B64BB68D0F84}" type="parTrans" cxnId="{9F33C5A2-8A75-489B-8DBF-42884A925890}">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7DAEEA56-1CA2-4491-A80B-6F139B87CBD4}" type="sibTrans" cxnId="{9F33C5A2-8A75-489B-8DBF-42884A925890}">
      <dgm:prSet custT="1"/>
      <dgm:spPr/>
      <dgm:t>
        <a:bodyPr/>
        <a:lstStyle/>
        <a:p>
          <a:endParaRPr lang="zh-CN" altLang="en-US" sz="3600">
            <a:solidFill>
              <a:srgbClr val="002060"/>
            </a:solidFill>
            <a:latin typeface="微软雅黑" panose="020B0503020204020204" pitchFamily="34" charset="-122"/>
            <a:ea typeface="微软雅黑" panose="020B0503020204020204" pitchFamily="34" charset="-122"/>
          </a:endParaRPr>
        </a:p>
      </dgm:t>
    </dgm:pt>
    <dgm:pt modelId="{48716648-397F-4ED0-8432-C9518943B727}">
      <dgm:prSet phldrT="[文本]" custT="1"/>
      <dgm:spPr/>
      <dgm:t>
        <a:bodyPr/>
        <a:lstStyle/>
        <a:p>
          <a:r>
            <a:rPr lang="zh-CN" altLang="en-US" sz="1600" dirty="0" smtClean="0">
              <a:solidFill>
                <a:srgbClr val="002060"/>
              </a:solidFill>
              <a:latin typeface="微软雅黑" panose="020B0503020204020204" pitchFamily="34" charset="-122"/>
              <a:ea typeface="微软雅黑" panose="020B0503020204020204" pitchFamily="34" charset="-122"/>
            </a:rPr>
            <a:t>后门程序</a:t>
          </a:r>
          <a:endParaRPr lang="zh-CN" altLang="en-US" sz="1600" dirty="0">
            <a:solidFill>
              <a:srgbClr val="002060"/>
            </a:solidFill>
            <a:latin typeface="微软雅黑" panose="020B0503020204020204" pitchFamily="34" charset="-122"/>
            <a:ea typeface="微软雅黑" panose="020B0503020204020204" pitchFamily="34" charset="-122"/>
          </a:endParaRPr>
        </a:p>
      </dgm:t>
    </dgm:pt>
    <dgm:pt modelId="{F4D3DDB4-5C75-44F9-80C7-2C4802CC7E31}" type="parTrans" cxnId="{210290B2-44CC-44E8-BD4E-A57B6665AD2E}">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A92E175E-4AD7-422A-AE7B-CDD41FDFE6F2}" type="sibTrans" cxnId="{210290B2-44CC-44E8-BD4E-A57B6665AD2E}">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2C33DB3B-2DBE-40EA-9654-CDC264344F11}">
      <dgm:prSet phldrT="[文本]" custT="1"/>
      <dgm:spPr/>
      <dgm:t>
        <a:bodyPr/>
        <a:lstStyle/>
        <a:p>
          <a:r>
            <a:rPr lang="zh-CN" altLang="en-US" sz="1600" dirty="0" smtClean="0">
              <a:solidFill>
                <a:srgbClr val="002060"/>
              </a:solidFill>
              <a:latin typeface="微软雅黑" panose="020B0503020204020204" pitchFamily="34" charset="-122"/>
              <a:ea typeface="微软雅黑" panose="020B0503020204020204" pitchFamily="34" charset="-122"/>
            </a:rPr>
            <a:t>逻辑炸弹</a:t>
          </a:r>
          <a:endParaRPr lang="zh-CN" altLang="en-US" sz="1600" dirty="0">
            <a:solidFill>
              <a:srgbClr val="002060"/>
            </a:solidFill>
            <a:latin typeface="微软雅黑" panose="020B0503020204020204" pitchFamily="34" charset="-122"/>
            <a:ea typeface="微软雅黑" panose="020B0503020204020204" pitchFamily="34" charset="-122"/>
          </a:endParaRPr>
        </a:p>
      </dgm:t>
    </dgm:pt>
    <dgm:pt modelId="{A9AF3F00-A2FD-4F20-88BC-5C833338A974}" type="parTrans" cxnId="{FD9C2521-4035-4445-ADDA-739FF44A262B}">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161172B4-77BD-42CC-93CA-C448682ABED4}" type="sibTrans" cxnId="{FD9C2521-4035-4445-ADDA-739FF44A262B}">
      <dgm:prSet custT="1"/>
      <dgm:spPr/>
      <dgm:t>
        <a:bodyPr/>
        <a:lstStyle/>
        <a:p>
          <a:endParaRPr lang="zh-CN" altLang="en-US" sz="3600">
            <a:solidFill>
              <a:srgbClr val="002060"/>
            </a:solidFill>
            <a:latin typeface="微软雅黑" panose="020B0503020204020204" pitchFamily="34" charset="-122"/>
            <a:ea typeface="微软雅黑" panose="020B0503020204020204" pitchFamily="34" charset="-122"/>
          </a:endParaRPr>
        </a:p>
      </dgm:t>
    </dgm:pt>
    <dgm:pt modelId="{9E5C847D-9D45-4013-9F28-C9F6D7B857C2}">
      <dgm:prSet phldrT="[文本]" custT="1"/>
      <dgm:spPr/>
      <dgm:t>
        <a:bodyPr/>
        <a:lstStyle/>
        <a:p>
          <a:r>
            <a:rPr lang="zh-CN" altLang="en-US" sz="1600" dirty="0" smtClean="0">
              <a:solidFill>
                <a:srgbClr val="002060"/>
              </a:solidFill>
              <a:latin typeface="微软雅黑" panose="020B0503020204020204" pitchFamily="34" charset="-122"/>
              <a:ea typeface="微软雅黑" panose="020B0503020204020204" pitchFamily="34" charset="-122"/>
            </a:rPr>
            <a:t>流氓软件</a:t>
          </a:r>
          <a:endParaRPr lang="zh-CN" altLang="en-US" sz="1600" dirty="0">
            <a:solidFill>
              <a:srgbClr val="002060"/>
            </a:solidFill>
            <a:latin typeface="微软雅黑" panose="020B0503020204020204" pitchFamily="34" charset="-122"/>
            <a:ea typeface="微软雅黑" panose="020B0503020204020204" pitchFamily="34" charset="-122"/>
          </a:endParaRPr>
        </a:p>
      </dgm:t>
    </dgm:pt>
    <dgm:pt modelId="{BDE0117B-D1BF-45A2-907B-0448E438DA45}" type="parTrans" cxnId="{7DD16D43-E37E-47C9-B3B4-6C30A270B354}">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50DE7E8E-5435-438F-89DF-5B03FA94070C}" type="sibTrans" cxnId="{7DD16D43-E37E-47C9-B3B4-6C30A270B354}">
      <dgm:prSet/>
      <dgm:spPr/>
      <dgm:t>
        <a:bodyPr/>
        <a:lstStyle/>
        <a:p>
          <a:endParaRPr lang="zh-CN" altLang="en-US" sz="1800">
            <a:solidFill>
              <a:srgbClr val="002060"/>
            </a:solidFill>
            <a:latin typeface="微软雅黑" panose="020B0503020204020204" pitchFamily="34" charset="-122"/>
            <a:ea typeface="微软雅黑" panose="020B0503020204020204" pitchFamily="34" charset="-122"/>
          </a:endParaRPr>
        </a:p>
      </dgm:t>
    </dgm:pt>
    <dgm:pt modelId="{B4209BA6-25B7-421D-AD39-C30EA1A1E11E}" type="pres">
      <dgm:prSet presAssocID="{9A962AA8-950F-4A19-8585-3DEB862B50A9}" presName="Name0" presStyleCnt="0">
        <dgm:presLayoutVars>
          <dgm:chMax/>
          <dgm:chPref/>
          <dgm:dir/>
          <dgm:animLvl val="lvl"/>
        </dgm:presLayoutVars>
      </dgm:prSet>
      <dgm:spPr/>
      <dgm:t>
        <a:bodyPr/>
        <a:lstStyle/>
        <a:p>
          <a:endParaRPr lang="zh-CN" altLang="en-US"/>
        </a:p>
      </dgm:t>
    </dgm:pt>
    <dgm:pt modelId="{F34425A3-DDC8-4985-95D1-9BD22D129EA7}" type="pres">
      <dgm:prSet presAssocID="{E518D5C4-ED36-449E-A46D-B3A6C20C0252}" presName="composite" presStyleCnt="0"/>
      <dgm:spPr/>
      <dgm:t>
        <a:bodyPr/>
        <a:lstStyle/>
        <a:p>
          <a:endParaRPr lang="zh-CN" altLang="en-US"/>
        </a:p>
      </dgm:t>
    </dgm:pt>
    <dgm:pt modelId="{D9959026-0400-43D7-862D-51D88E6266D9}" type="pres">
      <dgm:prSet presAssocID="{E518D5C4-ED36-449E-A46D-B3A6C20C0252}" presName="Parent1" presStyleLbl="node1" presStyleIdx="0" presStyleCnt="6">
        <dgm:presLayoutVars>
          <dgm:chMax val="1"/>
          <dgm:chPref val="1"/>
          <dgm:bulletEnabled val="1"/>
        </dgm:presLayoutVars>
      </dgm:prSet>
      <dgm:spPr/>
      <dgm:t>
        <a:bodyPr/>
        <a:lstStyle/>
        <a:p>
          <a:endParaRPr lang="zh-CN" altLang="en-US"/>
        </a:p>
      </dgm:t>
    </dgm:pt>
    <dgm:pt modelId="{D203E5EA-E760-4FCF-B45F-9003B9658482}" type="pres">
      <dgm:prSet presAssocID="{E518D5C4-ED36-449E-A46D-B3A6C20C0252}" presName="Childtext1" presStyleLbl="revTx" presStyleIdx="0" presStyleCnt="3">
        <dgm:presLayoutVars>
          <dgm:chMax val="0"/>
          <dgm:chPref val="0"/>
          <dgm:bulletEnabled val="1"/>
        </dgm:presLayoutVars>
      </dgm:prSet>
      <dgm:spPr/>
      <dgm:t>
        <a:bodyPr/>
        <a:lstStyle/>
        <a:p>
          <a:endParaRPr lang="zh-CN" altLang="en-US"/>
        </a:p>
      </dgm:t>
    </dgm:pt>
    <dgm:pt modelId="{065F5C80-AD49-49E1-9F65-B24DE77AC612}" type="pres">
      <dgm:prSet presAssocID="{E518D5C4-ED36-449E-A46D-B3A6C20C0252}" presName="BalanceSpacing" presStyleCnt="0"/>
      <dgm:spPr/>
      <dgm:t>
        <a:bodyPr/>
        <a:lstStyle/>
        <a:p>
          <a:endParaRPr lang="zh-CN" altLang="en-US"/>
        </a:p>
      </dgm:t>
    </dgm:pt>
    <dgm:pt modelId="{67A867B4-655D-4549-A37E-E08A387D5B8B}" type="pres">
      <dgm:prSet presAssocID="{E518D5C4-ED36-449E-A46D-B3A6C20C0252}" presName="BalanceSpacing1" presStyleCnt="0"/>
      <dgm:spPr/>
      <dgm:t>
        <a:bodyPr/>
        <a:lstStyle/>
        <a:p>
          <a:endParaRPr lang="zh-CN" altLang="en-US"/>
        </a:p>
      </dgm:t>
    </dgm:pt>
    <dgm:pt modelId="{A0E359F4-EE94-4D7B-8F88-BA38ABFD7468}" type="pres">
      <dgm:prSet presAssocID="{0547E87B-D513-41F0-8B13-7C50EFEA7736}" presName="Accent1Text" presStyleLbl="node1" presStyleIdx="1" presStyleCnt="6"/>
      <dgm:spPr/>
      <dgm:t>
        <a:bodyPr/>
        <a:lstStyle/>
        <a:p>
          <a:endParaRPr lang="zh-CN" altLang="en-US"/>
        </a:p>
      </dgm:t>
    </dgm:pt>
    <dgm:pt modelId="{F2CB79EF-A6D7-4042-A643-398B86C36BF7}" type="pres">
      <dgm:prSet presAssocID="{0547E87B-D513-41F0-8B13-7C50EFEA7736}" presName="spaceBetweenRectangles" presStyleCnt="0"/>
      <dgm:spPr/>
      <dgm:t>
        <a:bodyPr/>
        <a:lstStyle/>
        <a:p>
          <a:endParaRPr lang="zh-CN" altLang="en-US"/>
        </a:p>
      </dgm:t>
    </dgm:pt>
    <dgm:pt modelId="{9BED702F-DB01-4724-AAB6-55060A4CEDD7}" type="pres">
      <dgm:prSet presAssocID="{AC2B71FB-2AA3-41BD-9BEC-5F0E8AF14C21}" presName="composite" presStyleCnt="0"/>
      <dgm:spPr/>
      <dgm:t>
        <a:bodyPr/>
        <a:lstStyle/>
        <a:p>
          <a:endParaRPr lang="zh-CN" altLang="en-US"/>
        </a:p>
      </dgm:t>
    </dgm:pt>
    <dgm:pt modelId="{9D2F1B07-61D3-41CC-B1FE-8C973055D5B7}" type="pres">
      <dgm:prSet presAssocID="{AC2B71FB-2AA3-41BD-9BEC-5F0E8AF14C21}" presName="Parent1" presStyleLbl="node1" presStyleIdx="2" presStyleCnt="6">
        <dgm:presLayoutVars>
          <dgm:chMax val="1"/>
          <dgm:chPref val="1"/>
          <dgm:bulletEnabled val="1"/>
        </dgm:presLayoutVars>
      </dgm:prSet>
      <dgm:spPr/>
      <dgm:t>
        <a:bodyPr/>
        <a:lstStyle/>
        <a:p>
          <a:endParaRPr lang="zh-CN" altLang="en-US"/>
        </a:p>
      </dgm:t>
    </dgm:pt>
    <dgm:pt modelId="{AECA58F3-25D1-4E6B-8881-5A836C15DB2B}" type="pres">
      <dgm:prSet presAssocID="{AC2B71FB-2AA3-41BD-9BEC-5F0E8AF14C21}" presName="Childtext1" presStyleLbl="revTx" presStyleIdx="1" presStyleCnt="3">
        <dgm:presLayoutVars>
          <dgm:chMax val="0"/>
          <dgm:chPref val="0"/>
          <dgm:bulletEnabled val="1"/>
        </dgm:presLayoutVars>
      </dgm:prSet>
      <dgm:spPr/>
      <dgm:t>
        <a:bodyPr/>
        <a:lstStyle/>
        <a:p>
          <a:endParaRPr lang="zh-CN" altLang="en-US"/>
        </a:p>
      </dgm:t>
    </dgm:pt>
    <dgm:pt modelId="{2C7C6D4F-5255-41DB-9C94-758BBB6DFC60}" type="pres">
      <dgm:prSet presAssocID="{AC2B71FB-2AA3-41BD-9BEC-5F0E8AF14C21}" presName="BalanceSpacing" presStyleCnt="0"/>
      <dgm:spPr/>
      <dgm:t>
        <a:bodyPr/>
        <a:lstStyle/>
        <a:p>
          <a:endParaRPr lang="zh-CN" altLang="en-US"/>
        </a:p>
      </dgm:t>
    </dgm:pt>
    <dgm:pt modelId="{37A3F731-442C-43BA-9BBD-C13003DAED35}" type="pres">
      <dgm:prSet presAssocID="{AC2B71FB-2AA3-41BD-9BEC-5F0E8AF14C21}" presName="BalanceSpacing1" presStyleCnt="0"/>
      <dgm:spPr/>
      <dgm:t>
        <a:bodyPr/>
        <a:lstStyle/>
        <a:p>
          <a:endParaRPr lang="zh-CN" altLang="en-US"/>
        </a:p>
      </dgm:t>
    </dgm:pt>
    <dgm:pt modelId="{FF5A822B-3D4A-4FE5-BB70-7D0EAAA0DC6F}" type="pres">
      <dgm:prSet presAssocID="{7DAEEA56-1CA2-4491-A80B-6F139B87CBD4}" presName="Accent1Text" presStyleLbl="node1" presStyleIdx="3" presStyleCnt="6"/>
      <dgm:spPr/>
      <dgm:t>
        <a:bodyPr/>
        <a:lstStyle/>
        <a:p>
          <a:endParaRPr lang="zh-CN" altLang="en-US"/>
        </a:p>
      </dgm:t>
    </dgm:pt>
    <dgm:pt modelId="{1D552192-562D-44EA-BE63-E69FF058E725}" type="pres">
      <dgm:prSet presAssocID="{7DAEEA56-1CA2-4491-A80B-6F139B87CBD4}" presName="spaceBetweenRectangles" presStyleCnt="0"/>
      <dgm:spPr/>
      <dgm:t>
        <a:bodyPr/>
        <a:lstStyle/>
        <a:p>
          <a:endParaRPr lang="zh-CN" altLang="en-US"/>
        </a:p>
      </dgm:t>
    </dgm:pt>
    <dgm:pt modelId="{CF3BFCD0-09F0-41A3-BD3D-73551403CF2B}" type="pres">
      <dgm:prSet presAssocID="{2C33DB3B-2DBE-40EA-9654-CDC264344F11}" presName="composite" presStyleCnt="0"/>
      <dgm:spPr/>
      <dgm:t>
        <a:bodyPr/>
        <a:lstStyle/>
        <a:p>
          <a:endParaRPr lang="zh-CN" altLang="en-US"/>
        </a:p>
      </dgm:t>
    </dgm:pt>
    <dgm:pt modelId="{769EBBE6-17AD-4687-819F-A1135FD0D468}" type="pres">
      <dgm:prSet presAssocID="{2C33DB3B-2DBE-40EA-9654-CDC264344F11}" presName="Parent1" presStyleLbl="node1" presStyleIdx="4" presStyleCnt="6">
        <dgm:presLayoutVars>
          <dgm:chMax val="1"/>
          <dgm:chPref val="1"/>
          <dgm:bulletEnabled val="1"/>
        </dgm:presLayoutVars>
      </dgm:prSet>
      <dgm:spPr/>
      <dgm:t>
        <a:bodyPr/>
        <a:lstStyle/>
        <a:p>
          <a:endParaRPr lang="zh-CN" altLang="en-US"/>
        </a:p>
      </dgm:t>
    </dgm:pt>
    <dgm:pt modelId="{EF101A0E-A4F3-4BDE-98EF-0E4E49D6B931}" type="pres">
      <dgm:prSet presAssocID="{2C33DB3B-2DBE-40EA-9654-CDC264344F11}" presName="Childtext1" presStyleLbl="revTx" presStyleIdx="2" presStyleCnt="3">
        <dgm:presLayoutVars>
          <dgm:chMax val="0"/>
          <dgm:chPref val="0"/>
          <dgm:bulletEnabled val="1"/>
        </dgm:presLayoutVars>
      </dgm:prSet>
      <dgm:spPr/>
      <dgm:t>
        <a:bodyPr/>
        <a:lstStyle/>
        <a:p>
          <a:endParaRPr lang="zh-CN" altLang="en-US"/>
        </a:p>
      </dgm:t>
    </dgm:pt>
    <dgm:pt modelId="{610E21F6-85EC-45EF-86AF-46A6FAE3A09F}" type="pres">
      <dgm:prSet presAssocID="{2C33DB3B-2DBE-40EA-9654-CDC264344F11}" presName="BalanceSpacing" presStyleCnt="0"/>
      <dgm:spPr/>
      <dgm:t>
        <a:bodyPr/>
        <a:lstStyle/>
        <a:p>
          <a:endParaRPr lang="zh-CN" altLang="en-US"/>
        </a:p>
      </dgm:t>
    </dgm:pt>
    <dgm:pt modelId="{6F59712E-9EDD-4889-A8E7-F68FE51EE8E6}" type="pres">
      <dgm:prSet presAssocID="{2C33DB3B-2DBE-40EA-9654-CDC264344F11}" presName="BalanceSpacing1" presStyleCnt="0"/>
      <dgm:spPr/>
      <dgm:t>
        <a:bodyPr/>
        <a:lstStyle/>
        <a:p>
          <a:endParaRPr lang="zh-CN" altLang="en-US"/>
        </a:p>
      </dgm:t>
    </dgm:pt>
    <dgm:pt modelId="{248A6708-1E68-47B5-BBC6-0C7367A343CA}" type="pres">
      <dgm:prSet presAssocID="{161172B4-77BD-42CC-93CA-C448682ABED4}" presName="Accent1Text" presStyleLbl="node1" presStyleIdx="5" presStyleCnt="6"/>
      <dgm:spPr/>
      <dgm:t>
        <a:bodyPr/>
        <a:lstStyle/>
        <a:p>
          <a:endParaRPr lang="zh-CN" altLang="en-US"/>
        </a:p>
      </dgm:t>
    </dgm:pt>
  </dgm:ptLst>
  <dgm:cxnLst>
    <dgm:cxn modelId="{692A979E-C501-4A24-AC70-B87380D4E533}" type="presOf" srcId="{E518D5C4-ED36-449E-A46D-B3A6C20C0252}" destId="{D9959026-0400-43D7-862D-51D88E6266D9}" srcOrd="0" destOrd="0" presId="urn:microsoft.com/office/officeart/2008/layout/AlternatingHexagons"/>
    <dgm:cxn modelId="{BB636A98-FFBC-43F9-AFA1-253F280F8546}" type="presOf" srcId="{7DAEEA56-1CA2-4491-A80B-6F139B87CBD4}" destId="{FF5A822B-3D4A-4FE5-BB70-7D0EAAA0DC6F}" srcOrd="0" destOrd="0" presId="urn:microsoft.com/office/officeart/2008/layout/AlternatingHexagons"/>
    <dgm:cxn modelId="{2A21D9A7-42AC-42AD-8A7C-1EC6D094284E}" type="presOf" srcId="{2C33DB3B-2DBE-40EA-9654-CDC264344F11}" destId="{769EBBE6-17AD-4687-819F-A1135FD0D468}" srcOrd="0" destOrd="0" presId="urn:microsoft.com/office/officeart/2008/layout/AlternatingHexagons"/>
    <dgm:cxn modelId="{9A5F3799-E6B8-41A7-BE4F-7CE6170B255A}" type="presOf" srcId="{9A962AA8-950F-4A19-8585-3DEB862B50A9}" destId="{B4209BA6-25B7-421D-AD39-C30EA1A1E11E}" srcOrd="0" destOrd="0" presId="urn:microsoft.com/office/officeart/2008/layout/AlternatingHexagons"/>
    <dgm:cxn modelId="{0180E304-C845-44F2-87F8-56BB7FD3AD1A}" type="presOf" srcId="{48716648-397F-4ED0-8432-C9518943B727}" destId="{AECA58F3-25D1-4E6B-8881-5A836C15DB2B}" srcOrd="0" destOrd="0" presId="urn:microsoft.com/office/officeart/2008/layout/AlternatingHexagons"/>
    <dgm:cxn modelId="{0D88DAB7-2575-4381-8C7D-8718358C0532}" type="presOf" srcId="{9E5C847D-9D45-4013-9F28-C9F6D7B857C2}" destId="{EF101A0E-A4F3-4BDE-98EF-0E4E49D6B931}" srcOrd="0" destOrd="0" presId="urn:microsoft.com/office/officeart/2008/layout/AlternatingHexagons"/>
    <dgm:cxn modelId="{73498184-62A5-4089-ABB9-BD2AA4DD081F}" type="presOf" srcId="{205EB76F-73D7-481D-A5D7-0C1873BA55C5}" destId="{D203E5EA-E760-4FCF-B45F-9003B9658482}" srcOrd="0" destOrd="0" presId="urn:microsoft.com/office/officeart/2008/layout/AlternatingHexagons"/>
    <dgm:cxn modelId="{FD9C2521-4035-4445-ADDA-739FF44A262B}" srcId="{9A962AA8-950F-4A19-8585-3DEB862B50A9}" destId="{2C33DB3B-2DBE-40EA-9654-CDC264344F11}" srcOrd="2" destOrd="0" parTransId="{A9AF3F00-A2FD-4F20-88BC-5C833338A974}" sibTransId="{161172B4-77BD-42CC-93CA-C448682ABED4}"/>
    <dgm:cxn modelId="{210290B2-44CC-44E8-BD4E-A57B6665AD2E}" srcId="{AC2B71FB-2AA3-41BD-9BEC-5F0E8AF14C21}" destId="{48716648-397F-4ED0-8432-C9518943B727}" srcOrd="0" destOrd="0" parTransId="{F4D3DDB4-5C75-44F9-80C7-2C4802CC7E31}" sibTransId="{A92E175E-4AD7-422A-AE7B-CDD41FDFE6F2}"/>
    <dgm:cxn modelId="{905890D0-AF19-4AB3-A216-5F963AA4C22F}" srcId="{E518D5C4-ED36-449E-A46D-B3A6C20C0252}" destId="{205EB76F-73D7-481D-A5D7-0C1873BA55C5}" srcOrd="0" destOrd="0" parTransId="{868E20B4-401D-4740-A3E3-AFEC4E8925C4}" sibTransId="{60222C68-D43E-4A8D-B8B1-8FAC6D2E8C7D}"/>
    <dgm:cxn modelId="{7DD16D43-E37E-47C9-B3B4-6C30A270B354}" srcId="{2C33DB3B-2DBE-40EA-9654-CDC264344F11}" destId="{9E5C847D-9D45-4013-9F28-C9F6D7B857C2}" srcOrd="0" destOrd="0" parTransId="{BDE0117B-D1BF-45A2-907B-0448E438DA45}" sibTransId="{50DE7E8E-5435-438F-89DF-5B03FA94070C}"/>
    <dgm:cxn modelId="{C5F93926-656B-4E18-9BEB-E2FCBEF62E94}" type="presOf" srcId="{AC2B71FB-2AA3-41BD-9BEC-5F0E8AF14C21}" destId="{9D2F1B07-61D3-41CC-B1FE-8C973055D5B7}" srcOrd="0" destOrd="0" presId="urn:microsoft.com/office/officeart/2008/layout/AlternatingHexagons"/>
    <dgm:cxn modelId="{9F33C5A2-8A75-489B-8DBF-42884A925890}" srcId="{9A962AA8-950F-4A19-8585-3DEB862B50A9}" destId="{AC2B71FB-2AA3-41BD-9BEC-5F0E8AF14C21}" srcOrd="1" destOrd="0" parTransId="{9E766087-395B-44E5-8D8C-B64BB68D0F84}" sibTransId="{7DAEEA56-1CA2-4491-A80B-6F139B87CBD4}"/>
    <dgm:cxn modelId="{0DB138E7-6271-4CB1-8C3A-0F552626CE84}" srcId="{9A962AA8-950F-4A19-8585-3DEB862B50A9}" destId="{E518D5C4-ED36-449E-A46D-B3A6C20C0252}" srcOrd="0" destOrd="0" parTransId="{8C17CA97-E84A-4925-AE73-06E9BAF3B765}" sibTransId="{0547E87B-D513-41F0-8B13-7C50EFEA7736}"/>
    <dgm:cxn modelId="{A01DEAA6-68A5-44D6-B7E1-0C7E526C38B2}" type="presOf" srcId="{0547E87B-D513-41F0-8B13-7C50EFEA7736}" destId="{A0E359F4-EE94-4D7B-8F88-BA38ABFD7468}" srcOrd="0" destOrd="0" presId="urn:microsoft.com/office/officeart/2008/layout/AlternatingHexagons"/>
    <dgm:cxn modelId="{BF849282-D838-4583-9C41-102BE2DD1B38}" type="presOf" srcId="{161172B4-77BD-42CC-93CA-C448682ABED4}" destId="{248A6708-1E68-47B5-BBC6-0C7367A343CA}" srcOrd="0" destOrd="0" presId="urn:microsoft.com/office/officeart/2008/layout/AlternatingHexagons"/>
    <dgm:cxn modelId="{3BB8183B-664D-4098-BCBA-474E17533372}" type="presParOf" srcId="{B4209BA6-25B7-421D-AD39-C30EA1A1E11E}" destId="{F34425A3-DDC8-4985-95D1-9BD22D129EA7}" srcOrd="0" destOrd="0" presId="urn:microsoft.com/office/officeart/2008/layout/AlternatingHexagons"/>
    <dgm:cxn modelId="{68E8EB7D-38ED-4D83-8684-771F331F33CD}" type="presParOf" srcId="{F34425A3-DDC8-4985-95D1-9BD22D129EA7}" destId="{D9959026-0400-43D7-862D-51D88E6266D9}" srcOrd="0" destOrd="0" presId="urn:microsoft.com/office/officeart/2008/layout/AlternatingHexagons"/>
    <dgm:cxn modelId="{C893F8E4-681B-4064-96E1-4A99972FBAD6}" type="presParOf" srcId="{F34425A3-DDC8-4985-95D1-9BD22D129EA7}" destId="{D203E5EA-E760-4FCF-B45F-9003B9658482}" srcOrd="1" destOrd="0" presId="urn:microsoft.com/office/officeart/2008/layout/AlternatingHexagons"/>
    <dgm:cxn modelId="{4088B791-6B3A-401C-998E-B581524CC0C6}" type="presParOf" srcId="{F34425A3-DDC8-4985-95D1-9BD22D129EA7}" destId="{065F5C80-AD49-49E1-9F65-B24DE77AC612}" srcOrd="2" destOrd="0" presId="urn:microsoft.com/office/officeart/2008/layout/AlternatingHexagons"/>
    <dgm:cxn modelId="{D5C4B208-DAB2-4550-B310-E4446745F8DB}" type="presParOf" srcId="{F34425A3-DDC8-4985-95D1-9BD22D129EA7}" destId="{67A867B4-655D-4549-A37E-E08A387D5B8B}" srcOrd="3" destOrd="0" presId="urn:microsoft.com/office/officeart/2008/layout/AlternatingHexagons"/>
    <dgm:cxn modelId="{57FA5520-1B60-43AF-9BC3-07B545850CF2}" type="presParOf" srcId="{F34425A3-DDC8-4985-95D1-9BD22D129EA7}" destId="{A0E359F4-EE94-4D7B-8F88-BA38ABFD7468}" srcOrd="4" destOrd="0" presId="urn:microsoft.com/office/officeart/2008/layout/AlternatingHexagons"/>
    <dgm:cxn modelId="{EE7954AD-4C49-4DAC-BD7A-2E68B3FB04D3}" type="presParOf" srcId="{B4209BA6-25B7-421D-AD39-C30EA1A1E11E}" destId="{F2CB79EF-A6D7-4042-A643-398B86C36BF7}" srcOrd="1" destOrd="0" presId="urn:microsoft.com/office/officeart/2008/layout/AlternatingHexagons"/>
    <dgm:cxn modelId="{6F581126-6184-47DB-98A9-A09734D30728}" type="presParOf" srcId="{B4209BA6-25B7-421D-AD39-C30EA1A1E11E}" destId="{9BED702F-DB01-4724-AAB6-55060A4CEDD7}" srcOrd="2" destOrd="0" presId="urn:microsoft.com/office/officeart/2008/layout/AlternatingHexagons"/>
    <dgm:cxn modelId="{4F507985-5DCA-4381-B7CD-548F4F420F66}" type="presParOf" srcId="{9BED702F-DB01-4724-AAB6-55060A4CEDD7}" destId="{9D2F1B07-61D3-41CC-B1FE-8C973055D5B7}" srcOrd="0" destOrd="0" presId="urn:microsoft.com/office/officeart/2008/layout/AlternatingHexagons"/>
    <dgm:cxn modelId="{35A385F7-AB9D-4427-8284-F6827FAA594F}" type="presParOf" srcId="{9BED702F-DB01-4724-AAB6-55060A4CEDD7}" destId="{AECA58F3-25D1-4E6B-8881-5A836C15DB2B}" srcOrd="1" destOrd="0" presId="urn:microsoft.com/office/officeart/2008/layout/AlternatingHexagons"/>
    <dgm:cxn modelId="{0C24AC9F-74D1-4EEB-8211-1619CBC1FE47}" type="presParOf" srcId="{9BED702F-DB01-4724-AAB6-55060A4CEDD7}" destId="{2C7C6D4F-5255-41DB-9C94-758BBB6DFC60}" srcOrd="2" destOrd="0" presId="urn:microsoft.com/office/officeart/2008/layout/AlternatingHexagons"/>
    <dgm:cxn modelId="{3DDDA72D-E1DA-408C-8C30-E49276093028}" type="presParOf" srcId="{9BED702F-DB01-4724-AAB6-55060A4CEDD7}" destId="{37A3F731-442C-43BA-9BBD-C13003DAED35}" srcOrd="3" destOrd="0" presId="urn:microsoft.com/office/officeart/2008/layout/AlternatingHexagons"/>
    <dgm:cxn modelId="{D761375F-C36F-4E12-83C2-BA2310A5181F}" type="presParOf" srcId="{9BED702F-DB01-4724-AAB6-55060A4CEDD7}" destId="{FF5A822B-3D4A-4FE5-BB70-7D0EAAA0DC6F}" srcOrd="4" destOrd="0" presId="urn:microsoft.com/office/officeart/2008/layout/AlternatingHexagons"/>
    <dgm:cxn modelId="{E15ADABC-D4E5-48F9-968D-7B0874AADC15}" type="presParOf" srcId="{B4209BA6-25B7-421D-AD39-C30EA1A1E11E}" destId="{1D552192-562D-44EA-BE63-E69FF058E725}" srcOrd="3" destOrd="0" presId="urn:microsoft.com/office/officeart/2008/layout/AlternatingHexagons"/>
    <dgm:cxn modelId="{A5DB90FD-EF29-4961-B150-3A6710C308D1}" type="presParOf" srcId="{B4209BA6-25B7-421D-AD39-C30EA1A1E11E}" destId="{CF3BFCD0-09F0-41A3-BD3D-73551403CF2B}" srcOrd="4" destOrd="0" presId="urn:microsoft.com/office/officeart/2008/layout/AlternatingHexagons"/>
    <dgm:cxn modelId="{11218E53-CF47-4296-AAA4-571627B145C1}" type="presParOf" srcId="{CF3BFCD0-09F0-41A3-BD3D-73551403CF2B}" destId="{769EBBE6-17AD-4687-819F-A1135FD0D468}" srcOrd="0" destOrd="0" presId="urn:microsoft.com/office/officeart/2008/layout/AlternatingHexagons"/>
    <dgm:cxn modelId="{3EF2F29C-2552-475D-ABD4-2E74C065667E}" type="presParOf" srcId="{CF3BFCD0-09F0-41A3-BD3D-73551403CF2B}" destId="{EF101A0E-A4F3-4BDE-98EF-0E4E49D6B931}" srcOrd="1" destOrd="0" presId="urn:microsoft.com/office/officeart/2008/layout/AlternatingHexagons"/>
    <dgm:cxn modelId="{6A49EED8-33A8-4437-8FAC-EDF0C8B9B85E}" type="presParOf" srcId="{CF3BFCD0-09F0-41A3-BD3D-73551403CF2B}" destId="{610E21F6-85EC-45EF-86AF-46A6FAE3A09F}" srcOrd="2" destOrd="0" presId="urn:microsoft.com/office/officeart/2008/layout/AlternatingHexagons"/>
    <dgm:cxn modelId="{810C43F1-5BE0-4E2F-9A47-D7B4D32C1A09}" type="presParOf" srcId="{CF3BFCD0-09F0-41A3-BD3D-73551403CF2B}" destId="{6F59712E-9EDD-4889-A8E7-F68FE51EE8E6}" srcOrd="3" destOrd="0" presId="urn:microsoft.com/office/officeart/2008/layout/AlternatingHexagons"/>
    <dgm:cxn modelId="{AF445AAD-4D17-4B7E-8DDC-27ECE485FFF5}" type="presParOf" srcId="{CF3BFCD0-09F0-41A3-BD3D-73551403CF2B}" destId="{248A6708-1E68-47B5-BBC6-0C7367A343CA}"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448B9E-857E-438D-9217-BD668C0242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B7791C2-10F9-43FE-93DC-4309B453ECA5}">
      <dgm:prSet phldrT="[文本]" custT="1"/>
      <dgm:spPr/>
      <dgm:t>
        <a:bodyPr/>
        <a:lstStyle/>
        <a:p>
          <a:r>
            <a:rPr lang="zh-CN" altLang="en-US" sz="2000" dirty="0" smtClean="0">
              <a:solidFill>
                <a:srgbClr val="002060"/>
              </a:solidFill>
              <a:latin typeface="微软雅黑" pitchFamily="34" charset="-122"/>
              <a:ea typeface="微软雅黑" pitchFamily="34" charset="-122"/>
            </a:rPr>
            <a:t>广义计算机病毒</a:t>
          </a:r>
          <a:endParaRPr lang="zh-CN" altLang="en-US" sz="2000" dirty="0">
            <a:solidFill>
              <a:srgbClr val="002060"/>
            </a:solidFill>
            <a:latin typeface="微软雅黑" pitchFamily="34" charset="-122"/>
            <a:ea typeface="微软雅黑" pitchFamily="34" charset="-122"/>
          </a:endParaRPr>
        </a:p>
      </dgm:t>
    </dgm:pt>
    <dgm:pt modelId="{0E1AA364-7880-4046-9994-08EB4EC084F2}" type="parTrans" cxnId="{DFE196AE-3239-4E57-A424-C86BD10891CB}">
      <dgm:prSet/>
      <dgm:spPr/>
      <dgm:t>
        <a:bodyPr/>
        <a:lstStyle/>
        <a:p>
          <a:endParaRPr lang="zh-CN" altLang="en-US" sz="2000">
            <a:solidFill>
              <a:srgbClr val="002060"/>
            </a:solidFill>
            <a:latin typeface="微软雅黑" pitchFamily="34" charset="-122"/>
            <a:ea typeface="微软雅黑" pitchFamily="34" charset="-122"/>
          </a:endParaRPr>
        </a:p>
      </dgm:t>
    </dgm:pt>
    <dgm:pt modelId="{210DCD1A-CD7A-480F-93AF-75265B7F2006}" type="sibTrans" cxnId="{DFE196AE-3239-4E57-A424-C86BD10891CB}">
      <dgm:prSet/>
      <dgm:spPr/>
      <dgm:t>
        <a:bodyPr/>
        <a:lstStyle/>
        <a:p>
          <a:endParaRPr lang="zh-CN" altLang="en-US" sz="2000">
            <a:solidFill>
              <a:srgbClr val="002060"/>
            </a:solidFill>
            <a:latin typeface="微软雅黑" pitchFamily="34" charset="-122"/>
            <a:ea typeface="微软雅黑" pitchFamily="34" charset="-122"/>
          </a:endParaRPr>
        </a:p>
      </dgm:t>
    </dgm:pt>
    <dgm:pt modelId="{46DE1553-537A-4585-A213-F967F3523066}">
      <dgm:prSet phldrT="[文本]" custT="1"/>
      <dgm:spPr/>
      <dgm:t>
        <a:bodyPr/>
        <a:lstStyle/>
        <a:p>
          <a:r>
            <a:rPr lang="zh-CN" altLang="en-US" sz="2000" dirty="0" smtClean="0">
              <a:solidFill>
                <a:srgbClr val="002060"/>
              </a:solidFill>
              <a:latin typeface="微软雅黑" pitchFamily="34" charset="-122"/>
              <a:ea typeface="微软雅黑" pitchFamily="34" charset="-122"/>
            </a:rPr>
            <a:t>依赖主机程序</a:t>
          </a:r>
          <a:endParaRPr lang="zh-CN" altLang="en-US" sz="2000" dirty="0">
            <a:solidFill>
              <a:srgbClr val="002060"/>
            </a:solidFill>
            <a:latin typeface="微软雅黑" pitchFamily="34" charset="-122"/>
            <a:ea typeface="微软雅黑" pitchFamily="34" charset="-122"/>
          </a:endParaRPr>
        </a:p>
      </dgm:t>
    </dgm:pt>
    <dgm:pt modelId="{C1F48A5B-BF71-4D53-BDDC-5B20D656A53B}" type="parTrans" cxnId="{EB764943-30CD-467B-ADA5-99318FBA158A}">
      <dgm:prSet/>
      <dgm:spPr/>
      <dgm:t>
        <a:bodyPr/>
        <a:lstStyle/>
        <a:p>
          <a:endParaRPr lang="zh-CN" altLang="en-US" sz="2000">
            <a:solidFill>
              <a:srgbClr val="002060"/>
            </a:solidFill>
            <a:latin typeface="微软雅黑" pitchFamily="34" charset="-122"/>
            <a:ea typeface="微软雅黑" pitchFamily="34" charset="-122"/>
          </a:endParaRPr>
        </a:p>
      </dgm:t>
    </dgm:pt>
    <dgm:pt modelId="{97376EDF-4B4F-4142-B5F3-BEC50B43D42C}" type="sibTrans" cxnId="{EB764943-30CD-467B-ADA5-99318FBA158A}">
      <dgm:prSet/>
      <dgm:spPr/>
      <dgm:t>
        <a:bodyPr/>
        <a:lstStyle/>
        <a:p>
          <a:endParaRPr lang="zh-CN" altLang="en-US" sz="2000">
            <a:solidFill>
              <a:srgbClr val="002060"/>
            </a:solidFill>
            <a:latin typeface="微软雅黑" pitchFamily="34" charset="-122"/>
            <a:ea typeface="微软雅黑" pitchFamily="34" charset="-122"/>
          </a:endParaRPr>
        </a:p>
      </dgm:t>
    </dgm:pt>
    <dgm:pt modelId="{0059DE72-B73E-4799-A03E-6E8AC564AD0C}">
      <dgm:prSet phldrT="[文本]" custT="1"/>
      <dgm:spPr/>
      <dgm:t>
        <a:bodyPr/>
        <a:lstStyle/>
        <a:p>
          <a:pPr>
            <a:lnSpc>
              <a:spcPct val="60000"/>
            </a:lnSpc>
          </a:pPr>
          <a:r>
            <a:rPr lang="zh-CN" altLang="en-US" sz="2000" dirty="0" smtClean="0">
              <a:solidFill>
                <a:srgbClr val="002060"/>
              </a:solidFill>
              <a:latin typeface="微软雅黑" pitchFamily="34" charset="-122"/>
              <a:ea typeface="微软雅黑" pitchFamily="34" charset="-122"/>
            </a:rPr>
            <a:t>后门</a:t>
          </a:r>
          <a:r>
            <a:rPr lang="en-US" altLang="zh-CN" sz="2000" dirty="0" smtClean="0">
              <a:solidFill>
                <a:srgbClr val="002060"/>
              </a:solidFill>
              <a:latin typeface="微软雅黑" pitchFamily="34" charset="-122"/>
              <a:ea typeface="微软雅黑" pitchFamily="34" charset="-122"/>
            </a:rPr>
            <a:t/>
          </a:r>
          <a:br>
            <a:rPr lang="en-US" altLang="zh-CN" sz="2000" dirty="0" smtClean="0">
              <a:solidFill>
                <a:srgbClr val="002060"/>
              </a:solidFill>
              <a:latin typeface="微软雅黑" pitchFamily="34" charset="-122"/>
              <a:ea typeface="微软雅黑" pitchFamily="34" charset="-122"/>
            </a:rPr>
          </a:br>
          <a:r>
            <a:rPr lang="zh-CN" altLang="en-US" sz="2000" dirty="0" smtClean="0">
              <a:solidFill>
                <a:srgbClr val="002060"/>
              </a:solidFill>
              <a:latin typeface="微软雅黑" pitchFamily="34" charset="-122"/>
              <a:ea typeface="微软雅黑" pitchFamily="34" charset="-122"/>
            </a:rPr>
            <a:t>程序</a:t>
          </a:r>
          <a:endParaRPr lang="zh-CN" altLang="en-US" sz="2000" dirty="0">
            <a:solidFill>
              <a:srgbClr val="002060"/>
            </a:solidFill>
            <a:latin typeface="微软雅黑" pitchFamily="34" charset="-122"/>
            <a:ea typeface="微软雅黑" pitchFamily="34" charset="-122"/>
          </a:endParaRPr>
        </a:p>
      </dgm:t>
    </dgm:pt>
    <dgm:pt modelId="{068D1798-B993-488A-90E1-EEDB0555B458}" type="parTrans" cxnId="{056F3190-57FC-49FB-A390-2868B1B75727}">
      <dgm:prSet/>
      <dgm:spPr/>
      <dgm:t>
        <a:bodyPr/>
        <a:lstStyle/>
        <a:p>
          <a:endParaRPr lang="zh-CN" altLang="en-US" sz="2000">
            <a:solidFill>
              <a:srgbClr val="002060"/>
            </a:solidFill>
            <a:latin typeface="微软雅黑" pitchFamily="34" charset="-122"/>
            <a:ea typeface="微软雅黑" pitchFamily="34" charset="-122"/>
          </a:endParaRPr>
        </a:p>
      </dgm:t>
    </dgm:pt>
    <dgm:pt modelId="{4132A240-329B-4EB2-92E1-21FFAFBDBFF2}" type="sibTrans" cxnId="{056F3190-57FC-49FB-A390-2868B1B75727}">
      <dgm:prSet/>
      <dgm:spPr/>
      <dgm:t>
        <a:bodyPr/>
        <a:lstStyle/>
        <a:p>
          <a:endParaRPr lang="zh-CN" altLang="en-US" sz="2000">
            <a:solidFill>
              <a:srgbClr val="002060"/>
            </a:solidFill>
            <a:latin typeface="微软雅黑" pitchFamily="34" charset="-122"/>
            <a:ea typeface="微软雅黑" pitchFamily="34" charset="-122"/>
          </a:endParaRPr>
        </a:p>
      </dgm:t>
    </dgm:pt>
    <dgm:pt modelId="{2FEF5A3F-5D4C-495C-8847-553773817A83}">
      <dgm:prSet phldrT="[文本]" custT="1"/>
      <dgm:spPr/>
      <dgm:t>
        <a:bodyPr/>
        <a:lstStyle/>
        <a:p>
          <a:r>
            <a:rPr lang="zh-CN" altLang="en-US" sz="2000" dirty="0" smtClean="0">
              <a:solidFill>
                <a:srgbClr val="002060"/>
              </a:solidFill>
              <a:latin typeface="微软雅黑" pitchFamily="34" charset="-122"/>
              <a:ea typeface="微软雅黑" pitchFamily="34" charset="-122"/>
            </a:rPr>
            <a:t>独立于主机程序</a:t>
          </a:r>
          <a:endParaRPr lang="zh-CN" altLang="en-US" sz="2000" dirty="0">
            <a:solidFill>
              <a:srgbClr val="002060"/>
            </a:solidFill>
            <a:latin typeface="微软雅黑" pitchFamily="34" charset="-122"/>
            <a:ea typeface="微软雅黑" pitchFamily="34" charset="-122"/>
          </a:endParaRPr>
        </a:p>
      </dgm:t>
    </dgm:pt>
    <dgm:pt modelId="{F78E9A79-AE1E-4705-BE32-FF7F57778298}" type="parTrans" cxnId="{E2B15670-3492-4976-992E-E6DCF6FE4EDA}">
      <dgm:prSet/>
      <dgm:spPr/>
      <dgm:t>
        <a:bodyPr/>
        <a:lstStyle/>
        <a:p>
          <a:endParaRPr lang="zh-CN" altLang="en-US" sz="2000">
            <a:solidFill>
              <a:srgbClr val="002060"/>
            </a:solidFill>
            <a:latin typeface="微软雅黑" pitchFamily="34" charset="-122"/>
            <a:ea typeface="微软雅黑" pitchFamily="34" charset="-122"/>
          </a:endParaRPr>
        </a:p>
      </dgm:t>
    </dgm:pt>
    <dgm:pt modelId="{ADD38DBB-400C-4820-924E-F4FCA65ADDC2}" type="sibTrans" cxnId="{E2B15670-3492-4976-992E-E6DCF6FE4EDA}">
      <dgm:prSet/>
      <dgm:spPr/>
      <dgm:t>
        <a:bodyPr/>
        <a:lstStyle/>
        <a:p>
          <a:endParaRPr lang="zh-CN" altLang="en-US" sz="2000">
            <a:solidFill>
              <a:srgbClr val="002060"/>
            </a:solidFill>
            <a:latin typeface="微软雅黑" pitchFamily="34" charset="-122"/>
            <a:ea typeface="微软雅黑" pitchFamily="34" charset="-122"/>
          </a:endParaRPr>
        </a:p>
      </dgm:t>
    </dgm:pt>
    <dgm:pt modelId="{AC835F94-B904-4ED5-B6C8-800F17BC8BE5}">
      <dgm:prSet phldrT="[文本]" custT="1"/>
      <dgm:spPr/>
      <dgm:t>
        <a:bodyPr/>
        <a:lstStyle/>
        <a:p>
          <a:r>
            <a:rPr lang="zh-CN" altLang="en-US" sz="2000" dirty="0" smtClean="0">
              <a:solidFill>
                <a:srgbClr val="002060"/>
              </a:solidFill>
              <a:latin typeface="微软雅黑" pitchFamily="34" charset="-122"/>
              <a:ea typeface="微软雅黑" pitchFamily="34" charset="-122"/>
            </a:rPr>
            <a:t>蠕虫</a:t>
          </a:r>
          <a:endParaRPr lang="zh-CN" altLang="en-US" sz="2000" dirty="0">
            <a:solidFill>
              <a:srgbClr val="002060"/>
            </a:solidFill>
            <a:latin typeface="微软雅黑" pitchFamily="34" charset="-122"/>
            <a:ea typeface="微软雅黑" pitchFamily="34" charset="-122"/>
          </a:endParaRPr>
        </a:p>
      </dgm:t>
    </dgm:pt>
    <dgm:pt modelId="{00D6B933-35ED-4C88-96E2-CB46C3A61EAF}" type="parTrans" cxnId="{A7417CFA-C70A-44F1-87FE-0263556A446E}">
      <dgm:prSet/>
      <dgm:spPr/>
      <dgm:t>
        <a:bodyPr/>
        <a:lstStyle/>
        <a:p>
          <a:endParaRPr lang="zh-CN" altLang="en-US" sz="2000">
            <a:solidFill>
              <a:srgbClr val="002060"/>
            </a:solidFill>
            <a:latin typeface="微软雅黑" pitchFamily="34" charset="-122"/>
            <a:ea typeface="微软雅黑" pitchFamily="34" charset="-122"/>
          </a:endParaRPr>
        </a:p>
      </dgm:t>
    </dgm:pt>
    <dgm:pt modelId="{062FEEB4-7E48-4AA4-8A58-476996878EE6}" type="sibTrans" cxnId="{A7417CFA-C70A-44F1-87FE-0263556A446E}">
      <dgm:prSet/>
      <dgm:spPr/>
      <dgm:t>
        <a:bodyPr/>
        <a:lstStyle/>
        <a:p>
          <a:endParaRPr lang="zh-CN" altLang="en-US" sz="2000">
            <a:solidFill>
              <a:srgbClr val="002060"/>
            </a:solidFill>
            <a:latin typeface="微软雅黑" pitchFamily="34" charset="-122"/>
            <a:ea typeface="微软雅黑" pitchFamily="34" charset="-122"/>
          </a:endParaRPr>
        </a:p>
      </dgm:t>
    </dgm:pt>
    <dgm:pt modelId="{E55037D6-E4A4-4940-B732-BDEB3E51E134}">
      <dgm:prSet phldrT="[文本]" custT="1"/>
      <dgm:spPr/>
      <dgm:t>
        <a:bodyPr/>
        <a:lstStyle/>
        <a:p>
          <a:pPr>
            <a:lnSpc>
              <a:spcPct val="60000"/>
            </a:lnSpc>
          </a:pPr>
          <a:r>
            <a:rPr lang="zh-CN" altLang="en-US" sz="2000" dirty="0" smtClean="0">
              <a:solidFill>
                <a:srgbClr val="002060"/>
              </a:solidFill>
              <a:latin typeface="微软雅黑" pitchFamily="34" charset="-122"/>
              <a:ea typeface="微软雅黑" pitchFamily="34" charset="-122"/>
            </a:rPr>
            <a:t>传统病毒</a:t>
          </a:r>
          <a:endParaRPr lang="en-US" altLang="zh-CN" sz="2000" dirty="0" smtClean="0">
            <a:solidFill>
              <a:srgbClr val="002060"/>
            </a:solidFill>
            <a:latin typeface="微软雅黑" pitchFamily="34" charset="-122"/>
            <a:ea typeface="微软雅黑" pitchFamily="34" charset="-122"/>
          </a:endParaRPr>
        </a:p>
      </dgm:t>
    </dgm:pt>
    <dgm:pt modelId="{2D9B8F58-2F8D-4B2B-8646-BAD4C5F27A58}" type="parTrans" cxnId="{344C9FC3-1D5A-4F70-A9A7-C1FD033663C7}">
      <dgm:prSet/>
      <dgm:spPr/>
      <dgm:t>
        <a:bodyPr/>
        <a:lstStyle/>
        <a:p>
          <a:endParaRPr lang="zh-CN" altLang="en-US" sz="2000">
            <a:solidFill>
              <a:srgbClr val="002060"/>
            </a:solidFill>
            <a:latin typeface="微软雅黑" pitchFamily="34" charset="-122"/>
            <a:ea typeface="微软雅黑" pitchFamily="34" charset="-122"/>
          </a:endParaRPr>
        </a:p>
      </dgm:t>
    </dgm:pt>
    <dgm:pt modelId="{D407AC07-F315-4680-BCD7-8D5ECB613B50}" type="sibTrans" cxnId="{344C9FC3-1D5A-4F70-A9A7-C1FD033663C7}">
      <dgm:prSet/>
      <dgm:spPr/>
      <dgm:t>
        <a:bodyPr/>
        <a:lstStyle/>
        <a:p>
          <a:endParaRPr lang="zh-CN" altLang="en-US" sz="2000">
            <a:solidFill>
              <a:srgbClr val="002060"/>
            </a:solidFill>
            <a:latin typeface="微软雅黑" pitchFamily="34" charset="-122"/>
            <a:ea typeface="微软雅黑" pitchFamily="34" charset="-122"/>
          </a:endParaRPr>
        </a:p>
      </dgm:t>
    </dgm:pt>
    <dgm:pt modelId="{4C96FCC7-FBDA-4300-8AB5-1C219C4B6BF8}">
      <dgm:prSet phldrT="[文本]" custT="1"/>
      <dgm:spPr/>
      <dgm:t>
        <a:bodyPr/>
        <a:lstStyle/>
        <a:p>
          <a:pPr>
            <a:lnSpc>
              <a:spcPct val="60000"/>
            </a:lnSpc>
          </a:pPr>
          <a:r>
            <a:rPr lang="zh-CN" altLang="en-US" sz="2000" dirty="0" smtClean="0">
              <a:solidFill>
                <a:srgbClr val="002060"/>
              </a:solidFill>
              <a:latin typeface="微软雅黑" pitchFamily="34" charset="-122"/>
              <a:ea typeface="微软雅黑" pitchFamily="34" charset="-122"/>
            </a:rPr>
            <a:t>逻辑炸弹</a:t>
          </a:r>
          <a:endParaRPr lang="zh-CN" altLang="en-US" sz="2000" dirty="0">
            <a:solidFill>
              <a:srgbClr val="002060"/>
            </a:solidFill>
            <a:latin typeface="微软雅黑" pitchFamily="34" charset="-122"/>
            <a:ea typeface="微软雅黑" pitchFamily="34" charset="-122"/>
          </a:endParaRPr>
        </a:p>
      </dgm:t>
    </dgm:pt>
    <dgm:pt modelId="{9C8A8D47-F4E2-4BA1-9D76-03FFA5B0D9D3}" type="parTrans" cxnId="{35C363CC-BD3E-4DD7-A0E1-210AD024D60C}">
      <dgm:prSet/>
      <dgm:spPr/>
      <dgm:t>
        <a:bodyPr/>
        <a:lstStyle/>
        <a:p>
          <a:endParaRPr lang="zh-CN" altLang="en-US" sz="2000">
            <a:solidFill>
              <a:srgbClr val="002060"/>
            </a:solidFill>
            <a:latin typeface="微软雅黑" pitchFamily="34" charset="-122"/>
            <a:ea typeface="微软雅黑" pitchFamily="34" charset="-122"/>
          </a:endParaRPr>
        </a:p>
      </dgm:t>
    </dgm:pt>
    <dgm:pt modelId="{D4EEEA85-DE12-4479-9C11-3BDF81CA808A}" type="sibTrans" cxnId="{35C363CC-BD3E-4DD7-A0E1-210AD024D60C}">
      <dgm:prSet/>
      <dgm:spPr/>
      <dgm:t>
        <a:bodyPr/>
        <a:lstStyle/>
        <a:p>
          <a:endParaRPr lang="zh-CN" altLang="en-US" sz="2000">
            <a:solidFill>
              <a:srgbClr val="002060"/>
            </a:solidFill>
            <a:latin typeface="微软雅黑" pitchFamily="34" charset="-122"/>
            <a:ea typeface="微软雅黑" pitchFamily="34" charset="-122"/>
          </a:endParaRPr>
        </a:p>
      </dgm:t>
    </dgm:pt>
    <dgm:pt modelId="{939DFE68-F055-4F1B-9911-9F8AF0369E1A}">
      <dgm:prSet phldrT="[文本]" custT="1"/>
      <dgm:spPr/>
      <dgm:t>
        <a:bodyPr/>
        <a:lstStyle/>
        <a:p>
          <a:r>
            <a:rPr lang="zh-CN" altLang="en-US" sz="2000" dirty="0" smtClean="0">
              <a:solidFill>
                <a:srgbClr val="002060"/>
              </a:solidFill>
              <a:latin typeface="微软雅黑" pitchFamily="34" charset="-122"/>
              <a:ea typeface="微软雅黑" pitchFamily="34" charset="-122"/>
            </a:rPr>
            <a:t>细菌</a:t>
          </a:r>
          <a:endParaRPr lang="zh-CN" altLang="en-US" sz="2000" dirty="0">
            <a:solidFill>
              <a:srgbClr val="002060"/>
            </a:solidFill>
            <a:latin typeface="微软雅黑" pitchFamily="34" charset="-122"/>
            <a:ea typeface="微软雅黑" pitchFamily="34" charset="-122"/>
          </a:endParaRPr>
        </a:p>
      </dgm:t>
    </dgm:pt>
    <dgm:pt modelId="{AD464396-1EDA-4513-B7D3-C249F90CBB69}" type="parTrans" cxnId="{D6E1CC70-7201-4E40-9322-B23EE9C970DB}">
      <dgm:prSet/>
      <dgm:spPr/>
      <dgm:t>
        <a:bodyPr/>
        <a:lstStyle/>
        <a:p>
          <a:endParaRPr lang="zh-CN" altLang="en-US" sz="2000">
            <a:solidFill>
              <a:srgbClr val="002060"/>
            </a:solidFill>
            <a:latin typeface="微软雅黑" pitchFamily="34" charset="-122"/>
            <a:ea typeface="微软雅黑" pitchFamily="34" charset="-122"/>
          </a:endParaRPr>
        </a:p>
      </dgm:t>
    </dgm:pt>
    <dgm:pt modelId="{DE38B095-3291-49E6-BEF7-E637EA2771A4}" type="sibTrans" cxnId="{D6E1CC70-7201-4E40-9322-B23EE9C970DB}">
      <dgm:prSet/>
      <dgm:spPr/>
      <dgm:t>
        <a:bodyPr/>
        <a:lstStyle/>
        <a:p>
          <a:endParaRPr lang="zh-CN" altLang="en-US" sz="2000">
            <a:solidFill>
              <a:srgbClr val="002060"/>
            </a:solidFill>
            <a:latin typeface="微软雅黑" pitchFamily="34" charset="-122"/>
            <a:ea typeface="微软雅黑" pitchFamily="34" charset="-122"/>
          </a:endParaRPr>
        </a:p>
      </dgm:t>
    </dgm:pt>
    <dgm:pt modelId="{3C10C1CD-D53F-4A56-9381-D99E991C2C3B}">
      <dgm:prSet phldrT="[文本]" custT="1"/>
      <dgm:spPr/>
      <dgm:t>
        <a:bodyPr/>
        <a:lstStyle/>
        <a:p>
          <a:pPr>
            <a:lnSpc>
              <a:spcPct val="60000"/>
            </a:lnSpc>
          </a:pPr>
          <a:r>
            <a:rPr lang="zh-CN" altLang="en-US" sz="1600" dirty="0" smtClean="0">
              <a:solidFill>
                <a:srgbClr val="002060"/>
              </a:solidFill>
              <a:latin typeface="微软雅黑" pitchFamily="34" charset="-122"/>
              <a:ea typeface="微软雅黑" pitchFamily="34" charset="-122"/>
            </a:rPr>
            <a:t>拒绝服务</a:t>
          </a:r>
          <a:endParaRPr lang="zh-CN" altLang="en-US" sz="1600" dirty="0">
            <a:solidFill>
              <a:srgbClr val="002060"/>
            </a:solidFill>
            <a:latin typeface="微软雅黑" pitchFamily="34" charset="-122"/>
            <a:ea typeface="微软雅黑" pitchFamily="34" charset="-122"/>
          </a:endParaRPr>
        </a:p>
      </dgm:t>
    </dgm:pt>
    <dgm:pt modelId="{4F6ECC53-E44F-428F-8415-1DC6694BC321}" type="parTrans" cxnId="{132D8029-3546-4448-976B-1BCF9544D4A7}">
      <dgm:prSet/>
      <dgm:spPr/>
      <dgm:t>
        <a:bodyPr/>
        <a:lstStyle/>
        <a:p>
          <a:endParaRPr lang="zh-CN" altLang="en-US" sz="2000">
            <a:solidFill>
              <a:srgbClr val="002060"/>
            </a:solidFill>
            <a:latin typeface="微软雅黑" pitchFamily="34" charset="-122"/>
            <a:ea typeface="微软雅黑" pitchFamily="34" charset="-122"/>
          </a:endParaRPr>
        </a:p>
      </dgm:t>
    </dgm:pt>
    <dgm:pt modelId="{EB7885BF-62A9-476E-88BA-DF1A5C159DC9}" type="sibTrans" cxnId="{132D8029-3546-4448-976B-1BCF9544D4A7}">
      <dgm:prSet/>
      <dgm:spPr/>
      <dgm:t>
        <a:bodyPr/>
        <a:lstStyle/>
        <a:p>
          <a:endParaRPr lang="zh-CN" altLang="en-US" sz="2000">
            <a:solidFill>
              <a:srgbClr val="002060"/>
            </a:solidFill>
            <a:latin typeface="微软雅黑" pitchFamily="34" charset="-122"/>
            <a:ea typeface="微软雅黑" pitchFamily="34" charset="-122"/>
          </a:endParaRPr>
        </a:p>
      </dgm:t>
    </dgm:pt>
    <dgm:pt modelId="{6E5AE2AA-9460-4312-B4BB-12A545FC9F95}">
      <dgm:prSet phldrT="[文本]" custT="1"/>
      <dgm:spPr/>
      <dgm:t>
        <a:bodyPr/>
        <a:lstStyle/>
        <a:p>
          <a:r>
            <a:rPr lang="zh-CN" altLang="en-US" sz="2000" dirty="0" smtClean="0">
              <a:solidFill>
                <a:srgbClr val="002060"/>
              </a:solidFill>
              <a:latin typeface="微软雅黑" pitchFamily="34" charset="-122"/>
              <a:ea typeface="微软雅黑" pitchFamily="34" charset="-122"/>
            </a:rPr>
            <a:t>木马</a:t>
          </a:r>
          <a:endParaRPr lang="zh-CN" altLang="en-US" sz="2000" dirty="0">
            <a:solidFill>
              <a:srgbClr val="002060"/>
            </a:solidFill>
            <a:latin typeface="微软雅黑" pitchFamily="34" charset="-122"/>
            <a:ea typeface="微软雅黑" pitchFamily="34" charset="-122"/>
          </a:endParaRPr>
        </a:p>
      </dgm:t>
    </dgm:pt>
    <dgm:pt modelId="{056E1A20-8CFB-4AE6-A288-10AB3B6A2DEF}" type="parTrans" cxnId="{C60E3D6E-A5D4-4642-A480-DDB756EABD1C}">
      <dgm:prSet/>
      <dgm:spPr/>
      <dgm:t>
        <a:bodyPr/>
        <a:lstStyle/>
        <a:p>
          <a:endParaRPr lang="zh-CN" altLang="en-US" sz="2000">
            <a:solidFill>
              <a:srgbClr val="002060"/>
            </a:solidFill>
          </a:endParaRPr>
        </a:p>
      </dgm:t>
    </dgm:pt>
    <dgm:pt modelId="{99933D66-B863-4DD4-84F6-B66475D876FB}" type="sibTrans" cxnId="{C60E3D6E-A5D4-4642-A480-DDB756EABD1C}">
      <dgm:prSet/>
      <dgm:spPr/>
      <dgm:t>
        <a:bodyPr/>
        <a:lstStyle/>
        <a:p>
          <a:endParaRPr lang="zh-CN" altLang="en-US" sz="2000">
            <a:solidFill>
              <a:srgbClr val="002060"/>
            </a:solidFill>
          </a:endParaRPr>
        </a:p>
      </dgm:t>
    </dgm:pt>
    <dgm:pt modelId="{08203113-5D24-4706-B555-56BCAE1B30F2}">
      <dgm:prSet phldrT="[文本]" custT="1"/>
      <dgm:spPr/>
      <dgm:t>
        <a:bodyPr/>
        <a:lstStyle/>
        <a:p>
          <a:pPr>
            <a:lnSpc>
              <a:spcPct val="60000"/>
            </a:lnSpc>
          </a:pPr>
          <a:r>
            <a:rPr lang="en-US" altLang="zh-CN" sz="2000" dirty="0" smtClean="0">
              <a:solidFill>
                <a:srgbClr val="002060"/>
              </a:solidFill>
              <a:latin typeface="微软雅黑" pitchFamily="34" charset="-122"/>
              <a:ea typeface="微软雅黑" pitchFamily="34" charset="-122"/>
            </a:rPr>
            <a:t>……</a:t>
          </a:r>
          <a:endParaRPr lang="zh-CN" altLang="en-US" sz="2000" dirty="0">
            <a:solidFill>
              <a:srgbClr val="002060"/>
            </a:solidFill>
            <a:latin typeface="微软雅黑" pitchFamily="34" charset="-122"/>
            <a:ea typeface="微软雅黑" pitchFamily="34" charset="-122"/>
          </a:endParaRPr>
        </a:p>
      </dgm:t>
    </dgm:pt>
    <dgm:pt modelId="{9B6A1D86-4680-429D-B708-FC954E61F4F5}" type="parTrans" cxnId="{A0719A46-9C22-40CA-A156-CAAF693595D1}">
      <dgm:prSet/>
      <dgm:spPr/>
      <dgm:t>
        <a:bodyPr/>
        <a:lstStyle/>
        <a:p>
          <a:endParaRPr lang="zh-CN" altLang="en-US">
            <a:solidFill>
              <a:srgbClr val="002060"/>
            </a:solidFill>
          </a:endParaRPr>
        </a:p>
      </dgm:t>
    </dgm:pt>
    <dgm:pt modelId="{49B94517-9BA8-458A-975D-5DC8D37C456A}" type="sibTrans" cxnId="{A0719A46-9C22-40CA-A156-CAAF693595D1}">
      <dgm:prSet/>
      <dgm:spPr/>
      <dgm:t>
        <a:bodyPr/>
        <a:lstStyle/>
        <a:p>
          <a:endParaRPr lang="zh-CN" altLang="en-US">
            <a:solidFill>
              <a:srgbClr val="002060"/>
            </a:solidFill>
          </a:endParaRPr>
        </a:p>
      </dgm:t>
    </dgm:pt>
    <dgm:pt modelId="{ED8DD11E-896A-45CF-B2B9-A768A9F42512}">
      <dgm:prSet phldrT="[文本]" custT="1"/>
      <dgm:spPr/>
      <dgm:t>
        <a:bodyPr/>
        <a:lstStyle/>
        <a:p>
          <a:pPr>
            <a:lnSpc>
              <a:spcPct val="60000"/>
            </a:lnSpc>
          </a:pPr>
          <a:r>
            <a:rPr lang="en-US" altLang="zh-CN" sz="2000" dirty="0" smtClean="0">
              <a:solidFill>
                <a:srgbClr val="002060"/>
              </a:solidFill>
              <a:latin typeface="微软雅黑" pitchFamily="34" charset="-122"/>
              <a:ea typeface="微软雅黑" pitchFamily="34" charset="-122"/>
            </a:rPr>
            <a:t>……</a:t>
          </a:r>
          <a:endParaRPr lang="zh-CN" altLang="en-US" sz="2000" dirty="0">
            <a:solidFill>
              <a:srgbClr val="002060"/>
            </a:solidFill>
            <a:latin typeface="微软雅黑" pitchFamily="34" charset="-122"/>
            <a:ea typeface="微软雅黑" pitchFamily="34" charset="-122"/>
          </a:endParaRPr>
        </a:p>
      </dgm:t>
    </dgm:pt>
    <dgm:pt modelId="{AAAE0DC0-AB63-43BA-8D6A-6F1481467B84}" type="parTrans" cxnId="{DD7EB3FB-1614-40DC-A567-5E23814BD543}">
      <dgm:prSet/>
      <dgm:spPr/>
      <dgm:t>
        <a:bodyPr/>
        <a:lstStyle/>
        <a:p>
          <a:endParaRPr lang="zh-CN" altLang="en-US">
            <a:solidFill>
              <a:srgbClr val="002060"/>
            </a:solidFill>
          </a:endParaRPr>
        </a:p>
      </dgm:t>
    </dgm:pt>
    <dgm:pt modelId="{3B09341F-3208-4FC3-AD79-7362E6DD7E29}" type="sibTrans" cxnId="{DD7EB3FB-1614-40DC-A567-5E23814BD543}">
      <dgm:prSet/>
      <dgm:spPr/>
      <dgm:t>
        <a:bodyPr/>
        <a:lstStyle/>
        <a:p>
          <a:endParaRPr lang="zh-CN" altLang="en-US">
            <a:solidFill>
              <a:srgbClr val="002060"/>
            </a:solidFill>
          </a:endParaRPr>
        </a:p>
      </dgm:t>
    </dgm:pt>
    <dgm:pt modelId="{BEFA8776-9350-4EC1-8DE6-7CA6FEA1C8AE}" type="pres">
      <dgm:prSet presAssocID="{04448B9E-857E-438D-9217-BD668C02429E}" presName="hierChild1" presStyleCnt="0">
        <dgm:presLayoutVars>
          <dgm:chPref val="1"/>
          <dgm:dir/>
          <dgm:animOne val="branch"/>
          <dgm:animLvl val="lvl"/>
          <dgm:resizeHandles/>
        </dgm:presLayoutVars>
      </dgm:prSet>
      <dgm:spPr/>
      <dgm:t>
        <a:bodyPr/>
        <a:lstStyle/>
        <a:p>
          <a:endParaRPr lang="zh-CN" altLang="en-US"/>
        </a:p>
      </dgm:t>
    </dgm:pt>
    <dgm:pt modelId="{6DF8C0DE-609D-4232-AA9B-744C00602E27}" type="pres">
      <dgm:prSet presAssocID="{DB7791C2-10F9-43FE-93DC-4309B453ECA5}" presName="hierRoot1" presStyleCnt="0"/>
      <dgm:spPr/>
    </dgm:pt>
    <dgm:pt modelId="{6887B6E5-37D8-43EC-9BFF-48F6EB62B395}" type="pres">
      <dgm:prSet presAssocID="{DB7791C2-10F9-43FE-93DC-4309B453ECA5}" presName="composite" presStyleCnt="0"/>
      <dgm:spPr/>
    </dgm:pt>
    <dgm:pt modelId="{E6356009-0907-4B42-91EB-B4B71C254C51}" type="pres">
      <dgm:prSet presAssocID="{DB7791C2-10F9-43FE-93DC-4309B453ECA5}" presName="background" presStyleLbl="node0" presStyleIdx="0" presStyleCnt="1"/>
      <dgm:spPr/>
    </dgm:pt>
    <dgm:pt modelId="{7C7B7AAA-98A7-4FF8-AEA5-FDB02BDD56DB}" type="pres">
      <dgm:prSet presAssocID="{DB7791C2-10F9-43FE-93DC-4309B453ECA5}" presName="text" presStyleLbl="fgAcc0" presStyleIdx="0" presStyleCnt="1" custScaleX="223111" custScaleY="169144" custLinFactY="-5182" custLinFactNeighborX="25378" custLinFactNeighborY="-100000">
        <dgm:presLayoutVars>
          <dgm:chPref val="3"/>
        </dgm:presLayoutVars>
      </dgm:prSet>
      <dgm:spPr/>
      <dgm:t>
        <a:bodyPr/>
        <a:lstStyle/>
        <a:p>
          <a:endParaRPr lang="zh-CN" altLang="en-US"/>
        </a:p>
      </dgm:t>
    </dgm:pt>
    <dgm:pt modelId="{75B6DE04-A07F-4DB9-9D51-C9A8570CF325}" type="pres">
      <dgm:prSet presAssocID="{DB7791C2-10F9-43FE-93DC-4309B453ECA5}" presName="hierChild2" presStyleCnt="0"/>
      <dgm:spPr/>
    </dgm:pt>
    <dgm:pt modelId="{CCA48C3E-1986-4D99-810F-CFFBEE2E26E4}" type="pres">
      <dgm:prSet presAssocID="{C1F48A5B-BF71-4D53-BDDC-5B20D656A53B}" presName="Name10" presStyleLbl="parChTrans1D2" presStyleIdx="0" presStyleCnt="2"/>
      <dgm:spPr/>
      <dgm:t>
        <a:bodyPr/>
        <a:lstStyle/>
        <a:p>
          <a:endParaRPr lang="zh-CN" altLang="en-US"/>
        </a:p>
      </dgm:t>
    </dgm:pt>
    <dgm:pt modelId="{29D8BCB7-80A9-48B3-8D33-A4764FEE44C0}" type="pres">
      <dgm:prSet presAssocID="{46DE1553-537A-4585-A213-F967F3523066}" presName="hierRoot2" presStyleCnt="0"/>
      <dgm:spPr/>
    </dgm:pt>
    <dgm:pt modelId="{BD997CD3-102A-430E-A840-16C7C7F64C13}" type="pres">
      <dgm:prSet presAssocID="{46DE1553-537A-4585-A213-F967F3523066}" presName="composite2" presStyleCnt="0"/>
      <dgm:spPr/>
    </dgm:pt>
    <dgm:pt modelId="{47F9A753-1476-427E-BE14-E1E2BA949374}" type="pres">
      <dgm:prSet presAssocID="{46DE1553-537A-4585-A213-F967F3523066}" presName="background2" presStyleLbl="node2" presStyleIdx="0" presStyleCnt="2"/>
      <dgm:spPr/>
    </dgm:pt>
    <dgm:pt modelId="{26D3E7E8-597D-498F-8806-F6916B0B44A9}" type="pres">
      <dgm:prSet presAssocID="{46DE1553-537A-4585-A213-F967F3523066}" presName="text2" presStyleLbl="fgAcc2" presStyleIdx="0" presStyleCnt="2" custScaleX="315090">
        <dgm:presLayoutVars>
          <dgm:chPref val="3"/>
        </dgm:presLayoutVars>
      </dgm:prSet>
      <dgm:spPr/>
      <dgm:t>
        <a:bodyPr/>
        <a:lstStyle/>
        <a:p>
          <a:endParaRPr lang="zh-CN" altLang="en-US"/>
        </a:p>
      </dgm:t>
    </dgm:pt>
    <dgm:pt modelId="{726C2845-0267-4485-A3BD-A11EEB9D3161}" type="pres">
      <dgm:prSet presAssocID="{46DE1553-537A-4585-A213-F967F3523066}" presName="hierChild3" presStyleCnt="0"/>
      <dgm:spPr/>
    </dgm:pt>
    <dgm:pt modelId="{CA8EA1AA-0529-498C-A6CB-FC02A8450C2C}" type="pres">
      <dgm:prSet presAssocID="{068D1798-B993-488A-90E1-EEDB0555B458}" presName="Name17" presStyleLbl="parChTrans1D3" presStyleIdx="0" presStyleCnt="9"/>
      <dgm:spPr/>
      <dgm:t>
        <a:bodyPr/>
        <a:lstStyle/>
        <a:p>
          <a:endParaRPr lang="zh-CN" altLang="en-US"/>
        </a:p>
      </dgm:t>
    </dgm:pt>
    <dgm:pt modelId="{B6395607-0828-4D50-A499-C2C18E3982EF}" type="pres">
      <dgm:prSet presAssocID="{0059DE72-B73E-4799-A03E-6E8AC564AD0C}" presName="hierRoot3" presStyleCnt="0"/>
      <dgm:spPr/>
    </dgm:pt>
    <dgm:pt modelId="{40CF31D4-B96C-4970-A3DE-7E1617E784DA}" type="pres">
      <dgm:prSet presAssocID="{0059DE72-B73E-4799-A03E-6E8AC564AD0C}" presName="composite3" presStyleCnt="0"/>
      <dgm:spPr/>
    </dgm:pt>
    <dgm:pt modelId="{0B9171E2-9BC3-444B-9CDF-AB7A4BB70F71}" type="pres">
      <dgm:prSet presAssocID="{0059DE72-B73E-4799-A03E-6E8AC564AD0C}" presName="background3" presStyleLbl="node3" presStyleIdx="0" presStyleCnt="9"/>
      <dgm:spPr/>
    </dgm:pt>
    <dgm:pt modelId="{4D9763FB-614B-4C4C-9A27-7C62683BB26D}" type="pres">
      <dgm:prSet presAssocID="{0059DE72-B73E-4799-A03E-6E8AC564AD0C}" presName="text3" presStyleLbl="fgAcc3" presStyleIdx="0" presStyleCnt="9" custLinFactNeighborY="59249">
        <dgm:presLayoutVars>
          <dgm:chPref val="3"/>
        </dgm:presLayoutVars>
      </dgm:prSet>
      <dgm:spPr/>
      <dgm:t>
        <a:bodyPr/>
        <a:lstStyle/>
        <a:p>
          <a:endParaRPr lang="zh-CN" altLang="en-US"/>
        </a:p>
      </dgm:t>
    </dgm:pt>
    <dgm:pt modelId="{E2FE8AAF-F00F-4FF4-B4F3-A1FC71CB4DD8}" type="pres">
      <dgm:prSet presAssocID="{0059DE72-B73E-4799-A03E-6E8AC564AD0C}" presName="hierChild4" presStyleCnt="0"/>
      <dgm:spPr/>
    </dgm:pt>
    <dgm:pt modelId="{63D3EB45-D2D5-42AB-8522-94635A9630E7}" type="pres">
      <dgm:prSet presAssocID="{2D9B8F58-2F8D-4B2B-8646-BAD4C5F27A58}" presName="Name17" presStyleLbl="parChTrans1D3" presStyleIdx="1" presStyleCnt="9"/>
      <dgm:spPr/>
      <dgm:t>
        <a:bodyPr/>
        <a:lstStyle/>
        <a:p>
          <a:endParaRPr lang="zh-CN" altLang="en-US"/>
        </a:p>
      </dgm:t>
    </dgm:pt>
    <dgm:pt modelId="{A61FA33D-1F35-41F0-A149-8BADF8B0D67D}" type="pres">
      <dgm:prSet presAssocID="{E55037D6-E4A4-4940-B732-BDEB3E51E134}" presName="hierRoot3" presStyleCnt="0"/>
      <dgm:spPr/>
    </dgm:pt>
    <dgm:pt modelId="{5709E5FC-FB30-4238-9472-1172A55207B1}" type="pres">
      <dgm:prSet presAssocID="{E55037D6-E4A4-4940-B732-BDEB3E51E134}" presName="composite3" presStyleCnt="0"/>
      <dgm:spPr/>
    </dgm:pt>
    <dgm:pt modelId="{7B89622C-0182-4102-8FE5-5D5F66812D39}" type="pres">
      <dgm:prSet presAssocID="{E55037D6-E4A4-4940-B732-BDEB3E51E134}" presName="background3" presStyleLbl="node3" presStyleIdx="1" presStyleCnt="9"/>
      <dgm:spPr/>
    </dgm:pt>
    <dgm:pt modelId="{DCD5510E-88FB-4DC7-80EE-40366B5C4FEF}" type="pres">
      <dgm:prSet presAssocID="{E55037D6-E4A4-4940-B732-BDEB3E51E134}" presName="text3" presStyleLbl="fgAcc3" presStyleIdx="1" presStyleCnt="9" custLinFactNeighborY="59249">
        <dgm:presLayoutVars>
          <dgm:chPref val="3"/>
        </dgm:presLayoutVars>
      </dgm:prSet>
      <dgm:spPr/>
      <dgm:t>
        <a:bodyPr/>
        <a:lstStyle/>
        <a:p>
          <a:endParaRPr lang="zh-CN" altLang="en-US"/>
        </a:p>
      </dgm:t>
    </dgm:pt>
    <dgm:pt modelId="{6619D182-E4CA-46CA-BB85-DBC251987E67}" type="pres">
      <dgm:prSet presAssocID="{E55037D6-E4A4-4940-B732-BDEB3E51E134}" presName="hierChild4" presStyleCnt="0"/>
      <dgm:spPr/>
    </dgm:pt>
    <dgm:pt modelId="{395E6CAB-8C44-413A-AF4F-70CD19644AE8}" type="pres">
      <dgm:prSet presAssocID="{9C8A8D47-F4E2-4BA1-9D76-03FFA5B0D9D3}" presName="Name17" presStyleLbl="parChTrans1D3" presStyleIdx="2" presStyleCnt="9"/>
      <dgm:spPr/>
      <dgm:t>
        <a:bodyPr/>
        <a:lstStyle/>
        <a:p>
          <a:endParaRPr lang="zh-CN" altLang="en-US"/>
        </a:p>
      </dgm:t>
    </dgm:pt>
    <dgm:pt modelId="{99DDFF16-D768-4CC9-85A7-C2879A22BA6A}" type="pres">
      <dgm:prSet presAssocID="{4C96FCC7-FBDA-4300-8AB5-1C219C4B6BF8}" presName="hierRoot3" presStyleCnt="0"/>
      <dgm:spPr/>
    </dgm:pt>
    <dgm:pt modelId="{DC3B0B32-C5C6-4FB7-AC1D-409BDAC5F567}" type="pres">
      <dgm:prSet presAssocID="{4C96FCC7-FBDA-4300-8AB5-1C219C4B6BF8}" presName="composite3" presStyleCnt="0"/>
      <dgm:spPr/>
    </dgm:pt>
    <dgm:pt modelId="{8F57E94B-5519-4E98-B354-8C3284C27415}" type="pres">
      <dgm:prSet presAssocID="{4C96FCC7-FBDA-4300-8AB5-1C219C4B6BF8}" presName="background3" presStyleLbl="node3" presStyleIdx="2" presStyleCnt="9"/>
      <dgm:spPr/>
    </dgm:pt>
    <dgm:pt modelId="{308753BE-7A7A-4FA1-8787-6C2889140298}" type="pres">
      <dgm:prSet presAssocID="{4C96FCC7-FBDA-4300-8AB5-1C219C4B6BF8}" presName="text3" presStyleLbl="fgAcc3" presStyleIdx="2" presStyleCnt="9" custLinFactNeighborY="59249">
        <dgm:presLayoutVars>
          <dgm:chPref val="3"/>
        </dgm:presLayoutVars>
      </dgm:prSet>
      <dgm:spPr/>
      <dgm:t>
        <a:bodyPr/>
        <a:lstStyle/>
        <a:p>
          <a:endParaRPr lang="zh-CN" altLang="en-US"/>
        </a:p>
      </dgm:t>
    </dgm:pt>
    <dgm:pt modelId="{4C46160C-6867-4C97-BA2F-D657A1BD803A}" type="pres">
      <dgm:prSet presAssocID="{4C96FCC7-FBDA-4300-8AB5-1C219C4B6BF8}" presName="hierChild4" presStyleCnt="0"/>
      <dgm:spPr/>
    </dgm:pt>
    <dgm:pt modelId="{8779FD35-6E8F-4984-8EEA-BA8AC5738C6B}" type="pres">
      <dgm:prSet presAssocID="{AAAE0DC0-AB63-43BA-8D6A-6F1481467B84}" presName="Name17" presStyleLbl="parChTrans1D3" presStyleIdx="3" presStyleCnt="9"/>
      <dgm:spPr/>
      <dgm:t>
        <a:bodyPr/>
        <a:lstStyle/>
        <a:p>
          <a:endParaRPr lang="zh-CN" altLang="en-US"/>
        </a:p>
      </dgm:t>
    </dgm:pt>
    <dgm:pt modelId="{C7680C1B-D487-4027-BFB2-88B864447785}" type="pres">
      <dgm:prSet presAssocID="{ED8DD11E-896A-45CF-B2B9-A768A9F42512}" presName="hierRoot3" presStyleCnt="0"/>
      <dgm:spPr/>
    </dgm:pt>
    <dgm:pt modelId="{74BE3D90-1A3C-4D64-BF36-3C813ED9776E}" type="pres">
      <dgm:prSet presAssocID="{ED8DD11E-896A-45CF-B2B9-A768A9F42512}" presName="composite3" presStyleCnt="0"/>
      <dgm:spPr/>
    </dgm:pt>
    <dgm:pt modelId="{135189CB-E6EA-48AE-8868-A5711A6E28E1}" type="pres">
      <dgm:prSet presAssocID="{ED8DD11E-896A-45CF-B2B9-A768A9F42512}" presName="background3" presStyleLbl="node3" presStyleIdx="3" presStyleCnt="9"/>
      <dgm:spPr/>
    </dgm:pt>
    <dgm:pt modelId="{6DA310E9-6942-4AE1-98DA-4C579011ADF9}" type="pres">
      <dgm:prSet presAssocID="{ED8DD11E-896A-45CF-B2B9-A768A9F42512}" presName="text3" presStyleLbl="fgAcc3" presStyleIdx="3" presStyleCnt="9">
        <dgm:presLayoutVars>
          <dgm:chPref val="3"/>
        </dgm:presLayoutVars>
      </dgm:prSet>
      <dgm:spPr/>
      <dgm:t>
        <a:bodyPr/>
        <a:lstStyle/>
        <a:p>
          <a:endParaRPr lang="zh-CN" altLang="en-US"/>
        </a:p>
      </dgm:t>
    </dgm:pt>
    <dgm:pt modelId="{F9AC4BE9-D60E-4188-B21B-4EA3E6263094}" type="pres">
      <dgm:prSet presAssocID="{ED8DD11E-896A-45CF-B2B9-A768A9F42512}" presName="hierChild4" presStyleCnt="0"/>
      <dgm:spPr/>
    </dgm:pt>
    <dgm:pt modelId="{10E4B078-2B58-46B1-9E82-99B7BFBD01D3}" type="pres">
      <dgm:prSet presAssocID="{F78E9A79-AE1E-4705-BE32-FF7F57778298}" presName="Name10" presStyleLbl="parChTrans1D2" presStyleIdx="1" presStyleCnt="2"/>
      <dgm:spPr/>
      <dgm:t>
        <a:bodyPr/>
        <a:lstStyle/>
        <a:p>
          <a:endParaRPr lang="zh-CN" altLang="en-US"/>
        </a:p>
      </dgm:t>
    </dgm:pt>
    <dgm:pt modelId="{885A0037-5A2C-44C2-820F-D3C6588F03F4}" type="pres">
      <dgm:prSet presAssocID="{2FEF5A3F-5D4C-495C-8847-553773817A83}" presName="hierRoot2" presStyleCnt="0"/>
      <dgm:spPr/>
    </dgm:pt>
    <dgm:pt modelId="{295A258A-2FA0-4CBC-8F24-54C3DE180C05}" type="pres">
      <dgm:prSet presAssocID="{2FEF5A3F-5D4C-495C-8847-553773817A83}" presName="composite2" presStyleCnt="0"/>
      <dgm:spPr/>
    </dgm:pt>
    <dgm:pt modelId="{CB16F66E-7291-461A-84C1-56B34BD6B42C}" type="pres">
      <dgm:prSet presAssocID="{2FEF5A3F-5D4C-495C-8847-553773817A83}" presName="background2" presStyleLbl="node2" presStyleIdx="1" presStyleCnt="2"/>
      <dgm:spPr/>
    </dgm:pt>
    <dgm:pt modelId="{EBB6E611-A5DC-41A1-A276-928C0EE7A9C0}" type="pres">
      <dgm:prSet presAssocID="{2FEF5A3F-5D4C-495C-8847-553773817A83}" presName="text2" presStyleLbl="fgAcc2" presStyleIdx="1" presStyleCnt="2" custScaleX="359523">
        <dgm:presLayoutVars>
          <dgm:chPref val="3"/>
        </dgm:presLayoutVars>
      </dgm:prSet>
      <dgm:spPr/>
      <dgm:t>
        <a:bodyPr/>
        <a:lstStyle/>
        <a:p>
          <a:endParaRPr lang="zh-CN" altLang="en-US"/>
        </a:p>
      </dgm:t>
    </dgm:pt>
    <dgm:pt modelId="{73720AF1-F7C9-4840-8044-4020201E8914}" type="pres">
      <dgm:prSet presAssocID="{2FEF5A3F-5D4C-495C-8847-553773817A83}" presName="hierChild3" presStyleCnt="0"/>
      <dgm:spPr/>
    </dgm:pt>
    <dgm:pt modelId="{05DE5EAD-2EE1-4EBE-9FC9-B59D2B6EFA64}" type="pres">
      <dgm:prSet presAssocID="{00D6B933-35ED-4C88-96E2-CB46C3A61EAF}" presName="Name17" presStyleLbl="parChTrans1D3" presStyleIdx="4" presStyleCnt="9"/>
      <dgm:spPr/>
      <dgm:t>
        <a:bodyPr/>
        <a:lstStyle/>
        <a:p>
          <a:endParaRPr lang="zh-CN" altLang="en-US"/>
        </a:p>
      </dgm:t>
    </dgm:pt>
    <dgm:pt modelId="{29452B09-A7B4-4E67-8B2F-6C1A069B37B8}" type="pres">
      <dgm:prSet presAssocID="{AC835F94-B904-4ED5-B6C8-800F17BC8BE5}" presName="hierRoot3" presStyleCnt="0"/>
      <dgm:spPr/>
    </dgm:pt>
    <dgm:pt modelId="{627F92AC-489F-48AB-8DF3-5F6F5D122682}" type="pres">
      <dgm:prSet presAssocID="{AC835F94-B904-4ED5-B6C8-800F17BC8BE5}" presName="composite3" presStyleCnt="0"/>
      <dgm:spPr/>
    </dgm:pt>
    <dgm:pt modelId="{5AFF2BE3-71C0-4D1E-B84A-9895E6C1215E}" type="pres">
      <dgm:prSet presAssocID="{AC835F94-B904-4ED5-B6C8-800F17BC8BE5}" presName="background3" presStyleLbl="node3" presStyleIdx="4" presStyleCnt="9"/>
      <dgm:spPr/>
    </dgm:pt>
    <dgm:pt modelId="{7E406935-3ECD-42F8-A4E0-BAA0B8C2165A}" type="pres">
      <dgm:prSet presAssocID="{AC835F94-B904-4ED5-B6C8-800F17BC8BE5}" presName="text3" presStyleLbl="fgAcc3" presStyleIdx="4" presStyleCnt="9" custLinFactNeighborY="54086">
        <dgm:presLayoutVars>
          <dgm:chPref val="3"/>
        </dgm:presLayoutVars>
      </dgm:prSet>
      <dgm:spPr/>
      <dgm:t>
        <a:bodyPr/>
        <a:lstStyle/>
        <a:p>
          <a:endParaRPr lang="zh-CN" altLang="en-US"/>
        </a:p>
      </dgm:t>
    </dgm:pt>
    <dgm:pt modelId="{6311FBEA-3BB6-472E-A535-051BCBA58DF6}" type="pres">
      <dgm:prSet presAssocID="{AC835F94-B904-4ED5-B6C8-800F17BC8BE5}" presName="hierChild4" presStyleCnt="0"/>
      <dgm:spPr/>
    </dgm:pt>
    <dgm:pt modelId="{9C14891B-F420-4240-B291-3F8CF981384C}" type="pres">
      <dgm:prSet presAssocID="{AD464396-1EDA-4513-B7D3-C249F90CBB69}" presName="Name17" presStyleLbl="parChTrans1D3" presStyleIdx="5" presStyleCnt="9"/>
      <dgm:spPr/>
      <dgm:t>
        <a:bodyPr/>
        <a:lstStyle/>
        <a:p>
          <a:endParaRPr lang="zh-CN" altLang="en-US"/>
        </a:p>
      </dgm:t>
    </dgm:pt>
    <dgm:pt modelId="{1FB10943-1FA0-4B29-BB07-521587A3368E}" type="pres">
      <dgm:prSet presAssocID="{939DFE68-F055-4F1B-9911-9F8AF0369E1A}" presName="hierRoot3" presStyleCnt="0"/>
      <dgm:spPr/>
    </dgm:pt>
    <dgm:pt modelId="{4D180EA6-38A1-4ED7-BEB3-1771A11CA3A3}" type="pres">
      <dgm:prSet presAssocID="{939DFE68-F055-4F1B-9911-9F8AF0369E1A}" presName="composite3" presStyleCnt="0"/>
      <dgm:spPr/>
    </dgm:pt>
    <dgm:pt modelId="{6FF517D6-2292-41F4-AD45-81AC18DCEBB9}" type="pres">
      <dgm:prSet presAssocID="{939DFE68-F055-4F1B-9911-9F8AF0369E1A}" presName="background3" presStyleLbl="node3" presStyleIdx="5" presStyleCnt="9"/>
      <dgm:spPr/>
    </dgm:pt>
    <dgm:pt modelId="{F5025DEF-D52F-4B05-8731-791CBDC34E9C}" type="pres">
      <dgm:prSet presAssocID="{939DFE68-F055-4F1B-9911-9F8AF0369E1A}" presName="text3" presStyleLbl="fgAcc3" presStyleIdx="5" presStyleCnt="9" custLinFactNeighborY="54086">
        <dgm:presLayoutVars>
          <dgm:chPref val="3"/>
        </dgm:presLayoutVars>
      </dgm:prSet>
      <dgm:spPr/>
      <dgm:t>
        <a:bodyPr/>
        <a:lstStyle/>
        <a:p>
          <a:endParaRPr lang="zh-CN" altLang="en-US"/>
        </a:p>
      </dgm:t>
    </dgm:pt>
    <dgm:pt modelId="{59DF7221-ECE6-4ED7-86EE-4AC5E2E8F9A9}" type="pres">
      <dgm:prSet presAssocID="{939DFE68-F055-4F1B-9911-9F8AF0369E1A}" presName="hierChild4" presStyleCnt="0"/>
      <dgm:spPr/>
    </dgm:pt>
    <dgm:pt modelId="{AF9C6A51-182E-4CB7-8596-6CC431F9784B}" type="pres">
      <dgm:prSet presAssocID="{056E1A20-8CFB-4AE6-A288-10AB3B6A2DEF}" presName="Name17" presStyleLbl="parChTrans1D3" presStyleIdx="6" presStyleCnt="9"/>
      <dgm:spPr/>
      <dgm:t>
        <a:bodyPr/>
        <a:lstStyle/>
        <a:p>
          <a:endParaRPr lang="zh-CN" altLang="en-US"/>
        </a:p>
      </dgm:t>
    </dgm:pt>
    <dgm:pt modelId="{F3A12E63-16A4-4075-8013-5EB818EE2DF2}" type="pres">
      <dgm:prSet presAssocID="{6E5AE2AA-9460-4312-B4BB-12A545FC9F95}" presName="hierRoot3" presStyleCnt="0"/>
      <dgm:spPr/>
    </dgm:pt>
    <dgm:pt modelId="{14EC22A6-8BCD-48FE-8424-43B04C38319A}" type="pres">
      <dgm:prSet presAssocID="{6E5AE2AA-9460-4312-B4BB-12A545FC9F95}" presName="composite3" presStyleCnt="0"/>
      <dgm:spPr/>
    </dgm:pt>
    <dgm:pt modelId="{2C1D072A-3FF1-4C04-B905-1E5E8D81722B}" type="pres">
      <dgm:prSet presAssocID="{6E5AE2AA-9460-4312-B4BB-12A545FC9F95}" presName="background3" presStyleLbl="node3" presStyleIdx="6" presStyleCnt="9"/>
      <dgm:spPr/>
    </dgm:pt>
    <dgm:pt modelId="{C753DA87-08DC-4217-BE55-598432C9D872}" type="pres">
      <dgm:prSet presAssocID="{6E5AE2AA-9460-4312-B4BB-12A545FC9F95}" presName="text3" presStyleLbl="fgAcc3" presStyleIdx="6" presStyleCnt="9" custLinFactNeighborY="52597">
        <dgm:presLayoutVars>
          <dgm:chPref val="3"/>
        </dgm:presLayoutVars>
      </dgm:prSet>
      <dgm:spPr/>
      <dgm:t>
        <a:bodyPr/>
        <a:lstStyle/>
        <a:p>
          <a:endParaRPr lang="zh-CN" altLang="en-US"/>
        </a:p>
      </dgm:t>
    </dgm:pt>
    <dgm:pt modelId="{A1DB14DB-49E5-497F-9454-EDA7ECABE46E}" type="pres">
      <dgm:prSet presAssocID="{6E5AE2AA-9460-4312-B4BB-12A545FC9F95}" presName="hierChild4" presStyleCnt="0"/>
      <dgm:spPr/>
    </dgm:pt>
    <dgm:pt modelId="{6DA8325A-F11B-4388-823E-103D13585269}" type="pres">
      <dgm:prSet presAssocID="{4F6ECC53-E44F-428F-8415-1DC6694BC321}" presName="Name17" presStyleLbl="parChTrans1D3" presStyleIdx="7" presStyleCnt="9"/>
      <dgm:spPr/>
      <dgm:t>
        <a:bodyPr/>
        <a:lstStyle/>
        <a:p>
          <a:endParaRPr lang="zh-CN" altLang="en-US"/>
        </a:p>
      </dgm:t>
    </dgm:pt>
    <dgm:pt modelId="{9636EB02-7D92-4E06-8CA9-09009C21627C}" type="pres">
      <dgm:prSet presAssocID="{3C10C1CD-D53F-4A56-9381-D99E991C2C3B}" presName="hierRoot3" presStyleCnt="0"/>
      <dgm:spPr/>
    </dgm:pt>
    <dgm:pt modelId="{D57332B8-6811-4329-BC4B-CB54B115CFBE}" type="pres">
      <dgm:prSet presAssocID="{3C10C1CD-D53F-4A56-9381-D99E991C2C3B}" presName="composite3" presStyleCnt="0"/>
      <dgm:spPr/>
    </dgm:pt>
    <dgm:pt modelId="{847FC4D8-47BB-4C4A-BAB4-C8BE1C1A423E}" type="pres">
      <dgm:prSet presAssocID="{3C10C1CD-D53F-4A56-9381-D99E991C2C3B}" presName="background3" presStyleLbl="node3" presStyleIdx="7" presStyleCnt="9"/>
      <dgm:spPr/>
    </dgm:pt>
    <dgm:pt modelId="{7F8E5B3B-76A8-4D1F-9294-0530ACAA2589}" type="pres">
      <dgm:prSet presAssocID="{3C10C1CD-D53F-4A56-9381-D99E991C2C3B}" presName="text3" presStyleLbl="fgAcc3" presStyleIdx="7" presStyleCnt="9" custScaleX="82107" custLinFactNeighborY="54086">
        <dgm:presLayoutVars>
          <dgm:chPref val="3"/>
        </dgm:presLayoutVars>
      </dgm:prSet>
      <dgm:spPr/>
      <dgm:t>
        <a:bodyPr/>
        <a:lstStyle/>
        <a:p>
          <a:endParaRPr lang="zh-CN" altLang="en-US"/>
        </a:p>
      </dgm:t>
    </dgm:pt>
    <dgm:pt modelId="{464E7330-D6B8-4CF5-BBA4-8278EDF2A2D7}" type="pres">
      <dgm:prSet presAssocID="{3C10C1CD-D53F-4A56-9381-D99E991C2C3B}" presName="hierChild4" presStyleCnt="0"/>
      <dgm:spPr/>
    </dgm:pt>
    <dgm:pt modelId="{97E15A1C-FE53-4A89-8EDE-959F58274CF4}" type="pres">
      <dgm:prSet presAssocID="{9B6A1D86-4680-429D-B708-FC954E61F4F5}" presName="Name17" presStyleLbl="parChTrans1D3" presStyleIdx="8" presStyleCnt="9"/>
      <dgm:spPr/>
      <dgm:t>
        <a:bodyPr/>
        <a:lstStyle/>
        <a:p>
          <a:endParaRPr lang="zh-CN" altLang="en-US"/>
        </a:p>
      </dgm:t>
    </dgm:pt>
    <dgm:pt modelId="{DAEDAF51-9760-479E-863A-757C553340E2}" type="pres">
      <dgm:prSet presAssocID="{08203113-5D24-4706-B555-56BCAE1B30F2}" presName="hierRoot3" presStyleCnt="0"/>
      <dgm:spPr/>
    </dgm:pt>
    <dgm:pt modelId="{7614AFA8-0E53-4B59-9100-EE00BF506785}" type="pres">
      <dgm:prSet presAssocID="{08203113-5D24-4706-B555-56BCAE1B30F2}" presName="composite3" presStyleCnt="0"/>
      <dgm:spPr/>
    </dgm:pt>
    <dgm:pt modelId="{2121A72F-9BC5-4460-A889-61427A1CC497}" type="pres">
      <dgm:prSet presAssocID="{08203113-5D24-4706-B555-56BCAE1B30F2}" presName="background3" presStyleLbl="node3" presStyleIdx="8" presStyleCnt="9"/>
      <dgm:spPr/>
    </dgm:pt>
    <dgm:pt modelId="{3190BC03-B8B8-4B92-801B-73BA19503C26}" type="pres">
      <dgm:prSet presAssocID="{08203113-5D24-4706-B555-56BCAE1B30F2}" presName="text3" presStyleLbl="fgAcc3" presStyleIdx="8" presStyleCnt="9">
        <dgm:presLayoutVars>
          <dgm:chPref val="3"/>
        </dgm:presLayoutVars>
      </dgm:prSet>
      <dgm:spPr/>
      <dgm:t>
        <a:bodyPr/>
        <a:lstStyle/>
        <a:p>
          <a:endParaRPr lang="zh-CN" altLang="en-US"/>
        </a:p>
      </dgm:t>
    </dgm:pt>
    <dgm:pt modelId="{757FE749-3686-4049-A122-AC18F607F6EC}" type="pres">
      <dgm:prSet presAssocID="{08203113-5D24-4706-B555-56BCAE1B30F2}" presName="hierChild4" presStyleCnt="0"/>
      <dgm:spPr/>
    </dgm:pt>
  </dgm:ptLst>
  <dgm:cxnLst>
    <dgm:cxn modelId="{CB9D02B8-E48B-4647-8E5C-E53934F43F7B}" type="presOf" srcId="{9C8A8D47-F4E2-4BA1-9D76-03FFA5B0D9D3}" destId="{395E6CAB-8C44-413A-AF4F-70CD19644AE8}" srcOrd="0" destOrd="0" presId="urn:microsoft.com/office/officeart/2005/8/layout/hierarchy1"/>
    <dgm:cxn modelId="{CA526B5A-0DBB-4DDA-B3DF-402D1F17DFB4}" type="presOf" srcId="{C1F48A5B-BF71-4D53-BDDC-5B20D656A53B}" destId="{CCA48C3E-1986-4D99-810F-CFFBEE2E26E4}" srcOrd="0" destOrd="0" presId="urn:microsoft.com/office/officeart/2005/8/layout/hierarchy1"/>
    <dgm:cxn modelId="{CD7B0A36-F79A-49B9-8BCD-C2BA219206ED}" type="presOf" srcId="{46DE1553-537A-4585-A213-F967F3523066}" destId="{26D3E7E8-597D-498F-8806-F6916B0B44A9}" srcOrd="0" destOrd="0" presId="urn:microsoft.com/office/officeart/2005/8/layout/hierarchy1"/>
    <dgm:cxn modelId="{52A405D4-CC55-44A3-A7D2-593F2A599EAB}" type="presOf" srcId="{AD464396-1EDA-4513-B7D3-C249F90CBB69}" destId="{9C14891B-F420-4240-B291-3F8CF981384C}" srcOrd="0" destOrd="0" presId="urn:microsoft.com/office/officeart/2005/8/layout/hierarchy1"/>
    <dgm:cxn modelId="{0E61C2DA-CF27-45D9-A8A9-49D8562985E0}" type="presOf" srcId="{068D1798-B993-488A-90E1-EEDB0555B458}" destId="{CA8EA1AA-0529-498C-A6CB-FC02A8450C2C}" srcOrd="0" destOrd="0" presId="urn:microsoft.com/office/officeart/2005/8/layout/hierarchy1"/>
    <dgm:cxn modelId="{D252012A-5782-456C-8B25-C59BBC433418}" type="presOf" srcId="{939DFE68-F055-4F1B-9911-9F8AF0369E1A}" destId="{F5025DEF-D52F-4B05-8731-791CBDC34E9C}" srcOrd="0" destOrd="0" presId="urn:microsoft.com/office/officeart/2005/8/layout/hierarchy1"/>
    <dgm:cxn modelId="{DBFB9010-EB04-439F-824E-92BD55B9AE78}" type="presOf" srcId="{F78E9A79-AE1E-4705-BE32-FF7F57778298}" destId="{10E4B078-2B58-46B1-9E82-99B7BFBD01D3}" srcOrd="0" destOrd="0" presId="urn:microsoft.com/office/officeart/2005/8/layout/hierarchy1"/>
    <dgm:cxn modelId="{5AB4A90C-0D72-4B42-B803-9E4DE105485F}" type="presOf" srcId="{3C10C1CD-D53F-4A56-9381-D99E991C2C3B}" destId="{7F8E5B3B-76A8-4D1F-9294-0530ACAA2589}" srcOrd="0" destOrd="0" presId="urn:microsoft.com/office/officeart/2005/8/layout/hierarchy1"/>
    <dgm:cxn modelId="{DD7EB3FB-1614-40DC-A567-5E23814BD543}" srcId="{46DE1553-537A-4585-A213-F967F3523066}" destId="{ED8DD11E-896A-45CF-B2B9-A768A9F42512}" srcOrd="3" destOrd="0" parTransId="{AAAE0DC0-AB63-43BA-8D6A-6F1481467B84}" sibTransId="{3B09341F-3208-4FC3-AD79-7362E6DD7E29}"/>
    <dgm:cxn modelId="{FE73DD6C-62AB-4FA7-BD7B-9C8659BFE196}" type="presOf" srcId="{4C96FCC7-FBDA-4300-8AB5-1C219C4B6BF8}" destId="{308753BE-7A7A-4FA1-8787-6C2889140298}" srcOrd="0" destOrd="0" presId="urn:microsoft.com/office/officeart/2005/8/layout/hierarchy1"/>
    <dgm:cxn modelId="{75C91DF7-9A84-4C45-BE03-88853C9408C8}" type="presOf" srcId="{ED8DD11E-896A-45CF-B2B9-A768A9F42512}" destId="{6DA310E9-6942-4AE1-98DA-4C579011ADF9}" srcOrd="0" destOrd="0" presId="urn:microsoft.com/office/officeart/2005/8/layout/hierarchy1"/>
    <dgm:cxn modelId="{67ACCED5-1875-4AAC-8C35-87BDF0093FEE}" type="presOf" srcId="{2D9B8F58-2F8D-4B2B-8646-BAD4C5F27A58}" destId="{63D3EB45-D2D5-42AB-8522-94635A9630E7}" srcOrd="0" destOrd="0" presId="urn:microsoft.com/office/officeart/2005/8/layout/hierarchy1"/>
    <dgm:cxn modelId="{344C9FC3-1D5A-4F70-A9A7-C1FD033663C7}" srcId="{46DE1553-537A-4585-A213-F967F3523066}" destId="{E55037D6-E4A4-4940-B732-BDEB3E51E134}" srcOrd="1" destOrd="0" parTransId="{2D9B8F58-2F8D-4B2B-8646-BAD4C5F27A58}" sibTransId="{D407AC07-F315-4680-BCD7-8D5ECB613B50}"/>
    <dgm:cxn modelId="{D6E1CC70-7201-4E40-9322-B23EE9C970DB}" srcId="{2FEF5A3F-5D4C-495C-8847-553773817A83}" destId="{939DFE68-F055-4F1B-9911-9F8AF0369E1A}" srcOrd="1" destOrd="0" parTransId="{AD464396-1EDA-4513-B7D3-C249F90CBB69}" sibTransId="{DE38B095-3291-49E6-BEF7-E637EA2771A4}"/>
    <dgm:cxn modelId="{E2B15670-3492-4976-992E-E6DCF6FE4EDA}" srcId="{DB7791C2-10F9-43FE-93DC-4309B453ECA5}" destId="{2FEF5A3F-5D4C-495C-8847-553773817A83}" srcOrd="1" destOrd="0" parTransId="{F78E9A79-AE1E-4705-BE32-FF7F57778298}" sibTransId="{ADD38DBB-400C-4820-924E-F4FCA65ADDC2}"/>
    <dgm:cxn modelId="{298E9313-D1EF-4A92-AD2A-377366815A66}" type="presOf" srcId="{4F6ECC53-E44F-428F-8415-1DC6694BC321}" destId="{6DA8325A-F11B-4388-823E-103D13585269}" srcOrd="0" destOrd="0" presId="urn:microsoft.com/office/officeart/2005/8/layout/hierarchy1"/>
    <dgm:cxn modelId="{D0E574C2-97E9-48AC-BFEB-436C8E030699}" type="presOf" srcId="{056E1A20-8CFB-4AE6-A288-10AB3B6A2DEF}" destId="{AF9C6A51-182E-4CB7-8596-6CC431F9784B}" srcOrd="0" destOrd="0" presId="urn:microsoft.com/office/officeart/2005/8/layout/hierarchy1"/>
    <dgm:cxn modelId="{132D8029-3546-4448-976B-1BCF9544D4A7}" srcId="{2FEF5A3F-5D4C-495C-8847-553773817A83}" destId="{3C10C1CD-D53F-4A56-9381-D99E991C2C3B}" srcOrd="3" destOrd="0" parTransId="{4F6ECC53-E44F-428F-8415-1DC6694BC321}" sibTransId="{EB7885BF-62A9-476E-88BA-DF1A5C159DC9}"/>
    <dgm:cxn modelId="{AC38887B-78F6-4652-8D4A-5AAFF7C26720}" type="presOf" srcId="{AAAE0DC0-AB63-43BA-8D6A-6F1481467B84}" destId="{8779FD35-6E8F-4984-8EEA-BA8AC5738C6B}" srcOrd="0" destOrd="0" presId="urn:microsoft.com/office/officeart/2005/8/layout/hierarchy1"/>
    <dgm:cxn modelId="{1283596C-404C-41C5-9A85-F965A07A7EDF}" type="presOf" srcId="{AC835F94-B904-4ED5-B6C8-800F17BC8BE5}" destId="{7E406935-3ECD-42F8-A4E0-BAA0B8C2165A}" srcOrd="0" destOrd="0" presId="urn:microsoft.com/office/officeart/2005/8/layout/hierarchy1"/>
    <dgm:cxn modelId="{056F3190-57FC-49FB-A390-2868B1B75727}" srcId="{46DE1553-537A-4585-A213-F967F3523066}" destId="{0059DE72-B73E-4799-A03E-6E8AC564AD0C}" srcOrd="0" destOrd="0" parTransId="{068D1798-B993-488A-90E1-EEDB0555B458}" sibTransId="{4132A240-329B-4EB2-92E1-21FFAFBDBFF2}"/>
    <dgm:cxn modelId="{35C363CC-BD3E-4DD7-A0E1-210AD024D60C}" srcId="{46DE1553-537A-4585-A213-F967F3523066}" destId="{4C96FCC7-FBDA-4300-8AB5-1C219C4B6BF8}" srcOrd="2" destOrd="0" parTransId="{9C8A8D47-F4E2-4BA1-9D76-03FFA5B0D9D3}" sibTransId="{D4EEEA85-DE12-4479-9C11-3BDF81CA808A}"/>
    <dgm:cxn modelId="{96F56FDC-5EF5-4B74-9DBA-71E573B5B123}" type="presOf" srcId="{6E5AE2AA-9460-4312-B4BB-12A545FC9F95}" destId="{C753DA87-08DC-4217-BE55-598432C9D872}" srcOrd="0" destOrd="0" presId="urn:microsoft.com/office/officeart/2005/8/layout/hierarchy1"/>
    <dgm:cxn modelId="{8826D446-E1C7-4187-9E2F-5BB4467062D1}" type="presOf" srcId="{9B6A1D86-4680-429D-B708-FC954E61F4F5}" destId="{97E15A1C-FE53-4A89-8EDE-959F58274CF4}" srcOrd="0" destOrd="0" presId="urn:microsoft.com/office/officeart/2005/8/layout/hierarchy1"/>
    <dgm:cxn modelId="{E14C5711-39FC-4403-A331-20D24223DEF8}" type="presOf" srcId="{00D6B933-35ED-4C88-96E2-CB46C3A61EAF}" destId="{05DE5EAD-2EE1-4EBE-9FC9-B59D2B6EFA64}" srcOrd="0" destOrd="0" presId="urn:microsoft.com/office/officeart/2005/8/layout/hierarchy1"/>
    <dgm:cxn modelId="{A0719A46-9C22-40CA-A156-CAAF693595D1}" srcId="{2FEF5A3F-5D4C-495C-8847-553773817A83}" destId="{08203113-5D24-4706-B555-56BCAE1B30F2}" srcOrd="4" destOrd="0" parTransId="{9B6A1D86-4680-429D-B708-FC954E61F4F5}" sibTransId="{49B94517-9BA8-458A-975D-5DC8D37C456A}"/>
    <dgm:cxn modelId="{DFE196AE-3239-4E57-A424-C86BD10891CB}" srcId="{04448B9E-857E-438D-9217-BD668C02429E}" destId="{DB7791C2-10F9-43FE-93DC-4309B453ECA5}" srcOrd="0" destOrd="0" parTransId="{0E1AA364-7880-4046-9994-08EB4EC084F2}" sibTransId="{210DCD1A-CD7A-480F-93AF-75265B7F2006}"/>
    <dgm:cxn modelId="{EB764943-30CD-467B-ADA5-99318FBA158A}" srcId="{DB7791C2-10F9-43FE-93DC-4309B453ECA5}" destId="{46DE1553-537A-4585-A213-F967F3523066}" srcOrd="0" destOrd="0" parTransId="{C1F48A5B-BF71-4D53-BDDC-5B20D656A53B}" sibTransId="{97376EDF-4B4F-4142-B5F3-BEC50B43D42C}"/>
    <dgm:cxn modelId="{C60E3D6E-A5D4-4642-A480-DDB756EABD1C}" srcId="{2FEF5A3F-5D4C-495C-8847-553773817A83}" destId="{6E5AE2AA-9460-4312-B4BB-12A545FC9F95}" srcOrd="2" destOrd="0" parTransId="{056E1A20-8CFB-4AE6-A288-10AB3B6A2DEF}" sibTransId="{99933D66-B863-4DD4-84F6-B66475D876FB}"/>
    <dgm:cxn modelId="{27ECBA9C-25A2-4F19-BD6D-0737135FCB9A}" type="presOf" srcId="{0059DE72-B73E-4799-A03E-6E8AC564AD0C}" destId="{4D9763FB-614B-4C4C-9A27-7C62683BB26D}" srcOrd="0" destOrd="0" presId="urn:microsoft.com/office/officeart/2005/8/layout/hierarchy1"/>
    <dgm:cxn modelId="{333DC9BC-7973-48C4-95C4-E7C4AEC23F72}" type="presOf" srcId="{E55037D6-E4A4-4940-B732-BDEB3E51E134}" destId="{DCD5510E-88FB-4DC7-80EE-40366B5C4FEF}" srcOrd="0" destOrd="0" presId="urn:microsoft.com/office/officeart/2005/8/layout/hierarchy1"/>
    <dgm:cxn modelId="{0A36352B-4A0D-4EEB-8663-5341A76D7E9B}" type="presOf" srcId="{2FEF5A3F-5D4C-495C-8847-553773817A83}" destId="{EBB6E611-A5DC-41A1-A276-928C0EE7A9C0}" srcOrd="0" destOrd="0" presId="urn:microsoft.com/office/officeart/2005/8/layout/hierarchy1"/>
    <dgm:cxn modelId="{27937233-67F4-49C8-A517-F3DC3C4081A8}" type="presOf" srcId="{04448B9E-857E-438D-9217-BD668C02429E}" destId="{BEFA8776-9350-4EC1-8DE6-7CA6FEA1C8AE}" srcOrd="0" destOrd="0" presId="urn:microsoft.com/office/officeart/2005/8/layout/hierarchy1"/>
    <dgm:cxn modelId="{261FBABF-AC73-4A9D-851C-869E749EACFC}" type="presOf" srcId="{DB7791C2-10F9-43FE-93DC-4309B453ECA5}" destId="{7C7B7AAA-98A7-4FF8-AEA5-FDB02BDD56DB}" srcOrd="0" destOrd="0" presId="urn:microsoft.com/office/officeart/2005/8/layout/hierarchy1"/>
    <dgm:cxn modelId="{FCC5C4E4-F9D3-4954-8DAF-4DE07A92A5D7}" type="presOf" srcId="{08203113-5D24-4706-B555-56BCAE1B30F2}" destId="{3190BC03-B8B8-4B92-801B-73BA19503C26}" srcOrd="0" destOrd="0" presId="urn:microsoft.com/office/officeart/2005/8/layout/hierarchy1"/>
    <dgm:cxn modelId="{A7417CFA-C70A-44F1-87FE-0263556A446E}" srcId="{2FEF5A3F-5D4C-495C-8847-553773817A83}" destId="{AC835F94-B904-4ED5-B6C8-800F17BC8BE5}" srcOrd="0" destOrd="0" parTransId="{00D6B933-35ED-4C88-96E2-CB46C3A61EAF}" sibTransId="{062FEEB4-7E48-4AA4-8A58-476996878EE6}"/>
    <dgm:cxn modelId="{0C0AB4E6-9CB4-454F-A753-66FC728CBA09}" type="presParOf" srcId="{BEFA8776-9350-4EC1-8DE6-7CA6FEA1C8AE}" destId="{6DF8C0DE-609D-4232-AA9B-744C00602E27}" srcOrd="0" destOrd="0" presId="urn:microsoft.com/office/officeart/2005/8/layout/hierarchy1"/>
    <dgm:cxn modelId="{A630DF79-D943-42D7-823F-A1D4787A305F}" type="presParOf" srcId="{6DF8C0DE-609D-4232-AA9B-744C00602E27}" destId="{6887B6E5-37D8-43EC-9BFF-48F6EB62B395}" srcOrd="0" destOrd="0" presId="urn:microsoft.com/office/officeart/2005/8/layout/hierarchy1"/>
    <dgm:cxn modelId="{0D27439C-3890-4936-8356-1352FA7119B0}" type="presParOf" srcId="{6887B6E5-37D8-43EC-9BFF-48F6EB62B395}" destId="{E6356009-0907-4B42-91EB-B4B71C254C51}" srcOrd="0" destOrd="0" presId="urn:microsoft.com/office/officeart/2005/8/layout/hierarchy1"/>
    <dgm:cxn modelId="{0872C2C8-5E60-4218-9942-7326AC8B69B5}" type="presParOf" srcId="{6887B6E5-37D8-43EC-9BFF-48F6EB62B395}" destId="{7C7B7AAA-98A7-4FF8-AEA5-FDB02BDD56DB}" srcOrd="1" destOrd="0" presId="urn:microsoft.com/office/officeart/2005/8/layout/hierarchy1"/>
    <dgm:cxn modelId="{31E94835-90A8-4192-8237-9EBD9AC3D382}" type="presParOf" srcId="{6DF8C0DE-609D-4232-AA9B-744C00602E27}" destId="{75B6DE04-A07F-4DB9-9D51-C9A8570CF325}" srcOrd="1" destOrd="0" presId="urn:microsoft.com/office/officeart/2005/8/layout/hierarchy1"/>
    <dgm:cxn modelId="{6E3C7CEF-7D9C-4259-B3AA-C84C51693E1C}" type="presParOf" srcId="{75B6DE04-A07F-4DB9-9D51-C9A8570CF325}" destId="{CCA48C3E-1986-4D99-810F-CFFBEE2E26E4}" srcOrd="0" destOrd="0" presId="urn:microsoft.com/office/officeart/2005/8/layout/hierarchy1"/>
    <dgm:cxn modelId="{50AF44B1-529D-42E6-9FF0-0377601347C8}" type="presParOf" srcId="{75B6DE04-A07F-4DB9-9D51-C9A8570CF325}" destId="{29D8BCB7-80A9-48B3-8D33-A4764FEE44C0}" srcOrd="1" destOrd="0" presId="urn:microsoft.com/office/officeart/2005/8/layout/hierarchy1"/>
    <dgm:cxn modelId="{7F3C7BCC-C927-4B21-BECE-62B4D0187FB1}" type="presParOf" srcId="{29D8BCB7-80A9-48B3-8D33-A4764FEE44C0}" destId="{BD997CD3-102A-430E-A840-16C7C7F64C13}" srcOrd="0" destOrd="0" presId="urn:microsoft.com/office/officeart/2005/8/layout/hierarchy1"/>
    <dgm:cxn modelId="{5314E2EC-BD97-476A-8F43-AFAC1CB83CE2}" type="presParOf" srcId="{BD997CD3-102A-430E-A840-16C7C7F64C13}" destId="{47F9A753-1476-427E-BE14-E1E2BA949374}" srcOrd="0" destOrd="0" presId="urn:microsoft.com/office/officeart/2005/8/layout/hierarchy1"/>
    <dgm:cxn modelId="{03DF795C-CE09-41CE-A22E-394BF920C8A5}" type="presParOf" srcId="{BD997CD3-102A-430E-A840-16C7C7F64C13}" destId="{26D3E7E8-597D-498F-8806-F6916B0B44A9}" srcOrd="1" destOrd="0" presId="urn:microsoft.com/office/officeart/2005/8/layout/hierarchy1"/>
    <dgm:cxn modelId="{350F1C7D-5BBD-415D-8239-FBF0611F3F83}" type="presParOf" srcId="{29D8BCB7-80A9-48B3-8D33-A4764FEE44C0}" destId="{726C2845-0267-4485-A3BD-A11EEB9D3161}" srcOrd="1" destOrd="0" presId="urn:microsoft.com/office/officeart/2005/8/layout/hierarchy1"/>
    <dgm:cxn modelId="{41F36A46-E81C-4C13-9DE2-5D277251C8E0}" type="presParOf" srcId="{726C2845-0267-4485-A3BD-A11EEB9D3161}" destId="{CA8EA1AA-0529-498C-A6CB-FC02A8450C2C}" srcOrd="0" destOrd="0" presId="urn:microsoft.com/office/officeart/2005/8/layout/hierarchy1"/>
    <dgm:cxn modelId="{9A9853A6-D123-4BEF-8DA8-92E56A72F3FA}" type="presParOf" srcId="{726C2845-0267-4485-A3BD-A11EEB9D3161}" destId="{B6395607-0828-4D50-A499-C2C18E3982EF}" srcOrd="1" destOrd="0" presId="urn:microsoft.com/office/officeart/2005/8/layout/hierarchy1"/>
    <dgm:cxn modelId="{9E570AB9-3C6F-4193-BD67-7E7DEB6CFEB5}" type="presParOf" srcId="{B6395607-0828-4D50-A499-C2C18E3982EF}" destId="{40CF31D4-B96C-4970-A3DE-7E1617E784DA}" srcOrd="0" destOrd="0" presId="urn:microsoft.com/office/officeart/2005/8/layout/hierarchy1"/>
    <dgm:cxn modelId="{1E0E9D92-DA34-4FA9-AE23-BB217B0B885D}" type="presParOf" srcId="{40CF31D4-B96C-4970-A3DE-7E1617E784DA}" destId="{0B9171E2-9BC3-444B-9CDF-AB7A4BB70F71}" srcOrd="0" destOrd="0" presId="urn:microsoft.com/office/officeart/2005/8/layout/hierarchy1"/>
    <dgm:cxn modelId="{D0C749CA-71FC-4AA7-96B0-9FCE0C7F3EE6}" type="presParOf" srcId="{40CF31D4-B96C-4970-A3DE-7E1617E784DA}" destId="{4D9763FB-614B-4C4C-9A27-7C62683BB26D}" srcOrd="1" destOrd="0" presId="urn:microsoft.com/office/officeart/2005/8/layout/hierarchy1"/>
    <dgm:cxn modelId="{4F79B432-9E83-4A05-AEA2-3970535A3867}" type="presParOf" srcId="{B6395607-0828-4D50-A499-C2C18E3982EF}" destId="{E2FE8AAF-F00F-4FF4-B4F3-A1FC71CB4DD8}" srcOrd="1" destOrd="0" presId="urn:microsoft.com/office/officeart/2005/8/layout/hierarchy1"/>
    <dgm:cxn modelId="{A6BBE051-ECD4-4174-99A6-F15E24DFC6E0}" type="presParOf" srcId="{726C2845-0267-4485-A3BD-A11EEB9D3161}" destId="{63D3EB45-D2D5-42AB-8522-94635A9630E7}" srcOrd="2" destOrd="0" presId="urn:microsoft.com/office/officeart/2005/8/layout/hierarchy1"/>
    <dgm:cxn modelId="{6262DC4B-ECA0-4628-AE03-B616100D565A}" type="presParOf" srcId="{726C2845-0267-4485-A3BD-A11EEB9D3161}" destId="{A61FA33D-1F35-41F0-A149-8BADF8B0D67D}" srcOrd="3" destOrd="0" presId="urn:microsoft.com/office/officeart/2005/8/layout/hierarchy1"/>
    <dgm:cxn modelId="{E7F677F5-DD45-4747-8C65-D00CBBF3FCD1}" type="presParOf" srcId="{A61FA33D-1F35-41F0-A149-8BADF8B0D67D}" destId="{5709E5FC-FB30-4238-9472-1172A55207B1}" srcOrd="0" destOrd="0" presId="urn:microsoft.com/office/officeart/2005/8/layout/hierarchy1"/>
    <dgm:cxn modelId="{67DC1F23-CB1E-4CF1-9832-CC0CC639CCD9}" type="presParOf" srcId="{5709E5FC-FB30-4238-9472-1172A55207B1}" destId="{7B89622C-0182-4102-8FE5-5D5F66812D39}" srcOrd="0" destOrd="0" presId="urn:microsoft.com/office/officeart/2005/8/layout/hierarchy1"/>
    <dgm:cxn modelId="{B5A0B145-DC5A-47A1-BE4B-C3E272C43332}" type="presParOf" srcId="{5709E5FC-FB30-4238-9472-1172A55207B1}" destId="{DCD5510E-88FB-4DC7-80EE-40366B5C4FEF}" srcOrd="1" destOrd="0" presId="urn:microsoft.com/office/officeart/2005/8/layout/hierarchy1"/>
    <dgm:cxn modelId="{126AF184-3A62-4443-B3FA-C90945A845A7}" type="presParOf" srcId="{A61FA33D-1F35-41F0-A149-8BADF8B0D67D}" destId="{6619D182-E4CA-46CA-BB85-DBC251987E67}" srcOrd="1" destOrd="0" presId="urn:microsoft.com/office/officeart/2005/8/layout/hierarchy1"/>
    <dgm:cxn modelId="{67C3F955-9EFB-42AC-A129-729A27842574}" type="presParOf" srcId="{726C2845-0267-4485-A3BD-A11EEB9D3161}" destId="{395E6CAB-8C44-413A-AF4F-70CD19644AE8}" srcOrd="4" destOrd="0" presId="urn:microsoft.com/office/officeart/2005/8/layout/hierarchy1"/>
    <dgm:cxn modelId="{AF393664-3FC1-4A5D-BCD3-67F2EFBFA4E3}" type="presParOf" srcId="{726C2845-0267-4485-A3BD-A11EEB9D3161}" destId="{99DDFF16-D768-4CC9-85A7-C2879A22BA6A}" srcOrd="5" destOrd="0" presId="urn:microsoft.com/office/officeart/2005/8/layout/hierarchy1"/>
    <dgm:cxn modelId="{092A7261-58DD-4EC6-8283-1A1C66902E6E}" type="presParOf" srcId="{99DDFF16-D768-4CC9-85A7-C2879A22BA6A}" destId="{DC3B0B32-C5C6-4FB7-AC1D-409BDAC5F567}" srcOrd="0" destOrd="0" presId="urn:microsoft.com/office/officeart/2005/8/layout/hierarchy1"/>
    <dgm:cxn modelId="{B079F095-28C8-4B9F-9DD4-B2D2E5812537}" type="presParOf" srcId="{DC3B0B32-C5C6-4FB7-AC1D-409BDAC5F567}" destId="{8F57E94B-5519-4E98-B354-8C3284C27415}" srcOrd="0" destOrd="0" presId="urn:microsoft.com/office/officeart/2005/8/layout/hierarchy1"/>
    <dgm:cxn modelId="{658A5DBF-B446-4E64-8C56-CAE57BB84CCF}" type="presParOf" srcId="{DC3B0B32-C5C6-4FB7-AC1D-409BDAC5F567}" destId="{308753BE-7A7A-4FA1-8787-6C2889140298}" srcOrd="1" destOrd="0" presId="urn:microsoft.com/office/officeart/2005/8/layout/hierarchy1"/>
    <dgm:cxn modelId="{28589F9E-9803-4A55-A4B3-0F32B09B612F}" type="presParOf" srcId="{99DDFF16-D768-4CC9-85A7-C2879A22BA6A}" destId="{4C46160C-6867-4C97-BA2F-D657A1BD803A}" srcOrd="1" destOrd="0" presId="urn:microsoft.com/office/officeart/2005/8/layout/hierarchy1"/>
    <dgm:cxn modelId="{32C59F87-695B-4D02-82BD-3A377A448B27}" type="presParOf" srcId="{726C2845-0267-4485-A3BD-A11EEB9D3161}" destId="{8779FD35-6E8F-4984-8EEA-BA8AC5738C6B}" srcOrd="6" destOrd="0" presId="urn:microsoft.com/office/officeart/2005/8/layout/hierarchy1"/>
    <dgm:cxn modelId="{DC7AE09C-5482-4F4E-B052-C96BDBA5E6C4}" type="presParOf" srcId="{726C2845-0267-4485-A3BD-A11EEB9D3161}" destId="{C7680C1B-D487-4027-BFB2-88B864447785}" srcOrd="7" destOrd="0" presId="urn:microsoft.com/office/officeart/2005/8/layout/hierarchy1"/>
    <dgm:cxn modelId="{43E6C9CD-3DAD-4A34-A062-0329BFC7D96E}" type="presParOf" srcId="{C7680C1B-D487-4027-BFB2-88B864447785}" destId="{74BE3D90-1A3C-4D64-BF36-3C813ED9776E}" srcOrd="0" destOrd="0" presId="urn:microsoft.com/office/officeart/2005/8/layout/hierarchy1"/>
    <dgm:cxn modelId="{0CCC3917-D067-4650-B9E2-549856A70565}" type="presParOf" srcId="{74BE3D90-1A3C-4D64-BF36-3C813ED9776E}" destId="{135189CB-E6EA-48AE-8868-A5711A6E28E1}" srcOrd="0" destOrd="0" presId="urn:microsoft.com/office/officeart/2005/8/layout/hierarchy1"/>
    <dgm:cxn modelId="{C588F184-EEB8-451A-B18A-B412B95482C3}" type="presParOf" srcId="{74BE3D90-1A3C-4D64-BF36-3C813ED9776E}" destId="{6DA310E9-6942-4AE1-98DA-4C579011ADF9}" srcOrd="1" destOrd="0" presId="urn:microsoft.com/office/officeart/2005/8/layout/hierarchy1"/>
    <dgm:cxn modelId="{E6A4FB48-33DD-42F9-8795-6C3A3AAE303B}" type="presParOf" srcId="{C7680C1B-D487-4027-BFB2-88B864447785}" destId="{F9AC4BE9-D60E-4188-B21B-4EA3E6263094}" srcOrd="1" destOrd="0" presId="urn:microsoft.com/office/officeart/2005/8/layout/hierarchy1"/>
    <dgm:cxn modelId="{EB170000-7A8F-4CB8-93EA-0489DB8D0B7A}" type="presParOf" srcId="{75B6DE04-A07F-4DB9-9D51-C9A8570CF325}" destId="{10E4B078-2B58-46B1-9E82-99B7BFBD01D3}" srcOrd="2" destOrd="0" presId="urn:microsoft.com/office/officeart/2005/8/layout/hierarchy1"/>
    <dgm:cxn modelId="{2C0E24D2-B1E2-4F18-BC35-4701B25F4CA5}" type="presParOf" srcId="{75B6DE04-A07F-4DB9-9D51-C9A8570CF325}" destId="{885A0037-5A2C-44C2-820F-D3C6588F03F4}" srcOrd="3" destOrd="0" presId="urn:microsoft.com/office/officeart/2005/8/layout/hierarchy1"/>
    <dgm:cxn modelId="{C56F754B-0346-490C-BBF0-415ED077651D}" type="presParOf" srcId="{885A0037-5A2C-44C2-820F-D3C6588F03F4}" destId="{295A258A-2FA0-4CBC-8F24-54C3DE180C05}" srcOrd="0" destOrd="0" presId="urn:microsoft.com/office/officeart/2005/8/layout/hierarchy1"/>
    <dgm:cxn modelId="{D0514375-08D0-4DF5-8533-ADAF5C00EF18}" type="presParOf" srcId="{295A258A-2FA0-4CBC-8F24-54C3DE180C05}" destId="{CB16F66E-7291-461A-84C1-56B34BD6B42C}" srcOrd="0" destOrd="0" presId="urn:microsoft.com/office/officeart/2005/8/layout/hierarchy1"/>
    <dgm:cxn modelId="{4A39E40B-E0C5-448B-9A10-1C31AEA4DEAA}" type="presParOf" srcId="{295A258A-2FA0-4CBC-8F24-54C3DE180C05}" destId="{EBB6E611-A5DC-41A1-A276-928C0EE7A9C0}" srcOrd="1" destOrd="0" presId="urn:microsoft.com/office/officeart/2005/8/layout/hierarchy1"/>
    <dgm:cxn modelId="{F7EE81BB-F8B9-46DA-B06C-6BDE5629C80C}" type="presParOf" srcId="{885A0037-5A2C-44C2-820F-D3C6588F03F4}" destId="{73720AF1-F7C9-4840-8044-4020201E8914}" srcOrd="1" destOrd="0" presId="urn:microsoft.com/office/officeart/2005/8/layout/hierarchy1"/>
    <dgm:cxn modelId="{1A3F886F-6C1F-4973-A89E-8CC9F47D0DE3}" type="presParOf" srcId="{73720AF1-F7C9-4840-8044-4020201E8914}" destId="{05DE5EAD-2EE1-4EBE-9FC9-B59D2B6EFA64}" srcOrd="0" destOrd="0" presId="urn:microsoft.com/office/officeart/2005/8/layout/hierarchy1"/>
    <dgm:cxn modelId="{A9294D91-1A72-4D87-B21F-E6040D23AD81}" type="presParOf" srcId="{73720AF1-F7C9-4840-8044-4020201E8914}" destId="{29452B09-A7B4-4E67-8B2F-6C1A069B37B8}" srcOrd="1" destOrd="0" presId="urn:microsoft.com/office/officeart/2005/8/layout/hierarchy1"/>
    <dgm:cxn modelId="{04D7EA23-B1A8-42AF-B0EB-827E3AF45B99}" type="presParOf" srcId="{29452B09-A7B4-4E67-8B2F-6C1A069B37B8}" destId="{627F92AC-489F-48AB-8DF3-5F6F5D122682}" srcOrd="0" destOrd="0" presId="urn:microsoft.com/office/officeart/2005/8/layout/hierarchy1"/>
    <dgm:cxn modelId="{644788F9-61C0-4CB6-AE32-A0BB3C896325}" type="presParOf" srcId="{627F92AC-489F-48AB-8DF3-5F6F5D122682}" destId="{5AFF2BE3-71C0-4D1E-B84A-9895E6C1215E}" srcOrd="0" destOrd="0" presId="urn:microsoft.com/office/officeart/2005/8/layout/hierarchy1"/>
    <dgm:cxn modelId="{40194F21-AA1C-47D8-B1EC-32AB731CB956}" type="presParOf" srcId="{627F92AC-489F-48AB-8DF3-5F6F5D122682}" destId="{7E406935-3ECD-42F8-A4E0-BAA0B8C2165A}" srcOrd="1" destOrd="0" presId="urn:microsoft.com/office/officeart/2005/8/layout/hierarchy1"/>
    <dgm:cxn modelId="{7C3E21FD-C209-4A2C-91E4-FFF9D601E61F}" type="presParOf" srcId="{29452B09-A7B4-4E67-8B2F-6C1A069B37B8}" destId="{6311FBEA-3BB6-472E-A535-051BCBA58DF6}" srcOrd="1" destOrd="0" presId="urn:microsoft.com/office/officeart/2005/8/layout/hierarchy1"/>
    <dgm:cxn modelId="{82311DA8-931E-4EB9-A5F8-D56B1592647C}" type="presParOf" srcId="{73720AF1-F7C9-4840-8044-4020201E8914}" destId="{9C14891B-F420-4240-B291-3F8CF981384C}" srcOrd="2" destOrd="0" presId="urn:microsoft.com/office/officeart/2005/8/layout/hierarchy1"/>
    <dgm:cxn modelId="{2CB34395-388B-493D-8365-38D20D2352B7}" type="presParOf" srcId="{73720AF1-F7C9-4840-8044-4020201E8914}" destId="{1FB10943-1FA0-4B29-BB07-521587A3368E}" srcOrd="3" destOrd="0" presId="urn:microsoft.com/office/officeart/2005/8/layout/hierarchy1"/>
    <dgm:cxn modelId="{C0DFCC6B-F8EC-4B31-848F-3C15CBEEB639}" type="presParOf" srcId="{1FB10943-1FA0-4B29-BB07-521587A3368E}" destId="{4D180EA6-38A1-4ED7-BEB3-1771A11CA3A3}" srcOrd="0" destOrd="0" presId="urn:microsoft.com/office/officeart/2005/8/layout/hierarchy1"/>
    <dgm:cxn modelId="{164D11AE-1F72-4A8C-A045-21B85ADCC036}" type="presParOf" srcId="{4D180EA6-38A1-4ED7-BEB3-1771A11CA3A3}" destId="{6FF517D6-2292-41F4-AD45-81AC18DCEBB9}" srcOrd="0" destOrd="0" presId="urn:microsoft.com/office/officeart/2005/8/layout/hierarchy1"/>
    <dgm:cxn modelId="{66C36789-287A-43A1-89BD-24CDD4BDA6BC}" type="presParOf" srcId="{4D180EA6-38A1-4ED7-BEB3-1771A11CA3A3}" destId="{F5025DEF-D52F-4B05-8731-791CBDC34E9C}" srcOrd="1" destOrd="0" presId="urn:microsoft.com/office/officeart/2005/8/layout/hierarchy1"/>
    <dgm:cxn modelId="{5CBB7B2B-AA89-4DCF-95FD-11E1964B1201}" type="presParOf" srcId="{1FB10943-1FA0-4B29-BB07-521587A3368E}" destId="{59DF7221-ECE6-4ED7-86EE-4AC5E2E8F9A9}" srcOrd="1" destOrd="0" presId="urn:microsoft.com/office/officeart/2005/8/layout/hierarchy1"/>
    <dgm:cxn modelId="{5A4EA60C-904C-4C95-8E8F-89252E500DC1}" type="presParOf" srcId="{73720AF1-F7C9-4840-8044-4020201E8914}" destId="{AF9C6A51-182E-4CB7-8596-6CC431F9784B}" srcOrd="4" destOrd="0" presId="urn:microsoft.com/office/officeart/2005/8/layout/hierarchy1"/>
    <dgm:cxn modelId="{EDE9217B-73AE-49E1-8D36-C7AEC061F59A}" type="presParOf" srcId="{73720AF1-F7C9-4840-8044-4020201E8914}" destId="{F3A12E63-16A4-4075-8013-5EB818EE2DF2}" srcOrd="5" destOrd="0" presId="urn:microsoft.com/office/officeart/2005/8/layout/hierarchy1"/>
    <dgm:cxn modelId="{4310166A-AE7A-4E90-8354-B32DD362DB2C}" type="presParOf" srcId="{F3A12E63-16A4-4075-8013-5EB818EE2DF2}" destId="{14EC22A6-8BCD-48FE-8424-43B04C38319A}" srcOrd="0" destOrd="0" presId="urn:microsoft.com/office/officeart/2005/8/layout/hierarchy1"/>
    <dgm:cxn modelId="{DBC24DE8-000D-48B6-9801-3CBE559952E5}" type="presParOf" srcId="{14EC22A6-8BCD-48FE-8424-43B04C38319A}" destId="{2C1D072A-3FF1-4C04-B905-1E5E8D81722B}" srcOrd="0" destOrd="0" presId="urn:microsoft.com/office/officeart/2005/8/layout/hierarchy1"/>
    <dgm:cxn modelId="{19FDD139-990D-486A-8048-3D7C4501A1BA}" type="presParOf" srcId="{14EC22A6-8BCD-48FE-8424-43B04C38319A}" destId="{C753DA87-08DC-4217-BE55-598432C9D872}" srcOrd="1" destOrd="0" presId="urn:microsoft.com/office/officeart/2005/8/layout/hierarchy1"/>
    <dgm:cxn modelId="{D43F9B79-E24B-4213-927B-107D46D8CF40}" type="presParOf" srcId="{F3A12E63-16A4-4075-8013-5EB818EE2DF2}" destId="{A1DB14DB-49E5-497F-9454-EDA7ECABE46E}" srcOrd="1" destOrd="0" presId="urn:microsoft.com/office/officeart/2005/8/layout/hierarchy1"/>
    <dgm:cxn modelId="{8939B82A-6C41-4408-95E4-5AEF82B16D5E}" type="presParOf" srcId="{73720AF1-F7C9-4840-8044-4020201E8914}" destId="{6DA8325A-F11B-4388-823E-103D13585269}" srcOrd="6" destOrd="0" presId="urn:microsoft.com/office/officeart/2005/8/layout/hierarchy1"/>
    <dgm:cxn modelId="{7FA42AEC-4223-43A9-85A2-87D8A6CE5F54}" type="presParOf" srcId="{73720AF1-F7C9-4840-8044-4020201E8914}" destId="{9636EB02-7D92-4E06-8CA9-09009C21627C}" srcOrd="7" destOrd="0" presId="urn:microsoft.com/office/officeart/2005/8/layout/hierarchy1"/>
    <dgm:cxn modelId="{F5D6E705-BA2C-47AC-97B5-5FB194727669}" type="presParOf" srcId="{9636EB02-7D92-4E06-8CA9-09009C21627C}" destId="{D57332B8-6811-4329-BC4B-CB54B115CFBE}" srcOrd="0" destOrd="0" presId="urn:microsoft.com/office/officeart/2005/8/layout/hierarchy1"/>
    <dgm:cxn modelId="{0032A88D-5C4F-4199-A953-284645A2751D}" type="presParOf" srcId="{D57332B8-6811-4329-BC4B-CB54B115CFBE}" destId="{847FC4D8-47BB-4C4A-BAB4-C8BE1C1A423E}" srcOrd="0" destOrd="0" presId="urn:microsoft.com/office/officeart/2005/8/layout/hierarchy1"/>
    <dgm:cxn modelId="{35F6812F-34C2-4A19-8EC9-70E037F0DD20}" type="presParOf" srcId="{D57332B8-6811-4329-BC4B-CB54B115CFBE}" destId="{7F8E5B3B-76A8-4D1F-9294-0530ACAA2589}" srcOrd="1" destOrd="0" presId="urn:microsoft.com/office/officeart/2005/8/layout/hierarchy1"/>
    <dgm:cxn modelId="{CD2D1C2A-6D59-4D96-AEFE-7AB7CDEF71DE}" type="presParOf" srcId="{9636EB02-7D92-4E06-8CA9-09009C21627C}" destId="{464E7330-D6B8-4CF5-BBA4-8278EDF2A2D7}" srcOrd="1" destOrd="0" presId="urn:microsoft.com/office/officeart/2005/8/layout/hierarchy1"/>
    <dgm:cxn modelId="{2AACF79D-7BA8-414F-AD5B-9A8F9751B523}" type="presParOf" srcId="{73720AF1-F7C9-4840-8044-4020201E8914}" destId="{97E15A1C-FE53-4A89-8EDE-959F58274CF4}" srcOrd="8" destOrd="0" presId="urn:microsoft.com/office/officeart/2005/8/layout/hierarchy1"/>
    <dgm:cxn modelId="{98D1F775-0DA7-4E9D-848F-5C50D62AD36F}" type="presParOf" srcId="{73720AF1-F7C9-4840-8044-4020201E8914}" destId="{DAEDAF51-9760-479E-863A-757C553340E2}" srcOrd="9" destOrd="0" presId="urn:microsoft.com/office/officeart/2005/8/layout/hierarchy1"/>
    <dgm:cxn modelId="{B98F5E18-5B86-4BE4-A581-AB058D0426D2}" type="presParOf" srcId="{DAEDAF51-9760-479E-863A-757C553340E2}" destId="{7614AFA8-0E53-4B59-9100-EE00BF506785}" srcOrd="0" destOrd="0" presId="urn:microsoft.com/office/officeart/2005/8/layout/hierarchy1"/>
    <dgm:cxn modelId="{018CFA96-41FB-43B8-B3BF-F600E55FC5C2}" type="presParOf" srcId="{7614AFA8-0E53-4B59-9100-EE00BF506785}" destId="{2121A72F-9BC5-4460-A889-61427A1CC497}" srcOrd="0" destOrd="0" presId="urn:microsoft.com/office/officeart/2005/8/layout/hierarchy1"/>
    <dgm:cxn modelId="{222B30B1-2844-45EF-94DD-E1B2449CFB90}" type="presParOf" srcId="{7614AFA8-0E53-4B59-9100-EE00BF506785}" destId="{3190BC03-B8B8-4B92-801B-73BA19503C26}" srcOrd="1" destOrd="0" presId="urn:microsoft.com/office/officeart/2005/8/layout/hierarchy1"/>
    <dgm:cxn modelId="{F918A127-710F-4D1F-B30C-ABC57693D332}" type="presParOf" srcId="{DAEDAF51-9760-479E-863A-757C553340E2}" destId="{757FE749-3686-4049-A122-AC18F607F6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970BEF-8F44-4080-BA8B-4B9780CB1963}" type="doc">
      <dgm:prSet loTypeId="urn:microsoft.com/office/officeart/2005/8/layout/matrix1" loCatId="matrix" qsTypeId="urn:microsoft.com/office/officeart/2005/8/quickstyle/simple3" qsCatId="simple" csTypeId="urn:microsoft.com/office/officeart/2005/8/colors/colorful5" csCatId="colorful" phldr="1"/>
      <dgm:spPr/>
      <dgm:t>
        <a:bodyPr/>
        <a:lstStyle/>
        <a:p>
          <a:endParaRPr lang="zh-CN" altLang="en-US"/>
        </a:p>
      </dgm:t>
    </dgm:pt>
    <dgm:pt modelId="{37D66F0B-0FD4-4F2B-9B77-E9E9379D0D88}">
      <dgm:prSet phldrT="[文本]" custT="1"/>
      <dgm:spPr/>
      <dgm:t>
        <a:bodyPr/>
        <a:lstStyle/>
        <a:p>
          <a:r>
            <a:rPr lang="zh-CN" altLang="en-US" sz="2400" dirty="0" smtClean="0">
              <a:solidFill>
                <a:srgbClr val="002060"/>
              </a:solidFill>
              <a:latin typeface="微软雅黑" panose="020B0503020204020204" pitchFamily="34" charset="-122"/>
              <a:ea typeface="微软雅黑" panose="020B0503020204020204" pitchFamily="34" charset="-122"/>
            </a:rPr>
            <a:t>计算机病毒</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BE2F7FD3-813C-4380-92EF-F8C7739CFA78}" type="parTrans" cxnId="{EBE699E6-910F-4CDC-8755-288279711C4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E69A3661-A7B8-449B-A517-C0D4E1E3DF0A}" type="sibTrans" cxnId="{EBE699E6-910F-4CDC-8755-288279711C49}">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71296EC5-11A7-4E8A-97B8-0AA77CE12859}">
      <dgm:prSet phldrT="[文本]" custT="1"/>
      <dgm:spPr/>
      <dgm:t>
        <a:bodyPr/>
        <a:lstStyle/>
        <a:p>
          <a:r>
            <a:rPr lang="zh-CN" altLang="en-US" sz="2400" smtClean="0">
              <a:solidFill>
                <a:srgbClr val="002060"/>
              </a:solidFill>
              <a:latin typeface="微软雅黑" panose="020B0503020204020204" pitchFamily="34" charset="-122"/>
              <a:ea typeface="微软雅黑" panose="020B0503020204020204" pitchFamily="34" charset="-122"/>
            </a:rPr>
            <a:t>感染模块</a:t>
          </a:r>
          <a:endParaRPr lang="zh-CN" altLang="en-US" sz="2400" dirty="0">
            <a:solidFill>
              <a:srgbClr val="002060"/>
            </a:solidFill>
            <a:latin typeface="微软雅黑" panose="020B0503020204020204" pitchFamily="34" charset="-122"/>
            <a:ea typeface="微软雅黑" panose="020B0503020204020204" pitchFamily="34" charset="-122"/>
          </a:endParaRPr>
        </a:p>
      </dgm:t>
    </dgm:pt>
    <dgm:pt modelId="{07BD03B6-B7CB-4929-96F7-80253DC89521}" type="parTrans" cxnId="{E397ED00-B069-4FAE-BBD2-36938A80CC26}">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1BE5678D-CF22-4D0C-B559-E04A574A691B}" type="sibTrans" cxnId="{E397ED00-B069-4FAE-BBD2-36938A80CC26}">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5B3961C0-D950-4FF3-BF1E-EFA00AA69466}">
      <dgm:prSet custT="1"/>
      <dgm:spPr/>
      <dgm:t>
        <a:bodyPr/>
        <a:lstStyle/>
        <a:p>
          <a:r>
            <a:rPr lang="zh-CN" altLang="en-US" sz="2400" smtClean="0">
              <a:solidFill>
                <a:srgbClr val="002060"/>
              </a:solidFill>
              <a:latin typeface="微软雅黑" panose="020B0503020204020204" pitchFamily="34" charset="-122"/>
              <a:ea typeface="微软雅黑" panose="020B0503020204020204" pitchFamily="34" charset="-122"/>
            </a:rPr>
            <a:t>触发模块</a:t>
          </a:r>
          <a:endParaRPr lang="zh-CN" altLang="en-US" sz="2400" dirty="0" smtClean="0">
            <a:solidFill>
              <a:srgbClr val="002060"/>
            </a:solidFill>
            <a:latin typeface="微软雅黑" panose="020B0503020204020204" pitchFamily="34" charset="-122"/>
            <a:ea typeface="微软雅黑" panose="020B0503020204020204" pitchFamily="34" charset="-122"/>
          </a:endParaRPr>
        </a:p>
      </dgm:t>
    </dgm:pt>
    <dgm:pt modelId="{E364EC27-AD71-4069-96CC-E4944AC43D32}" type="parTrans" cxnId="{D0A339AB-EC3E-43DE-BA7C-83BCE91FE74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A9FA7495-8BA5-4B55-8574-01A62FA857E2}" type="sibTrans" cxnId="{D0A339AB-EC3E-43DE-BA7C-83BCE91FE74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275C2A4E-DB56-4BEA-8008-52DC0413E129}">
      <dgm:prSet custT="1"/>
      <dgm:spPr/>
      <dgm:t>
        <a:bodyPr/>
        <a:lstStyle/>
        <a:p>
          <a:r>
            <a:rPr lang="zh-CN" altLang="en-US" sz="2400" smtClean="0">
              <a:solidFill>
                <a:srgbClr val="002060"/>
              </a:solidFill>
              <a:latin typeface="微软雅黑" panose="020B0503020204020204" pitchFamily="34" charset="-122"/>
              <a:ea typeface="微软雅黑" panose="020B0503020204020204" pitchFamily="34" charset="-122"/>
            </a:rPr>
            <a:t>破坏模块</a:t>
          </a:r>
          <a:endParaRPr lang="en-US" altLang="zh-CN" sz="2400" smtClean="0">
            <a:solidFill>
              <a:srgbClr val="002060"/>
            </a:solidFill>
            <a:latin typeface="微软雅黑" panose="020B0503020204020204" pitchFamily="34" charset="-122"/>
            <a:ea typeface="微软雅黑" panose="020B0503020204020204" pitchFamily="34" charset="-122"/>
          </a:endParaRPr>
        </a:p>
        <a:p>
          <a:r>
            <a:rPr lang="zh-CN" altLang="en-US" sz="2400" smtClean="0">
              <a:solidFill>
                <a:srgbClr val="002060"/>
              </a:solidFill>
              <a:latin typeface="微软雅黑" panose="020B0503020204020204" pitchFamily="34" charset="-122"/>
              <a:ea typeface="微软雅黑" panose="020B0503020204020204" pitchFamily="34" charset="-122"/>
            </a:rPr>
            <a:t>（表现模块）</a:t>
          </a:r>
          <a:endParaRPr lang="zh-CN" altLang="en-US" sz="2400" dirty="0" smtClean="0">
            <a:solidFill>
              <a:srgbClr val="002060"/>
            </a:solidFill>
            <a:latin typeface="微软雅黑" panose="020B0503020204020204" pitchFamily="34" charset="-122"/>
            <a:ea typeface="微软雅黑" panose="020B0503020204020204" pitchFamily="34" charset="-122"/>
          </a:endParaRPr>
        </a:p>
      </dgm:t>
    </dgm:pt>
    <dgm:pt modelId="{D270A9F2-BCF0-4FD3-A223-897034E86662}" type="parTrans" cxnId="{71B56925-BC5C-4738-8666-6B7EFFB09D2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82AE8541-9630-4AFA-AF8D-2DDDD5AD41DD}" type="sibTrans" cxnId="{71B56925-BC5C-4738-8666-6B7EFFB09D24}">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823E12FF-1F56-41D1-8821-CD102CA34EC0}">
      <dgm:prSet custT="1"/>
      <dgm:spPr/>
      <dgm:t>
        <a:bodyPr/>
        <a:lstStyle/>
        <a:p>
          <a:r>
            <a:rPr lang="zh-CN" altLang="en-US" sz="2400" smtClean="0">
              <a:solidFill>
                <a:srgbClr val="002060"/>
              </a:solidFill>
              <a:latin typeface="微软雅黑" panose="020B0503020204020204" pitchFamily="34" charset="-122"/>
              <a:ea typeface="微软雅黑" panose="020B0503020204020204" pitchFamily="34" charset="-122"/>
            </a:rPr>
            <a:t>引导模块</a:t>
          </a:r>
          <a:endParaRPr lang="en-US" altLang="zh-CN" sz="2400" smtClean="0">
            <a:solidFill>
              <a:srgbClr val="002060"/>
            </a:solidFill>
            <a:latin typeface="微软雅黑" panose="020B0503020204020204" pitchFamily="34" charset="-122"/>
            <a:ea typeface="微软雅黑" panose="020B0503020204020204" pitchFamily="34" charset="-122"/>
          </a:endParaRPr>
        </a:p>
        <a:p>
          <a:r>
            <a:rPr lang="zh-CN" altLang="en-US" sz="2400" smtClean="0">
              <a:solidFill>
                <a:srgbClr val="002060"/>
              </a:solidFill>
              <a:latin typeface="微软雅黑" panose="020B0503020204020204" pitchFamily="34" charset="-122"/>
              <a:ea typeface="微软雅黑" panose="020B0503020204020204" pitchFamily="34" charset="-122"/>
            </a:rPr>
            <a:t>（主控模块） </a:t>
          </a:r>
          <a:endParaRPr lang="zh-CN" altLang="en-US" sz="2400" dirty="0" smtClean="0">
            <a:solidFill>
              <a:srgbClr val="002060"/>
            </a:solidFill>
            <a:latin typeface="微软雅黑" panose="020B0503020204020204" pitchFamily="34" charset="-122"/>
            <a:ea typeface="微软雅黑" panose="020B0503020204020204" pitchFamily="34" charset="-122"/>
          </a:endParaRPr>
        </a:p>
      </dgm:t>
    </dgm:pt>
    <dgm:pt modelId="{C0C5166C-CCD7-4B1F-B7A0-6B9672B69EFF}" type="parTrans" cxnId="{DC66C3CE-AF9C-4B4A-B273-E2357945573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D99337CD-5CC1-48A1-9312-CE17B5E24FD0}" type="sibTrans" cxnId="{DC66C3CE-AF9C-4B4A-B273-E23579455737}">
      <dgm:prSet/>
      <dgm:spPr/>
      <dgm:t>
        <a:bodyPr/>
        <a:lstStyle/>
        <a:p>
          <a:endParaRPr lang="zh-CN" altLang="en-US" sz="2400">
            <a:solidFill>
              <a:srgbClr val="002060"/>
            </a:solidFill>
            <a:latin typeface="微软雅黑" panose="020B0503020204020204" pitchFamily="34" charset="-122"/>
            <a:ea typeface="微软雅黑" panose="020B0503020204020204" pitchFamily="34" charset="-122"/>
          </a:endParaRPr>
        </a:p>
      </dgm:t>
    </dgm:pt>
    <dgm:pt modelId="{8376F023-E0FC-489B-BDDC-B931E053D454}" type="pres">
      <dgm:prSet presAssocID="{CF970BEF-8F44-4080-BA8B-4B9780CB1963}" presName="diagram" presStyleCnt="0">
        <dgm:presLayoutVars>
          <dgm:chMax val="1"/>
          <dgm:dir/>
          <dgm:animLvl val="ctr"/>
          <dgm:resizeHandles val="exact"/>
        </dgm:presLayoutVars>
      </dgm:prSet>
      <dgm:spPr/>
      <dgm:t>
        <a:bodyPr/>
        <a:lstStyle/>
        <a:p>
          <a:endParaRPr lang="zh-CN" altLang="en-US"/>
        </a:p>
      </dgm:t>
    </dgm:pt>
    <dgm:pt modelId="{23E03B53-A57E-441E-ABC9-7DB4BEBC0D5E}" type="pres">
      <dgm:prSet presAssocID="{CF970BEF-8F44-4080-BA8B-4B9780CB1963}" presName="matrix" presStyleCnt="0"/>
      <dgm:spPr/>
      <dgm:t>
        <a:bodyPr/>
        <a:lstStyle/>
        <a:p>
          <a:endParaRPr lang="zh-CN" altLang="en-US"/>
        </a:p>
      </dgm:t>
    </dgm:pt>
    <dgm:pt modelId="{B05A994D-4565-47E5-AAE4-4EEA5DC8D8AB}" type="pres">
      <dgm:prSet presAssocID="{CF970BEF-8F44-4080-BA8B-4B9780CB1963}" presName="tile1" presStyleLbl="node1" presStyleIdx="0" presStyleCnt="4"/>
      <dgm:spPr/>
      <dgm:t>
        <a:bodyPr/>
        <a:lstStyle/>
        <a:p>
          <a:endParaRPr lang="zh-CN" altLang="en-US"/>
        </a:p>
      </dgm:t>
    </dgm:pt>
    <dgm:pt modelId="{1D491B52-45BE-46E0-B90A-6ED7B7BFC0F0}" type="pres">
      <dgm:prSet presAssocID="{CF970BEF-8F44-4080-BA8B-4B9780CB1963}" presName="tile1text" presStyleLbl="node1" presStyleIdx="0" presStyleCnt="4">
        <dgm:presLayoutVars>
          <dgm:chMax val="0"/>
          <dgm:chPref val="0"/>
          <dgm:bulletEnabled val="1"/>
        </dgm:presLayoutVars>
      </dgm:prSet>
      <dgm:spPr/>
      <dgm:t>
        <a:bodyPr/>
        <a:lstStyle/>
        <a:p>
          <a:endParaRPr lang="zh-CN" altLang="en-US"/>
        </a:p>
      </dgm:t>
    </dgm:pt>
    <dgm:pt modelId="{59D901F2-65BE-40FA-8056-BCBE268C528A}" type="pres">
      <dgm:prSet presAssocID="{CF970BEF-8F44-4080-BA8B-4B9780CB1963}" presName="tile2" presStyleLbl="node1" presStyleIdx="1" presStyleCnt="4"/>
      <dgm:spPr/>
      <dgm:t>
        <a:bodyPr/>
        <a:lstStyle/>
        <a:p>
          <a:endParaRPr lang="zh-CN" altLang="en-US"/>
        </a:p>
      </dgm:t>
    </dgm:pt>
    <dgm:pt modelId="{67DD110F-A65F-4AA8-93B6-39E6659D0859}" type="pres">
      <dgm:prSet presAssocID="{CF970BEF-8F44-4080-BA8B-4B9780CB1963}" presName="tile2text" presStyleLbl="node1" presStyleIdx="1" presStyleCnt="4">
        <dgm:presLayoutVars>
          <dgm:chMax val="0"/>
          <dgm:chPref val="0"/>
          <dgm:bulletEnabled val="1"/>
        </dgm:presLayoutVars>
      </dgm:prSet>
      <dgm:spPr/>
      <dgm:t>
        <a:bodyPr/>
        <a:lstStyle/>
        <a:p>
          <a:endParaRPr lang="zh-CN" altLang="en-US"/>
        </a:p>
      </dgm:t>
    </dgm:pt>
    <dgm:pt modelId="{FE4F25C2-4D9E-4DB2-9889-4B8106590A7F}" type="pres">
      <dgm:prSet presAssocID="{CF970BEF-8F44-4080-BA8B-4B9780CB1963}" presName="tile3" presStyleLbl="node1" presStyleIdx="2" presStyleCnt="4"/>
      <dgm:spPr/>
      <dgm:t>
        <a:bodyPr/>
        <a:lstStyle/>
        <a:p>
          <a:endParaRPr lang="zh-CN" altLang="en-US"/>
        </a:p>
      </dgm:t>
    </dgm:pt>
    <dgm:pt modelId="{20BC24DC-9B78-4532-9C47-46BD4A6D4DFE}" type="pres">
      <dgm:prSet presAssocID="{CF970BEF-8F44-4080-BA8B-4B9780CB1963}" presName="tile3text" presStyleLbl="node1" presStyleIdx="2" presStyleCnt="4">
        <dgm:presLayoutVars>
          <dgm:chMax val="0"/>
          <dgm:chPref val="0"/>
          <dgm:bulletEnabled val="1"/>
        </dgm:presLayoutVars>
      </dgm:prSet>
      <dgm:spPr/>
      <dgm:t>
        <a:bodyPr/>
        <a:lstStyle/>
        <a:p>
          <a:endParaRPr lang="zh-CN" altLang="en-US"/>
        </a:p>
      </dgm:t>
    </dgm:pt>
    <dgm:pt modelId="{8DD61DDC-341F-45E7-B1D8-E318F80C41E9}" type="pres">
      <dgm:prSet presAssocID="{CF970BEF-8F44-4080-BA8B-4B9780CB1963}" presName="tile4" presStyleLbl="node1" presStyleIdx="3" presStyleCnt="4"/>
      <dgm:spPr/>
      <dgm:t>
        <a:bodyPr/>
        <a:lstStyle/>
        <a:p>
          <a:endParaRPr lang="zh-CN" altLang="en-US"/>
        </a:p>
      </dgm:t>
    </dgm:pt>
    <dgm:pt modelId="{BB139EE5-D0D5-4F79-BAD6-F0933A88AAAA}" type="pres">
      <dgm:prSet presAssocID="{CF970BEF-8F44-4080-BA8B-4B9780CB1963}" presName="tile4text" presStyleLbl="node1" presStyleIdx="3" presStyleCnt="4">
        <dgm:presLayoutVars>
          <dgm:chMax val="0"/>
          <dgm:chPref val="0"/>
          <dgm:bulletEnabled val="1"/>
        </dgm:presLayoutVars>
      </dgm:prSet>
      <dgm:spPr/>
      <dgm:t>
        <a:bodyPr/>
        <a:lstStyle/>
        <a:p>
          <a:endParaRPr lang="zh-CN" altLang="en-US"/>
        </a:p>
      </dgm:t>
    </dgm:pt>
    <dgm:pt modelId="{DAA5D1B2-4DF1-4D4A-ADC2-6CB093CAC98F}" type="pres">
      <dgm:prSet presAssocID="{CF970BEF-8F44-4080-BA8B-4B9780CB1963}" presName="centerTile" presStyleLbl="fgShp" presStyleIdx="0" presStyleCnt="1">
        <dgm:presLayoutVars>
          <dgm:chMax val="0"/>
          <dgm:chPref val="0"/>
        </dgm:presLayoutVars>
      </dgm:prSet>
      <dgm:spPr/>
      <dgm:t>
        <a:bodyPr/>
        <a:lstStyle/>
        <a:p>
          <a:endParaRPr lang="zh-CN" altLang="en-US"/>
        </a:p>
      </dgm:t>
    </dgm:pt>
  </dgm:ptLst>
  <dgm:cxnLst>
    <dgm:cxn modelId="{8871A3C4-2879-40E8-B50B-67976C6C1FF0}" type="presOf" srcId="{823E12FF-1F56-41D1-8821-CD102CA34EC0}" destId="{8DD61DDC-341F-45E7-B1D8-E318F80C41E9}" srcOrd="0" destOrd="0" presId="urn:microsoft.com/office/officeart/2005/8/layout/matrix1"/>
    <dgm:cxn modelId="{F87BFA27-2671-4213-AD1F-23C53426D943}" type="presOf" srcId="{275C2A4E-DB56-4BEA-8008-52DC0413E129}" destId="{20BC24DC-9B78-4532-9C47-46BD4A6D4DFE}" srcOrd="1" destOrd="0" presId="urn:microsoft.com/office/officeart/2005/8/layout/matrix1"/>
    <dgm:cxn modelId="{7D787778-6246-486E-9677-A776B007D3EA}" type="presOf" srcId="{275C2A4E-DB56-4BEA-8008-52DC0413E129}" destId="{FE4F25C2-4D9E-4DB2-9889-4B8106590A7F}" srcOrd="0" destOrd="0" presId="urn:microsoft.com/office/officeart/2005/8/layout/matrix1"/>
    <dgm:cxn modelId="{71B56925-BC5C-4738-8666-6B7EFFB09D24}" srcId="{37D66F0B-0FD4-4F2B-9B77-E9E9379D0D88}" destId="{275C2A4E-DB56-4BEA-8008-52DC0413E129}" srcOrd="2" destOrd="0" parTransId="{D270A9F2-BCF0-4FD3-A223-897034E86662}" sibTransId="{82AE8541-9630-4AFA-AF8D-2DDDD5AD41DD}"/>
    <dgm:cxn modelId="{E397ED00-B069-4FAE-BBD2-36938A80CC26}" srcId="{37D66F0B-0FD4-4F2B-9B77-E9E9379D0D88}" destId="{71296EC5-11A7-4E8A-97B8-0AA77CE12859}" srcOrd="0" destOrd="0" parTransId="{07BD03B6-B7CB-4929-96F7-80253DC89521}" sibTransId="{1BE5678D-CF22-4D0C-B559-E04A574A691B}"/>
    <dgm:cxn modelId="{6547D362-E0CE-4679-87BA-DB74156BDCC2}" type="presOf" srcId="{71296EC5-11A7-4E8A-97B8-0AA77CE12859}" destId="{B05A994D-4565-47E5-AAE4-4EEA5DC8D8AB}" srcOrd="0" destOrd="0" presId="urn:microsoft.com/office/officeart/2005/8/layout/matrix1"/>
    <dgm:cxn modelId="{E000E081-B529-480E-8880-E8B365D3C7F6}" type="presOf" srcId="{71296EC5-11A7-4E8A-97B8-0AA77CE12859}" destId="{1D491B52-45BE-46E0-B90A-6ED7B7BFC0F0}" srcOrd="1" destOrd="0" presId="urn:microsoft.com/office/officeart/2005/8/layout/matrix1"/>
    <dgm:cxn modelId="{C8E3EDF5-B35F-4647-B7DE-241910147ACF}" type="presOf" srcId="{CF970BEF-8F44-4080-BA8B-4B9780CB1963}" destId="{8376F023-E0FC-489B-BDDC-B931E053D454}" srcOrd="0" destOrd="0" presId="urn:microsoft.com/office/officeart/2005/8/layout/matrix1"/>
    <dgm:cxn modelId="{F280F073-B678-43B5-9F24-614AF81839B6}" type="presOf" srcId="{823E12FF-1F56-41D1-8821-CD102CA34EC0}" destId="{BB139EE5-D0D5-4F79-BAD6-F0933A88AAAA}" srcOrd="1" destOrd="0" presId="urn:microsoft.com/office/officeart/2005/8/layout/matrix1"/>
    <dgm:cxn modelId="{EBE699E6-910F-4CDC-8755-288279711C49}" srcId="{CF970BEF-8F44-4080-BA8B-4B9780CB1963}" destId="{37D66F0B-0FD4-4F2B-9B77-E9E9379D0D88}" srcOrd="0" destOrd="0" parTransId="{BE2F7FD3-813C-4380-92EF-F8C7739CFA78}" sibTransId="{E69A3661-A7B8-449B-A517-C0D4E1E3DF0A}"/>
    <dgm:cxn modelId="{DC66C3CE-AF9C-4B4A-B273-E23579455737}" srcId="{37D66F0B-0FD4-4F2B-9B77-E9E9379D0D88}" destId="{823E12FF-1F56-41D1-8821-CD102CA34EC0}" srcOrd="3" destOrd="0" parTransId="{C0C5166C-CCD7-4B1F-B7A0-6B9672B69EFF}" sibTransId="{D99337CD-5CC1-48A1-9312-CE17B5E24FD0}"/>
    <dgm:cxn modelId="{D0A339AB-EC3E-43DE-BA7C-83BCE91FE744}" srcId="{37D66F0B-0FD4-4F2B-9B77-E9E9379D0D88}" destId="{5B3961C0-D950-4FF3-BF1E-EFA00AA69466}" srcOrd="1" destOrd="0" parTransId="{E364EC27-AD71-4069-96CC-E4944AC43D32}" sibTransId="{A9FA7495-8BA5-4B55-8574-01A62FA857E2}"/>
    <dgm:cxn modelId="{4104489E-3B85-4A6C-895D-E991B0D79172}" type="presOf" srcId="{5B3961C0-D950-4FF3-BF1E-EFA00AA69466}" destId="{59D901F2-65BE-40FA-8056-BCBE268C528A}" srcOrd="0" destOrd="0" presId="urn:microsoft.com/office/officeart/2005/8/layout/matrix1"/>
    <dgm:cxn modelId="{6B6B933C-19FA-42F2-AD24-C342BFED9D67}" type="presOf" srcId="{5B3961C0-D950-4FF3-BF1E-EFA00AA69466}" destId="{67DD110F-A65F-4AA8-93B6-39E6659D0859}" srcOrd="1" destOrd="0" presId="urn:microsoft.com/office/officeart/2005/8/layout/matrix1"/>
    <dgm:cxn modelId="{F00F155C-E345-4AFF-8622-61BB4FC58119}" type="presOf" srcId="{37D66F0B-0FD4-4F2B-9B77-E9E9379D0D88}" destId="{DAA5D1B2-4DF1-4D4A-ADC2-6CB093CAC98F}" srcOrd="0" destOrd="0" presId="urn:microsoft.com/office/officeart/2005/8/layout/matrix1"/>
    <dgm:cxn modelId="{3CBCBC9F-66BC-4981-B60A-35F8A0EA18F5}" type="presParOf" srcId="{8376F023-E0FC-489B-BDDC-B931E053D454}" destId="{23E03B53-A57E-441E-ABC9-7DB4BEBC0D5E}" srcOrd="0" destOrd="0" presId="urn:microsoft.com/office/officeart/2005/8/layout/matrix1"/>
    <dgm:cxn modelId="{0DC0BC93-5D1C-47BC-8B01-CBD382972AC8}" type="presParOf" srcId="{23E03B53-A57E-441E-ABC9-7DB4BEBC0D5E}" destId="{B05A994D-4565-47E5-AAE4-4EEA5DC8D8AB}" srcOrd="0" destOrd="0" presId="urn:microsoft.com/office/officeart/2005/8/layout/matrix1"/>
    <dgm:cxn modelId="{335C83ED-BBAC-47B4-840B-2745A1E18878}" type="presParOf" srcId="{23E03B53-A57E-441E-ABC9-7DB4BEBC0D5E}" destId="{1D491B52-45BE-46E0-B90A-6ED7B7BFC0F0}" srcOrd="1" destOrd="0" presId="urn:microsoft.com/office/officeart/2005/8/layout/matrix1"/>
    <dgm:cxn modelId="{5648635F-E9B6-4FF0-892B-D04D9CB5D621}" type="presParOf" srcId="{23E03B53-A57E-441E-ABC9-7DB4BEBC0D5E}" destId="{59D901F2-65BE-40FA-8056-BCBE268C528A}" srcOrd="2" destOrd="0" presId="urn:microsoft.com/office/officeart/2005/8/layout/matrix1"/>
    <dgm:cxn modelId="{D3445335-E381-4F2C-B2DB-D33A70B5DB36}" type="presParOf" srcId="{23E03B53-A57E-441E-ABC9-7DB4BEBC0D5E}" destId="{67DD110F-A65F-4AA8-93B6-39E6659D0859}" srcOrd="3" destOrd="0" presId="urn:microsoft.com/office/officeart/2005/8/layout/matrix1"/>
    <dgm:cxn modelId="{9D47EE88-B031-4263-86BC-9F8118072DF6}" type="presParOf" srcId="{23E03B53-A57E-441E-ABC9-7DB4BEBC0D5E}" destId="{FE4F25C2-4D9E-4DB2-9889-4B8106590A7F}" srcOrd="4" destOrd="0" presId="urn:microsoft.com/office/officeart/2005/8/layout/matrix1"/>
    <dgm:cxn modelId="{DE07C7AA-45C5-4CBD-B8D8-C295E2E9737E}" type="presParOf" srcId="{23E03B53-A57E-441E-ABC9-7DB4BEBC0D5E}" destId="{20BC24DC-9B78-4532-9C47-46BD4A6D4DFE}" srcOrd="5" destOrd="0" presId="urn:microsoft.com/office/officeart/2005/8/layout/matrix1"/>
    <dgm:cxn modelId="{151161A4-B65E-43A6-8D6F-66823F373534}" type="presParOf" srcId="{23E03B53-A57E-441E-ABC9-7DB4BEBC0D5E}" destId="{8DD61DDC-341F-45E7-B1D8-E318F80C41E9}" srcOrd="6" destOrd="0" presId="urn:microsoft.com/office/officeart/2005/8/layout/matrix1"/>
    <dgm:cxn modelId="{87FBCBDD-40E6-4727-8795-02047D8E287B}" type="presParOf" srcId="{23E03B53-A57E-441E-ABC9-7DB4BEBC0D5E}" destId="{BB139EE5-D0D5-4F79-BAD6-F0933A88AAAA}" srcOrd="7" destOrd="0" presId="urn:microsoft.com/office/officeart/2005/8/layout/matrix1"/>
    <dgm:cxn modelId="{7CDBD4BC-13F6-4F93-BDA4-BF1D92E77ABE}" type="presParOf" srcId="{8376F023-E0FC-489B-BDDC-B931E053D454}" destId="{DAA5D1B2-4DF1-4D4A-ADC2-6CB093CAC98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C1B3AB-BA03-4BB6-A211-2AB3D5E23BA0}" type="doc">
      <dgm:prSet loTypeId="urn:microsoft.com/office/officeart/2005/8/layout/hProcess4" loCatId="process" qsTypeId="urn:microsoft.com/office/officeart/2005/8/quickstyle/simple3" qsCatId="simple" csTypeId="urn:microsoft.com/office/officeart/2005/8/colors/colorful5" csCatId="colorful" phldr="1"/>
      <dgm:spPr/>
      <dgm:t>
        <a:bodyPr/>
        <a:lstStyle/>
        <a:p>
          <a:endParaRPr lang="zh-CN" altLang="en-US"/>
        </a:p>
      </dgm:t>
    </dgm:pt>
    <dgm:pt modelId="{5AC01644-37A4-4F5C-BE67-9794F6D4516A}">
      <dgm:prSet phldrT="[文本]" custT="1"/>
      <dgm:spPr/>
      <dgm:t>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修改入口指令</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AC80B423-1796-49F8-A69D-04C81AA4551B}" type="parTrans" cxnId="{1EC619D3-A60C-43E4-8E8E-D6C745BEBB5D}">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362EDBB5-C998-4125-834B-5F1E0BAB326E}" type="sibTrans" cxnId="{1EC619D3-A60C-43E4-8E8E-D6C745BEBB5D}">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0C7806F9-1AE5-4D20-9050-49C84A9B7577}">
      <dgm:prSet phldrT="[文本]" custT="1"/>
      <dgm:spPr/>
      <dgm:t>
        <a:bodyPr/>
        <a:lstStyle/>
        <a:p>
          <a:pPr algn="just"/>
          <a:r>
            <a:rPr lang="zh-CN" altLang="en-US" sz="2000" dirty="0" smtClean="0">
              <a:solidFill>
                <a:srgbClr val="002060"/>
              </a:solidFill>
              <a:latin typeface="微软雅黑" panose="020B0503020204020204" pitchFamily="34" charset="-122"/>
              <a:ea typeface="微软雅黑" panose="020B0503020204020204" pitchFamily="34" charset="-122"/>
            </a:rPr>
            <a:t>替代为跳转到病毒模块的指令</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44A58946-D848-452C-978B-576419AA6605}" type="parTrans" cxnId="{3594B174-C8B8-4790-82B2-B21C0E920E45}">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9E270205-5C8A-4765-BEC7-4E38E171A4DB}" type="sibTrans" cxnId="{3594B174-C8B8-4790-82B2-B21C0E920E45}">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4D7DC0F5-249E-4874-870C-67C977DEEE5A}">
      <dgm:prSet phldrT="[文本]" custT="1"/>
      <dgm:spPr/>
      <dgm:t>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执行引导指令</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5C35BDC1-7BC6-4945-A2B5-F2DFFF87C65D}" type="parTrans" cxnId="{A8C3521B-0A5E-466F-BE30-0720A7470172}">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4FC617C8-F19D-4BA6-9644-13F62581ADD2}" type="sibTrans" cxnId="{A8C3521B-0A5E-466F-BE30-0720A7470172}">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E9277730-1022-425F-9877-03EBC17954A7}">
      <dgm:prSet phldrT="[文本]" custT="1"/>
      <dgm:spPr/>
      <dgm:t>
        <a:bodyPr/>
        <a:lstStyle/>
        <a:p>
          <a:pPr algn="just"/>
          <a:r>
            <a:rPr lang="zh-CN" altLang="en-US" sz="2000" dirty="0" smtClean="0">
              <a:solidFill>
                <a:srgbClr val="002060"/>
              </a:solidFill>
              <a:latin typeface="微软雅黑" panose="020B0503020204020204" pitchFamily="34" charset="-122"/>
              <a:ea typeface="微软雅黑" panose="020B0503020204020204" pitchFamily="34" charset="-122"/>
            </a:rPr>
            <a:t>跳转到病毒引导模块，加载传染、破坏和触发模块到内存</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EBD1E1ED-FBC4-4BE6-BF87-1BC88394C661}" type="parTrans" cxnId="{77290172-B388-4F93-AC46-4509A738F483}">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EA5665E4-4AD6-4192-9B6E-C738CA399197}" type="sibTrans" cxnId="{77290172-B388-4F93-AC46-4509A738F483}">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D999D3BE-DB35-4D35-94DF-968B23749884}">
      <dgm:prSet phldrT="[文本]" custT="1"/>
      <dgm:spPr/>
      <dgm:t>
        <a:bodyPr/>
        <a:lstStyle/>
        <a:p>
          <a:pPr algn="ctr"/>
          <a:r>
            <a:rPr lang="zh-CN" altLang="en-US" sz="2000" dirty="0" smtClean="0">
              <a:solidFill>
                <a:srgbClr val="002060"/>
              </a:solidFill>
              <a:latin typeface="微软雅黑" panose="020B0503020204020204" pitchFamily="34" charset="-122"/>
              <a:ea typeface="微软雅黑" panose="020B0503020204020204" pitchFamily="34" charset="-122"/>
            </a:rPr>
            <a:t>执行程序</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43E5500B-BC80-46EC-8AE8-F063955C4491}" type="parTrans" cxnId="{F1162297-8336-444C-88BB-CC85FA6E95D9}">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6E91E9BA-EEDB-42FA-AD33-49219EF30989}" type="sibTrans" cxnId="{F1162297-8336-444C-88BB-CC85FA6E95D9}">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AB184600-C97F-46E7-9C84-0F676976A8C1}">
      <dgm:prSet phldrT="[文本]" custT="1"/>
      <dgm:spPr/>
      <dgm:t>
        <a:bodyPr/>
        <a:lstStyle/>
        <a:p>
          <a:pPr algn="just"/>
          <a:r>
            <a:rPr lang="zh-CN" altLang="en-US" sz="2000" dirty="0" smtClean="0">
              <a:solidFill>
                <a:srgbClr val="002060"/>
              </a:solidFill>
              <a:latin typeface="微软雅黑" panose="020B0503020204020204" pitchFamily="34" charset="-122"/>
              <a:ea typeface="微软雅黑" panose="020B0503020204020204" pitchFamily="34" charset="-122"/>
            </a:rPr>
            <a:t>转向程序的正常执行指令</a:t>
          </a:r>
          <a:endParaRPr lang="zh-CN" altLang="en-US" sz="2000" dirty="0">
            <a:solidFill>
              <a:srgbClr val="002060"/>
            </a:solidFill>
            <a:latin typeface="微软雅黑" panose="020B0503020204020204" pitchFamily="34" charset="-122"/>
            <a:ea typeface="微软雅黑" panose="020B0503020204020204" pitchFamily="34" charset="-122"/>
          </a:endParaRPr>
        </a:p>
      </dgm:t>
    </dgm:pt>
    <dgm:pt modelId="{5FA0E8B8-035C-4EDF-96CA-B34A0D30BDD4}" type="parTrans" cxnId="{AB546A4F-17B8-4F69-9AF7-5DEEF9CA8342}">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C639D507-11B8-4ADD-A2D9-BF67B7F67C85}" type="sibTrans" cxnId="{AB546A4F-17B8-4F69-9AF7-5DEEF9CA8342}">
      <dgm:prSet/>
      <dgm:spPr/>
      <dgm:t>
        <a:bodyPr/>
        <a:lstStyle/>
        <a:p>
          <a:pPr algn="just"/>
          <a:endParaRPr lang="zh-CN" altLang="en-US" sz="2000">
            <a:solidFill>
              <a:srgbClr val="002060"/>
            </a:solidFill>
            <a:latin typeface="微软雅黑" panose="020B0503020204020204" pitchFamily="34" charset="-122"/>
            <a:ea typeface="微软雅黑" panose="020B0503020204020204" pitchFamily="34" charset="-122"/>
          </a:endParaRPr>
        </a:p>
      </dgm:t>
    </dgm:pt>
    <dgm:pt modelId="{35F3BE30-FF1C-47D5-ABE2-8DF6BCE9EAD9}" type="pres">
      <dgm:prSet presAssocID="{47C1B3AB-BA03-4BB6-A211-2AB3D5E23BA0}" presName="Name0" presStyleCnt="0">
        <dgm:presLayoutVars>
          <dgm:dir/>
          <dgm:animLvl val="lvl"/>
          <dgm:resizeHandles val="exact"/>
        </dgm:presLayoutVars>
      </dgm:prSet>
      <dgm:spPr/>
      <dgm:t>
        <a:bodyPr/>
        <a:lstStyle/>
        <a:p>
          <a:endParaRPr lang="zh-CN" altLang="en-US"/>
        </a:p>
      </dgm:t>
    </dgm:pt>
    <dgm:pt modelId="{2B2B11DE-8B24-437B-AB96-B7B14B998C3E}" type="pres">
      <dgm:prSet presAssocID="{47C1B3AB-BA03-4BB6-A211-2AB3D5E23BA0}" presName="tSp" presStyleCnt="0"/>
      <dgm:spPr/>
    </dgm:pt>
    <dgm:pt modelId="{223A3666-B8DA-44DB-A392-A2B6577C9CB6}" type="pres">
      <dgm:prSet presAssocID="{47C1B3AB-BA03-4BB6-A211-2AB3D5E23BA0}" presName="bSp" presStyleCnt="0"/>
      <dgm:spPr/>
    </dgm:pt>
    <dgm:pt modelId="{9BFBBBC4-CA58-4AB8-B21F-31710A7140FC}" type="pres">
      <dgm:prSet presAssocID="{47C1B3AB-BA03-4BB6-A211-2AB3D5E23BA0}" presName="process" presStyleCnt="0"/>
      <dgm:spPr/>
    </dgm:pt>
    <dgm:pt modelId="{FBB2B5E4-9E4C-449D-A52C-04E4E3809BE9}" type="pres">
      <dgm:prSet presAssocID="{5AC01644-37A4-4F5C-BE67-9794F6D4516A}" presName="composite1" presStyleCnt="0"/>
      <dgm:spPr/>
    </dgm:pt>
    <dgm:pt modelId="{0ABFFDEE-5352-44E7-BD63-A720D7F3D211}" type="pres">
      <dgm:prSet presAssocID="{5AC01644-37A4-4F5C-BE67-9794F6D4516A}" presName="dummyNode1" presStyleLbl="node1" presStyleIdx="0" presStyleCnt="3"/>
      <dgm:spPr/>
    </dgm:pt>
    <dgm:pt modelId="{A0A8433F-E92D-4BE6-A49A-9B50F4CEBD66}" type="pres">
      <dgm:prSet presAssocID="{5AC01644-37A4-4F5C-BE67-9794F6D4516A}" presName="childNode1" presStyleLbl="bgAcc1" presStyleIdx="0" presStyleCnt="3">
        <dgm:presLayoutVars>
          <dgm:bulletEnabled val="1"/>
        </dgm:presLayoutVars>
      </dgm:prSet>
      <dgm:spPr/>
      <dgm:t>
        <a:bodyPr/>
        <a:lstStyle/>
        <a:p>
          <a:endParaRPr lang="zh-CN" altLang="en-US"/>
        </a:p>
      </dgm:t>
    </dgm:pt>
    <dgm:pt modelId="{C93515E7-CAE5-4E31-A9D6-5E38D81CE711}" type="pres">
      <dgm:prSet presAssocID="{5AC01644-37A4-4F5C-BE67-9794F6D4516A}" presName="childNode1tx" presStyleLbl="bgAcc1" presStyleIdx="0" presStyleCnt="3">
        <dgm:presLayoutVars>
          <dgm:bulletEnabled val="1"/>
        </dgm:presLayoutVars>
      </dgm:prSet>
      <dgm:spPr/>
      <dgm:t>
        <a:bodyPr/>
        <a:lstStyle/>
        <a:p>
          <a:endParaRPr lang="zh-CN" altLang="en-US"/>
        </a:p>
      </dgm:t>
    </dgm:pt>
    <dgm:pt modelId="{0438F87B-973D-4217-8CA7-4E03CE718EBA}" type="pres">
      <dgm:prSet presAssocID="{5AC01644-37A4-4F5C-BE67-9794F6D4516A}" presName="parentNode1" presStyleLbl="node1" presStyleIdx="0" presStyleCnt="3" custScaleX="113485">
        <dgm:presLayoutVars>
          <dgm:chMax val="1"/>
          <dgm:bulletEnabled val="1"/>
        </dgm:presLayoutVars>
      </dgm:prSet>
      <dgm:spPr/>
      <dgm:t>
        <a:bodyPr/>
        <a:lstStyle/>
        <a:p>
          <a:endParaRPr lang="zh-CN" altLang="en-US"/>
        </a:p>
      </dgm:t>
    </dgm:pt>
    <dgm:pt modelId="{97E386C6-9A40-406F-9141-0B698405AA73}" type="pres">
      <dgm:prSet presAssocID="{5AC01644-37A4-4F5C-BE67-9794F6D4516A}" presName="connSite1" presStyleCnt="0"/>
      <dgm:spPr/>
    </dgm:pt>
    <dgm:pt modelId="{DBD15331-DFA0-416C-BA46-AED22760CA38}" type="pres">
      <dgm:prSet presAssocID="{362EDBB5-C998-4125-834B-5F1E0BAB326E}" presName="Name9" presStyleLbl="sibTrans2D1" presStyleIdx="0" presStyleCnt="2"/>
      <dgm:spPr/>
      <dgm:t>
        <a:bodyPr/>
        <a:lstStyle/>
        <a:p>
          <a:endParaRPr lang="zh-CN" altLang="en-US"/>
        </a:p>
      </dgm:t>
    </dgm:pt>
    <dgm:pt modelId="{2E66A893-C028-4FCA-9D80-A9D2F5FE31A4}" type="pres">
      <dgm:prSet presAssocID="{4D7DC0F5-249E-4874-870C-67C977DEEE5A}" presName="composite2" presStyleCnt="0"/>
      <dgm:spPr/>
    </dgm:pt>
    <dgm:pt modelId="{A893E19F-515C-46DD-B766-A11DF9FA1BEA}" type="pres">
      <dgm:prSet presAssocID="{4D7DC0F5-249E-4874-870C-67C977DEEE5A}" presName="dummyNode2" presStyleLbl="node1" presStyleIdx="0" presStyleCnt="3"/>
      <dgm:spPr/>
    </dgm:pt>
    <dgm:pt modelId="{A799191D-6B5F-4FCE-876E-979D095C859D}" type="pres">
      <dgm:prSet presAssocID="{4D7DC0F5-249E-4874-870C-67C977DEEE5A}" presName="childNode2" presStyleLbl="bgAcc1" presStyleIdx="1" presStyleCnt="3" custScaleY="160223" custLinFactNeighborY="14816">
        <dgm:presLayoutVars>
          <dgm:bulletEnabled val="1"/>
        </dgm:presLayoutVars>
      </dgm:prSet>
      <dgm:spPr/>
      <dgm:t>
        <a:bodyPr/>
        <a:lstStyle/>
        <a:p>
          <a:endParaRPr lang="zh-CN" altLang="en-US"/>
        </a:p>
      </dgm:t>
    </dgm:pt>
    <dgm:pt modelId="{2E8839EF-6DD1-4B5C-AA17-A1D9CA757F2A}" type="pres">
      <dgm:prSet presAssocID="{4D7DC0F5-249E-4874-870C-67C977DEEE5A}" presName="childNode2tx" presStyleLbl="bgAcc1" presStyleIdx="1" presStyleCnt="3">
        <dgm:presLayoutVars>
          <dgm:bulletEnabled val="1"/>
        </dgm:presLayoutVars>
      </dgm:prSet>
      <dgm:spPr/>
      <dgm:t>
        <a:bodyPr/>
        <a:lstStyle/>
        <a:p>
          <a:endParaRPr lang="zh-CN" altLang="en-US"/>
        </a:p>
      </dgm:t>
    </dgm:pt>
    <dgm:pt modelId="{58BC50AC-52ED-4737-8971-A790EF9A2D5B}" type="pres">
      <dgm:prSet presAssocID="{4D7DC0F5-249E-4874-870C-67C977DEEE5A}" presName="parentNode2" presStyleLbl="node1" presStyleIdx="1" presStyleCnt="3" custScaleX="121083">
        <dgm:presLayoutVars>
          <dgm:chMax val="0"/>
          <dgm:bulletEnabled val="1"/>
        </dgm:presLayoutVars>
      </dgm:prSet>
      <dgm:spPr/>
      <dgm:t>
        <a:bodyPr/>
        <a:lstStyle/>
        <a:p>
          <a:endParaRPr lang="zh-CN" altLang="en-US"/>
        </a:p>
      </dgm:t>
    </dgm:pt>
    <dgm:pt modelId="{09CE11B1-1846-4F06-9FE7-343F5CF2B8EF}" type="pres">
      <dgm:prSet presAssocID="{4D7DC0F5-249E-4874-870C-67C977DEEE5A}" presName="connSite2" presStyleCnt="0"/>
      <dgm:spPr/>
    </dgm:pt>
    <dgm:pt modelId="{4996E6BD-FC46-4AB0-9C3F-26B43563822B}" type="pres">
      <dgm:prSet presAssocID="{4FC617C8-F19D-4BA6-9644-13F62581ADD2}" presName="Name18" presStyleLbl="sibTrans2D1" presStyleIdx="1" presStyleCnt="2"/>
      <dgm:spPr/>
      <dgm:t>
        <a:bodyPr/>
        <a:lstStyle/>
        <a:p>
          <a:endParaRPr lang="zh-CN" altLang="en-US"/>
        </a:p>
      </dgm:t>
    </dgm:pt>
    <dgm:pt modelId="{EAFE0ED7-3CBD-4C22-BBBB-D1F1C454A09F}" type="pres">
      <dgm:prSet presAssocID="{D999D3BE-DB35-4D35-94DF-968B23749884}" presName="composite1" presStyleCnt="0"/>
      <dgm:spPr/>
    </dgm:pt>
    <dgm:pt modelId="{164A15F1-F399-4A4A-A8F9-CD9C8A4E49D5}" type="pres">
      <dgm:prSet presAssocID="{D999D3BE-DB35-4D35-94DF-968B23749884}" presName="dummyNode1" presStyleLbl="node1" presStyleIdx="1" presStyleCnt="3"/>
      <dgm:spPr/>
    </dgm:pt>
    <dgm:pt modelId="{68378E5B-1D3E-4903-B973-B682F21BBCE5}" type="pres">
      <dgm:prSet presAssocID="{D999D3BE-DB35-4D35-94DF-968B23749884}" presName="childNode1" presStyleLbl="bgAcc1" presStyleIdx="2" presStyleCnt="3">
        <dgm:presLayoutVars>
          <dgm:bulletEnabled val="1"/>
        </dgm:presLayoutVars>
      </dgm:prSet>
      <dgm:spPr/>
      <dgm:t>
        <a:bodyPr/>
        <a:lstStyle/>
        <a:p>
          <a:endParaRPr lang="zh-CN" altLang="en-US"/>
        </a:p>
      </dgm:t>
    </dgm:pt>
    <dgm:pt modelId="{CABD86EC-1591-4DC3-B521-EEC3DD3C0BAA}" type="pres">
      <dgm:prSet presAssocID="{D999D3BE-DB35-4D35-94DF-968B23749884}" presName="childNode1tx" presStyleLbl="bgAcc1" presStyleIdx="2" presStyleCnt="3">
        <dgm:presLayoutVars>
          <dgm:bulletEnabled val="1"/>
        </dgm:presLayoutVars>
      </dgm:prSet>
      <dgm:spPr/>
      <dgm:t>
        <a:bodyPr/>
        <a:lstStyle/>
        <a:p>
          <a:endParaRPr lang="zh-CN" altLang="en-US"/>
        </a:p>
      </dgm:t>
    </dgm:pt>
    <dgm:pt modelId="{095A1ABD-2968-47FE-800E-3E98A2A9F3E3}" type="pres">
      <dgm:prSet presAssocID="{D999D3BE-DB35-4D35-94DF-968B23749884}" presName="parentNode1" presStyleLbl="node1" presStyleIdx="2" presStyleCnt="3" custScaleX="125813">
        <dgm:presLayoutVars>
          <dgm:chMax val="1"/>
          <dgm:bulletEnabled val="1"/>
        </dgm:presLayoutVars>
      </dgm:prSet>
      <dgm:spPr/>
      <dgm:t>
        <a:bodyPr/>
        <a:lstStyle/>
        <a:p>
          <a:endParaRPr lang="zh-CN" altLang="en-US"/>
        </a:p>
      </dgm:t>
    </dgm:pt>
    <dgm:pt modelId="{85D2C21B-898A-4AFE-A184-A9B8BC02F5A6}" type="pres">
      <dgm:prSet presAssocID="{D999D3BE-DB35-4D35-94DF-968B23749884}" presName="connSite1" presStyleCnt="0"/>
      <dgm:spPr/>
    </dgm:pt>
  </dgm:ptLst>
  <dgm:cxnLst>
    <dgm:cxn modelId="{B15E306A-8C3C-4984-BF1C-3A35F917C2A4}" type="presOf" srcId="{0C7806F9-1AE5-4D20-9050-49C84A9B7577}" destId="{C93515E7-CAE5-4E31-A9D6-5E38D81CE711}" srcOrd="1" destOrd="0" presId="urn:microsoft.com/office/officeart/2005/8/layout/hProcess4"/>
    <dgm:cxn modelId="{C6A9AB88-FD1B-490A-B604-8F1686FF707A}" type="presOf" srcId="{AB184600-C97F-46E7-9C84-0F676976A8C1}" destId="{CABD86EC-1591-4DC3-B521-EEC3DD3C0BAA}" srcOrd="1" destOrd="0" presId="urn:microsoft.com/office/officeart/2005/8/layout/hProcess4"/>
    <dgm:cxn modelId="{7C4DA4C7-C016-41DB-A197-AABC9C75CF1D}" type="presOf" srcId="{D999D3BE-DB35-4D35-94DF-968B23749884}" destId="{095A1ABD-2968-47FE-800E-3E98A2A9F3E3}" srcOrd="0" destOrd="0" presId="urn:microsoft.com/office/officeart/2005/8/layout/hProcess4"/>
    <dgm:cxn modelId="{F1162297-8336-444C-88BB-CC85FA6E95D9}" srcId="{47C1B3AB-BA03-4BB6-A211-2AB3D5E23BA0}" destId="{D999D3BE-DB35-4D35-94DF-968B23749884}" srcOrd="2" destOrd="0" parTransId="{43E5500B-BC80-46EC-8AE8-F063955C4491}" sibTransId="{6E91E9BA-EEDB-42FA-AD33-49219EF30989}"/>
    <dgm:cxn modelId="{A1E1D7DE-06F0-4AD4-891A-7D5080E0CE84}" type="presOf" srcId="{E9277730-1022-425F-9877-03EBC17954A7}" destId="{2E8839EF-6DD1-4B5C-AA17-A1D9CA757F2A}" srcOrd="1" destOrd="0" presId="urn:microsoft.com/office/officeart/2005/8/layout/hProcess4"/>
    <dgm:cxn modelId="{77290172-B388-4F93-AC46-4509A738F483}" srcId="{4D7DC0F5-249E-4874-870C-67C977DEEE5A}" destId="{E9277730-1022-425F-9877-03EBC17954A7}" srcOrd="0" destOrd="0" parTransId="{EBD1E1ED-FBC4-4BE6-BF87-1BC88394C661}" sibTransId="{EA5665E4-4AD6-4192-9B6E-C738CA399197}"/>
    <dgm:cxn modelId="{E44CDCD4-3109-4A1E-BCF2-4AB09A03FB80}" type="presOf" srcId="{4FC617C8-F19D-4BA6-9644-13F62581ADD2}" destId="{4996E6BD-FC46-4AB0-9C3F-26B43563822B}" srcOrd="0" destOrd="0" presId="urn:microsoft.com/office/officeart/2005/8/layout/hProcess4"/>
    <dgm:cxn modelId="{E75B919C-75EF-409D-9202-4637F5E406EF}" type="presOf" srcId="{E9277730-1022-425F-9877-03EBC17954A7}" destId="{A799191D-6B5F-4FCE-876E-979D095C859D}" srcOrd="0" destOrd="0" presId="urn:microsoft.com/office/officeart/2005/8/layout/hProcess4"/>
    <dgm:cxn modelId="{3594B174-C8B8-4790-82B2-B21C0E920E45}" srcId="{5AC01644-37A4-4F5C-BE67-9794F6D4516A}" destId="{0C7806F9-1AE5-4D20-9050-49C84A9B7577}" srcOrd="0" destOrd="0" parTransId="{44A58946-D848-452C-978B-576419AA6605}" sibTransId="{9E270205-5C8A-4765-BEC7-4E38E171A4DB}"/>
    <dgm:cxn modelId="{134A096F-F8AD-4310-8B95-74AC9BDA834C}" type="presOf" srcId="{0C7806F9-1AE5-4D20-9050-49C84A9B7577}" destId="{A0A8433F-E92D-4BE6-A49A-9B50F4CEBD66}" srcOrd="0" destOrd="0" presId="urn:microsoft.com/office/officeart/2005/8/layout/hProcess4"/>
    <dgm:cxn modelId="{1B8A8074-3B73-436D-9988-6F35E8FA2622}" type="presOf" srcId="{AB184600-C97F-46E7-9C84-0F676976A8C1}" destId="{68378E5B-1D3E-4903-B973-B682F21BBCE5}" srcOrd="0" destOrd="0" presId="urn:microsoft.com/office/officeart/2005/8/layout/hProcess4"/>
    <dgm:cxn modelId="{1EC619D3-A60C-43E4-8E8E-D6C745BEBB5D}" srcId="{47C1B3AB-BA03-4BB6-A211-2AB3D5E23BA0}" destId="{5AC01644-37A4-4F5C-BE67-9794F6D4516A}" srcOrd="0" destOrd="0" parTransId="{AC80B423-1796-49F8-A69D-04C81AA4551B}" sibTransId="{362EDBB5-C998-4125-834B-5F1E0BAB326E}"/>
    <dgm:cxn modelId="{23CE00D8-0FC2-4773-8EA0-0372AF94326B}" type="presOf" srcId="{47C1B3AB-BA03-4BB6-A211-2AB3D5E23BA0}" destId="{35F3BE30-FF1C-47D5-ABE2-8DF6BCE9EAD9}" srcOrd="0" destOrd="0" presId="urn:microsoft.com/office/officeart/2005/8/layout/hProcess4"/>
    <dgm:cxn modelId="{A8C3521B-0A5E-466F-BE30-0720A7470172}" srcId="{47C1B3AB-BA03-4BB6-A211-2AB3D5E23BA0}" destId="{4D7DC0F5-249E-4874-870C-67C977DEEE5A}" srcOrd="1" destOrd="0" parTransId="{5C35BDC1-7BC6-4945-A2B5-F2DFFF87C65D}" sibTransId="{4FC617C8-F19D-4BA6-9644-13F62581ADD2}"/>
    <dgm:cxn modelId="{C2857E63-931A-4B58-9A0F-1680CE2F3294}" type="presOf" srcId="{5AC01644-37A4-4F5C-BE67-9794F6D4516A}" destId="{0438F87B-973D-4217-8CA7-4E03CE718EBA}" srcOrd="0" destOrd="0" presId="urn:microsoft.com/office/officeart/2005/8/layout/hProcess4"/>
    <dgm:cxn modelId="{5C09E925-CF9E-4FBC-9A8E-B03E238CA877}" type="presOf" srcId="{4D7DC0F5-249E-4874-870C-67C977DEEE5A}" destId="{58BC50AC-52ED-4737-8971-A790EF9A2D5B}" srcOrd="0" destOrd="0" presId="urn:microsoft.com/office/officeart/2005/8/layout/hProcess4"/>
    <dgm:cxn modelId="{A76C1852-D192-46F1-A90B-485193AE2EEE}" type="presOf" srcId="{362EDBB5-C998-4125-834B-5F1E0BAB326E}" destId="{DBD15331-DFA0-416C-BA46-AED22760CA38}" srcOrd="0" destOrd="0" presId="urn:microsoft.com/office/officeart/2005/8/layout/hProcess4"/>
    <dgm:cxn modelId="{AB546A4F-17B8-4F69-9AF7-5DEEF9CA8342}" srcId="{D999D3BE-DB35-4D35-94DF-968B23749884}" destId="{AB184600-C97F-46E7-9C84-0F676976A8C1}" srcOrd="0" destOrd="0" parTransId="{5FA0E8B8-035C-4EDF-96CA-B34A0D30BDD4}" sibTransId="{C639D507-11B8-4ADD-A2D9-BF67B7F67C85}"/>
    <dgm:cxn modelId="{AF880530-1AD0-450B-B7E6-061443657D33}" type="presParOf" srcId="{35F3BE30-FF1C-47D5-ABE2-8DF6BCE9EAD9}" destId="{2B2B11DE-8B24-437B-AB96-B7B14B998C3E}" srcOrd="0" destOrd="0" presId="urn:microsoft.com/office/officeart/2005/8/layout/hProcess4"/>
    <dgm:cxn modelId="{F0977AD6-9072-4DCC-88E6-02F360E898D4}" type="presParOf" srcId="{35F3BE30-FF1C-47D5-ABE2-8DF6BCE9EAD9}" destId="{223A3666-B8DA-44DB-A392-A2B6577C9CB6}" srcOrd="1" destOrd="0" presId="urn:microsoft.com/office/officeart/2005/8/layout/hProcess4"/>
    <dgm:cxn modelId="{916038BC-192A-49A3-A335-24B628DBBB3A}" type="presParOf" srcId="{35F3BE30-FF1C-47D5-ABE2-8DF6BCE9EAD9}" destId="{9BFBBBC4-CA58-4AB8-B21F-31710A7140FC}" srcOrd="2" destOrd="0" presId="urn:microsoft.com/office/officeart/2005/8/layout/hProcess4"/>
    <dgm:cxn modelId="{0E736686-9D7D-4969-B400-F794678C5200}" type="presParOf" srcId="{9BFBBBC4-CA58-4AB8-B21F-31710A7140FC}" destId="{FBB2B5E4-9E4C-449D-A52C-04E4E3809BE9}" srcOrd="0" destOrd="0" presId="urn:microsoft.com/office/officeart/2005/8/layout/hProcess4"/>
    <dgm:cxn modelId="{58645B4B-364D-4290-A420-4B5DB31274AC}" type="presParOf" srcId="{FBB2B5E4-9E4C-449D-A52C-04E4E3809BE9}" destId="{0ABFFDEE-5352-44E7-BD63-A720D7F3D211}" srcOrd="0" destOrd="0" presId="urn:microsoft.com/office/officeart/2005/8/layout/hProcess4"/>
    <dgm:cxn modelId="{FCB131C0-7871-41A7-B214-611F9752CAA2}" type="presParOf" srcId="{FBB2B5E4-9E4C-449D-A52C-04E4E3809BE9}" destId="{A0A8433F-E92D-4BE6-A49A-9B50F4CEBD66}" srcOrd="1" destOrd="0" presId="urn:microsoft.com/office/officeart/2005/8/layout/hProcess4"/>
    <dgm:cxn modelId="{2277E3E2-B52D-4575-AE21-FB258C7D3C46}" type="presParOf" srcId="{FBB2B5E4-9E4C-449D-A52C-04E4E3809BE9}" destId="{C93515E7-CAE5-4E31-A9D6-5E38D81CE711}" srcOrd="2" destOrd="0" presId="urn:microsoft.com/office/officeart/2005/8/layout/hProcess4"/>
    <dgm:cxn modelId="{43BECA33-1C4D-4399-B2E4-760A09C42FA8}" type="presParOf" srcId="{FBB2B5E4-9E4C-449D-A52C-04E4E3809BE9}" destId="{0438F87B-973D-4217-8CA7-4E03CE718EBA}" srcOrd="3" destOrd="0" presId="urn:microsoft.com/office/officeart/2005/8/layout/hProcess4"/>
    <dgm:cxn modelId="{785D24E3-DCFD-4F61-AD1A-A7A3F1DE5EE6}" type="presParOf" srcId="{FBB2B5E4-9E4C-449D-A52C-04E4E3809BE9}" destId="{97E386C6-9A40-406F-9141-0B698405AA73}" srcOrd="4" destOrd="0" presId="urn:microsoft.com/office/officeart/2005/8/layout/hProcess4"/>
    <dgm:cxn modelId="{70187F7D-E6BD-4275-B6D7-4CFD8C123695}" type="presParOf" srcId="{9BFBBBC4-CA58-4AB8-B21F-31710A7140FC}" destId="{DBD15331-DFA0-416C-BA46-AED22760CA38}" srcOrd="1" destOrd="0" presId="urn:microsoft.com/office/officeart/2005/8/layout/hProcess4"/>
    <dgm:cxn modelId="{9C80E554-2DBB-4880-AA25-F121BA16F803}" type="presParOf" srcId="{9BFBBBC4-CA58-4AB8-B21F-31710A7140FC}" destId="{2E66A893-C028-4FCA-9D80-A9D2F5FE31A4}" srcOrd="2" destOrd="0" presId="urn:microsoft.com/office/officeart/2005/8/layout/hProcess4"/>
    <dgm:cxn modelId="{420D6A98-769B-43A8-9FD5-07C920388947}" type="presParOf" srcId="{2E66A893-C028-4FCA-9D80-A9D2F5FE31A4}" destId="{A893E19F-515C-46DD-B766-A11DF9FA1BEA}" srcOrd="0" destOrd="0" presId="urn:microsoft.com/office/officeart/2005/8/layout/hProcess4"/>
    <dgm:cxn modelId="{74BBDA16-DFD0-4B70-939E-FDF0C78DDE6E}" type="presParOf" srcId="{2E66A893-C028-4FCA-9D80-A9D2F5FE31A4}" destId="{A799191D-6B5F-4FCE-876E-979D095C859D}" srcOrd="1" destOrd="0" presId="urn:microsoft.com/office/officeart/2005/8/layout/hProcess4"/>
    <dgm:cxn modelId="{AB9B7D3C-430A-4D98-92C2-190F2D77C70B}" type="presParOf" srcId="{2E66A893-C028-4FCA-9D80-A9D2F5FE31A4}" destId="{2E8839EF-6DD1-4B5C-AA17-A1D9CA757F2A}" srcOrd="2" destOrd="0" presId="urn:microsoft.com/office/officeart/2005/8/layout/hProcess4"/>
    <dgm:cxn modelId="{1DE22595-97D0-4AED-A962-6ED53C8CD4E8}" type="presParOf" srcId="{2E66A893-C028-4FCA-9D80-A9D2F5FE31A4}" destId="{58BC50AC-52ED-4737-8971-A790EF9A2D5B}" srcOrd="3" destOrd="0" presId="urn:microsoft.com/office/officeart/2005/8/layout/hProcess4"/>
    <dgm:cxn modelId="{3C15D583-5322-48CF-8111-980846D0391E}" type="presParOf" srcId="{2E66A893-C028-4FCA-9D80-A9D2F5FE31A4}" destId="{09CE11B1-1846-4F06-9FE7-343F5CF2B8EF}" srcOrd="4" destOrd="0" presId="urn:microsoft.com/office/officeart/2005/8/layout/hProcess4"/>
    <dgm:cxn modelId="{2C797285-BAE1-471B-90B9-D132DFBD8E76}" type="presParOf" srcId="{9BFBBBC4-CA58-4AB8-B21F-31710A7140FC}" destId="{4996E6BD-FC46-4AB0-9C3F-26B43563822B}" srcOrd="3" destOrd="0" presId="urn:microsoft.com/office/officeart/2005/8/layout/hProcess4"/>
    <dgm:cxn modelId="{4AC43397-7EC7-440E-A61B-D2437545972E}" type="presParOf" srcId="{9BFBBBC4-CA58-4AB8-B21F-31710A7140FC}" destId="{EAFE0ED7-3CBD-4C22-BBBB-D1F1C454A09F}" srcOrd="4" destOrd="0" presId="urn:microsoft.com/office/officeart/2005/8/layout/hProcess4"/>
    <dgm:cxn modelId="{9D59D667-CACD-4923-BE6E-3B918E16F265}" type="presParOf" srcId="{EAFE0ED7-3CBD-4C22-BBBB-D1F1C454A09F}" destId="{164A15F1-F399-4A4A-A8F9-CD9C8A4E49D5}" srcOrd="0" destOrd="0" presId="urn:microsoft.com/office/officeart/2005/8/layout/hProcess4"/>
    <dgm:cxn modelId="{4F592316-1A4B-49E7-AB05-E7BA1CC06C15}" type="presParOf" srcId="{EAFE0ED7-3CBD-4C22-BBBB-D1F1C454A09F}" destId="{68378E5B-1D3E-4903-B973-B682F21BBCE5}" srcOrd="1" destOrd="0" presId="urn:microsoft.com/office/officeart/2005/8/layout/hProcess4"/>
    <dgm:cxn modelId="{DEBE1672-EEEC-482A-9A5E-73AAEE3456CC}" type="presParOf" srcId="{EAFE0ED7-3CBD-4C22-BBBB-D1F1C454A09F}" destId="{CABD86EC-1591-4DC3-B521-EEC3DD3C0BAA}" srcOrd="2" destOrd="0" presId="urn:microsoft.com/office/officeart/2005/8/layout/hProcess4"/>
    <dgm:cxn modelId="{5DB45D13-4109-4D07-9AD1-F3836A5BDECB}" type="presParOf" srcId="{EAFE0ED7-3CBD-4C22-BBBB-D1F1C454A09F}" destId="{095A1ABD-2968-47FE-800E-3E98A2A9F3E3}" srcOrd="3" destOrd="0" presId="urn:microsoft.com/office/officeart/2005/8/layout/hProcess4"/>
    <dgm:cxn modelId="{92F6ACE1-8FB0-4490-9301-52A48D53B1CE}" type="presParOf" srcId="{EAFE0ED7-3CBD-4C22-BBBB-D1F1C454A09F}" destId="{85D2C21B-898A-4AFE-A184-A9B8BC02F5A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48872-1DEB-4E6E-81DE-0178C1877594}">
      <dsp:nvSpPr>
        <dsp:cNvPr id="0" name=""/>
        <dsp:cNvSpPr/>
      </dsp:nvSpPr>
      <dsp:spPr>
        <a:xfrm>
          <a:off x="894237" y="2259168"/>
          <a:ext cx="1594988" cy="1598983"/>
        </a:xfrm>
        <a:custGeom>
          <a:avLst/>
          <a:gdLst/>
          <a:ahLst/>
          <a:cxnLst/>
          <a:rect l="0" t="0" r="0" b="0"/>
          <a:pathLst>
            <a:path>
              <a:moveTo>
                <a:pt x="0" y="0"/>
              </a:moveTo>
              <a:lnTo>
                <a:pt x="797494" y="0"/>
              </a:lnTo>
              <a:lnTo>
                <a:pt x="797494" y="1598983"/>
              </a:lnTo>
              <a:lnTo>
                <a:pt x="1594988" y="159898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solidFill>
              <a:srgbClr val="002060"/>
            </a:solidFill>
          </a:endParaRPr>
        </a:p>
      </dsp:txBody>
      <dsp:txXfrm>
        <a:off x="1635269" y="3002197"/>
        <a:ext cx="112924" cy="112924"/>
      </dsp:txXfrm>
    </dsp:sp>
    <dsp:sp modelId="{8A4DDA62-2FBD-4F65-B11A-9188B0B8D056}">
      <dsp:nvSpPr>
        <dsp:cNvPr id="0" name=""/>
        <dsp:cNvSpPr/>
      </dsp:nvSpPr>
      <dsp:spPr>
        <a:xfrm>
          <a:off x="894237" y="2259168"/>
          <a:ext cx="1594988" cy="530059"/>
        </a:xfrm>
        <a:custGeom>
          <a:avLst/>
          <a:gdLst/>
          <a:ahLst/>
          <a:cxnLst/>
          <a:rect l="0" t="0" r="0" b="0"/>
          <a:pathLst>
            <a:path>
              <a:moveTo>
                <a:pt x="0" y="0"/>
              </a:moveTo>
              <a:lnTo>
                <a:pt x="797494" y="0"/>
              </a:lnTo>
              <a:lnTo>
                <a:pt x="797494" y="530059"/>
              </a:lnTo>
              <a:lnTo>
                <a:pt x="1594988" y="53005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solidFill>
              <a:srgbClr val="002060"/>
            </a:solidFill>
          </a:endParaRPr>
        </a:p>
      </dsp:txBody>
      <dsp:txXfrm>
        <a:off x="1649712" y="2482179"/>
        <a:ext cx="84037" cy="84037"/>
      </dsp:txXfrm>
    </dsp:sp>
    <dsp:sp modelId="{FBD6E80D-5562-4DE9-A27A-0053813C7DC1}">
      <dsp:nvSpPr>
        <dsp:cNvPr id="0" name=""/>
        <dsp:cNvSpPr/>
      </dsp:nvSpPr>
      <dsp:spPr>
        <a:xfrm>
          <a:off x="894237" y="1720304"/>
          <a:ext cx="1594988" cy="538863"/>
        </a:xfrm>
        <a:custGeom>
          <a:avLst/>
          <a:gdLst/>
          <a:ahLst/>
          <a:cxnLst/>
          <a:rect l="0" t="0" r="0" b="0"/>
          <a:pathLst>
            <a:path>
              <a:moveTo>
                <a:pt x="0" y="538863"/>
              </a:moveTo>
              <a:lnTo>
                <a:pt x="797494" y="538863"/>
              </a:lnTo>
              <a:lnTo>
                <a:pt x="797494" y="0"/>
              </a:lnTo>
              <a:lnTo>
                <a:pt x="1594988"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1649642" y="1947647"/>
        <a:ext cx="84177" cy="84177"/>
      </dsp:txXfrm>
    </dsp:sp>
    <dsp:sp modelId="{FB90D894-5C2A-49EF-9EAF-0219408198BB}">
      <dsp:nvSpPr>
        <dsp:cNvPr id="0" name=""/>
        <dsp:cNvSpPr/>
      </dsp:nvSpPr>
      <dsp:spPr>
        <a:xfrm>
          <a:off x="894237" y="646780"/>
          <a:ext cx="1594988" cy="1612387"/>
        </a:xfrm>
        <a:custGeom>
          <a:avLst/>
          <a:gdLst/>
          <a:ahLst/>
          <a:cxnLst/>
          <a:rect l="0" t="0" r="0" b="0"/>
          <a:pathLst>
            <a:path>
              <a:moveTo>
                <a:pt x="0" y="1612387"/>
              </a:moveTo>
              <a:lnTo>
                <a:pt x="797494" y="1612387"/>
              </a:lnTo>
              <a:lnTo>
                <a:pt x="797494" y="0"/>
              </a:lnTo>
              <a:lnTo>
                <a:pt x="1594988"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zh-CN" altLang="en-US" sz="2400" kern="1200">
            <a:solidFill>
              <a:srgbClr val="002060"/>
            </a:solidFill>
            <a:latin typeface="微软雅黑" panose="020B0503020204020204" pitchFamily="34" charset="-122"/>
            <a:ea typeface="微软雅黑" panose="020B0503020204020204" pitchFamily="34" charset="-122"/>
          </a:endParaRPr>
        </a:p>
      </dsp:txBody>
      <dsp:txXfrm>
        <a:off x="1635031" y="1396274"/>
        <a:ext cx="113399" cy="113399"/>
      </dsp:txXfrm>
    </dsp:sp>
    <dsp:sp modelId="{5C4279C7-D627-42B3-B1B6-E763392595DA}">
      <dsp:nvSpPr>
        <dsp:cNvPr id="0" name=""/>
        <dsp:cNvSpPr/>
      </dsp:nvSpPr>
      <dsp:spPr>
        <a:xfrm rot="16200000">
          <a:off x="-1783696" y="1831598"/>
          <a:ext cx="4500729" cy="85513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网络攻击与防御（二）</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1783696" y="1831598"/>
        <a:ext cx="4500729" cy="855138"/>
      </dsp:txXfrm>
    </dsp:sp>
    <dsp:sp modelId="{7C1FED7C-D8EC-4530-8AB6-8C2714AA56C7}">
      <dsp:nvSpPr>
        <dsp:cNvPr id="0" name=""/>
        <dsp:cNvSpPr/>
      </dsp:nvSpPr>
      <dsp:spPr>
        <a:xfrm>
          <a:off x="2489225" y="219211"/>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恶意</a:t>
          </a:r>
          <a:r>
            <a:rPr lang="zh-CN" altLang="en-US" sz="2400" kern="1200" dirty="0" smtClean="0">
              <a:solidFill>
                <a:srgbClr val="002060"/>
              </a:solidFill>
              <a:latin typeface="微软雅黑" panose="020B0503020204020204" pitchFamily="34" charset="-122"/>
              <a:ea typeface="微软雅黑" panose="020B0503020204020204" pitchFamily="34" charset="-122"/>
            </a:rPr>
            <a:t>代码基本概念与技术原理</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219211"/>
        <a:ext cx="5352644" cy="855138"/>
      </dsp:txXfrm>
    </dsp:sp>
    <dsp:sp modelId="{AB72FF4B-7660-4769-BAC2-3A0716D04C5C}">
      <dsp:nvSpPr>
        <dsp:cNvPr id="0" name=""/>
        <dsp:cNvSpPr/>
      </dsp:nvSpPr>
      <dsp:spPr>
        <a:xfrm>
          <a:off x="2489225" y="1292735"/>
          <a:ext cx="5352644"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特洛伊木马技术原理</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1292735"/>
        <a:ext cx="5352644" cy="855138"/>
      </dsp:txXfrm>
    </dsp:sp>
    <dsp:sp modelId="{2358C86C-8917-41D2-8E27-B908B4D8D8EB}">
      <dsp:nvSpPr>
        <dsp:cNvPr id="0" name=""/>
        <dsp:cNvSpPr/>
      </dsp:nvSpPr>
      <dsp:spPr>
        <a:xfrm>
          <a:off x="2489225" y="2361658"/>
          <a:ext cx="5325409"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计算机蠕虫技术原理</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2361658"/>
        <a:ext cx="5325409" cy="855138"/>
      </dsp:txXfrm>
    </dsp:sp>
    <dsp:sp modelId="{07B0FB95-4055-4C0C-A36E-395E21D7D3E1}">
      <dsp:nvSpPr>
        <dsp:cNvPr id="0" name=""/>
        <dsp:cNvSpPr/>
      </dsp:nvSpPr>
      <dsp:spPr>
        <a:xfrm>
          <a:off x="2489225" y="3430582"/>
          <a:ext cx="5325409" cy="85513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indent="720000" algn="l"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恶意代码防治技术</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489225" y="3430582"/>
        <a:ext cx="5325409" cy="85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59026-0400-43D7-862D-51D88E6266D9}">
      <dsp:nvSpPr>
        <dsp:cNvPr id="0" name=""/>
        <dsp:cNvSpPr/>
      </dsp:nvSpPr>
      <dsp:spPr>
        <a:xfrm rot="5400000">
          <a:off x="2610199" y="82174"/>
          <a:ext cx="1233340" cy="1073005"/>
        </a:xfrm>
        <a:prstGeom prst="hexagon">
          <a:avLst>
            <a:gd name="adj" fmla="val 25000"/>
            <a:gd name="vf" fmla="val 11547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002060"/>
              </a:solidFill>
              <a:latin typeface="微软雅黑" panose="020B0503020204020204" pitchFamily="34" charset="-122"/>
              <a:ea typeface="微软雅黑" panose="020B0503020204020204" pitchFamily="34" charset="-122"/>
            </a:rPr>
            <a:t>恶意代码</a:t>
          </a:r>
          <a:endParaRPr lang="zh-CN" altLang="en-US" sz="1600" kern="1200" dirty="0">
            <a:solidFill>
              <a:srgbClr val="002060"/>
            </a:solidFill>
            <a:latin typeface="微软雅黑" panose="020B0503020204020204" pitchFamily="34" charset="-122"/>
            <a:ea typeface="微软雅黑" panose="020B0503020204020204" pitchFamily="34" charset="-122"/>
          </a:endParaRPr>
        </a:p>
      </dsp:txBody>
      <dsp:txXfrm rot="-5400000">
        <a:off x="2857576" y="194202"/>
        <a:ext cx="738585" cy="848950"/>
      </dsp:txXfrm>
    </dsp:sp>
    <dsp:sp modelId="{D203E5EA-E760-4FCF-B45F-9003B9658482}">
      <dsp:nvSpPr>
        <dsp:cNvPr id="0" name=""/>
        <dsp:cNvSpPr/>
      </dsp:nvSpPr>
      <dsp:spPr>
        <a:xfrm>
          <a:off x="3795932" y="248675"/>
          <a:ext cx="1376407" cy="74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rgbClr val="002060"/>
              </a:solidFill>
              <a:latin typeface="微软雅黑" panose="020B0503020204020204" pitchFamily="34" charset="-122"/>
              <a:ea typeface="微软雅黑" panose="020B0503020204020204" pitchFamily="34" charset="-122"/>
            </a:rPr>
            <a:t>计算机病毒</a:t>
          </a:r>
          <a:endParaRPr lang="zh-CN" altLang="en-US" sz="1600" kern="1200" dirty="0">
            <a:solidFill>
              <a:srgbClr val="002060"/>
            </a:solidFill>
            <a:latin typeface="微软雅黑" panose="020B0503020204020204" pitchFamily="34" charset="-122"/>
            <a:ea typeface="微软雅黑" panose="020B0503020204020204" pitchFamily="34" charset="-122"/>
          </a:endParaRPr>
        </a:p>
      </dsp:txBody>
      <dsp:txXfrm>
        <a:off x="3795932" y="248675"/>
        <a:ext cx="1376407" cy="740004"/>
      </dsp:txXfrm>
    </dsp:sp>
    <dsp:sp modelId="{A0E359F4-EE94-4D7B-8F88-BA38ABFD7468}">
      <dsp:nvSpPr>
        <dsp:cNvPr id="0" name=""/>
        <dsp:cNvSpPr/>
      </dsp:nvSpPr>
      <dsp:spPr>
        <a:xfrm rot="5400000">
          <a:off x="1451353" y="82174"/>
          <a:ext cx="1233340" cy="1073005"/>
        </a:xfrm>
        <a:prstGeom prst="hexagon">
          <a:avLst>
            <a:gd name="adj" fmla="val 25000"/>
            <a:gd name="vf" fmla="val 115470"/>
          </a:avLst>
        </a:prstGeom>
        <a:gradFill rotWithShape="0">
          <a:gsLst>
            <a:gs pos="0">
              <a:schemeClr val="accent5">
                <a:hueOff val="-1986775"/>
                <a:satOff val="7962"/>
                <a:lumOff val="1726"/>
                <a:alphaOff val="0"/>
                <a:tint val="50000"/>
                <a:satMod val="300000"/>
              </a:schemeClr>
            </a:gs>
            <a:gs pos="35000">
              <a:schemeClr val="accent5">
                <a:hueOff val="-1986775"/>
                <a:satOff val="7962"/>
                <a:lumOff val="1726"/>
                <a:alphaOff val="0"/>
                <a:tint val="37000"/>
                <a:satMod val="300000"/>
              </a:schemeClr>
            </a:gs>
            <a:gs pos="100000">
              <a:schemeClr val="accent5">
                <a:hueOff val="-1986775"/>
                <a:satOff val="7962"/>
                <a:lumOff val="1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rgbClr val="002060"/>
            </a:solidFill>
            <a:latin typeface="微软雅黑" panose="020B0503020204020204" pitchFamily="34" charset="-122"/>
            <a:ea typeface="微软雅黑" panose="020B0503020204020204" pitchFamily="34" charset="-122"/>
          </a:endParaRPr>
        </a:p>
      </dsp:txBody>
      <dsp:txXfrm rot="-5400000">
        <a:off x="1698730" y="194202"/>
        <a:ext cx="738585" cy="848950"/>
      </dsp:txXfrm>
    </dsp:sp>
    <dsp:sp modelId="{9D2F1B07-61D3-41CC-B1FE-8C973055D5B7}">
      <dsp:nvSpPr>
        <dsp:cNvPr id="0" name=""/>
        <dsp:cNvSpPr/>
      </dsp:nvSpPr>
      <dsp:spPr>
        <a:xfrm rot="5400000">
          <a:off x="2028556" y="1129033"/>
          <a:ext cx="1233340" cy="1073005"/>
        </a:xfrm>
        <a:prstGeom prst="hexagon">
          <a:avLst>
            <a:gd name="adj" fmla="val 25000"/>
            <a:gd name="vf" fmla="val 115470"/>
          </a:avLst>
        </a:prstGeom>
        <a:gradFill rotWithShape="0">
          <a:gsLst>
            <a:gs pos="0">
              <a:schemeClr val="accent5">
                <a:hueOff val="-3973551"/>
                <a:satOff val="15924"/>
                <a:lumOff val="3451"/>
                <a:alphaOff val="0"/>
                <a:tint val="50000"/>
                <a:satMod val="300000"/>
              </a:schemeClr>
            </a:gs>
            <a:gs pos="35000">
              <a:schemeClr val="accent5">
                <a:hueOff val="-3973551"/>
                <a:satOff val="15924"/>
                <a:lumOff val="3451"/>
                <a:alphaOff val="0"/>
                <a:tint val="37000"/>
                <a:satMod val="300000"/>
              </a:schemeClr>
            </a:gs>
            <a:gs pos="100000">
              <a:schemeClr val="accent5">
                <a:hueOff val="-3973551"/>
                <a:satOff val="15924"/>
                <a:lumOff val="3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002060"/>
              </a:solidFill>
              <a:latin typeface="微软雅黑" panose="020B0503020204020204" pitchFamily="34" charset="-122"/>
              <a:ea typeface="微软雅黑" panose="020B0503020204020204" pitchFamily="34" charset="-122"/>
            </a:rPr>
            <a:t>计算机蠕虫</a:t>
          </a:r>
          <a:endParaRPr lang="zh-CN" altLang="en-US" sz="1600" kern="1200" dirty="0">
            <a:solidFill>
              <a:srgbClr val="002060"/>
            </a:solidFill>
            <a:latin typeface="微软雅黑" panose="020B0503020204020204" pitchFamily="34" charset="-122"/>
            <a:ea typeface="微软雅黑" panose="020B0503020204020204" pitchFamily="34" charset="-122"/>
          </a:endParaRPr>
        </a:p>
      </dsp:txBody>
      <dsp:txXfrm rot="-5400000">
        <a:off x="2275933" y="1241061"/>
        <a:ext cx="738585" cy="848950"/>
      </dsp:txXfrm>
    </dsp:sp>
    <dsp:sp modelId="{AECA58F3-25D1-4E6B-8881-5A836C15DB2B}">
      <dsp:nvSpPr>
        <dsp:cNvPr id="0" name=""/>
        <dsp:cNvSpPr/>
      </dsp:nvSpPr>
      <dsp:spPr>
        <a:xfrm>
          <a:off x="732315" y="1295534"/>
          <a:ext cx="1332007" cy="74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kern="1200" dirty="0" smtClean="0">
              <a:solidFill>
                <a:srgbClr val="002060"/>
              </a:solidFill>
              <a:latin typeface="微软雅黑" panose="020B0503020204020204" pitchFamily="34" charset="-122"/>
              <a:ea typeface="微软雅黑" panose="020B0503020204020204" pitchFamily="34" charset="-122"/>
            </a:rPr>
            <a:t>后门程序</a:t>
          </a:r>
          <a:endParaRPr lang="zh-CN" altLang="en-US" sz="1600" kern="1200" dirty="0">
            <a:solidFill>
              <a:srgbClr val="002060"/>
            </a:solidFill>
            <a:latin typeface="微软雅黑" panose="020B0503020204020204" pitchFamily="34" charset="-122"/>
            <a:ea typeface="微软雅黑" panose="020B0503020204020204" pitchFamily="34" charset="-122"/>
          </a:endParaRPr>
        </a:p>
      </dsp:txBody>
      <dsp:txXfrm>
        <a:off x="732315" y="1295534"/>
        <a:ext cx="1332007" cy="740004"/>
      </dsp:txXfrm>
    </dsp:sp>
    <dsp:sp modelId="{FF5A822B-3D4A-4FE5-BB70-7D0EAAA0DC6F}">
      <dsp:nvSpPr>
        <dsp:cNvPr id="0" name=""/>
        <dsp:cNvSpPr/>
      </dsp:nvSpPr>
      <dsp:spPr>
        <a:xfrm rot="5400000">
          <a:off x="3187402" y="1129033"/>
          <a:ext cx="1233340" cy="1073005"/>
        </a:xfrm>
        <a:prstGeom prst="hexagon">
          <a:avLst>
            <a:gd name="adj" fmla="val 25000"/>
            <a:gd name="vf" fmla="val 115470"/>
          </a:avLst>
        </a:prstGeom>
        <a:gradFill rotWithShape="0">
          <a:gsLst>
            <a:gs pos="0">
              <a:schemeClr val="accent5">
                <a:hueOff val="-5960326"/>
                <a:satOff val="23887"/>
                <a:lumOff val="5177"/>
                <a:alphaOff val="0"/>
                <a:tint val="50000"/>
                <a:satMod val="300000"/>
              </a:schemeClr>
            </a:gs>
            <a:gs pos="35000">
              <a:schemeClr val="accent5">
                <a:hueOff val="-5960326"/>
                <a:satOff val="23887"/>
                <a:lumOff val="5177"/>
                <a:alphaOff val="0"/>
                <a:tint val="37000"/>
                <a:satMod val="300000"/>
              </a:schemeClr>
            </a:gs>
            <a:gs pos="100000">
              <a:schemeClr val="accent5">
                <a:hueOff val="-5960326"/>
                <a:satOff val="23887"/>
                <a:lumOff val="51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rgbClr val="002060"/>
            </a:solidFill>
            <a:latin typeface="微软雅黑" panose="020B0503020204020204" pitchFamily="34" charset="-122"/>
            <a:ea typeface="微软雅黑" panose="020B0503020204020204" pitchFamily="34" charset="-122"/>
          </a:endParaRPr>
        </a:p>
      </dsp:txBody>
      <dsp:txXfrm rot="-5400000">
        <a:off x="3434779" y="1241061"/>
        <a:ext cx="738585" cy="848950"/>
      </dsp:txXfrm>
    </dsp:sp>
    <dsp:sp modelId="{769EBBE6-17AD-4687-819F-A1135FD0D468}">
      <dsp:nvSpPr>
        <dsp:cNvPr id="0" name=""/>
        <dsp:cNvSpPr/>
      </dsp:nvSpPr>
      <dsp:spPr>
        <a:xfrm rot="5400000">
          <a:off x="2610199" y="2175892"/>
          <a:ext cx="1233340" cy="1073005"/>
        </a:xfrm>
        <a:prstGeom prst="hexagon">
          <a:avLst>
            <a:gd name="adj" fmla="val 25000"/>
            <a:gd name="vf" fmla="val 115470"/>
          </a:avLst>
        </a:prstGeom>
        <a:gradFill rotWithShape="0">
          <a:gsLst>
            <a:gs pos="0">
              <a:schemeClr val="accent5">
                <a:hueOff val="-7947101"/>
                <a:satOff val="31849"/>
                <a:lumOff val="6902"/>
                <a:alphaOff val="0"/>
                <a:tint val="50000"/>
                <a:satMod val="300000"/>
              </a:schemeClr>
            </a:gs>
            <a:gs pos="35000">
              <a:schemeClr val="accent5">
                <a:hueOff val="-7947101"/>
                <a:satOff val="31849"/>
                <a:lumOff val="6902"/>
                <a:alphaOff val="0"/>
                <a:tint val="37000"/>
                <a:satMod val="300000"/>
              </a:schemeClr>
            </a:gs>
            <a:gs pos="100000">
              <a:schemeClr val="accent5">
                <a:hueOff val="-7947101"/>
                <a:satOff val="31849"/>
                <a:lumOff val="6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rgbClr val="002060"/>
              </a:solidFill>
              <a:latin typeface="微软雅黑" panose="020B0503020204020204" pitchFamily="34" charset="-122"/>
              <a:ea typeface="微软雅黑" panose="020B0503020204020204" pitchFamily="34" charset="-122"/>
            </a:rPr>
            <a:t>逻辑炸弹</a:t>
          </a:r>
          <a:endParaRPr lang="zh-CN" altLang="en-US" sz="1600" kern="1200" dirty="0">
            <a:solidFill>
              <a:srgbClr val="002060"/>
            </a:solidFill>
            <a:latin typeface="微软雅黑" panose="020B0503020204020204" pitchFamily="34" charset="-122"/>
            <a:ea typeface="微软雅黑" panose="020B0503020204020204" pitchFamily="34" charset="-122"/>
          </a:endParaRPr>
        </a:p>
      </dsp:txBody>
      <dsp:txXfrm rot="-5400000">
        <a:off x="2857576" y="2287920"/>
        <a:ext cx="738585" cy="848950"/>
      </dsp:txXfrm>
    </dsp:sp>
    <dsp:sp modelId="{EF101A0E-A4F3-4BDE-98EF-0E4E49D6B931}">
      <dsp:nvSpPr>
        <dsp:cNvPr id="0" name=""/>
        <dsp:cNvSpPr/>
      </dsp:nvSpPr>
      <dsp:spPr>
        <a:xfrm>
          <a:off x="3795932" y="2342393"/>
          <a:ext cx="1376407" cy="74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solidFill>
                <a:srgbClr val="002060"/>
              </a:solidFill>
              <a:latin typeface="微软雅黑" panose="020B0503020204020204" pitchFamily="34" charset="-122"/>
              <a:ea typeface="微软雅黑" panose="020B0503020204020204" pitchFamily="34" charset="-122"/>
            </a:rPr>
            <a:t>流氓软件</a:t>
          </a:r>
          <a:endParaRPr lang="zh-CN" altLang="en-US" sz="1600" kern="1200" dirty="0">
            <a:solidFill>
              <a:srgbClr val="002060"/>
            </a:solidFill>
            <a:latin typeface="微软雅黑" panose="020B0503020204020204" pitchFamily="34" charset="-122"/>
            <a:ea typeface="微软雅黑" panose="020B0503020204020204" pitchFamily="34" charset="-122"/>
          </a:endParaRPr>
        </a:p>
      </dsp:txBody>
      <dsp:txXfrm>
        <a:off x="3795932" y="2342393"/>
        <a:ext cx="1376407" cy="740004"/>
      </dsp:txXfrm>
    </dsp:sp>
    <dsp:sp modelId="{248A6708-1E68-47B5-BBC6-0C7367A343CA}">
      <dsp:nvSpPr>
        <dsp:cNvPr id="0" name=""/>
        <dsp:cNvSpPr/>
      </dsp:nvSpPr>
      <dsp:spPr>
        <a:xfrm rot="5400000">
          <a:off x="1451353" y="2175892"/>
          <a:ext cx="1233340" cy="1073005"/>
        </a:xfrm>
        <a:prstGeom prst="hexagon">
          <a:avLst>
            <a:gd name="adj" fmla="val 25000"/>
            <a:gd name="vf" fmla="val 11547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rgbClr val="002060"/>
            </a:solidFill>
            <a:latin typeface="微软雅黑" panose="020B0503020204020204" pitchFamily="34" charset="-122"/>
            <a:ea typeface="微软雅黑" panose="020B0503020204020204" pitchFamily="34" charset="-122"/>
          </a:endParaRPr>
        </a:p>
      </dsp:txBody>
      <dsp:txXfrm rot="-5400000">
        <a:off x="1698730" y="2287920"/>
        <a:ext cx="738585" cy="848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15A1C-FE53-4A89-8EDE-959F58274CF4}">
      <dsp:nvSpPr>
        <dsp:cNvPr id="0" name=""/>
        <dsp:cNvSpPr/>
      </dsp:nvSpPr>
      <dsp:spPr>
        <a:xfrm>
          <a:off x="6568436" y="2757499"/>
          <a:ext cx="1996083" cy="246510"/>
        </a:xfrm>
        <a:custGeom>
          <a:avLst/>
          <a:gdLst/>
          <a:ahLst/>
          <a:cxnLst/>
          <a:rect l="0" t="0" r="0" b="0"/>
          <a:pathLst>
            <a:path>
              <a:moveTo>
                <a:pt x="0" y="0"/>
              </a:moveTo>
              <a:lnTo>
                <a:pt x="0" y="167989"/>
              </a:lnTo>
              <a:lnTo>
                <a:pt x="1996083" y="167989"/>
              </a:lnTo>
              <a:lnTo>
                <a:pt x="1996083" y="246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8325A-F11B-4388-823E-103D13585269}">
      <dsp:nvSpPr>
        <dsp:cNvPr id="0" name=""/>
        <dsp:cNvSpPr/>
      </dsp:nvSpPr>
      <dsp:spPr>
        <a:xfrm>
          <a:off x="6568436" y="2757499"/>
          <a:ext cx="1035956" cy="537615"/>
        </a:xfrm>
        <a:custGeom>
          <a:avLst/>
          <a:gdLst/>
          <a:ahLst/>
          <a:cxnLst/>
          <a:rect l="0" t="0" r="0" b="0"/>
          <a:pathLst>
            <a:path>
              <a:moveTo>
                <a:pt x="0" y="0"/>
              </a:moveTo>
              <a:lnTo>
                <a:pt x="0" y="459095"/>
              </a:lnTo>
              <a:lnTo>
                <a:pt x="1035956" y="459095"/>
              </a:lnTo>
              <a:lnTo>
                <a:pt x="1035956" y="537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6A51-182E-4CB7-8596-6CC431F9784B}">
      <dsp:nvSpPr>
        <dsp:cNvPr id="0" name=""/>
        <dsp:cNvSpPr/>
      </dsp:nvSpPr>
      <dsp:spPr>
        <a:xfrm>
          <a:off x="6522716" y="2757499"/>
          <a:ext cx="91440" cy="529601"/>
        </a:xfrm>
        <a:custGeom>
          <a:avLst/>
          <a:gdLst/>
          <a:ahLst/>
          <a:cxnLst/>
          <a:rect l="0" t="0" r="0" b="0"/>
          <a:pathLst>
            <a:path>
              <a:moveTo>
                <a:pt x="45720" y="0"/>
              </a:moveTo>
              <a:lnTo>
                <a:pt x="45720" y="451080"/>
              </a:lnTo>
              <a:lnTo>
                <a:pt x="121550" y="451080"/>
              </a:lnTo>
              <a:lnTo>
                <a:pt x="121550" y="5296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14891B-F420-4240-B291-3F8CF981384C}">
      <dsp:nvSpPr>
        <dsp:cNvPr id="0" name=""/>
        <dsp:cNvSpPr/>
      </dsp:nvSpPr>
      <dsp:spPr>
        <a:xfrm>
          <a:off x="5608310" y="2757499"/>
          <a:ext cx="960126" cy="537615"/>
        </a:xfrm>
        <a:custGeom>
          <a:avLst/>
          <a:gdLst/>
          <a:ahLst/>
          <a:cxnLst/>
          <a:rect l="0" t="0" r="0" b="0"/>
          <a:pathLst>
            <a:path>
              <a:moveTo>
                <a:pt x="960126" y="0"/>
              </a:moveTo>
              <a:lnTo>
                <a:pt x="960126" y="459095"/>
              </a:lnTo>
              <a:lnTo>
                <a:pt x="0" y="459095"/>
              </a:lnTo>
              <a:lnTo>
                <a:pt x="0" y="537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DE5EAD-2EE1-4EBE-9FC9-B59D2B6EFA64}">
      <dsp:nvSpPr>
        <dsp:cNvPr id="0" name=""/>
        <dsp:cNvSpPr/>
      </dsp:nvSpPr>
      <dsp:spPr>
        <a:xfrm>
          <a:off x="4572353" y="2757499"/>
          <a:ext cx="1996083" cy="537615"/>
        </a:xfrm>
        <a:custGeom>
          <a:avLst/>
          <a:gdLst/>
          <a:ahLst/>
          <a:cxnLst/>
          <a:rect l="0" t="0" r="0" b="0"/>
          <a:pathLst>
            <a:path>
              <a:moveTo>
                <a:pt x="1996083" y="0"/>
              </a:moveTo>
              <a:lnTo>
                <a:pt x="1996083" y="459095"/>
              </a:lnTo>
              <a:lnTo>
                <a:pt x="0" y="459095"/>
              </a:lnTo>
              <a:lnTo>
                <a:pt x="0" y="5376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4B078-2B58-46B1-9E82-99B7BFBD01D3}">
      <dsp:nvSpPr>
        <dsp:cNvPr id="0" name=""/>
        <dsp:cNvSpPr/>
      </dsp:nvSpPr>
      <dsp:spPr>
        <a:xfrm>
          <a:off x="4584706" y="1406644"/>
          <a:ext cx="1983729" cy="812628"/>
        </a:xfrm>
        <a:custGeom>
          <a:avLst/>
          <a:gdLst/>
          <a:ahLst/>
          <a:cxnLst/>
          <a:rect l="0" t="0" r="0" b="0"/>
          <a:pathLst>
            <a:path>
              <a:moveTo>
                <a:pt x="0" y="0"/>
              </a:moveTo>
              <a:lnTo>
                <a:pt x="0" y="734107"/>
              </a:lnTo>
              <a:lnTo>
                <a:pt x="1983729" y="734107"/>
              </a:lnTo>
              <a:lnTo>
                <a:pt x="1983729" y="81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9FD35-6E8F-4984-8EEA-BA8AC5738C6B}">
      <dsp:nvSpPr>
        <dsp:cNvPr id="0" name=""/>
        <dsp:cNvSpPr/>
      </dsp:nvSpPr>
      <dsp:spPr>
        <a:xfrm>
          <a:off x="1982461" y="2757499"/>
          <a:ext cx="1553935" cy="246510"/>
        </a:xfrm>
        <a:custGeom>
          <a:avLst/>
          <a:gdLst/>
          <a:ahLst/>
          <a:cxnLst/>
          <a:rect l="0" t="0" r="0" b="0"/>
          <a:pathLst>
            <a:path>
              <a:moveTo>
                <a:pt x="0" y="0"/>
              </a:moveTo>
              <a:lnTo>
                <a:pt x="0" y="167989"/>
              </a:lnTo>
              <a:lnTo>
                <a:pt x="1553935" y="167989"/>
              </a:lnTo>
              <a:lnTo>
                <a:pt x="1553935" y="246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5E6CAB-8C44-413A-AF4F-70CD19644AE8}">
      <dsp:nvSpPr>
        <dsp:cNvPr id="0" name=""/>
        <dsp:cNvSpPr/>
      </dsp:nvSpPr>
      <dsp:spPr>
        <a:xfrm>
          <a:off x="1982461" y="2757499"/>
          <a:ext cx="517978" cy="565404"/>
        </a:xfrm>
        <a:custGeom>
          <a:avLst/>
          <a:gdLst/>
          <a:ahLst/>
          <a:cxnLst/>
          <a:rect l="0" t="0" r="0" b="0"/>
          <a:pathLst>
            <a:path>
              <a:moveTo>
                <a:pt x="0" y="0"/>
              </a:moveTo>
              <a:lnTo>
                <a:pt x="0" y="486883"/>
              </a:lnTo>
              <a:lnTo>
                <a:pt x="517978" y="486883"/>
              </a:lnTo>
              <a:lnTo>
                <a:pt x="517978" y="565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D3EB45-D2D5-42AB-8522-94635A9630E7}">
      <dsp:nvSpPr>
        <dsp:cNvPr id="0" name=""/>
        <dsp:cNvSpPr/>
      </dsp:nvSpPr>
      <dsp:spPr>
        <a:xfrm>
          <a:off x="1464483" y="2757499"/>
          <a:ext cx="517978" cy="565404"/>
        </a:xfrm>
        <a:custGeom>
          <a:avLst/>
          <a:gdLst/>
          <a:ahLst/>
          <a:cxnLst/>
          <a:rect l="0" t="0" r="0" b="0"/>
          <a:pathLst>
            <a:path>
              <a:moveTo>
                <a:pt x="517978" y="0"/>
              </a:moveTo>
              <a:lnTo>
                <a:pt x="517978" y="486883"/>
              </a:lnTo>
              <a:lnTo>
                <a:pt x="0" y="486883"/>
              </a:lnTo>
              <a:lnTo>
                <a:pt x="0" y="565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EA1AA-0529-498C-A6CB-FC02A8450C2C}">
      <dsp:nvSpPr>
        <dsp:cNvPr id="0" name=""/>
        <dsp:cNvSpPr/>
      </dsp:nvSpPr>
      <dsp:spPr>
        <a:xfrm>
          <a:off x="428526" y="2757499"/>
          <a:ext cx="1553935" cy="565404"/>
        </a:xfrm>
        <a:custGeom>
          <a:avLst/>
          <a:gdLst/>
          <a:ahLst/>
          <a:cxnLst/>
          <a:rect l="0" t="0" r="0" b="0"/>
          <a:pathLst>
            <a:path>
              <a:moveTo>
                <a:pt x="1553935" y="0"/>
              </a:moveTo>
              <a:lnTo>
                <a:pt x="1553935" y="486883"/>
              </a:lnTo>
              <a:lnTo>
                <a:pt x="0" y="486883"/>
              </a:lnTo>
              <a:lnTo>
                <a:pt x="0" y="5654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48C3E-1986-4D99-810F-CFFBEE2E26E4}">
      <dsp:nvSpPr>
        <dsp:cNvPr id="0" name=""/>
        <dsp:cNvSpPr/>
      </dsp:nvSpPr>
      <dsp:spPr>
        <a:xfrm>
          <a:off x="1982461" y="1406644"/>
          <a:ext cx="2602245" cy="812628"/>
        </a:xfrm>
        <a:custGeom>
          <a:avLst/>
          <a:gdLst/>
          <a:ahLst/>
          <a:cxnLst/>
          <a:rect l="0" t="0" r="0" b="0"/>
          <a:pathLst>
            <a:path>
              <a:moveTo>
                <a:pt x="2602245" y="0"/>
              </a:moveTo>
              <a:lnTo>
                <a:pt x="2602245" y="734107"/>
              </a:lnTo>
              <a:lnTo>
                <a:pt x="0" y="734107"/>
              </a:lnTo>
              <a:lnTo>
                <a:pt x="0" y="8126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356009-0907-4B42-91EB-B4B71C254C51}">
      <dsp:nvSpPr>
        <dsp:cNvPr id="0" name=""/>
        <dsp:cNvSpPr/>
      </dsp:nvSpPr>
      <dsp:spPr>
        <a:xfrm>
          <a:off x="3639161" y="496266"/>
          <a:ext cx="1891091" cy="9103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7B7AAA-98A7-4FF8-AEA5-FDB02BDD56DB}">
      <dsp:nvSpPr>
        <dsp:cNvPr id="0" name=""/>
        <dsp:cNvSpPr/>
      </dsp:nvSpPr>
      <dsp:spPr>
        <a:xfrm>
          <a:off x="3733339" y="585735"/>
          <a:ext cx="1891091" cy="91037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广义计算机病毒</a:t>
          </a:r>
          <a:endParaRPr lang="zh-CN" altLang="en-US" sz="2000" kern="1200" dirty="0">
            <a:solidFill>
              <a:srgbClr val="002060"/>
            </a:solidFill>
            <a:latin typeface="微软雅黑" pitchFamily="34" charset="-122"/>
            <a:ea typeface="微软雅黑" pitchFamily="34" charset="-122"/>
          </a:endParaRPr>
        </a:p>
      </dsp:txBody>
      <dsp:txXfrm>
        <a:off x="3760003" y="612399"/>
        <a:ext cx="1837763" cy="857050"/>
      </dsp:txXfrm>
    </dsp:sp>
    <dsp:sp modelId="{47F9A753-1476-427E-BE14-E1E2BA949374}">
      <dsp:nvSpPr>
        <dsp:cNvPr id="0" name=""/>
        <dsp:cNvSpPr/>
      </dsp:nvSpPr>
      <dsp:spPr>
        <a:xfrm>
          <a:off x="647108" y="2219272"/>
          <a:ext cx="2670706"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3E7E8-597D-498F-8806-F6916B0B44A9}">
      <dsp:nvSpPr>
        <dsp:cNvPr id="0" name=""/>
        <dsp:cNvSpPr/>
      </dsp:nvSpPr>
      <dsp:spPr>
        <a:xfrm>
          <a:off x="741286" y="2308741"/>
          <a:ext cx="2670706"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依赖主机程序</a:t>
          </a:r>
          <a:endParaRPr lang="zh-CN" altLang="en-US" sz="2000" kern="1200" dirty="0">
            <a:solidFill>
              <a:srgbClr val="002060"/>
            </a:solidFill>
            <a:latin typeface="微软雅黑" pitchFamily="34" charset="-122"/>
            <a:ea typeface="微软雅黑" pitchFamily="34" charset="-122"/>
          </a:endParaRPr>
        </a:p>
      </dsp:txBody>
      <dsp:txXfrm>
        <a:off x="757050" y="2324505"/>
        <a:ext cx="2639178" cy="506698"/>
      </dsp:txXfrm>
    </dsp:sp>
    <dsp:sp modelId="{0B9171E2-9BC3-444B-9CDF-AB7A4BB70F71}">
      <dsp:nvSpPr>
        <dsp:cNvPr id="0" name=""/>
        <dsp:cNvSpPr/>
      </dsp:nvSpPr>
      <dsp:spPr>
        <a:xfrm>
          <a:off x="4725" y="3322903"/>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9763FB-614B-4C4C-9A27-7C62683BB26D}">
      <dsp:nvSpPr>
        <dsp:cNvPr id="0" name=""/>
        <dsp:cNvSpPr/>
      </dsp:nvSpPr>
      <dsp:spPr>
        <a:xfrm>
          <a:off x="98903" y="3412372"/>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6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后门</a:t>
          </a:r>
          <a:r>
            <a:rPr lang="en-US" altLang="zh-CN" sz="2000" kern="1200" dirty="0" smtClean="0">
              <a:solidFill>
                <a:srgbClr val="002060"/>
              </a:solidFill>
              <a:latin typeface="微软雅黑" pitchFamily="34" charset="-122"/>
              <a:ea typeface="微软雅黑" pitchFamily="34" charset="-122"/>
            </a:rPr>
            <a:t/>
          </a:r>
          <a:br>
            <a:rPr lang="en-US" altLang="zh-CN" sz="2000" kern="1200" dirty="0" smtClean="0">
              <a:solidFill>
                <a:srgbClr val="002060"/>
              </a:solidFill>
              <a:latin typeface="微软雅黑" pitchFamily="34" charset="-122"/>
              <a:ea typeface="微软雅黑" pitchFamily="34" charset="-122"/>
            </a:rPr>
          </a:br>
          <a:r>
            <a:rPr lang="zh-CN" altLang="en-US" sz="2000" kern="1200" dirty="0" smtClean="0">
              <a:solidFill>
                <a:srgbClr val="002060"/>
              </a:solidFill>
              <a:latin typeface="微软雅黑" pitchFamily="34" charset="-122"/>
              <a:ea typeface="微软雅黑" pitchFamily="34" charset="-122"/>
            </a:rPr>
            <a:t>程序</a:t>
          </a:r>
          <a:endParaRPr lang="zh-CN" altLang="en-US" sz="2000" kern="1200" dirty="0">
            <a:solidFill>
              <a:srgbClr val="002060"/>
            </a:solidFill>
            <a:latin typeface="微软雅黑" pitchFamily="34" charset="-122"/>
            <a:ea typeface="微软雅黑" pitchFamily="34" charset="-122"/>
          </a:endParaRPr>
        </a:p>
      </dsp:txBody>
      <dsp:txXfrm>
        <a:off x="114667" y="3428136"/>
        <a:ext cx="816073" cy="506698"/>
      </dsp:txXfrm>
    </dsp:sp>
    <dsp:sp modelId="{7B89622C-0182-4102-8FE5-5D5F66812D39}">
      <dsp:nvSpPr>
        <dsp:cNvPr id="0" name=""/>
        <dsp:cNvSpPr/>
      </dsp:nvSpPr>
      <dsp:spPr>
        <a:xfrm>
          <a:off x="1040682" y="3322903"/>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5510E-88FB-4DC7-80EE-40366B5C4FEF}">
      <dsp:nvSpPr>
        <dsp:cNvPr id="0" name=""/>
        <dsp:cNvSpPr/>
      </dsp:nvSpPr>
      <dsp:spPr>
        <a:xfrm>
          <a:off x="1134860" y="3412372"/>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6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传统病毒</a:t>
          </a:r>
          <a:endParaRPr lang="en-US" altLang="zh-CN" sz="2000" kern="1200" dirty="0" smtClean="0">
            <a:solidFill>
              <a:srgbClr val="002060"/>
            </a:solidFill>
            <a:latin typeface="微软雅黑" pitchFamily="34" charset="-122"/>
            <a:ea typeface="微软雅黑" pitchFamily="34" charset="-122"/>
          </a:endParaRPr>
        </a:p>
      </dsp:txBody>
      <dsp:txXfrm>
        <a:off x="1150624" y="3428136"/>
        <a:ext cx="816073" cy="506698"/>
      </dsp:txXfrm>
    </dsp:sp>
    <dsp:sp modelId="{8F57E94B-5519-4E98-B354-8C3284C27415}">
      <dsp:nvSpPr>
        <dsp:cNvPr id="0" name=""/>
        <dsp:cNvSpPr/>
      </dsp:nvSpPr>
      <dsp:spPr>
        <a:xfrm>
          <a:off x="2076639" y="3322903"/>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753BE-7A7A-4FA1-8787-6C2889140298}">
      <dsp:nvSpPr>
        <dsp:cNvPr id="0" name=""/>
        <dsp:cNvSpPr/>
      </dsp:nvSpPr>
      <dsp:spPr>
        <a:xfrm>
          <a:off x="2170817" y="3412372"/>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6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逻辑炸弹</a:t>
          </a:r>
          <a:endParaRPr lang="zh-CN" altLang="en-US" sz="2000" kern="1200" dirty="0">
            <a:solidFill>
              <a:srgbClr val="002060"/>
            </a:solidFill>
            <a:latin typeface="微软雅黑" pitchFamily="34" charset="-122"/>
            <a:ea typeface="微软雅黑" pitchFamily="34" charset="-122"/>
          </a:endParaRPr>
        </a:p>
      </dsp:txBody>
      <dsp:txXfrm>
        <a:off x="2186581" y="3428136"/>
        <a:ext cx="816073" cy="506698"/>
      </dsp:txXfrm>
    </dsp:sp>
    <dsp:sp modelId="{135189CB-E6EA-48AE-8868-A5711A6E28E1}">
      <dsp:nvSpPr>
        <dsp:cNvPr id="0" name=""/>
        <dsp:cNvSpPr/>
      </dsp:nvSpPr>
      <dsp:spPr>
        <a:xfrm>
          <a:off x="3112596" y="3004009"/>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310E9-6942-4AE1-98DA-4C579011ADF9}">
      <dsp:nvSpPr>
        <dsp:cNvPr id="0" name=""/>
        <dsp:cNvSpPr/>
      </dsp:nvSpPr>
      <dsp:spPr>
        <a:xfrm>
          <a:off x="3206774" y="3093478"/>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60000"/>
            </a:lnSpc>
            <a:spcBef>
              <a:spcPct val="0"/>
            </a:spcBef>
            <a:spcAft>
              <a:spcPct val="35000"/>
            </a:spcAft>
          </a:pPr>
          <a:r>
            <a:rPr lang="en-US" altLang="zh-CN" sz="2000" kern="1200" dirty="0" smtClean="0">
              <a:solidFill>
                <a:srgbClr val="002060"/>
              </a:solidFill>
              <a:latin typeface="微软雅黑" pitchFamily="34" charset="-122"/>
              <a:ea typeface="微软雅黑" pitchFamily="34" charset="-122"/>
            </a:rPr>
            <a:t>……</a:t>
          </a:r>
          <a:endParaRPr lang="zh-CN" altLang="en-US" sz="2000" kern="1200" dirty="0">
            <a:solidFill>
              <a:srgbClr val="002060"/>
            </a:solidFill>
            <a:latin typeface="微软雅黑" pitchFamily="34" charset="-122"/>
            <a:ea typeface="微软雅黑" pitchFamily="34" charset="-122"/>
          </a:endParaRPr>
        </a:p>
      </dsp:txBody>
      <dsp:txXfrm>
        <a:off x="3222538" y="3109242"/>
        <a:ext cx="816073" cy="506698"/>
      </dsp:txXfrm>
    </dsp:sp>
    <dsp:sp modelId="{CB16F66E-7291-461A-84C1-56B34BD6B42C}">
      <dsp:nvSpPr>
        <dsp:cNvPr id="0" name=""/>
        <dsp:cNvSpPr/>
      </dsp:nvSpPr>
      <dsp:spPr>
        <a:xfrm>
          <a:off x="5044776" y="2219272"/>
          <a:ext cx="3047320"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6E611-A5DC-41A1-A276-928C0EE7A9C0}">
      <dsp:nvSpPr>
        <dsp:cNvPr id="0" name=""/>
        <dsp:cNvSpPr/>
      </dsp:nvSpPr>
      <dsp:spPr>
        <a:xfrm>
          <a:off x="5138954" y="2308741"/>
          <a:ext cx="3047320"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独立于主机程序</a:t>
          </a:r>
          <a:endParaRPr lang="zh-CN" altLang="en-US" sz="2000" kern="1200" dirty="0">
            <a:solidFill>
              <a:srgbClr val="002060"/>
            </a:solidFill>
            <a:latin typeface="微软雅黑" pitchFamily="34" charset="-122"/>
            <a:ea typeface="微软雅黑" pitchFamily="34" charset="-122"/>
          </a:endParaRPr>
        </a:p>
      </dsp:txBody>
      <dsp:txXfrm>
        <a:off x="5154718" y="2324505"/>
        <a:ext cx="3015792" cy="506698"/>
      </dsp:txXfrm>
    </dsp:sp>
    <dsp:sp modelId="{5AFF2BE3-71C0-4D1E-B84A-9895E6C1215E}">
      <dsp:nvSpPr>
        <dsp:cNvPr id="0" name=""/>
        <dsp:cNvSpPr/>
      </dsp:nvSpPr>
      <dsp:spPr>
        <a:xfrm>
          <a:off x="4148553" y="3295114"/>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06935-3ECD-42F8-A4E0-BAA0B8C2165A}">
      <dsp:nvSpPr>
        <dsp:cNvPr id="0" name=""/>
        <dsp:cNvSpPr/>
      </dsp:nvSpPr>
      <dsp:spPr>
        <a:xfrm>
          <a:off x="4242731" y="3384583"/>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蠕虫</a:t>
          </a:r>
          <a:endParaRPr lang="zh-CN" altLang="en-US" sz="2000" kern="1200" dirty="0">
            <a:solidFill>
              <a:srgbClr val="002060"/>
            </a:solidFill>
            <a:latin typeface="微软雅黑" pitchFamily="34" charset="-122"/>
            <a:ea typeface="微软雅黑" pitchFamily="34" charset="-122"/>
          </a:endParaRPr>
        </a:p>
      </dsp:txBody>
      <dsp:txXfrm>
        <a:off x="4258495" y="3400347"/>
        <a:ext cx="816073" cy="506698"/>
      </dsp:txXfrm>
    </dsp:sp>
    <dsp:sp modelId="{6FF517D6-2292-41F4-AD45-81AC18DCEBB9}">
      <dsp:nvSpPr>
        <dsp:cNvPr id="0" name=""/>
        <dsp:cNvSpPr/>
      </dsp:nvSpPr>
      <dsp:spPr>
        <a:xfrm>
          <a:off x="5184509" y="3295114"/>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025DEF-D52F-4B05-8731-791CBDC34E9C}">
      <dsp:nvSpPr>
        <dsp:cNvPr id="0" name=""/>
        <dsp:cNvSpPr/>
      </dsp:nvSpPr>
      <dsp:spPr>
        <a:xfrm>
          <a:off x="5278687" y="3384583"/>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细菌</a:t>
          </a:r>
          <a:endParaRPr lang="zh-CN" altLang="en-US" sz="2000" kern="1200" dirty="0">
            <a:solidFill>
              <a:srgbClr val="002060"/>
            </a:solidFill>
            <a:latin typeface="微软雅黑" pitchFamily="34" charset="-122"/>
            <a:ea typeface="微软雅黑" pitchFamily="34" charset="-122"/>
          </a:endParaRPr>
        </a:p>
      </dsp:txBody>
      <dsp:txXfrm>
        <a:off x="5294451" y="3400347"/>
        <a:ext cx="816073" cy="506698"/>
      </dsp:txXfrm>
    </dsp:sp>
    <dsp:sp modelId="{2C1D072A-3FF1-4C04-B905-1E5E8D81722B}">
      <dsp:nvSpPr>
        <dsp:cNvPr id="0" name=""/>
        <dsp:cNvSpPr/>
      </dsp:nvSpPr>
      <dsp:spPr>
        <a:xfrm>
          <a:off x="6220466" y="3287100"/>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3DA87-08DC-4217-BE55-598432C9D872}">
      <dsp:nvSpPr>
        <dsp:cNvPr id="0" name=""/>
        <dsp:cNvSpPr/>
      </dsp:nvSpPr>
      <dsp:spPr>
        <a:xfrm>
          <a:off x="6314644" y="3376569"/>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itchFamily="34" charset="-122"/>
              <a:ea typeface="微软雅黑" pitchFamily="34" charset="-122"/>
            </a:rPr>
            <a:t>木马</a:t>
          </a:r>
          <a:endParaRPr lang="zh-CN" altLang="en-US" sz="2000" kern="1200" dirty="0">
            <a:solidFill>
              <a:srgbClr val="002060"/>
            </a:solidFill>
            <a:latin typeface="微软雅黑" pitchFamily="34" charset="-122"/>
            <a:ea typeface="微软雅黑" pitchFamily="34" charset="-122"/>
          </a:endParaRPr>
        </a:p>
      </dsp:txBody>
      <dsp:txXfrm>
        <a:off x="6330408" y="3392333"/>
        <a:ext cx="816073" cy="506698"/>
      </dsp:txXfrm>
    </dsp:sp>
    <dsp:sp modelId="{847FC4D8-47BB-4C4A-BAB4-C8BE1C1A423E}">
      <dsp:nvSpPr>
        <dsp:cNvPr id="0" name=""/>
        <dsp:cNvSpPr/>
      </dsp:nvSpPr>
      <dsp:spPr>
        <a:xfrm>
          <a:off x="7256423" y="3295114"/>
          <a:ext cx="695939"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E5B3B-76A8-4D1F-9294-0530ACAA2589}">
      <dsp:nvSpPr>
        <dsp:cNvPr id="0" name=""/>
        <dsp:cNvSpPr/>
      </dsp:nvSpPr>
      <dsp:spPr>
        <a:xfrm>
          <a:off x="7350601" y="3384583"/>
          <a:ext cx="695939"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60000"/>
            </a:lnSpc>
            <a:spcBef>
              <a:spcPct val="0"/>
            </a:spcBef>
            <a:spcAft>
              <a:spcPct val="35000"/>
            </a:spcAft>
          </a:pPr>
          <a:r>
            <a:rPr lang="zh-CN" altLang="en-US" sz="1600" kern="1200" dirty="0" smtClean="0">
              <a:solidFill>
                <a:srgbClr val="002060"/>
              </a:solidFill>
              <a:latin typeface="微软雅黑" pitchFamily="34" charset="-122"/>
              <a:ea typeface="微软雅黑" pitchFamily="34" charset="-122"/>
            </a:rPr>
            <a:t>拒绝服务</a:t>
          </a:r>
          <a:endParaRPr lang="zh-CN" altLang="en-US" sz="1600" kern="1200" dirty="0">
            <a:solidFill>
              <a:srgbClr val="002060"/>
            </a:solidFill>
            <a:latin typeface="微软雅黑" pitchFamily="34" charset="-122"/>
            <a:ea typeface="微软雅黑" pitchFamily="34" charset="-122"/>
          </a:endParaRPr>
        </a:p>
      </dsp:txBody>
      <dsp:txXfrm>
        <a:off x="7366365" y="3400347"/>
        <a:ext cx="664411" cy="506698"/>
      </dsp:txXfrm>
    </dsp:sp>
    <dsp:sp modelId="{2121A72F-9BC5-4460-A889-61427A1CC497}">
      <dsp:nvSpPr>
        <dsp:cNvPr id="0" name=""/>
        <dsp:cNvSpPr/>
      </dsp:nvSpPr>
      <dsp:spPr>
        <a:xfrm>
          <a:off x="8140719" y="3004009"/>
          <a:ext cx="847601" cy="538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90BC03-B8B8-4B92-801B-73BA19503C26}">
      <dsp:nvSpPr>
        <dsp:cNvPr id="0" name=""/>
        <dsp:cNvSpPr/>
      </dsp:nvSpPr>
      <dsp:spPr>
        <a:xfrm>
          <a:off x="8234897" y="3093478"/>
          <a:ext cx="847601" cy="5382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60000"/>
            </a:lnSpc>
            <a:spcBef>
              <a:spcPct val="0"/>
            </a:spcBef>
            <a:spcAft>
              <a:spcPct val="35000"/>
            </a:spcAft>
          </a:pPr>
          <a:r>
            <a:rPr lang="en-US" altLang="zh-CN" sz="2000" kern="1200" dirty="0" smtClean="0">
              <a:solidFill>
                <a:srgbClr val="002060"/>
              </a:solidFill>
              <a:latin typeface="微软雅黑" pitchFamily="34" charset="-122"/>
              <a:ea typeface="微软雅黑" pitchFamily="34" charset="-122"/>
            </a:rPr>
            <a:t>……</a:t>
          </a:r>
          <a:endParaRPr lang="zh-CN" altLang="en-US" sz="2000" kern="1200" dirty="0">
            <a:solidFill>
              <a:srgbClr val="002060"/>
            </a:solidFill>
            <a:latin typeface="微软雅黑" pitchFamily="34" charset="-122"/>
            <a:ea typeface="微软雅黑" pitchFamily="34" charset="-122"/>
          </a:endParaRPr>
        </a:p>
      </dsp:txBody>
      <dsp:txXfrm>
        <a:off x="8250661" y="3109242"/>
        <a:ext cx="816073" cy="506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994D-4565-47E5-AAE4-4EEA5DC8D8AB}">
      <dsp:nvSpPr>
        <dsp:cNvPr id="0" name=""/>
        <dsp:cNvSpPr/>
      </dsp:nvSpPr>
      <dsp:spPr>
        <a:xfrm rot="16200000">
          <a:off x="843841" y="-843841"/>
          <a:ext cx="1366720" cy="3054402"/>
        </a:xfrm>
        <a:prstGeom prst="round1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smtClean="0">
              <a:solidFill>
                <a:srgbClr val="002060"/>
              </a:solidFill>
              <a:latin typeface="微软雅黑" panose="020B0503020204020204" pitchFamily="34" charset="-122"/>
              <a:ea typeface="微软雅黑" panose="020B0503020204020204" pitchFamily="34" charset="-122"/>
            </a:rPr>
            <a:t>感染模块</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rot="5400000">
        <a:off x="-1" y="1"/>
        <a:ext cx="3054402" cy="1025040"/>
      </dsp:txXfrm>
    </dsp:sp>
    <dsp:sp modelId="{59D901F2-65BE-40FA-8056-BCBE268C528A}">
      <dsp:nvSpPr>
        <dsp:cNvPr id="0" name=""/>
        <dsp:cNvSpPr/>
      </dsp:nvSpPr>
      <dsp:spPr>
        <a:xfrm>
          <a:off x="3054402" y="0"/>
          <a:ext cx="3054402" cy="1366720"/>
        </a:xfrm>
        <a:prstGeom prst="round1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smtClean="0">
              <a:solidFill>
                <a:srgbClr val="002060"/>
              </a:solidFill>
              <a:latin typeface="微软雅黑" panose="020B0503020204020204" pitchFamily="34" charset="-122"/>
              <a:ea typeface="微软雅黑" panose="020B0503020204020204" pitchFamily="34" charset="-122"/>
            </a:rPr>
            <a:t>触发模块</a:t>
          </a:r>
          <a:endParaRPr lang="zh-CN" altLang="en-US" sz="2400" kern="1200" dirty="0" smtClean="0">
            <a:solidFill>
              <a:srgbClr val="002060"/>
            </a:solidFill>
            <a:latin typeface="微软雅黑" panose="020B0503020204020204" pitchFamily="34" charset="-122"/>
            <a:ea typeface="微软雅黑" panose="020B0503020204020204" pitchFamily="34" charset="-122"/>
          </a:endParaRPr>
        </a:p>
      </dsp:txBody>
      <dsp:txXfrm>
        <a:off x="3054402" y="0"/>
        <a:ext cx="3054402" cy="1025040"/>
      </dsp:txXfrm>
    </dsp:sp>
    <dsp:sp modelId="{FE4F25C2-4D9E-4DB2-9889-4B8106590A7F}">
      <dsp:nvSpPr>
        <dsp:cNvPr id="0" name=""/>
        <dsp:cNvSpPr/>
      </dsp:nvSpPr>
      <dsp:spPr>
        <a:xfrm rot="10800000">
          <a:off x="0" y="1366720"/>
          <a:ext cx="3054402" cy="1366720"/>
        </a:xfrm>
        <a:prstGeom prst="round1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smtClean="0">
              <a:solidFill>
                <a:srgbClr val="002060"/>
              </a:solidFill>
              <a:latin typeface="微软雅黑" panose="020B0503020204020204" pitchFamily="34" charset="-122"/>
              <a:ea typeface="微软雅黑" panose="020B0503020204020204" pitchFamily="34" charset="-122"/>
            </a:rPr>
            <a:t>破坏模块</a:t>
          </a:r>
          <a:endParaRPr lang="en-US" altLang="zh-CN" sz="2400" kern="1200" smtClean="0">
            <a:solidFill>
              <a:srgbClr val="002060"/>
            </a:solidFill>
            <a:latin typeface="微软雅黑" panose="020B0503020204020204" pitchFamily="34" charset="-122"/>
            <a:ea typeface="微软雅黑" panose="020B0503020204020204" pitchFamily="34" charset="-122"/>
          </a:endParaRPr>
        </a:p>
        <a:p>
          <a:pPr lvl="0" algn="ctr" defTabSz="1066800">
            <a:lnSpc>
              <a:spcPct val="90000"/>
            </a:lnSpc>
            <a:spcBef>
              <a:spcPct val="0"/>
            </a:spcBef>
            <a:spcAft>
              <a:spcPct val="35000"/>
            </a:spcAft>
          </a:pPr>
          <a:r>
            <a:rPr lang="zh-CN" altLang="en-US" sz="2400" kern="1200" smtClean="0">
              <a:solidFill>
                <a:srgbClr val="002060"/>
              </a:solidFill>
              <a:latin typeface="微软雅黑" panose="020B0503020204020204" pitchFamily="34" charset="-122"/>
              <a:ea typeface="微软雅黑" panose="020B0503020204020204" pitchFamily="34" charset="-122"/>
            </a:rPr>
            <a:t>（表现模块）</a:t>
          </a:r>
          <a:endParaRPr lang="zh-CN" altLang="en-US" sz="2400" kern="1200" dirty="0" smtClean="0">
            <a:solidFill>
              <a:srgbClr val="002060"/>
            </a:solidFill>
            <a:latin typeface="微软雅黑" panose="020B0503020204020204" pitchFamily="34" charset="-122"/>
            <a:ea typeface="微软雅黑" panose="020B0503020204020204" pitchFamily="34" charset="-122"/>
          </a:endParaRPr>
        </a:p>
      </dsp:txBody>
      <dsp:txXfrm rot="10800000">
        <a:off x="0" y="1708399"/>
        <a:ext cx="3054402" cy="1025040"/>
      </dsp:txXfrm>
    </dsp:sp>
    <dsp:sp modelId="{8DD61DDC-341F-45E7-B1D8-E318F80C41E9}">
      <dsp:nvSpPr>
        <dsp:cNvPr id="0" name=""/>
        <dsp:cNvSpPr/>
      </dsp:nvSpPr>
      <dsp:spPr>
        <a:xfrm rot="5400000">
          <a:off x="3898243" y="522879"/>
          <a:ext cx="1366720" cy="3054402"/>
        </a:xfrm>
        <a:prstGeom prst="round1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smtClean="0">
              <a:solidFill>
                <a:srgbClr val="002060"/>
              </a:solidFill>
              <a:latin typeface="微软雅黑" panose="020B0503020204020204" pitchFamily="34" charset="-122"/>
              <a:ea typeface="微软雅黑" panose="020B0503020204020204" pitchFamily="34" charset="-122"/>
            </a:rPr>
            <a:t>引导模块</a:t>
          </a:r>
          <a:endParaRPr lang="en-US" altLang="zh-CN" sz="2400" kern="1200" smtClean="0">
            <a:solidFill>
              <a:srgbClr val="002060"/>
            </a:solidFill>
            <a:latin typeface="微软雅黑" panose="020B0503020204020204" pitchFamily="34" charset="-122"/>
            <a:ea typeface="微软雅黑" panose="020B0503020204020204" pitchFamily="34" charset="-122"/>
          </a:endParaRPr>
        </a:p>
        <a:p>
          <a:pPr lvl="0" algn="ctr" defTabSz="1066800">
            <a:lnSpc>
              <a:spcPct val="90000"/>
            </a:lnSpc>
            <a:spcBef>
              <a:spcPct val="0"/>
            </a:spcBef>
            <a:spcAft>
              <a:spcPct val="35000"/>
            </a:spcAft>
          </a:pPr>
          <a:r>
            <a:rPr lang="zh-CN" altLang="en-US" sz="2400" kern="1200" smtClean="0">
              <a:solidFill>
                <a:srgbClr val="002060"/>
              </a:solidFill>
              <a:latin typeface="微软雅黑" panose="020B0503020204020204" pitchFamily="34" charset="-122"/>
              <a:ea typeface="微软雅黑" panose="020B0503020204020204" pitchFamily="34" charset="-122"/>
            </a:rPr>
            <a:t>（主控模块） </a:t>
          </a:r>
          <a:endParaRPr lang="zh-CN" altLang="en-US" sz="2400" kern="1200" dirty="0" smtClean="0">
            <a:solidFill>
              <a:srgbClr val="002060"/>
            </a:solidFill>
            <a:latin typeface="微软雅黑" panose="020B0503020204020204" pitchFamily="34" charset="-122"/>
            <a:ea typeface="微软雅黑" panose="020B0503020204020204" pitchFamily="34" charset="-122"/>
          </a:endParaRPr>
        </a:p>
      </dsp:txBody>
      <dsp:txXfrm rot="-5400000">
        <a:off x="3054402" y="1708400"/>
        <a:ext cx="3054402" cy="1025040"/>
      </dsp:txXfrm>
    </dsp:sp>
    <dsp:sp modelId="{DAA5D1B2-4DF1-4D4A-ADC2-6CB093CAC98F}">
      <dsp:nvSpPr>
        <dsp:cNvPr id="0" name=""/>
        <dsp:cNvSpPr/>
      </dsp:nvSpPr>
      <dsp:spPr>
        <a:xfrm>
          <a:off x="2138081" y="1025040"/>
          <a:ext cx="1832641" cy="683360"/>
        </a:xfrm>
        <a:prstGeom prst="roundRect">
          <a:avLst/>
        </a:prstGeom>
        <a:gradFill rotWithShape="0">
          <a:gsLst>
            <a:gs pos="0">
              <a:schemeClr val="accent5">
                <a:tint val="40000"/>
                <a:hueOff val="0"/>
                <a:satOff val="0"/>
                <a:lumOff val="0"/>
                <a:alphaOff val="0"/>
                <a:tint val="50000"/>
                <a:satMod val="300000"/>
              </a:schemeClr>
            </a:gs>
            <a:gs pos="35000">
              <a:schemeClr val="accent5">
                <a:tint val="40000"/>
                <a:hueOff val="0"/>
                <a:satOff val="0"/>
                <a:lumOff val="0"/>
                <a:alphaOff val="0"/>
                <a:tint val="37000"/>
                <a:satMod val="300000"/>
              </a:schemeClr>
            </a:gs>
            <a:gs pos="100000">
              <a:schemeClr val="accent5">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002060"/>
              </a:solidFill>
              <a:latin typeface="微软雅黑" panose="020B0503020204020204" pitchFamily="34" charset="-122"/>
              <a:ea typeface="微软雅黑" panose="020B0503020204020204" pitchFamily="34" charset="-122"/>
            </a:rPr>
            <a:t>计算机病毒</a:t>
          </a:r>
          <a:endParaRPr lang="zh-CN" altLang="en-US" sz="2400" kern="1200" dirty="0">
            <a:solidFill>
              <a:srgbClr val="002060"/>
            </a:solidFill>
            <a:latin typeface="微软雅黑" panose="020B0503020204020204" pitchFamily="34" charset="-122"/>
            <a:ea typeface="微软雅黑" panose="020B0503020204020204" pitchFamily="34" charset="-122"/>
          </a:endParaRPr>
        </a:p>
      </dsp:txBody>
      <dsp:txXfrm>
        <a:off x="2171440" y="1058399"/>
        <a:ext cx="1765923" cy="6166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8433F-E92D-4BE6-A49A-9B50F4CEBD66}">
      <dsp:nvSpPr>
        <dsp:cNvPr id="0" name=""/>
        <dsp:cNvSpPr/>
      </dsp:nvSpPr>
      <dsp:spPr>
        <a:xfrm>
          <a:off x="424" y="1004249"/>
          <a:ext cx="2137996" cy="176340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889000">
            <a:lnSpc>
              <a:spcPct val="90000"/>
            </a:lnSpc>
            <a:spcBef>
              <a:spcPct val="0"/>
            </a:spcBef>
            <a:spcAft>
              <a:spcPct val="15000"/>
            </a:spcAft>
            <a:buChar char="••"/>
          </a:pPr>
          <a:r>
            <a:rPr lang="zh-CN" altLang="en-US" sz="2000" kern="1200" dirty="0" smtClean="0">
              <a:solidFill>
                <a:srgbClr val="002060"/>
              </a:solidFill>
              <a:latin typeface="微软雅黑" panose="020B0503020204020204" pitchFamily="34" charset="-122"/>
              <a:ea typeface="微软雅黑" panose="020B0503020204020204" pitchFamily="34" charset="-122"/>
            </a:rPr>
            <a:t>替代为跳转到病毒模块的指令</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41005" y="1044830"/>
        <a:ext cx="2056834" cy="1304366"/>
      </dsp:txXfrm>
    </dsp:sp>
    <dsp:sp modelId="{DBD15331-DFA0-416C-BA46-AED22760CA38}">
      <dsp:nvSpPr>
        <dsp:cNvPr id="0" name=""/>
        <dsp:cNvSpPr/>
      </dsp:nvSpPr>
      <dsp:spPr>
        <a:xfrm>
          <a:off x="1243027" y="1382227"/>
          <a:ext cx="2608396" cy="2608396"/>
        </a:xfrm>
        <a:prstGeom prst="leftCircularArrow">
          <a:avLst>
            <a:gd name="adj1" fmla="val 3270"/>
            <a:gd name="adj2" fmla="val 403491"/>
            <a:gd name="adj3" fmla="val 2618753"/>
            <a:gd name="adj4" fmla="val 9464240"/>
            <a:gd name="adj5" fmla="val 3815"/>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438F87B-973D-4217-8CA7-4E03CE718EBA}">
      <dsp:nvSpPr>
        <dsp:cNvPr id="0" name=""/>
        <dsp:cNvSpPr/>
      </dsp:nvSpPr>
      <dsp:spPr>
        <a:xfrm>
          <a:off x="347397" y="2389778"/>
          <a:ext cx="2156715" cy="75574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修改入口指令</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369532" y="2411913"/>
        <a:ext cx="2112445" cy="711472"/>
      </dsp:txXfrm>
    </dsp:sp>
    <dsp:sp modelId="{A799191D-6B5F-4FCE-876E-979D095C859D}">
      <dsp:nvSpPr>
        <dsp:cNvPr id="0" name=""/>
        <dsp:cNvSpPr/>
      </dsp:nvSpPr>
      <dsp:spPr>
        <a:xfrm>
          <a:off x="2910252" y="734529"/>
          <a:ext cx="2137996" cy="282537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889000">
            <a:lnSpc>
              <a:spcPct val="90000"/>
            </a:lnSpc>
            <a:spcBef>
              <a:spcPct val="0"/>
            </a:spcBef>
            <a:spcAft>
              <a:spcPct val="15000"/>
            </a:spcAft>
            <a:buChar char="••"/>
          </a:pPr>
          <a:r>
            <a:rPr lang="zh-CN" altLang="en-US" sz="2000" kern="1200" dirty="0" smtClean="0">
              <a:solidFill>
                <a:srgbClr val="002060"/>
              </a:solidFill>
              <a:latin typeface="微软雅黑" panose="020B0503020204020204" pitchFamily="34" charset="-122"/>
              <a:ea typeface="微软雅黑" panose="020B0503020204020204" pitchFamily="34" charset="-122"/>
            </a:rPr>
            <a:t>跳转到病毒引导模块，加载传染、破坏和触发模块到内存</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2972872" y="1402586"/>
        <a:ext cx="2012756" cy="2094695"/>
      </dsp:txXfrm>
    </dsp:sp>
    <dsp:sp modelId="{4996E6BD-FC46-4AB0-9C3F-26B43563822B}">
      <dsp:nvSpPr>
        <dsp:cNvPr id="0" name=""/>
        <dsp:cNvSpPr/>
      </dsp:nvSpPr>
      <dsp:spPr>
        <a:xfrm>
          <a:off x="4063185" y="-164553"/>
          <a:ext cx="2944811" cy="2944811"/>
        </a:xfrm>
        <a:prstGeom prst="circularArrow">
          <a:avLst>
            <a:gd name="adj1" fmla="val 2896"/>
            <a:gd name="adj2" fmla="val 354264"/>
            <a:gd name="adj3" fmla="val 19470225"/>
            <a:gd name="adj4" fmla="val 12575511"/>
            <a:gd name="adj5" fmla="val 3379"/>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8BC50AC-52ED-4737-8971-A790EF9A2D5B}">
      <dsp:nvSpPr>
        <dsp:cNvPr id="0" name=""/>
        <dsp:cNvSpPr/>
      </dsp:nvSpPr>
      <dsp:spPr>
        <a:xfrm>
          <a:off x="3185027" y="626378"/>
          <a:ext cx="2301111" cy="755742"/>
        </a:xfrm>
        <a:prstGeom prst="roundRect">
          <a:avLst>
            <a:gd name="adj" fmla="val 1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执行引导指令</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3207162" y="648513"/>
        <a:ext cx="2256841" cy="711472"/>
      </dsp:txXfrm>
    </dsp:sp>
    <dsp:sp modelId="{68378E5B-1D3E-4903-B973-B682F21BBCE5}">
      <dsp:nvSpPr>
        <dsp:cNvPr id="0" name=""/>
        <dsp:cNvSpPr/>
      </dsp:nvSpPr>
      <dsp:spPr>
        <a:xfrm>
          <a:off x="5892278" y="1004249"/>
          <a:ext cx="2137996" cy="176340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889000">
            <a:lnSpc>
              <a:spcPct val="90000"/>
            </a:lnSpc>
            <a:spcBef>
              <a:spcPct val="0"/>
            </a:spcBef>
            <a:spcAft>
              <a:spcPct val="15000"/>
            </a:spcAft>
            <a:buChar char="••"/>
          </a:pPr>
          <a:r>
            <a:rPr lang="zh-CN" altLang="en-US" sz="2000" kern="1200" dirty="0" smtClean="0">
              <a:solidFill>
                <a:srgbClr val="002060"/>
              </a:solidFill>
              <a:latin typeface="微软雅黑" panose="020B0503020204020204" pitchFamily="34" charset="-122"/>
              <a:ea typeface="微软雅黑" panose="020B0503020204020204" pitchFamily="34" charset="-122"/>
            </a:rPr>
            <a:t>转向程序的正常执行指令</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5932859" y="1044830"/>
        <a:ext cx="2056834" cy="1304366"/>
      </dsp:txXfrm>
    </dsp:sp>
    <dsp:sp modelId="{095A1ABD-2968-47FE-800E-3E98A2A9F3E3}">
      <dsp:nvSpPr>
        <dsp:cNvPr id="0" name=""/>
        <dsp:cNvSpPr/>
      </dsp:nvSpPr>
      <dsp:spPr>
        <a:xfrm>
          <a:off x="6122108" y="2389778"/>
          <a:ext cx="2391002" cy="755742"/>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002060"/>
              </a:solidFill>
              <a:latin typeface="微软雅黑" panose="020B0503020204020204" pitchFamily="34" charset="-122"/>
              <a:ea typeface="微软雅黑" panose="020B0503020204020204" pitchFamily="34" charset="-122"/>
            </a:rPr>
            <a:t>执行程序</a:t>
          </a:r>
          <a:endParaRPr lang="zh-CN" altLang="en-US" sz="2000" kern="1200" dirty="0">
            <a:solidFill>
              <a:srgbClr val="002060"/>
            </a:solidFill>
            <a:latin typeface="微软雅黑" panose="020B0503020204020204" pitchFamily="34" charset="-122"/>
            <a:ea typeface="微软雅黑" panose="020B0503020204020204" pitchFamily="34" charset="-122"/>
          </a:endParaRPr>
        </a:p>
      </dsp:txBody>
      <dsp:txXfrm>
        <a:off x="6144243" y="2411913"/>
        <a:ext cx="2346732" cy="71147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2019/11/26</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2019/11/26</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ECD1C76-AB67-4DAB-B080-460ECE80393F}" type="datetime1">
              <a:rPr lang="zh-CN" altLang="en-US" smtClean="0"/>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93A85DB-6F6A-4B20-A1F0-C08D00B4BF95}" type="datetime1">
              <a:rPr lang="zh-CN" altLang="en-US" smtClean="0"/>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C79BF9-7FF2-4A27-8051-3DF0869AC817}" type="datetime1">
              <a:rPr lang="zh-CN" altLang="en-US" smtClean="0"/>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5A597C06-23AD-4493-A7C1-D1A43245CA11}" type="datetime1">
              <a:rPr lang="zh-CN" altLang="en-US" smtClean="0"/>
              <a:t>2019/11/26</a:t>
            </a:fld>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fld id="{0ABB52E8-0FC1-4F2D-995B-FD0AA6403605}" type="slidenum">
              <a:rPr lang="zh-CN" altLang="en-US" smtClean="0"/>
              <a:pPr>
                <a:defRPr/>
              </a:pPr>
              <a:t>‹#›</a:t>
            </a:fld>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A3A68086-DBFB-48A2-9DA1-8EF095E313CB}" type="datetime1">
              <a:rPr lang="zh-CN" altLang="en-US" smtClean="0"/>
              <a:t>2019/11/26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AA12B16-E558-4DED-B531-9014C845FD7F}" type="datetime1">
              <a:rPr lang="zh-CN" altLang="en-US" smtClean="0"/>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1524526-97F8-4760-BFA3-85E496FCBDE0}" type="datetime1">
              <a:rPr lang="zh-CN" altLang="en-US" smtClean="0"/>
              <a:t>2019/11/26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763616E-ADC6-451E-8E4C-289037C48C73}" type="datetime1">
              <a:rPr lang="zh-CN" altLang="en-US" smtClean="0"/>
              <a:t>2019/11/26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C2D98-597B-416E-A3A7-592889BEFBCC}" type="datetime1">
              <a:rPr lang="zh-CN" altLang="en-US" smtClean="0"/>
              <a:t>2019/11/26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EF5726-BA99-4F9A-8755-DE167FABFF06}" type="datetime1">
              <a:rPr lang="zh-CN" altLang="en-US" smtClean="0"/>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9F2EA4B-9FCD-4FD7-8996-5B28D1FB9989}" type="datetime1">
              <a:rPr lang="zh-CN" altLang="en-US" smtClean="0"/>
              <a:t>2019/11/26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300D175-09C4-47D9-BE99-9153065E078F}" type="datetime1">
              <a:rPr lang="zh-CN" altLang="en-US" smtClean="0"/>
              <a:t>2019/11/26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hyperlink" Target="file:///C:\WINDOWS\DESKTOP\dos%20vir.pi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user@sample.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3" name="日期占位符 2"/>
          <p:cNvSpPr>
            <a:spLocks noGrp="1"/>
          </p:cNvSpPr>
          <p:nvPr>
            <p:ph type="dt" sz="half" idx="10"/>
          </p:nvPr>
        </p:nvSpPr>
        <p:spPr>
          <a:xfrm>
            <a:off x="4727848" y="6233230"/>
            <a:ext cx="2844800" cy="365125"/>
          </a:xfrm>
        </p:spPr>
        <p:txBody>
          <a:bodyPr/>
          <a:lstStyle/>
          <a:p>
            <a:pPr algn="ctr">
              <a:defRPr/>
            </a:pPr>
            <a:fld id="{9E3D130D-BEF2-40E5-ACDF-960C01F745A2}" type="datetime2">
              <a:rPr lang="zh-CN" altLang="en-US" sz="2400" smtClean="0">
                <a:solidFill>
                  <a:srgbClr val="002060"/>
                </a:solidFill>
                <a:latin typeface="Times New Roman" panose="02020603050405020304" pitchFamily="18" charset="0"/>
                <a:cs typeface="Times New Roman" panose="02020603050405020304" pitchFamily="18" charset="0"/>
              </a:rPr>
              <a:t>2019年11月26日</a:t>
            </a:fld>
            <a:endParaRPr lang="zh-CN" alt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6456717" cy="4034483"/>
          </a:xfrm>
        </p:spPr>
        <p:txBody>
          <a:bodyPr>
            <a:normAutofit/>
          </a:bodyPr>
          <a:lstStyle/>
          <a:p>
            <a:pPr lvl="1"/>
            <a:r>
              <a:rPr lang="zh-CN" altLang="en-US" dirty="0" smtClean="0"/>
              <a:t> 分类方式</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8" name="文本框 7"/>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extLst>
              <p:ext uri="{D42A27DB-BD31-4B8C-83A1-F6EECF244321}">
                <p14:modId xmlns:p14="http://schemas.microsoft.com/office/powerpoint/2010/main" val="100415258"/>
              </p:ext>
            </p:extLst>
          </p:nvPr>
        </p:nvGraphicFramePr>
        <p:xfrm>
          <a:off x="1631504" y="1662262"/>
          <a:ext cx="9087224" cy="4694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7189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11353261" cy="4034483"/>
          </a:xfrm>
        </p:spPr>
        <p:txBody>
          <a:bodyPr>
            <a:normAutofit/>
          </a:bodyPr>
          <a:lstStyle/>
          <a:p>
            <a:pPr lvl="1"/>
            <a:r>
              <a:rPr lang="zh-CN" altLang="en-US" dirty="0" smtClean="0"/>
              <a:t> 传统计算机病毒（按传播方式分类）</a:t>
            </a:r>
            <a:endParaRPr lang="en-US" altLang="zh-CN" dirty="0" smtClean="0"/>
          </a:p>
          <a:p>
            <a:pPr lvl="2"/>
            <a:r>
              <a:rPr lang="zh-CN" altLang="en-US" dirty="0" smtClean="0"/>
              <a:t> </a:t>
            </a:r>
            <a:r>
              <a:rPr lang="zh-CN" altLang="en-US" dirty="0" smtClean="0">
                <a:solidFill>
                  <a:srgbClr val="C00000"/>
                </a:solidFill>
              </a:rPr>
              <a:t>网络病毒</a:t>
            </a:r>
            <a:r>
              <a:rPr lang="zh-CN" altLang="en-US" dirty="0" smtClean="0"/>
              <a:t>：通过</a:t>
            </a:r>
            <a:r>
              <a:rPr lang="zh-CN" altLang="en-US" dirty="0"/>
              <a:t>计算机网络传播感染网络中的可执行文件；</a:t>
            </a:r>
          </a:p>
          <a:p>
            <a:pPr lvl="2"/>
            <a:r>
              <a:rPr lang="zh-CN" altLang="en-US" dirty="0" smtClean="0"/>
              <a:t> </a:t>
            </a:r>
            <a:r>
              <a:rPr lang="zh-CN" altLang="en-US" dirty="0" smtClean="0">
                <a:solidFill>
                  <a:srgbClr val="C00000"/>
                </a:solidFill>
              </a:rPr>
              <a:t>文件病毒</a:t>
            </a:r>
            <a:r>
              <a:rPr lang="zh-CN" altLang="en-US" dirty="0" smtClean="0"/>
              <a:t>：感染</a:t>
            </a:r>
            <a:r>
              <a:rPr lang="zh-CN" altLang="en-US" dirty="0"/>
              <a:t>计算机中的文件（如：ＣＯＭ，ＥＸＥ，ＤＯＣ等）；</a:t>
            </a:r>
          </a:p>
          <a:p>
            <a:pPr lvl="2"/>
            <a:r>
              <a:rPr lang="zh-CN" altLang="en-US" dirty="0" smtClean="0"/>
              <a:t> </a:t>
            </a:r>
            <a:r>
              <a:rPr lang="zh-CN" altLang="en-US" dirty="0" smtClean="0">
                <a:solidFill>
                  <a:srgbClr val="C00000"/>
                </a:solidFill>
              </a:rPr>
              <a:t>引导型病毒</a:t>
            </a:r>
            <a:r>
              <a:rPr lang="zh-CN" altLang="en-US" dirty="0" smtClean="0"/>
              <a:t>：感染</a:t>
            </a:r>
            <a:r>
              <a:rPr lang="zh-CN" altLang="en-US" dirty="0"/>
              <a:t>软盘启动扇区（</a:t>
            </a:r>
            <a:r>
              <a:rPr lang="en-US" altLang="zh-CN" dirty="0"/>
              <a:t>Boot</a:t>
            </a:r>
            <a:r>
              <a:rPr lang="zh-CN" altLang="en-US" dirty="0"/>
              <a:t>）和硬盘的系统引导扇区（ＭＢＲ）；</a:t>
            </a:r>
          </a:p>
          <a:p>
            <a:pPr lvl="2"/>
            <a:r>
              <a:rPr lang="zh-CN" altLang="en-US" dirty="0" smtClean="0"/>
              <a:t> </a:t>
            </a:r>
            <a:r>
              <a:rPr lang="zh-CN" altLang="en-US" dirty="0" smtClean="0">
                <a:solidFill>
                  <a:srgbClr val="C00000"/>
                </a:solidFill>
              </a:rPr>
              <a:t>混合型病毒</a:t>
            </a:r>
            <a:r>
              <a:rPr lang="zh-CN" altLang="en-US" dirty="0" smtClean="0"/>
              <a:t>：是</a:t>
            </a:r>
            <a:r>
              <a:rPr lang="zh-CN" altLang="en-US" dirty="0"/>
              <a:t>上述三种情况的混合。例如：多型病毒（文件和引导型）感染文件和引导扇区两种目标，这样的病毒通常都具有复杂的算法，它们使用非常规的办法侵入系统，同时使用了加密和变形算法。</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8" name="文本框 7"/>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09254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2" y="1844824"/>
            <a:ext cx="4933970" cy="4034483"/>
          </a:xfrm>
        </p:spPr>
        <p:txBody>
          <a:bodyPr>
            <a:normAutofit fontScale="92500"/>
          </a:bodyPr>
          <a:lstStyle/>
          <a:p>
            <a:pPr lvl="1"/>
            <a:r>
              <a:rPr lang="en-US" altLang="zh-CN" dirty="0" smtClean="0"/>
              <a:t> </a:t>
            </a:r>
            <a:r>
              <a:rPr lang="zh-CN" altLang="en-US" dirty="0" smtClean="0"/>
              <a:t>基本特征</a:t>
            </a:r>
            <a:r>
              <a:rPr lang="en-US" altLang="zh-CN" dirty="0" smtClean="0"/>
              <a:t>——</a:t>
            </a:r>
            <a:r>
              <a:rPr lang="zh-CN" altLang="en-US" dirty="0" smtClean="0">
                <a:solidFill>
                  <a:srgbClr val="C00000"/>
                </a:solidFill>
              </a:rPr>
              <a:t>传染性</a:t>
            </a:r>
            <a:endParaRPr lang="en-US" altLang="zh-CN" dirty="0" smtClean="0">
              <a:solidFill>
                <a:srgbClr val="C00000"/>
              </a:solidFill>
            </a:endParaRPr>
          </a:p>
          <a:p>
            <a:pPr lvl="2"/>
            <a:r>
              <a:rPr lang="zh-CN" altLang="en-US" dirty="0" smtClean="0"/>
              <a:t> 通过</a:t>
            </a:r>
            <a:r>
              <a:rPr lang="zh-CN" altLang="en-US" dirty="0"/>
              <a:t>各种渠道从已被感染的计算机扩散到未被感染的计算机，在某些情况下造成被感染的计算机工作失常甚至</a:t>
            </a:r>
            <a:r>
              <a:rPr lang="zh-CN" altLang="en-US" dirty="0" smtClean="0"/>
              <a:t>瘫痪；</a:t>
            </a:r>
            <a:endParaRPr lang="zh-CN" altLang="en-US" dirty="0"/>
          </a:p>
          <a:p>
            <a:pPr lvl="2"/>
            <a:r>
              <a:rPr lang="zh-CN" altLang="en-US" dirty="0" smtClean="0"/>
              <a:t> 传统计算机病毒</a:t>
            </a:r>
            <a:r>
              <a:rPr lang="zh-CN" altLang="en-US" dirty="0"/>
              <a:t>程序通过修改磁盘扇区信息或文件内容并把自身嵌入到其中的方法达到病毒的传染和扩散。被嵌入的程序</a:t>
            </a:r>
            <a:r>
              <a:rPr lang="zh-CN" altLang="en-US" dirty="0">
                <a:solidFill>
                  <a:srgbClr val="C00000"/>
                </a:solidFill>
              </a:rPr>
              <a:t>叫做宿主</a:t>
            </a:r>
            <a:r>
              <a:rPr lang="zh-CN" altLang="en-US" dirty="0" smtClean="0">
                <a:solidFill>
                  <a:srgbClr val="C00000"/>
                </a:solidFill>
              </a:rPr>
              <a:t>程序</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Picture 2"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34696" y="2348880"/>
            <a:ext cx="13319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compute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696" y="2882280"/>
            <a:ext cx="1981200"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2"/>
          <p:cNvGrpSpPr>
            <a:grpSpLocks/>
          </p:cNvGrpSpPr>
          <p:nvPr/>
        </p:nvGrpSpPr>
        <p:grpSpPr bwMode="auto">
          <a:xfrm>
            <a:off x="5834296" y="2882280"/>
            <a:ext cx="669925" cy="863600"/>
            <a:chOff x="3269" y="1759"/>
            <a:chExt cx="1387" cy="1329"/>
          </a:xfrm>
        </p:grpSpPr>
        <p:sp>
          <p:nvSpPr>
            <p:cNvPr id="9" name="Oval 13">
              <a:hlinkClick r:id="rId4" action="ppaction://program"/>
            </p:cNvPr>
            <p:cNvSpPr>
              <a:spLocks noChangeArrowheads="1"/>
            </p:cNvSpPr>
            <p:nvPr/>
          </p:nvSpPr>
          <p:spPr bwMode="auto">
            <a:xfrm rot="-720000">
              <a:off x="3411" y="2296"/>
              <a:ext cx="1245" cy="792"/>
            </a:xfrm>
            <a:prstGeom prst="ellipse">
              <a:avLst/>
            </a:prstGeom>
            <a:gradFill rotWithShape="0">
              <a:gsLst>
                <a:gs pos="0">
                  <a:srgbClr val="FFA033"/>
                </a:gs>
                <a:gs pos="100000">
                  <a:srgbClr val="FFF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 name="Freeform 14"/>
            <p:cNvSpPr>
              <a:spLocks/>
            </p:cNvSpPr>
            <p:nvPr/>
          </p:nvSpPr>
          <p:spPr bwMode="auto">
            <a:xfrm>
              <a:off x="3719" y="2492"/>
              <a:ext cx="184" cy="176"/>
            </a:xfrm>
            <a:custGeom>
              <a:avLst/>
              <a:gdLst/>
              <a:ahLst/>
              <a:cxnLst>
                <a:cxn ang="0">
                  <a:pos x="0" y="0"/>
                </a:cxn>
                <a:cxn ang="0">
                  <a:pos x="273" y="0"/>
                </a:cxn>
                <a:cxn ang="0">
                  <a:pos x="118" y="176"/>
                </a:cxn>
                <a:cxn ang="0">
                  <a:pos x="177" y="47"/>
                </a:cxn>
                <a:cxn ang="0">
                  <a:pos x="57" y="100"/>
                </a:cxn>
                <a:cxn ang="0">
                  <a:pos x="150" y="29"/>
                </a:cxn>
                <a:cxn ang="0">
                  <a:pos x="0" y="0"/>
                </a:cxn>
              </a:cxnLst>
              <a:rect l="0" t="0" r="r" b="b"/>
              <a:pathLst>
                <a:path w="274" h="177">
                  <a:moveTo>
                    <a:pt x="0" y="0"/>
                  </a:moveTo>
                  <a:lnTo>
                    <a:pt x="273" y="0"/>
                  </a:lnTo>
                  <a:lnTo>
                    <a:pt x="118" y="176"/>
                  </a:lnTo>
                  <a:lnTo>
                    <a:pt x="177" y="47"/>
                  </a:lnTo>
                  <a:lnTo>
                    <a:pt x="57" y="100"/>
                  </a:lnTo>
                  <a:lnTo>
                    <a:pt x="150" y="29"/>
                  </a:lnTo>
                  <a:lnTo>
                    <a:pt x="0" y="0"/>
                  </a:lnTo>
                </a:path>
              </a:pathLst>
            </a:custGeom>
            <a:gradFill rotWithShape="0">
              <a:gsLst>
                <a:gs pos="0">
                  <a:schemeClr val="tx1"/>
                </a:gs>
                <a:gs pos="100000">
                  <a:schemeClr val="tx1">
                    <a:gamma/>
                    <a:shade val="0"/>
                    <a:invGamma/>
                  </a:schemeClr>
                </a:gs>
              </a:gsLst>
              <a:lin ang="0" scaled="1"/>
            </a:gradFill>
            <a:ln w="9525" cap="rnd">
              <a:noFill/>
              <a:round/>
              <a:headEnd/>
              <a:tailEnd/>
            </a:ln>
            <a:effectLst/>
          </p:spPr>
          <p:txBody>
            <a:bodyPr/>
            <a:lstStyle/>
            <a:p>
              <a:pPr>
                <a:defRPr/>
              </a:pPr>
              <a:endParaRPr lang="zh-CN" altLang="en-US">
                <a:latin typeface="Arial" charset="0"/>
              </a:endParaRPr>
            </a:p>
          </p:txBody>
        </p:sp>
        <p:sp>
          <p:nvSpPr>
            <p:cNvPr id="11" name="Freeform 15"/>
            <p:cNvSpPr>
              <a:spLocks/>
            </p:cNvSpPr>
            <p:nvPr/>
          </p:nvSpPr>
          <p:spPr bwMode="auto">
            <a:xfrm>
              <a:off x="4048" y="2356"/>
              <a:ext cx="185" cy="140"/>
            </a:xfrm>
            <a:custGeom>
              <a:avLst/>
              <a:gdLst>
                <a:gd name="T0" fmla="*/ 37 w 276"/>
                <a:gd name="T1" fmla="*/ 0 h 140"/>
                <a:gd name="T2" fmla="*/ 0 w 276"/>
                <a:gd name="T3" fmla="*/ 98 h 140"/>
                <a:gd name="T4" fmla="*/ 30 w 276"/>
                <a:gd name="T5" fmla="*/ 139 h 140"/>
                <a:gd name="T6" fmla="*/ 15 w 276"/>
                <a:gd name="T7" fmla="*/ 91 h 140"/>
                <a:gd name="T8" fmla="*/ 34 w 276"/>
                <a:gd name="T9" fmla="*/ 76 h 140"/>
                <a:gd name="T10" fmla="*/ 18 w 276"/>
                <a:gd name="T11" fmla="*/ 70 h 140"/>
                <a:gd name="T12" fmla="*/ 37 w 276"/>
                <a:gd name="T13" fmla="*/ 0 h 140"/>
                <a:gd name="T14" fmla="*/ 0 60000 65536"/>
                <a:gd name="T15" fmla="*/ 0 60000 65536"/>
                <a:gd name="T16" fmla="*/ 0 60000 65536"/>
                <a:gd name="T17" fmla="*/ 0 60000 65536"/>
                <a:gd name="T18" fmla="*/ 0 60000 65536"/>
                <a:gd name="T19" fmla="*/ 0 60000 65536"/>
                <a:gd name="T20" fmla="*/ 0 60000 65536"/>
                <a:gd name="T21" fmla="*/ 0 w 276"/>
                <a:gd name="T22" fmla="*/ 0 h 140"/>
                <a:gd name="T23" fmla="*/ 276 w 276"/>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140">
                  <a:moveTo>
                    <a:pt x="275" y="0"/>
                  </a:moveTo>
                  <a:lnTo>
                    <a:pt x="0" y="98"/>
                  </a:lnTo>
                  <a:lnTo>
                    <a:pt x="222" y="139"/>
                  </a:lnTo>
                  <a:lnTo>
                    <a:pt x="114" y="91"/>
                  </a:lnTo>
                  <a:lnTo>
                    <a:pt x="253" y="76"/>
                  </a:lnTo>
                  <a:lnTo>
                    <a:pt x="134" y="70"/>
                  </a:lnTo>
                  <a:lnTo>
                    <a:pt x="275" y="0"/>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2" name="Freeform 16"/>
            <p:cNvSpPr>
              <a:spLocks/>
            </p:cNvSpPr>
            <p:nvPr/>
          </p:nvSpPr>
          <p:spPr bwMode="auto">
            <a:xfrm>
              <a:off x="3684" y="2496"/>
              <a:ext cx="674" cy="485"/>
            </a:xfrm>
            <a:custGeom>
              <a:avLst/>
              <a:gdLst>
                <a:gd name="T0" fmla="*/ 0 w 1005"/>
                <a:gd name="T1" fmla="*/ 276 h 485"/>
                <a:gd name="T2" fmla="*/ 38 w 1005"/>
                <a:gd name="T3" fmla="*/ 318 h 485"/>
                <a:gd name="T4" fmla="*/ 66 w 1005"/>
                <a:gd name="T5" fmla="*/ 244 h 485"/>
                <a:gd name="T6" fmla="*/ 103 w 1005"/>
                <a:gd name="T7" fmla="*/ 202 h 485"/>
                <a:gd name="T8" fmla="*/ 136 w 1005"/>
                <a:gd name="T9" fmla="*/ 0 h 485"/>
                <a:gd name="T10" fmla="*/ 80 w 1005"/>
                <a:gd name="T11" fmla="*/ 484 h 485"/>
                <a:gd name="T12" fmla="*/ 2 w 1005"/>
                <a:gd name="T13" fmla="*/ 272 h 485"/>
                <a:gd name="T14" fmla="*/ 0 60000 65536"/>
                <a:gd name="T15" fmla="*/ 0 60000 65536"/>
                <a:gd name="T16" fmla="*/ 0 60000 65536"/>
                <a:gd name="T17" fmla="*/ 0 60000 65536"/>
                <a:gd name="T18" fmla="*/ 0 60000 65536"/>
                <a:gd name="T19" fmla="*/ 0 60000 65536"/>
                <a:gd name="T20" fmla="*/ 0 60000 65536"/>
                <a:gd name="T21" fmla="*/ 0 w 1005"/>
                <a:gd name="T22" fmla="*/ 0 h 485"/>
                <a:gd name="T23" fmla="*/ 1005 w 1005"/>
                <a:gd name="T24" fmla="*/ 485 h 4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5" h="485">
                  <a:moveTo>
                    <a:pt x="0" y="276"/>
                  </a:moveTo>
                  <a:lnTo>
                    <a:pt x="278" y="318"/>
                  </a:lnTo>
                  <a:lnTo>
                    <a:pt x="486" y="244"/>
                  </a:lnTo>
                  <a:lnTo>
                    <a:pt x="761" y="202"/>
                  </a:lnTo>
                  <a:lnTo>
                    <a:pt x="1004" y="0"/>
                  </a:lnTo>
                  <a:lnTo>
                    <a:pt x="591" y="484"/>
                  </a:lnTo>
                  <a:lnTo>
                    <a:pt x="18" y="272"/>
                  </a:lnTo>
                </a:path>
              </a:pathLst>
            </a:custGeom>
            <a:solidFill>
              <a:srgbClr val="FF00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13" name="Freeform 17"/>
            <p:cNvSpPr>
              <a:spLocks/>
            </p:cNvSpPr>
            <p:nvPr/>
          </p:nvSpPr>
          <p:spPr bwMode="auto">
            <a:xfrm>
              <a:off x="3269" y="2279"/>
              <a:ext cx="475" cy="146"/>
            </a:xfrm>
            <a:custGeom>
              <a:avLst/>
              <a:gdLst>
                <a:gd name="T0" fmla="*/ 96 w 708"/>
                <a:gd name="T1" fmla="*/ 137 h 146"/>
                <a:gd name="T2" fmla="*/ 91 w 708"/>
                <a:gd name="T3" fmla="*/ 106 h 146"/>
                <a:gd name="T4" fmla="*/ 70 w 708"/>
                <a:gd name="T5" fmla="*/ 66 h 146"/>
                <a:gd name="T6" fmla="*/ 46 w 708"/>
                <a:gd name="T7" fmla="*/ 61 h 146"/>
                <a:gd name="T8" fmla="*/ 36 w 708"/>
                <a:gd name="T9" fmla="*/ 49 h 146"/>
                <a:gd name="T10" fmla="*/ 32 w 708"/>
                <a:gd name="T11" fmla="*/ 28 h 146"/>
                <a:gd name="T12" fmla="*/ 25 w 708"/>
                <a:gd name="T13" fmla="*/ 5 h 146"/>
                <a:gd name="T14" fmla="*/ 21 w 708"/>
                <a:gd name="T15" fmla="*/ 2 h 146"/>
                <a:gd name="T16" fmla="*/ 16 w 708"/>
                <a:gd name="T17" fmla="*/ 0 h 146"/>
                <a:gd name="T18" fmla="*/ 13 w 708"/>
                <a:gd name="T19" fmla="*/ 18 h 146"/>
                <a:gd name="T20" fmla="*/ 0 w 708"/>
                <a:gd name="T21" fmla="*/ 76 h 146"/>
                <a:gd name="T22" fmla="*/ 3 w 708"/>
                <a:gd name="T23" fmla="*/ 72 h 146"/>
                <a:gd name="T24" fmla="*/ 9 w 708"/>
                <a:gd name="T25" fmla="*/ 92 h 146"/>
                <a:gd name="T26" fmla="*/ 10 w 708"/>
                <a:gd name="T27" fmla="*/ 86 h 146"/>
                <a:gd name="T28" fmla="*/ 11 w 708"/>
                <a:gd name="T29" fmla="*/ 75 h 146"/>
                <a:gd name="T30" fmla="*/ 13 w 708"/>
                <a:gd name="T31" fmla="*/ 39 h 146"/>
                <a:gd name="T32" fmla="*/ 14 w 708"/>
                <a:gd name="T33" fmla="*/ 40 h 146"/>
                <a:gd name="T34" fmla="*/ 17 w 708"/>
                <a:gd name="T35" fmla="*/ 38 h 146"/>
                <a:gd name="T36" fmla="*/ 24 w 708"/>
                <a:gd name="T37" fmla="*/ 43 h 146"/>
                <a:gd name="T38" fmla="*/ 27 w 708"/>
                <a:gd name="T39" fmla="*/ 70 h 146"/>
                <a:gd name="T40" fmla="*/ 31 w 708"/>
                <a:gd name="T41" fmla="*/ 81 h 146"/>
                <a:gd name="T42" fmla="*/ 37 w 708"/>
                <a:gd name="T43" fmla="*/ 88 h 146"/>
                <a:gd name="T44" fmla="*/ 42 w 708"/>
                <a:gd name="T45" fmla="*/ 87 h 146"/>
                <a:gd name="T46" fmla="*/ 50 w 708"/>
                <a:gd name="T47" fmla="*/ 94 h 146"/>
                <a:gd name="T48" fmla="*/ 57 w 708"/>
                <a:gd name="T49" fmla="*/ 91 h 146"/>
                <a:gd name="T50" fmla="*/ 62 w 708"/>
                <a:gd name="T51" fmla="*/ 99 h 146"/>
                <a:gd name="T52" fmla="*/ 70 w 708"/>
                <a:gd name="T53" fmla="*/ 97 h 146"/>
                <a:gd name="T54" fmla="*/ 76 w 708"/>
                <a:gd name="T55" fmla="*/ 112 h 146"/>
                <a:gd name="T56" fmla="*/ 79 w 708"/>
                <a:gd name="T57" fmla="*/ 113 h 146"/>
                <a:gd name="T58" fmla="*/ 81 w 708"/>
                <a:gd name="T59" fmla="*/ 117 h 146"/>
                <a:gd name="T60" fmla="*/ 88 w 708"/>
                <a:gd name="T61" fmla="*/ 123 h 146"/>
                <a:gd name="T62" fmla="*/ 93 w 708"/>
                <a:gd name="T63" fmla="*/ 145 h 146"/>
                <a:gd name="T64" fmla="*/ 96 w 708"/>
                <a:gd name="T65" fmla="*/ 137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8"/>
                <a:gd name="T100" fmla="*/ 0 h 146"/>
                <a:gd name="T101" fmla="*/ 708 w 708"/>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8" h="146">
                  <a:moveTo>
                    <a:pt x="707" y="137"/>
                  </a:moveTo>
                  <a:lnTo>
                    <a:pt x="674" y="106"/>
                  </a:lnTo>
                  <a:lnTo>
                    <a:pt x="520" y="66"/>
                  </a:lnTo>
                  <a:lnTo>
                    <a:pt x="334" y="61"/>
                  </a:lnTo>
                  <a:lnTo>
                    <a:pt x="263" y="49"/>
                  </a:lnTo>
                  <a:lnTo>
                    <a:pt x="236" y="28"/>
                  </a:lnTo>
                  <a:lnTo>
                    <a:pt x="186" y="5"/>
                  </a:lnTo>
                  <a:lnTo>
                    <a:pt x="153" y="2"/>
                  </a:lnTo>
                  <a:lnTo>
                    <a:pt x="120" y="0"/>
                  </a:lnTo>
                  <a:lnTo>
                    <a:pt x="92" y="18"/>
                  </a:lnTo>
                  <a:lnTo>
                    <a:pt x="0" y="76"/>
                  </a:lnTo>
                  <a:lnTo>
                    <a:pt x="19" y="72"/>
                  </a:lnTo>
                  <a:lnTo>
                    <a:pt x="62" y="92"/>
                  </a:lnTo>
                  <a:lnTo>
                    <a:pt x="76" y="86"/>
                  </a:lnTo>
                  <a:lnTo>
                    <a:pt x="82" y="75"/>
                  </a:lnTo>
                  <a:lnTo>
                    <a:pt x="93" y="39"/>
                  </a:lnTo>
                  <a:lnTo>
                    <a:pt x="102" y="40"/>
                  </a:lnTo>
                  <a:lnTo>
                    <a:pt x="125" y="38"/>
                  </a:lnTo>
                  <a:lnTo>
                    <a:pt x="181" y="43"/>
                  </a:lnTo>
                  <a:lnTo>
                    <a:pt x="199" y="70"/>
                  </a:lnTo>
                  <a:lnTo>
                    <a:pt x="225" y="81"/>
                  </a:lnTo>
                  <a:lnTo>
                    <a:pt x="271" y="88"/>
                  </a:lnTo>
                  <a:lnTo>
                    <a:pt x="311" y="87"/>
                  </a:lnTo>
                  <a:lnTo>
                    <a:pt x="367" y="94"/>
                  </a:lnTo>
                  <a:lnTo>
                    <a:pt x="417" y="91"/>
                  </a:lnTo>
                  <a:lnTo>
                    <a:pt x="459" y="99"/>
                  </a:lnTo>
                  <a:lnTo>
                    <a:pt x="513" y="97"/>
                  </a:lnTo>
                  <a:lnTo>
                    <a:pt x="565" y="112"/>
                  </a:lnTo>
                  <a:lnTo>
                    <a:pt x="581" y="113"/>
                  </a:lnTo>
                  <a:lnTo>
                    <a:pt x="598" y="117"/>
                  </a:lnTo>
                  <a:lnTo>
                    <a:pt x="645" y="123"/>
                  </a:lnTo>
                  <a:lnTo>
                    <a:pt x="682" y="145"/>
                  </a:lnTo>
                  <a:lnTo>
                    <a:pt x="707" y="137"/>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4" name="Freeform 18"/>
            <p:cNvSpPr>
              <a:spLocks/>
            </p:cNvSpPr>
            <p:nvPr/>
          </p:nvSpPr>
          <p:spPr bwMode="auto">
            <a:xfrm>
              <a:off x="4134" y="1759"/>
              <a:ext cx="238" cy="515"/>
            </a:xfrm>
            <a:custGeom>
              <a:avLst/>
              <a:gdLst>
                <a:gd name="T0" fmla="*/ 1 w 355"/>
                <a:gd name="T1" fmla="*/ 514 h 515"/>
                <a:gd name="T2" fmla="*/ 0 w 355"/>
                <a:gd name="T3" fmla="*/ 474 h 515"/>
                <a:gd name="T4" fmla="*/ 6 w 355"/>
                <a:gd name="T5" fmla="*/ 346 h 515"/>
                <a:gd name="T6" fmla="*/ 20 w 355"/>
                <a:gd name="T7" fmla="*/ 216 h 515"/>
                <a:gd name="T8" fmla="*/ 24 w 355"/>
                <a:gd name="T9" fmla="*/ 162 h 515"/>
                <a:gd name="T10" fmla="*/ 23 w 355"/>
                <a:gd name="T11" fmla="*/ 132 h 515"/>
                <a:gd name="T12" fmla="*/ 24 w 355"/>
                <a:gd name="T13" fmla="*/ 85 h 515"/>
                <a:gd name="T14" fmla="*/ 27 w 355"/>
                <a:gd name="T15" fmla="*/ 60 h 515"/>
                <a:gd name="T16" fmla="*/ 29 w 355"/>
                <a:gd name="T17" fmla="*/ 37 h 515"/>
                <a:gd name="T18" fmla="*/ 34 w 355"/>
                <a:gd name="T19" fmla="*/ 29 h 515"/>
                <a:gd name="T20" fmla="*/ 48 w 355"/>
                <a:gd name="T21" fmla="*/ 0 h 515"/>
                <a:gd name="T22" fmla="*/ 46 w 355"/>
                <a:gd name="T23" fmla="*/ 10 h 515"/>
                <a:gd name="T24" fmla="*/ 46 w 355"/>
                <a:gd name="T25" fmla="*/ 50 h 515"/>
                <a:gd name="T26" fmla="*/ 44 w 355"/>
                <a:gd name="T27" fmla="*/ 58 h 515"/>
                <a:gd name="T28" fmla="*/ 42 w 355"/>
                <a:gd name="T29" fmla="*/ 55 h 515"/>
                <a:gd name="T30" fmla="*/ 36 w 355"/>
                <a:gd name="T31" fmla="*/ 41 h 515"/>
                <a:gd name="T32" fmla="*/ 35 w 355"/>
                <a:gd name="T33" fmla="*/ 48 h 515"/>
                <a:gd name="T34" fmla="*/ 34 w 355"/>
                <a:gd name="T35" fmla="*/ 62 h 515"/>
                <a:gd name="T36" fmla="*/ 29 w 355"/>
                <a:gd name="T37" fmla="*/ 103 h 515"/>
                <a:gd name="T38" fmla="*/ 32 w 355"/>
                <a:gd name="T39" fmla="*/ 130 h 515"/>
                <a:gd name="T40" fmla="*/ 32 w 355"/>
                <a:gd name="T41" fmla="*/ 155 h 515"/>
                <a:gd name="T42" fmla="*/ 29 w 355"/>
                <a:gd name="T43" fmla="*/ 190 h 515"/>
                <a:gd name="T44" fmla="*/ 25 w 355"/>
                <a:gd name="T45" fmla="*/ 216 h 515"/>
                <a:gd name="T46" fmla="*/ 23 w 355"/>
                <a:gd name="T47" fmla="*/ 259 h 515"/>
                <a:gd name="T48" fmla="*/ 18 w 355"/>
                <a:gd name="T49" fmla="*/ 290 h 515"/>
                <a:gd name="T50" fmla="*/ 15 w 355"/>
                <a:gd name="T51" fmla="*/ 323 h 515"/>
                <a:gd name="T52" fmla="*/ 11 w 355"/>
                <a:gd name="T53" fmla="*/ 359 h 515"/>
                <a:gd name="T54" fmla="*/ 9 w 355"/>
                <a:gd name="T55" fmla="*/ 403 h 515"/>
                <a:gd name="T56" fmla="*/ 7 w 355"/>
                <a:gd name="T57" fmla="*/ 415 h 515"/>
                <a:gd name="T58" fmla="*/ 7 w 355"/>
                <a:gd name="T59" fmla="*/ 429 h 515"/>
                <a:gd name="T60" fmla="*/ 4 w 355"/>
                <a:gd name="T61" fmla="*/ 464 h 515"/>
                <a:gd name="T62" fmla="*/ 4 w 355"/>
                <a:gd name="T63" fmla="*/ 502 h 515"/>
                <a:gd name="T64" fmla="*/ 1 w 355"/>
                <a:gd name="T65" fmla="*/ 514 h 5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5"/>
                <a:gd name="T100" fmla="*/ 0 h 515"/>
                <a:gd name="T101" fmla="*/ 355 w 355"/>
                <a:gd name="T102" fmla="*/ 515 h 5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5" h="515">
                  <a:moveTo>
                    <a:pt x="10" y="514"/>
                  </a:moveTo>
                  <a:lnTo>
                    <a:pt x="0" y="474"/>
                  </a:lnTo>
                  <a:lnTo>
                    <a:pt x="47" y="346"/>
                  </a:lnTo>
                  <a:lnTo>
                    <a:pt x="149" y="216"/>
                  </a:lnTo>
                  <a:lnTo>
                    <a:pt x="179" y="162"/>
                  </a:lnTo>
                  <a:lnTo>
                    <a:pt x="174" y="132"/>
                  </a:lnTo>
                  <a:lnTo>
                    <a:pt x="181" y="85"/>
                  </a:lnTo>
                  <a:lnTo>
                    <a:pt x="196" y="60"/>
                  </a:lnTo>
                  <a:lnTo>
                    <a:pt x="212" y="37"/>
                  </a:lnTo>
                  <a:lnTo>
                    <a:pt x="246" y="29"/>
                  </a:lnTo>
                  <a:lnTo>
                    <a:pt x="354" y="0"/>
                  </a:lnTo>
                  <a:lnTo>
                    <a:pt x="341" y="10"/>
                  </a:lnTo>
                  <a:lnTo>
                    <a:pt x="335" y="50"/>
                  </a:lnTo>
                  <a:lnTo>
                    <a:pt x="321" y="58"/>
                  </a:lnTo>
                  <a:lnTo>
                    <a:pt x="308" y="55"/>
                  </a:lnTo>
                  <a:lnTo>
                    <a:pt x="265" y="41"/>
                  </a:lnTo>
                  <a:lnTo>
                    <a:pt x="261" y="48"/>
                  </a:lnTo>
                  <a:lnTo>
                    <a:pt x="247" y="62"/>
                  </a:lnTo>
                  <a:lnTo>
                    <a:pt x="220" y="103"/>
                  </a:lnTo>
                  <a:lnTo>
                    <a:pt x="236" y="130"/>
                  </a:lnTo>
                  <a:lnTo>
                    <a:pt x="232" y="155"/>
                  </a:lnTo>
                  <a:lnTo>
                    <a:pt x="211" y="190"/>
                  </a:lnTo>
                  <a:lnTo>
                    <a:pt x="188" y="216"/>
                  </a:lnTo>
                  <a:lnTo>
                    <a:pt x="164" y="259"/>
                  </a:lnTo>
                  <a:lnTo>
                    <a:pt x="131" y="290"/>
                  </a:lnTo>
                  <a:lnTo>
                    <a:pt x="116" y="323"/>
                  </a:lnTo>
                  <a:lnTo>
                    <a:pt x="82" y="359"/>
                  </a:lnTo>
                  <a:lnTo>
                    <a:pt x="67" y="403"/>
                  </a:lnTo>
                  <a:lnTo>
                    <a:pt x="58" y="415"/>
                  </a:lnTo>
                  <a:lnTo>
                    <a:pt x="52" y="429"/>
                  </a:lnTo>
                  <a:lnTo>
                    <a:pt x="31" y="464"/>
                  </a:lnTo>
                  <a:lnTo>
                    <a:pt x="32" y="502"/>
                  </a:lnTo>
                  <a:lnTo>
                    <a:pt x="10" y="514"/>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pic>
        <p:nvPicPr>
          <p:cNvPr id="15" name="Picture 2"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8496" y="4177680"/>
            <a:ext cx="13319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3496" y="3263280"/>
            <a:ext cx="13319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p:cNvCxnSpPr>
            <a:endCxn id="6" idx="1"/>
          </p:cNvCxnSpPr>
          <p:nvPr/>
        </p:nvCxnSpPr>
        <p:spPr>
          <a:xfrm flipV="1">
            <a:off x="7053496" y="2844180"/>
            <a:ext cx="1981200" cy="8763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77296" y="3720480"/>
            <a:ext cx="4038600" cy="76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977296" y="3720480"/>
            <a:ext cx="2286000" cy="9144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4" descr="compute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696" y="2272680"/>
            <a:ext cx="129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descr="compute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496" y="3187080"/>
            <a:ext cx="129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compute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496" y="4101480"/>
            <a:ext cx="129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12"/>
          <p:cNvGrpSpPr>
            <a:grpSpLocks/>
          </p:cNvGrpSpPr>
          <p:nvPr/>
        </p:nvGrpSpPr>
        <p:grpSpPr bwMode="auto">
          <a:xfrm>
            <a:off x="5834296" y="2882280"/>
            <a:ext cx="669925" cy="863600"/>
            <a:chOff x="3269" y="1759"/>
            <a:chExt cx="1387" cy="1329"/>
          </a:xfrm>
        </p:grpSpPr>
        <p:sp>
          <p:nvSpPr>
            <p:cNvPr id="24" name="Oval 13">
              <a:hlinkClick r:id="rId4" action="ppaction://program"/>
            </p:cNvPr>
            <p:cNvSpPr>
              <a:spLocks noChangeArrowheads="1"/>
            </p:cNvSpPr>
            <p:nvPr/>
          </p:nvSpPr>
          <p:spPr bwMode="auto">
            <a:xfrm rot="-720000">
              <a:off x="3411" y="2296"/>
              <a:ext cx="1245" cy="792"/>
            </a:xfrm>
            <a:prstGeom prst="ellipse">
              <a:avLst/>
            </a:prstGeom>
            <a:gradFill rotWithShape="0">
              <a:gsLst>
                <a:gs pos="0">
                  <a:srgbClr val="FFA033"/>
                </a:gs>
                <a:gs pos="100000">
                  <a:srgbClr val="FFF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 name="Freeform 14"/>
            <p:cNvSpPr>
              <a:spLocks/>
            </p:cNvSpPr>
            <p:nvPr/>
          </p:nvSpPr>
          <p:spPr bwMode="auto">
            <a:xfrm>
              <a:off x="3719" y="2492"/>
              <a:ext cx="184" cy="176"/>
            </a:xfrm>
            <a:custGeom>
              <a:avLst/>
              <a:gdLst/>
              <a:ahLst/>
              <a:cxnLst>
                <a:cxn ang="0">
                  <a:pos x="0" y="0"/>
                </a:cxn>
                <a:cxn ang="0">
                  <a:pos x="273" y="0"/>
                </a:cxn>
                <a:cxn ang="0">
                  <a:pos x="118" y="176"/>
                </a:cxn>
                <a:cxn ang="0">
                  <a:pos x="177" y="47"/>
                </a:cxn>
                <a:cxn ang="0">
                  <a:pos x="57" y="100"/>
                </a:cxn>
                <a:cxn ang="0">
                  <a:pos x="150" y="29"/>
                </a:cxn>
                <a:cxn ang="0">
                  <a:pos x="0" y="0"/>
                </a:cxn>
              </a:cxnLst>
              <a:rect l="0" t="0" r="r" b="b"/>
              <a:pathLst>
                <a:path w="274" h="177">
                  <a:moveTo>
                    <a:pt x="0" y="0"/>
                  </a:moveTo>
                  <a:lnTo>
                    <a:pt x="273" y="0"/>
                  </a:lnTo>
                  <a:lnTo>
                    <a:pt x="118" y="176"/>
                  </a:lnTo>
                  <a:lnTo>
                    <a:pt x="177" y="47"/>
                  </a:lnTo>
                  <a:lnTo>
                    <a:pt x="57" y="100"/>
                  </a:lnTo>
                  <a:lnTo>
                    <a:pt x="150" y="29"/>
                  </a:lnTo>
                  <a:lnTo>
                    <a:pt x="0" y="0"/>
                  </a:lnTo>
                </a:path>
              </a:pathLst>
            </a:custGeom>
            <a:gradFill rotWithShape="0">
              <a:gsLst>
                <a:gs pos="0">
                  <a:schemeClr val="tx1"/>
                </a:gs>
                <a:gs pos="100000">
                  <a:schemeClr val="tx1">
                    <a:gamma/>
                    <a:shade val="0"/>
                    <a:invGamma/>
                  </a:schemeClr>
                </a:gs>
              </a:gsLst>
              <a:lin ang="0" scaled="1"/>
            </a:gradFill>
            <a:ln w="9525" cap="rnd">
              <a:noFill/>
              <a:round/>
              <a:headEnd/>
              <a:tailEnd/>
            </a:ln>
            <a:effectLst/>
          </p:spPr>
          <p:txBody>
            <a:bodyPr/>
            <a:lstStyle/>
            <a:p>
              <a:pPr>
                <a:defRPr/>
              </a:pPr>
              <a:endParaRPr lang="zh-CN" altLang="en-US">
                <a:latin typeface="Arial" charset="0"/>
              </a:endParaRPr>
            </a:p>
          </p:txBody>
        </p:sp>
        <p:sp>
          <p:nvSpPr>
            <p:cNvPr id="26" name="Freeform 15"/>
            <p:cNvSpPr>
              <a:spLocks/>
            </p:cNvSpPr>
            <p:nvPr/>
          </p:nvSpPr>
          <p:spPr bwMode="auto">
            <a:xfrm>
              <a:off x="4048" y="2356"/>
              <a:ext cx="185" cy="140"/>
            </a:xfrm>
            <a:custGeom>
              <a:avLst/>
              <a:gdLst>
                <a:gd name="T0" fmla="*/ 37 w 276"/>
                <a:gd name="T1" fmla="*/ 0 h 140"/>
                <a:gd name="T2" fmla="*/ 0 w 276"/>
                <a:gd name="T3" fmla="*/ 98 h 140"/>
                <a:gd name="T4" fmla="*/ 30 w 276"/>
                <a:gd name="T5" fmla="*/ 139 h 140"/>
                <a:gd name="T6" fmla="*/ 15 w 276"/>
                <a:gd name="T7" fmla="*/ 91 h 140"/>
                <a:gd name="T8" fmla="*/ 34 w 276"/>
                <a:gd name="T9" fmla="*/ 76 h 140"/>
                <a:gd name="T10" fmla="*/ 18 w 276"/>
                <a:gd name="T11" fmla="*/ 70 h 140"/>
                <a:gd name="T12" fmla="*/ 37 w 276"/>
                <a:gd name="T13" fmla="*/ 0 h 140"/>
                <a:gd name="T14" fmla="*/ 0 60000 65536"/>
                <a:gd name="T15" fmla="*/ 0 60000 65536"/>
                <a:gd name="T16" fmla="*/ 0 60000 65536"/>
                <a:gd name="T17" fmla="*/ 0 60000 65536"/>
                <a:gd name="T18" fmla="*/ 0 60000 65536"/>
                <a:gd name="T19" fmla="*/ 0 60000 65536"/>
                <a:gd name="T20" fmla="*/ 0 60000 65536"/>
                <a:gd name="T21" fmla="*/ 0 w 276"/>
                <a:gd name="T22" fmla="*/ 0 h 140"/>
                <a:gd name="T23" fmla="*/ 276 w 276"/>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140">
                  <a:moveTo>
                    <a:pt x="275" y="0"/>
                  </a:moveTo>
                  <a:lnTo>
                    <a:pt x="0" y="98"/>
                  </a:lnTo>
                  <a:lnTo>
                    <a:pt x="222" y="139"/>
                  </a:lnTo>
                  <a:lnTo>
                    <a:pt x="114" y="91"/>
                  </a:lnTo>
                  <a:lnTo>
                    <a:pt x="253" y="76"/>
                  </a:lnTo>
                  <a:lnTo>
                    <a:pt x="134" y="70"/>
                  </a:lnTo>
                  <a:lnTo>
                    <a:pt x="275" y="0"/>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 name="Freeform 16"/>
            <p:cNvSpPr>
              <a:spLocks/>
            </p:cNvSpPr>
            <p:nvPr/>
          </p:nvSpPr>
          <p:spPr bwMode="auto">
            <a:xfrm>
              <a:off x="3684" y="2496"/>
              <a:ext cx="674" cy="485"/>
            </a:xfrm>
            <a:custGeom>
              <a:avLst/>
              <a:gdLst>
                <a:gd name="T0" fmla="*/ 0 w 1005"/>
                <a:gd name="T1" fmla="*/ 276 h 485"/>
                <a:gd name="T2" fmla="*/ 38 w 1005"/>
                <a:gd name="T3" fmla="*/ 318 h 485"/>
                <a:gd name="T4" fmla="*/ 66 w 1005"/>
                <a:gd name="T5" fmla="*/ 244 h 485"/>
                <a:gd name="T6" fmla="*/ 103 w 1005"/>
                <a:gd name="T7" fmla="*/ 202 h 485"/>
                <a:gd name="T8" fmla="*/ 136 w 1005"/>
                <a:gd name="T9" fmla="*/ 0 h 485"/>
                <a:gd name="T10" fmla="*/ 80 w 1005"/>
                <a:gd name="T11" fmla="*/ 484 h 485"/>
                <a:gd name="T12" fmla="*/ 2 w 1005"/>
                <a:gd name="T13" fmla="*/ 272 h 485"/>
                <a:gd name="T14" fmla="*/ 0 60000 65536"/>
                <a:gd name="T15" fmla="*/ 0 60000 65536"/>
                <a:gd name="T16" fmla="*/ 0 60000 65536"/>
                <a:gd name="T17" fmla="*/ 0 60000 65536"/>
                <a:gd name="T18" fmla="*/ 0 60000 65536"/>
                <a:gd name="T19" fmla="*/ 0 60000 65536"/>
                <a:gd name="T20" fmla="*/ 0 60000 65536"/>
                <a:gd name="T21" fmla="*/ 0 w 1005"/>
                <a:gd name="T22" fmla="*/ 0 h 485"/>
                <a:gd name="T23" fmla="*/ 1005 w 1005"/>
                <a:gd name="T24" fmla="*/ 485 h 4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5" h="485">
                  <a:moveTo>
                    <a:pt x="0" y="276"/>
                  </a:moveTo>
                  <a:lnTo>
                    <a:pt x="278" y="318"/>
                  </a:lnTo>
                  <a:lnTo>
                    <a:pt x="486" y="244"/>
                  </a:lnTo>
                  <a:lnTo>
                    <a:pt x="761" y="202"/>
                  </a:lnTo>
                  <a:lnTo>
                    <a:pt x="1004" y="0"/>
                  </a:lnTo>
                  <a:lnTo>
                    <a:pt x="591" y="484"/>
                  </a:lnTo>
                  <a:lnTo>
                    <a:pt x="18" y="272"/>
                  </a:lnTo>
                </a:path>
              </a:pathLst>
            </a:custGeom>
            <a:solidFill>
              <a:srgbClr val="FF00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8" name="Freeform 17"/>
            <p:cNvSpPr>
              <a:spLocks/>
            </p:cNvSpPr>
            <p:nvPr/>
          </p:nvSpPr>
          <p:spPr bwMode="auto">
            <a:xfrm>
              <a:off x="3269" y="2279"/>
              <a:ext cx="475" cy="146"/>
            </a:xfrm>
            <a:custGeom>
              <a:avLst/>
              <a:gdLst>
                <a:gd name="T0" fmla="*/ 96 w 708"/>
                <a:gd name="T1" fmla="*/ 137 h 146"/>
                <a:gd name="T2" fmla="*/ 91 w 708"/>
                <a:gd name="T3" fmla="*/ 106 h 146"/>
                <a:gd name="T4" fmla="*/ 70 w 708"/>
                <a:gd name="T5" fmla="*/ 66 h 146"/>
                <a:gd name="T6" fmla="*/ 46 w 708"/>
                <a:gd name="T7" fmla="*/ 61 h 146"/>
                <a:gd name="T8" fmla="*/ 36 w 708"/>
                <a:gd name="T9" fmla="*/ 49 h 146"/>
                <a:gd name="T10" fmla="*/ 32 w 708"/>
                <a:gd name="T11" fmla="*/ 28 h 146"/>
                <a:gd name="T12" fmla="*/ 25 w 708"/>
                <a:gd name="T13" fmla="*/ 5 h 146"/>
                <a:gd name="T14" fmla="*/ 21 w 708"/>
                <a:gd name="T15" fmla="*/ 2 h 146"/>
                <a:gd name="T16" fmla="*/ 16 w 708"/>
                <a:gd name="T17" fmla="*/ 0 h 146"/>
                <a:gd name="T18" fmla="*/ 13 w 708"/>
                <a:gd name="T19" fmla="*/ 18 h 146"/>
                <a:gd name="T20" fmla="*/ 0 w 708"/>
                <a:gd name="T21" fmla="*/ 76 h 146"/>
                <a:gd name="T22" fmla="*/ 3 w 708"/>
                <a:gd name="T23" fmla="*/ 72 h 146"/>
                <a:gd name="T24" fmla="*/ 9 w 708"/>
                <a:gd name="T25" fmla="*/ 92 h 146"/>
                <a:gd name="T26" fmla="*/ 10 w 708"/>
                <a:gd name="T27" fmla="*/ 86 h 146"/>
                <a:gd name="T28" fmla="*/ 11 w 708"/>
                <a:gd name="T29" fmla="*/ 75 h 146"/>
                <a:gd name="T30" fmla="*/ 13 w 708"/>
                <a:gd name="T31" fmla="*/ 39 h 146"/>
                <a:gd name="T32" fmla="*/ 14 w 708"/>
                <a:gd name="T33" fmla="*/ 40 h 146"/>
                <a:gd name="T34" fmla="*/ 17 w 708"/>
                <a:gd name="T35" fmla="*/ 38 h 146"/>
                <a:gd name="T36" fmla="*/ 24 w 708"/>
                <a:gd name="T37" fmla="*/ 43 h 146"/>
                <a:gd name="T38" fmla="*/ 27 w 708"/>
                <a:gd name="T39" fmla="*/ 70 h 146"/>
                <a:gd name="T40" fmla="*/ 31 w 708"/>
                <a:gd name="T41" fmla="*/ 81 h 146"/>
                <a:gd name="T42" fmla="*/ 37 w 708"/>
                <a:gd name="T43" fmla="*/ 88 h 146"/>
                <a:gd name="T44" fmla="*/ 42 w 708"/>
                <a:gd name="T45" fmla="*/ 87 h 146"/>
                <a:gd name="T46" fmla="*/ 50 w 708"/>
                <a:gd name="T47" fmla="*/ 94 h 146"/>
                <a:gd name="T48" fmla="*/ 57 w 708"/>
                <a:gd name="T49" fmla="*/ 91 h 146"/>
                <a:gd name="T50" fmla="*/ 62 w 708"/>
                <a:gd name="T51" fmla="*/ 99 h 146"/>
                <a:gd name="T52" fmla="*/ 70 w 708"/>
                <a:gd name="T53" fmla="*/ 97 h 146"/>
                <a:gd name="T54" fmla="*/ 76 w 708"/>
                <a:gd name="T55" fmla="*/ 112 h 146"/>
                <a:gd name="T56" fmla="*/ 79 w 708"/>
                <a:gd name="T57" fmla="*/ 113 h 146"/>
                <a:gd name="T58" fmla="*/ 81 w 708"/>
                <a:gd name="T59" fmla="*/ 117 h 146"/>
                <a:gd name="T60" fmla="*/ 88 w 708"/>
                <a:gd name="T61" fmla="*/ 123 h 146"/>
                <a:gd name="T62" fmla="*/ 93 w 708"/>
                <a:gd name="T63" fmla="*/ 145 h 146"/>
                <a:gd name="T64" fmla="*/ 96 w 708"/>
                <a:gd name="T65" fmla="*/ 137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8"/>
                <a:gd name="T100" fmla="*/ 0 h 146"/>
                <a:gd name="T101" fmla="*/ 708 w 708"/>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8" h="146">
                  <a:moveTo>
                    <a:pt x="707" y="137"/>
                  </a:moveTo>
                  <a:lnTo>
                    <a:pt x="674" y="106"/>
                  </a:lnTo>
                  <a:lnTo>
                    <a:pt x="520" y="66"/>
                  </a:lnTo>
                  <a:lnTo>
                    <a:pt x="334" y="61"/>
                  </a:lnTo>
                  <a:lnTo>
                    <a:pt x="263" y="49"/>
                  </a:lnTo>
                  <a:lnTo>
                    <a:pt x="236" y="28"/>
                  </a:lnTo>
                  <a:lnTo>
                    <a:pt x="186" y="5"/>
                  </a:lnTo>
                  <a:lnTo>
                    <a:pt x="153" y="2"/>
                  </a:lnTo>
                  <a:lnTo>
                    <a:pt x="120" y="0"/>
                  </a:lnTo>
                  <a:lnTo>
                    <a:pt x="92" y="18"/>
                  </a:lnTo>
                  <a:lnTo>
                    <a:pt x="0" y="76"/>
                  </a:lnTo>
                  <a:lnTo>
                    <a:pt x="19" y="72"/>
                  </a:lnTo>
                  <a:lnTo>
                    <a:pt x="62" y="92"/>
                  </a:lnTo>
                  <a:lnTo>
                    <a:pt x="76" y="86"/>
                  </a:lnTo>
                  <a:lnTo>
                    <a:pt x="82" y="75"/>
                  </a:lnTo>
                  <a:lnTo>
                    <a:pt x="93" y="39"/>
                  </a:lnTo>
                  <a:lnTo>
                    <a:pt x="102" y="40"/>
                  </a:lnTo>
                  <a:lnTo>
                    <a:pt x="125" y="38"/>
                  </a:lnTo>
                  <a:lnTo>
                    <a:pt x="181" y="43"/>
                  </a:lnTo>
                  <a:lnTo>
                    <a:pt x="199" y="70"/>
                  </a:lnTo>
                  <a:lnTo>
                    <a:pt x="225" y="81"/>
                  </a:lnTo>
                  <a:lnTo>
                    <a:pt x="271" y="88"/>
                  </a:lnTo>
                  <a:lnTo>
                    <a:pt x="311" y="87"/>
                  </a:lnTo>
                  <a:lnTo>
                    <a:pt x="367" y="94"/>
                  </a:lnTo>
                  <a:lnTo>
                    <a:pt x="417" y="91"/>
                  </a:lnTo>
                  <a:lnTo>
                    <a:pt x="459" y="99"/>
                  </a:lnTo>
                  <a:lnTo>
                    <a:pt x="513" y="97"/>
                  </a:lnTo>
                  <a:lnTo>
                    <a:pt x="565" y="112"/>
                  </a:lnTo>
                  <a:lnTo>
                    <a:pt x="581" y="113"/>
                  </a:lnTo>
                  <a:lnTo>
                    <a:pt x="598" y="117"/>
                  </a:lnTo>
                  <a:lnTo>
                    <a:pt x="645" y="123"/>
                  </a:lnTo>
                  <a:lnTo>
                    <a:pt x="682" y="145"/>
                  </a:lnTo>
                  <a:lnTo>
                    <a:pt x="707" y="137"/>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9" name="Freeform 18"/>
            <p:cNvSpPr>
              <a:spLocks/>
            </p:cNvSpPr>
            <p:nvPr/>
          </p:nvSpPr>
          <p:spPr bwMode="auto">
            <a:xfrm>
              <a:off x="4134" y="1759"/>
              <a:ext cx="238" cy="515"/>
            </a:xfrm>
            <a:custGeom>
              <a:avLst/>
              <a:gdLst>
                <a:gd name="T0" fmla="*/ 1 w 355"/>
                <a:gd name="T1" fmla="*/ 514 h 515"/>
                <a:gd name="T2" fmla="*/ 0 w 355"/>
                <a:gd name="T3" fmla="*/ 474 h 515"/>
                <a:gd name="T4" fmla="*/ 6 w 355"/>
                <a:gd name="T5" fmla="*/ 346 h 515"/>
                <a:gd name="T6" fmla="*/ 20 w 355"/>
                <a:gd name="T7" fmla="*/ 216 h 515"/>
                <a:gd name="T8" fmla="*/ 24 w 355"/>
                <a:gd name="T9" fmla="*/ 162 h 515"/>
                <a:gd name="T10" fmla="*/ 23 w 355"/>
                <a:gd name="T11" fmla="*/ 132 h 515"/>
                <a:gd name="T12" fmla="*/ 24 w 355"/>
                <a:gd name="T13" fmla="*/ 85 h 515"/>
                <a:gd name="T14" fmla="*/ 27 w 355"/>
                <a:gd name="T15" fmla="*/ 60 h 515"/>
                <a:gd name="T16" fmla="*/ 29 w 355"/>
                <a:gd name="T17" fmla="*/ 37 h 515"/>
                <a:gd name="T18" fmla="*/ 34 w 355"/>
                <a:gd name="T19" fmla="*/ 29 h 515"/>
                <a:gd name="T20" fmla="*/ 48 w 355"/>
                <a:gd name="T21" fmla="*/ 0 h 515"/>
                <a:gd name="T22" fmla="*/ 46 w 355"/>
                <a:gd name="T23" fmla="*/ 10 h 515"/>
                <a:gd name="T24" fmla="*/ 46 w 355"/>
                <a:gd name="T25" fmla="*/ 50 h 515"/>
                <a:gd name="T26" fmla="*/ 44 w 355"/>
                <a:gd name="T27" fmla="*/ 58 h 515"/>
                <a:gd name="T28" fmla="*/ 42 w 355"/>
                <a:gd name="T29" fmla="*/ 55 h 515"/>
                <a:gd name="T30" fmla="*/ 36 w 355"/>
                <a:gd name="T31" fmla="*/ 41 h 515"/>
                <a:gd name="T32" fmla="*/ 35 w 355"/>
                <a:gd name="T33" fmla="*/ 48 h 515"/>
                <a:gd name="T34" fmla="*/ 34 w 355"/>
                <a:gd name="T35" fmla="*/ 62 h 515"/>
                <a:gd name="T36" fmla="*/ 29 w 355"/>
                <a:gd name="T37" fmla="*/ 103 h 515"/>
                <a:gd name="T38" fmla="*/ 32 w 355"/>
                <a:gd name="T39" fmla="*/ 130 h 515"/>
                <a:gd name="T40" fmla="*/ 32 w 355"/>
                <a:gd name="T41" fmla="*/ 155 h 515"/>
                <a:gd name="T42" fmla="*/ 29 w 355"/>
                <a:gd name="T43" fmla="*/ 190 h 515"/>
                <a:gd name="T44" fmla="*/ 25 w 355"/>
                <a:gd name="T45" fmla="*/ 216 h 515"/>
                <a:gd name="T46" fmla="*/ 23 w 355"/>
                <a:gd name="T47" fmla="*/ 259 h 515"/>
                <a:gd name="T48" fmla="*/ 18 w 355"/>
                <a:gd name="T49" fmla="*/ 290 h 515"/>
                <a:gd name="T50" fmla="*/ 15 w 355"/>
                <a:gd name="T51" fmla="*/ 323 h 515"/>
                <a:gd name="T52" fmla="*/ 11 w 355"/>
                <a:gd name="T53" fmla="*/ 359 h 515"/>
                <a:gd name="T54" fmla="*/ 9 w 355"/>
                <a:gd name="T55" fmla="*/ 403 h 515"/>
                <a:gd name="T56" fmla="*/ 7 w 355"/>
                <a:gd name="T57" fmla="*/ 415 h 515"/>
                <a:gd name="T58" fmla="*/ 7 w 355"/>
                <a:gd name="T59" fmla="*/ 429 h 515"/>
                <a:gd name="T60" fmla="*/ 4 w 355"/>
                <a:gd name="T61" fmla="*/ 464 h 515"/>
                <a:gd name="T62" fmla="*/ 4 w 355"/>
                <a:gd name="T63" fmla="*/ 502 h 515"/>
                <a:gd name="T64" fmla="*/ 1 w 355"/>
                <a:gd name="T65" fmla="*/ 514 h 5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5"/>
                <a:gd name="T100" fmla="*/ 0 h 515"/>
                <a:gd name="T101" fmla="*/ 355 w 355"/>
                <a:gd name="T102" fmla="*/ 515 h 5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5" h="515">
                  <a:moveTo>
                    <a:pt x="10" y="514"/>
                  </a:moveTo>
                  <a:lnTo>
                    <a:pt x="0" y="474"/>
                  </a:lnTo>
                  <a:lnTo>
                    <a:pt x="47" y="346"/>
                  </a:lnTo>
                  <a:lnTo>
                    <a:pt x="149" y="216"/>
                  </a:lnTo>
                  <a:lnTo>
                    <a:pt x="179" y="162"/>
                  </a:lnTo>
                  <a:lnTo>
                    <a:pt x="174" y="132"/>
                  </a:lnTo>
                  <a:lnTo>
                    <a:pt x="181" y="85"/>
                  </a:lnTo>
                  <a:lnTo>
                    <a:pt x="196" y="60"/>
                  </a:lnTo>
                  <a:lnTo>
                    <a:pt x="212" y="37"/>
                  </a:lnTo>
                  <a:lnTo>
                    <a:pt x="246" y="29"/>
                  </a:lnTo>
                  <a:lnTo>
                    <a:pt x="354" y="0"/>
                  </a:lnTo>
                  <a:lnTo>
                    <a:pt x="341" y="10"/>
                  </a:lnTo>
                  <a:lnTo>
                    <a:pt x="335" y="50"/>
                  </a:lnTo>
                  <a:lnTo>
                    <a:pt x="321" y="58"/>
                  </a:lnTo>
                  <a:lnTo>
                    <a:pt x="308" y="55"/>
                  </a:lnTo>
                  <a:lnTo>
                    <a:pt x="265" y="41"/>
                  </a:lnTo>
                  <a:lnTo>
                    <a:pt x="261" y="48"/>
                  </a:lnTo>
                  <a:lnTo>
                    <a:pt x="247" y="62"/>
                  </a:lnTo>
                  <a:lnTo>
                    <a:pt x="220" y="103"/>
                  </a:lnTo>
                  <a:lnTo>
                    <a:pt x="236" y="130"/>
                  </a:lnTo>
                  <a:lnTo>
                    <a:pt x="232" y="155"/>
                  </a:lnTo>
                  <a:lnTo>
                    <a:pt x="211" y="190"/>
                  </a:lnTo>
                  <a:lnTo>
                    <a:pt x="188" y="216"/>
                  </a:lnTo>
                  <a:lnTo>
                    <a:pt x="164" y="259"/>
                  </a:lnTo>
                  <a:lnTo>
                    <a:pt x="131" y="290"/>
                  </a:lnTo>
                  <a:lnTo>
                    <a:pt x="116" y="323"/>
                  </a:lnTo>
                  <a:lnTo>
                    <a:pt x="82" y="359"/>
                  </a:lnTo>
                  <a:lnTo>
                    <a:pt x="67" y="403"/>
                  </a:lnTo>
                  <a:lnTo>
                    <a:pt x="58" y="415"/>
                  </a:lnTo>
                  <a:lnTo>
                    <a:pt x="52" y="429"/>
                  </a:lnTo>
                  <a:lnTo>
                    <a:pt x="31" y="464"/>
                  </a:lnTo>
                  <a:lnTo>
                    <a:pt x="32" y="502"/>
                  </a:lnTo>
                  <a:lnTo>
                    <a:pt x="10" y="514"/>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30" name="Group 47"/>
          <p:cNvGrpSpPr>
            <a:grpSpLocks/>
          </p:cNvGrpSpPr>
          <p:nvPr/>
        </p:nvGrpSpPr>
        <p:grpSpPr bwMode="auto">
          <a:xfrm>
            <a:off x="9339496" y="2120280"/>
            <a:ext cx="671513" cy="865188"/>
            <a:chOff x="3269" y="1759"/>
            <a:chExt cx="1387" cy="1329"/>
          </a:xfrm>
        </p:grpSpPr>
        <p:sp>
          <p:nvSpPr>
            <p:cNvPr id="31" name="Oval 48">
              <a:hlinkClick r:id="rId4" action="ppaction://program"/>
            </p:cNvPr>
            <p:cNvSpPr>
              <a:spLocks noChangeArrowheads="1"/>
            </p:cNvSpPr>
            <p:nvPr/>
          </p:nvSpPr>
          <p:spPr bwMode="auto">
            <a:xfrm rot="-720000">
              <a:off x="3411" y="2296"/>
              <a:ext cx="1245" cy="792"/>
            </a:xfrm>
            <a:prstGeom prst="ellipse">
              <a:avLst/>
            </a:prstGeom>
            <a:gradFill rotWithShape="0">
              <a:gsLst>
                <a:gs pos="0">
                  <a:srgbClr val="FFA033"/>
                </a:gs>
                <a:gs pos="100000">
                  <a:srgbClr val="FFF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Freeform 49"/>
            <p:cNvSpPr>
              <a:spLocks/>
            </p:cNvSpPr>
            <p:nvPr/>
          </p:nvSpPr>
          <p:spPr bwMode="auto">
            <a:xfrm>
              <a:off x="3721" y="2491"/>
              <a:ext cx="184" cy="178"/>
            </a:xfrm>
            <a:custGeom>
              <a:avLst/>
              <a:gdLst/>
              <a:ahLst/>
              <a:cxnLst>
                <a:cxn ang="0">
                  <a:pos x="0" y="0"/>
                </a:cxn>
                <a:cxn ang="0">
                  <a:pos x="273" y="0"/>
                </a:cxn>
                <a:cxn ang="0">
                  <a:pos x="118" y="176"/>
                </a:cxn>
                <a:cxn ang="0">
                  <a:pos x="177" y="47"/>
                </a:cxn>
                <a:cxn ang="0">
                  <a:pos x="57" y="100"/>
                </a:cxn>
                <a:cxn ang="0">
                  <a:pos x="150" y="29"/>
                </a:cxn>
                <a:cxn ang="0">
                  <a:pos x="0" y="0"/>
                </a:cxn>
              </a:cxnLst>
              <a:rect l="0" t="0" r="r" b="b"/>
              <a:pathLst>
                <a:path w="274" h="177">
                  <a:moveTo>
                    <a:pt x="0" y="0"/>
                  </a:moveTo>
                  <a:lnTo>
                    <a:pt x="273" y="0"/>
                  </a:lnTo>
                  <a:lnTo>
                    <a:pt x="118" y="176"/>
                  </a:lnTo>
                  <a:lnTo>
                    <a:pt x="177" y="47"/>
                  </a:lnTo>
                  <a:lnTo>
                    <a:pt x="57" y="100"/>
                  </a:lnTo>
                  <a:lnTo>
                    <a:pt x="150" y="29"/>
                  </a:lnTo>
                  <a:lnTo>
                    <a:pt x="0" y="0"/>
                  </a:lnTo>
                </a:path>
              </a:pathLst>
            </a:custGeom>
            <a:gradFill rotWithShape="0">
              <a:gsLst>
                <a:gs pos="0">
                  <a:schemeClr val="tx1"/>
                </a:gs>
                <a:gs pos="100000">
                  <a:schemeClr val="tx1">
                    <a:gamma/>
                    <a:shade val="0"/>
                    <a:invGamma/>
                  </a:schemeClr>
                </a:gs>
              </a:gsLst>
              <a:lin ang="0" scaled="1"/>
            </a:gradFill>
            <a:ln w="9525" cap="rnd">
              <a:noFill/>
              <a:round/>
              <a:headEnd/>
              <a:tailEnd/>
            </a:ln>
            <a:effectLst/>
          </p:spPr>
          <p:txBody>
            <a:bodyPr/>
            <a:lstStyle/>
            <a:p>
              <a:pPr>
                <a:defRPr/>
              </a:pPr>
              <a:endParaRPr lang="zh-CN" altLang="en-US">
                <a:latin typeface="Arial" charset="0"/>
              </a:endParaRPr>
            </a:p>
          </p:txBody>
        </p:sp>
        <p:sp>
          <p:nvSpPr>
            <p:cNvPr id="33" name="Freeform 50"/>
            <p:cNvSpPr>
              <a:spLocks/>
            </p:cNvSpPr>
            <p:nvPr/>
          </p:nvSpPr>
          <p:spPr bwMode="auto">
            <a:xfrm>
              <a:off x="4048" y="2356"/>
              <a:ext cx="185" cy="140"/>
            </a:xfrm>
            <a:custGeom>
              <a:avLst/>
              <a:gdLst>
                <a:gd name="T0" fmla="*/ 55 w 276"/>
                <a:gd name="T1" fmla="*/ 0 h 140"/>
                <a:gd name="T2" fmla="*/ 0 w 276"/>
                <a:gd name="T3" fmla="*/ 98 h 140"/>
                <a:gd name="T4" fmla="*/ 45 w 276"/>
                <a:gd name="T5" fmla="*/ 139 h 140"/>
                <a:gd name="T6" fmla="*/ 23 w 276"/>
                <a:gd name="T7" fmla="*/ 91 h 140"/>
                <a:gd name="T8" fmla="*/ 51 w 276"/>
                <a:gd name="T9" fmla="*/ 76 h 140"/>
                <a:gd name="T10" fmla="*/ 27 w 276"/>
                <a:gd name="T11" fmla="*/ 70 h 140"/>
                <a:gd name="T12" fmla="*/ 55 w 276"/>
                <a:gd name="T13" fmla="*/ 0 h 140"/>
                <a:gd name="T14" fmla="*/ 0 60000 65536"/>
                <a:gd name="T15" fmla="*/ 0 60000 65536"/>
                <a:gd name="T16" fmla="*/ 0 60000 65536"/>
                <a:gd name="T17" fmla="*/ 0 60000 65536"/>
                <a:gd name="T18" fmla="*/ 0 60000 65536"/>
                <a:gd name="T19" fmla="*/ 0 60000 65536"/>
                <a:gd name="T20" fmla="*/ 0 60000 65536"/>
                <a:gd name="T21" fmla="*/ 0 w 276"/>
                <a:gd name="T22" fmla="*/ 0 h 140"/>
                <a:gd name="T23" fmla="*/ 276 w 276"/>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140">
                  <a:moveTo>
                    <a:pt x="275" y="0"/>
                  </a:moveTo>
                  <a:lnTo>
                    <a:pt x="0" y="98"/>
                  </a:lnTo>
                  <a:lnTo>
                    <a:pt x="222" y="139"/>
                  </a:lnTo>
                  <a:lnTo>
                    <a:pt x="114" y="91"/>
                  </a:lnTo>
                  <a:lnTo>
                    <a:pt x="253" y="76"/>
                  </a:lnTo>
                  <a:lnTo>
                    <a:pt x="134" y="70"/>
                  </a:lnTo>
                  <a:lnTo>
                    <a:pt x="275" y="0"/>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4" name="Freeform 51"/>
            <p:cNvSpPr>
              <a:spLocks/>
            </p:cNvSpPr>
            <p:nvPr/>
          </p:nvSpPr>
          <p:spPr bwMode="auto">
            <a:xfrm>
              <a:off x="3684" y="2496"/>
              <a:ext cx="674" cy="485"/>
            </a:xfrm>
            <a:custGeom>
              <a:avLst/>
              <a:gdLst>
                <a:gd name="T0" fmla="*/ 0 w 1005"/>
                <a:gd name="T1" fmla="*/ 276 h 485"/>
                <a:gd name="T2" fmla="*/ 56 w 1005"/>
                <a:gd name="T3" fmla="*/ 318 h 485"/>
                <a:gd name="T4" fmla="*/ 99 w 1005"/>
                <a:gd name="T5" fmla="*/ 244 h 485"/>
                <a:gd name="T6" fmla="*/ 154 w 1005"/>
                <a:gd name="T7" fmla="*/ 202 h 485"/>
                <a:gd name="T8" fmla="*/ 203 w 1005"/>
                <a:gd name="T9" fmla="*/ 0 h 485"/>
                <a:gd name="T10" fmla="*/ 119 w 1005"/>
                <a:gd name="T11" fmla="*/ 484 h 485"/>
                <a:gd name="T12" fmla="*/ 3 w 1005"/>
                <a:gd name="T13" fmla="*/ 272 h 485"/>
                <a:gd name="T14" fmla="*/ 0 60000 65536"/>
                <a:gd name="T15" fmla="*/ 0 60000 65536"/>
                <a:gd name="T16" fmla="*/ 0 60000 65536"/>
                <a:gd name="T17" fmla="*/ 0 60000 65536"/>
                <a:gd name="T18" fmla="*/ 0 60000 65536"/>
                <a:gd name="T19" fmla="*/ 0 60000 65536"/>
                <a:gd name="T20" fmla="*/ 0 60000 65536"/>
                <a:gd name="T21" fmla="*/ 0 w 1005"/>
                <a:gd name="T22" fmla="*/ 0 h 485"/>
                <a:gd name="T23" fmla="*/ 1005 w 1005"/>
                <a:gd name="T24" fmla="*/ 485 h 4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5" h="485">
                  <a:moveTo>
                    <a:pt x="0" y="276"/>
                  </a:moveTo>
                  <a:lnTo>
                    <a:pt x="278" y="318"/>
                  </a:lnTo>
                  <a:lnTo>
                    <a:pt x="486" y="244"/>
                  </a:lnTo>
                  <a:lnTo>
                    <a:pt x="761" y="202"/>
                  </a:lnTo>
                  <a:lnTo>
                    <a:pt x="1004" y="0"/>
                  </a:lnTo>
                  <a:lnTo>
                    <a:pt x="591" y="484"/>
                  </a:lnTo>
                  <a:lnTo>
                    <a:pt x="18" y="272"/>
                  </a:lnTo>
                </a:path>
              </a:pathLst>
            </a:custGeom>
            <a:solidFill>
              <a:srgbClr val="FF00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35" name="Freeform 52"/>
            <p:cNvSpPr>
              <a:spLocks/>
            </p:cNvSpPr>
            <p:nvPr/>
          </p:nvSpPr>
          <p:spPr bwMode="auto">
            <a:xfrm>
              <a:off x="3269" y="2279"/>
              <a:ext cx="475" cy="146"/>
            </a:xfrm>
            <a:custGeom>
              <a:avLst/>
              <a:gdLst>
                <a:gd name="T0" fmla="*/ 143 w 708"/>
                <a:gd name="T1" fmla="*/ 137 h 146"/>
                <a:gd name="T2" fmla="*/ 136 w 708"/>
                <a:gd name="T3" fmla="*/ 106 h 146"/>
                <a:gd name="T4" fmla="*/ 105 w 708"/>
                <a:gd name="T5" fmla="*/ 66 h 146"/>
                <a:gd name="T6" fmla="*/ 68 w 708"/>
                <a:gd name="T7" fmla="*/ 61 h 146"/>
                <a:gd name="T8" fmla="*/ 53 w 708"/>
                <a:gd name="T9" fmla="*/ 49 h 146"/>
                <a:gd name="T10" fmla="*/ 48 w 708"/>
                <a:gd name="T11" fmla="*/ 28 h 146"/>
                <a:gd name="T12" fmla="*/ 38 w 708"/>
                <a:gd name="T13" fmla="*/ 5 h 146"/>
                <a:gd name="T14" fmla="*/ 31 w 708"/>
                <a:gd name="T15" fmla="*/ 2 h 146"/>
                <a:gd name="T16" fmla="*/ 24 w 708"/>
                <a:gd name="T17" fmla="*/ 0 h 146"/>
                <a:gd name="T18" fmla="*/ 19 w 708"/>
                <a:gd name="T19" fmla="*/ 18 h 146"/>
                <a:gd name="T20" fmla="*/ 0 w 708"/>
                <a:gd name="T21" fmla="*/ 76 h 146"/>
                <a:gd name="T22" fmla="*/ 4 w 708"/>
                <a:gd name="T23" fmla="*/ 72 h 146"/>
                <a:gd name="T24" fmla="*/ 13 w 708"/>
                <a:gd name="T25" fmla="*/ 92 h 146"/>
                <a:gd name="T26" fmla="*/ 15 w 708"/>
                <a:gd name="T27" fmla="*/ 86 h 146"/>
                <a:gd name="T28" fmla="*/ 17 w 708"/>
                <a:gd name="T29" fmla="*/ 75 h 146"/>
                <a:gd name="T30" fmla="*/ 19 w 708"/>
                <a:gd name="T31" fmla="*/ 39 h 146"/>
                <a:gd name="T32" fmla="*/ 21 w 708"/>
                <a:gd name="T33" fmla="*/ 40 h 146"/>
                <a:gd name="T34" fmla="*/ 25 w 708"/>
                <a:gd name="T35" fmla="*/ 38 h 146"/>
                <a:gd name="T36" fmla="*/ 36 w 708"/>
                <a:gd name="T37" fmla="*/ 43 h 146"/>
                <a:gd name="T38" fmla="*/ 40 w 708"/>
                <a:gd name="T39" fmla="*/ 70 h 146"/>
                <a:gd name="T40" fmla="*/ 46 w 708"/>
                <a:gd name="T41" fmla="*/ 81 h 146"/>
                <a:gd name="T42" fmla="*/ 55 w 708"/>
                <a:gd name="T43" fmla="*/ 88 h 146"/>
                <a:gd name="T44" fmla="*/ 63 w 708"/>
                <a:gd name="T45" fmla="*/ 87 h 146"/>
                <a:gd name="T46" fmla="*/ 74 w 708"/>
                <a:gd name="T47" fmla="*/ 94 h 146"/>
                <a:gd name="T48" fmla="*/ 85 w 708"/>
                <a:gd name="T49" fmla="*/ 91 h 146"/>
                <a:gd name="T50" fmla="*/ 93 w 708"/>
                <a:gd name="T51" fmla="*/ 99 h 146"/>
                <a:gd name="T52" fmla="*/ 104 w 708"/>
                <a:gd name="T53" fmla="*/ 97 h 146"/>
                <a:gd name="T54" fmla="*/ 114 w 708"/>
                <a:gd name="T55" fmla="*/ 112 h 146"/>
                <a:gd name="T56" fmla="*/ 118 w 708"/>
                <a:gd name="T57" fmla="*/ 113 h 146"/>
                <a:gd name="T58" fmla="*/ 121 w 708"/>
                <a:gd name="T59" fmla="*/ 117 h 146"/>
                <a:gd name="T60" fmla="*/ 131 w 708"/>
                <a:gd name="T61" fmla="*/ 123 h 146"/>
                <a:gd name="T62" fmla="*/ 138 w 708"/>
                <a:gd name="T63" fmla="*/ 145 h 146"/>
                <a:gd name="T64" fmla="*/ 143 w 708"/>
                <a:gd name="T65" fmla="*/ 137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8"/>
                <a:gd name="T100" fmla="*/ 0 h 146"/>
                <a:gd name="T101" fmla="*/ 708 w 708"/>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8" h="146">
                  <a:moveTo>
                    <a:pt x="707" y="137"/>
                  </a:moveTo>
                  <a:lnTo>
                    <a:pt x="674" y="106"/>
                  </a:lnTo>
                  <a:lnTo>
                    <a:pt x="520" y="66"/>
                  </a:lnTo>
                  <a:lnTo>
                    <a:pt x="334" y="61"/>
                  </a:lnTo>
                  <a:lnTo>
                    <a:pt x="263" y="49"/>
                  </a:lnTo>
                  <a:lnTo>
                    <a:pt x="236" y="28"/>
                  </a:lnTo>
                  <a:lnTo>
                    <a:pt x="186" y="5"/>
                  </a:lnTo>
                  <a:lnTo>
                    <a:pt x="153" y="2"/>
                  </a:lnTo>
                  <a:lnTo>
                    <a:pt x="120" y="0"/>
                  </a:lnTo>
                  <a:lnTo>
                    <a:pt x="92" y="18"/>
                  </a:lnTo>
                  <a:lnTo>
                    <a:pt x="0" y="76"/>
                  </a:lnTo>
                  <a:lnTo>
                    <a:pt x="19" y="72"/>
                  </a:lnTo>
                  <a:lnTo>
                    <a:pt x="62" y="92"/>
                  </a:lnTo>
                  <a:lnTo>
                    <a:pt x="76" y="86"/>
                  </a:lnTo>
                  <a:lnTo>
                    <a:pt x="82" y="75"/>
                  </a:lnTo>
                  <a:lnTo>
                    <a:pt x="93" y="39"/>
                  </a:lnTo>
                  <a:lnTo>
                    <a:pt x="102" y="40"/>
                  </a:lnTo>
                  <a:lnTo>
                    <a:pt x="125" y="38"/>
                  </a:lnTo>
                  <a:lnTo>
                    <a:pt x="181" y="43"/>
                  </a:lnTo>
                  <a:lnTo>
                    <a:pt x="199" y="70"/>
                  </a:lnTo>
                  <a:lnTo>
                    <a:pt x="225" y="81"/>
                  </a:lnTo>
                  <a:lnTo>
                    <a:pt x="271" y="88"/>
                  </a:lnTo>
                  <a:lnTo>
                    <a:pt x="311" y="87"/>
                  </a:lnTo>
                  <a:lnTo>
                    <a:pt x="367" y="94"/>
                  </a:lnTo>
                  <a:lnTo>
                    <a:pt x="417" y="91"/>
                  </a:lnTo>
                  <a:lnTo>
                    <a:pt x="459" y="99"/>
                  </a:lnTo>
                  <a:lnTo>
                    <a:pt x="513" y="97"/>
                  </a:lnTo>
                  <a:lnTo>
                    <a:pt x="565" y="112"/>
                  </a:lnTo>
                  <a:lnTo>
                    <a:pt x="581" y="113"/>
                  </a:lnTo>
                  <a:lnTo>
                    <a:pt x="598" y="117"/>
                  </a:lnTo>
                  <a:lnTo>
                    <a:pt x="645" y="123"/>
                  </a:lnTo>
                  <a:lnTo>
                    <a:pt x="682" y="145"/>
                  </a:lnTo>
                  <a:lnTo>
                    <a:pt x="707" y="137"/>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36" name="Freeform 53"/>
            <p:cNvSpPr>
              <a:spLocks/>
            </p:cNvSpPr>
            <p:nvPr/>
          </p:nvSpPr>
          <p:spPr bwMode="auto">
            <a:xfrm>
              <a:off x="4134" y="1759"/>
              <a:ext cx="238" cy="515"/>
            </a:xfrm>
            <a:custGeom>
              <a:avLst/>
              <a:gdLst>
                <a:gd name="T0" fmla="*/ 2 w 355"/>
                <a:gd name="T1" fmla="*/ 514 h 515"/>
                <a:gd name="T2" fmla="*/ 0 w 355"/>
                <a:gd name="T3" fmla="*/ 474 h 515"/>
                <a:gd name="T4" fmla="*/ 9 w 355"/>
                <a:gd name="T5" fmla="*/ 346 h 515"/>
                <a:gd name="T6" fmla="*/ 30 w 355"/>
                <a:gd name="T7" fmla="*/ 216 h 515"/>
                <a:gd name="T8" fmla="*/ 36 w 355"/>
                <a:gd name="T9" fmla="*/ 162 h 515"/>
                <a:gd name="T10" fmla="*/ 35 w 355"/>
                <a:gd name="T11" fmla="*/ 132 h 515"/>
                <a:gd name="T12" fmla="*/ 36 w 355"/>
                <a:gd name="T13" fmla="*/ 85 h 515"/>
                <a:gd name="T14" fmla="*/ 40 w 355"/>
                <a:gd name="T15" fmla="*/ 60 h 515"/>
                <a:gd name="T16" fmla="*/ 43 w 355"/>
                <a:gd name="T17" fmla="*/ 37 h 515"/>
                <a:gd name="T18" fmla="*/ 50 w 355"/>
                <a:gd name="T19" fmla="*/ 29 h 515"/>
                <a:gd name="T20" fmla="*/ 72 w 355"/>
                <a:gd name="T21" fmla="*/ 0 h 515"/>
                <a:gd name="T22" fmla="*/ 69 w 355"/>
                <a:gd name="T23" fmla="*/ 10 h 515"/>
                <a:gd name="T24" fmla="*/ 68 w 355"/>
                <a:gd name="T25" fmla="*/ 50 h 515"/>
                <a:gd name="T26" fmla="*/ 65 w 355"/>
                <a:gd name="T27" fmla="*/ 58 h 515"/>
                <a:gd name="T28" fmla="*/ 62 w 355"/>
                <a:gd name="T29" fmla="*/ 55 h 515"/>
                <a:gd name="T30" fmla="*/ 54 w 355"/>
                <a:gd name="T31" fmla="*/ 41 h 515"/>
                <a:gd name="T32" fmla="*/ 52 w 355"/>
                <a:gd name="T33" fmla="*/ 48 h 515"/>
                <a:gd name="T34" fmla="*/ 50 w 355"/>
                <a:gd name="T35" fmla="*/ 62 h 515"/>
                <a:gd name="T36" fmla="*/ 44 w 355"/>
                <a:gd name="T37" fmla="*/ 103 h 515"/>
                <a:gd name="T38" fmla="*/ 48 w 355"/>
                <a:gd name="T39" fmla="*/ 130 h 515"/>
                <a:gd name="T40" fmla="*/ 47 w 355"/>
                <a:gd name="T41" fmla="*/ 155 h 515"/>
                <a:gd name="T42" fmla="*/ 43 w 355"/>
                <a:gd name="T43" fmla="*/ 190 h 515"/>
                <a:gd name="T44" fmla="*/ 38 w 355"/>
                <a:gd name="T45" fmla="*/ 216 h 515"/>
                <a:gd name="T46" fmla="*/ 34 w 355"/>
                <a:gd name="T47" fmla="*/ 259 h 515"/>
                <a:gd name="T48" fmla="*/ 27 w 355"/>
                <a:gd name="T49" fmla="*/ 290 h 515"/>
                <a:gd name="T50" fmla="*/ 23 w 355"/>
                <a:gd name="T51" fmla="*/ 323 h 515"/>
                <a:gd name="T52" fmla="*/ 17 w 355"/>
                <a:gd name="T53" fmla="*/ 359 h 515"/>
                <a:gd name="T54" fmla="*/ 13 w 355"/>
                <a:gd name="T55" fmla="*/ 403 h 515"/>
                <a:gd name="T56" fmla="*/ 11 w 355"/>
                <a:gd name="T57" fmla="*/ 415 h 515"/>
                <a:gd name="T58" fmla="*/ 10 w 355"/>
                <a:gd name="T59" fmla="*/ 429 h 515"/>
                <a:gd name="T60" fmla="*/ 6 w 355"/>
                <a:gd name="T61" fmla="*/ 464 h 515"/>
                <a:gd name="T62" fmla="*/ 6 w 355"/>
                <a:gd name="T63" fmla="*/ 502 h 515"/>
                <a:gd name="T64" fmla="*/ 2 w 355"/>
                <a:gd name="T65" fmla="*/ 514 h 5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5"/>
                <a:gd name="T100" fmla="*/ 0 h 515"/>
                <a:gd name="T101" fmla="*/ 355 w 355"/>
                <a:gd name="T102" fmla="*/ 515 h 5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5" h="515">
                  <a:moveTo>
                    <a:pt x="10" y="514"/>
                  </a:moveTo>
                  <a:lnTo>
                    <a:pt x="0" y="474"/>
                  </a:lnTo>
                  <a:lnTo>
                    <a:pt x="47" y="346"/>
                  </a:lnTo>
                  <a:lnTo>
                    <a:pt x="149" y="216"/>
                  </a:lnTo>
                  <a:lnTo>
                    <a:pt x="179" y="162"/>
                  </a:lnTo>
                  <a:lnTo>
                    <a:pt x="174" y="132"/>
                  </a:lnTo>
                  <a:lnTo>
                    <a:pt x="181" y="85"/>
                  </a:lnTo>
                  <a:lnTo>
                    <a:pt x="196" y="60"/>
                  </a:lnTo>
                  <a:lnTo>
                    <a:pt x="212" y="37"/>
                  </a:lnTo>
                  <a:lnTo>
                    <a:pt x="246" y="29"/>
                  </a:lnTo>
                  <a:lnTo>
                    <a:pt x="354" y="0"/>
                  </a:lnTo>
                  <a:lnTo>
                    <a:pt x="341" y="10"/>
                  </a:lnTo>
                  <a:lnTo>
                    <a:pt x="335" y="50"/>
                  </a:lnTo>
                  <a:lnTo>
                    <a:pt x="321" y="58"/>
                  </a:lnTo>
                  <a:lnTo>
                    <a:pt x="308" y="55"/>
                  </a:lnTo>
                  <a:lnTo>
                    <a:pt x="265" y="41"/>
                  </a:lnTo>
                  <a:lnTo>
                    <a:pt x="261" y="48"/>
                  </a:lnTo>
                  <a:lnTo>
                    <a:pt x="247" y="62"/>
                  </a:lnTo>
                  <a:lnTo>
                    <a:pt x="220" y="103"/>
                  </a:lnTo>
                  <a:lnTo>
                    <a:pt x="236" y="130"/>
                  </a:lnTo>
                  <a:lnTo>
                    <a:pt x="232" y="155"/>
                  </a:lnTo>
                  <a:lnTo>
                    <a:pt x="211" y="190"/>
                  </a:lnTo>
                  <a:lnTo>
                    <a:pt x="188" y="216"/>
                  </a:lnTo>
                  <a:lnTo>
                    <a:pt x="164" y="259"/>
                  </a:lnTo>
                  <a:lnTo>
                    <a:pt x="131" y="290"/>
                  </a:lnTo>
                  <a:lnTo>
                    <a:pt x="116" y="323"/>
                  </a:lnTo>
                  <a:lnTo>
                    <a:pt x="82" y="359"/>
                  </a:lnTo>
                  <a:lnTo>
                    <a:pt x="67" y="403"/>
                  </a:lnTo>
                  <a:lnTo>
                    <a:pt x="58" y="415"/>
                  </a:lnTo>
                  <a:lnTo>
                    <a:pt x="52" y="429"/>
                  </a:lnTo>
                  <a:lnTo>
                    <a:pt x="31" y="464"/>
                  </a:lnTo>
                  <a:lnTo>
                    <a:pt x="32" y="502"/>
                  </a:lnTo>
                  <a:lnTo>
                    <a:pt x="10" y="514"/>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37" name="Group 47"/>
          <p:cNvGrpSpPr>
            <a:grpSpLocks/>
          </p:cNvGrpSpPr>
          <p:nvPr/>
        </p:nvGrpSpPr>
        <p:grpSpPr bwMode="auto">
          <a:xfrm>
            <a:off x="11244496" y="3187080"/>
            <a:ext cx="671513" cy="865188"/>
            <a:chOff x="3269" y="1759"/>
            <a:chExt cx="1387" cy="1329"/>
          </a:xfrm>
        </p:grpSpPr>
        <p:sp>
          <p:nvSpPr>
            <p:cNvPr id="38" name="Oval 48">
              <a:hlinkClick r:id="rId4" action="ppaction://program"/>
            </p:cNvPr>
            <p:cNvSpPr>
              <a:spLocks noChangeArrowheads="1"/>
            </p:cNvSpPr>
            <p:nvPr/>
          </p:nvSpPr>
          <p:spPr bwMode="auto">
            <a:xfrm rot="-720000">
              <a:off x="3411" y="2296"/>
              <a:ext cx="1245" cy="792"/>
            </a:xfrm>
            <a:prstGeom prst="ellipse">
              <a:avLst/>
            </a:prstGeom>
            <a:gradFill rotWithShape="0">
              <a:gsLst>
                <a:gs pos="0">
                  <a:srgbClr val="FFA033"/>
                </a:gs>
                <a:gs pos="100000">
                  <a:srgbClr val="FFF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Freeform 49"/>
            <p:cNvSpPr>
              <a:spLocks/>
            </p:cNvSpPr>
            <p:nvPr/>
          </p:nvSpPr>
          <p:spPr bwMode="auto">
            <a:xfrm>
              <a:off x="3721" y="2491"/>
              <a:ext cx="184" cy="178"/>
            </a:xfrm>
            <a:custGeom>
              <a:avLst/>
              <a:gdLst/>
              <a:ahLst/>
              <a:cxnLst>
                <a:cxn ang="0">
                  <a:pos x="0" y="0"/>
                </a:cxn>
                <a:cxn ang="0">
                  <a:pos x="273" y="0"/>
                </a:cxn>
                <a:cxn ang="0">
                  <a:pos x="118" y="176"/>
                </a:cxn>
                <a:cxn ang="0">
                  <a:pos x="177" y="47"/>
                </a:cxn>
                <a:cxn ang="0">
                  <a:pos x="57" y="100"/>
                </a:cxn>
                <a:cxn ang="0">
                  <a:pos x="150" y="29"/>
                </a:cxn>
                <a:cxn ang="0">
                  <a:pos x="0" y="0"/>
                </a:cxn>
              </a:cxnLst>
              <a:rect l="0" t="0" r="r" b="b"/>
              <a:pathLst>
                <a:path w="274" h="177">
                  <a:moveTo>
                    <a:pt x="0" y="0"/>
                  </a:moveTo>
                  <a:lnTo>
                    <a:pt x="273" y="0"/>
                  </a:lnTo>
                  <a:lnTo>
                    <a:pt x="118" y="176"/>
                  </a:lnTo>
                  <a:lnTo>
                    <a:pt x="177" y="47"/>
                  </a:lnTo>
                  <a:lnTo>
                    <a:pt x="57" y="100"/>
                  </a:lnTo>
                  <a:lnTo>
                    <a:pt x="150" y="29"/>
                  </a:lnTo>
                  <a:lnTo>
                    <a:pt x="0" y="0"/>
                  </a:lnTo>
                </a:path>
              </a:pathLst>
            </a:custGeom>
            <a:gradFill rotWithShape="0">
              <a:gsLst>
                <a:gs pos="0">
                  <a:schemeClr val="tx1"/>
                </a:gs>
                <a:gs pos="100000">
                  <a:schemeClr val="tx1">
                    <a:gamma/>
                    <a:shade val="0"/>
                    <a:invGamma/>
                  </a:schemeClr>
                </a:gs>
              </a:gsLst>
              <a:lin ang="0" scaled="1"/>
            </a:gradFill>
            <a:ln w="9525" cap="rnd">
              <a:noFill/>
              <a:round/>
              <a:headEnd/>
              <a:tailEnd/>
            </a:ln>
            <a:effectLst/>
          </p:spPr>
          <p:txBody>
            <a:bodyPr/>
            <a:lstStyle/>
            <a:p>
              <a:pPr>
                <a:defRPr/>
              </a:pPr>
              <a:endParaRPr lang="zh-CN" altLang="en-US">
                <a:latin typeface="Arial" charset="0"/>
              </a:endParaRPr>
            </a:p>
          </p:txBody>
        </p:sp>
        <p:sp>
          <p:nvSpPr>
            <p:cNvPr id="40" name="Freeform 50"/>
            <p:cNvSpPr>
              <a:spLocks/>
            </p:cNvSpPr>
            <p:nvPr/>
          </p:nvSpPr>
          <p:spPr bwMode="auto">
            <a:xfrm>
              <a:off x="4048" y="2356"/>
              <a:ext cx="185" cy="140"/>
            </a:xfrm>
            <a:custGeom>
              <a:avLst/>
              <a:gdLst>
                <a:gd name="T0" fmla="*/ 55 w 276"/>
                <a:gd name="T1" fmla="*/ 0 h 140"/>
                <a:gd name="T2" fmla="*/ 0 w 276"/>
                <a:gd name="T3" fmla="*/ 98 h 140"/>
                <a:gd name="T4" fmla="*/ 45 w 276"/>
                <a:gd name="T5" fmla="*/ 139 h 140"/>
                <a:gd name="T6" fmla="*/ 23 w 276"/>
                <a:gd name="T7" fmla="*/ 91 h 140"/>
                <a:gd name="T8" fmla="*/ 51 w 276"/>
                <a:gd name="T9" fmla="*/ 76 h 140"/>
                <a:gd name="T10" fmla="*/ 27 w 276"/>
                <a:gd name="T11" fmla="*/ 70 h 140"/>
                <a:gd name="T12" fmla="*/ 55 w 276"/>
                <a:gd name="T13" fmla="*/ 0 h 140"/>
                <a:gd name="T14" fmla="*/ 0 60000 65536"/>
                <a:gd name="T15" fmla="*/ 0 60000 65536"/>
                <a:gd name="T16" fmla="*/ 0 60000 65536"/>
                <a:gd name="T17" fmla="*/ 0 60000 65536"/>
                <a:gd name="T18" fmla="*/ 0 60000 65536"/>
                <a:gd name="T19" fmla="*/ 0 60000 65536"/>
                <a:gd name="T20" fmla="*/ 0 60000 65536"/>
                <a:gd name="T21" fmla="*/ 0 w 276"/>
                <a:gd name="T22" fmla="*/ 0 h 140"/>
                <a:gd name="T23" fmla="*/ 276 w 276"/>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140">
                  <a:moveTo>
                    <a:pt x="275" y="0"/>
                  </a:moveTo>
                  <a:lnTo>
                    <a:pt x="0" y="98"/>
                  </a:lnTo>
                  <a:lnTo>
                    <a:pt x="222" y="139"/>
                  </a:lnTo>
                  <a:lnTo>
                    <a:pt x="114" y="91"/>
                  </a:lnTo>
                  <a:lnTo>
                    <a:pt x="253" y="76"/>
                  </a:lnTo>
                  <a:lnTo>
                    <a:pt x="134" y="70"/>
                  </a:lnTo>
                  <a:lnTo>
                    <a:pt x="275" y="0"/>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1" name="Freeform 51"/>
            <p:cNvSpPr>
              <a:spLocks/>
            </p:cNvSpPr>
            <p:nvPr/>
          </p:nvSpPr>
          <p:spPr bwMode="auto">
            <a:xfrm>
              <a:off x="3684" y="2496"/>
              <a:ext cx="674" cy="485"/>
            </a:xfrm>
            <a:custGeom>
              <a:avLst/>
              <a:gdLst>
                <a:gd name="T0" fmla="*/ 0 w 1005"/>
                <a:gd name="T1" fmla="*/ 276 h 485"/>
                <a:gd name="T2" fmla="*/ 56 w 1005"/>
                <a:gd name="T3" fmla="*/ 318 h 485"/>
                <a:gd name="T4" fmla="*/ 99 w 1005"/>
                <a:gd name="T5" fmla="*/ 244 h 485"/>
                <a:gd name="T6" fmla="*/ 154 w 1005"/>
                <a:gd name="T7" fmla="*/ 202 h 485"/>
                <a:gd name="T8" fmla="*/ 203 w 1005"/>
                <a:gd name="T9" fmla="*/ 0 h 485"/>
                <a:gd name="T10" fmla="*/ 119 w 1005"/>
                <a:gd name="T11" fmla="*/ 484 h 485"/>
                <a:gd name="T12" fmla="*/ 3 w 1005"/>
                <a:gd name="T13" fmla="*/ 272 h 485"/>
                <a:gd name="T14" fmla="*/ 0 60000 65536"/>
                <a:gd name="T15" fmla="*/ 0 60000 65536"/>
                <a:gd name="T16" fmla="*/ 0 60000 65536"/>
                <a:gd name="T17" fmla="*/ 0 60000 65536"/>
                <a:gd name="T18" fmla="*/ 0 60000 65536"/>
                <a:gd name="T19" fmla="*/ 0 60000 65536"/>
                <a:gd name="T20" fmla="*/ 0 60000 65536"/>
                <a:gd name="T21" fmla="*/ 0 w 1005"/>
                <a:gd name="T22" fmla="*/ 0 h 485"/>
                <a:gd name="T23" fmla="*/ 1005 w 1005"/>
                <a:gd name="T24" fmla="*/ 485 h 4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5" h="485">
                  <a:moveTo>
                    <a:pt x="0" y="276"/>
                  </a:moveTo>
                  <a:lnTo>
                    <a:pt x="278" y="318"/>
                  </a:lnTo>
                  <a:lnTo>
                    <a:pt x="486" y="244"/>
                  </a:lnTo>
                  <a:lnTo>
                    <a:pt x="761" y="202"/>
                  </a:lnTo>
                  <a:lnTo>
                    <a:pt x="1004" y="0"/>
                  </a:lnTo>
                  <a:lnTo>
                    <a:pt x="591" y="484"/>
                  </a:lnTo>
                  <a:lnTo>
                    <a:pt x="18" y="272"/>
                  </a:lnTo>
                </a:path>
              </a:pathLst>
            </a:custGeom>
            <a:solidFill>
              <a:srgbClr val="FF00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42" name="Freeform 52"/>
            <p:cNvSpPr>
              <a:spLocks/>
            </p:cNvSpPr>
            <p:nvPr/>
          </p:nvSpPr>
          <p:spPr bwMode="auto">
            <a:xfrm>
              <a:off x="3269" y="2279"/>
              <a:ext cx="475" cy="146"/>
            </a:xfrm>
            <a:custGeom>
              <a:avLst/>
              <a:gdLst>
                <a:gd name="T0" fmla="*/ 143 w 708"/>
                <a:gd name="T1" fmla="*/ 137 h 146"/>
                <a:gd name="T2" fmla="*/ 136 w 708"/>
                <a:gd name="T3" fmla="*/ 106 h 146"/>
                <a:gd name="T4" fmla="*/ 105 w 708"/>
                <a:gd name="T5" fmla="*/ 66 h 146"/>
                <a:gd name="T6" fmla="*/ 68 w 708"/>
                <a:gd name="T7" fmla="*/ 61 h 146"/>
                <a:gd name="T8" fmla="*/ 53 w 708"/>
                <a:gd name="T9" fmla="*/ 49 h 146"/>
                <a:gd name="T10" fmla="*/ 48 w 708"/>
                <a:gd name="T11" fmla="*/ 28 h 146"/>
                <a:gd name="T12" fmla="*/ 38 w 708"/>
                <a:gd name="T13" fmla="*/ 5 h 146"/>
                <a:gd name="T14" fmla="*/ 31 w 708"/>
                <a:gd name="T15" fmla="*/ 2 h 146"/>
                <a:gd name="T16" fmla="*/ 24 w 708"/>
                <a:gd name="T17" fmla="*/ 0 h 146"/>
                <a:gd name="T18" fmla="*/ 19 w 708"/>
                <a:gd name="T19" fmla="*/ 18 h 146"/>
                <a:gd name="T20" fmla="*/ 0 w 708"/>
                <a:gd name="T21" fmla="*/ 76 h 146"/>
                <a:gd name="T22" fmla="*/ 4 w 708"/>
                <a:gd name="T23" fmla="*/ 72 h 146"/>
                <a:gd name="T24" fmla="*/ 13 w 708"/>
                <a:gd name="T25" fmla="*/ 92 h 146"/>
                <a:gd name="T26" fmla="*/ 15 w 708"/>
                <a:gd name="T27" fmla="*/ 86 h 146"/>
                <a:gd name="T28" fmla="*/ 17 w 708"/>
                <a:gd name="T29" fmla="*/ 75 h 146"/>
                <a:gd name="T30" fmla="*/ 19 w 708"/>
                <a:gd name="T31" fmla="*/ 39 h 146"/>
                <a:gd name="T32" fmla="*/ 21 w 708"/>
                <a:gd name="T33" fmla="*/ 40 h 146"/>
                <a:gd name="T34" fmla="*/ 25 w 708"/>
                <a:gd name="T35" fmla="*/ 38 h 146"/>
                <a:gd name="T36" fmla="*/ 36 w 708"/>
                <a:gd name="T37" fmla="*/ 43 h 146"/>
                <a:gd name="T38" fmla="*/ 40 w 708"/>
                <a:gd name="T39" fmla="*/ 70 h 146"/>
                <a:gd name="T40" fmla="*/ 46 w 708"/>
                <a:gd name="T41" fmla="*/ 81 h 146"/>
                <a:gd name="T42" fmla="*/ 55 w 708"/>
                <a:gd name="T43" fmla="*/ 88 h 146"/>
                <a:gd name="T44" fmla="*/ 63 w 708"/>
                <a:gd name="T45" fmla="*/ 87 h 146"/>
                <a:gd name="T46" fmla="*/ 74 w 708"/>
                <a:gd name="T47" fmla="*/ 94 h 146"/>
                <a:gd name="T48" fmla="*/ 85 w 708"/>
                <a:gd name="T49" fmla="*/ 91 h 146"/>
                <a:gd name="T50" fmla="*/ 93 w 708"/>
                <a:gd name="T51" fmla="*/ 99 h 146"/>
                <a:gd name="T52" fmla="*/ 104 w 708"/>
                <a:gd name="T53" fmla="*/ 97 h 146"/>
                <a:gd name="T54" fmla="*/ 114 w 708"/>
                <a:gd name="T55" fmla="*/ 112 h 146"/>
                <a:gd name="T56" fmla="*/ 118 w 708"/>
                <a:gd name="T57" fmla="*/ 113 h 146"/>
                <a:gd name="T58" fmla="*/ 121 w 708"/>
                <a:gd name="T59" fmla="*/ 117 h 146"/>
                <a:gd name="T60" fmla="*/ 131 w 708"/>
                <a:gd name="T61" fmla="*/ 123 h 146"/>
                <a:gd name="T62" fmla="*/ 138 w 708"/>
                <a:gd name="T63" fmla="*/ 145 h 146"/>
                <a:gd name="T64" fmla="*/ 143 w 708"/>
                <a:gd name="T65" fmla="*/ 137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8"/>
                <a:gd name="T100" fmla="*/ 0 h 146"/>
                <a:gd name="T101" fmla="*/ 708 w 708"/>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8" h="146">
                  <a:moveTo>
                    <a:pt x="707" y="137"/>
                  </a:moveTo>
                  <a:lnTo>
                    <a:pt x="674" y="106"/>
                  </a:lnTo>
                  <a:lnTo>
                    <a:pt x="520" y="66"/>
                  </a:lnTo>
                  <a:lnTo>
                    <a:pt x="334" y="61"/>
                  </a:lnTo>
                  <a:lnTo>
                    <a:pt x="263" y="49"/>
                  </a:lnTo>
                  <a:lnTo>
                    <a:pt x="236" y="28"/>
                  </a:lnTo>
                  <a:lnTo>
                    <a:pt x="186" y="5"/>
                  </a:lnTo>
                  <a:lnTo>
                    <a:pt x="153" y="2"/>
                  </a:lnTo>
                  <a:lnTo>
                    <a:pt x="120" y="0"/>
                  </a:lnTo>
                  <a:lnTo>
                    <a:pt x="92" y="18"/>
                  </a:lnTo>
                  <a:lnTo>
                    <a:pt x="0" y="76"/>
                  </a:lnTo>
                  <a:lnTo>
                    <a:pt x="19" y="72"/>
                  </a:lnTo>
                  <a:lnTo>
                    <a:pt x="62" y="92"/>
                  </a:lnTo>
                  <a:lnTo>
                    <a:pt x="76" y="86"/>
                  </a:lnTo>
                  <a:lnTo>
                    <a:pt x="82" y="75"/>
                  </a:lnTo>
                  <a:lnTo>
                    <a:pt x="93" y="39"/>
                  </a:lnTo>
                  <a:lnTo>
                    <a:pt x="102" y="40"/>
                  </a:lnTo>
                  <a:lnTo>
                    <a:pt x="125" y="38"/>
                  </a:lnTo>
                  <a:lnTo>
                    <a:pt x="181" y="43"/>
                  </a:lnTo>
                  <a:lnTo>
                    <a:pt x="199" y="70"/>
                  </a:lnTo>
                  <a:lnTo>
                    <a:pt x="225" y="81"/>
                  </a:lnTo>
                  <a:lnTo>
                    <a:pt x="271" y="88"/>
                  </a:lnTo>
                  <a:lnTo>
                    <a:pt x="311" y="87"/>
                  </a:lnTo>
                  <a:lnTo>
                    <a:pt x="367" y="94"/>
                  </a:lnTo>
                  <a:lnTo>
                    <a:pt x="417" y="91"/>
                  </a:lnTo>
                  <a:lnTo>
                    <a:pt x="459" y="99"/>
                  </a:lnTo>
                  <a:lnTo>
                    <a:pt x="513" y="97"/>
                  </a:lnTo>
                  <a:lnTo>
                    <a:pt x="565" y="112"/>
                  </a:lnTo>
                  <a:lnTo>
                    <a:pt x="581" y="113"/>
                  </a:lnTo>
                  <a:lnTo>
                    <a:pt x="598" y="117"/>
                  </a:lnTo>
                  <a:lnTo>
                    <a:pt x="645" y="123"/>
                  </a:lnTo>
                  <a:lnTo>
                    <a:pt x="682" y="145"/>
                  </a:lnTo>
                  <a:lnTo>
                    <a:pt x="707" y="137"/>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43" name="Freeform 53"/>
            <p:cNvSpPr>
              <a:spLocks/>
            </p:cNvSpPr>
            <p:nvPr/>
          </p:nvSpPr>
          <p:spPr bwMode="auto">
            <a:xfrm>
              <a:off x="4134" y="1759"/>
              <a:ext cx="238" cy="515"/>
            </a:xfrm>
            <a:custGeom>
              <a:avLst/>
              <a:gdLst>
                <a:gd name="T0" fmla="*/ 2 w 355"/>
                <a:gd name="T1" fmla="*/ 514 h 515"/>
                <a:gd name="T2" fmla="*/ 0 w 355"/>
                <a:gd name="T3" fmla="*/ 474 h 515"/>
                <a:gd name="T4" fmla="*/ 9 w 355"/>
                <a:gd name="T5" fmla="*/ 346 h 515"/>
                <a:gd name="T6" fmla="*/ 30 w 355"/>
                <a:gd name="T7" fmla="*/ 216 h 515"/>
                <a:gd name="T8" fmla="*/ 36 w 355"/>
                <a:gd name="T9" fmla="*/ 162 h 515"/>
                <a:gd name="T10" fmla="*/ 35 w 355"/>
                <a:gd name="T11" fmla="*/ 132 h 515"/>
                <a:gd name="T12" fmla="*/ 36 w 355"/>
                <a:gd name="T13" fmla="*/ 85 h 515"/>
                <a:gd name="T14" fmla="*/ 40 w 355"/>
                <a:gd name="T15" fmla="*/ 60 h 515"/>
                <a:gd name="T16" fmla="*/ 43 w 355"/>
                <a:gd name="T17" fmla="*/ 37 h 515"/>
                <a:gd name="T18" fmla="*/ 50 w 355"/>
                <a:gd name="T19" fmla="*/ 29 h 515"/>
                <a:gd name="T20" fmla="*/ 72 w 355"/>
                <a:gd name="T21" fmla="*/ 0 h 515"/>
                <a:gd name="T22" fmla="*/ 69 w 355"/>
                <a:gd name="T23" fmla="*/ 10 h 515"/>
                <a:gd name="T24" fmla="*/ 68 w 355"/>
                <a:gd name="T25" fmla="*/ 50 h 515"/>
                <a:gd name="T26" fmla="*/ 65 w 355"/>
                <a:gd name="T27" fmla="*/ 58 h 515"/>
                <a:gd name="T28" fmla="*/ 62 w 355"/>
                <a:gd name="T29" fmla="*/ 55 h 515"/>
                <a:gd name="T30" fmla="*/ 54 w 355"/>
                <a:gd name="T31" fmla="*/ 41 h 515"/>
                <a:gd name="T32" fmla="*/ 52 w 355"/>
                <a:gd name="T33" fmla="*/ 48 h 515"/>
                <a:gd name="T34" fmla="*/ 50 w 355"/>
                <a:gd name="T35" fmla="*/ 62 h 515"/>
                <a:gd name="T36" fmla="*/ 44 w 355"/>
                <a:gd name="T37" fmla="*/ 103 h 515"/>
                <a:gd name="T38" fmla="*/ 48 w 355"/>
                <a:gd name="T39" fmla="*/ 130 h 515"/>
                <a:gd name="T40" fmla="*/ 47 w 355"/>
                <a:gd name="T41" fmla="*/ 155 h 515"/>
                <a:gd name="T42" fmla="*/ 43 w 355"/>
                <a:gd name="T43" fmla="*/ 190 h 515"/>
                <a:gd name="T44" fmla="*/ 38 w 355"/>
                <a:gd name="T45" fmla="*/ 216 h 515"/>
                <a:gd name="T46" fmla="*/ 34 w 355"/>
                <a:gd name="T47" fmla="*/ 259 h 515"/>
                <a:gd name="T48" fmla="*/ 27 w 355"/>
                <a:gd name="T49" fmla="*/ 290 h 515"/>
                <a:gd name="T50" fmla="*/ 23 w 355"/>
                <a:gd name="T51" fmla="*/ 323 h 515"/>
                <a:gd name="T52" fmla="*/ 17 w 355"/>
                <a:gd name="T53" fmla="*/ 359 h 515"/>
                <a:gd name="T54" fmla="*/ 13 w 355"/>
                <a:gd name="T55" fmla="*/ 403 h 515"/>
                <a:gd name="T56" fmla="*/ 11 w 355"/>
                <a:gd name="T57" fmla="*/ 415 h 515"/>
                <a:gd name="T58" fmla="*/ 10 w 355"/>
                <a:gd name="T59" fmla="*/ 429 h 515"/>
                <a:gd name="T60" fmla="*/ 6 w 355"/>
                <a:gd name="T61" fmla="*/ 464 h 515"/>
                <a:gd name="T62" fmla="*/ 6 w 355"/>
                <a:gd name="T63" fmla="*/ 502 h 515"/>
                <a:gd name="T64" fmla="*/ 2 w 355"/>
                <a:gd name="T65" fmla="*/ 514 h 5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5"/>
                <a:gd name="T100" fmla="*/ 0 h 515"/>
                <a:gd name="T101" fmla="*/ 355 w 355"/>
                <a:gd name="T102" fmla="*/ 515 h 5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5" h="515">
                  <a:moveTo>
                    <a:pt x="10" y="514"/>
                  </a:moveTo>
                  <a:lnTo>
                    <a:pt x="0" y="474"/>
                  </a:lnTo>
                  <a:lnTo>
                    <a:pt x="47" y="346"/>
                  </a:lnTo>
                  <a:lnTo>
                    <a:pt x="149" y="216"/>
                  </a:lnTo>
                  <a:lnTo>
                    <a:pt x="179" y="162"/>
                  </a:lnTo>
                  <a:lnTo>
                    <a:pt x="174" y="132"/>
                  </a:lnTo>
                  <a:lnTo>
                    <a:pt x="181" y="85"/>
                  </a:lnTo>
                  <a:lnTo>
                    <a:pt x="196" y="60"/>
                  </a:lnTo>
                  <a:lnTo>
                    <a:pt x="212" y="37"/>
                  </a:lnTo>
                  <a:lnTo>
                    <a:pt x="246" y="29"/>
                  </a:lnTo>
                  <a:lnTo>
                    <a:pt x="354" y="0"/>
                  </a:lnTo>
                  <a:lnTo>
                    <a:pt x="341" y="10"/>
                  </a:lnTo>
                  <a:lnTo>
                    <a:pt x="335" y="50"/>
                  </a:lnTo>
                  <a:lnTo>
                    <a:pt x="321" y="58"/>
                  </a:lnTo>
                  <a:lnTo>
                    <a:pt x="308" y="55"/>
                  </a:lnTo>
                  <a:lnTo>
                    <a:pt x="265" y="41"/>
                  </a:lnTo>
                  <a:lnTo>
                    <a:pt x="261" y="48"/>
                  </a:lnTo>
                  <a:lnTo>
                    <a:pt x="247" y="62"/>
                  </a:lnTo>
                  <a:lnTo>
                    <a:pt x="220" y="103"/>
                  </a:lnTo>
                  <a:lnTo>
                    <a:pt x="236" y="130"/>
                  </a:lnTo>
                  <a:lnTo>
                    <a:pt x="232" y="155"/>
                  </a:lnTo>
                  <a:lnTo>
                    <a:pt x="211" y="190"/>
                  </a:lnTo>
                  <a:lnTo>
                    <a:pt x="188" y="216"/>
                  </a:lnTo>
                  <a:lnTo>
                    <a:pt x="164" y="259"/>
                  </a:lnTo>
                  <a:lnTo>
                    <a:pt x="131" y="290"/>
                  </a:lnTo>
                  <a:lnTo>
                    <a:pt x="116" y="323"/>
                  </a:lnTo>
                  <a:lnTo>
                    <a:pt x="82" y="359"/>
                  </a:lnTo>
                  <a:lnTo>
                    <a:pt x="67" y="403"/>
                  </a:lnTo>
                  <a:lnTo>
                    <a:pt x="58" y="415"/>
                  </a:lnTo>
                  <a:lnTo>
                    <a:pt x="52" y="429"/>
                  </a:lnTo>
                  <a:lnTo>
                    <a:pt x="31" y="464"/>
                  </a:lnTo>
                  <a:lnTo>
                    <a:pt x="32" y="502"/>
                  </a:lnTo>
                  <a:lnTo>
                    <a:pt x="10" y="514"/>
                  </a:lnTo>
                </a:path>
              </a:pathLst>
            </a:custGeom>
            <a:solidFill>
              <a:schemeClr val="tx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5121436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0" presetClass="path" presetSubtype="0" accel="50000" decel="50000" fill="hold" nodeType="afterEffect">
                                  <p:stCondLst>
                                    <p:cond delay="0"/>
                                  </p:stCondLst>
                                  <p:childTnLst>
                                    <p:animMotion origin="layout" path="M -0.00326 0.03704 C 0.00325 0.03982 0.00156 0.04653 0.00833 0.04885 C 0.06549 0.06783 0.12461 0.05949 0.18333 0.06042 C 0.19857 0.06227 0.2125 0.06019 0.2276 0.0625 C 0.22982 0.0625 0.27187 0.05579 0.28633 0.06042 C 0.36719 0.05023 0.45052 0.06019 0.5319 0.0625 C 0.55325 0.06042 0.54779 0.0669 0.55404 0.05857 " pathEditMode="relative" rAng="0" ptsTypes="AAAAAAA">
                                      <p:cBhvr>
                                        <p:cTn id="20" dur="5000" fill="hold"/>
                                        <p:tgtEl>
                                          <p:spTgt spid="23"/>
                                        </p:tgtEl>
                                        <p:attrNameLst>
                                          <p:attrName>ppt_x</p:attrName>
                                          <p:attrName>ppt_y</p:attrName>
                                        </p:attrNameLst>
                                      </p:cBhvr>
                                      <p:rCtr x="27865" y="1273"/>
                                    </p:animMotion>
                                  </p:childTnLst>
                                </p:cTn>
                              </p:par>
                            </p:childTnLst>
                          </p:cTn>
                        </p:par>
                        <p:par>
                          <p:cTn id="21" fill="hold">
                            <p:stCondLst>
                              <p:cond delay="550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par>
                          <p:cTn id="26" fill="hold">
                            <p:stCondLst>
                              <p:cond delay="5500"/>
                            </p:stCondLst>
                            <p:childTnLst>
                              <p:par>
                                <p:cTn id="27" presetID="0" presetClass="path" presetSubtype="0" accel="50000" decel="50000" fill="hold" nodeType="afterEffect">
                                  <p:stCondLst>
                                    <p:cond delay="0"/>
                                  </p:stCondLst>
                                  <p:childTnLst>
                                    <p:animMotion origin="layout" path="M 4.16667E-7 -3.33333E-6 C 0.00156 0.00139 0.00325 0.00232 0.00456 0.00394 C 0.00573 0.00556 0.00573 0.0088 0.00729 0.00996 C 0.01289 0.01459 0.02305 0.01806 0.02956 0.01968 C 0.04167 0.02801 0.03112 0.02246 0.05456 0.02153 C 0.08333 0.02037 0.11237 0.02037 0.14115 0.01968 C 0.14596 0.01783 0.15104 0.01574 0.15586 0.01389 C 0.16146 0.01181 0.16549 0.00556 0.1707 0.00209 C 0.17852 -0.00856 0.1875 -0.0199 0.19857 -0.02338 C 0.20794 -0.02963 0.21458 -0.03102 0.225 -0.03333 C 0.23008 -0.03449 0.23477 -0.03819 0.23971 -0.03912 C 0.25768 -0.04282 0.27448 -0.04398 0.29271 -0.04514 C 0.30052 -0.04838 0.30456 -0.05231 0.31185 -0.05671 C 0.31523 -0.05879 0.3194 -0.05879 0.32187 -0.06273 " pathEditMode="relative" rAng="0" ptsTypes="AAAAAAAAAAAAAA">
                                      <p:cBhvr>
                                        <p:cTn id="28" dur="5000" fill="hold"/>
                                        <p:tgtEl>
                                          <p:spTgt spid="23"/>
                                        </p:tgtEl>
                                        <p:attrNameLst>
                                          <p:attrName>ppt_x</p:attrName>
                                          <p:attrName>ppt_y</p:attrName>
                                        </p:attrNameLst>
                                      </p:cBhvr>
                                      <p:rCtr x="16094" y="-1944"/>
                                    </p:animMotion>
                                  </p:childTnLst>
                                </p:cTn>
                              </p:par>
                            </p:childTnLst>
                          </p:cTn>
                        </p:par>
                        <p:par>
                          <p:cTn id="29" fill="hold">
                            <p:stCondLst>
                              <p:cond delay="10500"/>
                            </p:stCondLst>
                            <p:childTnLst>
                              <p:par>
                                <p:cTn id="30" presetID="1"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par>
                          <p:cTn id="32" fill="hold">
                            <p:stCondLst>
                              <p:cond delay="10500"/>
                            </p:stCondLst>
                            <p:childTnLst>
                              <p:par>
                                <p:cTn id="33" presetID="0" presetClass="path" presetSubtype="0" accel="50000" decel="50000" fill="hold" nodeType="afterEffect">
                                  <p:stCondLst>
                                    <p:cond delay="0"/>
                                  </p:stCondLst>
                                  <p:childTnLst>
                                    <p:animMotion origin="layout" path="M -0.00326 0.02593 C 0.00156 0.02848 0.00625 0.03264 0.01146 0.0338 C 0.01497 0.03449 0.01823 0.03172 0.02174 0.03172 C 0.02865 0.03172 0.03542 0.03565 0.04219 0.03773 C 0.05221 0.04098 0.05977 0.04746 0.07018 0.04954 C 0.09232 0.06111 0.06315 0.04445 0.08346 0.06111 C 0.08893 0.06551 0.10104 0.06667 0.1069 0.06898 C 0.11445 0.07894 0.12292 0.08241 0.13346 0.08473 C 0.14362 0.09491 0.15521 0.09306 0.16719 0.09653 C 0.17409 0.11019 0.18659 0.10996 0.19805 0.11227 C 0.20469 0.11505 0.21042 0.12014 0.21719 0.12199 C 0.22799 0.125 0.23893 0.12894 0.24961 0.13172 C 0.25312 0.13889 0.25612 0.13889 0.26146 0.14352 C 0.26602 0.15255 0.27253 0.15695 0.27904 0.1632 C 0.2957 0.17917 0.30729 0.18936 0.3276 0.19445 C 0.32956 0.19584 0.33138 0.19746 0.33346 0.19838 C 0.33854 0.2007 0.36445 0.21019 0.36445 0.20232 " pathEditMode="relative" rAng="0" ptsTypes="AAAAAAAAAAAAAAAAA">
                                      <p:cBhvr>
                                        <p:cTn id="34" dur="5000" fill="hold"/>
                                        <p:tgtEl>
                                          <p:spTgt spid="23"/>
                                        </p:tgtEl>
                                        <p:attrNameLst>
                                          <p:attrName>ppt_x</p:attrName>
                                          <p:attrName>ppt_y</p:attrName>
                                        </p:attrNameLst>
                                      </p:cBhvr>
                                      <p:rCtr x="18385" y="8958"/>
                                    </p:animMotion>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par>
                          <p:cTn id="37" fill="hold">
                            <p:stCondLst>
                              <p:cond delay="15500"/>
                            </p:stCondLst>
                            <p:childTnLst>
                              <p:par>
                                <p:cTn id="38" presetID="1" presetClass="entr" presetSubtype="0"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normAutofit/>
          </a:bodyPr>
          <a:lstStyle/>
          <a:p>
            <a:pPr lvl="1"/>
            <a:r>
              <a:rPr lang="en-US" altLang="zh-CN" dirty="0" smtClean="0"/>
              <a:t> </a:t>
            </a:r>
            <a:r>
              <a:rPr lang="zh-CN" altLang="en-US" dirty="0" smtClean="0"/>
              <a:t>基本特征</a:t>
            </a:r>
            <a:r>
              <a:rPr lang="en-US" altLang="zh-CN" dirty="0" smtClean="0"/>
              <a:t>—</a:t>
            </a:r>
            <a:r>
              <a:rPr lang="zh-CN" altLang="en-US" dirty="0" smtClean="0">
                <a:solidFill>
                  <a:srgbClr val="C00000"/>
                </a:solidFill>
              </a:rPr>
              <a:t>潜伏性</a:t>
            </a:r>
            <a:r>
              <a:rPr lang="zh-CN" altLang="en-US" dirty="0" smtClean="0"/>
              <a:t>与</a:t>
            </a:r>
            <a:r>
              <a:rPr lang="zh-CN" altLang="en-US" dirty="0" smtClean="0">
                <a:solidFill>
                  <a:srgbClr val="C00000"/>
                </a:solidFill>
              </a:rPr>
              <a:t>可触发性</a:t>
            </a:r>
            <a:endParaRPr lang="en-US" altLang="zh-CN" dirty="0" smtClean="0">
              <a:solidFill>
                <a:srgbClr val="C00000"/>
              </a:solidFill>
            </a:endParaRPr>
          </a:p>
          <a:p>
            <a:pPr lvl="2"/>
            <a:r>
              <a:rPr lang="zh-CN" altLang="en-US" dirty="0" smtClean="0"/>
              <a:t> </a:t>
            </a:r>
            <a:r>
              <a:rPr lang="zh-CN" altLang="en-US" dirty="0" smtClean="0">
                <a:solidFill>
                  <a:srgbClr val="C00000"/>
                </a:solidFill>
              </a:rPr>
              <a:t>第一</a:t>
            </a:r>
            <a:r>
              <a:rPr lang="zh-CN" altLang="en-US" dirty="0">
                <a:solidFill>
                  <a:srgbClr val="C00000"/>
                </a:solidFill>
              </a:rPr>
              <a:t>表现</a:t>
            </a:r>
            <a:r>
              <a:rPr lang="zh-CN" altLang="en-US" dirty="0" smtClean="0"/>
              <a:t>：病毒</a:t>
            </a:r>
            <a:r>
              <a:rPr lang="zh-CN" altLang="en-US" dirty="0"/>
              <a:t>程序需用专用检测程序才能检查出来 </a:t>
            </a:r>
          </a:p>
          <a:p>
            <a:pPr lvl="3"/>
            <a:r>
              <a:rPr lang="zh-CN" altLang="en-US" dirty="0"/>
              <a:t>可以躲在磁盘呆上几天，甚至</a:t>
            </a:r>
            <a:r>
              <a:rPr lang="zh-CN" altLang="en-US" dirty="0" smtClean="0"/>
              <a:t>几年；</a:t>
            </a:r>
            <a:endParaRPr lang="zh-CN" altLang="en-US" dirty="0"/>
          </a:p>
          <a:p>
            <a:pPr lvl="3"/>
            <a:r>
              <a:rPr lang="zh-CN" altLang="en-US" dirty="0"/>
              <a:t>时机成熟，四处繁殖、</a:t>
            </a:r>
            <a:r>
              <a:rPr lang="zh-CN" altLang="en-US" dirty="0" smtClean="0"/>
              <a:t>扩散</a:t>
            </a:r>
            <a:endParaRPr lang="en-US" altLang="zh-CN" dirty="0" smtClean="0"/>
          </a:p>
          <a:p>
            <a:pPr lvl="2">
              <a:defRPr/>
            </a:pPr>
            <a:r>
              <a:rPr lang="zh-CN" altLang="en-US" dirty="0" smtClean="0"/>
              <a:t> </a:t>
            </a:r>
            <a:r>
              <a:rPr lang="zh-CN" altLang="en-US" dirty="0" smtClean="0">
                <a:solidFill>
                  <a:srgbClr val="C00000"/>
                </a:solidFill>
              </a:rPr>
              <a:t>第二表现</a:t>
            </a:r>
            <a:r>
              <a:rPr lang="zh-CN" altLang="en-US" dirty="0" smtClean="0"/>
              <a:t>：</a:t>
            </a:r>
            <a:r>
              <a:rPr lang="zh-CN" altLang="zh-CN" dirty="0" smtClean="0"/>
              <a:t>病毒</a:t>
            </a:r>
            <a:r>
              <a:rPr lang="zh-CN" altLang="zh-CN" dirty="0"/>
              <a:t>内部有一触发</a:t>
            </a:r>
            <a:r>
              <a:rPr lang="zh-CN" altLang="zh-CN" dirty="0" smtClean="0"/>
              <a:t>机制</a:t>
            </a:r>
            <a:r>
              <a:rPr lang="zh-CN" altLang="en-US" dirty="0" smtClean="0"/>
              <a:t>；</a:t>
            </a:r>
            <a:endParaRPr lang="en-US" altLang="zh-CN" dirty="0"/>
          </a:p>
          <a:p>
            <a:pPr lvl="3">
              <a:defRPr/>
            </a:pPr>
            <a:r>
              <a:rPr lang="zh-CN" altLang="zh-CN" dirty="0"/>
              <a:t>不满足触发</a:t>
            </a:r>
            <a:r>
              <a:rPr lang="zh-CN" altLang="zh-CN" dirty="0" smtClean="0"/>
              <a:t>条件</a:t>
            </a:r>
            <a:r>
              <a:rPr lang="zh-CN" altLang="en-US" dirty="0"/>
              <a:t>（时间、日期、文件类型或某些特定</a:t>
            </a:r>
            <a:r>
              <a:rPr lang="zh-CN" altLang="en-US" dirty="0" smtClean="0"/>
              <a:t>数据等）</a:t>
            </a:r>
            <a:r>
              <a:rPr lang="zh-CN" altLang="zh-CN" dirty="0" smtClean="0"/>
              <a:t>，</a:t>
            </a:r>
            <a:r>
              <a:rPr lang="zh-CN" altLang="zh-CN" dirty="0"/>
              <a:t>计算机病毒除了传染外不做什么</a:t>
            </a:r>
            <a:r>
              <a:rPr lang="zh-CN" altLang="zh-CN" dirty="0" smtClean="0"/>
              <a:t>破坏</a:t>
            </a:r>
            <a:r>
              <a:rPr lang="zh-CN" altLang="en-US" dirty="0" smtClean="0"/>
              <a:t>；</a:t>
            </a:r>
            <a:endParaRPr lang="en-US" altLang="zh-CN" dirty="0"/>
          </a:p>
          <a:p>
            <a:pPr lvl="3">
              <a:defRPr/>
            </a:pPr>
            <a:r>
              <a:rPr lang="zh-CN" altLang="en-US" dirty="0"/>
              <a:t>满足</a:t>
            </a:r>
            <a:r>
              <a:rPr lang="zh-CN" altLang="zh-CN" dirty="0"/>
              <a:t>触发</a:t>
            </a:r>
            <a:r>
              <a:rPr lang="zh-CN" altLang="zh-CN" dirty="0" smtClean="0"/>
              <a:t>条件</a:t>
            </a:r>
            <a:r>
              <a:rPr lang="zh-CN" altLang="en-US" dirty="0" smtClean="0"/>
              <a:t>，执行预设的破坏操作。</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11480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dirty="0" smtClean="0"/>
              <a:t> </a:t>
            </a:r>
            <a:r>
              <a:rPr lang="zh-CN" altLang="en-US" dirty="0" smtClean="0"/>
              <a:t>基本特征</a:t>
            </a:r>
            <a:r>
              <a:rPr lang="en-US" altLang="zh-CN" dirty="0" smtClean="0"/>
              <a:t>——</a:t>
            </a:r>
            <a:r>
              <a:rPr lang="zh-CN" altLang="en-US" dirty="0" smtClean="0">
                <a:solidFill>
                  <a:srgbClr val="C00000"/>
                </a:solidFill>
              </a:rPr>
              <a:t>破坏性</a:t>
            </a:r>
            <a:endParaRPr lang="en-US" altLang="zh-CN" dirty="0" smtClean="0">
              <a:solidFill>
                <a:srgbClr val="C00000"/>
              </a:solidFill>
            </a:endParaRPr>
          </a:p>
          <a:p>
            <a:pPr lvl="2"/>
            <a:r>
              <a:rPr lang="zh-CN" altLang="en-US" dirty="0" smtClean="0"/>
              <a:t> 降低</a:t>
            </a:r>
            <a:r>
              <a:rPr lang="zh-CN" altLang="en-US" dirty="0"/>
              <a:t>计算机系统的工作效率</a:t>
            </a:r>
          </a:p>
          <a:p>
            <a:pPr lvl="2"/>
            <a:r>
              <a:rPr lang="zh-CN" altLang="en-US" dirty="0" smtClean="0"/>
              <a:t> 占用</a:t>
            </a:r>
            <a:r>
              <a:rPr lang="zh-CN" altLang="en-US" dirty="0"/>
              <a:t>系统资源</a:t>
            </a:r>
          </a:p>
          <a:p>
            <a:pPr lvl="2"/>
            <a:r>
              <a:rPr lang="zh-CN" altLang="en-US" dirty="0" smtClean="0"/>
              <a:t> 毁掉</a:t>
            </a:r>
            <a:r>
              <a:rPr lang="zh-CN" altLang="en-US" dirty="0"/>
              <a:t>系统的部分数据</a:t>
            </a:r>
          </a:p>
          <a:p>
            <a:pPr lvl="2"/>
            <a:r>
              <a:rPr lang="zh-CN" altLang="en-US" dirty="0" smtClean="0"/>
              <a:t> 破坏</a:t>
            </a:r>
            <a:r>
              <a:rPr lang="zh-CN" altLang="en-US" dirty="0"/>
              <a:t>全部数据并使之无法恢复</a:t>
            </a:r>
          </a:p>
          <a:p>
            <a:pPr lvl="2"/>
            <a:r>
              <a:rPr lang="zh-CN" altLang="en-US" dirty="0" smtClean="0"/>
              <a:t> 病毒</a:t>
            </a:r>
            <a:r>
              <a:rPr lang="zh-CN" altLang="en-US" dirty="0"/>
              <a:t>交叉感染导致系统</a:t>
            </a:r>
            <a:r>
              <a:rPr lang="zh-CN" altLang="en-US" dirty="0" smtClean="0"/>
              <a:t>崩溃</a:t>
            </a:r>
            <a:endParaRPr lang="en-US" altLang="zh-CN" dirty="0" smtClean="0"/>
          </a:p>
          <a:p>
            <a:pPr lvl="2"/>
            <a:r>
              <a:rPr lang="en-US" altLang="zh-CN" dirty="0" smtClean="0"/>
              <a:t>……</a:t>
            </a:r>
          </a:p>
          <a:p>
            <a:pPr lvl="1"/>
            <a:r>
              <a:rPr lang="en-US" altLang="zh-CN" dirty="0"/>
              <a:t> </a:t>
            </a:r>
            <a:r>
              <a:rPr lang="zh-CN" altLang="en-US" dirty="0"/>
              <a:t>其他特征：不可预见性、衍生性、可执行性、主动性、欺骗性</a:t>
            </a:r>
          </a:p>
          <a:p>
            <a:pPr marL="457200" lvl="1" indent="0">
              <a:buNone/>
            </a:pP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3074" name="Picture 2" descr="https://timgsa.baidu.com/timg?image&amp;quality=80&amp;size=b9999_10000&amp;sec=1574757099508&amp;di=fc400b892544e19024d69e34e0f36a98&amp;imgtype=0&amp;src=http%3A%2F%2Fwww.grabsun.com%2Fuploads%2Fimages%2F201206-0%2Fimg200701241558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1628800"/>
            <a:ext cx="4324219" cy="344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03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par>
                          <p:cTn id="28" fill="hold">
                            <p:stCondLst>
                              <p:cond delay="500"/>
                            </p:stCondLst>
                            <p:childTnLst>
                              <p:par>
                                <p:cTn id="29" presetID="21" presetClass="entr" presetSubtype="1" fill="hold" nodeType="afterEffect">
                                  <p:stCondLst>
                                    <p:cond delay="0"/>
                                  </p:stCondLst>
                                  <p:childTnLst>
                                    <p:set>
                                      <p:cBhvr>
                                        <p:cTn id="30" dur="1" fill="hold">
                                          <p:stCondLst>
                                            <p:cond delay="0"/>
                                          </p:stCondLst>
                                        </p:cTn>
                                        <p:tgtEl>
                                          <p:spTgt spid="3074"/>
                                        </p:tgtEl>
                                        <p:attrNameLst>
                                          <p:attrName>style.visibility</p:attrName>
                                        </p:attrNameLst>
                                      </p:cBhvr>
                                      <p:to>
                                        <p:strVal val="visible"/>
                                      </p:to>
                                    </p:set>
                                    <p:animEffect transition="in" filter="wheel(1)">
                                      <p:cBhvr>
                                        <p:cTn id="31" dur="2000"/>
                                        <p:tgtEl>
                                          <p:spTgt spid="307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dirty="0" smtClean="0"/>
              <a:t> </a:t>
            </a:r>
            <a:r>
              <a:rPr lang="zh-CN" altLang="en-US" dirty="0" smtClean="0"/>
              <a:t>基本结构</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1504597139"/>
              </p:ext>
            </p:extLst>
          </p:nvPr>
        </p:nvGraphicFramePr>
        <p:xfrm>
          <a:off x="2927648" y="2852936"/>
          <a:ext cx="6108804" cy="2733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2325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dirty="0" smtClean="0"/>
              <a:t> </a:t>
            </a:r>
            <a:r>
              <a:rPr lang="zh-CN" altLang="en-US" dirty="0" smtClean="0"/>
              <a:t>控制逻辑</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矩形 2"/>
          <p:cNvSpPr>
            <a:spLocks noChangeArrowheads="1"/>
          </p:cNvSpPr>
          <p:nvPr/>
        </p:nvSpPr>
        <p:spPr bwMode="auto">
          <a:xfrm>
            <a:off x="1475995" y="2295952"/>
            <a:ext cx="457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main()</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调用引导功能模块；</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do</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寻找传染对象；</a:t>
            </a:r>
          </a:p>
          <a:p>
            <a:pPr>
              <a:lnSpc>
                <a:spcPct val="150000"/>
              </a:lnSpc>
              <a:spcBef>
                <a:spcPct val="0"/>
              </a:spcBef>
              <a:buFontTx/>
              <a:buNone/>
            </a:pP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if(</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传染条件不满足</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goto</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while(</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满足传染条件</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a:p>
            <a:pPr>
              <a:lnSpc>
                <a:spcPct val="150000"/>
              </a:lnSpc>
              <a:spcBef>
                <a:spcPct val="0"/>
              </a:spcBef>
              <a:buFontTx/>
              <a:buNone/>
            </a:pP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调用传染功能模块；</a:t>
            </a:r>
          </a:p>
        </p:txBody>
      </p:sp>
      <p:sp>
        <p:nvSpPr>
          <p:cNvPr id="8" name="矩形 6"/>
          <p:cNvSpPr>
            <a:spLocks noChangeArrowheads="1"/>
          </p:cNvSpPr>
          <p:nvPr/>
        </p:nvSpPr>
        <p:spPr bwMode="auto">
          <a:xfrm>
            <a:off x="6561884" y="2296593"/>
            <a:ext cx="457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while(</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满足破坏条件</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激活病毒程序；</a:t>
            </a:r>
          </a:p>
          <a:p>
            <a:pPr>
              <a:lnSpc>
                <a:spcPct val="150000"/>
              </a:lnSpc>
              <a:spcBef>
                <a:spcPct val="0"/>
              </a:spcBef>
              <a:buFontTx/>
              <a:buNone/>
            </a:pP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调用破坏功能模块；</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运行宿主源程序；</a:t>
            </a:r>
          </a:p>
          <a:p>
            <a:pPr>
              <a:lnSpc>
                <a:spcPct val="150000"/>
              </a:lnSpc>
              <a:spcBef>
                <a:spcPct val="0"/>
              </a:spcBef>
              <a:buFontTx/>
              <a:buNone/>
            </a:pP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if  </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不关机</a:t>
            </a:r>
          </a:p>
          <a:p>
            <a:pPr>
              <a:lnSpc>
                <a:spcPct val="150000"/>
              </a:lnSpc>
              <a:spcBef>
                <a:spcPct val="0"/>
              </a:spcBef>
              <a:buFontTx/>
              <a:buNone/>
            </a:pP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goto</a:t>
            </a: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A</a:t>
            </a: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a:p>
            <a:pPr>
              <a:lnSpc>
                <a:spcPct val="150000"/>
              </a:lnSpc>
              <a:spcBef>
                <a:spcPct val="0"/>
              </a:spcBef>
              <a:buFontTx/>
              <a:buNone/>
            </a:pPr>
            <a:r>
              <a:rPr lang="zh-CN" altLang="en-US"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    关机；</a:t>
            </a:r>
          </a:p>
          <a:p>
            <a:pPr>
              <a:lnSpc>
                <a:spcPct val="150000"/>
              </a:lnSpc>
              <a:spcBef>
                <a:spcPct val="0"/>
              </a:spcBef>
              <a:buFontTx/>
              <a:buNone/>
            </a:pPr>
            <a:r>
              <a:rPr lang="en-US" altLang="zh-CN" sz="20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23084815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dirty="0" smtClean="0"/>
              <a:t> </a:t>
            </a:r>
            <a:r>
              <a:rPr lang="zh-CN" altLang="en-US" dirty="0" smtClean="0"/>
              <a:t>工作机制</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9" name="Object 2"/>
          <p:cNvGraphicFramePr>
            <a:graphicFrameLocks noChangeAspect="1"/>
          </p:cNvGraphicFramePr>
          <p:nvPr>
            <p:extLst>
              <p:ext uri="{D42A27DB-BD31-4B8C-83A1-F6EECF244321}">
                <p14:modId xmlns:p14="http://schemas.microsoft.com/office/powerpoint/2010/main" val="1540672813"/>
              </p:ext>
            </p:extLst>
          </p:nvPr>
        </p:nvGraphicFramePr>
        <p:xfrm>
          <a:off x="2999656" y="1844824"/>
          <a:ext cx="6551612" cy="4243388"/>
        </p:xfrm>
        <a:graphic>
          <a:graphicData uri="http://schemas.openxmlformats.org/presentationml/2006/ole">
            <mc:AlternateContent xmlns:mc="http://schemas.openxmlformats.org/markup-compatibility/2006">
              <mc:Choice xmlns:v="urn:schemas-microsoft-com:vml" Requires="v">
                <p:oleObj spid="_x0000_s2074" name="Visio" r:id="rId3" imgW="3797763" imgH="2452934" progId="Visio.Drawing.11">
                  <p:embed/>
                </p:oleObj>
              </mc:Choice>
              <mc:Fallback>
                <p:oleObj name="Visio" r:id="rId3" imgW="3797763" imgH="2452934" progId="Visio.Drawing.11">
                  <p:embed/>
                  <p:pic>
                    <p:nvPicPr>
                      <p:cNvPr id="256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1844824"/>
                        <a:ext cx="6551612"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4035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dirty="0" smtClean="0"/>
              <a:t> </a:t>
            </a:r>
            <a:r>
              <a:rPr lang="zh-CN" altLang="en-US" dirty="0" smtClean="0"/>
              <a:t>引导型病毒</a:t>
            </a:r>
            <a:r>
              <a:rPr lang="en-US" altLang="zh-CN" dirty="0" smtClean="0"/>
              <a:t>——</a:t>
            </a:r>
            <a:r>
              <a:rPr lang="zh-CN" altLang="en-US" dirty="0" smtClean="0"/>
              <a:t>引导模块</a:t>
            </a:r>
            <a:endParaRPr lang="en-US" altLang="zh-CN" dirty="0" smtClean="0"/>
          </a:p>
          <a:p>
            <a:pPr lvl="2"/>
            <a:r>
              <a:rPr lang="en-US" altLang="zh-CN" dirty="0"/>
              <a:t> </a:t>
            </a:r>
            <a:r>
              <a:rPr lang="zh-CN" altLang="en-US" dirty="0" smtClean="0"/>
              <a:t>磁盘引导区结构</a:t>
            </a:r>
            <a:endParaRPr lang="en-US" altLang="zh-CN" dirty="0" smtClean="0"/>
          </a:p>
          <a:p>
            <a:pPr lvl="3"/>
            <a:r>
              <a:rPr lang="zh-CN" altLang="zh-CN" dirty="0"/>
              <a:t>在其盘片的每一面上，以转动轴为轴心、以一定的磁密度为间隔的若干同心圆就被划分成</a:t>
            </a:r>
            <a:r>
              <a:rPr lang="zh-CN" altLang="zh-CN" dirty="0">
                <a:solidFill>
                  <a:srgbClr val="C00000"/>
                </a:solidFill>
              </a:rPr>
              <a:t>磁道</a:t>
            </a:r>
            <a:r>
              <a:rPr lang="en-US" altLang="zh-CN" dirty="0">
                <a:solidFill>
                  <a:srgbClr val="C00000"/>
                </a:solidFill>
              </a:rPr>
              <a:t>(Track)</a:t>
            </a:r>
            <a:r>
              <a:rPr lang="zh-CN" altLang="zh-CN" dirty="0"/>
              <a:t>，每个磁道又被划分为若干个扇区</a:t>
            </a:r>
            <a:r>
              <a:rPr lang="en-US" altLang="zh-CN" dirty="0">
                <a:solidFill>
                  <a:srgbClr val="C00000"/>
                </a:solidFill>
              </a:rPr>
              <a:t>(Sector)</a:t>
            </a:r>
            <a:r>
              <a:rPr lang="zh-CN" altLang="zh-CN" dirty="0"/>
              <a:t>，数据就按扇区存放在硬盘上。</a:t>
            </a:r>
          </a:p>
          <a:p>
            <a:pPr lvl="3"/>
            <a:r>
              <a:rPr lang="zh-CN" altLang="zh-CN" dirty="0"/>
              <a:t>记录着磁盘的一些最基本的信息，磁盘的第一个扇区被保留为</a:t>
            </a:r>
            <a:r>
              <a:rPr lang="zh-CN" altLang="zh-CN" dirty="0">
                <a:solidFill>
                  <a:srgbClr val="FF0000"/>
                </a:solidFill>
              </a:rPr>
              <a:t>主引导扇区</a:t>
            </a:r>
            <a:r>
              <a:rPr lang="zh-CN" altLang="zh-CN" dirty="0"/>
              <a:t>，它位于整个硬盘的</a:t>
            </a:r>
            <a:r>
              <a:rPr lang="en-US" altLang="zh-CN" dirty="0">
                <a:solidFill>
                  <a:srgbClr val="FF0000"/>
                </a:solidFill>
              </a:rPr>
              <a:t>0</a:t>
            </a:r>
            <a:r>
              <a:rPr lang="zh-CN" altLang="zh-CN" dirty="0">
                <a:solidFill>
                  <a:srgbClr val="FF0000"/>
                </a:solidFill>
              </a:rPr>
              <a:t>磁道</a:t>
            </a:r>
            <a:r>
              <a:rPr lang="en-US" altLang="zh-CN" dirty="0">
                <a:solidFill>
                  <a:srgbClr val="FF0000"/>
                </a:solidFill>
              </a:rPr>
              <a:t>0</a:t>
            </a:r>
            <a:r>
              <a:rPr lang="zh-CN" altLang="zh-CN" dirty="0">
                <a:solidFill>
                  <a:srgbClr val="FF0000"/>
                </a:solidFill>
              </a:rPr>
              <a:t>柱面</a:t>
            </a:r>
            <a:r>
              <a:rPr lang="en-US" altLang="zh-CN" dirty="0">
                <a:solidFill>
                  <a:srgbClr val="FF0000"/>
                </a:solidFill>
              </a:rPr>
              <a:t>1</a:t>
            </a:r>
            <a:r>
              <a:rPr lang="zh-CN" altLang="zh-CN" dirty="0">
                <a:solidFill>
                  <a:srgbClr val="FF0000"/>
                </a:solidFill>
              </a:rPr>
              <a:t>扇区</a:t>
            </a:r>
            <a:r>
              <a:rPr lang="zh-CN" altLang="zh-CN" dirty="0"/>
              <a:t>，包括硬盘主引导记录</a:t>
            </a:r>
            <a:r>
              <a:rPr lang="en-US" altLang="zh-CN" dirty="0">
                <a:solidFill>
                  <a:srgbClr val="FF0000"/>
                </a:solidFill>
              </a:rPr>
              <a:t>MBR(Main Boot Record)</a:t>
            </a:r>
            <a:r>
              <a:rPr lang="zh-CN" altLang="zh-CN" dirty="0"/>
              <a:t>和分区表</a:t>
            </a:r>
            <a:r>
              <a:rPr lang="en-US" altLang="zh-CN" dirty="0">
                <a:solidFill>
                  <a:srgbClr val="FF0000"/>
                </a:solidFill>
              </a:rPr>
              <a:t>DPT(Disk Partition Table)</a:t>
            </a:r>
            <a:r>
              <a:rPr lang="zh-CN" altLang="zh-CN" dirty="0"/>
              <a:t>以及磁盘的有效标志。</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3001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a:t>引导型病毒</a:t>
            </a:r>
            <a:r>
              <a:rPr lang="en-US" altLang="zh-CN" dirty="0"/>
              <a:t>——</a:t>
            </a:r>
            <a:r>
              <a:rPr lang="zh-CN" altLang="en-US" dirty="0"/>
              <a:t>引导模块</a:t>
            </a:r>
            <a:endParaRPr lang="en-US" altLang="zh-CN" dirty="0"/>
          </a:p>
          <a:p>
            <a:pPr lvl="2"/>
            <a:r>
              <a:rPr lang="zh-CN" altLang="en-US" dirty="0" smtClean="0"/>
              <a:t> 标准</a:t>
            </a:r>
            <a:r>
              <a:rPr lang="zh-CN" altLang="en-US" dirty="0"/>
              <a:t>的主引导</a:t>
            </a:r>
            <a:r>
              <a:rPr lang="zh-CN" altLang="en-US" dirty="0" smtClean="0"/>
              <a:t>扇区</a:t>
            </a:r>
            <a:endParaRPr lang="en-US" altLang="zh-CN" dirty="0" smtClean="0"/>
          </a:p>
          <a:p>
            <a:pPr lvl="3"/>
            <a:r>
              <a:rPr lang="zh-CN" altLang="zh-CN" dirty="0"/>
              <a:t>主引导记录</a:t>
            </a:r>
            <a:r>
              <a:rPr lang="en-US" altLang="zh-CN" dirty="0">
                <a:solidFill>
                  <a:srgbClr val="FF0000"/>
                </a:solidFill>
              </a:rPr>
              <a:t>MBR(Main Boot Record</a:t>
            </a:r>
            <a:r>
              <a:rPr lang="en-US" altLang="zh-CN" dirty="0" smtClean="0">
                <a:solidFill>
                  <a:srgbClr val="FF0000"/>
                </a:solidFill>
              </a:rPr>
              <a:t>)</a:t>
            </a:r>
            <a:r>
              <a:rPr lang="zh-CN" altLang="en-US" dirty="0" smtClean="0">
                <a:solidFill>
                  <a:srgbClr val="FF0000"/>
                </a:solidFill>
              </a:rPr>
              <a:t>：</a:t>
            </a:r>
            <a:r>
              <a:rPr lang="zh-CN" altLang="zh-CN" dirty="0"/>
              <a:t>就是检查分区表是否正确以及确定哪个分区为引导分区，并在程序结束时把该分区的启动程序</a:t>
            </a:r>
            <a:r>
              <a:rPr lang="en-US" altLang="zh-CN" dirty="0"/>
              <a:t>(</a:t>
            </a:r>
            <a:r>
              <a:rPr lang="zh-CN" altLang="zh-CN" dirty="0"/>
              <a:t>也就是操作系统引导扇区</a:t>
            </a:r>
            <a:r>
              <a:rPr lang="en-US" altLang="zh-CN" dirty="0"/>
              <a:t>)</a:t>
            </a:r>
            <a:r>
              <a:rPr lang="zh-CN" altLang="zh-CN" dirty="0"/>
              <a:t>调入内存加以执行</a:t>
            </a:r>
            <a:r>
              <a:rPr lang="zh-CN" altLang="zh-CN" dirty="0" smtClean="0"/>
              <a:t>。</a:t>
            </a:r>
            <a:endParaRPr lang="en-US" altLang="zh-CN" dirty="0" smtClean="0"/>
          </a:p>
          <a:p>
            <a:pPr lvl="3"/>
            <a:r>
              <a:rPr lang="en-US" altLang="zh-CN" dirty="0"/>
              <a:t>512</a:t>
            </a:r>
            <a:r>
              <a:rPr lang="zh-CN" altLang="zh-CN" dirty="0"/>
              <a:t>字节的主引导扇区里</a:t>
            </a:r>
            <a:r>
              <a:rPr lang="en-US" altLang="zh-CN" dirty="0"/>
              <a:t>MBR</a:t>
            </a:r>
            <a:r>
              <a:rPr lang="zh-CN" altLang="zh-CN" dirty="0"/>
              <a:t>占</a:t>
            </a:r>
            <a:r>
              <a:rPr lang="en-US" altLang="zh-CN" dirty="0"/>
              <a:t>446</a:t>
            </a:r>
            <a:r>
              <a:rPr lang="zh-CN" altLang="zh-CN" dirty="0"/>
              <a:t>个字节（偏移</a:t>
            </a:r>
            <a:r>
              <a:rPr lang="en-US" altLang="zh-CN" dirty="0"/>
              <a:t>0--</a:t>
            </a:r>
            <a:r>
              <a:rPr lang="zh-CN" altLang="zh-CN" dirty="0"/>
              <a:t>偏移</a:t>
            </a:r>
            <a:r>
              <a:rPr lang="en-US" altLang="zh-CN" dirty="0"/>
              <a:t>1BDH</a:t>
            </a:r>
            <a:r>
              <a:rPr lang="zh-CN" altLang="zh-CN" dirty="0"/>
              <a:t>），</a:t>
            </a:r>
            <a:r>
              <a:rPr lang="en-US" altLang="zh-CN" dirty="0"/>
              <a:t>DPT</a:t>
            </a:r>
            <a:r>
              <a:rPr lang="zh-CN" altLang="zh-CN" dirty="0"/>
              <a:t>占</a:t>
            </a:r>
            <a:r>
              <a:rPr lang="en-US" altLang="zh-CN" dirty="0"/>
              <a:t>64</a:t>
            </a:r>
            <a:r>
              <a:rPr lang="zh-CN" altLang="zh-CN" dirty="0"/>
              <a:t>个字节（偏移</a:t>
            </a:r>
            <a:r>
              <a:rPr lang="en-US" altLang="zh-CN" dirty="0"/>
              <a:t>1BEH--</a:t>
            </a:r>
            <a:r>
              <a:rPr lang="zh-CN" altLang="zh-CN" dirty="0"/>
              <a:t>偏移</a:t>
            </a:r>
            <a:r>
              <a:rPr lang="en-US" altLang="zh-CN" dirty="0"/>
              <a:t>1FDH</a:t>
            </a:r>
            <a:r>
              <a:rPr lang="zh-CN" altLang="zh-CN" dirty="0"/>
              <a:t>），最后两个字节</a:t>
            </a:r>
            <a:r>
              <a:rPr lang="zh-CN" altLang="zh-CN" dirty="0">
                <a:solidFill>
                  <a:srgbClr val="FF0000"/>
                </a:solidFill>
              </a:rPr>
              <a:t>“</a:t>
            </a:r>
            <a:r>
              <a:rPr lang="en-US" altLang="zh-CN" dirty="0">
                <a:solidFill>
                  <a:srgbClr val="FF0000"/>
                </a:solidFill>
              </a:rPr>
              <a:t>55AA</a:t>
            </a:r>
            <a:r>
              <a:rPr lang="zh-CN" altLang="zh-CN" dirty="0">
                <a:solidFill>
                  <a:srgbClr val="FF0000"/>
                </a:solidFill>
              </a:rPr>
              <a:t>”（偏移</a:t>
            </a:r>
            <a:r>
              <a:rPr lang="en-US" altLang="zh-CN" dirty="0">
                <a:solidFill>
                  <a:srgbClr val="FF0000"/>
                </a:solidFill>
              </a:rPr>
              <a:t>1FEH--</a:t>
            </a:r>
            <a:r>
              <a:rPr lang="zh-CN" altLang="zh-CN" dirty="0">
                <a:solidFill>
                  <a:srgbClr val="FF0000"/>
                </a:solidFill>
              </a:rPr>
              <a:t>偏移</a:t>
            </a:r>
            <a:r>
              <a:rPr lang="en-US" altLang="zh-CN" dirty="0">
                <a:solidFill>
                  <a:srgbClr val="FF0000"/>
                </a:solidFill>
              </a:rPr>
              <a:t>1FFH</a:t>
            </a:r>
            <a:r>
              <a:rPr lang="zh-CN" altLang="zh-CN" dirty="0">
                <a:solidFill>
                  <a:srgbClr val="FF0000"/>
                </a:solidFill>
              </a:rPr>
              <a:t>）是硬盘有效</a:t>
            </a:r>
            <a:r>
              <a:rPr lang="zh-CN" altLang="zh-CN" dirty="0" smtClean="0">
                <a:solidFill>
                  <a:srgbClr val="FF0000"/>
                </a:solidFill>
              </a:rPr>
              <a:t>标志</a:t>
            </a:r>
            <a:r>
              <a:rPr lang="zh-CN" altLang="en-US" dirty="0" smtClean="0">
                <a:solidFill>
                  <a:srgbClr val="002060"/>
                </a:solidFill>
              </a:rPr>
              <a:t>。</a:t>
            </a:r>
            <a:endParaRPr lang="zh-CN" altLang="en-US" dirty="0">
              <a:solidFill>
                <a:srgbClr val="00206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39213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5013176"/>
            <a:ext cx="10363200" cy="791020"/>
          </a:xfrm>
        </p:spPr>
        <p:txBody>
          <a:bodyPr/>
          <a:lstStyle/>
          <a:p>
            <a:pPr algn="just"/>
            <a:r>
              <a:rPr lang="zh-CN" altLang="zh-CN" dirty="0" smtClean="0"/>
              <a:t>了解</a:t>
            </a:r>
            <a:r>
              <a:rPr lang="zh-CN" altLang="en-US" dirty="0" smtClean="0"/>
              <a:t>恶意代码的基本概念；理解不同类型恶意代码的原理和特点；掌握恶意代码防治技术在实际环境中的应用。</a:t>
            </a:r>
            <a:endParaRPr lang="zh-CN" altLang="en-US" dirty="0"/>
          </a:p>
        </p:txBody>
      </p:sp>
      <p:sp>
        <p:nvSpPr>
          <p:cNvPr id="3" name="文本占位符 2"/>
          <p:cNvSpPr>
            <a:spLocks noGrp="1"/>
          </p:cNvSpPr>
          <p:nvPr>
            <p:ph type="body" idx="1"/>
          </p:nvPr>
        </p:nvSpPr>
        <p:spPr>
          <a:xfrm>
            <a:off x="983432" y="3573016"/>
            <a:ext cx="10363200" cy="1265932"/>
          </a:xfrm>
        </p:spPr>
        <p:txBody>
          <a:bodyPr/>
          <a:lstStyle/>
          <a:p>
            <a:r>
              <a:rPr lang="zh-CN" altLang="en-US" dirty="0" smtClean="0"/>
              <a:t>第九讲 网络攻击与防御（二）</a:t>
            </a:r>
            <a:endParaRPr lang="en-US" altLang="zh-CN" dirty="0" smtClean="0"/>
          </a:p>
          <a:p>
            <a:r>
              <a:rPr lang="zh-CN" altLang="en-US" sz="4400" dirty="0" smtClean="0"/>
              <a:t>恶意代码原理与防治</a:t>
            </a:r>
            <a:endParaRPr lang="zh-CN" altLang="en-US" sz="4400" dirty="0"/>
          </a:p>
        </p:txBody>
      </p:sp>
      <p:sp>
        <p:nvSpPr>
          <p:cNvPr id="5" name="日期占位符 4"/>
          <p:cNvSpPr>
            <a:spLocks noGrp="1"/>
          </p:cNvSpPr>
          <p:nvPr>
            <p:ph type="dt" sz="half" idx="10"/>
          </p:nvPr>
        </p:nvSpPr>
        <p:spPr/>
        <p:txBody>
          <a:bodyPr/>
          <a:lstStyle/>
          <a:p>
            <a:pPr>
              <a:defRPr/>
            </a:pPr>
            <a:fld id="{616243CC-0C41-41C9-B14D-50C059679C09}" type="datetime1">
              <a:rPr lang="zh-CN" altLang="en-US" smtClean="0"/>
              <a:t>2019/11/26</a:t>
            </a:fld>
            <a:endParaRPr lang="zh-CN" altLang="en-US"/>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sz="2800" dirty="0"/>
              <a:t>引导型病毒</a:t>
            </a:r>
            <a:r>
              <a:rPr lang="en-US" altLang="zh-CN" sz="2800" dirty="0"/>
              <a:t>——</a:t>
            </a:r>
            <a:r>
              <a:rPr lang="zh-CN" altLang="en-US" sz="2800" dirty="0"/>
              <a:t>引导模块</a:t>
            </a:r>
            <a:endParaRPr lang="en-US" altLang="zh-CN" sz="2800" dirty="0"/>
          </a:p>
          <a:p>
            <a:pPr lvl="2"/>
            <a:r>
              <a:rPr lang="en-US" altLang="zh-CN" sz="2400" dirty="0" smtClean="0"/>
              <a:t> </a:t>
            </a:r>
            <a:r>
              <a:rPr lang="zh-CN" altLang="en-US" sz="2400" dirty="0" smtClean="0"/>
              <a:t>系统引导过程</a:t>
            </a:r>
            <a:endParaRPr lang="en-US" altLang="zh-CN" sz="2400" dirty="0" smtClean="0"/>
          </a:p>
          <a:p>
            <a:pPr lvl="3"/>
            <a:r>
              <a:rPr lang="en-US" altLang="zh-CN" sz="2400" dirty="0"/>
              <a:t> BIOS </a:t>
            </a:r>
            <a:r>
              <a:rPr lang="zh-CN" altLang="en-US" sz="2400" dirty="0"/>
              <a:t>程序首先将存储设备</a:t>
            </a:r>
            <a:r>
              <a:rPr lang="zh-CN" altLang="en-US" sz="2400" dirty="0" smtClean="0"/>
              <a:t>的</a:t>
            </a:r>
            <a:r>
              <a:rPr lang="en-US" altLang="zh-CN" sz="2400" dirty="0" smtClean="0"/>
              <a:t>MBR</a:t>
            </a:r>
            <a:r>
              <a:rPr lang="zh-CN" altLang="en-US" sz="2400" dirty="0" smtClean="0"/>
              <a:t>载入</a:t>
            </a:r>
            <a:r>
              <a:rPr lang="zh-CN" altLang="en-US" sz="2400" dirty="0"/>
              <a:t>内存，并执行引导记录中的</a:t>
            </a:r>
            <a:r>
              <a:rPr lang="zh-CN" altLang="en-US" sz="2400" dirty="0" smtClean="0"/>
              <a:t>引导程序；</a:t>
            </a:r>
            <a:endParaRPr lang="zh-CN" altLang="en-US" sz="2400" dirty="0"/>
          </a:p>
          <a:p>
            <a:pPr lvl="3"/>
            <a:r>
              <a:rPr lang="zh-CN" altLang="en-US" sz="2400" dirty="0" smtClean="0"/>
              <a:t> 引导程序</a:t>
            </a:r>
            <a:r>
              <a:rPr lang="zh-CN" altLang="en-US" sz="2400" dirty="0"/>
              <a:t>会将存储设备中的操作系统内核载入内存</a:t>
            </a:r>
            <a:r>
              <a:rPr lang="zh-CN" altLang="en-US" sz="2400" dirty="0" smtClean="0"/>
              <a:t>，进入</a:t>
            </a:r>
            <a:r>
              <a:rPr lang="zh-CN" altLang="en-US" sz="2400" dirty="0"/>
              <a:t>内核的入口点开始</a:t>
            </a:r>
            <a:r>
              <a:rPr lang="zh-CN" altLang="en-US" sz="2400" dirty="0" smtClean="0"/>
              <a:t>执行；</a:t>
            </a:r>
            <a:endParaRPr lang="zh-CN" altLang="en-US" sz="2400" dirty="0"/>
          </a:p>
          <a:p>
            <a:pPr lvl="3"/>
            <a:r>
              <a:rPr lang="zh-CN" altLang="en-US" sz="2400" dirty="0" smtClean="0"/>
              <a:t> 操作系统</a:t>
            </a:r>
            <a:r>
              <a:rPr lang="zh-CN" altLang="en-US" sz="2400" dirty="0"/>
              <a:t>内核完成系统的初始化，并允许用户与操作系统进行交互</a:t>
            </a:r>
            <a:endParaRPr lang="en-US" altLang="zh-CN" sz="2400"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94994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a:t>引导型病毒</a:t>
            </a:r>
            <a:r>
              <a:rPr lang="en-US" altLang="zh-CN" dirty="0"/>
              <a:t>——</a:t>
            </a:r>
            <a:r>
              <a:rPr lang="zh-CN" altLang="en-US" dirty="0"/>
              <a:t>引导模块</a:t>
            </a:r>
            <a:endParaRPr lang="en-US" altLang="zh-CN" dirty="0"/>
          </a:p>
          <a:p>
            <a:pPr lvl="2"/>
            <a:r>
              <a:rPr lang="en-US" altLang="zh-CN" dirty="0" smtClean="0"/>
              <a:t> </a:t>
            </a:r>
            <a:r>
              <a:rPr lang="zh-CN" altLang="en-US" dirty="0" smtClean="0"/>
              <a:t>引导型病毒感染过程</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3" name="内容占位符 2"/>
          <p:cNvSpPr txBox="1">
            <a:spLocks/>
          </p:cNvSpPr>
          <p:nvPr/>
        </p:nvSpPr>
        <p:spPr bwMode="auto">
          <a:xfrm>
            <a:off x="3267472" y="4914908"/>
            <a:ext cx="960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248" tIns="49624" rIns="99248" bIns="49624"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引导扇区</a:t>
            </a:r>
          </a:p>
        </p:txBody>
      </p:sp>
      <p:sp>
        <p:nvSpPr>
          <p:cNvPr id="24" name="矩形 23"/>
          <p:cNvSpPr/>
          <p:nvPr/>
        </p:nvSpPr>
        <p:spPr>
          <a:xfrm>
            <a:off x="3343672" y="2857508"/>
            <a:ext cx="685800" cy="1981200"/>
          </a:xfrm>
          <a:prstGeom prst="rect">
            <a:avLst/>
          </a:prstGeom>
          <a:solidFill>
            <a:srgbClr val="007CC3"/>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矩形 24"/>
          <p:cNvSpPr/>
          <p:nvPr/>
        </p:nvSpPr>
        <p:spPr>
          <a:xfrm>
            <a:off x="3343672" y="4229108"/>
            <a:ext cx="685800" cy="609600"/>
          </a:xfrm>
          <a:prstGeom prst="rect">
            <a:avLst/>
          </a:prstGeom>
          <a:solidFill>
            <a:srgbClr val="0070B0">
              <a:lumMod val="60000"/>
              <a:lumOff val="40000"/>
            </a:srgbClr>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引导记录</a:t>
            </a:r>
          </a:p>
        </p:txBody>
      </p:sp>
      <p:sp>
        <p:nvSpPr>
          <p:cNvPr id="26" name="矩形 25"/>
          <p:cNvSpPr/>
          <p:nvPr/>
        </p:nvSpPr>
        <p:spPr>
          <a:xfrm>
            <a:off x="3343672" y="5600708"/>
            <a:ext cx="685800" cy="609600"/>
          </a:xfrm>
          <a:prstGeom prst="rect">
            <a:avLst/>
          </a:prstGeom>
          <a:solidFill>
            <a:srgbClr val="C00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病毒代码</a:t>
            </a:r>
          </a:p>
        </p:txBody>
      </p:sp>
      <p:cxnSp>
        <p:nvCxnSpPr>
          <p:cNvPr id="27" name="直接箭头连接符 26"/>
          <p:cNvCxnSpPr>
            <a:stCxn id="24" idx="3"/>
          </p:cNvCxnSpPr>
          <p:nvPr/>
        </p:nvCxnSpPr>
        <p:spPr>
          <a:xfrm>
            <a:off x="4029472" y="3848108"/>
            <a:ext cx="903288" cy="1588"/>
          </a:xfrm>
          <a:prstGeom prst="straightConnector1">
            <a:avLst/>
          </a:prstGeom>
          <a:noFill/>
          <a:ln w="15875" cap="flat" cmpd="sng" algn="ctr">
            <a:solidFill>
              <a:srgbClr val="000000"/>
            </a:solidFill>
            <a:prstDash val="solid"/>
            <a:tailEnd type="arrow"/>
          </a:ln>
          <a:effectLst/>
        </p:spPr>
      </p:cxnSp>
      <p:sp>
        <p:nvSpPr>
          <p:cNvPr id="28" name="矩形 27"/>
          <p:cNvSpPr/>
          <p:nvPr/>
        </p:nvSpPr>
        <p:spPr>
          <a:xfrm>
            <a:off x="4943872" y="2857508"/>
            <a:ext cx="685800" cy="1981200"/>
          </a:xfrm>
          <a:prstGeom prst="rect">
            <a:avLst/>
          </a:prstGeom>
          <a:solidFill>
            <a:srgbClr val="007CC3"/>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内存</a:t>
            </a:r>
          </a:p>
        </p:txBody>
      </p:sp>
      <p:sp>
        <p:nvSpPr>
          <p:cNvPr id="29" name="矩形 28"/>
          <p:cNvSpPr/>
          <p:nvPr/>
        </p:nvSpPr>
        <p:spPr>
          <a:xfrm>
            <a:off x="7306072" y="2171708"/>
            <a:ext cx="685800" cy="1981200"/>
          </a:xfrm>
          <a:prstGeom prst="rect">
            <a:avLst/>
          </a:prstGeom>
          <a:solidFill>
            <a:srgbClr val="007CC3"/>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引导扇区</a:t>
            </a:r>
          </a:p>
        </p:txBody>
      </p:sp>
      <p:sp>
        <p:nvSpPr>
          <p:cNvPr id="30" name="矩形 29"/>
          <p:cNvSpPr/>
          <p:nvPr/>
        </p:nvSpPr>
        <p:spPr>
          <a:xfrm>
            <a:off x="7306072" y="4610108"/>
            <a:ext cx="685800" cy="1981200"/>
          </a:xfrm>
          <a:prstGeom prst="rect">
            <a:avLst/>
          </a:prstGeom>
          <a:solidFill>
            <a:srgbClr val="007CC3"/>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引导扇区</a:t>
            </a:r>
          </a:p>
        </p:txBody>
      </p:sp>
      <p:cxnSp>
        <p:nvCxnSpPr>
          <p:cNvPr id="31" name="直接箭头连接符 30"/>
          <p:cNvCxnSpPr>
            <a:stCxn id="28" idx="3"/>
            <a:endCxn id="29" idx="1"/>
          </p:cNvCxnSpPr>
          <p:nvPr/>
        </p:nvCxnSpPr>
        <p:spPr>
          <a:xfrm flipV="1">
            <a:off x="5629672" y="3162308"/>
            <a:ext cx="1676400" cy="685800"/>
          </a:xfrm>
          <a:prstGeom prst="straightConnector1">
            <a:avLst/>
          </a:prstGeom>
          <a:noFill/>
          <a:ln w="15875" cap="flat" cmpd="sng" algn="ctr">
            <a:solidFill>
              <a:srgbClr val="000000"/>
            </a:solidFill>
            <a:prstDash val="solid"/>
            <a:tailEnd type="arrow"/>
          </a:ln>
          <a:effectLst/>
        </p:spPr>
      </p:cxnSp>
      <p:cxnSp>
        <p:nvCxnSpPr>
          <p:cNvPr id="32" name="直接箭头连接符 31"/>
          <p:cNvCxnSpPr>
            <a:stCxn id="28" idx="3"/>
            <a:endCxn id="30" idx="1"/>
          </p:cNvCxnSpPr>
          <p:nvPr/>
        </p:nvCxnSpPr>
        <p:spPr>
          <a:xfrm>
            <a:off x="5629672" y="3848108"/>
            <a:ext cx="1676400" cy="1752600"/>
          </a:xfrm>
          <a:prstGeom prst="straightConnector1">
            <a:avLst/>
          </a:prstGeom>
          <a:noFill/>
          <a:ln w="15875" cap="flat" cmpd="sng" algn="ctr">
            <a:solidFill>
              <a:srgbClr val="000000"/>
            </a:solidFill>
            <a:prstDash val="solid"/>
            <a:tailEnd type="arrow"/>
          </a:ln>
          <a:effectLst/>
        </p:spPr>
      </p:cxnSp>
      <p:sp>
        <p:nvSpPr>
          <p:cNvPr id="33" name="矩形 23"/>
          <p:cNvSpPr>
            <a:spLocks noChangeArrowheads="1"/>
          </p:cNvSpPr>
          <p:nvPr/>
        </p:nvSpPr>
        <p:spPr bwMode="auto">
          <a:xfrm>
            <a:off x="4029472" y="3543308"/>
            <a:ext cx="800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系统启动</a:t>
            </a:r>
          </a:p>
        </p:txBody>
      </p:sp>
      <p:sp>
        <p:nvSpPr>
          <p:cNvPr id="34" name="矩形 24"/>
          <p:cNvSpPr>
            <a:spLocks noChangeArrowheads="1"/>
          </p:cNvSpPr>
          <p:nvPr/>
        </p:nvSpPr>
        <p:spPr bwMode="auto">
          <a:xfrm>
            <a:off x="5934472" y="3162308"/>
            <a:ext cx="800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读写软盘</a:t>
            </a:r>
          </a:p>
        </p:txBody>
      </p:sp>
      <p:sp>
        <p:nvSpPr>
          <p:cNvPr id="35" name="矩形 25"/>
          <p:cNvSpPr>
            <a:spLocks noChangeArrowheads="1"/>
          </p:cNvSpPr>
          <p:nvPr/>
        </p:nvSpPr>
        <p:spPr bwMode="auto">
          <a:xfrm>
            <a:off x="5858272" y="4914908"/>
            <a:ext cx="800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读写硬盘</a:t>
            </a:r>
          </a:p>
        </p:txBody>
      </p:sp>
      <p:sp>
        <p:nvSpPr>
          <p:cNvPr id="36" name="矩形 35"/>
          <p:cNvSpPr/>
          <p:nvPr/>
        </p:nvSpPr>
        <p:spPr>
          <a:xfrm>
            <a:off x="4943872" y="4229108"/>
            <a:ext cx="685800" cy="609600"/>
          </a:xfrm>
          <a:prstGeom prst="rect">
            <a:avLst/>
          </a:prstGeom>
          <a:solidFill>
            <a:srgbClr val="C00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病毒代码</a:t>
            </a:r>
          </a:p>
        </p:txBody>
      </p:sp>
      <p:sp>
        <p:nvSpPr>
          <p:cNvPr id="37" name="矩形 36"/>
          <p:cNvSpPr/>
          <p:nvPr/>
        </p:nvSpPr>
        <p:spPr>
          <a:xfrm>
            <a:off x="7306072" y="2171708"/>
            <a:ext cx="685800" cy="1981200"/>
          </a:xfrm>
          <a:prstGeom prst="rect">
            <a:avLst/>
          </a:prstGeom>
          <a:solidFill>
            <a:srgbClr val="C00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病毒提供的引导扇区</a:t>
            </a:r>
          </a:p>
        </p:txBody>
      </p:sp>
      <p:sp>
        <p:nvSpPr>
          <p:cNvPr id="38" name="矩形 37"/>
          <p:cNvSpPr/>
          <p:nvPr/>
        </p:nvSpPr>
        <p:spPr>
          <a:xfrm>
            <a:off x="7306072" y="5981708"/>
            <a:ext cx="685800" cy="609600"/>
          </a:xfrm>
          <a:prstGeom prst="rect">
            <a:avLst/>
          </a:prstGeom>
          <a:solidFill>
            <a:srgbClr val="0070B0">
              <a:lumMod val="60000"/>
              <a:lumOff val="40000"/>
            </a:srgbClr>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主引导记录</a:t>
            </a:r>
          </a:p>
        </p:txBody>
      </p:sp>
      <p:sp>
        <p:nvSpPr>
          <p:cNvPr id="39" name="矩形 38"/>
          <p:cNvSpPr/>
          <p:nvPr/>
        </p:nvSpPr>
        <p:spPr>
          <a:xfrm>
            <a:off x="7306072" y="5981708"/>
            <a:ext cx="685800" cy="609600"/>
          </a:xfrm>
          <a:prstGeom prst="rect">
            <a:avLst/>
          </a:prstGeom>
          <a:solidFill>
            <a:srgbClr val="C00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a:t>
            </a:r>
          </a:p>
        </p:txBody>
      </p:sp>
    </p:spTree>
    <p:extLst>
      <p:ext uri="{BB962C8B-B14F-4D97-AF65-F5344CB8AC3E}">
        <p14:creationId xmlns:p14="http://schemas.microsoft.com/office/powerpoint/2010/main" val="4812047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0" nodeType="clickEffect">
                                  <p:stCondLst>
                                    <p:cond delay="0"/>
                                  </p:stCondLst>
                                  <p:childTnLst>
                                    <p:animMotion origin="layout" path="M -3.75E-6 -1.11111E-6 L 0.00118 -0.20255 " pathEditMode="relative" rAng="0" ptsTypes="AA">
                                      <p:cBhvr>
                                        <p:cTn id="14" dur="2000" fill="hold"/>
                                        <p:tgtEl>
                                          <p:spTgt spid="26"/>
                                        </p:tgtEl>
                                        <p:attrNameLst>
                                          <p:attrName>ppt_x</p:attrName>
                                          <p:attrName>ppt_y</p:attrName>
                                        </p:attrNameLst>
                                      </p:cBhvr>
                                      <p:rCtr x="52" y="-1013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6" grpId="0" animBg="1"/>
      <p:bldP spid="37"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a:t>引导型病毒</a:t>
            </a:r>
            <a:r>
              <a:rPr lang="en-US" altLang="zh-CN" dirty="0"/>
              <a:t>——</a:t>
            </a:r>
            <a:r>
              <a:rPr lang="zh-CN" altLang="en-US" dirty="0"/>
              <a:t>引导模块</a:t>
            </a:r>
            <a:endParaRPr lang="en-US" altLang="zh-CN" dirty="0"/>
          </a:p>
          <a:p>
            <a:pPr lvl="2"/>
            <a:r>
              <a:rPr lang="en-US" altLang="zh-CN" dirty="0" smtClean="0"/>
              <a:t> </a:t>
            </a:r>
            <a:r>
              <a:rPr lang="zh-CN" altLang="en-US" dirty="0" smtClean="0"/>
              <a:t>感染后的结果</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22" name="内容占位符 2"/>
          <p:cNvSpPr txBox="1">
            <a:spLocks/>
          </p:cNvSpPr>
          <p:nvPr/>
        </p:nvSpPr>
        <p:spPr bwMode="auto">
          <a:xfrm>
            <a:off x="4123184" y="545212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248" tIns="49624" rIns="99248" bIns="49624"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硬盘</a:t>
            </a:r>
          </a:p>
        </p:txBody>
      </p:sp>
      <p:sp>
        <p:nvSpPr>
          <p:cNvPr id="23" name="矩形 22"/>
          <p:cNvSpPr/>
          <p:nvPr/>
        </p:nvSpPr>
        <p:spPr>
          <a:xfrm>
            <a:off x="3503712" y="2708920"/>
            <a:ext cx="1991072" cy="2590800"/>
          </a:xfrm>
          <a:prstGeom prst="rect">
            <a:avLst/>
          </a:prstGeom>
          <a:solidFill>
            <a:srgbClr val="FF0000">
              <a:lumMod val="20000"/>
              <a:lumOff val="80000"/>
            </a:srgbClr>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矩形 23"/>
          <p:cNvSpPr/>
          <p:nvPr/>
        </p:nvSpPr>
        <p:spPr>
          <a:xfrm>
            <a:off x="3503712" y="3775720"/>
            <a:ext cx="1991072" cy="4572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Sector1</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 name="矩形 24"/>
          <p:cNvSpPr/>
          <p:nvPr/>
        </p:nvSpPr>
        <p:spPr>
          <a:xfrm>
            <a:off x="3503712" y="4385320"/>
            <a:ext cx="1991072" cy="4572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Sector2</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6" name="矩形 25"/>
          <p:cNvSpPr/>
          <p:nvPr/>
        </p:nvSpPr>
        <p:spPr>
          <a:xfrm>
            <a:off x="3503712" y="4842520"/>
            <a:ext cx="1991072" cy="4572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Sector3</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7" name="矩形 26"/>
          <p:cNvSpPr/>
          <p:nvPr/>
        </p:nvSpPr>
        <p:spPr>
          <a:xfrm>
            <a:off x="7856984" y="3064520"/>
            <a:ext cx="2127448" cy="2159000"/>
          </a:xfrm>
          <a:prstGeom prst="rect">
            <a:avLst/>
          </a:prstGeom>
          <a:solidFill>
            <a:srgbClr val="FF0000">
              <a:lumMod val="20000"/>
              <a:lumOff val="80000"/>
            </a:srgbClr>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8" name="矩形 27"/>
          <p:cNvSpPr/>
          <p:nvPr/>
        </p:nvSpPr>
        <p:spPr>
          <a:xfrm>
            <a:off x="7856984" y="3775720"/>
            <a:ext cx="2127448" cy="3810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Sector1</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矩形 28"/>
          <p:cNvSpPr/>
          <p:nvPr/>
        </p:nvSpPr>
        <p:spPr>
          <a:xfrm>
            <a:off x="7856984" y="4385320"/>
            <a:ext cx="2127448" cy="3810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Sector2</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7856984" y="4842520"/>
            <a:ext cx="2127448" cy="3810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Sector3</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1" name="爆炸形 1 30"/>
          <p:cNvSpPr/>
          <p:nvPr/>
        </p:nvSpPr>
        <p:spPr>
          <a:xfrm>
            <a:off x="5951984" y="3470920"/>
            <a:ext cx="1447800" cy="762000"/>
          </a:xfrm>
          <a:prstGeom prst="irregularSeal1">
            <a:avLst/>
          </a:prstGeom>
          <a:solidFill>
            <a:srgbClr val="FF0000"/>
          </a:solidFill>
          <a:ln w="25400" cap="flat" cmpd="sng" algn="ctr">
            <a:solidFill>
              <a:srgbClr val="FFFF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a:t>
            </a:r>
          </a:p>
        </p:txBody>
      </p:sp>
      <p:sp>
        <p:nvSpPr>
          <p:cNvPr id="32" name="矩形 31"/>
          <p:cNvSpPr/>
          <p:nvPr/>
        </p:nvSpPr>
        <p:spPr>
          <a:xfrm>
            <a:off x="7856984" y="4385320"/>
            <a:ext cx="2127448" cy="381000"/>
          </a:xfrm>
          <a:prstGeom prst="rect">
            <a:avLst/>
          </a:prstGeom>
          <a:solidFill>
            <a:srgbClr val="FF0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病毒代码</a:t>
            </a:r>
          </a:p>
        </p:txBody>
      </p:sp>
      <p:sp>
        <p:nvSpPr>
          <p:cNvPr id="33" name="内容占位符 2"/>
          <p:cNvSpPr txBox="1">
            <a:spLocks/>
          </p:cNvSpPr>
          <p:nvPr/>
        </p:nvSpPr>
        <p:spPr bwMode="auto">
          <a:xfrm>
            <a:off x="8120608" y="5452120"/>
            <a:ext cx="1600200" cy="685800"/>
          </a:xfrm>
          <a:prstGeom prst="rect">
            <a:avLst/>
          </a:prstGeom>
          <a:noFill/>
          <a:ln w="9525">
            <a:noFill/>
            <a:miter lim="800000"/>
            <a:headEnd/>
            <a:tailEnd/>
          </a:ln>
        </p:spPr>
        <p:txBody>
          <a:bodyPr lIns="99248" tIns="49624" rIns="99248" bIns="49624"/>
          <a:lstStyle/>
          <a:p>
            <a:pPr algn="ctr" eaLnBrk="0" hangingPunct="0">
              <a:spcBef>
                <a:spcPts val="0"/>
              </a:spcBef>
              <a:defRPr/>
            </a:pPr>
            <a:r>
              <a:rPr lang="zh-CN" altLang="en-US" kern="0" dirty="0">
                <a:solidFill>
                  <a:srgbClr val="FF0000"/>
                </a:solidFill>
                <a:latin typeface="微软雅黑" panose="020B0503020204020204" pitchFamily="34" charset="-122"/>
                <a:ea typeface="微软雅黑" panose="020B0503020204020204" pitchFamily="34" charset="-122"/>
              </a:rPr>
              <a:t>被病毒感染后的硬盘</a:t>
            </a:r>
          </a:p>
        </p:txBody>
      </p:sp>
      <p:sp>
        <p:nvSpPr>
          <p:cNvPr id="34" name="矩形 33"/>
          <p:cNvSpPr/>
          <p:nvPr/>
        </p:nvSpPr>
        <p:spPr>
          <a:xfrm>
            <a:off x="7856984" y="2785120"/>
            <a:ext cx="2127448" cy="7620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主引导扇区</a:t>
            </a:r>
          </a:p>
        </p:txBody>
      </p:sp>
      <p:sp>
        <p:nvSpPr>
          <p:cNvPr id="35" name="矩形 34"/>
          <p:cNvSpPr/>
          <p:nvPr/>
        </p:nvSpPr>
        <p:spPr>
          <a:xfrm>
            <a:off x="7856984" y="3166120"/>
            <a:ext cx="2127448" cy="381000"/>
          </a:xfrm>
          <a:prstGeom prst="rect">
            <a:avLst/>
          </a:prstGeom>
          <a:solidFill>
            <a:srgbClr val="FF0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病毒代码</a:t>
            </a:r>
          </a:p>
        </p:txBody>
      </p:sp>
      <p:sp>
        <p:nvSpPr>
          <p:cNvPr id="36" name="矩形 35"/>
          <p:cNvSpPr/>
          <p:nvPr/>
        </p:nvSpPr>
        <p:spPr>
          <a:xfrm>
            <a:off x="3503712" y="2708920"/>
            <a:ext cx="1991072" cy="914400"/>
          </a:xfrm>
          <a:prstGeom prst="rect">
            <a:avLst/>
          </a:prstGeom>
          <a:solidFill>
            <a:srgbClr val="FFC0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主引导扇区</a:t>
            </a:r>
          </a:p>
        </p:txBody>
      </p:sp>
      <p:sp>
        <p:nvSpPr>
          <p:cNvPr id="37" name="矩形 36"/>
          <p:cNvSpPr/>
          <p:nvPr/>
        </p:nvSpPr>
        <p:spPr>
          <a:xfrm>
            <a:off x="3503712" y="3166120"/>
            <a:ext cx="1991072" cy="457200"/>
          </a:xfrm>
          <a:prstGeom prst="rect">
            <a:avLst/>
          </a:prstGeom>
          <a:solidFill>
            <a:srgbClr val="6699FF"/>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MBR</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8" name="矩形 37"/>
          <p:cNvSpPr/>
          <p:nvPr/>
        </p:nvSpPr>
        <p:spPr>
          <a:xfrm>
            <a:off x="7856984" y="3166120"/>
            <a:ext cx="2127448" cy="381000"/>
          </a:xfrm>
          <a:prstGeom prst="rect">
            <a:avLst/>
          </a:prstGeom>
          <a:solidFill>
            <a:srgbClr val="6699FF"/>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MBR</a:t>
            </a:r>
          </a:p>
        </p:txBody>
      </p:sp>
      <p:sp>
        <p:nvSpPr>
          <p:cNvPr id="39" name="文本框 38"/>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0446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6.25E-7 -1.85185E-6 L -6.25E-7 0.08889 " pathEditMode="relative" rAng="0" ptsTypes="AA">
                                      <p:cBhvr>
                                        <p:cTn id="14" dur="2000" fill="hold"/>
                                        <p:tgtEl>
                                          <p:spTgt spid="38"/>
                                        </p:tgtEl>
                                        <p:attrNameLst>
                                          <p:attrName>ppt_x</p:attrName>
                                          <p:attrName>ppt_y</p:attrName>
                                        </p:attrNameLst>
                                      </p:cBhvr>
                                      <p:rCtr x="0" y="4444"/>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down)">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a:t>引导型病毒</a:t>
            </a:r>
            <a:r>
              <a:rPr lang="en-US" altLang="zh-CN" dirty="0"/>
              <a:t>——</a:t>
            </a:r>
            <a:r>
              <a:rPr lang="zh-CN" altLang="en-US" dirty="0"/>
              <a:t>引导模块</a:t>
            </a:r>
            <a:endParaRPr lang="en-US" altLang="zh-CN" dirty="0"/>
          </a:p>
          <a:p>
            <a:pPr lvl="2"/>
            <a:r>
              <a:rPr lang="en-US" altLang="zh-CN" dirty="0" smtClean="0"/>
              <a:t> </a:t>
            </a:r>
            <a:r>
              <a:rPr lang="zh-CN" altLang="en-US" dirty="0">
                <a:solidFill>
                  <a:srgbClr val="C00000"/>
                </a:solidFill>
              </a:rPr>
              <a:t>“石头”病毒</a:t>
            </a:r>
            <a:r>
              <a:rPr lang="zh-CN" altLang="en-US" dirty="0" smtClean="0"/>
              <a:t>：把</a:t>
            </a:r>
            <a:r>
              <a:rPr lang="zh-CN" altLang="en-US" dirty="0"/>
              <a:t>自己放在</a:t>
            </a:r>
            <a:r>
              <a:rPr lang="zh-CN" altLang="en-US" dirty="0">
                <a:solidFill>
                  <a:srgbClr val="C00000"/>
                </a:solidFill>
              </a:rPr>
              <a:t>主引导记录和第一个引导扇区之间</a:t>
            </a:r>
            <a:r>
              <a:rPr lang="zh-CN" altLang="en-US" dirty="0"/>
              <a:t>，这中间很多扇区是没有被使用</a:t>
            </a:r>
            <a:r>
              <a:rPr lang="zh-CN" altLang="en-US" dirty="0" smtClean="0"/>
              <a:t>的；</a:t>
            </a:r>
            <a:endParaRPr lang="en-US" altLang="zh-CN" dirty="0" smtClean="0"/>
          </a:p>
          <a:p>
            <a:pPr lvl="2"/>
            <a:r>
              <a:rPr lang="en-US" altLang="zh-CN" dirty="0"/>
              <a:t> </a:t>
            </a:r>
            <a:r>
              <a:rPr lang="zh-CN" altLang="en-US" sz="2000" dirty="0">
                <a:solidFill>
                  <a:srgbClr val="C00000"/>
                </a:solidFill>
                <a:latin typeface="Arial" charset="0"/>
              </a:rPr>
              <a:t>“大脑”和“乒乓”病毒</a:t>
            </a:r>
            <a:r>
              <a:rPr lang="zh-CN" altLang="en-US" sz="2000" dirty="0">
                <a:latin typeface="Arial" charset="0"/>
              </a:rPr>
              <a:t>：可以分析文件分配表的结构，发现没有被使用的扇区之后，将扇区的标志设置为“坏”，然后将病毒代码</a:t>
            </a:r>
            <a:r>
              <a:rPr lang="zh-CN" altLang="en-US" sz="2000" dirty="0">
                <a:solidFill>
                  <a:srgbClr val="C00000"/>
                </a:solidFill>
                <a:latin typeface="Arial" charset="0"/>
              </a:rPr>
              <a:t>放在这些所谓的坏扇区</a:t>
            </a:r>
            <a:r>
              <a:rPr lang="zh-CN" altLang="en-US" sz="2000" dirty="0" smtClean="0">
                <a:solidFill>
                  <a:srgbClr val="C00000"/>
                </a:solidFill>
                <a:latin typeface="Arial" charset="0"/>
              </a:rPr>
              <a:t>中</a:t>
            </a:r>
            <a:r>
              <a:rPr lang="zh-CN" altLang="en-US" sz="2000" dirty="0" smtClean="0">
                <a:latin typeface="Arial" charset="0"/>
              </a:rPr>
              <a:t>；</a:t>
            </a:r>
            <a:endParaRPr lang="en-US" altLang="zh-CN" sz="2000" dirty="0" smtClean="0">
              <a:latin typeface="Arial" charset="0"/>
            </a:endParaRPr>
          </a:p>
          <a:p>
            <a:pPr lvl="2"/>
            <a:r>
              <a:rPr lang="zh-CN" altLang="en-US" sz="2000" dirty="0">
                <a:latin typeface="Arial" charset="0"/>
              </a:rPr>
              <a:t>其它病毒</a:t>
            </a:r>
            <a:r>
              <a:rPr lang="zh-CN" altLang="en-US" sz="2000" dirty="0" smtClean="0">
                <a:latin typeface="Arial" charset="0"/>
              </a:rPr>
              <a:t>：通常将</a:t>
            </a:r>
            <a:r>
              <a:rPr lang="zh-CN" altLang="en-US" sz="2000" dirty="0">
                <a:latin typeface="Arial" charset="0"/>
              </a:rPr>
              <a:t>自己</a:t>
            </a:r>
            <a:r>
              <a:rPr lang="zh-CN" altLang="en-US" sz="2000" dirty="0">
                <a:solidFill>
                  <a:srgbClr val="C00000"/>
                </a:solidFill>
                <a:latin typeface="Arial" charset="0"/>
              </a:rPr>
              <a:t>放在硬盘的最后一个扇区上</a:t>
            </a:r>
            <a:r>
              <a:rPr lang="zh-CN" altLang="en-US" sz="2000" dirty="0">
                <a:latin typeface="Arial" charset="0"/>
              </a:rPr>
              <a:t>（由于现代的硬盘是非常大，最后一个扇区被使用的可能性是非常小的，但是如果在硬盘上同时安装了</a:t>
            </a:r>
            <a:r>
              <a:rPr lang="en-US" altLang="zh-CN" sz="2000" dirty="0">
                <a:latin typeface="Arial" charset="0"/>
              </a:rPr>
              <a:t>OS/2</a:t>
            </a:r>
            <a:r>
              <a:rPr lang="zh-CN" altLang="en-US" sz="2000" dirty="0">
                <a:latin typeface="Arial" charset="0"/>
              </a:rPr>
              <a:t>操作系统，这些病毒会损坏</a:t>
            </a:r>
            <a:r>
              <a:rPr lang="en-US" altLang="zh-CN" sz="2000" dirty="0">
                <a:latin typeface="Arial" charset="0"/>
              </a:rPr>
              <a:t>OS/2</a:t>
            </a:r>
            <a:r>
              <a:rPr lang="zh-CN" altLang="en-US" sz="2000" dirty="0">
                <a:latin typeface="Arial" charset="0"/>
              </a:rPr>
              <a:t>操作系统的文件，因为</a:t>
            </a:r>
            <a:r>
              <a:rPr lang="en-US" altLang="zh-CN" sz="2000" dirty="0">
                <a:latin typeface="Arial" charset="0"/>
              </a:rPr>
              <a:t>OS/2</a:t>
            </a:r>
            <a:r>
              <a:rPr lang="zh-CN" altLang="en-US" sz="2000" dirty="0">
                <a:latin typeface="Arial" charset="0"/>
              </a:rPr>
              <a:t>操作系统会使用这个扇区存放一些系统数据）。现在这种病毒已经比较少。</a:t>
            </a:r>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69269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353261" cy="4034483"/>
          </a:xfrm>
        </p:spPr>
        <p:txBody>
          <a:bodyPr>
            <a:normAutofit/>
          </a:bodyPr>
          <a:lstStyle/>
          <a:p>
            <a:pPr lvl="1"/>
            <a:r>
              <a:rPr lang="en-US" altLang="zh-CN" dirty="0" smtClean="0"/>
              <a:t> </a:t>
            </a:r>
            <a:r>
              <a:rPr lang="zh-CN" altLang="en-US" dirty="0" smtClean="0"/>
              <a:t>文件型病毒</a:t>
            </a:r>
            <a:r>
              <a:rPr lang="en-US" altLang="zh-CN" dirty="0" smtClean="0"/>
              <a:t>——</a:t>
            </a:r>
            <a:r>
              <a:rPr lang="zh-CN" altLang="en-US" dirty="0" smtClean="0"/>
              <a:t>引导模块</a:t>
            </a:r>
            <a:endParaRPr lang="en-US" altLang="zh-CN" dirty="0" smtClean="0"/>
          </a:p>
          <a:p>
            <a:pPr lvl="2"/>
            <a:r>
              <a:rPr lang="en-US" altLang="zh-CN" dirty="0" smtClean="0"/>
              <a:t> </a:t>
            </a:r>
            <a:r>
              <a:rPr lang="zh-CN" altLang="en-US" dirty="0" smtClean="0"/>
              <a:t>将代码片段植入可执行文件中，在文件被执行时被装入内存并得到被执行的机会</a:t>
            </a:r>
            <a:endParaRPr lang="en-US" altLang="zh-CN" dirty="0" smtClean="0"/>
          </a:p>
          <a:p>
            <a:pPr lvl="2"/>
            <a:r>
              <a:rPr lang="en-US" altLang="zh-CN" dirty="0" smtClean="0"/>
              <a:t> </a:t>
            </a:r>
            <a:r>
              <a:rPr lang="en-US" altLang="zh-CN" dirty="0" err="1" smtClean="0"/>
              <a:t>WindowsPE</a:t>
            </a:r>
            <a:r>
              <a:rPr lang="zh-CN" altLang="en-US" dirty="0" smtClean="0"/>
              <a:t>格式可执行文件的执行过程</a:t>
            </a:r>
            <a:endParaRPr lang="en-US" altLang="zh-CN" dirty="0" smtClean="0"/>
          </a:p>
          <a:p>
            <a:pPr lvl="3"/>
            <a:r>
              <a:rPr lang="en-US" altLang="zh-CN" dirty="0" smtClean="0"/>
              <a:t>①Shell</a:t>
            </a:r>
            <a:r>
              <a:rPr lang="zh-CN" altLang="en-US" dirty="0"/>
              <a:t>（</a:t>
            </a:r>
            <a:r>
              <a:rPr lang="en-US" altLang="zh-CN" dirty="0"/>
              <a:t>Explorer.exe </a:t>
            </a:r>
            <a:r>
              <a:rPr lang="zh-CN" altLang="en-US" dirty="0"/>
              <a:t>）调用</a:t>
            </a:r>
            <a:r>
              <a:rPr lang="en-US" altLang="zh-CN" dirty="0" err="1"/>
              <a:t>CreateProcess</a:t>
            </a:r>
            <a:r>
              <a:rPr lang="zh-CN" altLang="en-US" dirty="0"/>
              <a:t>函数激活</a:t>
            </a:r>
            <a:r>
              <a:rPr lang="en-US" altLang="zh-CN" dirty="0"/>
              <a:t>exe</a:t>
            </a:r>
            <a:r>
              <a:rPr lang="zh-CN" altLang="en-US" dirty="0" smtClean="0"/>
              <a:t>程序；②系统</a:t>
            </a:r>
            <a:r>
              <a:rPr lang="zh-CN" altLang="en-US" dirty="0"/>
              <a:t>创建一个进程内核对象，引用计数置为</a:t>
            </a:r>
            <a:r>
              <a:rPr lang="en-US" altLang="zh-CN" dirty="0" smtClean="0"/>
              <a:t>1</a:t>
            </a:r>
            <a:r>
              <a:rPr lang="zh-CN" altLang="en-US" dirty="0" smtClean="0"/>
              <a:t>；③系统</a:t>
            </a:r>
            <a:r>
              <a:rPr lang="zh-CN" altLang="en-US" dirty="0"/>
              <a:t>为进程创建一个</a:t>
            </a:r>
            <a:r>
              <a:rPr lang="en-US" altLang="zh-CN" dirty="0"/>
              <a:t>4GB</a:t>
            </a:r>
            <a:r>
              <a:rPr lang="zh-CN" altLang="en-US" dirty="0"/>
              <a:t>的进程虚拟地址</a:t>
            </a:r>
            <a:r>
              <a:rPr lang="zh-CN" altLang="en-US" dirty="0" smtClean="0"/>
              <a:t>空间；④</a:t>
            </a:r>
            <a:r>
              <a:rPr lang="en-US" altLang="zh-CN" dirty="0" smtClean="0"/>
              <a:t>PE</a:t>
            </a:r>
            <a:r>
              <a:rPr lang="zh-CN" altLang="en-US" dirty="0"/>
              <a:t>装载器把</a:t>
            </a:r>
            <a:r>
              <a:rPr lang="en-US" altLang="zh-CN" dirty="0"/>
              <a:t>exe</a:t>
            </a:r>
            <a:r>
              <a:rPr lang="zh-CN" altLang="en-US" dirty="0"/>
              <a:t>的代码映射到地址空间，并查找</a:t>
            </a:r>
            <a:r>
              <a:rPr lang="en-US" altLang="zh-CN" dirty="0" err="1"/>
              <a:t>ImportTable</a:t>
            </a:r>
            <a:r>
              <a:rPr lang="zh-CN" altLang="en-US" dirty="0"/>
              <a:t>引入</a:t>
            </a:r>
            <a:r>
              <a:rPr lang="zh-CN" altLang="en-US" dirty="0" smtClean="0"/>
              <a:t>相关的</a:t>
            </a:r>
            <a:r>
              <a:rPr lang="zh-CN" altLang="en-US" dirty="0"/>
              <a:t>动态链接库（</a:t>
            </a:r>
            <a:r>
              <a:rPr lang="en-US" altLang="zh-CN" dirty="0"/>
              <a:t>DLLs </a:t>
            </a:r>
            <a:r>
              <a:rPr lang="zh-CN" altLang="en-US" dirty="0" smtClean="0"/>
              <a:t>）；⑤系统</a:t>
            </a:r>
            <a:r>
              <a:rPr lang="zh-CN" altLang="en-US" dirty="0"/>
              <a:t>为进程创建一个主线程，线程得到</a:t>
            </a:r>
            <a:r>
              <a:rPr lang="en-US" altLang="zh-CN" dirty="0"/>
              <a:t>CPU</a:t>
            </a:r>
            <a:r>
              <a:rPr lang="zh-CN" altLang="en-US" dirty="0"/>
              <a:t>后，把</a:t>
            </a:r>
            <a:r>
              <a:rPr lang="en-US" altLang="zh-CN" dirty="0"/>
              <a:t>CS:IP</a:t>
            </a:r>
            <a:r>
              <a:rPr lang="zh-CN" altLang="en-US" dirty="0"/>
              <a:t>指向</a:t>
            </a:r>
            <a:r>
              <a:rPr lang="en-US" altLang="zh-CN" dirty="0"/>
              <a:t>.text</a:t>
            </a:r>
            <a:r>
              <a:rPr lang="zh-CN" altLang="en-US" dirty="0"/>
              <a:t>节</a:t>
            </a:r>
            <a:r>
              <a:rPr lang="zh-CN" altLang="en-US" dirty="0" smtClean="0"/>
              <a:t>中的</a:t>
            </a:r>
            <a:r>
              <a:rPr lang="zh-CN" altLang="en-US" dirty="0"/>
              <a:t>程序进入点（</a:t>
            </a:r>
            <a:r>
              <a:rPr lang="en-US" altLang="zh-CN" dirty="0"/>
              <a:t>OEP</a:t>
            </a:r>
            <a:r>
              <a:rPr lang="zh-CN" altLang="en-US" dirty="0"/>
              <a:t>） ，此处是一条</a:t>
            </a:r>
            <a:r>
              <a:rPr lang="en-US" altLang="zh-CN" dirty="0">
                <a:solidFill>
                  <a:srgbClr val="C00000"/>
                </a:solidFill>
              </a:rPr>
              <a:t>JMP</a:t>
            </a:r>
            <a:r>
              <a:rPr lang="zh-CN" altLang="en-US" dirty="0">
                <a:solidFill>
                  <a:srgbClr val="C00000"/>
                </a:solidFill>
              </a:rPr>
              <a:t>指令，它跳到</a:t>
            </a:r>
            <a:r>
              <a:rPr lang="en-US" altLang="zh-CN" dirty="0" err="1" smtClean="0">
                <a:solidFill>
                  <a:srgbClr val="C00000"/>
                </a:solidFill>
              </a:rPr>
              <a:t>XXXCRTStartup</a:t>
            </a:r>
            <a:r>
              <a:rPr lang="zh-CN" altLang="en-US" dirty="0" smtClean="0">
                <a:solidFill>
                  <a:srgbClr val="C00000"/>
                </a:solidFill>
              </a:rPr>
              <a:t>函数</a:t>
            </a:r>
            <a:r>
              <a:rPr lang="zh-CN" altLang="en-US" dirty="0">
                <a:solidFill>
                  <a:srgbClr val="C00000"/>
                </a:solidFill>
              </a:rPr>
              <a:t>处</a:t>
            </a:r>
            <a:r>
              <a:rPr lang="zh-CN" altLang="en-US" dirty="0" smtClean="0">
                <a:solidFill>
                  <a:srgbClr val="C00000"/>
                </a:solidFill>
              </a:rPr>
              <a:t>执行</a:t>
            </a:r>
            <a:r>
              <a:rPr lang="zh-CN" altLang="en-US" dirty="0" smtClean="0"/>
              <a:t>。</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17175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文件型</a:t>
            </a:r>
            <a:r>
              <a:rPr lang="zh-CN" altLang="en-US" dirty="0"/>
              <a:t>病毒</a:t>
            </a:r>
            <a:r>
              <a:rPr lang="zh-CN" altLang="en-US" dirty="0" smtClean="0"/>
              <a:t>原理</a:t>
            </a:r>
            <a:r>
              <a:rPr lang="en-US" altLang="zh-CN" dirty="0" smtClean="0"/>
              <a:t>——</a:t>
            </a:r>
            <a:r>
              <a:rPr lang="zh-CN" altLang="en-US" dirty="0" smtClean="0"/>
              <a:t>引导模块</a:t>
            </a:r>
            <a:endParaRPr lang="en-US" altLang="zh-CN" dirty="0" smtClean="0"/>
          </a:p>
          <a:p>
            <a:pPr lvl="2"/>
            <a:r>
              <a:rPr lang="en-US" altLang="zh-CN" dirty="0"/>
              <a:t> </a:t>
            </a:r>
            <a:r>
              <a:rPr lang="zh-CN" altLang="en-US" dirty="0" smtClean="0"/>
              <a:t>加载过程</a:t>
            </a:r>
            <a:endParaRPr lang="en-US" altLang="zh-CN" dirty="0"/>
          </a:p>
          <a:p>
            <a:pPr lvl="1"/>
            <a:endParaRPr lang="en-US" altLang="zh-CN"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479613241"/>
              </p:ext>
            </p:extLst>
          </p:nvPr>
        </p:nvGraphicFramePr>
        <p:xfrm>
          <a:off x="1791227" y="2173165"/>
          <a:ext cx="8513535" cy="37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9758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graphicEl>
                                              <a:dgm id="{0438F87B-973D-4217-8CA7-4E03CE718EBA}"/>
                                            </p:graphicEl>
                                          </p:spTgt>
                                        </p:tgtEl>
                                        <p:attrNameLst>
                                          <p:attrName>style.visibility</p:attrName>
                                        </p:attrNameLst>
                                      </p:cBhvr>
                                      <p:to>
                                        <p:strVal val="visible"/>
                                      </p:to>
                                    </p:set>
                                    <p:animEffect transition="in" filter="wipe(left)">
                                      <p:cBhvr>
                                        <p:cTn id="12" dur="500"/>
                                        <p:tgtEl>
                                          <p:spTgt spid="6">
                                            <p:graphicEl>
                                              <a:dgm id="{0438F87B-973D-4217-8CA7-4E03CE718EBA}"/>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graphicEl>
                                              <a:dgm id="{A0A8433F-E92D-4BE6-A49A-9B50F4CEBD66}"/>
                                            </p:graphicEl>
                                          </p:spTgt>
                                        </p:tgtEl>
                                        <p:attrNameLst>
                                          <p:attrName>style.visibility</p:attrName>
                                        </p:attrNameLst>
                                      </p:cBhvr>
                                      <p:to>
                                        <p:strVal val="visible"/>
                                      </p:to>
                                    </p:set>
                                    <p:animEffect transition="in" filter="wipe(left)">
                                      <p:cBhvr>
                                        <p:cTn id="15" dur="500"/>
                                        <p:tgtEl>
                                          <p:spTgt spid="6">
                                            <p:graphicEl>
                                              <a:dgm id="{A0A8433F-E92D-4BE6-A49A-9B50F4CEBD6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graphicEl>
                                              <a:dgm id="{DBD15331-DFA0-416C-BA46-AED22760CA38}"/>
                                            </p:graphicEl>
                                          </p:spTgt>
                                        </p:tgtEl>
                                        <p:attrNameLst>
                                          <p:attrName>style.visibility</p:attrName>
                                        </p:attrNameLst>
                                      </p:cBhvr>
                                      <p:to>
                                        <p:strVal val="visible"/>
                                      </p:to>
                                    </p:set>
                                    <p:animEffect transition="in" filter="wipe(left)">
                                      <p:cBhvr>
                                        <p:cTn id="20" dur="500"/>
                                        <p:tgtEl>
                                          <p:spTgt spid="6">
                                            <p:graphicEl>
                                              <a:dgm id="{DBD15331-DFA0-416C-BA46-AED22760CA38}"/>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graphicEl>
                                              <a:dgm id="{58BC50AC-52ED-4737-8971-A790EF9A2D5B}"/>
                                            </p:graphicEl>
                                          </p:spTgt>
                                        </p:tgtEl>
                                        <p:attrNameLst>
                                          <p:attrName>style.visibility</p:attrName>
                                        </p:attrNameLst>
                                      </p:cBhvr>
                                      <p:to>
                                        <p:strVal val="visible"/>
                                      </p:to>
                                    </p:set>
                                    <p:animEffect transition="in" filter="wipe(left)">
                                      <p:cBhvr>
                                        <p:cTn id="23" dur="500"/>
                                        <p:tgtEl>
                                          <p:spTgt spid="6">
                                            <p:graphicEl>
                                              <a:dgm id="{58BC50AC-52ED-4737-8971-A790EF9A2D5B}"/>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graphicEl>
                                              <a:dgm id="{A799191D-6B5F-4FCE-876E-979D095C859D}"/>
                                            </p:graphicEl>
                                          </p:spTgt>
                                        </p:tgtEl>
                                        <p:attrNameLst>
                                          <p:attrName>style.visibility</p:attrName>
                                        </p:attrNameLst>
                                      </p:cBhvr>
                                      <p:to>
                                        <p:strVal val="visible"/>
                                      </p:to>
                                    </p:set>
                                    <p:animEffect transition="in" filter="wipe(left)">
                                      <p:cBhvr>
                                        <p:cTn id="26" dur="500"/>
                                        <p:tgtEl>
                                          <p:spTgt spid="6">
                                            <p:graphicEl>
                                              <a:dgm id="{A799191D-6B5F-4FCE-876E-979D095C859D}"/>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graphicEl>
                                              <a:dgm id="{4996E6BD-FC46-4AB0-9C3F-26B43563822B}"/>
                                            </p:graphicEl>
                                          </p:spTgt>
                                        </p:tgtEl>
                                        <p:attrNameLst>
                                          <p:attrName>style.visibility</p:attrName>
                                        </p:attrNameLst>
                                      </p:cBhvr>
                                      <p:to>
                                        <p:strVal val="visible"/>
                                      </p:to>
                                    </p:set>
                                    <p:animEffect transition="in" filter="wipe(left)">
                                      <p:cBhvr>
                                        <p:cTn id="31" dur="500"/>
                                        <p:tgtEl>
                                          <p:spTgt spid="6">
                                            <p:graphicEl>
                                              <a:dgm id="{4996E6BD-FC46-4AB0-9C3F-26B43563822B}"/>
                                            </p:graphic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graphicEl>
                                              <a:dgm id="{095A1ABD-2968-47FE-800E-3E98A2A9F3E3}"/>
                                            </p:graphicEl>
                                          </p:spTgt>
                                        </p:tgtEl>
                                        <p:attrNameLst>
                                          <p:attrName>style.visibility</p:attrName>
                                        </p:attrNameLst>
                                      </p:cBhvr>
                                      <p:to>
                                        <p:strVal val="visible"/>
                                      </p:to>
                                    </p:set>
                                    <p:animEffect transition="in" filter="wipe(left)">
                                      <p:cBhvr>
                                        <p:cTn id="34" dur="500"/>
                                        <p:tgtEl>
                                          <p:spTgt spid="6">
                                            <p:graphicEl>
                                              <a:dgm id="{095A1ABD-2968-47FE-800E-3E98A2A9F3E3}"/>
                                            </p:graphic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
                                            <p:graphicEl>
                                              <a:dgm id="{68378E5B-1D3E-4903-B973-B682F21BBCE5}"/>
                                            </p:graphicEl>
                                          </p:spTgt>
                                        </p:tgtEl>
                                        <p:attrNameLst>
                                          <p:attrName>style.visibility</p:attrName>
                                        </p:attrNameLst>
                                      </p:cBhvr>
                                      <p:to>
                                        <p:strVal val="visible"/>
                                      </p:to>
                                    </p:set>
                                    <p:animEffect transition="in" filter="wipe(left)">
                                      <p:cBhvr>
                                        <p:cTn id="37" dur="500"/>
                                        <p:tgtEl>
                                          <p:spTgt spid="6">
                                            <p:graphicEl>
                                              <a:dgm id="{68378E5B-1D3E-4903-B973-B682F21BBCE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计算机病毒</a:t>
            </a:r>
            <a:r>
              <a:rPr lang="en-US" altLang="zh-CN" dirty="0" smtClean="0"/>
              <a:t>——</a:t>
            </a:r>
            <a:r>
              <a:rPr lang="zh-CN" altLang="en-US" dirty="0" smtClean="0"/>
              <a:t>感染模块</a:t>
            </a:r>
            <a:endParaRPr lang="en-US" altLang="zh-CN" dirty="0" smtClean="0"/>
          </a:p>
          <a:p>
            <a:pPr lvl="2"/>
            <a:r>
              <a:rPr lang="zh-CN" altLang="en-US" dirty="0" smtClean="0"/>
              <a:t> </a:t>
            </a:r>
            <a:r>
              <a:rPr lang="zh-CN" altLang="en-US" dirty="0" smtClean="0">
                <a:solidFill>
                  <a:srgbClr val="002060"/>
                </a:solidFill>
              </a:rPr>
              <a:t>被动</a:t>
            </a:r>
            <a:r>
              <a:rPr lang="zh-CN" altLang="en-US" dirty="0">
                <a:solidFill>
                  <a:srgbClr val="002060"/>
                </a:solidFill>
              </a:rPr>
              <a:t>传染（静态时）</a:t>
            </a:r>
          </a:p>
          <a:p>
            <a:pPr lvl="3"/>
            <a:r>
              <a:rPr lang="zh-CN" altLang="en-US" dirty="0" smtClean="0"/>
              <a:t>用户</a:t>
            </a:r>
            <a:r>
              <a:rPr lang="zh-CN" altLang="en-US" dirty="0"/>
              <a:t>在进行拷贝磁盘或文件时，把一个病毒由一个载体复制到另一个载体上。或者是通过网络上的信息传递，把一个病毒程序从一方传递到另一方。这种传染方式叫做计算机病毒的被动传染。 </a:t>
            </a:r>
          </a:p>
          <a:p>
            <a:pPr lvl="2"/>
            <a:r>
              <a:rPr lang="zh-CN" altLang="en-US" dirty="0" smtClean="0"/>
              <a:t> </a:t>
            </a:r>
            <a:r>
              <a:rPr lang="zh-CN" altLang="en-US" dirty="0" smtClean="0">
                <a:solidFill>
                  <a:srgbClr val="002060"/>
                </a:solidFill>
              </a:rPr>
              <a:t>主动</a:t>
            </a:r>
            <a:r>
              <a:rPr lang="zh-CN" altLang="en-US" dirty="0">
                <a:solidFill>
                  <a:srgbClr val="002060"/>
                </a:solidFill>
              </a:rPr>
              <a:t>传染（动态时）</a:t>
            </a:r>
          </a:p>
          <a:p>
            <a:pPr lvl="3"/>
            <a:r>
              <a:rPr lang="zh-CN" altLang="en-US" dirty="0" smtClean="0"/>
              <a:t>以</a:t>
            </a:r>
            <a:r>
              <a:rPr lang="zh-CN" altLang="en-US" dirty="0"/>
              <a:t>计算机系统的运行以及</a:t>
            </a:r>
            <a:r>
              <a:rPr lang="zh-CN" altLang="en-US" dirty="0">
                <a:solidFill>
                  <a:srgbClr val="C00000"/>
                </a:solidFill>
              </a:rPr>
              <a:t>病毒程序处于激活状态为先决条件</a:t>
            </a:r>
            <a:r>
              <a:rPr lang="zh-CN" altLang="en-US" dirty="0"/>
              <a:t>。在病毒处于激活的状态下，只要传染条件满足，病毒程序能主动地把病毒自身传染给另一个载体或另一个系统。这种传染方式叫做计算机病毒的主动传染。 </a:t>
            </a:r>
          </a:p>
          <a:p>
            <a:pPr lvl="1"/>
            <a:endParaRPr lang="en-US" altLang="zh-CN"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27239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计算机病毒</a:t>
            </a:r>
            <a:r>
              <a:rPr lang="en-US" altLang="zh-CN" dirty="0" smtClean="0"/>
              <a:t>——</a:t>
            </a:r>
            <a:r>
              <a:rPr lang="zh-CN" altLang="en-US" dirty="0" smtClean="0"/>
              <a:t>感染模块</a:t>
            </a:r>
            <a:endParaRPr lang="en-US" altLang="zh-CN" dirty="0" smtClean="0"/>
          </a:p>
          <a:p>
            <a:pPr lvl="2"/>
            <a:r>
              <a:rPr lang="zh-CN" altLang="en-US" dirty="0" smtClean="0"/>
              <a:t> 传染</a:t>
            </a:r>
            <a:r>
              <a:rPr lang="zh-CN" altLang="en-US" dirty="0"/>
              <a:t>过程</a:t>
            </a:r>
          </a:p>
          <a:p>
            <a:pPr lvl="3"/>
            <a:r>
              <a:rPr lang="zh-CN" altLang="en-US" dirty="0" smtClean="0"/>
              <a:t>系统</a:t>
            </a:r>
            <a:r>
              <a:rPr lang="zh-CN" altLang="en-US" dirty="0"/>
              <a:t>（程序）运行</a:t>
            </a:r>
            <a:r>
              <a:rPr lang="en-US" altLang="zh-CN" dirty="0"/>
              <a:t>-〉</a:t>
            </a:r>
            <a:r>
              <a:rPr lang="zh-CN" altLang="en-US" dirty="0"/>
              <a:t>各种模块进入内存</a:t>
            </a:r>
            <a:r>
              <a:rPr lang="en-US" altLang="zh-CN" dirty="0"/>
              <a:t>-〉</a:t>
            </a:r>
            <a:r>
              <a:rPr lang="zh-CN" altLang="en-US" dirty="0"/>
              <a:t>按多种传染方式传染</a:t>
            </a:r>
          </a:p>
          <a:p>
            <a:pPr lvl="2"/>
            <a:r>
              <a:rPr lang="zh-CN" altLang="en-US" dirty="0" smtClean="0"/>
              <a:t> 传染</a:t>
            </a:r>
            <a:r>
              <a:rPr lang="zh-CN" altLang="en-US" dirty="0"/>
              <a:t>方式</a:t>
            </a:r>
          </a:p>
          <a:p>
            <a:pPr lvl="3"/>
            <a:r>
              <a:rPr lang="zh-CN" altLang="en-US" dirty="0" smtClean="0"/>
              <a:t> </a:t>
            </a:r>
            <a:r>
              <a:rPr lang="zh-CN" altLang="en-US" dirty="0" smtClean="0">
                <a:solidFill>
                  <a:srgbClr val="C00000"/>
                </a:solidFill>
              </a:rPr>
              <a:t>立即</a:t>
            </a:r>
            <a:r>
              <a:rPr lang="zh-CN" altLang="en-US" dirty="0">
                <a:solidFill>
                  <a:srgbClr val="C00000"/>
                </a:solidFill>
              </a:rPr>
              <a:t>传染</a:t>
            </a:r>
            <a:r>
              <a:rPr lang="zh-CN" altLang="en-US" dirty="0"/>
              <a:t>，即病毒在被执行的瞬间，抢在宿主程序开始执行前，立即感染磁盘上的其他程序，然后再执行宿主程序。</a:t>
            </a:r>
          </a:p>
          <a:p>
            <a:pPr lvl="3"/>
            <a:r>
              <a:rPr lang="zh-CN" altLang="en-US" dirty="0" smtClean="0"/>
              <a:t> 驻留</a:t>
            </a:r>
            <a:r>
              <a:rPr lang="zh-CN" altLang="en-US" dirty="0"/>
              <a:t>内存并</a:t>
            </a:r>
            <a:r>
              <a:rPr lang="zh-CN" altLang="en-US" dirty="0">
                <a:solidFill>
                  <a:srgbClr val="C00000"/>
                </a:solidFill>
              </a:rPr>
              <a:t>伺机传染</a:t>
            </a:r>
            <a:r>
              <a:rPr lang="zh-CN" altLang="en-US" dirty="0" smtClean="0"/>
              <a:t>，驻留</a:t>
            </a:r>
            <a:r>
              <a:rPr lang="zh-CN" altLang="en-US" dirty="0"/>
              <a:t>在系统内存中的病毒程序在宿主程序运行结束后，仍可活动，直至关闭计算机。 </a:t>
            </a:r>
          </a:p>
          <a:p>
            <a:pPr lvl="1"/>
            <a:endParaRPr lang="en-US" altLang="zh-CN"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75332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计算机病毒</a:t>
            </a:r>
            <a:r>
              <a:rPr lang="en-US" altLang="zh-CN" dirty="0" smtClean="0"/>
              <a:t>——</a:t>
            </a:r>
            <a:r>
              <a:rPr lang="zh-CN" altLang="en-US" dirty="0" smtClean="0"/>
              <a:t>感染模块</a:t>
            </a:r>
            <a:endParaRPr lang="en-US" altLang="zh-CN" dirty="0" smtClean="0"/>
          </a:p>
          <a:p>
            <a:pPr lvl="2"/>
            <a:r>
              <a:rPr lang="zh-CN" altLang="en-US" dirty="0" smtClean="0"/>
              <a:t> 传染机理（文件型病毒）</a:t>
            </a:r>
            <a:endParaRPr lang="en-US" altLang="zh-CN" dirty="0" smtClean="0"/>
          </a:p>
          <a:p>
            <a:pPr lvl="3"/>
            <a:r>
              <a:rPr lang="zh-CN" altLang="en-US" dirty="0" smtClean="0"/>
              <a:t>首先</a:t>
            </a:r>
            <a:r>
              <a:rPr lang="zh-CN" altLang="en-US" dirty="0"/>
              <a:t>根据病毒自己的特定标识来判断该文件是否已感染了该病毒；</a:t>
            </a:r>
          </a:p>
          <a:p>
            <a:pPr lvl="3"/>
            <a:r>
              <a:rPr lang="zh-CN" altLang="en-US" dirty="0" smtClean="0"/>
              <a:t>当</a:t>
            </a:r>
            <a:r>
              <a:rPr lang="zh-CN" altLang="en-US" dirty="0"/>
              <a:t>条件满足时，将病毒链接到文件的特定部位，并存入磁盘中；</a:t>
            </a:r>
          </a:p>
          <a:p>
            <a:pPr lvl="3"/>
            <a:r>
              <a:rPr lang="zh-CN" altLang="en-US" dirty="0" smtClean="0"/>
              <a:t>完成</a:t>
            </a:r>
            <a:r>
              <a:rPr lang="zh-CN" altLang="en-US" dirty="0"/>
              <a:t>传染后，继续监视系统的运行，试图寻找新的攻击目标。</a:t>
            </a:r>
          </a:p>
          <a:p>
            <a:pPr lvl="2"/>
            <a:r>
              <a:rPr lang="zh-CN" altLang="en-US" dirty="0" smtClean="0"/>
              <a:t> 传染条件（文件型病毒）</a:t>
            </a:r>
            <a:endParaRPr lang="zh-CN" altLang="en-US" dirty="0"/>
          </a:p>
          <a:p>
            <a:pPr lvl="3"/>
            <a:r>
              <a:rPr lang="zh-CN" altLang="en-US" dirty="0" smtClean="0"/>
              <a:t>加载</a:t>
            </a:r>
            <a:r>
              <a:rPr lang="zh-CN" altLang="en-US" dirty="0"/>
              <a:t>执行文件</a:t>
            </a:r>
          </a:p>
          <a:p>
            <a:pPr lvl="3"/>
            <a:r>
              <a:rPr lang="zh-CN" altLang="en-US" dirty="0" smtClean="0"/>
              <a:t>浏览</a:t>
            </a:r>
            <a:r>
              <a:rPr lang="zh-CN" altLang="en-US" dirty="0"/>
              <a:t>目录过程</a:t>
            </a:r>
          </a:p>
          <a:p>
            <a:pPr lvl="3"/>
            <a:r>
              <a:rPr lang="zh-CN" altLang="en-US" dirty="0" smtClean="0"/>
              <a:t>创建</a:t>
            </a:r>
            <a:r>
              <a:rPr lang="zh-CN" altLang="en-US" dirty="0"/>
              <a:t>文件过程 </a:t>
            </a:r>
          </a:p>
          <a:p>
            <a:pPr lvl="1"/>
            <a:endParaRPr lang="en-US" altLang="zh-CN"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79263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7032781" cy="4034483"/>
          </a:xfrm>
        </p:spPr>
        <p:txBody>
          <a:bodyPr/>
          <a:lstStyle/>
          <a:p>
            <a:pPr lvl="1"/>
            <a:r>
              <a:rPr lang="zh-CN" altLang="en-US" dirty="0" smtClean="0"/>
              <a:t> 计算机病毒</a:t>
            </a:r>
            <a:r>
              <a:rPr lang="en-US" altLang="zh-CN" dirty="0" smtClean="0"/>
              <a:t>——</a:t>
            </a:r>
            <a:r>
              <a:rPr lang="zh-CN" altLang="en-US" dirty="0" smtClean="0"/>
              <a:t>破坏模块</a:t>
            </a:r>
            <a:endParaRPr lang="en-US" altLang="zh-CN" dirty="0" smtClean="0"/>
          </a:p>
          <a:p>
            <a:pPr lvl="2"/>
            <a:r>
              <a:rPr lang="zh-CN" altLang="en-US" dirty="0"/>
              <a:t>破坏对象</a:t>
            </a:r>
          </a:p>
          <a:p>
            <a:pPr lvl="3"/>
            <a:r>
              <a:rPr lang="zh-CN" altLang="en-US" dirty="0" smtClean="0"/>
              <a:t>系统</a:t>
            </a:r>
            <a:r>
              <a:rPr lang="zh-CN" altLang="en-US" dirty="0"/>
              <a:t>数据区、文件、内存、系统运行速度、磁盘、</a:t>
            </a:r>
            <a:r>
              <a:rPr lang="en-US" altLang="zh-CN" dirty="0"/>
              <a:t>CMOS</a:t>
            </a:r>
            <a:r>
              <a:rPr lang="zh-CN" altLang="en-US" dirty="0"/>
              <a:t>、主板和网络等。</a:t>
            </a:r>
          </a:p>
          <a:p>
            <a:pPr lvl="2"/>
            <a:r>
              <a:rPr lang="zh-CN" altLang="en-US" dirty="0" smtClean="0"/>
              <a:t> 破坏</a:t>
            </a:r>
            <a:r>
              <a:rPr lang="zh-CN" altLang="en-US" dirty="0"/>
              <a:t>的程度</a:t>
            </a:r>
          </a:p>
          <a:p>
            <a:pPr lvl="3"/>
            <a:r>
              <a:rPr lang="zh-CN" altLang="en-US" dirty="0" smtClean="0"/>
              <a:t>良性</a:t>
            </a:r>
            <a:endParaRPr lang="zh-CN" altLang="en-US" dirty="0"/>
          </a:p>
          <a:p>
            <a:pPr lvl="3"/>
            <a:r>
              <a:rPr lang="zh-CN" altLang="en-US" dirty="0" smtClean="0"/>
              <a:t>恶性</a:t>
            </a:r>
            <a:endParaRPr lang="zh-CN" altLang="en-US" dirty="0"/>
          </a:p>
          <a:p>
            <a:pPr lvl="1"/>
            <a:endParaRPr lang="en-US" altLang="zh-CN"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Picture 2" descr="http://f.hiphotos.baidu.com/zhidao/wh%3D450%2C600/sign=e04a103e950a304e5277a8fee4f88bb0/ac345982b2b7d0a211a160a7c9ef76094b369a9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184" y="2564904"/>
            <a:ext cx="4330148"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9573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4" name="图示 3"/>
          <p:cNvGraphicFramePr/>
          <p:nvPr>
            <p:extLst>
              <p:ext uri="{D42A27DB-BD31-4B8C-83A1-F6EECF244321}">
                <p14:modId xmlns:p14="http://schemas.microsoft.com/office/powerpoint/2010/main" val="4035960561"/>
              </p:ext>
            </p:extLst>
          </p:nvPr>
        </p:nvGraphicFramePr>
        <p:xfrm>
          <a:off x="2384491"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日期占位符 5"/>
          <p:cNvSpPr>
            <a:spLocks noGrp="1"/>
          </p:cNvSpPr>
          <p:nvPr>
            <p:ph type="dt" sz="half" idx="10"/>
          </p:nvPr>
        </p:nvSpPr>
        <p:spPr/>
        <p:txBody>
          <a:bodyPr/>
          <a:lstStyle/>
          <a:p>
            <a:pPr>
              <a:defRPr/>
            </a:pPr>
            <a:fld id="{2C1BC18C-BC74-46FB-9115-7D58BD186C47}" type="datetime1">
              <a:rPr lang="zh-CN" altLang="en-US" smtClean="0"/>
              <a:t>2019/11/26</a:t>
            </a:fld>
            <a:endParaRPr lang="zh-CN" altLang="en-US"/>
          </a:p>
        </p:txBody>
      </p:sp>
    </p:spTree>
    <p:extLst>
      <p:ext uri="{BB962C8B-B14F-4D97-AF65-F5344CB8AC3E}">
        <p14:creationId xmlns:p14="http://schemas.microsoft.com/office/powerpoint/2010/main" val="12708328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81253" cy="4034483"/>
          </a:xfrm>
        </p:spPr>
        <p:txBody>
          <a:bodyPr>
            <a:normAutofit/>
          </a:bodyPr>
          <a:lstStyle/>
          <a:p>
            <a:pPr lvl="1"/>
            <a:r>
              <a:rPr lang="zh-CN" altLang="en-US" dirty="0" smtClean="0"/>
              <a:t> 计算机病毒</a:t>
            </a:r>
            <a:r>
              <a:rPr lang="en-US" altLang="zh-CN" dirty="0" smtClean="0"/>
              <a:t>——</a:t>
            </a:r>
            <a:r>
              <a:rPr lang="zh-CN" altLang="en-US" dirty="0" smtClean="0"/>
              <a:t>破坏模块</a:t>
            </a:r>
            <a:endParaRPr lang="en-US" altLang="zh-CN" dirty="0" smtClean="0"/>
          </a:p>
          <a:p>
            <a:pPr lvl="2"/>
            <a:r>
              <a:rPr lang="zh-CN" altLang="en-US" dirty="0" smtClean="0"/>
              <a:t> 触发</a:t>
            </a:r>
            <a:r>
              <a:rPr lang="zh-CN" altLang="en-US" dirty="0"/>
              <a:t>条件</a:t>
            </a:r>
          </a:p>
          <a:p>
            <a:pPr lvl="3"/>
            <a:r>
              <a:rPr lang="zh-CN" altLang="en-US" dirty="0"/>
              <a:t>	计算机病毒在传染和发作之前，往往要判断某些特定条件是否满足，满足则传染或发作，否则不传染或不发作或只传染不发作，这个条件就是计算机病毒的触发条件。 </a:t>
            </a:r>
          </a:p>
          <a:p>
            <a:pPr lvl="2"/>
            <a:r>
              <a:rPr lang="zh-CN" altLang="en-US" dirty="0" smtClean="0"/>
              <a:t> 触发</a:t>
            </a:r>
            <a:r>
              <a:rPr lang="zh-CN" altLang="en-US" dirty="0"/>
              <a:t>模块的</a:t>
            </a:r>
            <a:r>
              <a:rPr lang="zh-CN" altLang="en-US" dirty="0" smtClean="0"/>
              <a:t>目的：</a:t>
            </a:r>
            <a:r>
              <a:rPr lang="zh-CN" altLang="en-US" dirty="0" smtClean="0">
                <a:solidFill>
                  <a:srgbClr val="C00000"/>
                </a:solidFill>
              </a:rPr>
              <a:t>调节</a:t>
            </a:r>
            <a:r>
              <a:rPr lang="zh-CN" altLang="en-US" dirty="0">
                <a:solidFill>
                  <a:srgbClr val="C00000"/>
                </a:solidFill>
              </a:rPr>
              <a:t>病毒的攻击性和潜伏性之间的平衡</a:t>
            </a:r>
          </a:p>
          <a:p>
            <a:pPr lvl="3"/>
            <a:r>
              <a:rPr lang="zh-CN" altLang="en-US" dirty="0" smtClean="0"/>
              <a:t>大</a:t>
            </a:r>
            <a:r>
              <a:rPr lang="zh-CN" altLang="en-US" dirty="0"/>
              <a:t>范围的感染行为、频繁的破坏行为可能给用户以重创，但是，它们总是使系统或多或少地出现异常，容易使病毒暴露。</a:t>
            </a:r>
          </a:p>
          <a:p>
            <a:pPr lvl="3"/>
            <a:r>
              <a:rPr lang="zh-CN" altLang="en-US" dirty="0" smtClean="0"/>
              <a:t>可</a:t>
            </a:r>
            <a:r>
              <a:rPr lang="zh-CN" altLang="en-US" dirty="0"/>
              <a:t>触发性是病毒的攻击性和潜伏性之间的调整杠杆，可以控制病毒感染和破坏的频度，兼顾杀伤力和潜伏性</a:t>
            </a:r>
            <a:r>
              <a:rPr lang="zh-CN" altLang="en-US" dirty="0" smtClean="0"/>
              <a:t>。</a:t>
            </a:r>
            <a:endParaRPr lang="en-US" altLang="zh-CN" dirty="0" smtClean="0"/>
          </a:p>
          <a:p>
            <a:pPr lvl="2"/>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94359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425269" cy="4034483"/>
          </a:xfrm>
        </p:spPr>
        <p:txBody>
          <a:bodyPr>
            <a:normAutofit fontScale="92500" lnSpcReduction="10000"/>
          </a:bodyPr>
          <a:lstStyle/>
          <a:p>
            <a:pPr lvl="1"/>
            <a:r>
              <a:rPr lang="zh-CN" altLang="en-US" dirty="0" smtClean="0"/>
              <a:t> 计算机病毒</a:t>
            </a:r>
            <a:r>
              <a:rPr lang="en-US" altLang="zh-CN" dirty="0" smtClean="0"/>
              <a:t>——</a:t>
            </a:r>
            <a:r>
              <a:rPr lang="zh-CN" altLang="en-US" dirty="0" smtClean="0"/>
              <a:t>破坏模块</a:t>
            </a:r>
            <a:endParaRPr lang="en-US" altLang="zh-CN" dirty="0" smtClean="0"/>
          </a:p>
          <a:p>
            <a:pPr lvl="2"/>
            <a:r>
              <a:rPr lang="zh-CN" altLang="en-US" dirty="0" smtClean="0"/>
              <a:t> 常见触发条件</a:t>
            </a:r>
            <a:endParaRPr lang="en-US" altLang="zh-CN" dirty="0" smtClean="0"/>
          </a:p>
          <a:p>
            <a:pPr lvl="3"/>
            <a:r>
              <a:rPr lang="zh-CN" altLang="en-US" dirty="0"/>
              <a:t>日期</a:t>
            </a:r>
            <a:r>
              <a:rPr lang="zh-CN" altLang="en-US" dirty="0" smtClean="0"/>
              <a:t>触发：黑色星期五、米开朗基罗、切尔洛贝利</a:t>
            </a:r>
            <a:r>
              <a:rPr lang="en-US" altLang="zh-CN" dirty="0" smtClean="0"/>
              <a:t>……</a:t>
            </a:r>
            <a:endParaRPr lang="zh-CN" altLang="en-US" dirty="0"/>
          </a:p>
          <a:p>
            <a:pPr lvl="3"/>
            <a:r>
              <a:rPr lang="zh-CN" altLang="en-US" dirty="0"/>
              <a:t>时间</a:t>
            </a:r>
            <a:r>
              <a:rPr lang="zh-CN" altLang="en-US" dirty="0" smtClean="0"/>
              <a:t>触发</a:t>
            </a:r>
          </a:p>
          <a:p>
            <a:pPr lvl="3"/>
            <a:r>
              <a:rPr lang="zh-CN" altLang="en-US" dirty="0" smtClean="0"/>
              <a:t>键盘触发</a:t>
            </a:r>
          </a:p>
          <a:p>
            <a:pPr lvl="3"/>
            <a:r>
              <a:rPr lang="zh-CN" altLang="en-US" dirty="0" smtClean="0"/>
              <a:t>感染触发：例如</a:t>
            </a:r>
            <a:r>
              <a:rPr lang="zh-CN" altLang="en-US" dirty="0"/>
              <a:t>，运行感染文件个数触发、感染序数触发、感染磁盘数触发、感染失败触发等。</a:t>
            </a:r>
          </a:p>
          <a:p>
            <a:pPr lvl="3"/>
            <a:r>
              <a:rPr lang="zh-CN" altLang="en-US" dirty="0"/>
              <a:t>启动触发</a:t>
            </a:r>
          </a:p>
          <a:p>
            <a:pPr lvl="3"/>
            <a:r>
              <a:rPr lang="zh-CN" altLang="en-US" dirty="0"/>
              <a:t>访问磁盘次数触发</a:t>
            </a:r>
          </a:p>
          <a:p>
            <a:pPr lvl="3"/>
            <a:r>
              <a:rPr lang="en-US" altLang="zh-CN" dirty="0"/>
              <a:t>CPU</a:t>
            </a:r>
            <a:r>
              <a:rPr lang="zh-CN" altLang="en-US" dirty="0"/>
              <a:t>型号</a:t>
            </a:r>
            <a:r>
              <a:rPr lang="en-US" altLang="zh-CN" dirty="0"/>
              <a:t>/</a:t>
            </a:r>
            <a:r>
              <a:rPr lang="zh-CN" altLang="en-US" dirty="0"/>
              <a:t>主板型号触发</a:t>
            </a:r>
          </a:p>
          <a:p>
            <a:pPr lvl="2"/>
            <a:endParaRPr lang="zh-CN" altLang="en-US" dirty="0" smtClean="0"/>
          </a:p>
          <a:p>
            <a:pPr lvl="3"/>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4872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425269" cy="4034483"/>
          </a:xfrm>
        </p:spPr>
        <p:txBody>
          <a:bodyPr>
            <a:normAutofit fontScale="92500" lnSpcReduction="10000"/>
          </a:bodyPr>
          <a:lstStyle/>
          <a:p>
            <a:pPr lvl="1"/>
            <a:r>
              <a:rPr lang="zh-CN" altLang="en-US" dirty="0" smtClean="0"/>
              <a:t> 计算机病毒</a:t>
            </a:r>
            <a:r>
              <a:rPr lang="en-US" altLang="zh-CN" dirty="0" smtClean="0"/>
              <a:t>——</a:t>
            </a:r>
            <a:r>
              <a:rPr lang="zh-CN" altLang="en-US" dirty="0" smtClean="0"/>
              <a:t>传播渠道</a:t>
            </a:r>
            <a:endParaRPr lang="en-US" altLang="zh-CN" dirty="0" smtClean="0"/>
          </a:p>
          <a:p>
            <a:pPr lvl="2"/>
            <a:r>
              <a:rPr lang="zh-CN" altLang="en-US" dirty="0" smtClean="0"/>
              <a:t> 电子邮件</a:t>
            </a:r>
            <a:endParaRPr lang="zh-CN" altLang="en-US" dirty="0"/>
          </a:p>
          <a:p>
            <a:pPr lvl="3"/>
            <a:r>
              <a:rPr lang="zh-CN" altLang="en-US" dirty="0"/>
              <a:t>例如梅丽莎病毒，第一个通过电子邮件传播的病毒网络共享</a:t>
            </a:r>
          </a:p>
          <a:p>
            <a:pPr lvl="2"/>
            <a:r>
              <a:rPr lang="en-US" altLang="zh-CN" dirty="0" smtClean="0"/>
              <a:t> P2P</a:t>
            </a:r>
            <a:r>
              <a:rPr lang="zh-CN" altLang="en-US" dirty="0"/>
              <a:t>共享软件</a:t>
            </a:r>
          </a:p>
          <a:p>
            <a:pPr lvl="3"/>
            <a:r>
              <a:rPr lang="zh-CN" altLang="en-US" dirty="0"/>
              <a:t>例如</a:t>
            </a:r>
            <a:r>
              <a:rPr lang="en-US" altLang="zh-CN" dirty="0"/>
              <a:t>WORM_LIRVA.C</a:t>
            </a:r>
            <a:r>
              <a:rPr lang="zh-CN" altLang="en-US" dirty="0"/>
              <a:t>病毒可以通过</a:t>
            </a:r>
            <a:r>
              <a:rPr lang="en-US" altLang="zh-CN" dirty="0" err="1"/>
              <a:t>Kazaa</a:t>
            </a:r>
            <a:r>
              <a:rPr lang="zh-CN" altLang="en-US" dirty="0"/>
              <a:t>点对点文件共享软件传即</a:t>
            </a:r>
          </a:p>
          <a:p>
            <a:pPr lvl="2"/>
            <a:r>
              <a:rPr lang="zh-CN" altLang="en-US" dirty="0" smtClean="0"/>
              <a:t> 即时</a:t>
            </a:r>
            <a:r>
              <a:rPr lang="zh-CN" altLang="en-US" dirty="0"/>
              <a:t>通信软件</a:t>
            </a:r>
          </a:p>
          <a:p>
            <a:pPr lvl="3"/>
            <a:r>
              <a:rPr lang="zh-CN" altLang="en-US" dirty="0"/>
              <a:t>例如</a:t>
            </a:r>
            <a:r>
              <a:rPr lang="en-US" altLang="zh-CN" dirty="0"/>
              <a:t>MSN</a:t>
            </a:r>
            <a:r>
              <a:rPr lang="zh-CN" altLang="en-US" dirty="0"/>
              <a:t>、</a:t>
            </a:r>
            <a:r>
              <a:rPr lang="en-US" altLang="zh-CN" dirty="0"/>
              <a:t>QQ</a:t>
            </a:r>
            <a:r>
              <a:rPr lang="zh-CN" altLang="en-US" dirty="0"/>
              <a:t>病毒</a:t>
            </a:r>
          </a:p>
          <a:p>
            <a:pPr lvl="2"/>
            <a:r>
              <a:rPr lang="zh-CN" altLang="en-US" dirty="0" smtClean="0"/>
              <a:t> 系统</a:t>
            </a:r>
            <a:r>
              <a:rPr lang="zh-CN" altLang="en-US" dirty="0"/>
              <a:t>中程序的漏洞缺陷</a:t>
            </a:r>
          </a:p>
          <a:p>
            <a:pPr lvl="3"/>
            <a:r>
              <a:rPr lang="zh-CN" altLang="en-US" dirty="0"/>
              <a:t>例如震荡波</a:t>
            </a:r>
            <a:r>
              <a:rPr lang="zh-CN" altLang="en-US" dirty="0" smtClean="0"/>
              <a:t>病毒、勒索病毒</a:t>
            </a:r>
            <a:endParaRPr lang="zh-CN" altLang="en-US" dirty="0"/>
          </a:p>
          <a:p>
            <a:pPr lvl="2"/>
            <a:r>
              <a:rPr lang="en-US" altLang="zh-CN" dirty="0" smtClean="0"/>
              <a:t> </a:t>
            </a:r>
            <a:r>
              <a:rPr lang="zh-CN" altLang="en-US" dirty="0" smtClean="0"/>
              <a:t>未来，物联网，云计算？</a:t>
            </a:r>
            <a:r>
              <a:rPr lang="en-US" altLang="zh-CN" dirty="0" smtClean="0"/>
              <a:t>……</a:t>
            </a:r>
            <a:endParaRPr lang="en-US" altLang="zh-CN" dirty="0"/>
          </a:p>
          <a:p>
            <a:pPr lvl="2"/>
            <a:endParaRPr lang="zh-CN" altLang="en-US" dirty="0" smtClean="0"/>
          </a:p>
          <a:p>
            <a:pPr lvl="3"/>
            <a:endParaRPr lang="zh-CN" altLang="en-US"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90449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7752861" cy="4034483"/>
          </a:xfrm>
        </p:spPr>
        <p:txBody>
          <a:bodyPr>
            <a:normAutofit/>
          </a:bodyPr>
          <a:lstStyle/>
          <a:p>
            <a:pPr lvl="1"/>
            <a:r>
              <a:rPr lang="en-US" altLang="zh-CN" dirty="0" smtClean="0"/>
              <a:t> </a:t>
            </a:r>
            <a:r>
              <a:rPr lang="zh-CN" altLang="en-US" dirty="0"/>
              <a:t> 计算机病毒</a:t>
            </a:r>
            <a:r>
              <a:rPr lang="en-US" altLang="zh-CN" dirty="0"/>
              <a:t>——</a:t>
            </a:r>
            <a:r>
              <a:rPr lang="zh-CN" altLang="en-US" dirty="0"/>
              <a:t>传播渠道</a:t>
            </a:r>
            <a:endParaRPr lang="en-US" altLang="zh-CN" dirty="0"/>
          </a:p>
          <a:p>
            <a:pPr lvl="2"/>
            <a:r>
              <a:rPr lang="en-US" altLang="zh-CN" dirty="0" smtClean="0"/>
              <a:t> </a:t>
            </a:r>
            <a:r>
              <a:rPr lang="zh-CN" altLang="en-US" dirty="0" smtClean="0"/>
              <a:t>电子邮件</a:t>
            </a:r>
            <a:endParaRPr lang="en-US" altLang="zh-CN" dirty="0" smtClean="0"/>
          </a:p>
          <a:p>
            <a:pPr lvl="3">
              <a:defRPr/>
            </a:pPr>
            <a:r>
              <a:rPr lang="en-US" altLang="zh-CN" dirty="0"/>
              <a:t>html</a:t>
            </a:r>
            <a:r>
              <a:rPr lang="zh-CN" altLang="zh-CN" dirty="0"/>
              <a:t>格式的信件正文可以嵌入病毒脚本</a:t>
            </a:r>
            <a:endParaRPr lang="en-US" altLang="zh-CN" dirty="0"/>
          </a:p>
          <a:p>
            <a:pPr lvl="3">
              <a:defRPr/>
            </a:pPr>
            <a:r>
              <a:rPr lang="zh-CN" altLang="zh-CN" dirty="0" smtClean="0"/>
              <a:t>邮件</a:t>
            </a:r>
            <a:r>
              <a:rPr lang="zh-CN" altLang="zh-CN" dirty="0"/>
              <a:t>附件更是可以附带各种不同类型的病毒</a:t>
            </a:r>
            <a:r>
              <a:rPr lang="zh-CN" altLang="zh-CN" dirty="0" smtClean="0"/>
              <a:t>文</a:t>
            </a:r>
            <a:r>
              <a:rPr lang="zh-CN" altLang="en-US" dirty="0" smtClean="0"/>
              <a:t>件</a:t>
            </a:r>
            <a:endParaRPr lang="en-US" altLang="zh-CN" dirty="0" smtClean="0"/>
          </a:p>
          <a:p>
            <a:pPr lvl="2">
              <a:defRPr/>
            </a:pPr>
            <a:r>
              <a:rPr lang="zh-CN" altLang="en-US" dirty="0" smtClean="0"/>
              <a:t> 特点：</a:t>
            </a:r>
            <a:r>
              <a:rPr lang="en-US" altLang="zh-CN" dirty="0" smtClean="0"/>
              <a:t>	</a:t>
            </a:r>
            <a:endParaRPr lang="en-US" altLang="zh-CN" dirty="0"/>
          </a:p>
          <a:p>
            <a:pPr lvl="3">
              <a:defRPr/>
            </a:pPr>
            <a:r>
              <a:rPr lang="zh-CN" altLang="en-US" dirty="0"/>
              <a:t>利用社会</a:t>
            </a:r>
            <a:r>
              <a:rPr lang="zh-CN" altLang="en-US" dirty="0" smtClean="0"/>
              <a:t>工程学，</a:t>
            </a:r>
            <a:r>
              <a:rPr lang="zh-CN" altLang="zh-CN" dirty="0" smtClean="0"/>
              <a:t>发信</a:t>
            </a:r>
            <a:r>
              <a:rPr lang="zh-CN" altLang="zh-CN" dirty="0"/>
              <a:t>人的地址也许是熟识</a:t>
            </a:r>
            <a:r>
              <a:rPr lang="zh-CN" altLang="zh-CN" dirty="0" smtClean="0"/>
              <a:t>的</a:t>
            </a:r>
            <a:r>
              <a:rPr lang="zh-CN" altLang="en-US" dirty="0" smtClean="0"/>
              <a:t>；</a:t>
            </a:r>
            <a:r>
              <a:rPr lang="zh-CN" altLang="zh-CN" dirty="0" smtClean="0"/>
              <a:t>邮件</a:t>
            </a:r>
            <a:r>
              <a:rPr lang="zh-CN" altLang="zh-CN" dirty="0"/>
              <a:t>的内容带有欺骗性、</a:t>
            </a:r>
            <a:r>
              <a:rPr lang="zh-CN" altLang="zh-CN" dirty="0" smtClean="0"/>
              <a:t>诱惑性</a:t>
            </a:r>
            <a:r>
              <a:rPr lang="zh-CN" altLang="en-US" dirty="0" smtClean="0"/>
              <a:t>；</a:t>
            </a:r>
            <a:endParaRPr lang="en-US" altLang="zh-CN" dirty="0"/>
          </a:p>
          <a:p>
            <a:pPr lvl="3">
              <a:defRPr/>
            </a:pPr>
            <a:r>
              <a:rPr lang="zh-CN" altLang="zh-CN" dirty="0" smtClean="0"/>
              <a:t>此</a:t>
            </a:r>
            <a:r>
              <a:rPr lang="zh-CN" altLang="zh-CN" dirty="0"/>
              <a:t>类病毒的代表有</a:t>
            </a:r>
            <a:r>
              <a:rPr lang="en-US" altLang="zh-CN" dirty="0"/>
              <a:t>WORM_NETSKY</a:t>
            </a:r>
            <a:r>
              <a:rPr lang="zh-CN" altLang="zh-CN" dirty="0"/>
              <a:t>、</a:t>
            </a:r>
            <a:r>
              <a:rPr lang="en-US" altLang="zh-CN" dirty="0"/>
              <a:t>WORM_BAGLE</a:t>
            </a:r>
            <a:r>
              <a:rPr lang="zh-CN" altLang="zh-CN" dirty="0"/>
              <a:t>、</a:t>
            </a:r>
            <a:r>
              <a:rPr lang="en-US" altLang="zh-CN" dirty="0"/>
              <a:t>WORM_MYDOOM</a:t>
            </a:r>
            <a:r>
              <a:rPr lang="zh-CN" altLang="zh-CN" dirty="0"/>
              <a:t>系列等</a:t>
            </a:r>
            <a:endParaRPr lang="zh-CN" altLang="en-US" dirty="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4" descr="u=1347411079,1869947745&amp;fm=0&amp;gp=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2265235"/>
            <a:ext cx="37004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5717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0921213" cy="4034483"/>
          </a:xfrm>
        </p:spPr>
        <p:txBody>
          <a:bodyPr>
            <a:normAutofit fontScale="92500" lnSpcReduction="20000"/>
          </a:bodyPr>
          <a:lstStyle/>
          <a:p>
            <a:pPr lvl="1"/>
            <a:r>
              <a:rPr lang="en-US" altLang="zh-CN" dirty="0" smtClean="0"/>
              <a:t> </a:t>
            </a:r>
            <a:r>
              <a:rPr lang="zh-CN" altLang="en-US" dirty="0"/>
              <a:t> 计算机病毒</a:t>
            </a:r>
            <a:r>
              <a:rPr lang="en-US" altLang="zh-CN" dirty="0"/>
              <a:t>——</a:t>
            </a:r>
            <a:r>
              <a:rPr lang="zh-CN" altLang="en-US" dirty="0"/>
              <a:t>传播渠道</a:t>
            </a:r>
            <a:endParaRPr lang="en-US" altLang="zh-CN" dirty="0"/>
          </a:p>
          <a:p>
            <a:pPr lvl="2"/>
            <a:r>
              <a:rPr lang="en-US" altLang="zh-CN" dirty="0" smtClean="0"/>
              <a:t> </a:t>
            </a:r>
            <a:r>
              <a:rPr lang="zh-CN" altLang="en-US" dirty="0" smtClean="0"/>
              <a:t>电子邮件传播实例</a:t>
            </a:r>
            <a:r>
              <a:rPr lang="en-US" altLang="zh-CN" dirty="0" smtClean="0"/>
              <a:t>——WORM_MYDOOM.A</a:t>
            </a:r>
          </a:p>
          <a:p>
            <a:pPr lvl="3"/>
            <a:r>
              <a:rPr lang="zh-CN" altLang="en-US" dirty="0"/>
              <a:t>发送的邮件所使用的地址为从被感染的系统中收集</a:t>
            </a:r>
          </a:p>
          <a:p>
            <a:pPr lvl="3"/>
            <a:r>
              <a:rPr lang="zh-CN" altLang="en-US" dirty="0"/>
              <a:t>默认的</a:t>
            </a:r>
            <a:r>
              <a:rPr lang="en-US" altLang="zh-CN" dirty="0"/>
              <a:t>Windows</a:t>
            </a:r>
            <a:r>
              <a:rPr lang="zh-CN" altLang="en-US" dirty="0"/>
              <a:t>地址簿（</a:t>
            </a:r>
            <a:r>
              <a:rPr lang="en-US" altLang="zh-CN" dirty="0"/>
              <a:t>WAB</a:t>
            </a:r>
            <a:r>
              <a:rPr lang="zh-CN" altLang="en-US" dirty="0"/>
              <a:t>）</a:t>
            </a:r>
          </a:p>
          <a:p>
            <a:pPr lvl="3"/>
            <a:r>
              <a:rPr lang="en-US" altLang="zh-CN" dirty="0"/>
              <a:t>WAB</a:t>
            </a:r>
            <a:r>
              <a:rPr lang="zh-CN" altLang="en-US" dirty="0"/>
              <a:t>，</a:t>
            </a:r>
            <a:r>
              <a:rPr lang="en-US" altLang="zh-CN" dirty="0"/>
              <a:t>ADB</a:t>
            </a:r>
            <a:r>
              <a:rPr lang="zh-CN" altLang="en-US" dirty="0"/>
              <a:t>，</a:t>
            </a:r>
            <a:r>
              <a:rPr lang="en-US" altLang="zh-CN" dirty="0"/>
              <a:t>TBB</a:t>
            </a:r>
            <a:r>
              <a:rPr lang="zh-CN" altLang="en-US" dirty="0"/>
              <a:t>，</a:t>
            </a:r>
            <a:r>
              <a:rPr lang="en-US" altLang="zh-CN" dirty="0"/>
              <a:t>DBX</a:t>
            </a:r>
            <a:r>
              <a:rPr lang="zh-CN" altLang="en-US" dirty="0"/>
              <a:t>，</a:t>
            </a:r>
            <a:r>
              <a:rPr lang="en-US" altLang="zh-CN" dirty="0"/>
              <a:t>ASP</a:t>
            </a:r>
            <a:r>
              <a:rPr lang="zh-CN" altLang="en-US" dirty="0"/>
              <a:t>，</a:t>
            </a:r>
            <a:r>
              <a:rPr lang="en-US" altLang="zh-CN" dirty="0"/>
              <a:t>PHP</a:t>
            </a:r>
            <a:r>
              <a:rPr lang="zh-CN" altLang="en-US" dirty="0"/>
              <a:t>，</a:t>
            </a:r>
            <a:r>
              <a:rPr lang="en-US" altLang="zh-CN" dirty="0"/>
              <a:t>SHT</a:t>
            </a:r>
            <a:r>
              <a:rPr lang="zh-CN" altLang="en-US" dirty="0"/>
              <a:t>，</a:t>
            </a:r>
            <a:r>
              <a:rPr lang="en-US" altLang="zh-CN" dirty="0"/>
              <a:t>HTM</a:t>
            </a:r>
            <a:r>
              <a:rPr lang="zh-CN" altLang="en-US" dirty="0"/>
              <a:t>，</a:t>
            </a:r>
            <a:r>
              <a:rPr lang="en-US" altLang="zh-CN" dirty="0"/>
              <a:t>TXT</a:t>
            </a:r>
            <a:r>
              <a:rPr lang="zh-CN" altLang="en-US" dirty="0"/>
              <a:t>等类型的文件</a:t>
            </a:r>
          </a:p>
          <a:p>
            <a:pPr lvl="2"/>
            <a:r>
              <a:rPr lang="zh-CN" altLang="en-US" dirty="0"/>
              <a:t>使用自身的</a:t>
            </a:r>
            <a:r>
              <a:rPr lang="en-US" altLang="zh-CN" dirty="0"/>
              <a:t>SMTP</a:t>
            </a:r>
            <a:r>
              <a:rPr lang="zh-CN" altLang="en-US" dirty="0"/>
              <a:t>引擎发送邮件</a:t>
            </a:r>
          </a:p>
          <a:p>
            <a:pPr lvl="3"/>
            <a:r>
              <a:rPr lang="zh-CN" altLang="en-US" dirty="0" smtClean="0"/>
              <a:t>从</a:t>
            </a:r>
            <a:r>
              <a:rPr lang="zh-CN" altLang="en-US" dirty="0"/>
              <a:t>收集到电子邮件地址中</a:t>
            </a:r>
            <a:r>
              <a:rPr lang="zh-CN" altLang="en-US" dirty="0" smtClean="0"/>
              <a:t>提取</a:t>
            </a:r>
            <a:r>
              <a:rPr lang="en-US" altLang="zh-CN" dirty="0"/>
              <a:t>SMTP</a:t>
            </a:r>
            <a:r>
              <a:rPr lang="zh-CN" altLang="en-US" dirty="0"/>
              <a:t>服务器</a:t>
            </a:r>
            <a:r>
              <a:rPr lang="zh-CN" altLang="en-US" dirty="0" smtClean="0"/>
              <a:t>名称</a:t>
            </a:r>
            <a:endParaRPr lang="zh-CN" altLang="en-US" dirty="0"/>
          </a:p>
          <a:p>
            <a:pPr lvl="3"/>
            <a:r>
              <a:rPr lang="zh-CN" altLang="en-US" dirty="0" smtClean="0"/>
              <a:t>例如</a:t>
            </a:r>
            <a:r>
              <a:rPr lang="zh-CN" altLang="en-US" dirty="0"/>
              <a:t>收集到的邮件地址为 </a:t>
            </a:r>
            <a:r>
              <a:rPr lang="en-US" altLang="zh-CN" dirty="0" smtClean="0">
                <a:hlinkClick r:id="rId2"/>
              </a:rPr>
              <a:t>user@sample.com</a:t>
            </a:r>
            <a:endParaRPr lang="en-US" altLang="zh-CN" dirty="0"/>
          </a:p>
          <a:p>
            <a:pPr lvl="4" algn="l"/>
            <a:r>
              <a:rPr lang="en-US" altLang="zh-CN" dirty="0" smtClean="0"/>
              <a:t>WORM_MYDOOM.A</a:t>
            </a:r>
            <a:r>
              <a:rPr lang="zh-CN" altLang="en-US" dirty="0"/>
              <a:t>从邮件地址中提取出域名的部分，然后加上一些前缀（如</a:t>
            </a:r>
            <a:r>
              <a:rPr lang="en-US" altLang="zh-CN" dirty="0"/>
              <a:t>mx. </a:t>
            </a:r>
            <a:r>
              <a:rPr lang="zh-CN" altLang="en-US" dirty="0"/>
              <a:t>，</a:t>
            </a:r>
            <a:r>
              <a:rPr lang="en-US" altLang="zh-CN" dirty="0"/>
              <a:t>mail.</a:t>
            </a:r>
            <a:r>
              <a:rPr lang="zh-CN" altLang="en-US" dirty="0"/>
              <a:t>，</a:t>
            </a:r>
            <a:r>
              <a:rPr lang="en-US" altLang="zh-CN" dirty="0" err="1"/>
              <a:t>smtp</a:t>
            </a:r>
            <a:r>
              <a:rPr lang="en-US" altLang="zh-CN" dirty="0"/>
              <a:t>.</a:t>
            </a:r>
            <a:r>
              <a:rPr lang="zh-CN" altLang="en-US" dirty="0"/>
              <a:t>，</a:t>
            </a:r>
            <a:r>
              <a:rPr lang="en-US" altLang="zh-CN" dirty="0"/>
              <a:t>mx1.</a:t>
            </a:r>
            <a:r>
              <a:rPr lang="zh-CN" altLang="en-US" dirty="0"/>
              <a:t>，</a:t>
            </a:r>
            <a:r>
              <a:rPr lang="en-US" altLang="zh-CN" dirty="0" err="1"/>
              <a:t>mxs</a:t>
            </a:r>
            <a:r>
              <a:rPr lang="en-US" altLang="zh-CN" dirty="0"/>
              <a:t>.</a:t>
            </a:r>
            <a:r>
              <a:rPr lang="zh-CN" altLang="en-US" dirty="0"/>
              <a:t>，</a:t>
            </a:r>
            <a:r>
              <a:rPr lang="en-US" altLang="zh-CN" dirty="0"/>
              <a:t>mail1.</a:t>
            </a:r>
            <a:r>
              <a:rPr lang="zh-CN" altLang="en-US" dirty="0"/>
              <a:t>，</a:t>
            </a:r>
            <a:r>
              <a:rPr lang="en-US" altLang="zh-CN" dirty="0"/>
              <a:t>relay.</a:t>
            </a:r>
            <a:r>
              <a:rPr lang="zh-CN" altLang="en-US" dirty="0"/>
              <a:t>，</a:t>
            </a:r>
            <a:r>
              <a:rPr lang="en-US" altLang="zh-CN" dirty="0"/>
              <a:t>ns.</a:t>
            </a:r>
            <a:r>
              <a:rPr lang="zh-CN" altLang="en-US" dirty="0"/>
              <a:t>，</a:t>
            </a:r>
            <a:r>
              <a:rPr lang="en-US" altLang="zh-CN" dirty="0"/>
              <a:t>gate.</a:t>
            </a:r>
            <a:r>
              <a:rPr lang="zh-CN" altLang="en-US" dirty="0"/>
              <a:t>等）尝试作为邮件的发送服务器</a:t>
            </a:r>
            <a:r>
              <a:rPr lang="zh-CN" altLang="en-US" dirty="0" smtClean="0"/>
              <a:t>地址</a:t>
            </a:r>
            <a:endParaRPr lang="en-US" altLang="zh-CN"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6499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0921213" cy="4034483"/>
          </a:xfrm>
        </p:spPr>
        <p:txBody>
          <a:bodyPr>
            <a:normAutofit/>
          </a:bodyPr>
          <a:lstStyle/>
          <a:p>
            <a:pPr lvl="1"/>
            <a:r>
              <a:rPr lang="en-US" altLang="zh-CN" dirty="0" smtClean="0"/>
              <a:t> </a:t>
            </a:r>
            <a:r>
              <a:rPr lang="zh-CN" altLang="en-US" dirty="0"/>
              <a:t> 计算机病毒</a:t>
            </a:r>
            <a:r>
              <a:rPr lang="en-US" altLang="zh-CN" dirty="0"/>
              <a:t>——</a:t>
            </a:r>
            <a:r>
              <a:rPr lang="zh-CN" altLang="en-US" dirty="0"/>
              <a:t>传播渠道</a:t>
            </a:r>
            <a:endParaRPr lang="en-US" altLang="zh-CN" dirty="0"/>
          </a:p>
          <a:p>
            <a:pPr lvl="2"/>
            <a:r>
              <a:rPr lang="zh-CN" altLang="en-US" dirty="0" smtClean="0"/>
              <a:t> 通过</a:t>
            </a:r>
            <a:r>
              <a:rPr lang="zh-CN" altLang="en-US" dirty="0"/>
              <a:t>搜索局域网中所有具有写权限的网络共享</a:t>
            </a:r>
          </a:p>
          <a:p>
            <a:pPr lvl="2"/>
            <a:r>
              <a:rPr lang="zh-CN" altLang="en-US" dirty="0" smtClean="0"/>
              <a:t> 将</a:t>
            </a:r>
            <a:r>
              <a:rPr lang="zh-CN" altLang="en-US" dirty="0"/>
              <a:t>自身进行复制进行传播</a:t>
            </a:r>
          </a:p>
          <a:p>
            <a:pPr lvl="2"/>
            <a:r>
              <a:rPr lang="zh-CN" altLang="en-US" dirty="0" smtClean="0"/>
              <a:t> 可</a:t>
            </a:r>
            <a:r>
              <a:rPr lang="zh-CN" altLang="en-US" dirty="0"/>
              <a:t>自带口令猜测的字典来破解薄弱用户</a:t>
            </a:r>
            <a:r>
              <a:rPr lang="zh-CN" altLang="en-US" dirty="0" smtClean="0"/>
              <a:t>口令</a:t>
            </a:r>
            <a:endParaRPr lang="en-US" altLang="zh-CN" dirty="0" smtClean="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0" name="WordArt 2" descr="窄竖线"/>
          <p:cNvSpPr>
            <a:spLocks noChangeArrowheads="1" noChangeShapeType="1" noTextEdit="1"/>
          </p:cNvSpPr>
          <p:nvPr/>
        </p:nvSpPr>
        <p:spPr bwMode="auto">
          <a:xfrm>
            <a:off x="2828528" y="4407024"/>
            <a:ext cx="3352800" cy="1676400"/>
          </a:xfrm>
          <a:prstGeom prst="rect">
            <a:avLst/>
          </a:prstGeom>
        </p:spPr>
        <p:txBody>
          <a:bodyPr wrap="none" fromWordArt="1">
            <a:prstTxWarp prst="textCurveUp">
              <a:avLst>
                <a:gd name="adj" fmla="val 40356"/>
              </a:avLst>
            </a:prstTxWarp>
          </a:bodyPr>
          <a:lstStyle/>
          <a:p>
            <a:pPr algn="ctr"/>
            <a:r>
              <a:rPr lang="en-US" altLang="zh-CN" sz="3600" kern="10" dirty="0" smtClean="0">
                <a:ln w="12700">
                  <a:solidFill>
                    <a:srgbClr val="000000"/>
                  </a:solidFill>
                  <a:round/>
                  <a:headEnd/>
                  <a:tailEnd/>
                </a:ln>
                <a:pattFill prst="dashHorz">
                  <a:fgClr>
                    <a:srgbClr val="808080"/>
                  </a:fgClr>
                  <a:bgClr>
                    <a:srgbClr val="FFFF00"/>
                  </a:bgClr>
                </a:pattFill>
                <a:effectLst>
                  <a:outerShdw dist="45791" dir="2021404" algn="ctr" rotWithShape="0">
                    <a:srgbClr val="808080">
                      <a:alpha val="79999"/>
                    </a:srgbClr>
                  </a:outerShdw>
                </a:effectLst>
                <a:latin typeface="微软雅黑" panose="020B0503020204020204" pitchFamily="34" charset="-122"/>
                <a:ea typeface="微软雅黑" panose="020B0503020204020204" pitchFamily="34" charset="-122"/>
              </a:rPr>
              <a:t>sharing</a:t>
            </a:r>
            <a:endParaRPr lang="zh-CN" altLang="en-US" sz="3600" kern="10" dirty="0" smtClean="0">
              <a:ln w="12700">
                <a:solidFill>
                  <a:srgbClr val="000000"/>
                </a:solidFill>
                <a:round/>
                <a:headEnd/>
                <a:tailEnd/>
              </a:ln>
              <a:pattFill prst="dashHorz">
                <a:fgClr>
                  <a:srgbClr val="808080"/>
                </a:fgClr>
                <a:bgClr>
                  <a:srgbClr val="FFFF00"/>
                </a:bgClr>
              </a:pattFill>
              <a:effectLst>
                <a:outerShdw dist="45791" dir="2021404" algn="ctr" rotWithShape="0">
                  <a:srgbClr val="808080">
                    <a:alpha val="79999"/>
                  </a:srgbClr>
                </a:outerShdw>
              </a:effectLst>
              <a:latin typeface="微软雅黑" panose="020B0503020204020204" pitchFamily="34" charset="-122"/>
              <a:ea typeface="微软雅黑" panose="020B0503020204020204" pitchFamily="34" charset="-122"/>
            </a:endParaRPr>
          </a:p>
        </p:txBody>
      </p:sp>
      <p:sp>
        <p:nvSpPr>
          <p:cNvPr id="11" name="十二角星 10"/>
          <p:cNvSpPr/>
          <p:nvPr/>
        </p:nvSpPr>
        <p:spPr>
          <a:xfrm>
            <a:off x="7032104" y="3717032"/>
            <a:ext cx="1944216" cy="1194048"/>
          </a:xfrm>
          <a:prstGeom prst="star12">
            <a:avLst/>
          </a:prstGeom>
          <a:solidFill>
            <a:srgbClr val="FFFF00"/>
          </a:solidFill>
          <a:ln w="25400" cap="flat" cmpd="sng" algn="ctr">
            <a:solidFill>
              <a:srgbClr val="BEBEBE">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Virus</a:t>
            </a:r>
            <a:endParaRPr kumimoji="0" lang="zh-CN" altLang="en-US" sz="2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14718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0" presetClass="path" presetSubtype="0" accel="50000" decel="50000" fill="hold" grpId="0" nodeType="withEffect">
                                  <p:stCondLst>
                                    <p:cond delay="0"/>
                                  </p:stCondLst>
                                  <p:childTnLst>
                                    <p:animMotion origin="layout" path="M -4.16667E-7 4.81481E-6 C -0.02279 0.00185 -0.04388 0.0081 -0.06615 0.01365 C -0.07852 0.02615 -0.06654 0.01527 -0.07656 0.02152 C -0.08138 0.02453 -0.09115 0.03125 -0.09115 0.03148 C -0.10729 0.05277 -0.08542 0.02592 -0.10586 0.04305 C -0.13086 0.06388 -0.11263 0.05162 -0.12656 0.06666 C -0.1293 0.06967 -0.13268 0.07152 -0.13529 0.07453 C -0.13711 0.07685 -0.13802 0.08009 -0.13971 0.0824 C -0.14648 0.0912 -0.15534 0.09861 -0.16185 0.10787 C -0.17344 0.12476 -0.1849 0.14259 -0.197 0.15879 C -0.2069 0.17199 -0.21654 0.18472 -0.22656 0.19791 C -0.23281 0.20601 -0.23242 0.20023 -0.23242 0.20578 L 0.04701 0.01574 L -0.18815 0.25486 L 0.05143 0.20393 L 0.01615 0.03912 L 0.05729 0.00578 L 0.00885 -0.03913 L 0.01758 -0.04514 " pathEditMode="relative" rAng="0" ptsTypes="AAAAAAAAAAAAAAAAAAA">
                                      <p:cBhvr>
                                        <p:cTn id="18" dur="3000" fill="hold"/>
                                        <p:tgtEl>
                                          <p:spTgt spid="11"/>
                                        </p:tgtEl>
                                        <p:attrNameLst>
                                          <p:attrName>ppt_x</p:attrName>
                                          <p:attrName>ppt_y</p:attrName>
                                        </p:attrNameLst>
                                      </p:cBhvr>
                                      <p:rCtr x="-8763" y="10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0921213" cy="4034483"/>
          </a:xfrm>
        </p:spPr>
        <p:txBody>
          <a:bodyPr>
            <a:normAutofit/>
          </a:bodyPr>
          <a:lstStyle/>
          <a:p>
            <a:pPr lvl="1"/>
            <a:r>
              <a:rPr lang="en-US" altLang="zh-CN" dirty="0" smtClean="0"/>
              <a:t> </a:t>
            </a:r>
            <a:r>
              <a:rPr lang="zh-CN" altLang="en-US" dirty="0"/>
              <a:t> 计算机病毒</a:t>
            </a:r>
            <a:r>
              <a:rPr lang="en-US" altLang="zh-CN" dirty="0"/>
              <a:t>——</a:t>
            </a:r>
            <a:r>
              <a:rPr lang="zh-CN" altLang="en-US" dirty="0"/>
              <a:t>传播渠道</a:t>
            </a:r>
            <a:endParaRPr lang="en-US" altLang="zh-CN" dirty="0"/>
          </a:p>
          <a:p>
            <a:pPr lvl="2"/>
            <a:r>
              <a:rPr lang="zh-CN" altLang="en-US" dirty="0" smtClean="0"/>
              <a:t> 系统</a:t>
            </a:r>
            <a:r>
              <a:rPr lang="zh-CN" altLang="en-US" dirty="0"/>
              <a:t>漏洞传播</a:t>
            </a:r>
            <a:r>
              <a:rPr lang="zh-CN" altLang="en-US" dirty="0" smtClean="0"/>
              <a:t>方式</a:t>
            </a:r>
            <a:endParaRPr lang="en-US" altLang="zh-CN" dirty="0" smtClean="0"/>
          </a:p>
          <a:p>
            <a:pPr lvl="3"/>
            <a:r>
              <a:rPr lang="zh-CN" altLang="en-US" dirty="0" smtClean="0"/>
              <a:t>利用漏洞，即操作系统</a:t>
            </a:r>
            <a:r>
              <a:rPr lang="zh-CN" altLang="en-US" dirty="0"/>
              <a:t>的一些</a:t>
            </a:r>
            <a:r>
              <a:rPr lang="zh-CN" altLang="en-US" dirty="0" smtClean="0"/>
              <a:t>缺陷，执行</a:t>
            </a:r>
            <a:r>
              <a:rPr lang="zh-CN" altLang="en-US" dirty="0"/>
              <a:t>任意的代码</a:t>
            </a:r>
          </a:p>
          <a:p>
            <a:pPr lvl="3"/>
            <a:r>
              <a:rPr lang="zh-CN" altLang="en-US" dirty="0"/>
              <a:t>病毒通过对某个存在漏洞的操作系统进行漏洞的利用，达到传播的目的</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14" name="Picture 18" descr="SBU_11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169" y="4034360"/>
            <a:ext cx="1905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97152"/>
            <a:ext cx="1235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22554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04167E-6 -1.48148E-6 C -0.01927 0.01736 0.0082 -0.00903 -0.00586 0.00972 C -0.01888 0.02708 -0.03502 0.0419 -0.04844 0.0588 C -0.06237 0.07639 -0.07031 0.08843 -0.08815 0.09607 C -0.09167 0.09931 -0.09479 0.10324 -0.09844 0.10602 C -0.10221 0.10903 -0.11029 0.11366 -0.11029 0.11389 C -0.1125 0.12269 -0.11836 0.13056 -0.12344 0.13727 C -0.12018 0.16273 -0.12174 0.17871 -0.1043 0.19028 C -0.09154 0.21134 -0.07383 0.22616 -0.06458 0.25093 C -0.06198 0.27246 -0.06237 0.26482 -0.06458 0.29815 C -0.06523 0.30926 -0.06927 0.31667 -0.075 0.32361 C -0.07864 0.32801 -0.08177 0.33264 -0.08529 0.33727 C -0.08659 0.33912 -0.09674 0.34121 -0.097 0.34121 C -0.11094 0.34445 -0.10833 0.34329 -0.12799 0.34514 C -0.16836 0.34306 -0.18476 0.34144 -0.22643 0.34306 C -0.24583 0.3419 -0.26133 0.34121 -0.2793 0.33542 C -0.29792 0.33704 -0.30664 0.33935 -0.325 0.33727 C -0.33268 0.33033 -0.34023 0.32662 -0.347 0.31759 C -0.35521 0.30671 -0.36042 0.29699 -0.37044 0.29028 C -0.37344 0.27894 -0.36979 0.28889 -0.37643 0.28033 C -0.3819 0.27292 -0.38789 0.2625 -0.39114 0.25301 C -0.39336 0.24653 -0.397 0.23333 -0.397 0.23357 C -0.39596 0.20324 -0.39583 0.17315 -0.39414 0.14306 C -0.39362 0.1331 -0.38945 0.13241 -0.38529 0.12546 C -0.37435 0.10718 -0.36654 0.08588 -0.34844 0.07847 C -0.33398 0.05926 -0.34883 0.07708 -0.33229 0.06273 C -0.31784 0.05023 -0.31823 0.0419 -0.30143 0.03542 C -0.29739 0.03218 -0.29362 0.02894 -0.28958 0.02546 C -0.28815 0.02431 -0.28659 0.02292 -0.28529 0.02153 C -0.28385 0.02014 -0.28086 0.01759 -0.28086 0.01783 C -0.26211 0.01806 -0.20924 0.04746 -0.19844 0.00787 C -0.20013 -0.02176 -0.19726 -0.02315 -0.21458 -0.03518 C -0.22448 -0.05254 -0.21445 -0.03912 -0.24258 -0.04514 C -0.24427 -0.0456 -0.24531 -0.04815 -0.247 -0.04907 C -0.24935 -0.05023 -0.25195 -0.05023 -0.2543 -0.05092 C -0.2681 -0.05023 -0.28177 -0.05023 -0.29544 -0.04907 C -0.297 -0.04884 -0.3 -0.04491 -0.3 -0.04699 C -0.3 -0.05092 -0.29154 -0.05926 -0.28958 -0.06065 C -0.28034 -0.0669 -0.25195 -0.06991 -0.24258 -0.07245 C -0.20312 -0.07129 -0.18229 -0.07616 -0.15 -0.06065 C -0.147 -0.05486 -0.14284 -0.04977 -0.14114 -0.04305 C -0.14062 -0.0412 -0.14062 -0.03866 -0.13958 -0.03727 C -0.13854 -0.03588 -0.13659 -0.03588 -0.13529 -0.03518 C -0.1319 -0.03819 -0.12812 -0.03981 -0.125 -0.04305 C -0.11393 -0.05417 -0.12448 -0.04907 -0.11315 -0.05301 C -0.10299 -0.07106 -0.11445 -0.0537 -0.1043 -0.06273 C -0.09583 -0.07037 -0.08802 -0.08055 -0.0793 -0.08819 C -0.0375 -0.07592 0.06445 -0.09514 0.1 -0.02546 C 0.10156 -0.01296 0.10378 -0.00671 0.11042 0.00208 C 0.1099 0.01458 0.11094 0.02732 0.10886 0.03935 C 0.10794 0.04491 0.10352 0.04792 0.10156 0.05301 C 0.09753 0.06343 0.09623 0.07454 0.09115 0.08426 C 0.08763 0.09908 0.08242 0.11158 0.07357 0.12153 C 0.0668 0.12917 0.06823 0.13426 0.05886 0.13727 C 0.05143 0.14722 0.04531 0.15116 0.03542 0.15486 C 0.03346 0.15556 0.03138 0.15602 0.02956 0.15695 C 0.02748 0.1581 0.02357 0.16088 0.02357 0.16111 " pathEditMode="relative" rAng="0" ptsTypes="AAAAAAAAAAAAAAAAAAAAAAAAAAAAAAAAAAAAAAAAAAAAAAAAAAAAAAAAA">
                                      <p:cBhvr>
                                        <p:cTn id="6" dur="3000" fill="hold"/>
                                        <p:tgtEl>
                                          <p:spTgt spid="15"/>
                                        </p:tgtEl>
                                        <p:attrNameLst>
                                          <p:attrName>ppt_x</p:attrName>
                                          <p:attrName>ppt_y</p:attrName>
                                        </p:attrNameLst>
                                      </p:cBhvr>
                                      <p:rCtr x="-14336" y="12847"/>
                                    </p:animMotion>
                                  </p:childTnLst>
                                </p:cTn>
                              </p:par>
                              <p:par>
                                <p:cTn id="7" presetID="22" presetClass="entr" presetSubtype="8"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wipe(left)">
                                      <p:cBhvr>
                                        <p:cTn id="9" dur="500"/>
                                        <p:tgtEl>
                                          <p:spTgt spid="3">
                                            <p:txEl>
                                              <p:pRg st="0" end="0"/>
                                            </p:txEl>
                                          </p:spTgt>
                                        </p:tgtEl>
                                      </p:cBhvr>
                                    </p:animEffect>
                                  </p:childTnLst>
                                </p:cTn>
                              </p:par>
                            </p:childTnLst>
                          </p:cTn>
                        </p:par>
                        <p:par>
                          <p:cTn id="10" fill="hold">
                            <p:stCondLst>
                              <p:cond delay="3000"/>
                            </p:stCondLst>
                            <p:childTnLst>
                              <p:par>
                                <p:cTn id="11" presetID="22" presetClass="entr" presetSubtype="8"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6240693" cy="4034483"/>
          </a:xfrm>
        </p:spPr>
        <p:txBody>
          <a:bodyPr>
            <a:normAutofit fontScale="92500"/>
          </a:bodyPr>
          <a:lstStyle/>
          <a:p>
            <a:pPr lvl="1"/>
            <a:r>
              <a:rPr lang="en-US" altLang="zh-CN" dirty="0" smtClean="0"/>
              <a:t> </a:t>
            </a:r>
            <a:r>
              <a:rPr lang="zh-CN" altLang="en-US" dirty="0"/>
              <a:t> 计算机病毒</a:t>
            </a:r>
            <a:r>
              <a:rPr lang="en-US" altLang="zh-CN" dirty="0"/>
              <a:t>——</a:t>
            </a:r>
            <a:r>
              <a:rPr lang="zh-CN" altLang="en-US" dirty="0"/>
              <a:t>传播渠道</a:t>
            </a:r>
            <a:endParaRPr lang="en-US" altLang="zh-CN" dirty="0"/>
          </a:p>
          <a:p>
            <a:pPr lvl="2"/>
            <a:r>
              <a:rPr lang="zh-CN" altLang="en-US" dirty="0" smtClean="0"/>
              <a:t> </a:t>
            </a:r>
            <a:r>
              <a:rPr lang="en-US" altLang="zh-CN" dirty="0"/>
              <a:t>P2P</a:t>
            </a:r>
            <a:r>
              <a:rPr lang="zh-CN" altLang="en-US" dirty="0"/>
              <a:t>共享软件传播方式</a:t>
            </a:r>
            <a:endParaRPr lang="en-US" altLang="zh-CN" dirty="0" smtClean="0"/>
          </a:p>
          <a:p>
            <a:pPr lvl="3"/>
            <a:r>
              <a:rPr lang="zh-CN" altLang="en-US" dirty="0"/>
              <a:t>生成自身拷贝时使用一些吸引人或是容易被人搜索到的名称，以获得被他人下载的机会</a:t>
            </a:r>
          </a:p>
          <a:p>
            <a:pPr lvl="3"/>
            <a:r>
              <a:rPr lang="zh-CN" altLang="en-US" dirty="0"/>
              <a:t>例如</a:t>
            </a:r>
            <a:r>
              <a:rPr lang="en-US" altLang="zh-CN" dirty="0"/>
              <a:t>WORM_MYDOOM.A</a:t>
            </a:r>
            <a:r>
              <a:rPr lang="zh-CN" altLang="en-US" dirty="0"/>
              <a:t>生成如下的文件名称就很具有欺骗性：</a:t>
            </a:r>
            <a:r>
              <a:rPr lang="en-US" altLang="zh-CN" dirty="0"/>
              <a:t>nuke2004</a:t>
            </a:r>
            <a:r>
              <a:rPr lang="zh-CN" altLang="en-US" dirty="0"/>
              <a:t>，</a:t>
            </a:r>
            <a:r>
              <a:rPr lang="en-US" altLang="zh-CN" dirty="0" err="1"/>
              <a:t>office_crack</a:t>
            </a:r>
            <a:r>
              <a:rPr lang="zh-CN" altLang="en-US" dirty="0"/>
              <a:t>，</a:t>
            </a:r>
            <a:r>
              <a:rPr lang="en-US" altLang="zh-CN" dirty="0" err="1"/>
              <a:t>rootkitXP</a:t>
            </a:r>
            <a:r>
              <a:rPr lang="zh-CN" altLang="en-US" dirty="0"/>
              <a:t>，</a:t>
            </a:r>
            <a:r>
              <a:rPr lang="en-US" altLang="zh-CN" dirty="0"/>
              <a:t>strip-girl-2.0bdcom_patchers</a:t>
            </a:r>
            <a:r>
              <a:rPr lang="zh-CN" altLang="en-US" dirty="0"/>
              <a:t>，</a:t>
            </a:r>
            <a:r>
              <a:rPr lang="en-US" altLang="zh-CN" dirty="0" err="1"/>
              <a:t>activation_crack</a:t>
            </a:r>
            <a:r>
              <a:rPr lang="zh-CN" altLang="en-US" dirty="0"/>
              <a:t>，</a:t>
            </a:r>
            <a:r>
              <a:rPr lang="en-US" altLang="zh-CN" dirty="0"/>
              <a:t>icq2004-final</a:t>
            </a:r>
            <a:r>
              <a:rPr lang="zh-CN" altLang="en-US" dirty="0"/>
              <a:t>，</a:t>
            </a:r>
            <a:r>
              <a:rPr lang="en-US" altLang="zh-CN" dirty="0"/>
              <a:t>winamp5</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8" name="图片 4" descr="xinsrc_10212020508269373098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2184" y="1707845"/>
            <a:ext cx="3402950" cy="411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4540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6240693" cy="4034483"/>
          </a:xfrm>
        </p:spPr>
        <p:txBody>
          <a:bodyPr>
            <a:normAutofit/>
          </a:bodyPr>
          <a:lstStyle/>
          <a:p>
            <a:pPr lvl="1"/>
            <a:r>
              <a:rPr lang="en-US" altLang="zh-CN" dirty="0" smtClean="0"/>
              <a:t> </a:t>
            </a:r>
            <a:r>
              <a:rPr lang="zh-CN" altLang="en-US" dirty="0"/>
              <a:t> 计算机病毒</a:t>
            </a:r>
            <a:r>
              <a:rPr lang="en-US" altLang="zh-CN" dirty="0"/>
              <a:t>——</a:t>
            </a:r>
            <a:r>
              <a:rPr lang="zh-CN" altLang="en-US" dirty="0"/>
              <a:t>传播渠道</a:t>
            </a:r>
            <a:endParaRPr lang="en-US" altLang="zh-CN" dirty="0"/>
          </a:p>
          <a:p>
            <a:pPr lvl="2"/>
            <a:r>
              <a:rPr lang="zh-CN" altLang="en-US" dirty="0" smtClean="0"/>
              <a:t> 即时</a:t>
            </a:r>
            <a:r>
              <a:rPr lang="zh-CN" altLang="en-US" dirty="0"/>
              <a:t>通信软件传播</a:t>
            </a:r>
            <a:r>
              <a:rPr lang="zh-CN" altLang="en-US" dirty="0" smtClean="0"/>
              <a:t>方式</a:t>
            </a:r>
            <a:endParaRPr lang="en-US" altLang="zh-CN" dirty="0" smtClean="0"/>
          </a:p>
          <a:p>
            <a:pPr lvl="3"/>
            <a:r>
              <a:rPr lang="zh-CN" altLang="en-US" dirty="0"/>
              <a:t>将自身快速地在即时通信软件之间快速传送</a:t>
            </a:r>
          </a:p>
          <a:p>
            <a:pPr lvl="3"/>
            <a:r>
              <a:rPr lang="zh-CN" altLang="en-US" dirty="0"/>
              <a:t>病毒也会同时发送一些欺骗性的文字，使得接收方确信是发送方发送的文件，从而接收并</a:t>
            </a:r>
            <a:r>
              <a:rPr lang="zh-CN" altLang="en-US" dirty="0" smtClean="0"/>
              <a:t>打开</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080" y="1875020"/>
            <a:ext cx="4536504" cy="3813739"/>
          </a:xfrm>
          <a:prstGeom prst="rect">
            <a:avLst/>
          </a:prstGeom>
        </p:spPr>
      </p:pic>
    </p:spTree>
    <p:extLst>
      <p:ext uri="{BB962C8B-B14F-4D97-AF65-F5344CB8AC3E}">
        <p14:creationId xmlns:p14="http://schemas.microsoft.com/office/powerpoint/2010/main" val="690802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21"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solidFill>
                  <a:srgbClr val="002060"/>
                </a:solidFill>
              </a:rPr>
              <a:t> 定义</a:t>
            </a:r>
            <a:endParaRPr lang="zh-CN" altLang="en-US" dirty="0">
              <a:solidFill>
                <a:srgbClr val="002060"/>
              </a:solidFill>
            </a:endParaRPr>
          </a:p>
          <a:p>
            <a:pPr lvl="2"/>
            <a:r>
              <a:rPr lang="zh-CN" altLang="en-US" dirty="0" smtClean="0">
                <a:solidFill>
                  <a:srgbClr val="002060"/>
                </a:solidFill>
              </a:rPr>
              <a:t>特洛伊木马</a:t>
            </a:r>
            <a:r>
              <a:rPr lang="en-US" altLang="zh-CN" dirty="0">
                <a:solidFill>
                  <a:srgbClr val="002060"/>
                </a:solidFill>
              </a:rPr>
              <a:t>(Trojan Horse)</a:t>
            </a:r>
            <a:r>
              <a:rPr lang="zh-CN" altLang="en-US" dirty="0">
                <a:solidFill>
                  <a:srgbClr val="002060"/>
                </a:solidFill>
              </a:rPr>
              <a:t>，是一种恶意程序，是一种基于远程控制的黑客</a:t>
            </a:r>
            <a:r>
              <a:rPr lang="zh-CN" altLang="en-US" dirty="0" smtClean="0">
                <a:solidFill>
                  <a:srgbClr val="002060"/>
                </a:solidFill>
              </a:rPr>
              <a:t>工具</a:t>
            </a:r>
            <a:endParaRPr lang="zh-CN" altLang="en-US" dirty="0">
              <a:solidFill>
                <a:srgbClr val="002060"/>
              </a:solidFill>
            </a:endParaRPr>
          </a:p>
          <a:p>
            <a:pPr lvl="1"/>
            <a:r>
              <a:rPr lang="zh-CN" altLang="en-US" dirty="0" smtClean="0">
                <a:solidFill>
                  <a:srgbClr val="002060"/>
                </a:solidFill>
              </a:rPr>
              <a:t> 特点</a:t>
            </a:r>
            <a:endParaRPr lang="zh-CN" altLang="en-US" dirty="0">
              <a:solidFill>
                <a:srgbClr val="002060"/>
              </a:solidFill>
            </a:endParaRPr>
          </a:p>
          <a:p>
            <a:pPr lvl="2"/>
            <a:r>
              <a:rPr lang="zh-CN" altLang="en-US" dirty="0" smtClean="0">
                <a:solidFill>
                  <a:srgbClr val="002060"/>
                </a:solidFill>
              </a:rPr>
              <a:t> 一旦</a:t>
            </a:r>
            <a:r>
              <a:rPr lang="zh-CN" altLang="en-US" dirty="0">
                <a:solidFill>
                  <a:srgbClr val="002060"/>
                </a:solidFill>
              </a:rPr>
              <a:t>侵入用户的计算机，就悄悄地在宿主计算机上运行，在用户毫无察觉的情况下，让攻击者</a:t>
            </a:r>
            <a:r>
              <a:rPr lang="zh-CN" altLang="en-US" dirty="0">
                <a:solidFill>
                  <a:srgbClr val="C00000"/>
                </a:solidFill>
              </a:rPr>
              <a:t>获得远程访问和控制系统的</a:t>
            </a:r>
            <a:r>
              <a:rPr lang="zh-CN" altLang="en-US" dirty="0" smtClean="0">
                <a:solidFill>
                  <a:srgbClr val="C00000"/>
                </a:solidFill>
              </a:rPr>
              <a:t>权限；</a:t>
            </a:r>
            <a:endParaRPr lang="zh-CN" altLang="en-US" dirty="0">
              <a:solidFill>
                <a:srgbClr val="C00000"/>
              </a:solidFill>
            </a:endParaRPr>
          </a:p>
          <a:p>
            <a:pPr lvl="2"/>
            <a:r>
              <a:rPr lang="zh-CN" altLang="en-US" dirty="0" smtClean="0">
                <a:solidFill>
                  <a:srgbClr val="002060"/>
                </a:solidFill>
              </a:rPr>
              <a:t> 进而</a:t>
            </a:r>
            <a:r>
              <a:rPr lang="zh-CN" altLang="en-US" dirty="0">
                <a:solidFill>
                  <a:srgbClr val="002060"/>
                </a:solidFill>
              </a:rPr>
              <a:t>在用户的计算机中修改文件、修改注册表、控制鼠标、监视</a:t>
            </a:r>
            <a:r>
              <a:rPr lang="en-US" altLang="zh-CN" dirty="0">
                <a:solidFill>
                  <a:srgbClr val="002060"/>
                </a:solidFill>
              </a:rPr>
              <a:t>/</a:t>
            </a:r>
            <a:r>
              <a:rPr lang="zh-CN" altLang="en-US" dirty="0">
                <a:solidFill>
                  <a:srgbClr val="002060"/>
                </a:solidFill>
              </a:rPr>
              <a:t>控制键盘，或窃取用户信息</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60768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431371" y="1340769"/>
            <a:ext cx="5232581" cy="3168352"/>
          </a:xfrm>
        </p:spPr>
        <p:txBody>
          <a:bodyPr>
            <a:normAutofit fontScale="92500" lnSpcReduction="10000"/>
          </a:bodyPr>
          <a:lstStyle/>
          <a:p>
            <a:r>
              <a:rPr lang="zh-CN" altLang="en-US" dirty="0">
                <a:solidFill>
                  <a:srgbClr val="C00000"/>
                </a:solidFill>
              </a:rPr>
              <a:t>恶意</a:t>
            </a:r>
            <a:r>
              <a:rPr lang="zh-CN" altLang="en-US" dirty="0" smtClean="0">
                <a:solidFill>
                  <a:srgbClr val="C00000"/>
                </a:solidFill>
              </a:rPr>
              <a:t>代码（程序）</a:t>
            </a:r>
            <a:r>
              <a:rPr lang="zh-CN" altLang="en-US" dirty="0" smtClean="0">
                <a:solidFill>
                  <a:srgbClr val="002060"/>
                </a:solidFill>
              </a:rPr>
              <a:t>是</a:t>
            </a:r>
            <a:r>
              <a:rPr lang="zh-CN" altLang="en-US" dirty="0">
                <a:solidFill>
                  <a:srgbClr val="002060"/>
                </a:solidFill>
              </a:rPr>
              <a:t>指故意编制或设置的、对网络或系统会产生威胁或潜在威胁的计算机代码。最常见的恶意代码有计算机病毒（简称病毒）、特洛伊木马（简称木马）、计算机蠕虫（简称蠕虫）、后门、逻辑炸弹等</a:t>
            </a:r>
            <a:r>
              <a:rPr lang="zh-CN" altLang="en-US" dirty="0">
                <a:solidFill>
                  <a:srgbClr val="C00000"/>
                </a:solidFill>
              </a:rPr>
              <a:t>。</a:t>
            </a:r>
            <a:endParaRPr lang="zh-CN" altLang="en-US" dirty="0">
              <a:solidFill>
                <a:srgbClr val="00206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graphicFrame>
        <p:nvGraphicFramePr>
          <p:cNvPr id="7" name="图示 6"/>
          <p:cNvGraphicFramePr/>
          <p:nvPr>
            <p:extLst>
              <p:ext uri="{D42A27DB-BD31-4B8C-83A1-F6EECF244321}">
                <p14:modId xmlns:p14="http://schemas.microsoft.com/office/powerpoint/2010/main" val="4124167116"/>
              </p:ext>
            </p:extLst>
          </p:nvPr>
        </p:nvGraphicFramePr>
        <p:xfrm>
          <a:off x="5663952" y="1320026"/>
          <a:ext cx="5904656" cy="3331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767408" y="4941168"/>
            <a:ext cx="10513168" cy="1015663"/>
          </a:xfrm>
          <a:prstGeom prst="rect">
            <a:avLst/>
          </a:prstGeom>
        </p:spPr>
        <p:txBody>
          <a:bodyPr wrap="square">
            <a:spAutoFit/>
          </a:bodyPr>
          <a:lstStyle/>
          <a:p>
            <a:pPr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2019 </a:t>
            </a:r>
            <a:r>
              <a:rPr lang="zh-CN" altLang="en-US" sz="2000" dirty="0">
                <a:solidFill>
                  <a:srgbClr val="002060"/>
                </a:solidFill>
                <a:latin typeface="微软雅黑" panose="020B0503020204020204" pitchFamily="34" charset="-122"/>
                <a:ea typeface="微软雅黑" panose="020B0503020204020204" pitchFamily="34" charset="-122"/>
              </a:rPr>
              <a:t>年上半年，</a:t>
            </a:r>
            <a:r>
              <a:rPr lang="en-US" altLang="zh-CN" sz="2000" dirty="0">
                <a:solidFill>
                  <a:srgbClr val="002060"/>
                </a:solidFill>
                <a:latin typeface="微软雅黑" panose="020B0503020204020204" pitchFamily="34" charset="-122"/>
                <a:ea typeface="微软雅黑" panose="020B0503020204020204" pitchFamily="34" charset="-122"/>
              </a:rPr>
              <a:t>CNCERT </a:t>
            </a:r>
            <a:r>
              <a:rPr lang="zh-CN" altLang="en-US" sz="2000" dirty="0">
                <a:solidFill>
                  <a:srgbClr val="002060"/>
                </a:solidFill>
                <a:latin typeface="微软雅黑" panose="020B0503020204020204" pitchFamily="34" charset="-122"/>
                <a:ea typeface="微软雅黑" panose="020B0503020204020204" pitchFamily="34" charset="-122"/>
              </a:rPr>
              <a:t>新增捕获计算机恶意程序</a:t>
            </a:r>
            <a:r>
              <a:rPr lang="zh-CN" altLang="en-US" sz="2000" dirty="0" smtClean="0">
                <a:solidFill>
                  <a:srgbClr val="002060"/>
                </a:solidFill>
                <a:latin typeface="微软雅黑" panose="020B0503020204020204" pitchFamily="34" charset="-122"/>
                <a:ea typeface="微软雅黑" panose="020B0503020204020204" pitchFamily="34" charset="-122"/>
              </a:rPr>
              <a:t>样本数量</a:t>
            </a:r>
            <a:r>
              <a:rPr lang="zh-CN" altLang="en-US" sz="2000" dirty="0">
                <a:solidFill>
                  <a:srgbClr val="002060"/>
                </a:solidFill>
                <a:latin typeface="微软雅黑" panose="020B0503020204020204" pitchFamily="34" charset="-122"/>
                <a:ea typeface="微软雅黑" panose="020B0503020204020204" pitchFamily="34" charset="-122"/>
              </a:rPr>
              <a:t>约 </a:t>
            </a:r>
            <a:r>
              <a:rPr lang="en-US" altLang="zh-CN" sz="2000" dirty="0">
                <a:solidFill>
                  <a:srgbClr val="C00000"/>
                </a:solidFill>
                <a:latin typeface="微软雅黑" panose="020B0503020204020204" pitchFamily="34" charset="-122"/>
                <a:ea typeface="微软雅黑" panose="020B0503020204020204" pitchFamily="34" charset="-122"/>
              </a:rPr>
              <a:t>3,200 </a:t>
            </a:r>
            <a:r>
              <a:rPr lang="zh-CN" altLang="en-US" sz="2000" dirty="0">
                <a:solidFill>
                  <a:srgbClr val="C00000"/>
                </a:solidFill>
                <a:latin typeface="微软雅黑" panose="020B0503020204020204" pitchFamily="34" charset="-122"/>
                <a:ea typeface="微软雅黑" panose="020B0503020204020204" pitchFamily="34" charset="-122"/>
              </a:rPr>
              <a:t>万个</a:t>
            </a:r>
            <a:r>
              <a:rPr lang="zh-CN" altLang="en-US" sz="2000" dirty="0">
                <a:solidFill>
                  <a:srgbClr val="002060"/>
                </a:solidFill>
                <a:latin typeface="微软雅黑" panose="020B0503020204020204" pitchFamily="34" charset="-122"/>
                <a:ea typeface="微软雅黑" panose="020B0503020204020204" pitchFamily="34" charset="-122"/>
              </a:rPr>
              <a:t>，与 </a:t>
            </a:r>
            <a:r>
              <a:rPr lang="en-US" altLang="zh-CN" sz="2000" dirty="0">
                <a:solidFill>
                  <a:srgbClr val="002060"/>
                </a:solidFill>
                <a:latin typeface="微软雅黑" panose="020B0503020204020204" pitchFamily="34" charset="-122"/>
                <a:ea typeface="微软雅黑" panose="020B0503020204020204" pitchFamily="34" charset="-122"/>
              </a:rPr>
              <a:t>2018 </a:t>
            </a:r>
            <a:r>
              <a:rPr lang="zh-CN" altLang="en-US" sz="2000" dirty="0">
                <a:solidFill>
                  <a:srgbClr val="002060"/>
                </a:solidFill>
                <a:latin typeface="微软雅黑" panose="020B0503020204020204" pitchFamily="34" charset="-122"/>
                <a:ea typeface="微软雅黑" panose="020B0503020204020204" pitchFamily="34" charset="-122"/>
              </a:rPr>
              <a:t>年上半年基本持平，计算机</a:t>
            </a:r>
            <a:r>
              <a:rPr lang="zh-CN" altLang="en-US" sz="2000" dirty="0" smtClean="0">
                <a:solidFill>
                  <a:srgbClr val="002060"/>
                </a:solidFill>
                <a:latin typeface="微软雅黑" panose="020B0503020204020204" pitchFamily="34" charset="-122"/>
                <a:ea typeface="微软雅黑" panose="020B0503020204020204" pitchFamily="34" charset="-122"/>
              </a:rPr>
              <a:t>恶意程序</a:t>
            </a:r>
            <a:r>
              <a:rPr lang="zh-CN" altLang="en-US" sz="2000" dirty="0">
                <a:solidFill>
                  <a:srgbClr val="002060"/>
                </a:solidFill>
                <a:latin typeface="微软雅黑" panose="020B0503020204020204" pitchFamily="34" charset="-122"/>
                <a:ea typeface="微软雅黑" panose="020B0503020204020204" pitchFamily="34" charset="-122"/>
              </a:rPr>
              <a:t>传播次数日均达约 </a:t>
            </a:r>
            <a:r>
              <a:rPr lang="en-US" altLang="zh-CN" sz="2000" dirty="0">
                <a:solidFill>
                  <a:srgbClr val="C00000"/>
                </a:solidFill>
                <a:latin typeface="微软雅黑" panose="020B0503020204020204" pitchFamily="34" charset="-122"/>
                <a:ea typeface="微软雅黑" panose="020B0503020204020204" pitchFamily="34" charset="-122"/>
              </a:rPr>
              <a:t>998 </a:t>
            </a:r>
            <a:r>
              <a:rPr lang="zh-CN" altLang="en-US" sz="2000" dirty="0">
                <a:solidFill>
                  <a:srgbClr val="C00000"/>
                </a:solidFill>
                <a:latin typeface="微软雅黑" panose="020B0503020204020204" pitchFamily="34" charset="-122"/>
                <a:ea typeface="微软雅黑" panose="020B0503020204020204" pitchFamily="34" charset="-122"/>
              </a:rPr>
              <a:t>万次</a:t>
            </a:r>
            <a:r>
              <a:rPr lang="zh-CN" altLang="en-US" sz="2000" dirty="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503636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2000"/>
                                        <p:tgtEl>
                                          <p:spTgt spid="3">
                                            <p:txEl>
                                              <p:pRg st="0" end="0"/>
                                            </p:txEl>
                                          </p:spTgt>
                                        </p:tgtEl>
                                      </p:cBhvr>
                                    </p:animEffect>
                                  </p:childTnLst>
                                </p:cTn>
                              </p:par>
                            </p:childTnLst>
                          </p:cTn>
                        </p:par>
                        <p:par>
                          <p:cTn id="8" fill="hold">
                            <p:stCondLst>
                              <p:cond delay="2000"/>
                            </p:stCondLst>
                            <p:childTnLst>
                              <p:par>
                                <p:cTn id="9" presetID="6" presetClass="entr" presetSubtype="3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5736637" cy="4034483"/>
          </a:xfrm>
        </p:spPr>
        <p:txBody>
          <a:bodyPr/>
          <a:lstStyle/>
          <a:p>
            <a:pPr lvl="1"/>
            <a:r>
              <a:rPr lang="zh-CN" altLang="en-US" dirty="0" smtClean="0">
                <a:solidFill>
                  <a:srgbClr val="002060"/>
                </a:solidFill>
              </a:rPr>
              <a:t> 结构</a:t>
            </a:r>
            <a:endParaRPr lang="en-US" altLang="zh-CN" dirty="0" smtClean="0">
              <a:solidFill>
                <a:srgbClr val="002060"/>
              </a:solidFill>
            </a:endParaRPr>
          </a:p>
          <a:p>
            <a:pPr lvl="2"/>
            <a:r>
              <a:rPr lang="zh-CN" altLang="en-US" dirty="0">
                <a:solidFill>
                  <a:srgbClr val="002060"/>
                </a:solidFill>
              </a:rPr>
              <a:t>木马系统软件一般由</a:t>
            </a:r>
            <a:r>
              <a:rPr lang="zh-CN" altLang="en-US" dirty="0">
                <a:solidFill>
                  <a:srgbClr val="C00000"/>
                </a:solidFill>
              </a:rPr>
              <a:t>木马配置程序</a:t>
            </a:r>
            <a:r>
              <a:rPr lang="zh-CN" altLang="en-US" dirty="0">
                <a:solidFill>
                  <a:srgbClr val="002060"/>
                </a:solidFill>
              </a:rPr>
              <a:t>、</a:t>
            </a:r>
            <a:r>
              <a:rPr lang="zh-CN" altLang="en-US" dirty="0">
                <a:solidFill>
                  <a:srgbClr val="C00000"/>
                </a:solidFill>
              </a:rPr>
              <a:t>控制程序</a:t>
            </a:r>
            <a:r>
              <a:rPr lang="zh-CN" altLang="en-US" dirty="0">
                <a:solidFill>
                  <a:srgbClr val="002060"/>
                </a:solidFill>
              </a:rPr>
              <a:t>和</a:t>
            </a:r>
            <a:r>
              <a:rPr lang="zh-CN" altLang="en-US" dirty="0">
                <a:solidFill>
                  <a:srgbClr val="C00000"/>
                </a:solidFill>
              </a:rPr>
              <a:t>木马程序</a:t>
            </a:r>
            <a:r>
              <a:rPr lang="en-US" altLang="zh-CN" dirty="0">
                <a:solidFill>
                  <a:srgbClr val="002060"/>
                </a:solidFill>
              </a:rPr>
              <a:t>(</a:t>
            </a:r>
            <a:r>
              <a:rPr lang="zh-CN" altLang="en-US" dirty="0">
                <a:solidFill>
                  <a:srgbClr val="002060"/>
                </a:solidFill>
              </a:rPr>
              <a:t>服务器程序</a:t>
            </a:r>
            <a:r>
              <a:rPr lang="en-US" altLang="zh-CN" dirty="0">
                <a:solidFill>
                  <a:srgbClr val="002060"/>
                </a:solidFill>
              </a:rPr>
              <a:t>)</a:t>
            </a:r>
            <a:r>
              <a:rPr lang="zh-CN" altLang="en-US" dirty="0">
                <a:solidFill>
                  <a:srgbClr val="002060"/>
                </a:solidFill>
              </a:rPr>
              <a:t>三部分组成</a:t>
            </a:r>
            <a:r>
              <a:rPr lang="zh-CN" altLang="en-US" dirty="0" smtClean="0">
                <a:solidFill>
                  <a:srgbClr val="002060"/>
                </a:solidFill>
              </a:rPr>
              <a:t>。 </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Picture 6" descr="图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2348880"/>
            <a:ext cx="464185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2671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6960773" cy="4034483"/>
          </a:xfrm>
        </p:spPr>
        <p:txBody>
          <a:bodyPr/>
          <a:lstStyle/>
          <a:p>
            <a:pPr lvl="1"/>
            <a:r>
              <a:rPr lang="zh-CN" altLang="en-US" dirty="0" smtClean="0">
                <a:solidFill>
                  <a:srgbClr val="002060"/>
                </a:solidFill>
              </a:rPr>
              <a:t> 入侵</a:t>
            </a:r>
            <a:r>
              <a:rPr lang="zh-CN" altLang="en-US" dirty="0">
                <a:solidFill>
                  <a:srgbClr val="002060"/>
                </a:solidFill>
              </a:rPr>
              <a:t>过程</a:t>
            </a:r>
          </a:p>
          <a:p>
            <a:pPr lvl="2"/>
            <a:r>
              <a:rPr lang="zh-CN" altLang="en-US" dirty="0" smtClean="0">
                <a:solidFill>
                  <a:srgbClr val="002060"/>
                </a:solidFill>
              </a:rPr>
              <a:t> 步骤一：配置</a:t>
            </a:r>
            <a:r>
              <a:rPr lang="zh-CN" altLang="en-US" dirty="0">
                <a:solidFill>
                  <a:srgbClr val="002060"/>
                </a:solidFill>
              </a:rPr>
              <a:t>木马</a:t>
            </a:r>
          </a:p>
          <a:p>
            <a:pPr lvl="3"/>
            <a:r>
              <a:rPr lang="zh-CN" altLang="en-US" dirty="0" smtClean="0">
                <a:solidFill>
                  <a:srgbClr val="C00000"/>
                </a:solidFill>
              </a:rPr>
              <a:t>木马</a:t>
            </a:r>
            <a:r>
              <a:rPr lang="zh-CN" altLang="en-US" dirty="0">
                <a:solidFill>
                  <a:srgbClr val="C00000"/>
                </a:solidFill>
              </a:rPr>
              <a:t>伪装</a:t>
            </a:r>
            <a:r>
              <a:rPr lang="zh-CN" altLang="en-US" dirty="0">
                <a:solidFill>
                  <a:srgbClr val="002060"/>
                </a:solidFill>
              </a:rPr>
              <a:t>，即让木马在服务端尽可能隐藏得更隐蔽 </a:t>
            </a:r>
          </a:p>
          <a:p>
            <a:pPr lvl="3"/>
            <a:r>
              <a:rPr lang="zh-CN" altLang="en-US" dirty="0" smtClean="0">
                <a:solidFill>
                  <a:srgbClr val="C00000"/>
                </a:solidFill>
              </a:rPr>
              <a:t>信息反馈</a:t>
            </a:r>
            <a:r>
              <a:rPr lang="zh-CN" altLang="en-US" dirty="0">
                <a:solidFill>
                  <a:srgbClr val="002060"/>
                </a:solidFill>
              </a:rPr>
              <a:t>，即设置信息反馈的方式或地址，如设置信息反馈的邮件地址、</a:t>
            </a:r>
            <a:r>
              <a:rPr lang="en-US" altLang="zh-CN" dirty="0">
                <a:solidFill>
                  <a:srgbClr val="002060"/>
                </a:solidFill>
              </a:rPr>
              <a:t>QQ</a:t>
            </a:r>
            <a:r>
              <a:rPr lang="zh-CN" altLang="en-US" dirty="0">
                <a:solidFill>
                  <a:srgbClr val="002060"/>
                </a:solidFill>
              </a:rPr>
              <a:t>号、</a:t>
            </a:r>
            <a:r>
              <a:rPr lang="en-US" altLang="zh-CN" dirty="0">
                <a:solidFill>
                  <a:srgbClr val="002060"/>
                </a:solidFill>
              </a:rPr>
              <a:t>MSN</a:t>
            </a:r>
            <a:r>
              <a:rPr lang="zh-CN" altLang="en-US" dirty="0">
                <a:solidFill>
                  <a:srgbClr val="002060"/>
                </a:solidFill>
              </a:rPr>
              <a:t>号等</a:t>
            </a:r>
          </a:p>
          <a:p>
            <a:pPr lvl="2"/>
            <a:r>
              <a:rPr lang="zh-CN" altLang="en-US" dirty="0" smtClean="0">
                <a:solidFill>
                  <a:srgbClr val="002060"/>
                </a:solidFill>
              </a:rPr>
              <a:t> 在</a:t>
            </a:r>
            <a:r>
              <a:rPr lang="zh-CN" altLang="en-US" dirty="0">
                <a:solidFill>
                  <a:srgbClr val="002060"/>
                </a:solidFill>
              </a:rPr>
              <a:t>释放木马之前可以配置木马，释放之后也可远程配置木马</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20482" name="Picture 2" descr="https://timgsa.baidu.com/timg?image&amp;quality=80&amp;size=b9999_10000&amp;sec=1574761865653&amp;di=f472004f8104133c8457d7143bde3247&amp;imgtype=jpg&amp;src=http%3A%2F%2Fimg4.imgtn.bdimg.com%2Fit%2Fu%3D3713556659%2C514902950%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176" y="2564904"/>
            <a:ext cx="4191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08546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6" presetClass="entr" presetSubtype="32" fill="hold" nodeType="afterEffect">
                                  <p:stCondLst>
                                    <p:cond delay="0"/>
                                  </p:stCondLst>
                                  <p:childTnLst>
                                    <p:set>
                                      <p:cBhvr>
                                        <p:cTn id="19" dur="1" fill="hold">
                                          <p:stCondLst>
                                            <p:cond delay="0"/>
                                          </p:stCondLst>
                                        </p:cTn>
                                        <p:tgtEl>
                                          <p:spTgt spid="20482"/>
                                        </p:tgtEl>
                                        <p:attrNameLst>
                                          <p:attrName>style.visibility</p:attrName>
                                        </p:attrNameLst>
                                      </p:cBhvr>
                                      <p:to>
                                        <p:strVal val="visible"/>
                                      </p:to>
                                    </p:set>
                                    <p:animEffect transition="in" filter="circle(out)">
                                      <p:cBhvr>
                                        <p:cTn id="20" dur="2000"/>
                                        <p:tgtEl>
                                          <p:spTgt spid="2048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09245" cy="4034483"/>
          </a:xfrm>
        </p:spPr>
        <p:txBody>
          <a:bodyPr>
            <a:normAutofit fontScale="92500" lnSpcReduction="10000"/>
          </a:bodyPr>
          <a:lstStyle/>
          <a:p>
            <a:pPr lvl="1"/>
            <a:r>
              <a:rPr lang="zh-CN" altLang="en-US" dirty="0" smtClean="0">
                <a:solidFill>
                  <a:srgbClr val="002060"/>
                </a:solidFill>
              </a:rPr>
              <a:t> 入侵</a:t>
            </a:r>
            <a:r>
              <a:rPr lang="zh-CN" altLang="en-US" dirty="0">
                <a:solidFill>
                  <a:srgbClr val="002060"/>
                </a:solidFill>
              </a:rPr>
              <a:t>过程</a:t>
            </a:r>
          </a:p>
          <a:p>
            <a:pPr lvl="2"/>
            <a:r>
              <a:rPr lang="zh-CN" altLang="en-US" dirty="0">
                <a:solidFill>
                  <a:srgbClr val="002060"/>
                </a:solidFill>
              </a:rPr>
              <a:t>步骤</a:t>
            </a:r>
            <a:r>
              <a:rPr lang="zh-CN" altLang="en-US" dirty="0" smtClean="0">
                <a:solidFill>
                  <a:srgbClr val="002060"/>
                </a:solidFill>
              </a:rPr>
              <a:t>二：传播</a:t>
            </a:r>
            <a:r>
              <a:rPr lang="zh-CN" altLang="en-US" dirty="0">
                <a:solidFill>
                  <a:srgbClr val="002060"/>
                </a:solidFill>
              </a:rPr>
              <a:t>木马</a:t>
            </a:r>
          </a:p>
          <a:p>
            <a:pPr lvl="3"/>
            <a:r>
              <a:rPr lang="zh-CN" altLang="en-US" dirty="0" smtClean="0">
                <a:solidFill>
                  <a:srgbClr val="002060"/>
                </a:solidFill>
              </a:rPr>
              <a:t>以</a:t>
            </a:r>
            <a:r>
              <a:rPr lang="zh-CN" altLang="en-US" dirty="0">
                <a:solidFill>
                  <a:srgbClr val="C00000"/>
                </a:solidFill>
              </a:rPr>
              <a:t>邮件附件的形式</a:t>
            </a:r>
            <a:r>
              <a:rPr lang="zh-CN" altLang="en-US" dirty="0">
                <a:solidFill>
                  <a:srgbClr val="002060"/>
                </a:solidFill>
              </a:rPr>
              <a:t>传播。控制端将木马伪装之后添加到附件中，发送给收件人</a:t>
            </a:r>
          </a:p>
          <a:p>
            <a:pPr lvl="3"/>
            <a:r>
              <a:rPr lang="zh-CN" altLang="en-US" dirty="0" smtClean="0">
                <a:solidFill>
                  <a:srgbClr val="002060"/>
                </a:solidFill>
              </a:rPr>
              <a:t>通过</a:t>
            </a:r>
            <a:r>
              <a:rPr lang="en-US" altLang="zh-CN" dirty="0">
                <a:solidFill>
                  <a:srgbClr val="002060"/>
                </a:solidFill>
              </a:rPr>
              <a:t>MSN</a:t>
            </a:r>
            <a:r>
              <a:rPr lang="zh-CN" altLang="en-US" dirty="0">
                <a:solidFill>
                  <a:srgbClr val="002060"/>
                </a:solidFill>
              </a:rPr>
              <a:t>、</a:t>
            </a:r>
            <a:r>
              <a:rPr lang="en-US" altLang="zh-CN" dirty="0">
                <a:solidFill>
                  <a:srgbClr val="002060"/>
                </a:solidFill>
              </a:rPr>
              <a:t>QQ</a:t>
            </a:r>
            <a:r>
              <a:rPr lang="zh-CN" altLang="en-US" dirty="0">
                <a:solidFill>
                  <a:srgbClr val="002060"/>
                </a:solidFill>
              </a:rPr>
              <a:t>等</a:t>
            </a:r>
            <a:r>
              <a:rPr lang="zh-CN" altLang="en-US" dirty="0">
                <a:solidFill>
                  <a:srgbClr val="C00000"/>
                </a:solidFill>
              </a:rPr>
              <a:t>聊天工具软件</a:t>
            </a:r>
            <a:r>
              <a:rPr lang="zh-CN" altLang="en-US" dirty="0">
                <a:solidFill>
                  <a:srgbClr val="002060"/>
                </a:solidFill>
              </a:rPr>
              <a:t>传播。在进行聊天时，利用文件传送功能发送伪装过的木马程序给对方</a:t>
            </a:r>
          </a:p>
          <a:p>
            <a:pPr lvl="3"/>
            <a:r>
              <a:rPr lang="zh-CN" altLang="en-US" dirty="0" smtClean="0">
                <a:solidFill>
                  <a:srgbClr val="002060"/>
                </a:solidFill>
              </a:rPr>
              <a:t>通过</a:t>
            </a:r>
            <a:r>
              <a:rPr lang="zh-CN" altLang="en-US" dirty="0">
                <a:solidFill>
                  <a:srgbClr val="002060"/>
                </a:solidFill>
              </a:rPr>
              <a:t>提供</a:t>
            </a:r>
            <a:r>
              <a:rPr lang="zh-CN" altLang="en-US" dirty="0">
                <a:solidFill>
                  <a:srgbClr val="C00000"/>
                </a:solidFill>
              </a:rPr>
              <a:t>软件下载</a:t>
            </a:r>
            <a:r>
              <a:rPr lang="zh-CN" altLang="en-US" dirty="0">
                <a:solidFill>
                  <a:srgbClr val="002060"/>
                </a:solidFill>
              </a:rPr>
              <a:t>的网站</a:t>
            </a:r>
            <a:r>
              <a:rPr lang="en-US" altLang="zh-CN" dirty="0">
                <a:solidFill>
                  <a:srgbClr val="002060"/>
                </a:solidFill>
              </a:rPr>
              <a:t>(Web/FTP/BBS)</a:t>
            </a:r>
            <a:r>
              <a:rPr lang="zh-CN" altLang="en-US" dirty="0">
                <a:solidFill>
                  <a:srgbClr val="002060"/>
                </a:solidFill>
              </a:rPr>
              <a:t>传播</a:t>
            </a:r>
          </a:p>
          <a:p>
            <a:pPr lvl="3"/>
            <a:r>
              <a:rPr lang="zh-CN" altLang="en-US" dirty="0" smtClean="0">
                <a:solidFill>
                  <a:srgbClr val="002060"/>
                </a:solidFill>
              </a:rPr>
              <a:t>通过</a:t>
            </a:r>
            <a:r>
              <a:rPr lang="zh-CN" altLang="en-US" dirty="0">
                <a:solidFill>
                  <a:srgbClr val="002060"/>
                </a:solidFill>
              </a:rPr>
              <a:t>带木马的</a:t>
            </a:r>
            <a:r>
              <a:rPr lang="zh-CN" altLang="en-US" dirty="0">
                <a:solidFill>
                  <a:srgbClr val="C00000"/>
                </a:solidFill>
              </a:rPr>
              <a:t>磁盘和光盘</a:t>
            </a:r>
            <a:r>
              <a:rPr lang="zh-CN" altLang="en-US" dirty="0">
                <a:solidFill>
                  <a:srgbClr val="002060"/>
                </a:solidFill>
              </a:rPr>
              <a:t>进行传播</a:t>
            </a:r>
          </a:p>
          <a:p>
            <a:pPr lvl="3"/>
            <a:r>
              <a:rPr lang="zh-CN" altLang="en-US" dirty="0" smtClean="0">
                <a:solidFill>
                  <a:srgbClr val="002060"/>
                </a:solidFill>
              </a:rPr>
              <a:t>木马</a:t>
            </a:r>
            <a:r>
              <a:rPr lang="zh-CN" altLang="en-US" dirty="0">
                <a:solidFill>
                  <a:srgbClr val="002060"/>
                </a:solidFill>
              </a:rPr>
              <a:t>可以通过</a:t>
            </a:r>
            <a:r>
              <a:rPr lang="en-US" altLang="zh-CN" dirty="0">
                <a:solidFill>
                  <a:srgbClr val="C00000"/>
                </a:solidFill>
              </a:rPr>
              <a:t>Script</a:t>
            </a:r>
            <a:r>
              <a:rPr lang="zh-CN" altLang="en-US" dirty="0">
                <a:solidFill>
                  <a:srgbClr val="C00000"/>
                </a:solidFill>
              </a:rPr>
              <a:t>、</a:t>
            </a:r>
            <a:r>
              <a:rPr lang="en-US" altLang="zh-CN" dirty="0">
                <a:solidFill>
                  <a:srgbClr val="C00000"/>
                </a:solidFill>
              </a:rPr>
              <a:t>ActiveX</a:t>
            </a:r>
            <a:r>
              <a:rPr lang="zh-CN" altLang="en-US" dirty="0">
                <a:solidFill>
                  <a:srgbClr val="C00000"/>
                </a:solidFill>
              </a:rPr>
              <a:t>及</a:t>
            </a:r>
            <a:r>
              <a:rPr lang="en-US" altLang="zh-CN" dirty="0">
                <a:solidFill>
                  <a:srgbClr val="C00000"/>
                </a:solidFill>
              </a:rPr>
              <a:t>Asp</a:t>
            </a:r>
            <a:r>
              <a:rPr lang="zh-CN" altLang="en-US" dirty="0">
                <a:solidFill>
                  <a:srgbClr val="C00000"/>
                </a:solidFill>
              </a:rPr>
              <a:t>、</a:t>
            </a:r>
            <a:r>
              <a:rPr lang="en-US" altLang="zh-CN" dirty="0">
                <a:solidFill>
                  <a:srgbClr val="C00000"/>
                </a:solidFill>
              </a:rPr>
              <a:t>CGI</a:t>
            </a:r>
            <a:r>
              <a:rPr lang="zh-CN" altLang="en-US" dirty="0">
                <a:solidFill>
                  <a:srgbClr val="C00000"/>
                </a:solidFill>
              </a:rPr>
              <a:t>交互脚本</a:t>
            </a:r>
            <a:r>
              <a:rPr lang="zh-CN" altLang="en-US" dirty="0">
                <a:solidFill>
                  <a:srgbClr val="002060"/>
                </a:solidFill>
              </a:rPr>
              <a:t>的方式植入</a:t>
            </a:r>
          </a:p>
          <a:p>
            <a:pPr lvl="3"/>
            <a:r>
              <a:rPr lang="zh-CN" altLang="en-US" dirty="0" smtClean="0">
                <a:solidFill>
                  <a:srgbClr val="002060"/>
                </a:solidFill>
              </a:rPr>
              <a:t>木马</a:t>
            </a:r>
            <a:r>
              <a:rPr lang="zh-CN" altLang="en-US" dirty="0">
                <a:solidFill>
                  <a:srgbClr val="002060"/>
                </a:solidFill>
              </a:rPr>
              <a:t>可以利用</a:t>
            </a:r>
            <a:r>
              <a:rPr lang="zh-CN" altLang="en-US" dirty="0">
                <a:solidFill>
                  <a:srgbClr val="C00000"/>
                </a:solidFill>
              </a:rPr>
              <a:t>系统的一些漏洞</a:t>
            </a:r>
            <a:r>
              <a:rPr lang="zh-CN" altLang="en-US" dirty="0">
                <a:solidFill>
                  <a:srgbClr val="002060"/>
                </a:solidFill>
              </a:rPr>
              <a:t>进行植入</a:t>
            </a:r>
          </a:p>
          <a:p>
            <a:pPr lvl="3"/>
            <a:r>
              <a:rPr lang="zh-CN" altLang="en-US" dirty="0" smtClean="0">
                <a:solidFill>
                  <a:srgbClr val="C00000"/>
                </a:solidFill>
              </a:rPr>
              <a:t>通过</a:t>
            </a:r>
            <a:r>
              <a:rPr lang="zh-CN" altLang="en-US" dirty="0">
                <a:solidFill>
                  <a:srgbClr val="C00000"/>
                </a:solidFill>
              </a:rPr>
              <a:t>其他的病毒或蠕虫传播</a:t>
            </a:r>
          </a:p>
          <a:p>
            <a:pPr lvl="1"/>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6901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09245" cy="4034483"/>
          </a:xfrm>
        </p:spPr>
        <p:txBody>
          <a:bodyPr>
            <a:normAutofit/>
          </a:bodyPr>
          <a:lstStyle/>
          <a:p>
            <a:pPr lvl="1"/>
            <a:r>
              <a:rPr lang="zh-CN" altLang="en-US" dirty="0" smtClean="0">
                <a:solidFill>
                  <a:srgbClr val="002060"/>
                </a:solidFill>
              </a:rPr>
              <a:t> 入侵</a:t>
            </a:r>
            <a:r>
              <a:rPr lang="zh-CN" altLang="en-US" dirty="0">
                <a:solidFill>
                  <a:srgbClr val="002060"/>
                </a:solidFill>
              </a:rPr>
              <a:t>过程</a:t>
            </a:r>
          </a:p>
          <a:p>
            <a:pPr lvl="2"/>
            <a:r>
              <a:rPr lang="zh-CN" altLang="en-US" dirty="0" smtClean="0">
                <a:solidFill>
                  <a:srgbClr val="002060"/>
                </a:solidFill>
              </a:rPr>
              <a:t>步骤三：启用木马</a:t>
            </a:r>
            <a:endParaRPr lang="zh-CN" altLang="en-US" dirty="0">
              <a:solidFill>
                <a:srgbClr val="002060"/>
              </a:solidFill>
            </a:endParaRPr>
          </a:p>
          <a:p>
            <a:pPr lvl="3"/>
            <a:r>
              <a:rPr lang="zh-CN" altLang="en-US" dirty="0">
                <a:solidFill>
                  <a:srgbClr val="002060"/>
                </a:solidFill>
              </a:rPr>
              <a:t>服务器端的用户运行木马或捆绑木马的程序后，木马就会自动进行安装和</a:t>
            </a:r>
            <a:r>
              <a:rPr lang="zh-CN" altLang="en-US" dirty="0" smtClean="0">
                <a:solidFill>
                  <a:srgbClr val="C00000"/>
                </a:solidFill>
              </a:rPr>
              <a:t>隐藏</a:t>
            </a:r>
            <a:r>
              <a:rPr lang="zh-CN" altLang="en-US" dirty="0" smtClean="0">
                <a:solidFill>
                  <a:srgbClr val="002060"/>
                </a:solidFill>
              </a:rPr>
              <a:t>；</a:t>
            </a:r>
            <a:endParaRPr lang="zh-CN" altLang="en-US" dirty="0">
              <a:solidFill>
                <a:srgbClr val="002060"/>
              </a:solidFill>
            </a:endParaRPr>
          </a:p>
          <a:p>
            <a:pPr lvl="3"/>
            <a:r>
              <a:rPr lang="zh-CN" altLang="en-US" dirty="0">
                <a:solidFill>
                  <a:srgbClr val="002060"/>
                </a:solidFill>
              </a:rPr>
              <a:t>在</a:t>
            </a:r>
            <a:r>
              <a:rPr lang="zh-CN" altLang="en-US" dirty="0">
                <a:solidFill>
                  <a:srgbClr val="C00000"/>
                </a:solidFill>
              </a:rPr>
              <a:t>注册表</a:t>
            </a:r>
            <a:r>
              <a:rPr lang="zh-CN" altLang="en-US" dirty="0">
                <a:solidFill>
                  <a:srgbClr val="002060"/>
                </a:solidFill>
              </a:rPr>
              <a:t>、</a:t>
            </a:r>
            <a:r>
              <a:rPr lang="zh-CN" altLang="en-US" dirty="0">
                <a:solidFill>
                  <a:srgbClr val="C00000"/>
                </a:solidFill>
              </a:rPr>
              <a:t>启动组</a:t>
            </a:r>
            <a:r>
              <a:rPr lang="zh-CN" altLang="en-US" dirty="0">
                <a:solidFill>
                  <a:srgbClr val="002060"/>
                </a:solidFill>
              </a:rPr>
              <a:t>等位置设置木马的触发启动条件，完成木马服务器的</a:t>
            </a:r>
            <a:r>
              <a:rPr lang="zh-CN" altLang="en-US" dirty="0" smtClean="0">
                <a:solidFill>
                  <a:srgbClr val="002060"/>
                </a:solidFill>
              </a:rPr>
              <a:t>安装；</a:t>
            </a:r>
            <a:endParaRPr lang="zh-CN" altLang="en-US" dirty="0">
              <a:solidFill>
                <a:srgbClr val="002060"/>
              </a:solidFill>
            </a:endParaRPr>
          </a:p>
          <a:p>
            <a:pPr lvl="3"/>
            <a:r>
              <a:rPr lang="zh-CN" altLang="en-US" dirty="0">
                <a:solidFill>
                  <a:srgbClr val="C00000"/>
                </a:solidFill>
              </a:rPr>
              <a:t>附加或者捆绑在系统程序或者其它应用程序</a:t>
            </a:r>
            <a:r>
              <a:rPr lang="zh-CN" altLang="en-US" dirty="0">
                <a:solidFill>
                  <a:srgbClr val="002060"/>
                </a:solidFill>
              </a:rPr>
              <a:t>上，或者干脆替代它们运行这些系统程序的时候就会激活木马（比如修改系统文件</a:t>
            </a:r>
            <a:r>
              <a:rPr lang="en-US" altLang="zh-CN" dirty="0">
                <a:solidFill>
                  <a:srgbClr val="002060"/>
                </a:solidFill>
              </a:rPr>
              <a:t>explorer.exe</a:t>
            </a:r>
            <a:r>
              <a:rPr lang="zh-CN" altLang="en-US" dirty="0">
                <a:solidFill>
                  <a:srgbClr val="002060"/>
                </a:solidFill>
              </a:rPr>
              <a:t>在其中加入木马</a:t>
            </a:r>
            <a:r>
              <a:rPr lang="zh-CN" altLang="en-US" dirty="0" smtClean="0">
                <a:solidFill>
                  <a:srgbClr val="002060"/>
                </a:solidFill>
              </a:rPr>
              <a:t>）；</a:t>
            </a:r>
            <a:endParaRPr lang="zh-CN" altLang="en-US" dirty="0">
              <a:solidFill>
                <a:srgbClr val="002060"/>
              </a:solidFill>
            </a:endParaRPr>
          </a:p>
          <a:p>
            <a:pPr lvl="3"/>
            <a:r>
              <a:rPr lang="zh-CN" altLang="en-US" dirty="0">
                <a:solidFill>
                  <a:srgbClr val="002060"/>
                </a:solidFill>
              </a:rPr>
              <a:t>木马程序被激活后，</a:t>
            </a:r>
            <a:r>
              <a:rPr lang="zh-CN" altLang="en-US" dirty="0">
                <a:solidFill>
                  <a:srgbClr val="C00000"/>
                </a:solidFill>
              </a:rPr>
              <a:t>进入内存，开启并监听预先定义的木马端口</a:t>
            </a:r>
            <a:r>
              <a:rPr lang="zh-CN" altLang="en-US" dirty="0">
                <a:solidFill>
                  <a:srgbClr val="002060"/>
                </a:solidFill>
              </a:rPr>
              <a:t>，准备与控制端建立</a:t>
            </a:r>
            <a:r>
              <a:rPr lang="zh-CN" altLang="en-US" dirty="0" smtClean="0">
                <a:solidFill>
                  <a:srgbClr val="002060"/>
                </a:solidFill>
              </a:rPr>
              <a:t>连接。</a:t>
            </a:r>
            <a:endParaRPr lang="zh-CN" altLang="en-US" dirty="0">
              <a:solidFill>
                <a:srgbClr val="00206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3632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09245" cy="4034483"/>
          </a:xfrm>
        </p:spPr>
        <p:txBody>
          <a:bodyPr>
            <a:normAutofit/>
          </a:bodyPr>
          <a:lstStyle/>
          <a:p>
            <a:pPr lvl="1"/>
            <a:r>
              <a:rPr lang="zh-CN" altLang="en-US" dirty="0" smtClean="0">
                <a:solidFill>
                  <a:srgbClr val="002060"/>
                </a:solidFill>
              </a:rPr>
              <a:t> 入侵</a:t>
            </a:r>
            <a:r>
              <a:rPr lang="zh-CN" altLang="en-US" dirty="0">
                <a:solidFill>
                  <a:srgbClr val="002060"/>
                </a:solidFill>
              </a:rPr>
              <a:t>过程</a:t>
            </a:r>
          </a:p>
          <a:p>
            <a:pPr lvl="2"/>
            <a:r>
              <a:rPr lang="zh-CN" altLang="en-US" dirty="0" smtClean="0">
                <a:solidFill>
                  <a:srgbClr val="002060"/>
                </a:solidFill>
              </a:rPr>
              <a:t> 步骤四：信息反馈</a:t>
            </a:r>
            <a:endParaRPr lang="zh-CN" altLang="en-US" dirty="0">
              <a:solidFill>
                <a:srgbClr val="002060"/>
              </a:solidFill>
            </a:endParaRPr>
          </a:p>
          <a:p>
            <a:pPr lvl="3"/>
            <a:r>
              <a:rPr lang="zh-CN" altLang="en-US" dirty="0" smtClean="0">
                <a:solidFill>
                  <a:srgbClr val="002060"/>
                </a:solidFill>
              </a:rPr>
              <a:t>设计</a:t>
            </a:r>
            <a:r>
              <a:rPr lang="zh-CN" altLang="en-US" dirty="0">
                <a:solidFill>
                  <a:srgbClr val="002060"/>
                </a:solidFill>
              </a:rPr>
              <a:t>成熟的木马都有一个信息反馈</a:t>
            </a:r>
            <a:r>
              <a:rPr lang="zh-CN" altLang="en-US" dirty="0" smtClean="0">
                <a:solidFill>
                  <a:srgbClr val="002060"/>
                </a:solidFill>
              </a:rPr>
              <a:t>机制；</a:t>
            </a:r>
            <a:endParaRPr lang="zh-CN" altLang="en-US" dirty="0">
              <a:solidFill>
                <a:srgbClr val="002060"/>
              </a:solidFill>
            </a:endParaRPr>
          </a:p>
          <a:p>
            <a:pPr lvl="3"/>
            <a:r>
              <a:rPr lang="zh-CN" altLang="en-US" dirty="0" smtClean="0">
                <a:solidFill>
                  <a:srgbClr val="002060"/>
                </a:solidFill>
              </a:rPr>
              <a:t>信息反馈</a:t>
            </a:r>
            <a:r>
              <a:rPr lang="zh-CN" altLang="en-US" dirty="0">
                <a:solidFill>
                  <a:srgbClr val="002060"/>
                </a:solidFill>
              </a:rPr>
              <a:t>机制是指木马成功安装后会</a:t>
            </a:r>
            <a:r>
              <a:rPr lang="zh-CN" altLang="en-US" dirty="0">
                <a:solidFill>
                  <a:srgbClr val="C00000"/>
                </a:solidFill>
              </a:rPr>
              <a:t>收集一些服务端的软硬件信息</a:t>
            </a:r>
            <a:r>
              <a:rPr lang="zh-CN" altLang="en-US" dirty="0">
                <a:solidFill>
                  <a:srgbClr val="002060"/>
                </a:solidFill>
              </a:rPr>
              <a:t>，并通过</a:t>
            </a:r>
            <a:r>
              <a:rPr lang="en-US" altLang="zh-CN" dirty="0">
                <a:solidFill>
                  <a:srgbClr val="002060"/>
                </a:solidFill>
              </a:rPr>
              <a:t>E-MAIL</a:t>
            </a:r>
            <a:r>
              <a:rPr lang="zh-CN" altLang="en-US" dirty="0">
                <a:solidFill>
                  <a:srgbClr val="002060"/>
                </a:solidFill>
              </a:rPr>
              <a:t>，</a:t>
            </a:r>
            <a:r>
              <a:rPr lang="en-US" altLang="zh-CN" dirty="0">
                <a:solidFill>
                  <a:srgbClr val="002060"/>
                </a:solidFill>
              </a:rPr>
              <a:t>IRC</a:t>
            </a:r>
            <a:r>
              <a:rPr lang="zh-CN" altLang="en-US" dirty="0">
                <a:solidFill>
                  <a:srgbClr val="002060"/>
                </a:solidFill>
              </a:rPr>
              <a:t>等方式告知控制端攻击</a:t>
            </a:r>
            <a:r>
              <a:rPr lang="zh-CN" altLang="en-US" dirty="0" smtClean="0">
                <a:solidFill>
                  <a:srgbClr val="002060"/>
                </a:solidFill>
              </a:rPr>
              <a:t>者；</a:t>
            </a:r>
            <a:endParaRPr lang="zh-CN" altLang="en-US" dirty="0">
              <a:solidFill>
                <a:srgbClr val="002060"/>
              </a:solidFill>
            </a:endParaRPr>
          </a:p>
          <a:p>
            <a:pPr lvl="3"/>
            <a:r>
              <a:rPr lang="zh-CN" altLang="en-US" dirty="0" smtClean="0">
                <a:solidFill>
                  <a:srgbClr val="002060"/>
                </a:solidFill>
              </a:rPr>
              <a:t>从</a:t>
            </a:r>
            <a:r>
              <a:rPr lang="zh-CN" altLang="en-US" dirty="0">
                <a:solidFill>
                  <a:srgbClr val="002060"/>
                </a:solidFill>
              </a:rPr>
              <a:t>反馈信息中控制端可以知道使用的操作系统，系统目录，硬盘分区情况，系统口令等，在这些信息中，最重要的是</a:t>
            </a:r>
            <a:r>
              <a:rPr lang="zh-CN" altLang="en-US" dirty="0">
                <a:solidFill>
                  <a:srgbClr val="C00000"/>
                </a:solidFill>
              </a:rPr>
              <a:t>服务端</a:t>
            </a:r>
            <a:r>
              <a:rPr lang="en-US" altLang="zh-CN" dirty="0" smtClean="0">
                <a:solidFill>
                  <a:srgbClr val="C00000"/>
                </a:solidFill>
              </a:rPr>
              <a:t>IP</a:t>
            </a:r>
            <a:r>
              <a:rPr lang="zh-CN" altLang="en-US" dirty="0" smtClean="0">
                <a:solidFill>
                  <a:srgbClr val="002060"/>
                </a:solidFill>
              </a:rPr>
              <a:t>。</a:t>
            </a:r>
            <a:endParaRPr lang="en-US" altLang="zh-CN" dirty="0">
              <a:solidFill>
                <a:srgbClr val="00206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46176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6384709" cy="4034483"/>
          </a:xfrm>
        </p:spPr>
        <p:txBody>
          <a:bodyPr>
            <a:normAutofit/>
          </a:bodyPr>
          <a:lstStyle/>
          <a:p>
            <a:pPr lvl="1"/>
            <a:r>
              <a:rPr lang="zh-CN" altLang="en-US" dirty="0" smtClean="0">
                <a:solidFill>
                  <a:srgbClr val="002060"/>
                </a:solidFill>
              </a:rPr>
              <a:t> 入侵</a:t>
            </a:r>
            <a:r>
              <a:rPr lang="zh-CN" altLang="en-US" dirty="0">
                <a:solidFill>
                  <a:srgbClr val="002060"/>
                </a:solidFill>
              </a:rPr>
              <a:t>过程</a:t>
            </a:r>
          </a:p>
          <a:p>
            <a:pPr lvl="2"/>
            <a:r>
              <a:rPr lang="zh-CN" altLang="en-US" dirty="0">
                <a:solidFill>
                  <a:srgbClr val="002060"/>
                </a:solidFill>
              </a:rPr>
              <a:t>步骤</a:t>
            </a:r>
            <a:r>
              <a:rPr lang="zh-CN" altLang="en-US" dirty="0" smtClean="0">
                <a:solidFill>
                  <a:srgbClr val="002060"/>
                </a:solidFill>
              </a:rPr>
              <a:t>五：建立</a:t>
            </a:r>
            <a:r>
              <a:rPr lang="zh-CN" altLang="en-US" dirty="0">
                <a:solidFill>
                  <a:srgbClr val="002060"/>
                </a:solidFill>
              </a:rPr>
              <a:t>连接</a:t>
            </a:r>
          </a:p>
          <a:p>
            <a:pPr lvl="3"/>
            <a:r>
              <a:rPr lang="zh-CN" altLang="en-US" dirty="0" smtClean="0">
                <a:solidFill>
                  <a:srgbClr val="002060"/>
                </a:solidFill>
              </a:rPr>
              <a:t>控制</a:t>
            </a:r>
            <a:r>
              <a:rPr lang="zh-CN" altLang="en-US" dirty="0">
                <a:solidFill>
                  <a:srgbClr val="002060"/>
                </a:solidFill>
              </a:rPr>
              <a:t>端要与服务端建立连接必须知道服务端的木马</a:t>
            </a:r>
            <a:r>
              <a:rPr lang="zh-CN" altLang="en-US" dirty="0">
                <a:solidFill>
                  <a:srgbClr val="C00000"/>
                </a:solidFill>
              </a:rPr>
              <a:t>端口和</a:t>
            </a:r>
            <a:r>
              <a:rPr lang="en-US" altLang="zh-CN" dirty="0">
                <a:solidFill>
                  <a:srgbClr val="C00000"/>
                </a:solidFill>
              </a:rPr>
              <a:t>IP</a:t>
            </a:r>
            <a:r>
              <a:rPr lang="zh-CN" altLang="en-US" dirty="0">
                <a:solidFill>
                  <a:srgbClr val="C00000"/>
                </a:solidFill>
              </a:rPr>
              <a:t>地址</a:t>
            </a:r>
          </a:p>
          <a:p>
            <a:pPr lvl="3"/>
            <a:r>
              <a:rPr lang="zh-CN" altLang="en-US" dirty="0" smtClean="0">
                <a:solidFill>
                  <a:srgbClr val="002060"/>
                </a:solidFill>
              </a:rPr>
              <a:t>由于</a:t>
            </a:r>
            <a:r>
              <a:rPr lang="zh-CN" altLang="en-US" dirty="0">
                <a:solidFill>
                  <a:srgbClr val="002060"/>
                </a:solidFill>
              </a:rPr>
              <a:t>木马端口是事先设定的，为已知项，所以最重要的是如何获得服务端的</a:t>
            </a:r>
            <a:r>
              <a:rPr lang="en-US" altLang="zh-CN" dirty="0">
                <a:solidFill>
                  <a:srgbClr val="002060"/>
                </a:solidFill>
              </a:rPr>
              <a:t>IP</a:t>
            </a:r>
            <a:r>
              <a:rPr lang="zh-CN" altLang="en-US" dirty="0">
                <a:solidFill>
                  <a:srgbClr val="002060"/>
                </a:solidFill>
              </a:rPr>
              <a:t>地址</a:t>
            </a:r>
          </a:p>
          <a:p>
            <a:pPr lvl="3"/>
            <a:r>
              <a:rPr lang="zh-CN" altLang="en-US" dirty="0" smtClean="0">
                <a:solidFill>
                  <a:srgbClr val="002060"/>
                </a:solidFill>
              </a:rPr>
              <a:t>获得</a:t>
            </a:r>
            <a:r>
              <a:rPr lang="zh-CN" altLang="en-US" dirty="0">
                <a:solidFill>
                  <a:srgbClr val="002060"/>
                </a:solidFill>
              </a:rPr>
              <a:t>服务端的</a:t>
            </a:r>
            <a:r>
              <a:rPr lang="en-US" altLang="zh-CN" dirty="0">
                <a:solidFill>
                  <a:srgbClr val="002060"/>
                </a:solidFill>
              </a:rPr>
              <a:t>IP</a:t>
            </a:r>
            <a:r>
              <a:rPr lang="zh-CN" altLang="en-US" dirty="0">
                <a:solidFill>
                  <a:srgbClr val="002060"/>
                </a:solidFill>
              </a:rPr>
              <a:t>地址的方法主要有两种：</a:t>
            </a:r>
            <a:r>
              <a:rPr lang="zh-CN" altLang="en-US" dirty="0">
                <a:solidFill>
                  <a:srgbClr val="C00000"/>
                </a:solidFill>
              </a:rPr>
              <a:t>信息反馈</a:t>
            </a:r>
            <a:r>
              <a:rPr lang="zh-CN" altLang="en-US" dirty="0">
                <a:solidFill>
                  <a:srgbClr val="002060"/>
                </a:solidFill>
              </a:rPr>
              <a:t>和</a:t>
            </a:r>
            <a:r>
              <a:rPr lang="en-US" altLang="zh-CN" dirty="0">
                <a:solidFill>
                  <a:srgbClr val="C00000"/>
                </a:solidFill>
              </a:rPr>
              <a:t>IP</a:t>
            </a:r>
            <a:r>
              <a:rPr lang="zh-CN" altLang="en-US" dirty="0">
                <a:solidFill>
                  <a:srgbClr val="C00000"/>
                </a:solidFill>
              </a:rPr>
              <a:t>扫描</a:t>
            </a:r>
            <a:r>
              <a:rPr lang="zh-CN" altLang="en-US" dirty="0" smtClean="0">
                <a:solidFill>
                  <a:srgbClr val="002060"/>
                </a:solidFill>
              </a:rPr>
              <a:t>。</a:t>
            </a:r>
            <a:endParaRPr lang="zh-CN" altLang="en-US" dirty="0">
              <a:solidFill>
                <a:srgbClr val="00206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二、特洛伊木马技术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38914" name="Picture 2" descr="https://timgsa.baidu.com/timg?image&amp;quality=80&amp;size=b9999_10000&amp;sec=1574762307458&amp;di=0b244c7e490ad6a89b04d8b74fb92c6b&amp;imgtype=0&amp;src=http%3A%2F%2Fimg.wenjiwu.com%2Fyuedu%2F170603%2F330832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2348880"/>
            <a:ext cx="4924425" cy="324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44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par>
                          <p:cTn id="22" fill="hold">
                            <p:stCondLst>
                              <p:cond delay="500"/>
                            </p:stCondLst>
                            <p:childTnLst>
                              <p:par>
                                <p:cTn id="23" presetID="21" presetClass="entr" presetSubtype="1" fill="hold" nodeType="afterEffect">
                                  <p:stCondLst>
                                    <p:cond delay="0"/>
                                  </p:stCondLst>
                                  <p:childTnLst>
                                    <p:set>
                                      <p:cBhvr>
                                        <p:cTn id="24" dur="1" fill="hold">
                                          <p:stCondLst>
                                            <p:cond delay="0"/>
                                          </p:stCondLst>
                                        </p:cTn>
                                        <p:tgtEl>
                                          <p:spTgt spid="38914"/>
                                        </p:tgtEl>
                                        <p:attrNameLst>
                                          <p:attrName>style.visibility</p:attrName>
                                        </p:attrNameLst>
                                      </p:cBhvr>
                                      <p:to>
                                        <p:strVal val="visible"/>
                                      </p:to>
                                    </p:set>
                                    <p:animEffect transition="in" filter="wheel(1)">
                                      <p:cBhvr>
                                        <p:cTn id="25" dur="20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拓展学习</a:t>
            </a:r>
            <a:endParaRPr lang="zh-CN" altLang="en-US" dirty="0"/>
          </a:p>
        </p:txBody>
      </p:sp>
      <p:sp>
        <p:nvSpPr>
          <p:cNvPr id="3" name="内容占位符 2"/>
          <p:cNvSpPr>
            <a:spLocks noGrp="1"/>
          </p:cNvSpPr>
          <p:nvPr>
            <p:ph idx="1"/>
          </p:nvPr>
        </p:nvSpPr>
        <p:spPr>
          <a:xfrm>
            <a:off x="431371" y="1412776"/>
            <a:ext cx="11233248" cy="4466531"/>
          </a:xfrm>
        </p:spPr>
        <p:txBody>
          <a:bodyPr/>
          <a:lstStyle/>
          <a:p>
            <a:r>
              <a:rPr lang="zh-CN" altLang="en-US" dirty="0" smtClean="0"/>
              <a:t>了解冰河木马的工作原理和过程。（不需要提交作业，第四次实验内容为</a:t>
            </a:r>
            <a:r>
              <a:rPr lang="en-US" altLang="zh-CN" dirty="0" smtClean="0"/>
              <a:t>mini</a:t>
            </a:r>
            <a:r>
              <a:rPr lang="zh-CN" altLang="en-US" dirty="0" smtClean="0"/>
              <a:t>木马程序的编制）</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Tree>
    <p:extLst>
      <p:ext uri="{BB962C8B-B14F-4D97-AF65-F5344CB8AC3E}">
        <p14:creationId xmlns:p14="http://schemas.microsoft.com/office/powerpoint/2010/main" val="29712250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sz="2800" dirty="0" smtClean="0"/>
              <a:t> 定义</a:t>
            </a:r>
            <a:endParaRPr lang="zh-CN" altLang="en-US" sz="2800" dirty="0"/>
          </a:p>
          <a:p>
            <a:pPr lvl="2"/>
            <a:r>
              <a:rPr lang="zh-CN" altLang="en-US" sz="2400" dirty="0" smtClean="0"/>
              <a:t> 蠕虫</a:t>
            </a:r>
            <a:r>
              <a:rPr lang="zh-CN" altLang="en-US" sz="2400" dirty="0"/>
              <a:t>是一种通过网络自动传播它自身功能的拷贝或它的某些部分到其他的计算机系统中的恶意代码。</a:t>
            </a:r>
          </a:p>
          <a:p>
            <a:pPr lvl="1"/>
            <a:r>
              <a:rPr lang="zh-CN" altLang="en-US" sz="2800" dirty="0" smtClean="0"/>
              <a:t> 特点</a:t>
            </a:r>
            <a:endParaRPr lang="zh-CN" altLang="en-US" sz="2800" dirty="0"/>
          </a:p>
          <a:p>
            <a:pPr lvl="2"/>
            <a:r>
              <a:rPr lang="zh-CN" altLang="en-US" sz="2400" dirty="0" smtClean="0">
                <a:solidFill>
                  <a:srgbClr val="C00000"/>
                </a:solidFill>
              </a:rPr>
              <a:t>可</a:t>
            </a:r>
            <a:r>
              <a:rPr lang="zh-CN" altLang="en-US" sz="2400" dirty="0">
                <a:solidFill>
                  <a:srgbClr val="C00000"/>
                </a:solidFill>
              </a:rPr>
              <a:t>利用系统缺陷进行自动传播</a:t>
            </a:r>
          </a:p>
          <a:p>
            <a:pPr lvl="2"/>
            <a:r>
              <a:rPr lang="zh-CN" altLang="en-US" sz="2400" dirty="0"/>
              <a:t>不需要</a:t>
            </a:r>
            <a:r>
              <a:rPr lang="zh-CN" altLang="en-US" sz="2400" dirty="0" smtClean="0"/>
              <a:t>宿主</a:t>
            </a:r>
            <a:endParaRPr lang="zh-CN" altLang="en-US" sz="2400"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6056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sz="2800" dirty="0" smtClean="0"/>
              <a:t> 功能结构</a:t>
            </a:r>
            <a:endParaRPr lang="en-US" altLang="zh-CN" sz="2800" dirty="0" smtClean="0"/>
          </a:p>
          <a:p>
            <a:pPr lvl="2"/>
            <a:r>
              <a:rPr lang="zh-CN" altLang="en-US" sz="2400" dirty="0" smtClean="0"/>
              <a:t> 主程序</a:t>
            </a:r>
            <a:r>
              <a:rPr lang="en-US" altLang="zh-CN" sz="2400" dirty="0" smtClean="0"/>
              <a:t>+</a:t>
            </a:r>
            <a:r>
              <a:rPr lang="zh-CN" altLang="en-US" sz="2400" dirty="0" smtClean="0"/>
              <a:t>引导程序</a:t>
            </a:r>
            <a:endParaRPr lang="zh-CN" altLang="en-US" sz="2400" dirty="0"/>
          </a:p>
          <a:p>
            <a:pPr lvl="3"/>
            <a:r>
              <a:rPr lang="zh-CN" altLang="en-US" sz="2400" dirty="0" smtClean="0"/>
              <a:t>主程序</a:t>
            </a:r>
            <a:r>
              <a:rPr lang="zh-CN" altLang="en-US" sz="2400" dirty="0"/>
              <a:t>的主要功能是</a:t>
            </a:r>
            <a:r>
              <a:rPr lang="zh-CN" altLang="en-US" sz="2400" dirty="0">
                <a:solidFill>
                  <a:srgbClr val="C00000"/>
                </a:solidFill>
              </a:rPr>
              <a:t>搜索和扫描</a:t>
            </a:r>
            <a:r>
              <a:rPr lang="zh-CN" altLang="en-US" sz="2400" dirty="0"/>
              <a:t>，这个程序能够读取系统的公共配置文件，获得与本机联网的客户端信息，检测到网络中的哪台机器没有被占用，从而通过系统的漏洞，将引导程序建立到远程计算机上</a:t>
            </a:r>
          </a:p>
          <a:p>
            <a:pPr lvl="3"/>
            <a:r>
              <a:rPr lang="zh-CN" altLang="en-US" sz="2400" dirty="0"/>
              <a:t>引导程序实际上是蠕虫病毒主程序（或一个程序段）自身的一个</a:t>
            </a:r>
            <a:r>
              <a:rPr lang="zh-CN" altLang="en-US" sz="2400" dirty="0" smtClean="0">
                <a:solidFill>
                  <a:srgbClr val="C00000"/>
                </a:solidFill>
              </a:rPr>
              <a:t>副本</a:t>
            </a:r>
            <a:endParaRPr lang="zh-CN" altLang="en-US" sz="2400" dirty="0">
              <a:solidFill>
                <a:srgbClr val="C0000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27763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sz="2800" dirty="0" smtClean="0"/>
              <a:t> 工作模式</a:t>
            </a:r>
            <a:endParaRPr lang="en-US" altLang="zh-CN" sz="2800" dirty="0" smtClean="0"/>
          </a:p>
          <a:p>
            <a:pPr lvl="2"/>
            <a:r>
              <a:rPr lang="en-US" altLang="zh-CN" sz="2600" dirty="0"/>
              <a:t> </a:t>
            </a:r>
            <a:r>
              <a:rPr lang="zh-CN" altLang="en-US" sz="2600" dirty="0" smtClean="0"/>
              <a:t>传播策略</a:t>
            </a:r>
            <a:endParaRPr lang="en-US" altLang="zh-CN" sz="2600" dirty="0" smtClean="0"/>
          </a:p>
          <a:p>
            <a:pPr lvl="3"/>
            <a:r>
              <a:rPr lang="zh-CN" altLang="en-US" sz="2400" dirty="0" smtClean="0">
                <a:solidFill>
                  <a:srgbClr val="C00000"/>
                </a:solidFill>
              </a:rPr>
              <a:t>传播目标</a:t>
            </a:r>
            <a:r>
              <a:rPr lang="zh-CN" altLang="en-US" sz="2400" dirty="0" smtClean="0"/>
              <a:t>：现在</a:t>
            </a:r>
            <a:r>
              <a:rPr lang="zh-CN" altLang="en-US" sz="2400" dirty="0"/>
              <a:t>流行的蠕虫采用的传播技术目标，一般是尽快地传播到尽量多的计算机</a:t>
            </a:r>
            <a:r>
              <a:rPr lang="zh-CN" altLang="en-US" sz="2400" dirty="0" smtClean="0"/>
              <a:t>中；</a:t>
            </a:r>
            <a:endParaRPr lang="zh-CN" altLang="en-US" sz="2400" dirty="0"/>
          </a:p>
          <a:p>
            <a:pPr lvl="3"/>
            <a:r>
              <a:rPr lang="zh-CN" altLang="en-US" sz="2400" dirty="0" smtClean="0">
                <a:solidFill>
                  <a:srgbClr val="C00000"/>
                </a:solidFill>
              </a:rPr>
              <a:t>传播手段</a:t>
            </a:r>
            <a:r>
              <a:rPr lang="zh-CN" altLang="en-US" sz="2400" dirty="0" smtClean="0"/>
              <a:t>：随机</a:t>
            </a:r>
            <a:r>
              <a:rPr lang="zh-CN" altLang="en-US" sz="2400" dirty="0"/>
              <a:t>选取某一段</a:t>
            </a:r>
            <a:r>
              <a:rPr lang="en-US" altLang="zh-CN" sz="2400" dirty="0"/>
              <a:t>IP</a:t>
            </a:r>
            <a:r>
              <a:rPr lang="zh-CN" altLang="en-US" sz="2400" dirty="0"/>
              <a:t>地址，然后对这一地址段上的主机进行</a:t>
            </a:r>
            <a:r>
              <a:rPr lang="zh-CN" altLang="en-US" sz="2400" dirty="0" smtClean="0"/>
              <a:t>扫描，发现活跃主机并尝试利用漏洞传输；</a:t>
            </a:r>
            <a:endParaRPr lang="zh-CN" altLang="en-US" sz="2400" dirty="0"/>
          </a:p>
          <a:p>
            <a:pPr lvl="2"/>
            <a:r>
              <a:rPr lang="zh-CN" altLang="en-US" sz="2600" dirty="0" smtClean="0"/>
              <a:t> 没有</a:t>
            </a:r>
            <a:r>
              <a:rPr lang="zh-CN" altLang="en-US" sz="2600" dirty="0"/>
              <a:t>优化的扫描程序可能会不断重复上面这一过程，大量蠕虫程序的扫描引起严重的网络拥塞</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1330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5232581" cy="4034483"/>
          </a:xfrm>
        </p:spPr>
        <p:txBody>
          <a:bodyPr>
            <a:normAutofit/>
          </a:bodyPr>
          <a:lstStyle/>
          <a:p>
            <a:pPr lvl="1"/>
            <a:r>
              <a:rPr lang="zh-CN" altLang="en-US" dirty="0" smtClean="0"/>
              <a:t> 狭义的</a:t>
            </a:r>
            <a:r>
              <a:rPr lang="zh-CN" altLang="en-US" dirty="0" smtClean="0"/>
              <a:t>定义</a:t>
            </a:r>
            <a:r>
              <a:rPr lang="en-US" altLang="zh-CN" dirty="0" smtClean="0"/>
              <a:t>——</a:t>
            </a:r>
            <a:r>
              <a:rPr lang="zh-CN" altLang="en-US" dirty="0" smtClean="0"/>
              <a:t>计算机病毒</a:t>
            </a:r>
            <a:endParaRPr lang="en-US" altLang="zh-CN" dirty="0" smtClean="0"/>
          </a:p>
          <a:p>
            <a:pPr lvl="2"/>
            <a:r>
              <a:rPr lang="zh-CN" altLang="en-US" dirty="0" smtClean="0"/>
              <a:t> 是</a:t>
            </a:r>
            <a:r>
              <a:rPr lang="zh-CN" altLang="en-US" dirty="0"/>
              <a:t>一种</a:t>
            </a:r>
            <a:r>
              <a:rPr lang="zh-CN" altLang="en-US" dirty="0" smtClean="0"/>
              <a:t>程序或代码片段，它用</a:t>
            </a:r>
            <a:r>
              <a:rPr lang="zh-CN" altLang="en-US" dirty="0"/>
              <a:t>修改其它程序的方法将自身的精确拷贝或者可能演化的拷贝</a:t>
            </a:r>
            <a:r>
              <a:rPr lang="zh-CN" altLang="en-US" dirty="0">
                <a:solidFill>
                  <a:srgbClr val="C00000"/>
                </a:solidFill>
              </a:rPr>
              <a:t>插入其它程序</a:t>
            </a:r>
            <a:r>
              <a:rPr lang="zh-CN" altLang="en-US" dirty="0"/>
              <a:t>，从而感染其它</a:t>
            </a:r>
            <a:r>
              <a:rPr lang="zh-CN" altLang="en-US" dirty="0" smtClean="0"/>
              <a:t>程序。</a:t>
            </a:r>
            <a:endParaRPr lang="zh-CN" altLang="en-US" dirty="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807968" y="1988840"/>
            <a:ext cx="5981700" cy="2971800"/>
          </a:xfrm>
          <a:prstGeom prst="rect">
            <a:avLst/>
          </a:prstGeom>
        </p:spPr>
      </p:pic>
      <p:cxnSp>
        <p:nvCxnSpPr>
          <p:cNvPr id="9" name="直接连接符 8"/>
          <p:cNvCxnSpPr/>
          <p:nvPr/>
        </p:nvCxnSpPr>
        <p:spPr>
          <a:xfrm>
            <a:off x="5879976" y="4293096"/>
            <a:ext cx="30243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098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ou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1" y="1844824"/>
            <a:ext cx="7368819" cy="427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工作模式</a:t>
            </a:r>
            <a:endParaRPr lang="en-US" altLang="zh-CN" dirty="0" smtClean="0"/>
          </a:p>
          <a:p>
            <a:pPr lvl="2"/>
            <a:r>
              <a:rPr lang="en-US" altLang="zh-CN" dirty="0"/>
              <a:t> </a:t>
            </a:r>
            <a:r>
              <a:rPr lang="zh-CN" altLang="en-US" dirty="0" smtClean="0"/>
              <a:t>实例</a:t>
            </a:r>
            <a:r>
              <a:rPr lang="en-US" altLang="zh-CN" dirty="0" smtClean="0"/>
              <a:t>——</a:t>
            </a:r>
            <a:r>
              <a:rPr lang="zh-CN" altLang="en-US" dirty="0" smtClean="0"/>
              <a:t>梅丽莎病毒</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4135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计算机蠕虫与传统病毒对比</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66762913"/>
              </p:ext>
            </p:extLst>
          </p:nvPr>
        </p:nvGraphicFramePr>
        <p:xfrm>
          <a:off x="911424" y="2455070"/>
          <a:ext cx="8058150" cy="3424237"/>
        </p:xfrm>
        <a:graphic>
          <a:graphicData uri="http://schemas.openxmlformats.org/drawingml/2006/table">
            <a:tbl>
              <a:tblPr/>
              <a:tblGrid>
                <a:gridCol w="2235720">
                  <a:extLst>
                    <a:ext uri="{9D8B030D-6E8A-4147-A177-3AD203B41FA5}">
                      <a16:colId xmlns:a16="http://schemas.microsoft.com/office/drawing/2014/main" val="20000"/>
                    </a:ext>
                  </a:extLst>
                </a:gridCol>
                <a:gridCol w="2638269">
                  <a:extLst>
                    <a:ext uri="{9D8B030D-6E8A-4147-A177-3AD203B41FA5}">
                      <a16:colId xmlns:a16="http://schemas.microsoft.com/office/drawing/2014/main" val="20001"/>
                    </a:ext>
                  </a:extLst>
                </a:gridCol>
                <a:gridCol w="3184161">
                  <a:extLst>
                    <a:ext uri="{9D8B030D-6E8A-4147-A177-3AD203B41FA5}">
                      <a16:colId xmlns:a16="http://schemas.microsoft.com/office/drawing/2014/main" val="20002"/>
                    </a:ext>
                  </a:extLst>
                </a:gridCol>
              </a:tblGrid>
              <a:tr h="428250">
                <a:tc>
                  <a:txBody>
                    <a:bodyPr/>
                    <a:lstStyle/>
                    <a:p>
                      <a:endParaRPr lang="zh-CN" altLang="en-US" sz="1600" b="0" dirty="0">
                        <a:solidFill>
                          <a:srgbClr val="002060"/>
                        </a:solidFill>
                        <a:latin typeface="华文中宋" panose="02010600040101010101" pitchFamily="2" charset="-122"/>
                        <a:ea typeface="华文中宋" panose="0201060004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20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病     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20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蠕     虫</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214">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存在形式</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寄生</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独立个体</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250">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复制机制</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插入到宿主程序</a:t>
                      </a:r>
                      <a:r>
                        <a:rPr kumimoji="1" lang="en-US" altLang="zh-CN"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a:t>
                      </a: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文件</a:t>
                      </a:r>
                      <a:r>
                        <a:rPr kumimoji="1" lang="en-US" altLang="zh-CN"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a:t>
                      </a: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中</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自身的拷贝</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83">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传染机制</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宿主程序运行</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系统存在漏洞</a:t>
                      </a:r>
                      <a:r>
                        <a:rPr kumimoji="1" lang="en-US" altLang="zh-CN"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(Vulnerability)</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3026">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搜索机制</a:t>
                      </a:r>
                      <a:r>
                        <a:rPr kumimoji="1" lang="en-US" altLang="zh-CN"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a:t>
                      </a: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传染目标</a:t>
                      </a:r>
                      <a:r>
                        <a:rPr kumimoji="1" lang="en-US" altLang="zh-CN"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主要是针对本地文件</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主要针对网络上的其它计算机</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214">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触发传染</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计算机</a:t>
                      </a:r>
                      <a:r>
                        <a:rPr kumimoji="1" lang="en-US" altLang="zh-CN"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a:t>
                      </a: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使用者</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程序自身</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8250">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影响重点</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文件系统</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网络性能、系统性能</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8250">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防治措施</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smtClean="0">
                          <a:ln>
                            <a:noFill/>
                          </a:ln>
                          <a:solidFill>
                            <a:srgbClr val="002060"/>
                          </a:solidFill>
                          <a:effectLst/>
                          <a:latin typeface="华文中宋" panose="02010600040101010101" pitchFamily="2" charset="-122"/>
                          <a:ea typeface="华文中宋" panose="02010600040101010101" pitchFamily="2" charset="-122"/>
                        </a:rPr>
                        <a:t>从宿主程序中摘除</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itchFamily="2" charset="2"/>
                        <a:buNone/>
                        <a:tabLst/>
                      </a:pPr>
                      <a:r>
                        <a:rPr kumimoji="1" lang="zh-CN" altLang="en-US" sz="1800" b="0" i="0" u="none" strike="noStrike" cap="none" normalizeH="0" baseline="0" dirty="0" smtClean="0">
                          <a:ln>
                            <a:noFill/>
                          </a:ln>
                          <a:solidFill>
                            <a:srgbClr val="002060"/>
                          </a:solidFill>
                          <a:effectLst/>
                          <a:latin typeface="华文中宋" panose="02010600040101010101" pitchFamily="2" charset="-122"/>
                          <a:ea typeface="华文中宋" panose="02010600040101010101" pitchFamily="2" charset="-122"/>
                        </a:rPr>
                        <a:t>漏洞补丁</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矩形 2"/>
          <p:cNvSpPr>
            <a:spLocks noChangeArrowheads="1"/>
          </p:cNvSpPr>
          <p:nvPr/>
        </p:nvSpPr>
        <p:spPr bwMode="auto">
          <a:xfrm>
            <a:off x="9264352" y="2455070"/>
            <a:ext cx="263354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000" dirty="0">
                <a:solidFill>
                  <a:srgbClr val="002060"/>
                </a:solidFill>
                <a:latin typeface="微软雅黑" panose="020B0503020204020204" pitchFamily="34" charset="-122"/>
                <a:ea typeface="微软雅黑" panose="020B0503020204020204" pitchFamily="34" charset="-122"/>
              </a:rPr>
              <a:t>蠕虫的定义中强调了自身副本的</a:t>
            </a:r>
            <a:r>
              <a:rPr lang="zh-CN" altLang="en-US" sz="2000" dirty="0">
                <a:solidFill>
                  <a:srgbClr val="C00000"/>
                </a:solidFill>
                <a:latin typeface="微软雅黑" panose="020B0503020204020204" pitchFamily="34" charset="-122"/>
                <a:ea typeface="微软雅黑" panose="020B0503020204020204" pitchFamily="34" charset="-122"/>
              </a:rPr>
              <a:t>完整性和独立性</a:t>
            </a:r>
            <a:r>
              <a:rPr lang="zh-CN" altLang="en-US" sz="2000" dirty="0">
                <a:solidFill>
                  <a:srgbClr val="002060"/>
                </a:solidFill>
                <a:latin typeface="微软雅黑" panose="020B0503020204020204" pitchFamily="34" charset="-122"/>
                <a:ea typeface="微软雅黑" panose="020B0503020204020204" pitchFamily="34" charset="-122"/>
              </a:rPr>
              <a:t>，这也是区分蠕虫和病毒的重要因素。可以通过简单的观察攻击程序是否存在</a:t>
            </a:r>
            <a:r>
              <a:rPr lang="zh-CN" altLang="en-US" sz="2000" dirty="0">
                <a:solidFill>
                  <a:srgbClr val="C00000"/>
                </a:solidFill>
                <a:latin typeface="微软雅黑" panose="020B0503020204020204" pitchFamily="34" charset="-122"/>
                <a:ea typeface="微软雅黑" panose="020B0503020204020204" pitchFamily="34" charset="-122"/>
              </a:rPr>
              <a:t>载体</a:t>
            </a:r>
            <a:r>
              <a:rPr lang="zh-CN" altLang="en-US" sz="2000" dirty="0">
                <a:solidFill>
                  <a:srgbClr val="002060"/>
                </a:solidFill>
                <a:latin typeface="微软雅黑" panose="020B0503020204020204" pitchFamily="34" charset="-122"/>
                <a:ea typeface="微软雅黑" panose="020B0503020204020204" pitchFamily="34" charset="-122"/>
              </a:rPr>
              <a:t>来区分蠕虫与病毒。</a:t>
            </a:r>
          </a:p>
        </p:txBody>
      </p:sp>
      <p:sp>
        <p:nvSpPr>
          <p:cNvPr id="9" name="矩形 8"/>
          <p:cNvSpPr/>
          <p:nvPr/>
        </p:nvSpPr>
        <p:spPr>
          <a:xfrm>
            <a:off x="3222426" y="2996952"/>
            <a:ext cx="57025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171048" y="3413496"/>
            <a:ext cx="575389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171048" y="3762028"/>
            <a:ext cx="5726518" cy="29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171048" y="4184400"/>
            <a:ext cx="575389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196737" y="4671565"/>
            <a:ext cx="575389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196736" y="5108299"/>
            <a:ext cx="5691973" cy="268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222426" y="5569842"/>
            <a:ext cx="5675140" cy="235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9941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2" grpId="0" animBg="1"/>
      <p:bldP spid="13" grpId="0" animBg="1"/>
      <p:bldP spid="14" grpId="0" animBg="1"/>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a:solidFill>
                  <a:schemeClr val="accent1">
                    <a:lumMod val="50000"/>
                  </a:schemeClr>
                </a:solidFill>
              </a:rPr>
              <a:t>WannaCry</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735960" y="2852936"/>
            <a:ext cx="6318373" cy="2536400"/>
          </a:xfrm>
          <a:prstGeom prst="rect">
            <a:avLst/>
          </a:prstGeom>
        </p:spPr>
        <p:txBody>
          <a:bodyPr wrap="square">
            <a:spAutoFit/>
          </a:bodyPr>
          <a:lstStyle/>
          <a:p>
            <a:pPr>
              <a:lnSpc>
                <a:spcPct val="150000"/>
              </a:lnSpc>
            </a:pPr>
            <a:r>
              <a:rPr lang="zh-CN" altLang="en-US" dirty="0">
                <a:solidFill>
                  <a:srgbClr val="002060"/>
                </a:solidFill>
                <a:latin typeface="微软雅黑" panose="020B0503020204020204" pitchFamily="34" charset="-122"/>
                <a:ea typeface="微软雅黑" panose="020B0503020204020204" pitchFamily="34" charset="-122"/>
              </a:rPr>
              <a:t>病毒名称：</a:t>
            </a:r>
            <a:r>
              <a:rPr lang="en-US" altLang="zh-CN" dirty="0">
                <a:solidFill>
                  <a:srgbClr val="002060"/>
                </a:solidFill>
                <a:latin typeface="微软雅黑" panose="020B0503020204020204" pitchFamily="34" charset="-122"/>
                <a:ea typeface="微软雅黑" panose="020B0503020204020204" pitchFamily="34" charset="-122"/>
              </a:rPr>
              <a:t>Trojan-Ransom.Win32.Wanna.m</a:t>
            </a:r>
          </a:p>
          <a:p>
            <a:pPr>
              <a:lnSpc>
                <a:spcPct val="150000"/>
              </a:lnSpc>
            </a:pPr>
            <a:r>
              <a:rPr lang="zh-CN" altLang="en-US" dirty="0">
                <a:solidFill>
                  <a:srgbClr val="002060"/>
                </a:solidFill>
                <a:latin typeface="微软雅黑" panose="020B0503020204020204" pitchFamily="34" charset="-122"/>
                <a:ea typeface="微软雅黑" panose="020B0503020204020204" pitchFamily="34" charset="-122"/>
              </a:rPr>
              <a:t>所属家族：木马</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勒索</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蠕虫</a:t>
            </a: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MD5: DB349B97C37D22F5EA1D1841E3C89EB4</a:t>
            </a: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SHA1: E889544AFF85FFAF8B0D0DA705105DEE7C97FE26</a:t>
            </a: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CRC32: 9FBB1227</a:t>
            </a:r>
            <a:endParaRPr lang="en-US" altLang="zh-CN" b="0" i="0" dirty="0">
              <a:solidFill>
                <a:srgbClr val="002060"/>
              </a:solidFill>
              <a:effectLst/>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93" y="2553342"/>
            <a:ext cx="4418741" cy="3329762"/>
          </a:xfrm>
          <a:prstGeom prst="rect">
            <a:avLst/>
          </a:prstGeom>
        </p:spPr>
      </p:pic>
    </p:spTree>
    <p:extLst>
      <p:ext uri="{BB962C8B-B14F-4D97-AF65-F5344CB8AC3E}">
        <p14:creationId xmlns:p14="http://schemas.microsoft.com/office/powerpoint/2010/main" val="31948534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par>
                                <p:cTn id="13" presetID="6" presetClass="entr" presetSubtype="3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out)">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5952661" cy="4034483"/>
          </a:xfrm>
        </p:spPr>
        <p:txBody>
          <a:bodyPr>
            <a:normAutofit fontScale="92500" lnSpcReduction="20000"/>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dirty="0">
                <a:solidFill>
                  <a:schemeClr val="accent1">
                    <a:lumMod val="50000"/>
                  </a:schemeClr>
                </a:solidFill>
              </a:rPr>
              <a:t> </a:t>
            </a:r>
            <a:r>
              <a:rPr lang="zh-CN" altLang="en-US" dirty="0" smtClean="0">
                <a:solidFill>
                  <a:schemeClr val="accent1">
                    <a:lumMod val="50000"/>
                  </a:schemeClr>
                </a:solidFill>
              </a:rPr>
              <a:t>病毒主要行为</a:t>
            </a:r>
            <a:endParaRPr lang="en-US" altLang="zh-CN" dirty="0" smtClean="0">
              <a:solidFill>
                <a:schemeClr val="accent1">
                  <a:lumMod val="50000"/>
                </a:schemeClr>
              </a:solidFill>
            </a:endParaRPr>
          </a:p>
          <a:p>
            <a:pPr lvl="3"/>
            <a:r>
              <a:rPr lang="en-US" altLang="zh-CN" dirty="0">
                <a:solidFill>
                  <a:schemeClr val="accent1">
                    <a:lumMod val="50000"/>
                  </a:schemeClr>
                </a:solidFill>
              </a:rPr>
              <a:t> </a:t>
            </a:r>
            <a:r>
              <a:rPr lang="zh-CN" altLang="en-US" dirty="0" smtClean="0">
                <a:solidFill>
                  <a:schemeClr val="accent1">
                    <a:lumMod val="50000"/>
                  </a:schemeClr>
                </a:solidFill>
              </a:rPr>
              <a:t>扫描局域网和公网，寻找存在</a:t>
            </a:r>
            <a:r>
              <a:rPr lang="en-US" altLang="zh-CN" dirty="0" smtClean="0">
                <a:solidFill>
                  <a:srgbClr val="C00000"/>
                </a:solidFill>
              </a:rPr>
              <a:t>MS17-010</a:t>
            </a:r>
            <a:r>
              <a:rPr lang="zh-CN" altLang="en-US" dirty="0" smtClean="0">
                <a:solidFill>
                  <a:srgbClr val="C00000"/>
                </a:solidFill>
              </a:rPr>
              <a:t>漏洞</a:t>
            </a:r>
            <a:r>
              <a:rPr lang="zh-CN" altLang="en-US" dirty="0" smtClean="0">
                <a:solidFill>
                  <a:schemeClr val="accent1">
                    <a:lumMod val="50000"/>
                  </a:schemeClr>
                </a:solidFill>
              </a:rPr>
              <a:t>的主机进行传播；</a:t>
            </a:r>
            <a:endParaRPr lang="en-US" altLang="zh-CN" dirty="0" smtClean="0">
              <a:solidFill>
                <a:schemeClr val="accent1">
                  <a:lumMod val="50000"/>
                </a:schemeClr>
              </a:solidFill>
            </a:endParaRPr>
          </a:p>
          <a:p>
            <a:pPr lvl="3"/>
            <a:r>
              <a:rPr lang="en-US" altLang="zh-CN" dirty="0">
                <a:solidFill>
                  <a:schemeClr val="accent1">
                    <a:lumMod val="50000"/>
                  </a:schemeClr>
                </a:solidFill>
              </a:rPr>
              <a:t> </a:t>
            </a:r>
            <a:r>
              <a:rPr lang="zh-CN" altLang="en-US" dirty="0" smtClean="0">
                <a:solidFill>
                  <a:schemeClr val="accent1">
                    <a:lumMod val="50000"/>
                  </a:schemeClr>
                </a:solidFill>
              </a:rPr>
              <a:t>释放主程序文件，包括加解密器、说明文件、语言文件等；</a:t>
            </a:r>
            <a:endParaRPr lang="en-US" altLang="zh-CN" dirty="0" smtClean="0">
              <a:solidFill>
                <a:schemeClr val="accent1">
                  <a:lumMod val="50000"/>
                </a:schemeClr>
              </a:solidFill>
            </a:endParaRPr>
          </a:p>
          <a:p>
            <a:pPr lvl="3"/>
            <a:r>
              <a:rPr lang="en-US" altLang="zh-CN" dirty="0">
                <a:solidFill>
                  <a:schemeClr val="accent1">
                    <a:lumMod val="50000"/>
                  </a:schemeClr>
                </a:solidFill>
              </a:rPr>
              <a:t> </a:t>
            </a:r>
            <a:r>
              <a:rPr lang="zh-CN" altLang="en-US" dirty="0" smtClean="0">
                <a:solidFill>
                  <a:schemeClr val="accent1">
                    <a:lumMod val="50000"/>
                  </a:schemeClr>
                </a:solidFill>
              </a:rPr>
              <a:t>在内存中加载加密器模块，加密执行类型文件，加密完成后启动解密模块；</a:t>
            </a:r>
            <a:endParaRPr lang="en-US" altLang="zh-CN" dirty="0" smtClean="0">
              <a:solidFill>
                <a:schemeClr val="accent1">
                  <a:lumMod val="50000"/>
                </a:schemeClr>
              </a:solidFill>
            </a:endParaRPr>
          </a:p>
          <a:p>
            <a:pPr lvl="3"/>
            <a:r>
              <a:rPr lang="en-US" altLang="zh-CN" dirty="0">
                <a:solidFill>
                  <a:schemeClr val="accent1">
                    <a:lumMod val="50000"/>
                  </a:schemeClr>
                </a:solidFill>
              </a:rPr>
              <a:t> </a:t>
            </a:r>
            <a:r>
              <a:rPr lang="zh-CN" altLang="en-US" dirty="0" smtClean="0">
                <a:solidFill>
                  <a:schemeClr val="accent1">
                    <a:lumMod val="50000"/>
                  </a:schemeClr>
                </a:solidFill>
              </a:rPr>
              <a:t>解密模块启动后，设置桌面背景显示勒索信息，并定期弹出窗口显示付款账号等信息。</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5148915"/>
            <a:ext cx="1009650" cy="914400"/>
          </a:xfrm>
          <a:prstGeom prst="rect">
            <a:avLst/>
          </a:prstGeom>
        </p:spPr>
      </p:pic>
      <p:sp>
        <p:nvSpPr>
          <p:cNvPr id="11" name="文本框 10"/>
          <p:cNvSpPr txBox="1"/>
          <p:nvPr/>
        </p:nvSpPr>
        <p:spPr>
          <a:xfrm>
            <a:off x="8328248" y="5421449"/>
            <a:ext cx="2963312" cy="369332"/>
          </a:xfrm>
          <a:prstGeom prst="rect">
            <a:avLst/>
          </a:prstGeom>
          <a:noFill/>
        </p:spPr>
        <p:txBody>
          <a:bodyPr wrap="none" rtlCol="0">
            <a:spAutoFit/>
          </a:bodyPr>
          <a:lstStyle/>
          <a:p>
            <a:r>
              <a:rPr lang="zh-CN" altLang="en-US" dirty="0" smtClean="0">
                <a:solidFill>
                  <a:srgbClr val="002060"/>
                </a:solidFill>
                <a:latin typeface="微软雅黑" panose="020B0503020204020204" pitchFamily="34" charset="-122"/>
                <a:ea typeface="微软雅黑" panose="020B0503020204020204" pitchFamily="34" charset="-122"/>
              </a:rPr>
              <a:t>被加密文件后缀为</a:t>
            </a:r>
            <a:r>
              <a:rPr lang="en-US" altLang="zh-CN" dirty="0" smtClean="0">
                <a:solidFill>
                  <a:srgbClr val="C00000"/>
                </a:solidFill>
                <a:latin typeface="微软雅黑" panose="020B0503020204020204" pitchFamily="34" charset="-122"/>
                <a:ea typeface="微软雅黑" panose="020B0503020204020204" pitchFamily="34" charset="-122"/>
              </a:rPr>
              <a:t>.WNCRY</a:t>
            </a:r>
            <a:endParaRPr lang="zh-CN" altLang="en-US" dirty="0">
              <a:solidFill>
                <a:srgbClr val="C000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1556792"/>
            <a:ext cx="5038155" cy="3282079"/>
          </a:xfrm>
          <a:prstGeom prst="rect">
            <a:avLst/>
          </a:prstGeom>
        </p:spPr>
      </p:pic>
    </p:spTree>
    <p:extLst>
      <p:ext uri="{BB962C8B-B14F-4D97-AF65-F5344CB8AC3E}">
        <p14:creationId xmlns:p14="http://schemas.microsoft.com/office/powerpoint/2010/main" val="15486998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par>
                          <p:cTn id="25" fill="hold">
                            <p:stCondLst>
                              <p:cond delay="500"/>
                            </p:stCondLst>
                            <p:childTnLst>
                              <p:par>
                                <p:cTn id="26" presetID="6" presetClass="entr" presetSubtype="32"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out)">
                                      <p:cBhvr>
                                        <p:cTn id="28" dur="2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dirty="0">
                <a:solidFill>
                  <a:schemeClr val="accent1">
                    <a:lumMod val="50000"/>
                  </a:schemeClr>
                </a:solidFill>
              </a:rPr>
              <a:t> </a:t>
            </a:r>
            <a:r>
              <a:rPr lang="zh-CN" altLang="en-US" dirty="0" smtClean="0">
                <a:solidFill>
                  <a:schemeClr val="accent1">
                    <a:lumMod val="50000"/>
                  </a:schemeClr>
                </a:solidFill>
              </a:rPr>
              <a:t>工作逻辑</a:t>
            </a:r>
            <a:endParaRPr lang="en-US" altLang="zh-CN" dirty="0" smtClean="0">
              <a:solidFill>
                <a:schemeClr val="accent1">
                  <a:lumMod val="50000"/>
                </a:schemeClr>
              </a:solidFill>
            </a:endParaRPr>
          </a:p>
          <a:p>
            <a:pPr marL="1371600" lvl="3" indent="0">
              <a:buNone/>
            </a:pP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云形 8"/>
          <p:cNvSpPr/>
          <p:nvPr/>
        </p:nvSpPr>
        <p:spPr>
          <a:xfrm>
            <a:off x="7614469" y="2999546"/>
            <a:ext cx="1838325" cy="49037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002060"/>
                </a:solidFill>
                <a:latin typeface="微软雅黑" panose="020B0503020204020204" pitchFamily="34" charset="-122"/>
                <a:ea typeface="微软雅黑" panose="020B0503020204020204" pitchFamily="34" charset="-122"/>
              </a:rPr>
              <a:t>局域网</a:t>
            </a:r>
          </a:p>
        </p:txBody>
      </p:sp>
      <p:sp>
        <p:nvSpPr>
          <p:cNvPr id="10" name="云形 9"/>
          <p:cNvSpPr/>
          <p:nvPr/>
        </p:nvSpPr>
        <p:spPr>
          <a:xfrm>
            <a:off x="4372794" y="2377246"/>
            <a:ext cx="1839912" cy="49037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002060"/>
                </a:solidFill>
                <a:latin typeface="微软雅黑" panose="020B0503020204020204" pitchFamily="34" charset="-122"/>
                <a:ea typeface="微软雅黑" panose="020B0503020204020204" pitchFamily="34" charset="-122"/>
              </a:rPr>
              <a:t>互联网</a:t>
            </a:r>
          </a:p>
        </p:txBody>
      </p:sp>
      <p:sp>
        <p:nvSpPr>
          <p:cNvPr id="12" name="圆角矩形 11"/>
          <p:cNvSpPr/>
          <p:nvPr/>
        </p:nvSpPr>
        <p:spPr>
          <a:xfrm>
            <a:off x="4199756" y="3709167"/>
            <a:ext cx="2185988" cy="5082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002060"/>
                </a:solidFill>
                <a:latin typeface="微软雅黑" panose="020B0503020204020204" pitchFamily="34" charset="-122"/>
                <a:ea typeface="微软雅黑" panose="020B0503020204020204" pitchFamily="34" charset="-122"/>
              </a:rPr>
              <a:t>MSSECSVC.EXE</a:t>
            </a:r>
          </a:p>
          <a:p>
            <a:pPr algn="ctr">
              <a:defRPr/>
            </a:pPr>
            <a:r>
              <a:rPr lang="zh-CN" altLang="en-US" sz="1600" dirty="0">
                <a:solidFill>
                  <a:srgbClr val="002060"/>
                </a:solidFill>
                <a:latin typeface="微软雅黑" panose="020B0503020204020204" pitchFamily="34" charset="-122"/>
                <a:ea typeface="微软雅黑" panose="020B0503020204020204" pitchFamily="34" charset="-122"/>
              </a:rPr>
              <a:t>病毒母体程序</a:t>
            </a:r>
          </a:p>
        </p:txBody>
      </p:sp>
      <p:cxnSp>
        <p:nvCxnSpPr>
          <p:cNvPr id="13" name="直接箭头连接符 12"/>
          <p:cNvCxnSpPr>
            <a:stCxn id="10" idx="1"/>
            <a:endCxn id="12" idx="0"/>
          </p:cNvCxnSpPr>
          <p:nvPr/>
        </p:nvCxnSpPr>
        <p:spPr>
          <a:xfrm>
            <a:off x="5292750" y="2867098"/>
            <a:ext cx="0" cy="8420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3"/>
            <a:endCxn id="9" idx="2"/>
          </p:cNvCxnSpPr>
          <p:nvPr/>
        </p:nvCxnSpPr>
        <p:spPr>
          <a:xfrm flipV="1">
            <a:off x="6385744" y="3244733"/>
            <a:ext cx="1234427" cy="7185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3"/>
          <p:cNvSpPr txBox="1">
            <a:spLocks noChangeArrowheads="1"/>
          </p:cNvSpPr>
          <p:nvPr/>
        </p:nvSpPr>
        <p:spPr bwMode="auto">
          <a:xfrm>
            <a:off x="4738713" y="3047179"/>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rgbClr val="002060"/>
                </a:solidFill>
                <a:latin typeface="微软雅黑" panose="020B0503020204020204" pitchFamily="34" charset="-122"/>
                <a:ea typeface="微软雅黑" panose="020B0503020204020204" pitchFamily="34" charset="-122"/>
              </a:rPr>
              <a:t>漏洞感染</a:t>
            </a:r>
          </a:p>
        </p:txBody>
      </p:sp>
      <p:sp>
        <p:nvSpPr>
          <p:cNvPr id="16" name="文本框 14"/>
          <p:cNvSpPr txBox="1">
            <a:spLocks noChangeArrowheads="1"/>
          </p:cNvSpPr>
          <p:nvPr/>
        </p:nvSpPr>
        <p:spPr bwMode="auto">
          <a:xfrm>
            <a:off x="6520681" y="3148607"/>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微软雅黑" panose="020B0503020204020204" pitchFamily="34" charset="-122"/>
                <a:ea typeface="微软雅黑" panose="020B0503020204020204" pitchFamily="34" charset="-122"/>
              </a:rPr>
              <a:t>漏洞感染</a:t>
            </a:r>
          </a:p>
        </p:txBody>
      </p:sp>
      <p:sp>
        <p:nvSpPr>
          <p:cNvPr id="17" name="圆角矩形 16"/>
          <p:cNvSpPr/>
          <p:nvPr/>
        </p:nvSpPr>
        <p:spPr>
          <a:xfrm>
            <a:off x="4199756" y="4617925"/>
            <a:ext cx="2185988" cy="5007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002060"/>
                </a:solidFill>
                <a:latin typeface="微软雅黑" panose="020B0503020204020204" pitchFamily="34" charset="-122"/>
                <a:ea typeface="微软雅黑" panose="020B0503020204020204" pitchFamily="34" charset="-122"/>
              </a:rPr>
              <a:t>TASKSCHE.EXE</a:t>
            </a:r>
          </a:p>
          <a:p>
            <a:pPr algn="ctr">
              <a:defRPr/>
            </a:pPr>
            <a:r>
              <a:rPr lang="zh-CN" altLang="en-US" sz="1600" dirty="0">
                <a:solidFill>
                  <a:srgbClr val="002060"/>
                </a:solidFill>
                <a:latin typeface="微软雅黑" panose="020B0503020204020204" pitchFamily="34" charset="-122"/>
                <a:ea typeface="微软雅黑" panose="020B0503020204020204" pitchFamily="34" charset="-122"/>
              </a:rPr>
              <a:t>敲诈加密程序</a:t>
            </a:r>
          </a:p>
        </p:txBody>
      </p:sp>
      <p:cxnSp>
        <p:nvCxnSpPr>
          <p:cNvPr id="18" name="直接箭头连接符 17"/>
          <p:cNvCxnSpPr>
            <a:stCxn id="12" idx="2"/>
            <a:endCxn id="17" idx="0"/>
          </p:cNvCxnSpPr>
          <p:nvPr/>
        </p:nvCxnSpPr>
        <p:spPr>
          <a:xfrm>
            <a:off x="5292750" y="4217434"/>
            <a:ext cx="0" cy="40049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3726681" y="5755194"/>
            <a:ext cx="3124200" cy="5541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002060"/>
                </a:solidFill>
                <a:latin typeface="微软雅黑" panose="020B0503020204020204" pitchFamily="34" charset="-122"/>
                <a:ea typeface="微软雅黑" panose="020B0503020204020204" pitchFamily="34" charset="-122"/>
              </a:rPr>
              <a:t>@WANNADECRYPTOR@.EXE</a:t>
            </a:r>
          </a:p>
          <a:p>
            <a:pPr algn="ctr">
              <a:defRPr/>
            </a:pPr>
            <a:r>
              <a:rPr lang="zh-CN" altLang="en-US" sz="1600" dirty="0">
                <a:solidFill>
                  <a:srgbClr val="002060"/>
                </a:solidFill>
                <a:latin typeface="微软雅黑" panose="020B0503020204020204" pitchFamily="34" charset="-122"/>
                <a:ea typeface="微软雅黑" panose="020B0503020204020204" pitchFamily="34" charset="-122"/>
              </a:rPr>
              <a:t>敲诈解密程序</a:t>
            </a:r>
          </a:p>
        </p:txBody>
      </p:sp>
      <p:sp>
        <p:nvSpPr>
          <p:cNvPr id="20" name="圆角矩形 19"/>
          <p:cNvSpPr/>
          <p:nvPr/>
        </p:nvSpPr>
        <p:spPr>
          <a:xfrm>
            <a:off x="7647806" y="4763268"/>
            <a:ext cx="2185988" cy="6099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002060"/>
                </a:solidFill>
                <a:latin typeface="微软雅黑" panose="020B0503020204020204" pitchFamily="34" charset="-122"/>
                <a:ea typeface="微软雅黑" panose="020B0503020204020204" pitchFamily="34" charset="-122"/>
              </a:rPr>
              <a:t>TASKSE.EXE</a:t>
            </a:r>
          </a:p>
          <a:p>
            <a:pPr algn="ctr">
              <a:defRPr/>
            </a:pPr>
            <a:r>
              <a:rPr lang="zh-CN" altLang="en-US" sz="1600" dirty="0">
                <a:solidFill>
                  <a:srgbClr val="002060"/>
                </a:solidFill>
                <a:latin typeface="微软雅黑" panose="020B0503020204020204" pitchFamily="34" charset="-122"/>
                <a:ea typeface="微软雅黑" panose="020B0503020204020204" pitchFamily="34" charset="-122"/>
              </a:rPr>
              <a:t>提权程序</a:t>
            </a:r>
          </a:p>
        </p:txBody>
      </p:sp>
      <p:cxnSp>
        <p:nvCxnSpPr>
          <p:cNvPr id="21" name="直接箭头连接符 20"/>
          <p:cNvCxnSpPr>
            <a:stCxn id="17" idx="2"/>
            <a:endCxn id="19" idx="0"/>
          </p:cNvCxnSpPr>
          <p:nvPr/>
        </p:nvCxnSpPr>
        <p:spPr>
          <a:xfrm flipH="1">
            <a:off x="5288781" y="5118695"/>
            <a:ext cx="3969" cy="636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3"/>
            <a:endCxn id="20" idx="1"/>
          </p:cNvCxnSpPr>
          <p:nvPr/>
        </p:nvCxnSpPr>
        <p:spPr>
          <a:xfrm>
            <a:off x="6385744" y="4868310"/>
            <a:ext cx="1262062" cy="199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15"/>
          <p:cNvSpPr txBox="1">
            <a:spLocks noChangeArrowheads="1"/>
          </p:cNvSpPr>
          <p:nvPr/>
        </p:nvSpPr>
        <p:spPr bwMode="auto">
          <a:xfrm>
            <a:off x="4983981" y="5277928"/>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dirty="0">
                <a:solidFill>
                  <a:srgbClr val="002060"/>
                </a:solidFill>
                <a:latin typeface="微软雅黑" panose="020B0503020204020204" pitchFamily="34" charset="-122"/>
                <a:ea typeface="微软雅黑" panose="020B0503020204020204" pitchFamily="34" charset="-122"/>
              </a:rPr>
              <a:t>释放</a:t>
            </a:r>
          </a:p>
        </p:txBody>
      </p:sp>
      <p:sp>
        <p:nvSpPr>
          <p:cNvPr id="24" name="文本框 22"/>
          <p:cNvSpPr txBox="1">
            <a:spLocks noChangeArrowheads="1"/>
          </p:cNvSpPr>
          <p:nvPr/>
        </p:nvSpPr>
        <p:spPr bwMode="auto">
          <a:xfrm>
            <a:off x="6600056" y="4586882"/>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微软雅黑" panose="020B0503020204020204" pitchFamily="34" charset="-122"/>
                <a:ea typeface="微软雅黑" panose="020B0503020204020204" pitchFamily="34" charset="-122"/>
              </a:rPr>
              <a:t>释放</a:t>
            </a:r>
          </a:p>
        </p:txBody>
      </p:sp>
      <p:sp>
        <p:nvSpPr>
          <p:cNvPr id="25" name="文本框 23"/>
          <p:cNvSpPr txBox="1">
            <a:spLocks noChangeArrowheads="1"/>
          </p:cNvSpPr>
          <p:nvPr/>
        </p:nvSpPr>
        <p:spPr bwMode="auto">
          <a:xfrm>
            <a:off x="4983981" y="4221088"/>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800">
                <a:solidFill>
                  <a:srgbClr val="002060"/>
                </a:solidFill>
                <a:latin typeface="微软雅黑" panose="020B0503020204020204" pitchFamily="34" charset="-122"/>
                <a:ea typeface="微软雅黑" panose="020B0503020204020204" pitchFamily="34" charset="-122"/>
              </a:rPr>
              <a:t>释放</a:t>
            </a:r>
          </a:p>
        </p:txBody>
      </p:sp>
    </p:spTree>
    <p:extLst>
      <p:ext uri="{BB962C8B-B14F-4D97-AF65-F5344CB8AC3E}">
        <p14:creationId xmlns:p14="http://schemas.microsoft.com/office/powerpoint/2010/main" val="22040801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par>
                                <p:cTn id="25" presetID="22" presetClass="entr" presetSubtype="1"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par>
                                <p:cTn id="46" presetID="22" presetClass="entr" presetSubtype="1"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par>
                                <p:cTn id="49" presetID="22" presetClass="entr" presetSubtype="1"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500"/>
                                        <p:tgtEl>
                                          <p:spTgt spid="2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5" grpId="0"/>
      <p:bldP spid="16" grpId="0"/>
      <p:bldP spid="17" grpId="0" animBg="1"/>
      <p:bldP spid="19" grpId="0" animBg="1"/>
      <p:bldP spid="20" grpId="0" animBg="1"/>
      <p:bldP spid="23" grpId="0"/>
      <p:bldP spid="24" grpId="0"/>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①尝试</a:t>
            </a:r>
            <a:r>
              <a:rPr lang="zh-CN" altLang="en-US" sz="1800" dirty="0"/>
              <a:t>连接 </a:t>
            </a:r>
            <a:r>
              <a:rPr lang="en-US" altLang="zh-CN" sz="1800" dirty="0"/>
              <a:t>http://www.iuqerfsodp9ifjaposdfjhgosurijfaewrwergwea.com</a:t>
            </a:r>
            <a:endParaRPr lang="en-US" altLang="zh-CN" sz="1800" dirty="0" smtClean="0">
              <a:solidFill>
                <a:schemeClr val="accent1">
                  <a:lumMod val="50000"/>
                </a:schemeClr>
              </a:solidFill>
            </a:endParaRPr>
          </a:p>
          <a:p>
            <a:pPr marL="1371600" lvl="3" indent="0">
              <a:buNone/>
            </a:pP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886731" y="2780929"/>
            <a:ext cx="8322528" cy="3247082"/>
          </a:xfrm>
          <a:prstGeom prst="rect">
            <a:avLst/>
          </a:prstGeom>
        </p:spPr>
      </p:pic>
      <p:sp>
        <p:nvSpPr>
          <p:cNvPr id="7" name="圆角矩形 6"/>
          <p:cNvSpPr/>
          <p:nvPr/>
        </p:nvSpPr>
        <p:spPr>
          <a:xfrm>
            <a:off x="1343472" y="2780928"/>
            <a:ext cx="957706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横卷形 7"/>
          <p:cNvSpPr/>
          <p:nvPr/>
        </p:nvSpPr>
        <p:spPr>
          <a:xfrm>
            <a:off x="8116626" y="3927655"/>
            <a:ext cx="2448272" cy="7200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传播控制开关</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00392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1" y="2852936"/>
            <a:ext cx="8960895" cy="3026371"/>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2000" dirty="0" smtClean="0">
                <a:solidFill>
                  <a:schemeClr val="accent1">
                    <a:lumMod val="50000"/>
                  </a:schemeClr>
                </a:solidFill>
              </a:rPr>
              <a:t> </a:t>
            </a:r>
            <a:r>
              <a:rPr lang="zh-CN" altLang="en-US" sz="2000" dirty="0" smtClean="0">
                <a:solidFill>
                  <a:schemeClr val="accent1">
                    <a:lumMod val="50000"/>
                  </a:schemeClr>
                </a:solidFill>
              </a:rPr>
              <a:t>执行过程：</a:t>
            </a:r>
            <a:r>
              <a:rPr lang="zh-CN" altLang="en-US" sz="2000" dirty="0" smtClean="0"/>
              <a:t>②创建</a:t>
            </a:r>
            <a:r>
              <a:rPr lang="zh-CN" altLang="en-US" sz="2000" dirty="0"/>
              <a:t>服务启动</a:t>
            </a:r>
            <a:r>
              <a:rPr lang="en-US" altLang="zh-CN" sz="2000" dirty="0"/>
              <a:t>,</a:t>
            </a:r>
            <a:r>
              <a:rPr lang="zh-CN" altLang="en-US" sz="2000" dirty="0"/>
              <a:t>每次开机都会自启动</a:t>
            </a:r>
            <a:endParaRPr lang="en-US" altLang="zh-CN" sz="2000" dirty="0" smtClean="0">
              <a:solidFill>
                <a:schemeClr val="accent1">
                  <a:lumMod val="50000"/>
                </a:schemeClr>
              </a:solidFill>
            </a:endParaRPr>
          </a:p>
          <a:p>
            <a:pPr marL="1371600" lvl="3" indent="0">
              <a:buNone/>
            </a:pP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279576" y="4319091"/>
            <a:ext cx="7056784" cy="4060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横卷形 7"/>
          <p:cNvSpPr/>
          <p:nvPr/>
        </p:nvSpPr>
        <p:spPr>
          <a:xfrm>
            <a:off x="8328248" y="3502025"/>
            <a:ext cx="2448272" cy="7200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设置开机启动</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47508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out)">
                                      <p:cBhvr>
                                        <p:cTn id="14" dur="2000"/>
                                        <p:tgtEl>
                                          <p:spTgt spid="9"/>
                                        </p:tgtEl>
                                      </p:cBhvr>
                                    </p:animEffect>
                                  </p:childTnLst>
                                </p:cTn>
                              </p:par>
                            </p:childTnLst>
                          </p:cTn>
                        </p:par>
                        <p:par>
                          <p:cTn id="15" fill="hold">
                            <p:stCondLst>
                              <p:cond delay="2500"/>
                            </p:stCondLst>
                            <p:childTnLst>
                              <p:par>
                                <p:cTn id="16" presetID="21"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55440" y="2852936"/>
            <a:ext cx="7942180" cy="2663175"/>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③从</a:t>
            </a:r>
            <a:r>
              <a:rPr lang="zh-CN" altLang="en-US" sz="1800" dirty="0"/>
              <a:t>内存中读取</a:t>
            </a:r>
            <a:r>
              <a:rPr lang="en-US" altLang="zh-CN" sz="1800" dirty="0"/>
              <a:t>MS17_010</a:t>
            </a:r>
            <a:r>
              <a:rPr lang="zh-CN" altLang="en-US" sz="1800" dirty="0"/>
              <a:t>漏洞利用代码</a:t>
            </a:r>
            <a:r>
              <a:rPr lang="en-US" altLang="zh-CN" sz="1800" dirty="0"/>
              <a:t>,payload</a:t>
            </a:r>
            <a:r>
              <a:rPr lang="zh-CN" altLang="en-US" sz="1800" dirty="0"/>
              <a:t>分为</a:t>
            </a:r>
            <a:r>
              <a:rPr lang="en-US" altLang="zh-CN" sz="1800" dirty="0"/>
              <a:t>x86</a:t>
            </a:r>
            <a:r>
              <a:rPr lang="zh-CN" altLang="en-US" sz="1800" dirty="0"/>
              <a:t>和</a:t>
            </a:r>
            <a:r>
              <a:rPr lang="en-US" altLang="zh-CN" sz="1800" dirty="0"/>
              <a:t>x64</a:t>
            </a:r>
            <a:r>
              <a:rPr lang="zh-CN" altLang="en-US" sz="1800" dirty="0"/>
              <a:t>两个版本</a:t>
            </a:r>
            <a:endParaRPr lang="en-US" altLang="zh-CN" sz="1800" dirty="0" smtClean="0">
              <a:solidFill>
                <a:schemeClr val="accent1">
                  <a:lumMod val="50000"/>
                </a:schemeClr>
              </a:solidFill>
            </a:endParaRPr>
          </a:p>
          <a:p>
            <a:pPr marL="1371600" lvl="3" indent="0">
              <a:buNone/>
            </a:pP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8116626" y="3927655"/>
            <a:ext cx="2448272" cy="7200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读取攻击载荷</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498138" y="3521602"/>
            <a:ext cx="7056784" cy="4060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9"/>
          <p:cNvSpPr>
            <a:spLocks noChangeArrowheads="1"/>
          </p:cNvSpPr>
          <p:nvPr/>
        </p:nvSpPr>
        <p:spPr bwMode="auto">
          <a:xfrm>
            <a:off x="2307487" y="5596470"/>
            <a:ext cx="78815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Tx/>
              <a:buNone/>
            </a:pPr>
            <a:r>
              <a:rPr lang="en-US" altLang="zh-CN" sz="1800" dirty="0" err="1">
                <a:solidFill>
                  <a:srgbClr val="FF0000"/>
                </a:solidFill>
                <a:latin typeface="微软雅黑" panose="020B0503020204020204" pitchFamily="34" charset="-122"/>
                <a:ea typeface="微软雅黑" panose="020B0503020204020204" pitchFamily="34" charset="-122"/>
              </a:rPr>
              <a:t>EternalBlue</a:t>
            </a:r>
            <a:r>
              <a:rPr lang="en-US" altLang="zh-CN" sz="1800" dirty="0">
                <a:solidFill>
                  <a:srgbClr val="002060"/>
                </a:solidFill>
                <a:latin typeface="微软雅黑" panose="020B0503020204020204" pitchFamily="34" charset="-122"/>
                <a:ea typeface="微软雅黑" panose="020B0503020204020204" pitchFamily="34" charset="-122"/>
              </a:rPr>
              <a:t>(MS17-010)</a:t>
            </a:r>
            <a:r>
              <a:rPr lang="zh-CN" altLang="en-US" sz="1800" dirty="0">
                <a:solidFill>
                  <a:srgbClr val="002060"/>
                </a:solidFill>
                <a:latin typeface="微软雅黑" panose="020B0503020204020204" pitchFamily="34" charset="-122"/>
                <a:ea typeface="微软雅黑" panose="020B0503020204020204" pitchFamily="34" charset="-122"/>
              </a:rPr>
              <a:t>是在</a:t>
            </a:r>
            <a:r>
              <a:rPr lang="en-US" altLang="zh-CN" sz="1800" dirty="0">
                <a:solidFill>
                  <a:srgbClr val="002060"/>
                </a:solidFill>
                <a:latin typeface="微软雅黑" panose="020B0503020204020204" pitchFamily="34" charset="-122"/>
                <a:ea typeface="微软雅黑" panose="020B0503020204020204" pitchFamily="34" charset="-122"/>
              </a:rPr>
              <a:t>Windows</a:t>
            </a:r>
            <a:r>
              <a:rPr lang="zh-CN" altLang="en-US" sz="1800" dirty="0">
                <a:solidFill>
                  <a:srgbClr val="002060"/>
                </a:solidFill>
                <a:latin typeface="微软雅黑" panose="020B0503020204020204" pitchFamily="34" charset="-122"/>
                <a:ea typeface="微软雅黑" panose="020B0503020204020204" pitchFamily="34" charset="-122"/>
              </a:rPr>
              <a:t>的</a:t>
            </a:r>
            <a:r>
              <a:rPr lang="en-US" altLang="zh-CN" sz="1800" dirty="0">
                <a:solidFill>
                  <a:srgbClr val="002060"/>
                </a:solidFill>
                <a:latin typeface="微软雅黑" panose="020B0503020204020204" pitchFamily="34" charset="-122"/>
                <a:ea typeface="微软雅黑" panose="020B0503020204020204" pitchFamily="34" charset="-122"/>
              </a:rPr>
              <a:t>SMB</a:t>
            </a:r>
            <a:r>
              <a:rPr lang="zh-CN" altLang="en-US" sz="1800" dirty="0">
                <a:solidFill>
                  <a:srgbClr val="002060"/>
                </a:solidFill>
                <a:latin typeface="微软雅黑" panose="020B0503020204020204" pitchFamily="34" charset="-122"/>
                <a:ea typeface="微软雅黑" panose="020B0503020204020204" pitchFamily="34" charset="-122"/>
              </a:rPr>
              <a:t>服务处理</a:t>
            </a:r>
            <a:r>
              <a:rPr lang="en-US" altLang="zh-CN" sz="1800" dirty="0">
                <a:solidFill>
                  <a:srgbClr val="002060"/>
                </a:solidFill>
                <a:latin typeface="微软雅黑" panose="020B0503020204020204" pitchFamily="34" charset="-122"/>
                <a:ea typeface="微软雅黑" panose="020B0503020204020204" pitchFamily="34" charset="-122"/>
              </a:rPr>
              <a:t>SMB v1</a:t>
            </a:r>
            <a:r>
              <a:rPr lang="zh-CN" altLang="en-US" sz="1800" dirty="0">
                <a:solidFill>
                  <a:srgbClr val="002060"/>
                </a:solidFill>
                <a:latin typeface="微软雅黑" panose="020B0503020204020204" pitchFamily="34" charset="-122"/>
                <a:ea typeface="微软雅黑" panose="020B0503020204020204" pitchFamily="34" charset="-122"/>
              </a:rPr>
              <a:t>请求时发生的缓冲区溢出漏洞，这个漏洞导致攻击者在目标系统上可以执行任意代码。</a:t>
            </a:r>
          </a:p>
        </p:txBody>
      </p:sp>
    </p:spTree>
    <p:extLst>
      <p:ext uri="{BB962C8B-B14F-4D97-AF65-F5344CB8AC3E}">
        <p14:creationId xmlns:p14="http://schemas.microsoft.com/office/powerpoint/2010/main" val="1805039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out)">
                                      <p:cBhvr>
                                        <p:cTn id="13" dur="2000"/>
                                        <p:tgtEl>
                                          <p:spTgt spid="6"/>
                                        </p:tgtEl>
                                      </p:cBhvr>
                                    </p:animEffect>
                                  </p:childTnLst>
                                </p:cTn>
                              </p:par>
                            </p:childTnLst>
                          </p:cTn>
                        </p:par>
                        <p:par>
                          <p:cTn id="14" fill="hold">
                            <p:stCondLst>
                              <p:cond delay="2000"/>
                            </p:stCondLst>
                            <p:childTnLst>
                              <p:par>
                                <p:cTn id="15" presetID="21"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29" y="2852936"/>
            <a:ext cx="6305550" cy="3295650"/>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④分别</a:t>
            </a:r>
            <a:r>
              <a:rPr lang="zh-CN" altLang="en-US" sz="1800" dirty="0"/>
              <a:t>创建两个</a:t>
            </a:r>
            <a:r>
              <a:rPr lang="zh-CN" altLang="en-US" sz="1800" dirty="0" smtClean="0"/>
              <a:t>线程，扫描</a:t>
            </a:r>
            <a:r>
              <a:rPr lang="zh-CN" altLang="en-US" sz="1800" dirty="0"/>
              <a:t>内网和外</a:t>
            </a:r>
            <a:r>
              <a:rPr lang="zh-CN" altLang="en-US" sz="1800" dirty="0" smtClean="0"/>
              <a:t>网，进行</a:t>
            </a:r>
            <a:r>
              <a:rPr lang="zh-CN" altLang="en-US" sz="1800" dirty="0"/>
              <a:t>蠕虫传播感染</a:t>
            </a:r>
            <a:endParaRPr lang="en-US" altLang="zh-CN" sz="1800" dirty="0" smtClean="0">
              <a:solidFill>
                <a:schemeClr val="accent1">
                  <a:lumMod val="50000"/>
                </a:schemeClr>
              </a:solidFill>
            </a:endParaRPr>
          </a:p>
          <a:p>
            <a:pPr marL="1371600" lvl="3" indent="0">
              <a:buNone/>
            </a:pP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8035524" y="3836166"/>
            <a:ext cx="2448272" cy="7200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自动传播</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703512" y="3521602"/>
            <a:ext cx="5976664" cy="4060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703512" y="4444708"/>
            <a:ext cx="5976664" cy="4060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49682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out)">
                                      <p:cBhvr>
                                        <p:cTn id="13" dur="2000"/>
                                        <p:tgtEl>
                                          <p:spTgt spid="7"/>
                                        </p:tgtEl>
                                      </p:cBhvr>
                                    </p:animEffect>
                                  </p:childTnLst>
                                </p:cTn>
                              </p:par>
                            </p:childTnLst>
                          </p:cTn>
                        </p:par>
                        <p:par>
                          <p:cTn id="14" fill="hold">
                            <p:stCondLst>
                              <p:cond delay="2000"/>
                            </p:stCondLst>
                            <p:childTnLst>
                              <p:par>
                                <p:cTn id="15" presetID="21"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par>
                          <p:cTn id="18" fill="hold">
                            <p:stCondLst>
                              <p:cond delay="4000"/>
                            </p:stCondLst>
                            <p:childTnLst>
                              <p:par>
                                <p:cTn id="19" presetID="21"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2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3006931"/>
            <a:ext cx="7179274" cy="2777118"/>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a:t>⑤对于内网</a:t>
            </a:r>
            <a:r>
              <a:rPr lang="en-US" altLang="zh-CN" sz="1800" dirty="0"/>
              <a:t>,</a:t>
            </a:r>
            <a:r>
              <a:rPr lang="zh-CN" altLang="en-US" sz="1800" dirty="0"/>
              <a:t>则直接扫描当前计算机所在的网段进行感染</a:t>
            </a:r>
            <a:endParaRPr lang="en-US" altLang="zh-CN" sz="1800" dirty="0" smtClean="0">
              <a:solidFill>
                <a:schemeClr val="accent1">
                  <a:lumMod val="50000"/>
                </a:schemeClr>
              </a:solidFill>
            </a:endParaRPr>
          </a:p>
          <a:p>
            <a:pPr marL="1371600" lvl="3" indent="0">
              <a:buNone/>
            </a:pP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7866347" y="3717032"/>
            <a:ext cx="2659604" cy="888978"/>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内网传播</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5735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out)">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5232581" cy="4034483"/>
          </a:xfrm>
        </p:spPr>
        <p:txBody>
          <a:bodyPr>
            <a:normAutofit/>
          </a:bodyPr>
          <a:lstStyle/>
          <a:p>
            <a:pPr lvl="1"/>
            <a:r>
              <a:rPr lang="zh-CN" altLang="en-US" dirty="0" smtClean="0"/>
              <a:t> </a:t>
            </a:r>
            <a:r>
              <a:rPr lang="zh-CN" altLang="en-US" dirty="0" smtClean="0"/>
              <a:t>广义的定义</a:t>
            </a:r>
            <a:endParaRPr lang="en-US" altLang="zh-CN" dirty="0" smtClean="0"/>
          </a:p>
          <a:p>
            <a:pPr lvl="2"/>
            <a:r>
              <a:rPr lang="zh-CN" altLang="en-US" dirty="0"/>
              <a:t>凡是人为编制的、</a:t>
            </a:r>
            <a:r>
              <a:rPr lang="zh-CN" altLang="en-US" dirty="0">
                <a:solidFill>
                  <a:srgbClr val="C00000"/>
                </a:solidFill>
              </a:rPr>
              <a:t>干扰计算机正常运行并造成计算机软硬件故障</a:t>
            </a:r>
            <a:r>
              <a:rPr lang="zh-CN" altLang="en-US" dirty="0"/>
              <a:t>，甚至破坏计算机数据的可自我复制的计算机程序或指令</a:t>
            </a:r>
            <a:r>
              <a:rPr lang="zh-CN" altLang="en-US" dirty="0" smtClean="0"/>
              <a:t>集合。 </a:t>
            </a:r>
            <a:endParaRPr lang="zh-CN" altLang="en-US" dirty="0"/>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1026" name="Picture 2" descr="https://timgsa.baidu.com/timg?image&amp;quality=80&amp;size=b9999_10000&amp;sec=1574746794679&amp;di=301f8f1489343db6a72df5fc0941909d&amp;imgtype=0&amp;src=http%3A%2F%2Fp0.ssl.qhimg.com%2Ft0124db5b69d12a57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2420888"/>
            <a:ext cx="5616624" cy="300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98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1" presetClass="entr" presetSubtype="4"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heel(4)">
                                      <p:cBhvr>
                                        <p:cTn id="16"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3120110"/>
            <a:ext cx="8601075" cy="2971800"/>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⑥对于</a:t>
            </a:r>
            <a:r>
              <a:rPr lang="zh-CN" altLang="en-US" sz="1800" dirty="0"/>
              <a:t>外</a:t>
            </a:r>
            <a:r>
              <a:rPr lang="zh-CN" altLang="en-US" sz="1800" dirty="0" smtClean="0"/>
              <a:t>网，随机</a:t>
            </a:r>
            <a:r>
              <a:rPr lang="zh-CN" altLang="en-US" sz="1800" dirty="0"/>
              <a:t>生成公网</a:t>
            </a:r>
            <a:r>
              <a:rPr lang="en-US" altLang="zh-CN" sz="1800" dirty="0" smtClean="0"/>
              <a:t>IP</a:t>
            </a:r>
            <a:r>
              <a:rPr lang="zh-CN" altLang="en-US" sz="1800" dirty="0" smtClean="0"/>
              <a:t>，尝试</a:t>
            </a:r>
            <a:r>
              <a:rPr lang="zh-CN" altLang="en-US" sz="1800" dirty="0"/>
              <a:t>连接</a:t>
            </a:r>
            <a:r>
              <a:rPr lang="en-US" altLang="zh-CN" sz="1800" dirty="0"/>
              <a:t>445</a:t>
            </a:r>
            <a:r>
              <a:rPr lang="zh-CN" altLang="en-US" sz="1800" dirty="0"/>
              <a:t>端口，</a:t>
            </a:r>
            <a:r>
              <a:rPr lang="zh-CN" altLang="en-US" sz="1800" dirty="0" smtClean="0"/>
              <a:t>成功，则</a:t>
            </a:r>
            <a:r>
              <a:rPr lang="zh-CN" altLang="en-US" sz="1800" dirty="0"/>
              <a:t>对该地址进行漏洞攻击</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9048328" y="3717032"/>
            <a:ext cx="2659604" cy="888978"/>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外网传播</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66243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out)">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35" y="2981711"/>
            <a:ext cx="7785111" cy="1079837"/>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⑦写入</a:t>
            </a:r>
            <a:r>
              <a:rPr lang="en-US" altLang="zh-CN" sz="1800" dirty="0" smtClean="0"/>
              <a:t>“C</a:t>
            </a:r>
            <a:r>
              <a:rPr lang="en-US" altLang="zh-CN" sz="1800" dirty="0"/>
              <a:t>:\</a:t>
            </a:r>
            <a:r>
              <a:rPr lang="en-US" altLang="zh-CN" sz="1800" dirty="0" smtClean="0"/>
              <a:t>windows\tasksche.exe”</a:t>
            </a:r>
            <a:r>
              <a:rPr lang="zh-CN" altLang="en-US" sz="1800" dirty="0" smtClean="0"/>
              <a:t>并执行。</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8696535" y="3627774"/>
            <a:ext cx="2659604" cy="888978"/>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权限提升</a:t>
            </a:r>
            <a:endParaRPr lang="zh-CN" altLang="en-US"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691" y="3966861"/>
            <a:ext cx="5934075" cy="1838325"/>
          </a:xfrm>
          <a:prstGeom prst="rect">
            <a:avLst/>
          </a:prstGeom>
        </p:spPr>
      </p:pic>
    </p:spTree>
    <p:extLst>
      <p:ext uri="{BB962C8B-B14F-4D97-AF65-F5344CB8AC3E}">
        <p14:creationId xmlns:p14="http://schemas.microsoft.com/office/powerpoint/2010/main" val="22319062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out)">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3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out)">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11424" y="2996952"/>
            <a:ext cx="8692527" cy="2297480"/>
          </a:xfrm>
          <a:prstGeom prst="rect">
            <a:avLst/>
          </a:prstGeom>
        </p:spPr>
      </p:pic>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⑧加载 </a:t>
            </a:r>
            <a:r>
              <a:rPr lang="en-US" altLang="zh-CN" sz="1800" dirty="0" err="1"/>
              <a:t>t.wncy</a:t>
            </a:r>
            <a:r>
              <a:rPr lang="en-US" altLang="zh-CN" sz="1800" dirty="0"/>
              <a:t> </a:t>
            </a:r>
            <a:r>
              <a:rPr lang="zh-CN" altLang="en-US" sz="1800" dirty="0"/>
              <a:t>文件</a:t>
            </a:r>
            <a:r>
              <a:rPr lang="en-US" altLang="zh-CN" sz="1800" dirty="0"/>
              <a:t>, </a:t>
            </a:r>
            <a:r>
              <a:rPr lang="zh-CN" altLang="en-US" sz="1800" dirty="0"/>
              <a:t>并执行</a:t>
            </a:r>
            <a:r>
              <a:rPr lang="en-US" altLang="zh-CN" sz="1800" dirty="0" err="1"/>
              <a:t>t.wncy</a:t>
            </a:r>
            <a:r>
              <a:rPr lang="zh-CN" altLang="en-US" sz="1800" dirty="0"/>
              <a:t>的 </a:t>
            </a:r>
            <a:r>
              <a:rPr lang="en-US" altLang="zh-CN" sz="1800" dirty="0" err="1"/>
              <a:t>TaskStart</a:t>
            </a:r>
            <a:r>
              <a:rPr lang="zh-CN" altLang="en-US" sz="1800" dirty="0"/>
              <a:t>函数。</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9178866" y="3701203"/>
            <a:ext cx="2659604" cy="888978"/>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启动加密</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83618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out)">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dirty="0" smtClean="0"/>
              <a:t> 典型恶意代码实例分析</a:t>
            </a:r>
            <a:r>
              <a:rPr lang="en-US" altLang="zh-CN" dirty="0" smtClean="0"/>
              <a:t>——</a:t>
            </a:r>
            <a:r>
              <a:rPr lang="zh-CN" altLang="en-US" dirty="0">
                <a:solidFill>
                  <a:schemeClr val="accent1">
                    <a:lumMod val="50000"/>
                  </a:schemeClr>
                </a:solidFill>
              </a:rPr>
              <a:t>勒索病毒</a:t>
            </a:r>
            <a:r>
              <a:rPr lang="en-US" altLang="zh-CN" dirty="0" err="1" smtClean="0">
                <a:solidFill>
                  <a:schemeClr val="accent1">
                    <a:lumMod val="50000"/>
                  </a:schemeClr>
                </a:solidFill>
              </a:rPr>
              <a:t>WannaCry</a:t>
            </a:r>
            <a:endParaRPr lang="en-US" altLang="zh-CN" dirty="0" smtClean="0">
              <a:solidFill>
                <a:schemeClr val="accent1">
                  <a:lumMod val="50000"/>
                </a:schemeClr>
              </a:solidFill>
            </a:endParaRPr>
          </a:p>
          <a:p>
            <a:pPr lvl="2"/>
            <a:r>
              <a:rPr lang="en-US" altLang="zh-CN" sz="1800" dirty="0" smtClean="0">
                <a:solidFill>
                  <a:schemeClr val="accent1">
                    <a:lumMod val="50000"/>
                  </a:schemeClr>
                </a:solidFill>
              </a:rPr>
              <a:t> </a:t>
            </a:r>
            <a:r>
              <a:rPr lang="zh-CN" altLang="en-US" sz="1800" dirty="0" smtClean="0">
                <a:solidFill>
                  <a:schemeClr val="accent1">
                    <a:lumMod val="50000"/>
                  </a:schemeClr>
                </a:solidFill>
              </a:rPr>
              <a:t>执行过程：</a:t>
            </a:r>
            <a:r>
              <a:rPr lang="zh-CN" altLang="en-US" sz="1800" dirty="0" smtClean="0"/>
              <a:t>⑧判断文件类型，创建</a:t>
            </a:r>
            <a:r>
              <a:rPr lang="en-US" altLang="zh-CN" sz="1800" dirty="0" smtClean="0"/>
              <a:t>AES</a:t>
            </a:r>
            <a:r>
              <a:rPr lang="zh-CN" altLang="en-US" sz="1800" dirty="0" smtClean="0"/>
              <a:t>密钥加密文件。</a:t>
            </a:r>
            <a:endParaRPr lang="en-US" altLang="zh-CN" dirty="0" smtClean="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4134465"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a:t>
            </a:r>
            <a:r>
              <a:rPr lang="zh-CN" altLang="en-US" sz="2800" dirty="0" smtClean="0">
                <a:solidFill>
                  <a:schemeClr val="accent1"/>
                </a:solidFill>
                <a:latin typeface="微软雅黑" panose="020B0503020204020204" pitchFamily="34" charset="-122"/>
                <a:ea typeface="微软雅黑" panose="020B0503020204020204" pitchFamily="34" charset="-122"/>
              </a:rPr>
              <a:t>、计算机蠕虫</a:t>
            </a:r>
            <a:r>
              <a:rPr lang="zh-CN" altLang="en-US" sz="2800" dirty="0">
                <a:solidFill>
                  <a:schemeClr val="accent1"/>
                </a:solidFill>
                <a:latin typeface="微软雅黑" panose="020B0503020204020204" pitchFamily="34" charset="-122"/>
                <a:ea typeface="微软雅黑" panose="020B0503020204020204" pitchFamily="34" charset="-122"/>
              </a:rPr>
              <a:t>技术</a:t>
            </a:r>
            <a:r>
              <a:rPr lang="zh-CN" altLang="en-US" sz="2800" dirty="0" smtClean="0">
                <a:solidFill>
                  <a:schemeClr val="accent1"/>
                </a:solidFill>
                <a:latin typeface="微软雅黑" panose="020B0503020204020204" pitchFamily="34" charset="-122"/>
                <a:ea typeface="微软雅黑" panose="020B0503020204020204" pitchFamily="34" charset="-122"/>
              </a:rPr>
              <a:t>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9178866" y="3701203"/>
            <a:ext cx="2659604" cy="888978"/>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solidFill>
                  <a:srgbClr val="C00000"/>
                </a:solidFill>
                <a:latin typeface="微软雅黑" panose="020B0503020204020204" pitchFamily="34" charset="-122"/>
                <a:ea typeface="微软雅黑" panose="020B0503020204020204" pitchFamily="34" charset="-122"/>
              </a:rPr>
              <a:t>加密过程</a:t>
            </a:r>
            <a:endParaRPr lang="zh-CN" altLang="en-US" dirty="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3515095"/>
            <a:ext cx="8040216" cy="1254701"/>
          </a:xfrm>
          <a:prstGeom prst="rect">
            <a:avLst/>
          </a:prstGeom>
        </p:spPr>
      </p:pic>
      <p:sp>
        <p:nvSpPr>
          <p:cNvPr id="9" name="矩形 8"/>
          <p:cNvSpPr/>
          <p:nvPr/>
        </p:nvSpPr>
        <p:spPr>
          <a:xfrm>
            <a:off x="1692140" y="5058613"/>
            <a:ext cx="8816528" cy="923330"/>
          </a:xfrm>
          <a:prstGeom prst="rect">
            <a:avLst/>
          </a:prstGeom>
        </p:spPr>
        <p:txBody>
          <a:bodyPr wrap="square">
            <a:spAutoFit/>
          </a:bodyPr>
          <a:lstStyle/>
          <a:p>
            <a:pPr>
              <a:lnSpc>
                <a:spcPct val="150000"/>
              </a:lnSpc>
            </a:pPr>
            <a:r>
              <a:rPr lang="zh-CN" altLang="en-US" dirty="0">
                <a:solidFill>
                  <a:srgbClr val="002060"/>
                </a:solidFill>
                <a:latin typeface="微软雅黑" panose="020B0503020204020204" pitchFamily="34" charset="-122"/>
                <a:ea typeface="微软雅黑" panose="020B0503020204020204" pitchFamily="34" charset="-122"/>
              </a:rPr>
              <a:t>加密文件的算法是</a:t>
            </a:r>
            <a:r>
              <a:rPr lang="en-US" altLang="zh-CN" dirty="0" smtClean="0">
                <a:solidFill>
                  <a:srgbClr val="002060"/>
                </a:solidFill>
                <a:latin typeface="微软雅黑" panose="020B0503020204020204" pitchFamily="34" charset="-122"/>
                <a:ea typeface="微软雅黑" panose="020B0503020204020204" pitchFamily="34" charset="-122"/>
              </a:rPr>
              <a:t>AES</a:t>
            </a:r>
            <a:r>
              <a:rPr lang="zh-CN" altLang="en-US" dirty="0" smtClean="0">
                <a:solidFill>
                  <a:srgbClr val="002060"/>
                </a:solidFill>
                <a:latin typeface="微软雅黑" panose="020B0503020204020204" pitchFamily="34" charset="-122"/>
                <a:ea typeface="微软雅黑" panose="020B0503020204020204" pitchFamily="34" charset="-122"/>
              </a:rPr>
              <a:t>，</a:t>
            </a:r>
            <a:r>
              <a:rPr lang="en-US" altLang="zh-CN" dirty="0" smtClean="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a:solidFill>
                  <a:srgbClr val="002060"/>
                </a:solidFill>
                <a:latin typeface="微软雅黑" panose="020B0503020204020204" pitchFamily="34" charset="-122"/>
                <a:ea typeface="微软雅黑" panose="020B0503020204020204" pitchFamily="34" charset="-122"/>
              </a:rPr>
              <a:t>AES</a:t>
            </a:r>
            <a:r>
              <a:rPr lang="zh-CN" altLang="en-US" dirty="0">
                <a:solidFill>
                  <a:srgbClr val="002060"/>
                </a:solidFill>
                <a:latin typeface="微软雅黑" panose="020B0503020204020204" pitchFamily="34" charset="-122"/>
                <a:ea typeface="微软雅黑" panose="020B0503020204020204" pitchFamily="34" charset="-122"/>
              </a:rPr>
              <a:t>秘钥被</a:t>
            </a:r>
            <a:r>
              <a:rPr lang="en-US" altLang="zh-CN" dirty="0">
                <a:solidFill>
                  <a:srgbClr val="002060"/>
                </a:solidFill>
                <a:latin typeface="微软雅黑" panose="020B0503020204020204" pitchFamily="34" charset="-122"/>
                <a:ea typeface="微软雅黑" panose="020B0503020204020204" pitchFamily="34" charset="-122"/>
              </a:rPr>
              <a:t>RSA</a:t>
            </a:r>
            <a:r>
              <a:rPr lang="zh-CN" altLang="en-US" dirty="0">
                <a:solidFill>
                  <a:srgbClr val="002060"/>
                </a:solidFill>
                <a:latin typeface="微软雅黑" panose="020B0503020204020204" pitchFamily="34" charset="-122"/>
                <a:ea typeface="微软雅黑" panose="020B0503020204020204" pitchFamily="34" charset="-122"/>
              </a:rPr>
              <a:t>公钥</a:t>
            </a:r>
            <a:r>
              <a:rPr lang="en-US" altLang="zh-CN" dirty="0">
                <a:solidFill>
                  <a:srgbClr val="002060"/>
                </a:solidFill>
                <a:latin typeface="微软雅黑" panose="020B0503020204020204" pitchFamily="34" charset="-122"/>
                <a:ea typeface="微软雅黑" panose="020B0503020204020204" pitchFamily="34" charset="-122"/>
              </a:rPr>
              <a:t>_B</a:t>
            </a:r>
            <a:r>
              <a:rPr lang="zh-CN" altLang="en-US" dirty="0" smtClean="0">
                <a:solidFill>
                  <a:srgbClr val="002060"/>
                </a:solidFill>
                <a:latin typeface="微软雅黑" panose="020B0503020204020204" pitchFamily="34" charset="-122"/>
                <a:ea typeface="微软雅黑" panose="020B0503020204020204" pitchFamily="34" charset="-122"/>
              </a:rPr>
              <a:t>加密，</a:t>
            </a:r>
            <a:r>
              <a:rPr lang="en-US" altLang="zh-CN" dirty="0" smtClean="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私钥</a:t>
            </a:r>
            <a:r>
              <a:rPr lang="en-US" altLang="zh-CN" dirty="0">
                <a:solidFill>
                  <a:srgbClr val="002060"/>
                </a:solidFill>
                <a:latin typeface="微软雅黑" panose="020B0503020204020204" pitchFamily="34" charset="-122"/>
                <a:ea typeface="微软雅黑" panose="020B0503020204020204" pitchFamily="34" charset="-122"/>
              </a:rPr>
              <a:t>_B </a:t>
            </a:r>
            <a:r>
              <a:rPr lang="zh-CN" altLang="en-US" dirty="0">
                <a:solidFill>
                  <a:srgbClr val="002060"/>
                </a:solidFill>
                <a:latin typeface="微软雅黑" panose="020B0503020204020204" pitchFamily="34" charset="-122"/>
                <a:ea typeface="微软雅黑" panose="020B0503020204020204" pitchFamily="34" charset="-122"/>
              </a:rPr>
              <a:t>被</a:t>
            </a:r>
            <a:r>
              <a:rPr lang="en-US" altLang="zh-CN" dirty="0">
                <a:solidFill>
                  <a:srgbClr val="002060"/>
                </a:solidFill>
                <a:latin typeface="微软雅黑" panose="020B0503020204020204" pitchFamily="34" charset="-122"/>
                <a:ea typeface="微软雅黑" panose="020B0503020204020204" pitchFamily="34" charset="-122"/>
              </a:rPr>
              <a:t>RSA</a:t>
            </a:r>
            <a:r>
              <a:rPr lang="zh-CN" altLang="en-US" dirty="0">
                <a:solidFill>
                  <a:srgbClr val="002060"/>
                </a:solidFill>
                <a:latin typeface="微软雅黑" panose="020B0503020204020204" pitchFamily="34" charset="-122"/>
                <a:ea typeface="微软雅黑" panose="020B0503020204020204" pitchFamily="34" charset="-122"/>
              </a:rPr>
              <a:t>公钥</a:t>
            </a:r>
            <a:r>
              <a:rPr lang="en-US" altLang="zh-CN" dirty="0">
                <a:solidFill>
                  <a:srgbClr val="002060"/>
                </a:solidFill>
                <a:latin typeface="微软雅黑" panose="020B0503020204020204" pitchFamily="34" charset="-122"/>
                <a:ea typeface="微软雅黑" panose="020B0503020204020204" pitchFamily="34" charset="-122"/>
              </a:rPr>
              <a:t>A </a:t>
            </a:r>
            <a:r>
              <a:rPr lang="zh-CN" altLang="en-US" dirty="0" smtClean="0">
                <a:solidFill>
                  <a:srgbClr val="002060"/>
                </a:solidFill>
                <a:latin typeface="微软雅黑" panose="020B0503020204020204" pitchFamily="34" charset="-122"/>
                <a:ea typeface="微软雅黑" panose="020B0503020204020204" pitchFamily="34" charset="-122"/>
              </a:rPr>
              <a:t>加密，而</a:t>
            </a:r>
            <a:r>
              <a:rPr lang="zh-CN" altLang="en-US" dirty="0">
                <a:solidFill>
                  <a:srgbClr val="002060"/>
                </a:solidFill>
                <a:latin typeface="微软雅黑" panose="020B0503020204020204" pitchFamily="34" charset="-122"/>
                <a:ea typeface="微软雅黑" panose="020B0503020204020204" pitchFamily="34" charset="-122"/>
              </a:rPr>
              <a:t>私钥</a:t>
            </a:r>
            <a:r>
              <a:rPr lang="en-US" altLang="zh-CN" dirty="0">
                <a:solidFill>
                  <a:srgbClr val="002060"/>
                </a:solidFill>
                <a:latin typeface="微软雅黑" panose="020B0503020204020204" pitchFamily="34" charset="-122"/>
                <a:ea typeface="微软雅黑" panose="020B0503020204020204" pitchFamily="34" charset="-122"/>
              </a:rPr>
              <a:t>_A</a:t>
            </a:r>
            <a:r>
              <a:rPr lang="zh-CN" altLang="en-US" dirty="0">
                <a:solidFill>
                  <a:srgbClr val="002060"/>
                </a:solidFill>
                <a:latin typeface="微软雅黑" panose="020B0503020204020204" pitchFamily="34" charset="-122"/>
                <a:ea typeface="微软雅黑" panose="020B0503020204020204" pitchFamily="34" charset="-122"/>
              </a:rPr>
              <a:t>在攻击者手</a:t>
            </a:r>
            <a:r>
              <a:rPr lang="zh-CN" altLang="en-US" dirty="0" smtClean="0">
                <a:solidFill>
                  <a:srgbClr val="002060"/>
                </a:solidFill>
                <a:latin typeface="微软雅黑" panose="020B0503020204020204" pitchFamily="34" charset="-122"/>
                <a:ea typeface="微软雅黑" panose="020B0503020204020204" pitchFamily="34" charset="-122"/>
              </a:rPr>
              <a:t>里。</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6074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sz="2800" dirty="0" smtClean="0">
                <a:solidFill>
                  <a:schemeClr val="accent1">
                    <a:lumMod val="50000"/>
                  </a:schemeClr>
                </a:solidFill>
              </a:rPr>
              <a:t> 技术</a:t>
            </a:r>
            <a:r>
              <a:rPr lang="zh-CN" altLang="en-US" sz="2800" dirty="0">
                <a:solidFill>
                  <a:schemeClr val="accent1">
                    <a:lumMod val="50000"/>
                  </a:schemeClr>
                </a:solidFill>
              </a:rPr>
              <a:t>的</a:t>
            </a:r>
            <a:r>
              <a:rPr lang="zh-CN" altLang="en-US" sz="2800" dirty="0" smtClean="0">
                <a:solidFill>
                  <a:schemeClr val="accent1">
                    <a:lumMod val="50000"/>
                  </a:schemeClr>
                </a:solidFill>
              </a:rPr>
              <a:t>发展过程</a:t>
            </a:r>
            <a:endParaRPr lang="en-US" altLang="zh-CN" sz="2800" dirty="0" smtClean="0">
              <a:solidFill>
                <a:schemeClr val="accent1">
                  <a:lumMod val="50000"/>
                </a:schemeClr>
              </a:solidFill>
            </a:endParaRPr>
          </a:p>
          <a:p>
            <a:pPr lvl="2"/>
            <a:r>
              <a:rPr lang="zh-CN" altLang="en-US" sz="2400" dirty="0" smtClean="0">
                <a:solidFill>
                  <a:schemeClr val="accent1">
                    <a:lumMod val="50000"/>
                  </a:schemeClr>
                </a:solidFill>
              </a:rPr>
              <a:t> 第</a:t>
            </a:r>
            <a:r>
              <a:rPr lang="zh-CN" altLang="en-US" sz="2400" dirty="0">
                <a:solidFill>
                  <a:schemeClr val="accent1">
                    <a:lumMod val="50000"/>
                  </a:schemeClr>
                </a:solidFill>
              </a:rPr>
              <a:t>一代反病毒技术</a:t>
            </a:r>
          </a:p>
          <a:p>
            <a:pPr lvl="3"/>
            <a:r>
              <a:rPr lang="zh-CN" altLang="en-US" sz="2400" dirty="0" smtClean="0">
                <a:solidFill>
                  <a:schemeClr val="accent1">
                    <a:lumMod val="50000"/>
                  </a:schemeClr>
                </a:solidFill>
              </a:rPr>
              <a:t>采用</a:t>
            </a:r>
            <a:r>
              <a:rPr lang="zh-CN" altLang="en-US" sz="2400" dirty="0">
                <a:solidFill>
                  <a:schemeClr val="accent1">
                    <a:lumMod val="50000"/>
                  </a:schemeClr>
                </a:solidFill>
              </a:rPr>
              <a:t>单纯的病毒特征代码分析，清除染毒文件中的病毒</a:t>
            </a:r>
          </a:p>
          <a:p>
            <a:pPr lvl="2"/>
            <a:r>
              <a:rPr lang="zh-CN" altLang="en-US" sz="2400" dirty="0" smtClean="0">
                <a:solidFill>
                  <a:schemeClr val="accent1">
                    <a:lumMod val="50000"/>
                  </a:schemeClr>
                </a:solidFill>
              </a:rPr>
              <a:t> 第二</a:t>
            </a:r>
            <a:r>
              <a:rPr lang="zh-CN" altLang="en-US" sz="2400" dirty="0">
                <a:solidFill>
                  <a:schemeClr val="accent1">
                    <a:lumMod val="50000"/>
                  </a:schemeClr>
                </a:solidFill>
              </a:rPr>
              <a:t>代反病毒技术</a:t>
            </a:r>
          </a:p>
          <a:p>
            <a:pPr lvl="3"/>
            <a:r>
              <a:rPr lang="zh-CN" altLang="en-US" sz="2400" dirty="0" smtClean="0">
                <a:solidFill>
                  <a:schemeClr val="accent1">
                    <a:lumMod val="50000"/>
                  </a:schemeClr>
                </a:solidFill>
              </a:rPr>
              <a:t>采用</a:t>
            </a:r>
            <a:r>
              <a:rPr lang="zh-CN" altLang="en-US" sz="2400" dirty="0">
                <a:solidFill>
                  <a:schemeClr val="accent1">
                    <a:lumMod val="50000"/>
                  </a:schemeClr>
                </a:solidFill>
              </a:rPr>
              <a:t>静态广谱特征扫描技术检测病毒，可以检测变形病毒，但是误报率</a:t>
            </a:r>
            <a:r>
              <a:rPr lang="zh-CN" altLang="en-US" sz="2400" dirty="0" smtClean="0">
                <a:solidFill>
                  <a:schemeClr val="accent1">
                    <a:lumMod val="50000"/>
                  </a:schemeClr>
                </a:solidFill>
              </a:rPr>
              <a:t>高</a:t>
            </a:r>
            <a:endParaRPr lang="zh-CN" altLang="en-US" sz="2400" dirty="0">
              <a:solidFill>
                <a:schemeClr val="accent1">
                  <a:lumMod val="50000"/>
                </a:schemeClr>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37668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sz="2800" dirty="0" smtClean="0">
                <a:solidFill>
                  <a:schemeClr val="accent1">
                    <a:lumMod val="50000"/>
                  </a:schemeClr>
                </a:solidFill>
              </a:rPr>
              <a:t> 技术</a:t>
            </a:r>
            <a:r>
              <a:rPr lang="zh-CN" altLang="en-US" sz="2800" dirty="0">
                <a:solidFill>
                  <a:schemeClr val="accent1">
                    <a:lumMod val="50000"/>
                  </a:schemeClr>
                </a:solidFill>
              </a:rPr>
              <a:t>的</a:t>
            </a:r>
            <a:r>
              <a:rPr lang="zh-CN" altLang="en-US" sz="2800" dirty="0" smtClean="0">
                <a:solidFill>
                  <a:schemeClr val="accent1">
                    <a:lumMod val="50000"/>
                  </a:schemeClr>
                </a:solidFill>
              </a:rPr>
              <a:t>发展过程</a:t>
            </a:r>
            <a:endParaRPr lang="en-US" altLang="zh-CN" sz="2800" dirty="0" smtClean="0">
              <a:solidFill>
                <a:schemeClr val="accent1">
                  <a:lumMod val="50000"/>
                </a:schemeClr>
              </a:solidFill>
            </a:endParaRPr>
          </a:p>
          <a:p>
            <a:pPr lvl="2"/>
            <a:r>
              <a:rPr lang="zh-CN" altLang="en-US" sz="2400" dirty="0">
                <a:solidFill>
                  <a:schemeClr val="accent1">
                    <a:lumMod val="50000"/>
                  </a:schemeClr>
                </a:solidFill>
              </a:rPr>
              <a:t>第三代</a:t>
            </a:r>
            <a:r>
              <a:rPr lang="zh-CN" altLang="en-US" sz="2400" dirty="0" smtClean="0">
                <a:solidFill>
                  <a:schemeClr val="accent1">
                    <a:lumMod val="50000"/>
                  </a:schemeClr>
                </a:solidFill>
              </a:rPr>
              <a:t>反病毒技术</a:t>
            </a:r>
            <a:endParaRPr lang="zh-CN" altLang="en-US" sz="2400" dirty="0">
              <a:solidFill>
                <a:schemeClr val="accent1">
                  <a:lumMod val="50000"/>
                </a:schemeClr>
              </a:solidFill>
            </a:endParaRPr>
          </a:p>
          <a:p>
            <a:pPr lvl="3"/>
            <a:r>
              <a:rPr lang="zh-CN" altLang="en-US" sz="2200" dirty="0" smtClean="0">
                <a:solidFill>
                  <a:schemeClr val="accent1">
                    <a:lumMod val="50000"/>
                  </a:schemeClr>
                </a:solidFill>
              </a:rPr>
              <a:t>将</a:t>
            </a:r>
            <a:r>
              <a:rPr lang="zh-CN" altLang="en-US" sz="2200" dirty="0">
                <a:solidFill>
                  <a:schemeClr val="accent1">
                    <a:lumMod val="50000"/>
                  </a:schemeClr>
                </a:solidFill>
              </a:rPr>
              <a:t>静态扫描技术和动态仿真跟踪技术结合起来，将查找病毒和清除病毒合二为一。</a:t>
            </a:r>
          </a:p>
          <a:p>
            <a:pPr lvl="2"/>
            <a:r>
              <a:rPr lang="zh-CN" altLang="en-US" sz="2400" dirty="0">
                <a:solidFill>
                  <a:schemeClr val="accent1">
                    <a:lumMod val="50000"/>
                  </a:schemeClr>
                </a:solidFill>
              </a:rPr>
              <a:t>第四代反病毒技术</a:t>
            </a:r>
          </a:p>
          <a:p>
            <a:pPr lvl="3"/>
            <a:r>
              <a:rPr lang="zh-CN" altLang="en-US" sz="2200" dirty="0" smtClean="0">
                <a:solidFill>
                  <a:schemeClr val="accent1">
                    <a:lumMod val="50000"/>
                  </a:schemeClr>
                </a:solidFill>
              </a:rPr>
              <a:t>基于</a:t>
            </a:r>
            <a:r>
              <a:rPr lang="zh-CN" altLang="en-US" sz="2200" dirty="0">
                <a:solidFill>
                  <a:schemeClr val="accent1">
                    <a:lumMod val="50000"/>
                  </a:schemeClr>
                </a:solidFill>
              </a:rPr>
              <a:t>病毒家族体系的命名规则、基于多位</a:t>
            </a:r>
            <a:r>
              <a:rPr lang="en-US" altLang="zh-CN" sz="2200" dirty="0">
                <a:solidFill>
                  <a:schemeClr val="accent1">
                    <a:lumMod val="50000"/>
                  </a:schemeClr>
                </a:solidFill>
              </a:rPr>
              <a:t>CRC</a:t>
            </a:r>
            <a:r>
              <a:rPr lang="zh-CN" altLang="en-US" sz="2200" dirty="0">
                <a:solidFill>
                  <a:schemeClr val="accent1">
                    <a:lumMod val="50000"/>
                  </a:schemeClr>
                </a:solidFill>
              </a:rPr>
              <a:t>校验和扫描机理、启发式智能代码分析模块、动态数据还原模块</a:t>
            </a:r>
            <a:r>
              <a:rPr lang="en-US" altLang="zh-CN" sz="2200" dirty="0">
                <a:solidFill>
                  <a:schemeClr val="accent1">
                    <a:lumMod val="50000"/>
                  </a:schemeClr>
                </a:solidFill>
              </a:rPr>
              <a:t>(</a:t>
            </a:r>
            <a:r>
              <a:rPr lang="zh-CN" altLang="en-US" sz="2200" dirty="0">
                <a:solidFill>
                  <a:schemeClr val="accent1">
                    <a:lumMod val="50000"/>
                  </a:schemeClr>
                </a:solidFill>
              </a:rPr>
              <a:t>能查出隐蔽性极强的压缩加密文件中的病毒</a:t>
            </a:r>
            <a:r>
              <a:rPr lang="en-US" altLang="zh-CN" sz="2200" dirty="0">
                <a:solidFill>
                  <a:schemeClr val="accent1">
                    <a:lumMod val="50000"/>
                  </a:schemeClr>
                </a:solidFill>
              </a:rPr>
              <a:t>)</a:t>
            </a:r>
            <a:r>
              <a:rPr lang="zh-CN" altLang="en-US" sz="2200" dirty="0">
                <a:solidFill>
                  <a:schemeClr val="accent1">
                    <a:lumMod val="50000"/>
                  </a:schemeClr>
                </a:solidFill>
              </a:rPr>
              <a:t>、内存解毒模块、自身免疫模块等先进的解毒技术</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矩形 2"/>
          <p:cNvSpPr>
            <a:spLocks noChangeArrowheads="1"/>
          </p:cNvSpPr>
          <p:nvPr/>
        </p:nvSpPr>
        <p:spPr bwMode="auto">
          <a:xfrm>
            <a:off x="1775520" y="5582748"/>
            <a:ext cx="94330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spcBef>
                <a:spcPct val="0"/>
              </a:spcBef>
              <a:buFontTx/>
              <a:buNone/>
            </a:pPr>
            <a:r>
              <a:rPr lang="zh-CN" altLang="en-US" sz="2000" dirty="0">
                <a:solidFill>
                  <a:srgbClr val="002060"/>
                </a:solidFill>
                <a:latin typeface="微软雅黑" panose="020B0503020204020204" pitchFamily="34" charset="-122"/>
                <a:ea typeface="微软雅黑" panose="020B0503020204020204" pitchFamily="34" charset="-122"/>
              </a:rPr>
              <a:t>目前杀毒软件仍然是以</a:t>
            </a:r>
            <a:r>
              <a:rPr lang="zh-CN" altLang="en-US" sz="2000" dirty="0">
                <a:solidFill>
                  <a:srgbClr val="C00000"/>
                </a:solidFill>
                <a:latin typeface="微软雅黑" panose="020B0503020204020204" pitchFamily="34" charset="-122"/>
                <a:ea typeface="微软雅黑" panose="020B0503020204020204" pitchFamily="34" charset="-122"/>
              </a:rPr>
              <a:t>特征检测杀毒为主</a:t>
            </a:r>
            <a:r>
              <a:rPr lang="zh-CN" altLang="en-US" sz="2000" dirty="0">
                <a:solidFill>
                  <a:srgbClr val="002060"/>
                </a:solidFill>
                <a:latin typeface="微软雅黑" panose="020B0503020204020204" pitchFamily="34" charset="-122"/>
                <a:ea typeface="微软雅黑" panose="020B0503020204020204" pitchFamily="34" charset="-122"/>
              </a:rPr>
              <a:t>，行为</a:t>
            </a:r>
            <a:r>
              <a:rPr lang="zh-CN" altLang="en-US" sz="2000" dirty="0">
                <a:solidFill>
                  <a:srgbClr val="C00000"/>
                </a:solidFill>
                <a:latin typeface="微软雅黑" panose="020B0503020204020204" pitchFamily="34" charset="-122"/>
                <a:ea typeface="微软雅黑" panose="020B0503020204020204" pitchFamily="34" charset="-122"/>
              </a:rPr>
              <a:t>启发式扫描检测技术为辅</a:t>
            </a:r>
          </a:p>
        </p:txBody>
      </p:sp>
    </p:spTree>
    <p:extLst>
      <p:ext uri="{BB962C8B-B14F-4D97-AF65-F5344CB8AC3E}">
        <p14:creationId xmlns:p14="http://schemas.microsoft.com/office/powerpoint/2010/main" val="27540048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631660" y="1802265"/>
            <a:ext cx="11233248" cy="4034483"/>
          </a:xfrm>
        </p:spPr>
        <p:txBody>
          <a:bodyPr/>
          <a:lstStyle/>
          <a:p>
            <a:pPr lvl="1"/>
            <a:r>
              <a:rPr lang="zh-CN" altLang="en-US" sz="2800" dirty="0" smtClean="0">
                <a:solidFill>
                  <a:schemeClr val="accent1">
                    <a:lumMod val="50000"/>
                  </a:schemeClr>
                </a:solidFill>
              </a:rPr>
              <a:t> 技术分类</a:t>
            </a:r>
            <a:endParaRPr lang="en-US" altLang="zh-CN" sz="2800" dirty="0" smtClean="0">
              <a:solidFill>
                <a:schemeClr val="accent1">
                  <a:lumMod val="50000"/>
                </a:schemeClr>
              </a:solidFill>
            </a:endParaRPr>
          </a:p>
          <a:p>
            <a:pPr lvl="2"/>
            <a:r>
              <a:rPr lang="zh-CN" altLang="en-US" sz="2400" dirty="0" smtClean="0">
                <a:solidFill>
                  <a:schemeClr val="accent1">
                    <a:lumMod val="50000"/>
                  </a:schemeClr>
                </a:solidFill>
              </a:rPr>
              <a:t> 病毒预防</a:t>
            </a:r>
            <a:r>
              <a:rPr lang="zh-CN" altLang="en-US" sz="2400" dirty="0">
                <a:solidFill>
                  <a:schemeClr val="accent1">
                    <a:lumMod val="50000"/>
                  </a:schemeClr>
                </a:solidFill>
              </a:rPr>
              <a:t>技术</a:t>
            </a:r>
          </a:p>
          <a:p>
            <a:pPr lvl="2"/>
            <a:r>
              <a:rPr lang="zh-CN" altLang="en-US" sz="2400" dirty="0" smtClean="0">
                <a:solidFill>
                  <a:schemeClr val="accent1">
                    <a:lumMod val="50000"/>
                  </a:schemeClr>
                </a:solidFill>
              </a:rPr>
              <a:t> 病毒检测</a:t>
            </a:r>
            <a:r>
              <a:rPr lang="zh-CN" altLang="en-US" sz="2400" dirty="0">
                <a:solidFill>
                  <a:schemeClr val="accent1">
                    <a:lumMod val="50000"/>
                  </a:schemeClr>
                </a:solidFill>
              </a:rPr>
              <a:t>技术</a:t>
            </a:r>
          </a:p>
          <a:p>
            <a:pPr lvl="2"/>
            <a:r>
              <a:rPr lang="zh-CN" altLang="en-US" sz="2400" dirty="0" smtClean="0">
                <a:solidFill>
                  <a:schemeClr val="accent1">
                    <a:lumMod val="50000"/>
                  </a:schemeClr>
                </a:solidFill>
              </a:rPr>
              <a:t> 病毒消除</a:t>
            </a:r>
            <a:r>
              <a:rPr lang="zh-CN" altLang="en-US" sz="2400" dirty="0">
                <a:solidFill>
                  <a:schemeClr val="accent1">
                    <a:lumMod val="50000"/>
                  </a:schemeClr>
                </a:solidFill>
              </a:rPr>
              <a:t>技术</a:t>
            </a:r>
          </a:p>
          <a:p>
            <a:pPr lvl="2"/>
            <a:r>
              <a:rPr lang="zh-CN" altLang="en-US" sz="2400" dirty="0" smtClean="0">
                <a:solidFill>
                  <a:schemeClr val="accent1">
                    <a:lumMod val="50000"/>
                  </a:schemeClr>
                </a:solidFill>
              </a:rPr>
              <a:t> 病毒免疫</a:t>
            </a:r>
            <a:r>
              <a:rPr lang="zh-CN" altLang="en-US" sz="2400" dirty="0">
                <a:solidFill>
                  <a:schemeClr val="accent1">
                    <a:lumMod val="50000"/>
                  </a:schemeClr>
                </a:solidFill>
              </a:rPr>
              <a:t>技术</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44704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sz="2800" dirty="0" smtClean="0"/>
              <a:t> </a:t>
            </a:r>
            <a:r>
              <a:rPr lang="zh-CN" altLang="en-US" sz="2800" dirty="0" smtClean="0"/>
              <a:t>病毒检测技术</a:t>
            </a:r>
            <a:endParaRPr lang="en-US" altLang="zh-CN" sz="2800" dirty="0" smtClean="0"/>
          </a:p>
          <a:p>
            <a:pPr lvl="2"/>
            <a:r>
              <a:rPr lang="zh-CN" altLang="en-US" sz="2400" dirty="0" smtClean="0"/>
              <a:t> 手工</a:t>
            </a:r>
            <a:r>
              <a:rPr lang="zh-CN" altLang="en-US" sz="2400" dirty="0"/>
              <a:t>检测</a:t>
            </a:r>
          </a:p>
          <a:p>
            <a:pPr lvl="3"/>
            <a:r>
              <a:rPr lang="zh-CN" altLang="en-US" sz="2400" dirty="0" smtClean="0"/>
              <a:t>利用</a:t>
            </a:r>
            <a:r>
              <a:rPr lang="en-US" altLang="zh-CN" sz="2400" dirty="0" smtClean="0"/>
              <a:t>IDA</a:t>
            </a:r>
            <a:r>
              <a:rPr lang="zh-CN" altLang="en-US" sz="2400" dirty="0" smtClean="0"/>
              <a:t>、</a:t>
            </a:r>
            <a:r>
              <a:rPr lang="en-US" altLang="zh-CN" sz="2400" dirty="0" err="1"/>
              <a:t>OllyDBGDebug</a:t>
            </a:r>
            <a:r>
              <a:rPr lang="zh-CN" altLang="en-US" sz="2400" dirty="0" smtClean="0"/>
              <a:t>、</a:t>
            </a:r>
            <a:r>
              <a:rPr lang="en-US" altLang="zh-CN" sz="2400" dirty="0" err="1" smtClean="0"/>
              <a:t>PCTools</a:t>
            </a:r>
            <a:r>
              <a:rPr lang="zh-CN" altLang="en-US" sz="2400" dirty="0" smtClean="0"/>
              <a:t>、</a:t>
            </a:r>
            <a:r>
              <a:rPr lang="en-US" altLang="zh-CN" sz="2400" dirty="0" err="1" smtClean="0"/>
              <a:t>SysInfo</a:t>
            </a:r>
            <a:r>
              <a:rPr lang="zh-CN" altLang="en-US" sz="2400" dirty="0" smtClean="0"/>
              <a:t>、</a:t>
            </a:r>
            <a:r>
              <a:rPr lang="en-US" altLang="zh-CN" sz="2400" dirty="0" err="1" smtClean="0"/>
              <a:t>WinHex</a:t>
            </a:r>
            <a:r>
              <a:rPr lang="zh-CN" altLang="en-US" sz="2400" dirty="0" smtClean="0"/>
              <a:t>等工具软件进行病毒的检测，这种方法比较复杂，费时费力</a:t>
            </a:r>
          </a:p>
          <a:p>
            <a:pPr lvl="3"/>
            <a:r>
              <a:rPr lang="zh-CN" altLang="en-US" sz="2400" dirty="0" smtClean="0"/>
              <a:t>可以</a:t>
            </a:r>
            <a:r>
              <a:rPr lang="zh-CN" altLang="en-US" sz="2400" dirty="0"/>
              <a:t>剖析病毒、可以检测一些自动检测工具不能识别的新</a:t>
            </a:r>
            <a:r>
              <a:rPr lang="zh-CN" altLang="en-US" sz="2400" dirty="0" smtClean="0"/>
              <a:t>病毒</a:t>
            </a:r>
            <a:endParaRPr lang="zh-CN" altLang="en-US" sz="2400"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横卷形 5"/>
          <p:cNvSpPr/>
          <p:nvPr/>
        </p:nvSpPr>
        <p:spPr>
          <a:xfrm>
            <a:off x="3454400" y="4797152"/>
            <a:ext cx="3145656" cy="86409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最为可靠</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20478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p:txBody>
          <a:bodyPr/>
          <a:lstStyle/>
          <a:p>
            <a:pPr lvl="1"/>
            <a:r>
              <a:rPr lang="en-US" altLang="zh-CN" sz="2800" dirty="0" smtClean="0"/>
              <a:t> </a:t>
            </a:r>
            <a:r>
              <a:rPr lang="zh-CN" altLang="en-US" sz="2800" dirty="0" smtClean="0"/>
              <a:t>病毒检测技术</a:t>
            </a:r>
            <a:endParaRPr lang="en-US" altLang="zh-CN" sz="2800" dirty="0" smtClean="0"/>
          </a:p>
          <a:p>
            <a:pPr lvl="2"/>
            <a:r>
              <a:rPr lang="zh-CN" altLang="en-US" sz="2400" dirty="0" smtClean="0"/>
              <a:t> 自动检测</a:t>
            </a:r>
            <a:endParaRPr lang="zh-CN" altLang="en-US" sz="2400" dirty="0"/>
          </a:p>
          <a:p>
            <a:pPr lvl="3"/>
            <a:r>
              <a:rPr lang="zh-CN" altLang="en-US" sz="2200" dirty="0" smtClean="0"/>
              <a:t>利用</a:t>
            </a:r>
            <a:r>
              <a:rPr lang="zh-CN" altLang="en-US" sz="2200" dirty="0"/>
              <a:t>一些专业诊断软件来判断引导扇区、磁盘文件是否有毒的方法</a:t>
            </a:r>
          </a:p>
          <a:p>
            <a:pPr lvl="3"/>
            <a:r>
              <a:rPr lang="zh-CN" altLang="en-US" sz="2200" dirty="0" smtClean="0"/>
              <a:t>自动检测</a:t>
            </a:r>
            <a:r>
              <a:rPr lang="zh-CN" altLang="en-US" sz="2200" dirty="0"/>
              <a:t>比较简单，一般用户都可以进行，但需要较好的诊断软件</a:t>
            </a:r>
          </a:p>
          <a:p>
            <a:pPr lvl="3"/>
            <a:r>
              <a:rPr lang="zh-CN" altLang="en-US" sz="2200" dirty="0" smtClean="0"/>
              <a:t>可</a:t>
            </a:r>
            <a:r>
              <a:rPr lang="zh-CN" altLang="en-US" sz="2200" dirty="0"/>
              <a:t>方便地检测大量的病毒，自动检测工具的发展总是滞后于病毒的</a:t>
            </a:r>
            <a:r>
              <a:rPr lang="zh-CN" altLang="en-US" sz="2200" dirty="0" smtClean="0"/>
              <a:t>发展</a:t>
            </a:r>
            <a:endParaRPr lang="zh-CN" altLang="en-US" sz="2200"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横卷形 5"/>
          <p:cNvSpPr/>
          <p:nvPr/>
        </p:nvSpPr>
        <p:spPr>
          <a:xfrm>
            <a:off x="3454400" y="4797152"/>
            <a:ext cx="3145656" cy="86409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便捷高效</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65247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6312701" cy="4034483"/>
          </a:xfrm>
        </p:spPr>
        <p:txBody>
          <a:bodyPr/>
          <a:lstStyle/>
          <a:p>
            <a:pPr lvl="1"/>
            <a:r>
              <a:rPr lang="en-US" altLang="zh-CN" sz="2800" dirty="0" smtClean="0"/>
              <a:t> </a:t>
            </a:r>
            <a:r>
              <a:rPr lang="zh-CN" altLang="en-US" sz="2800" dirty="0" smtClean="0"/>
              <a:t>病毒检测技术</a:t>
            </a:r>
            <a:endParaRPr lang="en-US" altLang="zh-CN" sz="2800" dirty="0" smtClean="0"/>
          </a:p>
          <a:p>
            <a:pPr lvl="2"/>
            <a:r>
              <a:rPr lang="zh-CN" altLang="en-US" sz="2400" dirty="0" smtClean="0"/>
              <a:t> 自动检测技术实例</a:t>
            </a:r>
            <a:r>
              <a:rPr lang="en-US" altLang="zh-CN" sz="2400" dirty="0" smtClean="0"/>
              <a:t>——</a:t>
            </a:r>
            <a:r>
              <a:rPr lang="zh-CN" altLang="en-US" sz="2400" dirty="0" smtClean="0"/>
              <a:t>特征值检测</a:t>
            </a:r>
            <a:endParaRPr lang="en-US" altLang="zh-CN" sz="2400" dirty="0" smtClean="0"/>
          </a:p>
          <a:p>
            <a:pPr lvl="3"/>
            <a:r>
              <a:rPr lang="zh-CN" altLang="en-US" dirty="0"/>
              <a:t>一些常见的病毒具有很明显的特征，即病毒中含有特殊的字符串。用抗病毒软件检查文件中是否存在这些特征，从而判定是否发生感染 </a:t>
            </a:r>
          </a:p>
          <a:p>
            <a:pPr lvl="3"/>
            <a:r>
              <a:rPr lang="zh-CN" altLang="en-US" dirty="0"/>
              <a:t>计算机病毒的特征值有别于病毒标识，特征值是指一种病毒有别于另一种病毒的字符串，有时简称特征</a:t>
            </a:r>
            <a:r>
              <a:rPr lang="zh-CN" altLang="en-US" dirty="0" smtClean="0"/>
              <a:t>串。</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8184232" y="5085184"/>
            <a:ext cx="2348894" cy="86409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局限性？</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46082" name="Picture 2" descr="https://timgsa.baidu.com/timg?image&amp;quality=80&amp;size=b9999_10000&amp;sec=1574774963470&amp;di=f05a92d6d4d6607d5874e9310b375403&amp;imgtype=0&amp;src=http%3A%2F%2Fimg2018.cnblogs.com%2Fblog%2F1379525%2F201911%2F1379525-20191103145453190-18491219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6" y="2528541"/>
            <a:ext cx="5259354" cy="211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5606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6" presetClass="entr" presetSubtype="32" fill="hold" nodeType="withEffect">
                                  <p:stCondLst>
                                    <p:cond delay="0"/>
                                  </p:stCondLst>
                                  <p:childTnLst>
                                    <p:set>
                                      <p:cBhvr>
                                        <p:cTn id="20" dur="1" fill="hold">
                                          <p:stCondLst>
                                            <p:cond delay="0"/>
                                          </p:stCondLst>
                                        </p:cTn>
                                        <p:tgtEl>
                                          <p:spTgt spid="46082"/>
                                        </p:tgtEl>
                                        <p:attrNameLst>
                                          <p:attrName>style.visibility</p:attrName>
                                        </p:attrNameLst>
                                      </p:cBhvr>
                                      <p:to>
                                        <p:strVal val="visible"/>
                                      </p:to>
                                    </p:set>
                                    <p:animEffect transition="in" filter="circle(out)">
                                      <p:cBhvr>
                                        <p:cTn id="21" dur="2000"/>
                                        <p:tgtEl>
                                          <p:spTgt spid="4608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6456717" cy="4034483"/>
          </a:xfrm>
        </p:spPr>
        <p:txBody>
          <a:bodyPr>
            <a:normAutofit/>
          </a:bodyPr>
          <a:lstStyle/>
          <a:p>
            <a:pPr lvl="1"/>
            <a:r>
              <a:rPr lang="zh-CN" altLang="en-US" dirty="0" smtClean="0"/>
              <a:t> 起源</a:t>
            </a:r>
            <a:endParaRPr lang="en-US" altLang="zh-CN" dirty="0" smtClean="0"/>
          </a:p>
          <a:p>
            <a:pPr lvl="2"/>
            <a:r>
              <a:rPr lang="zh-CN" altLang="en-US" dirty="0" smtClean="0"/>
              <a:t>冯</a:t>
            </a:r>
            <a:r>
              <a:rPr lang="en-US" altLang="zh-CN" dirty="0"/>
              <a:t>.</a:t>
            </a:r>
            <a:r>
              <a:rPr lang="zh-CN" altLang="en-US" dirty="0"/>
              <a:t>诺</a:t>
            </a:r>
            <a:r>
              <a:rPr lang="zh-CN" altLang="en-US" dirty="0" smtClean="0"/>
              <a:t>伊曼：</a:t>
            </a:r>
            <a:r>
              <a:rPr lang="en-US" altLang="zh-CN" dirty="0" smtClean="0"/>
              <a:t>1949</a:t>
            </a:r>
            <a:r>
              <a:rPr lang="zh-CN" altLang="en-US" dirty="0"/>
              <a:t>年在论文</a:t>
            </a:r>
            <a:r>
              <a:rPr lang="en-US" altLang="zh-CN" dirty="0"/>
              <a:t>《</a:t>
            </a:r>
            <a:r>
              <a:rPr lang="zh-CN" altLang="en-US" dirty="0"/>
              <a:t>复杂自动装置的理论及组织的进行</a:t>
            </a:r>
            <a:r>
              <a:rPr lang="en-US" altLang="zh-CN" dirty="0"/>
              <a:t>》</a:t>
            </a:r>
            <a:r>
              <a:rPr lang="zh-CN" altLang="en-US" dirty="0"/>
              <a:t>里，已经勾勒出病毒程序的蓝图。他指出存在可以自我复制的程序</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矩形 6"/>
          <p:cNvSpPr/>
          <p:nvPr/>
        </p:nvSpPr>
        <p:spPr>
          <a:xfrm>
            <a:off x="8019852" y="1846955"/>
            <a:ext cx="2487626" cy="3312368"/>
          </a:xfrm>
          <a:prstGeom prst="rect">
            <a:avLst/>
          </a:prstGeom>
          <a:blipFill>
            <a:blip r:embed="rId2">
              <a:extLst>
                <a:ext uri="{28A0092B-C50C-407E-A947-70E740481C1C}">
                  <a14:useLocalDpi xmlns:a14="http://schemas.microsoft.com/office/drawing/2010/main" val="0"/>
                </a:ext>
              </a:extLst>
            </a:blip>
            <a:srcRect/>
            <a:stretch>
              <a:fillRect l="-8000" r="-8000"/>
            </a:stretch>
          </a:blip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6" name="横卷形 5"/>
          <p:cNvSpPr/>
          <p:nvPr/>
        </p:nvSpPr>
        <p:spPr>
          <a:xfrm>
            <a:off x="2495600" y="4221088"/>
            <a:ext cx="3096344" cy="1008112"/>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理论基础</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6977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6" presetClass="entr" presetSubtype="3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out)">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6888765" cy="4034483"/>
          </a:xfrm>
        </p:spPr>
        <p:txBody>
          <a:bodyPr/>
          <a:lstStyle/>
          <a:p>
            <a:pPr lvl="1"/>
            <a:r>
              <a:rPr lang="en-US" altLang="zh-CN" sz="2800" dirty="0" smtClean="0"/>
              <a:t> </a:t>
            </a:r>
            <a:r>
              <a:rPr lang="zh-CN" altLang="en-US" sz="2800" dirty="0" smtClean="0"/>
              <a:t>病毒检测技术</a:t>
            </a:r>
            <a:endParaRPr lang="en-US" altLang="zh-CN" sz="2800" dirty="0" smtClean="0"/>
          </a:p>
          <a:p>
            <a:pPr lvl="2"/>
            <a:r>
              <a:rPr lang="zh-CN" altLang="en-US" sz="2400" dirty="0" smtClean="0"/>
              <a:t> 自动检测</a:t>
            </a:r>
            <a:r>
              <a:rPr lang="zh-CN" altLang="en-US" sz="2400" dirty="0"/>
              <a:t>技术</a:t>
            </a:r>
            <a:r>
              <a:rPr lang="zh-CN" altLang="en-US" sz="2400" dirty="0" smtClean="0"/>
              <a:t>实例</a:t>
            </a:r>
            <a:r>
              <a:rPr lang="en-US" altLang="zh-CN" sz="2400" dirty="0" smtClean="0"/>
              <a:t>——</a:t>
            </a:r>
            <a:r>
              <a:rPr lang="zh-CN" altLang="en-US" sz="2400" dirty="0" smtClean="0"/>
              <a:t>校验和</a:t>
            </a:r>
            <a:r>
              <a:rPr lang="zh-CN" altLang="en-US" sz="2400" dirty="0"/>
              <a:t>检测技术</a:t>
            </a:r>
          </a:p>
          <a:p>
            <a:pPr lvl="3"/>
            <a:r>
              <a:rPr lang="zh-CN" altLang="en-US" sz="2400" dirty="0" smtClean="0"/>
              <a:t>根据</a:t>
            </a:r>
            <a:r>
              <a:rPr lang="zh-CN" altLang="en-US" sz="2400" dirty="0"/>
              <a:t>正常文件的信息</a:t>
            </a:r>
            <a:r>
              <a:rPr lang="en-US" altLang="zh-CN" sz="2400" dirty="0"/>
              <a:t>(</a:t>
            </a:r>
            <a:r>
              <a:rPr lang="zh-CN" altLang="en-US" sz="2400" dirty="0"/>
              <a:t>包括文件名称、大小、时间、日期及内容</a:t>
            </a:r>
            <a:r>
              <a:rPr lang="en-US" altLang="zh-CN" sz="2400" dirty="0"/>
              <a:t>)</a:t>
            </a:r>
            <a:r>
              <a:rPr lang="zh-CN" altLang="en-US" sz="2400" dirty="0"/>
              <a:t>，计算其校验和</a:t>
            </a:r>
          </a:p>
          <a:p>
            <a:pPr lvl="3"/>
            <a:r>
              <a:rPr lang="zh-CN" altLang="en-US" sz="2400" dirty="0" smtClean="0"/>
              <a:t>定期</a:t>
            </a:r>
            <a:r>
              <a:rPr lang="zh-CN" altLang="en-US" sz="2400" dirty="0"/>
              <a:t>地或每次使用文件前，检查文件现有信息算出的校验和与原来保存的校验和是否一致</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8" name="横卷形 7"/>
          <p:cNvSpPr/>
          <p:nvPr/>
        </p:nvSpPr>
        <p:spPr>
          <a:xfrm>
            <a:off x="8184232" y="5085184"/>
            <a:ext cx="2348894" cy="864096"/>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局限性？</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2636912"/>
            <a:ext cx="4759840" cy="2118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5158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6" presetClass="entr" presetSubtype="32"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out)">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81253" cy="4034483"/>
          </a:xfrm>
        </p:spPr>
        <p:txBody>
          <a:bodyPr/>
          <a:lstStyle/>
          <a:p>
            <a:pPr lvl="1"/>
            <a:r>
              <a:rPr lang="en-US" altLang="zh-CN" dirty="0" smtClean="0"/>
              <a:t> </a:t>
            </a:r>
            <a:r>
              <a:rPr lang="zh-CN" altLang="en-US" dirty="0" smtClean="0"/>
              <a:t>病毒检测技术</a:t>
            </a:r>
            <a:endParaRPr lang="en-US" altLang="zh-CN" dirty="0" smtClean="0"/>
          </a:p>
          <a:p>
            <a:pPr lvl="2"/>
            <a:r>
              <a:rPr lang="zh-CN" altLang="en-US" sz="2000" dirty="0"/>
              <a:t>自动检测技术</a:t>
            </a:r>
            <a:r>
              <a:rPr lang="zh-CN" altLang="en-US" sz="2000" dirty="0" smtClean="0"/>
              <a:t>实例</a:t>
            </a:r>
            <a:r>
              <a:rPr lang="en-US" altLang="zh-CN" sz="2000" dirty="0" smtClean="0"/>
              <a:t>——</a:t>
            </a:r>
            <a:r>
              <a:rPr lang="zh-CN" altLang="en-US" sz="2000" dirty="0"/>
              <a:t>行为监测法</a:t>
            </a:r>
            <a:r>
              <a:rPr lang="zh-CN" altLang="en-US" sz="2000" dirty="0" smtClean="0"/>
              <a:t>检测</a:t>
            </a:r>
            <a:r>
              <a:rPr lang="zh-CN" altLang="en-US" sz="2000" dirty="0"/>
              <a:t>技术</a:t>
            </a:r>
          </a:p>
          <a:p>
            <a:pPr lvl="3"/>
            <a:r>
              <a:rPr lang="zh-CN" altLang="en-US" dirty="0"/>
              <a:t>利用病毒的特有行为特性监测病毒的方法，称为行为监测法，也称为人工智能陷阱法</a:t>
            </a:r>
          </a:p>
          <a:p>
            <a:pPr lvl="3"/>
            <a:r>
              <a:rPr lang="zh-CN" altLang="en-US" dirty="0"/>
              <a:t>通过对病毒多年的观察、研究，人们发现病毒有一些行为，是病毒的共同行为，而且比较特殊，在正常程序中，这些行为比较</a:t>
            </a:r>
            <a:r>
              <a:rPr lang="zh-CN" altLang="en-US" dirty="0" smtClean="0"/>
              <a:t>罕见。</a:t>
            </a:r>
            <a:endParaRPr lang="en-US" altLang="zh-CN" dirty="0" smtClean="0"/>
          </a:p>
          <a:p>
            <a:pPr lvl="2"/>
            <a:r>
              <a:rPr lang="zh-CN" altLang="en-US" dirty="0"/>
              <a:t>常见的病毒行为特性</a:t>
            </a:r>
          </a:p>
          <a:p>
            <a:pPr lvl="3"/>
            <a:r>
              <a:rPr lang="zh-CN" altLang="en-US" dirty="0" smtClean="0"/>
              <a:t>占用</a:t>
            </a:r>
            <a:r>
              <a:rPr lang="en-US" altLang="zh-CN" dirty="0"/>
              <a:t>INT </a:t>
            </a:r>
            <a:r>
              <a:rPr lang="en-US" altLang="zh-CN" dirty="0" smtClean="0"/>
              <a:t>13H</a:t>
            </a:r>
            <a:r>
              <a:rPr lang="zh-CN" altLang="en-US" dirty="0" smtClean="0"/>
              <a:t>，对</a:t>
            </a:r>
            <a:r>
              <a:rPr lang="zh-CN" altLang="en-US" dirty="0"/>
              <a:t>可执行文件做写入</a:t>
            </a:r>
            <a:r>
              <a:rPr lang="zh-CN" altLang="en-US" dirty="0" smtClean="0"/>
              <a:t>动作，病毒程序与宿主程序的切换，搜索</a:t>
            </a:r>
            <a:r>
              <a:rPr lang="en-US" altLang="zh-CN" dirty="0"/>
              <a:t>API</a:t>
            </a:r>
            <a:r>
              <a:rPr lang="zh-CN" altLang="en-US" dirty="0"/>
              <a:t>函数地址</a:t>
            </a:r>
          </a:p>
          <a:p>
            <a:pPr lvl="2"/>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37706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81253" cy="4034483"/>
          </a:xfrm>
        </p:spPr>
        <p:txBody>
          <a:bodyPr/>
          <a:lstStyle/>
          <a:p>
            <a:pPr lvl="1"/>
            <a:r>
              <a:rPr lang="en-US" altLang="zh-CN" sz="2800" dirty="0" smtClean="0"/>
              <a:t> </a:t>
            </a:r>
            <a:r>
              <a:rPr lang="zh-CN" altLang="en-US" sz="2800" dirty="0" smtClean="0"/>
              <a:t>病毒检测技术</a:t>
            </a:r>
            <a:endParaRPr lang="en-US" altLang="zh-CN" sz="2800" dirty="0" smtClean="0"/>
          </a:p>
          <a:p>
            <a:pPr lvl="2"/>
            <a:r>
              <a:rPr lang="zh-CN" altLang="en-US" sz="2400" dirty="0" smtClean="0"/>
              <a:t> 启发式</a:t>
            </a:r>
            <a:r>
              <a:rPr lang="zh-CN" altLang="en-US" sz="2400" dirty="0"/>
              <a:t>代码扫描技术</a:t>
            </a:r>
          </a:p>
          <a:p>
            <a:pPr lvl="3"/>
            <a:r>
              <a:rPr lang="zh-CN" altLang="en-US" dirty="0" smtClean="0"/>
              <a:t>源于</a:t>
            </a:r>
            <a:r>
              <a:rPr lang="zh-CN" altLang="en-US" dirty="0"/>
              <a:t>人工智能技术，是</a:t>
            </a:r>
            <a:r>
              <a:rPr lang="zh-CN" altLang="en-US" dirty="0">
                <a:solidFill>
                  <a:srgbClr val="C00000"/>
                </a:solidFill>
              </a:rPr>
              <a:t>基于给定的判断规则和定义</a:t>
            </a:r>
            <a:r>
              <a:rPr lang="zh-CN" altLang="en-US" dirty="0"/>
              <a:t>的扫描技术</a:t>
            </a:r>
          </a:p>
          <a:p>
            <a:pPr lvl="3"/>
            <a:r>
              <a:rPr lang="zh-CN" altLang="en-US" dirty="0" smtClean="0"/>
              <a:t>若</a:t>
            </a:r>
            <a:r>
              <a:rPr lang="zh-CN" altLang="en-US" dirty="0"/>
              <a:t>发现被扫描程序中存在可疑的程序功能指令，则作出存在病毒的预警或判断</a:t>
            </a:r>
          </a:p>
          <a:p>
            <a:pPr lvl="2"/>
            <a:r>
              <a:rPr lang="zh-CN" altLang="en-US" sz="2400" dirty="0" smtClean="0"/>
              <a:t> 启发式</a:t>
            </a:r>
            <a:r>
              <a:rPr lang="zh-CN" altLang="en-US" sz="2400" dirty="0"/>
              <a:t>扫描类型</a:t>
            </a:r>
          </a:p>
          <a:p>
            <a:pPr lvl="3"/>
            <a:r>
              <a:rPr lang="zh-CN" altLang="en-US" dirty="0" smtClean="0"/>
              <a:t>静态</a:t>
            </a:r>
            <a:r>
              <a:rPr lang="zh-CN" altLang="en-US" dirty="0"/>
              <a:t>启发式</a:t>
            </a:r>
          </a:p>
          <a:p>
            <a:pPr lvl="3"/>
            <a:r>
              <a:rPr lang="zh-CN" altLang="en-US" dirty="0" smtClean="0"/>
              <a:t>动态</a:t>
            </a:r>
            <a:r>
              <a:rPr lang="zh-CN" altLang="en-US" dirty="0"/>
              <a:t>启发式</a:t>
            </a:r>
          </a:p>
          <a:p>
            <a:pPr lvl="2"/>
            <a:endParaRPr lang="zh-CN" altLang="en-US" sz="2400"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67308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第九讲 网络攻击与防御</a:t>
            </a:r>
            <a:r>
              <a:rPr lang="en-US" altLang="zh-CN" dirty="0"/>
              <a:t>—</a:t>
            </a:r>
            <a:r>
              <a:rPr lang="zh-CN" altLang="en-US" dirty="0"/>
              <a:t>恶意代码防治</a:t>
            </a:r>
          </a:p>
        </p:txBody>
      </p:sp>
      <p:sp>
        <p:nvSpPr>
          <p:cNvPr id="3" name="内容占位符 2"/>
          <p:cNvSpPr>
            <a:spLocks noGrp="1"/>
          </p:cNvSpPr>
          <p:nvPr>
            <p:ph idx="1"/>
          </p:nvPr>
        </p:nvSpPr>
        <p:spPr>
          <a:xfrm>
            <a:off x="431371" y="1844824"/>
            <a:ext cx="11281253" cy="4034483"/>
          </a:xfrm>
        </p:spPr>
        <p:txBody>
          <a:bodyPr>
            <a:normAutofit fontScale="92500" lnSpcReduction="10000"/>
          </a:bodyPr>
          <a:lstStyle/>
          <a:p>
            <a:pPr lvl="1"/>
            <a:r>
              <a:rPr lang="en-US" altLang="zh-CN" dirty="0" smtClean="0"/>
              <a:t> </a:t>
            </a:r>
            <a:r>
              <a:rPr lang="zh-CN" altLang="en-US" dirty="0" smtClean="0"/>
              <a:t>病毒检测技术</a:t>
            </a:r>
            <a:endParaRPr lang="en-US" altLang="zh-CN" dirty="0" smtClean="0"/>
          </a:p>
          <a:p>
            <a:pPr lvl="2"/>
            <a:r>
              <a:rPr lang="zh-CN" altLang="en-US" sz="2000" dirty="0" smtClean="0"/>
              <a:t> 启发式代码扫描技术</a:t>
            </a:r>
            <a:r>
              <a:rPr lang="en-US" altLang="zh-CN" sz="2000" dirty="0" smtClean="0"/>
              <a:t>——</a:t>
            </a:r>
            <a:r>
              <a:rPr lang="zh-CN" altLang="en-US" sz="2000" dirty="0" smtClean="0"/>
              <a:t>实例</a:t>
            </a:r>
            <a:endParaRPr lang="en-US" altLang="zh-CN" sz="2000" dirty="0" smtClean="0"/>
          </a:p>
          <a:p>
            <a:pPr lvl="3"/>
            <a:r>
              <a:rPr lang="zh-CN" altLang="en-US" dirty="0">
                <a:solidFill>
                  <a:srgbClr val="C00000"/>
                </a:solidFill>
              </a:rPr>
              <a:t>文件是否加密？</a:t>
            </a:r>
            <a:r>
              <a:rPr lang="en-US" altLang="zh-CN" dirty="0">
                <a:solidFill>
                  <a:srgbClr val="C00000"/>
                </a:solidFill>
              </a:rPr>
              <a:t>1.5</a:t>
            </a:r>
            <a:r>
              <a:rPr lang="zh-CN" altLang="en-US" dirty="0" smtClean="0">
                <a:solidFill>
                  <a:srgbClr val="C00000"/>
                </a:solidFill>
              </a:rPr>
              <a:t>分</a:t>
            </a:r>
            <a:endParaRPr lang="en-US" altLang="zh-CN" dirty="0" smtClean="0">
              <a:solidFill>
                <a:srgbClr val="C00000"/>
              </a:solidFill>
            </a:endParaRPr>
          </a:p>
          <a:p>
            <a:pPr lvl="4" algn="l"/>
            <a:r>
              <a:rPr lang="zh-CN" altLang="en-US" dirty="0" smtClean="0"/>
              <a:t>加密</a:t>
            </a:r>
            <a:r>
              <a:rPr lang="zh-CN" altLang="en-US" dirty="0"/>
              <a:t>的文件往往很可疑，但别忘了一些正常软件防盗版措施也会进行</a:t>
            </a:r>
            <a:r>
              <a:rPr lang="zh-CN" altLang="en-US" dirty="0" smtClean="0"/>
              <a:t>加密</a:t>
            </a:r>
            <a:endParaRPr lang="en-US" altLang="zh-CN" dirty="0" smtClean="0"/>
          </a:p>
          <a:p>
            <a:pPr lvl="3" algn="l"/>
            <a:r>
              <a:rPr lang="zh-CN" altLang="en-US" dirty="0" smtClean="0">
                <a:solidFill>
                  <a:srgbClr val="C00000"/>
                </a:solidFill>
              </a:rPr>
              <a:t>是否</a:t>
            </a:r>
            <a:r>
              <a:rPr lang="zh-CN" altLang="en-US" dirty="0">
                <a:solidFill>
                  <a:srgbClr val="C00000"/>
                </a:solidFill>
              </a:rPr>
              <a:t>打开一个端口并监听？</a:t>
            </a:r>
            <a:r>
              <a:rPr lang="en-US" altLang="zh-CN" dirty="0">
                <a:solidFill>
                  <a:srgbClr val="C00000"/>
                </a:solidFill>
              </a:rPr>
              <a:t>2</a:t>
            </a:r>
            <a:r>
              <a:rPr lang="zh-CN" altLang="en-US" dirty="0" smtClean="0">
                <a:solidFill>
                  <a:srgbClr val="C00000"/>
                </a:solidFill>
              </a:rPr>
              <a:t>分</a:t>
            </a:r>
            <a:endParaRPr lang="en-US" altLang="zh-CN" dirty="0" smtClean="0">
              <a:solidFill>
                <a:srgbClr val="C00000"/>
              </a:solidFill>
            </a:endParaRPr>
          </a:p>
          <a:p>
            <a:pPr lvl="4" algn="l"/>
            <a:r>
              <a:rPr lang="zh-CN" altLang="en-US" dirty="0" smtClean="0"/>
              <a:t>这</a:t>
            </a:r>
            <a:r>
              <a:rPr lang="zh-CN" altLang="en-US" dirty="0"/>
              <a:t>类行为可能比加密更可疑（需注意这里的分值只是一个例子用来展示打分的概念</a:t>
            </a:r>
            <a:r>
              <a:rPr lang="zh-CN" altLang="en-US" dirty="0" smtClean="0"/>
              <a:t>）</a:t>
            </a:r>
            <a:endParaRPr lang="en-US" altLang="zh-CN" dirty="0" smtClean="0"/>
          </a:p>
          <a:p>
            <a:pPr lvl="3" algn="l"/>
            <a:r>
              <a:rPr lang="zh-CN" altLang="en-US" dirty="0" smtClean="0">
                <a:solidFill>
                  <a:srgbClr val="C00000"/>
                </a:solidFill>
              </a:rPr>
              <a:t>是否</a:t>
            </a:r>
            <a:r>
              <a:rPr lang="zh-CN" altLang="en-US" dirty="0">
                <a:solidFill>
                  <a:srgbClr val="C00000"/>
                </a:solidFill>
              </a:rPr>
              <a:t>对一个已经存在的文件进行写入操作？</a:t>
            </a:r>
            <a:r>
              <a:rPr lang="en-US" altLang="zh-CN" dirty="0" smtClean="0">
                <a:solidFill>
                  <a:srgbClr val="C00000"/>
                </a:solidFill>
              </a:rPr>
              <a:t>3</a:t>
            </a:r>
            <a:r>
              <a:rPr lang="zh-CN" altLang="en-US" dirty="0" smtClean="0">
                <a:solidFill>
                  <a:srgbClr val="C00000"/>
                </a:solidFill>
              </a:rPr>
              <a:t>分</a:t>
            </a:r>
            <a:endParaRPr lang="en-US" altLang="zh-CN" dirty="0" smtClean="0">
              <a:solidFill>
                <a:srgbClr val="C00000"/>
              </a:solidFill>
            </a:endParaRPr>
          </a:p>
          <a:p>
            <a:pPr lvl="4" algn="l"/>
            <a:r>
              <a:rPr lang="zh-CN" altLang="en-US" dirty="0" smtClean="0"/>
              <a:t>根据</a:t>
            </a:r>
            <a:r>
              <a:rPr lang="zh-CN" altLang="en-US" dirty="0"/>
              <a:t>写入对象的不同这个分值也可能</a:t>
            </a:r>
            <a:r>
              <a:rPr lang="zh-CN" altLang="en-US" dirty="0" smtClean="0"/>
              <a:t>不同</a:t>
            </a:r>
            <a:endParaRPr lang="en-US" altLang="zh-CN" dirty="0" smtClean="0"/>
          </a:p>
          <a:p>
            <a:pPr lvl="3" algn="l"/>
            <a:r>
              <a:rPr lang="zh-CN" altLang="en-US" dirty="0" smtClean="0">
                <a:solidFill>
                  <a:srgbClr val="C00000"/>
                </a:solidFill>
              </a:rPr>
              <a:t>是否</a:t>
            </a:r>
            <a:r>
              <a:rPr lang="zh-CN" altLang="en-US" dirty="0">
                <a:solidFill>
                  <a:srgbClr val="C00000"/>
                </a:solidFill>
              </a:rPr>
              <a:t>有写入注册表行为？</a:t>
            </a:r>
            <a:r>
              <a:rPr lang="en-US" altLang="zh-CN" dirty="0">
                <a:solidFill>
                  <a:srgbClr val="C00000"/>
                </a:solidFill>
              </a:rPr>
              <a:t>1</a:t>
            </a:r>
            <a:r>
              <a:rPr lang="zh-CN" altLang="en-US" dirty="0" smtClean="0">
                <a:solidFill>
                  <a:srgbClr val="C00000"/>
                </a:solidFill>
              </a:rPr>
              <a:t>分</a:t>
            </a:r>
            <a:endParaRPr lang="en-US" altLang="zh-CN" dirty="0" smtClean="0">
              <a:solidFill>
                <a:srgbClr val="C00000"/>
              </a:solidFill>
            </a:endParaRPr>
          </a:p>
          <a:p>
            <a:pPr lvl="3" algn="l"/>
            <a:r>
              <a:rPr lang="en-US" altLang="zh-CN" sz="1800" dirty="0" smtClean="0">
                <a:solidFill>
                  <a:srgbClr val="C00000"/>
                </a:solidFill>
              </a:rPr>
              <a:t>……</a:t>
            </a:r>
            <a:endParaRPr lang="zh-CN" altLang="en-US" sz="1800" dirty="0">
              <a:solidFill>
                <a:srgbClr val="C00000"/>
              </a:solidFill>
            </a:endParaRP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四、</a:t>
            </a:r>
            <a:r>
              <a:rPr lang="zh-CN" altLang="en-US" sz="2800" dirty="0">
                <a:solidFill>
                  <a:schemeClr val="accent1"/>
                </a:solidFill>
                <a:latin typeface="微软雅黑" panose="020B0503020204020204" pitchFamily="34" charset="-122"/>
                <a:ea typeface="微软雅黑" panose="020B0503020204020204" pitchFamily="34" charset="-122"/>
              </a:rPr>
              <a:t>恶意代码防治</a:t>
            </a:r>
            <a:r>
              <a:rPr lang="zh-CN" altLang="en-US" sz="2800" dirty="0" smtClean="0">
                <a:solidFill>
                  <a:schemeClr val="accent1"/>
                </a:solidFill>
                <a:latin typeface="微软雅黑" panose="020B0503020204020204" pitchFamily="34" charset="-122"/>
                <a:ea typeface="微软雅黑" panose="020B0503020204020204" pitchFamily="34" charset="-122"/>
              </a:rPr>
              <a:t>技术</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31397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
        <p:nvSpPr>
          <p:cNvPr id="6" name="日期占位符 5"/>
          <p:cNvSpPr>
            <a:spLocks noGrp="1"/>
          </p:cNvSpPr>
          <p:nvPr>
            <p:ph type="dt" sz="half" idx="10"/>
          </p:nvPr>
        </p:nvSpPr>
        <p:spPr/>
        <p:txBody>
          <a:bodyPr/>
          <a:lstStyle/>
          <a:p>
            <a:pPr>
              <a:defRPr/>
            </a:pPr>
            <a:fld id="{333215C9-6A6A-4809-9F9F-C2A6F9CE7F39}" type="datetime1">
              <a:rPr lang="zh-CN" altLang="en-US" smtClean="0"/>
              <a:t>2019/11/26</a:t>
            </a:fld>
            <a:endParaRPr lang="zh-CN" altLang="en-US"/>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6456717" cy="4034483"/>
          </a:xfrm>
        </p:spPr>
        <p:txBody>
          <a:bodyPr>
            <a:normAutofit/>
          </a:bodyPr>
          <a:lstStyle/>
          <a:p>
            <a:pPr lvl="1"/>
            <a:r>
              <a:rPr lang="zh-CN" altLang="en-US" dirty="0" smtClean="0"/>
              <a:t> 起源</a:t>
            </a:r>
            <a:endParaRPr lang="en-US" altLang="zh-CN" dirty="0" smtClean="0"/>
          </a:p>
          <a:p>
            <a:pPr lvl="2"/>
            <a:r>
              <a:rPr lang="zh-CN" altLang="en-US" dirty="0" smtClean="0"/>
              <a:t>麦耀莱</a:t>
            </a:r>
            <a:r>
              <a:rPr lang="zh-CN" altLang="en-US" dirty="0"/>
              <a:t>、维索斯基以及莫里</a:t>
            </a:r>
            <a:r>
              <a:rPr lang="zh-CN" altLang="en-US" dirty="0" smtClean="0"/>
              <a:t>斯：</a:t>
            </a:r>
            <a:r>
              <a:rPr lang="en-US" altLang="zh-CN" dirty="0" smtClean="0"/>
              <a:t>1966</a:t>
            </a:r>
            <a:r>
              <a:rPr lang="zh-CN" altLang="en-US" dirty="0" smtClean="0"/>
              <a:t>年，三个贝尔实验室的年轻技术人编制了一个被</a:t>
            </a:r>
            <a:r>
              <a:rPr lang="zh-CN" altLang="en-US" dirty="0"/>
              <a:t>称做磁芯大战（</a:t>
            </a:r>
            <a:r>
              <a:rPr lang="en-US" altLang="zh-CN" dirty="0"/>
              <a:t>Core War</a:t>
            </a:r>
            <a:r>
              <a:rPr lang="zh-CN" altLang="en-US" dirty="0" smtClean="0"/>
              <a:t>）的游戏，目标</a:t>
            </a:r>
            <a:r>
              <a:rPr lang="zh-CN" altLang="en-US" dirty="0"/>
              <a:t>是通过覆盖对手的程序而将其“杀”掉。最初的游戏是在两个用一种被称作</a:t>
            </a:r>
            <a:r>
              <a:rPr lang="en-US" altLang="zh-CN" dirty="0" err="1"/>
              <a:t>Redcode</a:t>
            </a:r>
            <a:r>
              <a:rPr lang="zh-CN" altLang="en-US" dirty="0"/>
              <a:t>的汇编语言编写的程序之间展开的。</a:t>
            </a:r>
            <a:endParaRPr lang="zh-CN" altLang="en-US"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9" name="横卷形 8"/>
          <p:cNvSpPr/>
          <p:nvPr/>
        </p:nvSpPr>
        <p:spPr>
          <a:xfrm>
            <a:off x="2495600" y="4921202"/>
            <a:ext cx="3096344" cy="1008112"/>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技术验证</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644" y="2060848"/>
            <a:ext cx="2531859" cy="3240360"/>
          </a:xfrm>
          <a:prstGeom prst="rect">
            <a:avLst/>
          </a:prstGeom>
        </p:spPr>
      </p:pic>
      <p:sp>
        <p:nvSpPr>
          <p:cNvPr id="12" name="文本框 11"/>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91884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6" presetClass="entr" presetSubtype="3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out)">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第九讲 </a:t>
            </a:r>
            <a:r>
              <a:rPr lang="zh-CN" altLang="en-US" dirty="0"/>
              <a:t>网络攻击与</a:t>
            </a:r>
            <a:r>
              <a:rPr lang="zh-CN" altLang="en-US" dirty="0" smtClean="0"/>
              <a:t>防御</a:t>
            </a:r>
            <a:r>
              <a:rPr lang="en-US" altLang="zh-CN" dirty="0" smtClean="0"/>
              <a:t>—</a:t>
            </a:r>
            <a:r>
              <a:rPr lang="zh-CN" altLang="en-US" dirty="0" smtClean="0"/>
              <a:t>恶意代码防治</a:t>
            </a:r>
            <a:endParaRPr lang="zh-CN" altLang="en-US" dirty="0"/>
          </a:p>
        </p:txBody>
      </p:sp>
      <p:sp>
        <p:nvSpPr>
          <p:cNvPr id="3" name="内容占位符 2"/>
          <p:cNvSpPr>
            <a:spLocks noGrp="1"/>
          </p:cNvSpPr>
          <p:nvPr>
            <p:ph idx="1"/>
          </p:nvPr>
        </p:nvSpPr>
        <p:spPr>
          <a:xfrm>
            <a:off x="431371" y="1844824"/>
            <a:ext cx="6456717" cy="4034483"/>
          </a:xfrm>
        </p:spPr>
        <p:txBody>
          <a:bodyPr>
            <a:normAutofit/>
          </a:bodyPr>
          <a:lstStyle/>
          <a:p>
            <a:pPr lvl="1"/>
            <a:r>
              <a:rPr lang="zh-CN" altLang="en-US" dirty="0" smtClean="0"/>
              <a:t> 起源</a:t>
            </a:r>
            <a:endParaRPr lang="en-US" altLang="zh-CN" dirty="0" smtClean="0"/>
          </a:p>
          <a:p>
            <a:pPr lvl="2"/>
            <a:r>
              <a:rPr lang="zh-CN" altLang="en-US" dirty="0" smtClean="0"/>
              <a:t>弗</a:t>
            </a:r>
            <a:r>
              <a:rPr lang="zh-CN" altLang="en-US" dirty="0"/>
              <a:t>雷德</a:t>
            </a:r>
            <a:r>
              <a:rPr lang="en-US" altLang="zh-CN" dirty="0"/>
              <a:t>·</a:t>
            </a:r>
            <a:r>
              <a:rPr lang="zh-CN" altLang="en-US" dirty="0"/>
              <a:t>科</a:t>
            </a:r>
            <a:r>
              <a:rPr lang="zh-CN" altLang="en-US" dirty="0" smtClean="0"/>
              <a:t>恩：</a:t>
            </a:r>
            <a:r>
              <a:rPr lang="en-US" altLang="zh-CN" dirty="0" smtClean="0"/>
              <a:t>1983</a:t>
            </a:r>
            <a:r>
              <a:rPr lang="zh-CN" altLang="en-US" dirty="0"/>
              <a:t>年，弗雷德</a:t>
            </a:r>
            <a:r>
              <a:rPr lang="en-US" altLang="zh-CN" dirty="0"/>
              <a:t>·</a:t>
            </a:r>
            <a:r>
              <a:rPr lang="zh-CN" altLang="en-US" dirty="0"/>
              <a:t>科恩在南加州大学写出了第一个可自我复制并具有感染能力的程序。</a:t>
            </a:r>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2019/11/26</a:t>
            </a:fld>
            <a:endParaRPr lang="zh-CN" altLang="en-US"/>
          </a:p>
        </p:txBody>
      </p:sp>
      <p:sp>
        <p:nvSpPr>
          <p:cNvPr id="9" name="横卷形 8"/>
          <p:cNvSpPr/>
          <p:nvPr/>
        </p:nvSpPr>
        <p:spPr>
          <a:xfrm>
            <a:off x="2375587" y="4233874"/>
            <a:ext cx="3096344" cy="1008112"/>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rgbClr val="C00000"/>
                </a:solidFill>
                <a:latin typeface="微软雅黑" panose="020B0503020204020204" pitchFamily="34" charset="-122"/>
                <a:ea typeface="微软雅黑" panose="020B0503020204020204" pitchFamily="34" charset="-122"/>
              </a:rPr>
              <a:t>工程实现</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8256240" y="2044150"/>
            <a:ext cx="2453802" cy="3168352"/>
          </a:xfrm>
          <a:prstGeom prst="rect">
            <a:avLst/>
          </a:prstGeom>
          <a:blipFill>
            <a:blip r:embed="rId2">
              <a:extLst>
                <a:ext uri="{28A0092B-C50C-407E-A947-70E740481C1C}">
                  <a14:useLocalDpi xmlns:a14="http://schemas.microsoft.com/office/drawing/2010/main" val="0"/>
                </a:ext>
              </a:extLst>
            </a:blip>
            <a:srcRect/>
            <a:stretch>
              <a:fillRect t="-5000" b="-5000"/>
            </a:stretch>
          </a:blipFill>
        </p:spPr>
        <p:style>
          <a:lnRef idx="2">
            <a:schemeClr val="lt1">
              <a:hueOff val="0"/>
              <a:satOff val="0"/>
              <a:lumOff val="0"/>
              <a:alphaOff val="0"/>
            </a:schemeClr>
          </a:lnRef>
          <a:fillRef idx="1">
            <a:scrgbClr r="0" g="0" b="0"/>
          </a:fillRef>
          <a:effectRef idx="0">
            <a:schemeClr val="accent5">
              <a:hueOff val="-7353344"/>
              <a:satOff val="-10228"/>
              <a:lumOff val="-3922"/>
              <a:alphaOff val="0"/>
            </a:schemeClr>
          </a:effectRef>
          <a:fontRef idx="minor">
            <a:schemeClr val="lt1"/>
          </a:fontRef>
        </p:style>
      </p:sp>
      <p:sp>
        <p:nvSpPr>
          <p:cNvPr id="11" name="文本框 10"/>
          <p:cNvSpPr txBox="1"/>
          <p:nvPr/>
        </p:nvSpPr>
        <p:spPr>
          <a:xfrm>
            <a:off x="431371" y="1172901"/>
            <a:ext cx="5570756" cy="523220"/>
          </a:xfrm>
          <a:prstGeom prst="rect">
            <a:avLst/>
          </a:prstGeom>
          <a:noFill/>
        </p:spPr>
        <p:txBody>
          <a:bodyPr wrap="none" rtlCol="0">
            <a:spAutoFit/>
          </a:bodyPr>
          <a:lstStyle/>
          <a:p>
            <a:r>
              <a:rPr lang="zh-CN" altLang="en-US" sz="2800" dirty="0" smtClean="0">
                <a:solidFill>
                  <a:schemeClr val="accent1"/>
                </a:solidFill>
                <a:latin typeface="微软雅黑" panose="020B0503020204020204" pitchFamily="34" charset="-122"/>
                <a:ea typeface="微软雅黑" panose="020B0503020204020204" pitchFamily="34" charset="-122"/>
              </a:rPr>
              <a:t>一、恶意代码基本概念与技术原理</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67035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6" presetClass="entr" presetSubtype="32"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out)">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27086</TotalTime>
  <Words>5720</Words>
  <Application>Microsoft Office PowerPoint</Application>
  <PresentationFormat>宽屏</PresentationFormat>
  <Paragraphs>663</Paragraphs>
  <Slides>74</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6" baseType="lpstr">
      <vt:lpstr>黑体</vt:lpstr>
      <vt:lpstr>华文行楷</vt:lpstr>
      <vt:lpstr>华文新魏</vt:lpstr>
      <vt:lpstr>华文中宋</vt:lpstr>
      <vt:lpstr>宋体</vt:lpstr>
      <vt:lpstr>微软雅黑</vt:lpstr>
      <vt:lpstr>Arial</vt:lpstr>
      <vt:lpstr>Calibri</vt:lpstr>
      <vt:lpstr>Times New Roman</vt:lpstr>
      <vt:lpstr>Wingdings</vt:lpstr>
      <vt:lpstr>Office 主题​​</vt:lpstr>
      <vt:lpstr>Microsoft Visio 2003-2010 绘图</vt:lpstr>
      <vt:lpstr>网络安全技术</vt:lpstr>
      <vt:lpstr>了解恶意代码的基本概念；理解不同类型恶意代码的原理和特点；掌握恶意代码防治技术在实际环境中的应用。</vt:lpstr>
      <vt:lpstr>内容安排</vt:lpstr>
      <vt:lpstr>引言</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拓展学习</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第九讲 网络攻击与防御—恶意代码防治</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zhaoyang@uestc.edu.cn</cp:lastModifiedBy>
  <cp:revision>1229</cp:revision>
  <dcterms:created xsi:type="dcterms:W3CDTF">2013-10-09T01:13:35Z</dcterms:created>
  <dcterms:modified xsi:type="dcterms:W3CDTF">2019-11-26T10:58:29Z</dcterms:modified>
</cp:coreProperties>
</file>