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2" r:id="rId3"/>
    <p:sldId id="282" r:id="rId4"/>
    <p:sldId id="529" r:id="rId6"/>
    <p:sldId id="258" r:id="rId7"/>
    <p:sldId id="528" r:id="rId8"/>
    <p:sldId id="527" r:id="rId9"/>
    <p:sldId id="292" r:id="rId10"/>
    <p:sldId id="519" r:id="rId11"/>
    <p:sldId id="284" r:id="rId12"/>
    <p:sldId id="303" r:id="rId13"/>
    <p:sldId id="304" r:id="rId14"/>
    <p:sldId id="521" r:id="rId15"/>
    <p:sldId id="329" r:id="rId16"/>
    <p:sldId id="346" r:id="rId17"/>
    <p:sldId id="523" r:id="rId18"/>
    <p:sldId id="348" r:id="rId19"/>
    <p:sldId id="557" r:id="rId20"/>
    <p:sldId id="520" r:id="rId21"/>
    <p:sldId id="406" r:id="rId22"/>
    <p:sldId id="408" r:id="rId23"/>
    <p:sldId id="364" r:id="rId24"/>
    <p:sldId id="409" r:id="rId25"/>
    <p:sldId id="522" r:id="rId26"/>
    <p:sldId id="412" r:id="rId27"/>
    <p:sldId id="384" r:id="rId28"/>
    <p:sldId id="558" r:id="rId29"/>
    <p:sldId id="526" r:id="rId30"/>
    <p:sldId id="525" r:id="rId31"/>
    <p:sldId id="524" r:id="rId32"/>
    <p:sldId id="530" r:id="rId33"/>
    <p:sldId id="531" r:id="rId34"/>
    <p:sldId id="53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43D17F-5D7A-4B0A-9224-16E255C69A66}">
          <p14:sldIdLst>
            <p14:sldId id="402"/>
            <p14:sldId id="282"/>
            <p14:sldId id="529"/>
            <p14:sldId id="258"/>
            <p14:sldId id="528"/>
            <p14:sldId id="527"/>
            <p14:sldId id="292"/>
            <p14:sldId id="519"/>
            <p14:sldId id="284"/>
            <p14:sldId id="303"/>
            <p14:sldId id="304"/>
            <p14:sldId id="521"/>
            <p14:sldId id="329"/>
            <p14:sldId id="346"/>
            <p14:sldId id="523"/>
            <p14:sldId id="348"/>
            <p14:sldId id="557"/>
            <p14:sldId id="520"/>
            <p14:sldId id="406"/>
            <p14:sldId id="408"/>
            <p14:sldId id="364"/>
            <p14:sldId id="409"/>
            <p14:sldId id="522"/>
            <p14:sldId id="412"/>
            <p14:sldId id="384"/>
            <p14:sldId id="558"/>
            <p14:sldId id="526"/>
            <p14:sldId id="525"/>
            <p14:sldId id="524"/>
            <p14:sldId id="530"/>
            <p14:sldId id="531"/>
            <p14:sldId id="532"/>
          </p14:sldIdLst>
        </p14:section>
        <p14:section name="无标题节" id="{90CF47BB-3370-42CA-A4A3-6AF3E7C6AD0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0BBE3"/>
    <a:srgbClr val="ED7D31"/>
    <a:srgbClr val="FFFFFF"/>
    <a:srgbClr val="575757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2244" autoAdjust="0"/>
  </p:normalViewPr>
  <p:slideViewPr>
    <p:cSldViewPr snapToGrid="0" showGuides="1">
      <p:cViewPr varScale="1">
        <p:scale>
          <a:sx n="73" d="100"/>
          <a:sy n="73" d="100"/>
        </p:scale>
        <p:origin x="86" y="274"/>
      </p:cViewPr>
      <p:guideLst>
        <p:guide orient="horz" pos="300"/>
        <p:guide pos="346"/>
        <p:guide pos="7333"/>
        <p:guide orient="horz" pos="7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/>
              <a:t>更详细的参见： </a:t>
            </a:r>
            <a:r>
              <a:rPr lang="en-US" altLang="zh-CN" sz="2800" dirty="0"/>
              <a:t>https://www.cnblogs.com/winner-0715/p/5032702.html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/>
              <a:t>更详细的参见： </a:t>
            </a:r>
            <a:r>
              <a:rPr lang="en-US" altLang="zh-CN" sz="2800" dirty="0"/>
              <a:t>https://www.cnblogs.com/winner-0715/p/5032702.html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P154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的图中，还有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CWR, ECE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标志位。这两个是用来和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首部配合，传递网络拥塞信息的。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CWR(Congestion Window Reduced)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CWR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标志与后面的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时，则通知对方将拥塞窗口变小。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ECE(ECN-Echo):ECE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ECN-Echo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会通知通信对方，从对方到这边的网络有拥塞。在收到数据包的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首部中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首部中的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40073B-DE38-4F5F-8C65-19600E6C9985}" type="slidenum">
              <a:rPr lang="en-US" altLang="zh-CN" sz="1300" smtClean="0">
                <a:latin typeface="Arial" panose="020B0604020202020204" pitchFamily="34" charset="0"/>
              </a:rPr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  <a:endParaRPr lang="zh-CN" altLang="en-US" sz="5400" b="1" dirty="0">
              <a:solidFill>
                <a:srgbClr val="575757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5775" y="2012165"/>
            <a:ext cx="2790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第三章</a:t>
            </a:r>
            <a:endParaRPr lang="zh-CN" altLang="en-US" sz="54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02473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  <a:latin typeface="+mj-ea"/>
                <a:ea typeface="+mj-ea"/>
                <a:cs typeface="+mn-ea"/>
                <a:sym typeface="+mn-lt"/>
              </a:rPr>
              <a:t>传输层</a:t>
            </a:r>
            <a:endParaRPr lang="zh-CN" altLang="en-US" sz="5400" b="1" dirty="0">
              <a:solidFill>
                <a:srgbClr val="57575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无连接传输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UDP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96658" y="710268"/>
            <a:ext cx="3398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Internet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校验和例子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3436744" y="1447800"/>
            <a:ext cx="5372100" cy="1143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1 1 1 0 0 1 1 0 0 1 1 0 0 1 1 0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1 1 0 1 0 1 0 1 0 1 0 1 0 1 0 1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3436744" y="3327400"/>
            <a:ext cx="5372100" cy="546100"/>
          </a:xfrm>
          <a:prstGeom prst="flowChartProcess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1 0 1 1 1 0 1 1 1 0 1 1 1 0 1 1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560444" y="3327400"/>
            <a:ext cx="584200" cy="546100"/>
          </a:xfrm>
          <a:prstGeom prst="flowChartProcess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9" name="Group 6"/>
          <p:cNvGrpSpPr/>
          <p:nvPr/>
        </p:nvGrpSpPr>
        <p:grpSpPr bwMode="auto">
          <a:xfrm>
            <a:off x="1976244" y="4953000"/>
            <a:ext cx="6845300" cy="558800"/>
            <a:chOff x="416" y="2584"/>
            <a:chExt cx="4312" cy="352"/>
          </a:xfrm>
        </p:grpSpPr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1344" y="2592"/>
              <a:ext cx="3384" cy="344"/>
            </a:xfrm>
            <a:prstGeom prst="flowChartProcess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rgbClr val="000000"/>
                  </a:solidFill>
                  <a:ea typeface="宋体" panose="02010600030101010101" pitchFamily="2" charset="-122"/>
                </a:rPr>
                <a:t>1 0 1 1 1 0 1 1 1 0 1 1 1 1 0 0</a:t>
              </a:r>
              <a:endParaRPr lang="en-US" altLang="zh-CN" sz="3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16" y="258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累加和</a:t>
              </a: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2" name="Group 9"/>
          <p:cNvGrpSpPr/>
          <p:nvPr/>
        </p:nvGrpSpPr>
        <p:grpSpPr bwMode="auto">
          <a:xfrm>
            <a:off x="1963544" y="6299200"/>
            <a:ext cx="6845300" cy="558800"/>
            <a:chOff x="416" y="2584"/>
            <a:chExt cx="4312" cy="352"/>
          </a:xfrm>
        </p:grpSpPr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1344" y="2592"/>
              <a:ext cx="3384" cy="344"/>
            </a:xfrm>
            <a:prstGeom prst="flowChartProcess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3200">
                  <a:solidFill>
                    <a:srgbClr val="000000"/>
                  </a:solidFill>
                  <a:ea typeface="宋体" panose="02010600030101010101" pitchFamily="2" charset="-122"/>
                </a:rPr>
                <a:t>0 1 0 0 0 1 0 0 0 1 0 0 0 0 1 1</a:t>
              </a:r>
              <a:endParaRPr lang="en-US" altLang="zh-CN" sz="3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16" y="258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校验和</a:t>
              </a: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2014344" y="4838700"/>
            <a:ext cx="7137400" cy="12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" name="Group 13"/>
          <p:cNvGrpSpPr/>
          <p:nvPr/>
        </p:nvGrpSpPr>
        <p:grpSpPr bwMode="auto">
          <a:xfrm>
            <a:off x="5062344" y="5537200"/>
            <a:ext cx="1219200" cy="749300"/>
            <a:chOff x="2360" y="3048"/>
            <a:chExt cx="768" cy="472"/>
          </a:xfrm>
        </p:grpSpPr>
        <p:sp>
          <p:nvSpPr>
            <p:cNvPr id="37" name="AutoShape 14"/>
            <p:cNvSpPr>
              <a:spLocks noChangeArrowheads="1"/>
            </p:cNvSpPr>
            <p:nvPr/>
          </p:nvSpPr>
          <p:spPr bwMode="auto">
            <a:xfrm>
              <a:off x="2976" y="3048"/>
              <a:ext cx="152" cy="472"/>
            </a:xfrm>
            <a:prstGeom prst="downArrow">
              <a:avLst>
                <a:gd name="adj1" fmla="val 50000"/>
                <a:gd name="adj2" fmla="val 7763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360" y="3104"/>
              <a:ext cx="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变反</a:t>
              </a: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9" name="Group 16"/>
          <p:cNvGrpSpPr/>
          <p:nvPr/>
        </p:nvGrpSpPr>
        <p:grpSpPr bwMode="auto">
          <a:xfrm>
            <a:off x="5113144" y="2578100"/>
            <a:ext cx="1219200" cy="749300"/>
            <a:chOff x="2360" y="3048"/>
            <a:chExt cx="768" cy="472"/>
          </a:xfrm>
        </p:grpSpPr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2976" y="3048"/>
              <a:ext cx="152" cy="472"/>
            </a:xfrm>
            <a:prstGeom prst="downArrow">
              <a:avLst>
                <a:gd name="adj1" fmla="val 50000"/>
                <a:gd name="adj2" fmla="val 7763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60" y="3104"/>
              <a:ext cx="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求和</a:t>
              </a:r>
              <a:endParaRPr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5" name="圆角矩形 44"/>
          <p:cNvSpPr/>
          <p:nvPr/>
        </p:nvSpPr>
        <p:spPr>
          <a:xfrm>
            <a:off x="9000746" y="2667000"/>
            <a:ext cx="2462398" cy="1286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求和时产生的进位必须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回卷</a:t>
            </a:r>
            <a:r>
              <a:rPr lang="zh-CN" altLang="en-US" dirty="0">
                <a:cs typeface="+mn-ea"/>
                <a:sym typeface="+mn-lt"/>
              </a:rPr>
              <a:t>加到结果上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002635" y="5103722"/>
            <a:ext cx="2876705" cy="882651"/>
            <a:chOff x="445294" y="4198143"/>
            <a:chExt cx="7104063" cy="2027239"/>
          </a:xfrm>
        </p:grpSpPr>
        <p:sp>
          <p:nvSpPr>
            <p:cNvPr id="47" name="圆角矩形 46"/>
            <p:cNvSpPr/>
            <p:nvPr/>
          </p:nvSpPr>
          <p:spPr>
            <a:xfrm>
              <a:off x="787661" y="4198143"/>
              <a:ext cx="6566290" cy="20272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45294" y="4273550"/>
              <a:ext cx="7104063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har char="•"/>
                <a:defRPr sz="4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4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SzPct val="85000"/>
                <a:buFont typeface="Wingdings" panose="05000000000000000000" pitchFamily="2" charset="2"/>
                <a:buChar char="Ø"/>
              </a:pP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327549" y="5221883"/>
            <a:ext cx="2350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ea typeface="楷体_GB2312" pitchFamily="49" charset="-122"/>
              </a:rPr>
              <a:t>最后的累加和必须</a:t>
            </a:r>
            <a:r>
              <a:rPr lang="zh-CN" altLang="en-US" b="1" dirty="0">
                <a:solidFill>
                  <a:srgbClr val="0070C0"/>
                </a:solidFill>
                <a:latin typeface="Comic Sans MS" panose="030F0702030302020204" pitchFamily="66" charset="0"/>
                <a:ea typeface="楷体_GB2312" pitchFamily="49" charset="-122"/>
              </a:rPr>
              <a:t>按位变反</a:t>
            </a: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ea typeface="楷体_GB2312" pitchFamily="49" charset="-122"/>
              </a:rPr>
              <a:t>才是校验和</a:t>
            </a:r>
            <a:endParaRPr lang="zh-CN" altLang="en-US" b="1" dirty="0">
              <a:solidFill>
                <a:schemeClr val="bg1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17 0.05741 C -0.14765 0.06481 -0.1483 0.07245 -0.14674 0.07963 C -0.14609 0.08287 -0.1401 0.08403 -0.13841 0.08519 C -0.12942 0.0919 -0.12291 0.10069 -0.1121 0.10185 C -0.10286 0.10301 -0.09349 0.10301 -0.08424 0.1037 C -0.05846 0.12083 -0.0246 0.11412 0.00183 0.11481 C 0.03047 0.12431 0.06198 0.12199 0.09076 0.12222 C 0.21433 0.12269 0.3379 0.12222 0.46159 0.12222 " pathEditMode="relative" rAng="0" ptsTypes="AAAAAA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7" grpId="0" animBg="1"/>
      <p:bldP spid="28" grpId="0" animBg="1"/>
      <p:bldP spid="28" grpId="1" animBg="1"/>
      <p:bldP spid="45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3428" y="1335118"/>
            <a:ext cx="2790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04</a:t>
            </a:r>
            <a:endParaRPr lang="zh-CN" altLang="en-US" sz="138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15681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可靠数据传输原理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7853" y="1227819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93395" y="3551360"/>
            <a:ext cx="3901389" cy="405045"/>
            <a:chOff x="727761" y="2552005"/>
            <a:chExt cx="3901389" cy="405045"/>
          </a:xfrm>
        </p:grpSpPr>
        <p:sp>
          <p:nvSpPr>
            <p:cNvPr id="38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pPr algn="l"/>
              <a:r>
                <a:rPr 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可靠数据传输协议</a:t>
              </a:r>
              <a:endParaRPr lang="zh-CN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93395" y="4159055"/>
            <a:ext cx="3901389" cy="405045"/>
            <a:chOff x="727761" y="2552005"/>
            <a:chExt cx="3901389" cy="405045"/>
          </a:xfrm>
        </p:grpSpPr>
        <p:sp>
          <p:nvSpPr>
            <p:cNvPr id="3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pPr algn="l"/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回退</a:t>
              </a:r>
              <a:r>
                <a:rPr lang="en-US" altLang="zh-CN" sz="2400" b="1" dirty="0">
                  <a:solidFill>
                    <a:srgbClr val="5B9BD5"/>
                  </a:solidFill>
                  <a:cs typeface="+mn-ea"/>
                  <a:sym typeface="+mn-lt"/>
                </a:rPr>
                <a:t>N</a:t>
              </a:r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步（</a:t>
              </a:r>
              <a:r>
                <a:rPr lang="en-US" altLang="zh-CN" sz="2400" b="1" dirty="0">
                  <a:solidFill>
                    <a:srgbClr val="5B9BD5"/>
                  </a:solidFill>
                  <a:cs typeface="+mn-ea"/>
                  <a:sym typeface="+mn-lt"/>
                </a:rPr>
                <a:t>GBN</a:t>
              </a:r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）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93395" y="4795325"/>
            <a:ext cx="3901389" cy="405045"/>
            <a:chOff x="727761" y="2552005"/>
            <a:chExt cx="3901389" cy="405045"/>
          </a:xfrm>
        </p:grpSpPr>
        <p:sp>
          <p:nvSpPr>
            <p:cNvPr id="18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pPr algn="l"/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选择重传</a:t>
              </a:r>
              <a:r>
                <a:rPr lang="en-US" altLang="zh-CN" sz="2400" b="1" dirty="0">
                  <a:solidFill>
                    <a:srgbClr val="5B9BD5"/>
                  </a:solidFill>
                  <a:cs typeface="+mn-ea"/>
                  <a:sym typeface="+mn-lt"/>
                </a:rPr>
                <a:t>(SR)</a:t>
              </a:r>
              <a:endParaRPr lang="en-US" altLang="zh-CN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078355" y="1816735"/>
            <a:ext cx="3902075" cy="2779395"/>
            <a:chOff x="2036" y="5593"/>
            <a:chExt cx="6145" cy="4377"/>
          </a:xfrm>
        </p:grpSpPr>
        <p:grpSp>
          <p:nvGrpSpPr>
            <p:cNvPr id="45" name="组合 44"/>
            <p:cNvGrpSpPr/>
            <p:nvPr/>
          </p:nvGrpSpPr>
          <p:grpSpPr>
            <a:xfrm>
              <a:off x="2037" y="5593"/>
              <a:ext cx="6144" cy="638"/>
              <a:chOff x="727761" y="2552005"/>
              <a:chExt cx="3901389" cy="405045"/>
            </a:xfrm>
          </p:grpSpPr>
          <p:sp>
            <p:nvSpPr>
              <p:cNvPr id="38" name="Oval 5"/>
              <p:cNvSpPr/>
              <p:nvPr/>
            </p:nvSpPr>
            <p:spPr bwMode="auto">
              <a:xfrm>
                <a:off x="727761" y="2552005"/>
                <a:ext cx="405045" cy="405045"/>
              </a:xfrm>
              <a:prstGeom prst="ellipse">
                <a:avLst/>
              </a:prstGeom>
              <a:solidFill>
                <a:srgbClr val="90BBE3"/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fontScale="92500" lnSpcReduction="20000"/>
              </a:bodyPr>
              <a:p>
                <a:pPr algn="ctr"/>
                <a:r>
                  <a:rPr lang="en-US" altLang="zh-CN" sz="2400" dirty="0">
                    <a:solidFill>
                      <a:srgbClr val="5B9BD5"/>
                    </a:solidFill>
                    <a:cs typeface="+mn-ea"/>
                    <a:sym typeface="+mn-lt"/>
                  </a:rPr>
                  <a:t>01</a:t>
                </a:r>
                <a:endParaRPr lang="en-US" altLang="zh-CN" sz="2400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TextBox 13"/>
              <p:cNvSpPr txBox="1"/>
              <p:nvPr/>
            </p:nvSpPr>
            <p:spPr>
              <a:xfrm>
                <a:off x="1340271" y="2650652"/>
                <a:ext cx="3288879" cy="30639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p>
                <a:pPr algn="l"/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Rdt1.0: 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完全可靠信道上的可靠数据传输</a:t>
                </a:r>
                <a:endPara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037" y="6550"/>
              <a:ext cx="6144" cy="638"/>
              <a:chOff x="727761" y="2552005"/>
              <a:chExt cx="3901389" cy="405045"/>
            </a:xfrm>
          </p:grpSpPr>
          <p:sp>
            <p:nvSpPr>
              <p:cNvPr id="3" name="Oval 5"/>
              <p:cNvSpPr/>
              <p:nvPr/>
            </p:nvSpPr>
            <p:spPr bwMode="auto">
              <a:xfrm>
                <a:off x="727761" y="2552005"/>
                <a:ext cx="405045" cy="405045"/>
              </a:xfrm>
              <a:prstGeom prst="ellipse">
                <a:avLst/>
              </a:prstGeom>
              <a:solidFill>
                <a:srgbClr val="90BBE3"/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fontScale="72500"/>
              </a:bodyPr>
              <a:p>
                <a:pPr algn="ctr"/>
                <a:r>
                  <a:rPr lang="en-US" altLang="zh-CN" sz="2400" dirty="0">
                    <a:solidFill>
                      <a:srgbClr val="5B9BD5"/>
                    </a:solidFill>
                    <a:cs typeface="+mn-ea"/>
                    <a:sym typeface="+mn-lt"/>
                  </a:rPr>
                  <a:t>02</a:t>
                </a:r>
                <a:endParaRPr lang="en-US" altLang="zh-CN" sz="2400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TextBox 13"/>
              <p:cNvSpPr txBox="1"/>
              <p:nvPr/>
            </p:nvSpPr>
            <p:spPr>
              <a:xfrm>
                <a:off x="1340271" y="2650652"/>
                <a:ext cx="3288879" cy="30639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p>
                <a:pPr algn="l"/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Rdt2.0: 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具有</a:t>
                </a:r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bit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错误的信道</a:t>
                </a:r>
                <a:endPara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36" y="7507"/>
              <a:ext cx="6145" cy="638"/>
              <a:chOff x="727761" y="2552005"/>
              <a:chExt cx="3902024" cy="405045"/>
            </a:xfrm>
          </p:grpSpPr>
          <p:sp>
            <p:nvSpPr>
              <p:cNvPr id="9" name="Oval 5"/>
              <p:cNvSpPr/>
              <p:nvPr/>
            </p:nvSpPr>
            <p:spPr bwMode="auto">
              <a:xfrm>
                <a:off x="727761" y="2552005"/>
                <a:ext cx="405045" cy="405045"/>
              </a:xfrm>
              <a:prstGeom prst="ellipse">
                <a:avLst/>
              </a:prstGeom>
              <a:solidFill>
                <a:srgbClr val="90BBE3"/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fontScale="72500"/>
              </a:bodyPr>
              <a:p>
                <a:pPr algn="ctr"/>
                <a:r>
                  <a:rPr lang="en-US" altLang="zh-CN" sz="2400" dirty="0">
                    <a:solidFill>
                      <a:srgbClr val="5B9BD5"/>
                    </a:solidFill>
                    <a:cs typeface="+mn-ea"/>
                    <a:sym typeface="+mn-lt"/>
                  </a:rPr>
                  <a:t>03</a:t>
                </a:r>
                <a:endParaRPr lang="en-US" altLang="zh-CN" sz="2400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TextBox 13"/>
              <p:cNvSpPr txBox="1"/>
              <p:nvPr/>
            </p:nvSpPr>
            <p:spPr>
              <a:xfrm>
                <a:off x="1340906" y="2601122"/>
                <a:ext cx="3288879" cy="30639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p>
                <a:pPr algn="l"/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Rdt2.1: 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处理混乱的 </a:t>
                </a:r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ACK/NAKs</a:t>
                </a:r>
                <a:endPara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37" y="8390"/>
              <a:ext cx="6144" cy="638"/>
              <a:chOff x="727761" y="2552005"/>
              <a:chExt cx="3901389" cy="405045"/>
            </a:xfrm>
          </p:grpSpPr>
          <p:sp>
            <p:nvSpPr>
              <p:cNvPr id="12" name="Oval 5"/>
              <p:cNvSpPr/>
              <p:nvPr/>
            </p:nvSpPr>
            <p:spPr bwMode="auto">
              <a:xfrm>
                <a:off x="727761" y="2552005"/>
                <a:ext cx="405045" cy="405045"/>
              </a:xfrm>
              <a:prstGeom prst="ellipse">
                <a:avLst/>
              </a:prstGeom>
              <a:solidFill>
                <a:srgbClr val="90BBE3"/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fontScale="72500"/>
              </a:bodyPr>
              <a:p>
                <a:pPr algn="ctr"/>
                <a:r>
                  <a:rPr lang="en-US" altLang="zh-CN" sz="2400" dirty="0">
                    <a:solidFill>
                      <a:srgbClr val="5B9BD5"/>
                    </a:solidFill>
                    <a:cs typeface="+mn-ea"/>
                    <a:sym typeface="+mn-lt"/>
                  </a:rPr>
                  <a:t>04</a:t>
                </a:r>
                <a:endParaRPr lang="en-US" altLang="zh-CN" sz="2400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1340271" y="2650652"/>
                <a:ext cx="3288879" cy="30639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p>
                <a:pPr algn="l"/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Rdt2.2: 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一个不要</a:t>
                </a:r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NAK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的协议</a:t>
                </a:r>
                <a:endPara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37" y="9332"/>
              <a:ext cx="6144" cy="638"/>
              <a:chOff x="727761" y="2552005"/>
              <a:chExt cx="3901389" cy="405045"/>
            </a:xfrm>
          </p:grpSpPr>
          <p:sp>
            <p:nvSpPr>
              <p:cNvPr id="15" name="Oval 5"/>
              <p:cNvSpPr/>
              <p:nvPr/>
            </p:nvSpPr>
            <p:spPr bwMode="auto">
              <a:xfrm>
                <a:off x="727761" y="2552005"/>
                <a:ext cx="405045" cy="405045"/>
              </a:xfrm>
              <a:prstGeom prst="ellipse">
                <a:avLst/>
              </a:prstGeom>
              <a:solidFill>
                <a:srgbClr val="90BBE3"/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fontScale="72500"/>
              </a:bodyPr>
              <a:p>
                <a:pPr algn="ctr"/>
                <a:r>
                  <a:rPr lang="en-US" altLang="zh-CN" sz="2400" dirty="0">
                    <a:solidFill>
                      <a:srgbClr val="5B9BD5"/>
                    </a:solidFill>
                    <a:cs typeface="+mn-ea"/>
                    <a:sym typeface="+mn-lt"/>
                  </a:rPr>
                  <a:t>05</a:t>
                </a:r>
                <a:endParaRPr lang="en-US" altLang="zh-CN" sz="2400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TextBox 13"/>
              <p:cNvSpPr txBox="1"/>
              <p:nvPr/>
            </p:nvSpPr>
            <p:spPr>
              <a:xfrm>
                <a:off x="1340271" y="2650652"/>
                <a:ext cx="3288879" cy="30639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p>
                <a:pPr algn="l"/>
                <a:r>
                  <a:rPr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rdt3.0: </a:t>
                </a:r>
                <a:r>
                  <a:rPr lang="zh-CN" altLang="en-US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具有出错和丢失的信道</a:t>
                </a:r>
                <a:endPara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995422" y="675343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sz="2800" b="1" dirty="0">
                <a:solidFill>
                  <a:schemeClr val="accent1"/>
                </a:solidFill>
                <a:cs typeface="+mn-ea"/>
                <a:sym typeface="+mn-lt"/>
              </a:rPr>
              <a:t>可靠数据传输协议</a:t>
            </a:r>
            <a:endParaRPr 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可靠数据传输原理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0408" y="1063625"/>
            <a:ext cx="2807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流水线</a:t>
            </a:r>
            <a:r>
              <a:rPr lang="en-US" altLang="zh-CN" sz="2400" b="1" dirty="0">
                <a:solidFill>
                  <a:schemeClr val="accent1"/>
                </a:solidFill>
                <a:cs typeface="+mn-ea"/>
                <a:sym typeface="+mn-lt"/>
              </a:rPr>
              <a:t>: </a:t>
            </a:r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增加利用率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990725" y="1825625"/>
            <a:ext cx="915860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流水线差错恢复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）回退n步（滑动窗口协议）：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  <a:sym typeface="+mn-ea"/>
              </a:rPr>
              <a:t>如果一个分组的ACK超时，重传该分组和之后的所有分组，采用累积确认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）选择重传：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/>
              <a:t>接收方缓存乱序分组，不使用累积确认，窗口大小要≤序号空间的一半，否则无法判断是一次重传还是新的分组。</a:t>
            </a:r>
            <a:endParaRPr lang="zh-CN" altLang="en-US" sz="2000" b="1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933" y="1433543"/>
            <a:ext cx="2790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05</a:t>
            </a:r>
            <a:endParaRPr lang="zh-CN" altLang="en-US" sz="138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156817"/>
            <a:ext cx="5043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面向连接传输</a:t>
            </a:r>
            <a:r>
              <a:rPr lang="en-US" altLang="zh-CN" sz="4400" b="1" dirty="0">
                <a:solidFill>
                  <a:srgbClr val="575757"/>
                </a:solidFill>
                <a:cs typeface="+mn-ea"/>
                <a:sym typeface="+mn-lt"/>
              </a:rPr>
              <a:t>: TCP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03860" y="3649785"/>
            <a:ext cx="3901389" cy="405045"/>
            <a:chOff x="727761" y="2552005"/>
            <a:chExt cx="3901389" cy="405045"/>
          </a:xfrm>
        </p:grpSpPr>
        <p:sp>
          <p:nvSpPr>
            <p:cNvPr id="9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r>
                <a:rPr lang="en-US" altLang="zh-CN" sz="2400" b="1" dirty="0">
                  <a:solidFill>
                    <a:srgbClr val="5B9BD5"/>
                  </a:solidFill>
                  <a:cs typeface="+mn-ea"/>
                  <a:sym typeface="+mn-lt"/>
                </a:rPr>
                <a:t>TCP</a:t>
              </a:r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报文格式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1955" y="4155245"/>
            <a:ext cx="3901389" cy="405045"/>
            <a:chOff x="727761" y="2552005"/>
            <a:chExt cx="3901389" cy="405045"/>
          </a:xfrm>
        </p:grpSpPr>
        <p:sp>
          <p:nvSpPr>
            <p:cNvPr id="3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l"/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TCP </a:t>
              </a: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往返时延的估计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1320" y="4650545"/>
            <a:ext cx="3901389" cy="405045"/>
            <a:chOff x="727761" y="2552005"/>
            <a:chExt cx="3901389" cy="405045"/>
          </a:xfrm>
        </p:grpSpPr>
        <p:sp>
          <p:nvSpPr>
            <p:cNvPr id="12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流量控制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03860" y="5226490"/>
            <a:ext cx="3901389" cy="405045"/>
            <a:chOff x="727761" y="2552005"/>
            <a:chExt cx="3901389" cy="405045"/>
          </a:xfrm>
        </p:grpSpPr>
        <p:sp>
          <p:nvSpPr>
            <p:cNvPr id="16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04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连接管理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26562" y="710268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TCP——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面向连接传输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1370" y="2241550"/>
            <a:ext cx="403987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 dirty="0">
                <a:solidFill>
                  <a:srgbClr val="FF0000"/>
                </a:solidFill>
                <a:cs typeface="+mn-ea"/>
                <a:sym typeface="+mn-lt"/>
              </a:rPr>
              <a:t>面向连接</a:t>
            </a:r>
            <a:endParaRPr 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>
                <a:solidFill>
                  <a:srgbClr val="FF0000"/>
                </a:solidFill>
              </a:rPr>
              <a:t>提供可靠交付服务</a:t>
            </a:r>
            <a:endParaRPr lang="zh-CN" sz="20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>
                <a:solidFill>
                  <a:srgbClr val="FF0000"/>
                </a:solidFill>
              </a:rPr>
              <a:t>面向字节流</a:t>
            </a:r>
            <a:endParaRPr lang="zh-CN" sz="20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>
                <a:solidFill>
                  <a:srgbClr val="FF0000"/>
                </a:solidFill>
              </a:rPr>
              <a:t>提供全双工通信</a:t>
            </a:r>
            <a:endParaRPr lang="zh-CN" sz="2000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b="1">
                <a:solidFill>
                  <a:srgbClr val="FF0000"/>
                </a:solidFill>
              </a:rPr>
              <a:t>点到点</a:t>
            </a:r>
            <a:endParaRPr lang="zh-CN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1995" y="178117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特点：</a:t>
            </a:r>
            <a:endParaRPr lang="zh-CN" altLang="en-US" sz="2400" b="1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13924" y="710268"/>
            <a:ext cx="276415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报文段</a:t>
            </a:r>
            <a:r>
              <a:rPr lang="zh-CN" altLang="en-US" sz="2800" b="1" dirty="0">
                <a:solidFill>
                  <a:srgbClr val="5B9BD5"/>
                </a:solidFill>
                <a:cs typeface="+mn-ea"/>
                <a:sym typeface="+mn-lt"/>
              </a:rPr>
              <a:t>结构</a:t>
            </a:r>
            <a:endParaRPr lang="zh-CN" altLang="en-US" sz="2800" b="1" dirty="0">
              <a:solidFill>
                <a:srgbClr val="575757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447800"/>
            <a:ext cx="80676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38325" y="1090930"/>
            <a:ext cx="85153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源端口号和目的端口号</a:t>
            </a:r>
            <a:r>
              <a:rPr lang="zh-CN" altLang="en-US"/>
              <a:t>：用于多路复用/分解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序号和确认号</a:t>
            </a:r>
            <a:r>
              <a:rPr lang="zh-CN" altLang="en-US"/>
              <a:t>：被TCP发送方和接收方用来实现可靠数据传输服务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接收窗口</a:t>
            </a:r>
            <a:r>
              <a:rPr lang="zh-CN" altLang="en-US"/>
              <a:t>：用于流量控制。指示接收方愿意接受的字节数量。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首部长度</a:t>
            </a:r>
            <a:r>
              <a:rPr lang="zh-CN" altLang="en-US"/>
              <a:t>：由于TCP选项字段，TCP首部的长度是可变的。（通常，选项字段为空，所以TCP首部的典型长度就是20字节）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选项</a:t>
            </a:r>
            <a:r>
              <a:rPr lang="zh-CN" altLang="en-US"/>
              <a:t>：用于发送方和接收方协商最大报文段长度(MSS)时，或在高速网络环境下用</a:t>
            </a:r>
            <a:r>
              <a:rPr lang="en-US" altLang="zh-CN"/>
              <a:t>	</a:t>
            </a:r>
            <a:r>
              <a:rPr lang="zh-CN" altLang="en-US"/>
              <a:t>作窗口调节因子时使用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6比特的标志字段</a:t>
            </a:r>
            <a:r>
              <a:rPr lang="zh-CN" altLang="en-US"/>
              <a:t>：ACK(成功接受报文段的确认)、RST-SYN-FIN(用于TCP连接的</a:t>
            </a:r>
            <a:r>
              <a:rPr lang="en-US" altLang="zh-CN"/>
              <a:t>	</a:t>
            </a:r>
            <a:r>
              <a:rPr lang="zh-CN" altLang="en-US"/>
              <a:t>建立和拆除)、PSH(接收方应立即把数据交给上层)、URG(略)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02778" y="710268"/>
            <a:ext cx="4586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往返时延的估计和超时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3485" y="1524000"/>
            <a:ext cx="8693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cs typeface="+mn-ea"/>
                <a:sym typeface="+mn-lt"/>
              </a:rPr>
              <a:t>估计往返时间：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cs typeface="+mn-ea"/>
                <a:sym typeface="+mn-lt"/>
              </a:rPr>
              <a:t>计算指数加权移动平均</a:t>
            </a:r>
            <a:r>
              <a:rPr lang="zh-CN" altLang="en-US" sz="2000" b="1" dirty="0">
                <a:cs typeface="+mn-ea"/>
                <a:sym typeface="+mn-lt"/>
              </a:rPr>
              <a:t>：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EstimatedRTT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 = (1-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sym typeface="Symbol" panose="05050102010706020507" charset="0"/>
              </a:rPr>
              <a:t>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)*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EstimatedRTT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 +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sym typeface="Symbol" panose="05050102010706020507" charset="0"/>
              </a:rPr>
              <a:t> 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*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SampleRTT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						</a:t>
            </a:r>
            <a:r>
              <a:rPr lang="zh-CN" altLang="en-US" sz="2000" b="1" dirty="0">
                <a:cs typeface="+mn-ea"/>
                <a:sym typeface="+mn-lt"/>
              </a:rPr>
              <a:t>典型的</a:t>
            </a:r>
            <a:r>
              <a:rPr lang="en-US" altLang="zh-CN" sz="2000" b="1" dirty="0">
                <a:cs typeface="+mn-ea"/>
                <a:sym typeface="+mn-lt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sym typeface="Symbol" panose="05050102010706020507" charset="0"/>
              </a:rPr>
              <a:t>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 = 0.125</a:t>
            </a: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3485" y="3116580"/>
            <a:ext cx="8223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 err="1">
                <a:cs typeface="+mn-ea"/>
                <a:sym typeface="+mn-ea"/>
              </a:rPr>
              <a:t>计算</a:t>
            </a:r>
            <a:r>
              <a:rPr lang="en-US" altLang="zh-CN" sz="2000" b="1" dirty="0" err="1">
                <a:cs typeface="+mn-ea"/>
                <a:sym typeface="+mn-ea"/>
              </a:rPr>
              <a:t>RTT</a:t>
            </a:r>
            <a:r>
              <a:rPr lang="zh-CN" altLang="en-US" sz="2000" b="1" dirty="0" err="1">
                <a:cs typeface="+mn-ea"/>
                <a:sym typeface="+mn-ea"/>
              </a:rPr>
              <a:t>偏差：</a:t>
            </a:r>
            <a:endParaRPr lang="zh-CN" altLang="en-US" sz="2000" b="1" dirty="0" err="1"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ea"/>
              </a:rPr>
              <a:t>DevRTT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 = (1-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sym typeface="Symbol" panose="05050102010706020507" charset="0"/>
              </a:rPr>
              <a:t>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)*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ea"/>
              </a:rPr>
              <a:t>DevRTT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 +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sym typeface="Symbol" panose="05050102010706020507" charset="0"/>
              </a:rPr>
              <a:t>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*| 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ea"/>
              </a:rPr>
              <a:t>SampleRTT-EstimatedRTT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 |</a:t>
            </a:r>
            <a:endParaRPr lang="en-US" altLang="zh-CN" sz="2000" b="1" dirty="0">
              <a:solidFill>
                <a:srgbClr val="FF0000"/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cs typeface="+mn-ea"/>
                <a:sym typeface="+mn-ea"/>
              </a:rPr>
              <a:t>  						 (</a:t>
            </a:r>
            <a:r>
              <a:rPr lang="zh-CN" altLang="en-US" sz="2000" b="1" dirty="0">
                <a:cs typeface="+mn-ea"/>
                <a:sym typeface="+mn-ea"/>
              </a:rPr>
              <a:t>典型地</a:t>
            </a:r>
            <a:r>
              <a:rPr lang="en-US" altLang="zh-CN" sz="2000" b="1" dirty="0">
                <a:cs typeface="+mn-ea"/>
                <a:sym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charset="0"/>
                <a:sym typeface="Symbol" panose="05050102010706020507" charset="0"/>
              </a:rPr>
              <a:t>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 = 0.25</a:t>
            </a:r>
            <a:r>
              <a:rPr lang="en-US" altLang="zh-CN" sz="2000" b="1" dirty="0">
                <a:cs typeface="+mn-ea"/>
                <a:sym typeface="+mn-ea"/>
              </a:rPr>
              <a:t>)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2483485" y="4592955"/>
            <a:ext cx="72294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ea"/>
              </a:rPr>
              <a:t>设置超时时间间隔</a:t>
            </a:r>
            <a:r>
              <a:rPr lang="en-US" altLang="zh-CN" sz="2000" b="1" dirty="0">
                <a:cs typeface="+mn-ea"/>
                <a:sym typeface="+mn-ea"/>
              </a:rPr>
              <a:t>:</a:t>
            </a:r>
            <a:endParaRPr lang="en-US" altLang="zh-CN" sz="2000" b="1" dirty="0"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ea"/>
              </a:rPr>
              <a:t>TimeoutInterval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ea"/>
              </a:rPr>
              <a:t>EstimatedRTT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ea"/>
              </a:rPr>
              <a:t> + 4*</a:t>
            </a: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ea"/>
              </a:rPr>
              <a:t>DevRTT</a:t>
            </a:r>
            <a:endParaRPr lang="en-US" altLang="zh-CN" sz="2000" b="1" dirty="0" err="1">
              <a:solidFill>
                <a:srgbClr val="FF0000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6990" y="535662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流量控制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0010" y="72136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</a:rPr>
              <a:t>——</a:t>
            </a:r>
            <a:r>
              <a:rPr lang="zh-CN" altLang="en-US" sz="2000" b="1">
                <a:solidFill>
                  <a:schemeClr val="tx1"/>
                </a:solidFill>
              </a:rPr>
              <a:t>通过</a:t>
            </a:r>
            <a:r>
              <a:rPr lang="zh-CN" altLang="en-US" sz="2000" b="1">
                <a:solidFill>
                  <a:srgbClr val="FF0000"/>
                </a:solidFill>
              </a:rPr>
              <a:t>接收窗口</a:t>
            </a:r>
            <a:r>
              <a:rPr lang="zh-CN" altLang="en-US" sz="2000" b="1">
                <a:solidFill>
                  <a:schemeClr val="tx1"/>
                </a:solidFill>
              </a:rPr>
              <a:t>实现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995" y="3034030"/>
            <a:ext cx="63607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拥塞控制 和 流量控制 的区别：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拥塞控制</a:t>
            </a:r>
            <a:r>
              <a:rPr lang="zh-CN" altLang="en-US" b="1">
                <a:solidFill>
                  <a:schemeClr val="tx1"/>
                </a:solidFill>
              </a:rPr>
              <a:t>：拥塞控制是作用于</a:t>
            </a:r>
            <a:r>
              <a:rPr lang="zh-CN" altLang="en-US" b="1">
                <a:solidFill>
                  <a:srgbClr val="FF0000"/>
                </a:solidFill>
              </a:rPr>
              <a:t>网络</a:t>
            </a:r>
            <a:r>
              <a:rPr lang="zh-CN" altLang="en-US" b="1">
                <a:solidFill>
                  <a:schemeClr val="tx1"/>
                </a:solidFill>
              </a:rPr>
              <a:t>的，它是防止过多的数据注入到网络中，避免出现网络负载过大的情况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endParaRPr lang="zh-CN" altLang="en-US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流量控制</a:t>
            </a:r>
            <a:r>
              <a:rPr lang="zh-CN" altLang="en-US" b="1">
                <a:solidFill>
                  <a:schemeClr val="tx1"/>
                </a:solidFill>
              </a:rPr>
              <a:t>：流量控制是作用于</a:t>
            </a:r>
            <a:r>
              <a:rPr lang="zh-CN" altLang="en-US" b="1">
                <a:solidFill>
                  <a:srgbClr val="FF0000"/>
                </a:solidFill>
              </a:rPr>
              <a:t>接收者</a:t>
            </a:r>
            <a:r>
              <a:rPr lang="zh-CN" altLang="en-US" b="1">
                <a:solidFill>
                  <a:schemeClr val="tx1"/>
                </a:solidFill>
              </a:rPr>
              <a:t>的，它是控制发送者的发送速度从而使接收者来得及接收。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7050" y="1407795"/>
            <a:ext cx="51041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接收窗口用于给发送方一个指示——该接收方还有多少可用的缓存空间。因为TCP是全双工通信，在连接两端的发送方都各自维护一个接收窗口。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53756" y="36989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知识点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065" y="838200"/>
            <a:ext cx="429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5B9BD5"/>
                </a:solidFill>
              </a:rPr>
              <a:t>考点总结</a:t>
            </a:r>
            <a:endParaRPr lang="zh-CN" altLang="en-US" sz="3600" b="1">
              <a:solidFill>
                <a:srgbClr val="5B9B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9065" y="1616710"/>
            <a:ext cx="616902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>
                <a:solidFill>
                  <a:srgbClr val="5B9BD5"/>
                </a:solidFill>
              </a:rPr>
              <a:t>1.UDP报文结构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>
                <a:solidFill>
                  <a:srgbClr val="5B9BD5"/>
                </a:solidFill>
              </a:rPr>
              <a:t>2.UD</a:t>
            </a:r>
            <a:r>
              <a:rPr lang="en-US" altLang="zh-CN" sz="2000" b="1">
                <a:solidFill>
                  <a:srgbClr val="5B9BD5"/>
                </a:solidFill>
              </a:rPr>
              <a:t>P</a:t>
            </a:r>
            <a:r>
              <a:rPr lang="zh-CN" altLang="en-US" sz="2000" b="1">
                <a:solidFill>
                  <a:srgbClr val="5B9BD5"/>
                </a:solidFill>
              </a:rPr>
              <a:t> 检验和计算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5B9BD5"/>
                </a:solidFill>
              </a:rPr>
              <a:t>3.</a:t>
            </a:r>
            <a:r>
              <a:rPr lang="zh-CN" altLang="en-US" sz="2000" b="1">
                <a:solidFill>
                  <a:srgbClr val="5B9BD5"/>
                </a:solidFill>
              </a:rPr>
              <a:t>可靠性传输协议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4</a:t>
            </a:r>
            <a:r>
              <a:rPr lang="zh-CN" altLang="en-US" sz="2000" b="1">
                <a:solidFill>
                  <a:srgbClr val="FF0000"/>
                </a:solidFill>
              </a:rPr>
              <a:t>.流水线差错恢复：回退n步</a:t>
            </a:r>
            <a:r>
              <a:rPr lang="en-US" altLang="zh-CN" sz="2000" b="1">
                <a:solidFill>
                  <a:srgbClr val="FF0000"/>
                </a:solidFill>
              </a:rPr>
              <a:t>(GBN)</a:t>
            </a:r>
            <a:r>
              <a:rPr lang="zh-CN" altLang="en-US" sz="2000" b="1">
                <a:solidFill>
                  <a:srgbClr val="FF0000"/>
                </a:solidFill>
              </a:rPr>
              <a:t>，选择重传</a:t>
            </a:r>
            <a:r>
              <a:rPr lang="en-US" altLang="zh-CN" sz="2000" b="1">
                <a:solidFill>
                  <a:srgbClr val="FF0000"/>
                </a:solidFill>
              </a:rPr>
              <a:t>(SR)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5B9BD5"/>
                </a:solidFill>
              </a:rPr>
              <a:t>5</a:t>
            </a:r>
            <a:r>
              <a:rPr lang="zh-CN" altLang="en-US" sz="2000" b="1">
                <a:solidFill>
                  <a:srgbClr val="5B9BD5"/>
                </a:solidFill>
              </a:rPr>
              <a:t>.TCP报文结构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5B9BD5"/>
                </a:solidFill>
                <a:sym typeface="+mn-ea"/>
              </a:rPr>
              <a:t>6</a:t>
            </a:r>
            <a:r>
              <a:rPr lang="zh-CN" altLang="en-US" sz="2000" b="1">
                <a:solidFill>
                  <a:srgbClr val="5B9BD5"/>
                </a:solidFill>
                <a:sym typeface="+mn-ea"/>
              </a:rPr>
              <a:t>.往返时间计算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.流量控制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.三次握手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9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.拥塞控制：慢启动，拥塞避免，快速恢复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b="1">
                <a:solidFill>
                  <a:srgbClr val="5B9BD5"/>
                </a:solidFill>
              </a:rPr>
              <a:t>10.</a:t>
            </a:r>
            <a:r>
              <a:rPr lang="zh-CN" altLang="en-US" sz="2000" b="1">
                <a:solidFill>
                  <a:srgbClr val="5B9BD5"/>
                </a:solidFill>
              </a:rPr>
              <a:t>流量控制和拥塞控制区别</a:t>
            </a:r>
            <a:endParaRPr lang="zh-CN" altLang="en-US" sz="2000" b="1">
              <a:solidFill>
                <a:srgbClr val="5B9BD5"/>
              </a:solidFill>
            </a:endParaRPr>
          </a:p>
          <a:p>
            <a:pPr algn="l"/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b="1">
              <a:solidFill>
                <a:srgbClr val="5B9BD5"/>
              </a:solidFill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b="1">
              <a:solidFill>
                <a:srgbClr val="5B9BD5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265" y="1544042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连接管理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337210" y="3035740"/>
            <a:ext cx="3901389" cy="405045"/>
            <a:chOff x="727761" y="2552005"/>
            <a:chExt cx="3901389" cy="405045"/>
          </a:xfrm>
        </p:grpSpPr>
        <p:sp>
          <p:nvSpPr>
            <p:cNvPr id="38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建立连接：三次握手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37210" y="3879020"/>
            <a:ext cx="3901389" cy="405045"/>
            <a:chOff x="727761" y="2552005"/>
            <a:chExt cx="3901389" cy="405045"/>
          </a:xfrm>
        </p:grpSpPr>
        <p:sp>
          <p:nvSpPr>
            <p:cNvPr id="4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关闭连接：四次挥手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3664" y="667077"/>
            <a:ext cx="243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连接管理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8505" y="1454785"/>
            <a:ext cx="4312920" cy="499110"/>
          </a:xfrm>
          <a:prstGeom prst="round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FF00"/>
                </a:solidFill>
                <a:cs typeface="+mn-ea"/>
                <a:sym typeface="+mn-lt"/>
              </a:rPr>
              <a:t>建立连接</a:t>
            </a:r>
            <a:r>
              <a:rPr lang="en-US" altLang="zh-CN" sz="2400" dirty="0">
                <a:solidFill>
                  <a:srgbClr val="FFFF00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  <a:cs typeface="+mn-ea"/>
                <a:sym typeface="+mn-lt"/>
              </a:rPr>
              <a:t>三次握手</a:t>
            </a:r>
            <a:endParaRPr lang="zh-CN" altLang="en-US" sz="24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6480" y="2077720"/>
            <a:ext cx="6384290" cy="3378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cs typeface="+mn-ea"/>
                <a:sym typeface="+mn-lt"/>
              </a:rPr>
              <a:t>：</a:t>
            </a:r>
            <a:endParaRPr lang="zh-CN" altLang="en-US" dirty="0">
              <a:solidFill>
                <a:srgbClr val="FFFF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Step 1: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客户发送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TCP SYN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报文段到服务器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-</a:t>
            </a:r>
            <a:r>
              <a:rPr lang="zh-CN" altLang="en-US" sz="2000" b="1" dirty="0">
                <a:cs typeface="+mn-ea"/>
                <a:sym typeface="+mn-lt"/>
              </a:rPr>
              <a:t>指定初始的序号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-</a:t>
            </a:r>
            <a:r>
              <a:rPr lang="zh-CN" altLang="en-US" sz="2000" b="1" dirty="0">
                <a:cs typeface="+mn-ea"/>
                <a:sym typeface="+mn-lt"/>
              </a:rPr>
              <a:t>没有数据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Step 2: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服务器接收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SYN,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回复 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SYN/ACK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报文段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-</a:t>
            </a:r>
            <a:r>
              <a:rPr lang="zh-CN" altLang="en-US" sz="2000" b="1" dirty="0">
                <a:cs typeface="+mn-ea"/>
                <a:sym typeface="+mn-lt"/>
              </a:rPr>
              <a:t>服务器分配缓冲区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-</a:t>
            </a:r>
            <a:r>
              <a:rPr lang="zh-CN" altLang="en-US" sz="2000" b="1" dirty="0">
                <a:cs typeface="+mn-ea"/>
                <a:sym typeface="+mn-lt"/>
              </a:rPr>
              <a:t>指定服务器的初始序号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Step 3: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客户接收 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SYN/ACK,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回复 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ACK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报文段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可能包含数据</a:t>
            </a:r>
            <a:endParaRPr lang="zh-CN" alt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3664" y="667077"/>
            <a:ext cx="243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连接管理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73004" y="1495491"/>
            <a:ext cx="10044530" cy="5052454"/>
            <a:chOff x="300038" y="1606551"/>
            <a:chExt cx="8558212" cy="4195762"/>
          </a:xfrm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 flipH="1">
              <a:off x="3282950" y="2314575"/>
              <a:ext cx="1588" cy="247015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latin typeface="Tahoma" panose="020B0604030504040204" pitchFamily="34" charset="0"/>
                <a:ea typeface="MS PGothic" panose="020B0600070205080204" charset="-128"/>
              </a:endParaRPr>
            </a:p>
          </p:txBody>
        </p:sp>
        <p:grpSp>
          <p:nvGrpSpPr>
            <p:cNvPr id="82" name="Group 102"/>
            <p:cNvGrpSpPr/>
            <p:nvPr/>
          </p:nvGrpSpPr>
          <p:grpSpPr bwMode="auto">
            <a:xfrm>
              <a:off x="1352551" y="2241550"/>
              <a:ext cx="4438650" cy="955675"/>
              <a:chOff x="845" y="1363"/>
              <a:chExt cx="2796" cy="602"/>
            </a:xfrm>
          </p:grpSpPr>
          <p:sp>
            <p:nvSpPr>
              <p:cNvPr id="147" name="Line 10"/>
              <p:cNvSpPr>
                <a:spLocks noChangeShapeType="1"/>
              </p:cNvSpPr>
              <p:nvPr/>
            </p:nvSpPr>
            <p:spPr bwMode="auto">
              <a:xfrm>
                <a:off x="2062" y="1502"/>
                <a:ext cx="1579" cy="46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148" name="Rectangle 12"/>
              <p:cNvSpPr>
                <a:spLocks noChangeArrowheads="1"/>
              </p:cNvSpPr>
              <p:nvPr/>
            </p:nvSpPr>
            <p:spPr bwMode="auto">
              <a:xfrm>
                <a:off x="2518" y="1565"/>
                <a:ext cx="590" cy="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49" name="Text Box 13"/>
              <p:cNvSpPr txBox="1">
                <a:spLocks noChangeArrowheads="1"/>
              </p:cNvSpPr>
              <p:nvPr/>
            </p:nvSpPr>
            <p:spPr bwMode="auto">
              <a:xfrm>
                <a:off x="2310" y="1624"/>
                <a:ext cx="1050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SYNbit=1, Seq=x</a:t>
                </a:r>
                <a:endParaRPr lang="en-US" sz="1800"/>
              </a:p>
            </p:txBody>
          </p:sp>
          <p:sp>
            <p:nvSpPr>
              <p:cNvPr id="150" name="Text Box 21"/>
              <p:cNvSpPr txBox="1">
                <a:spLocks noChangeArrowheads="1"/>
              </p:cNvSpPr>
              <p:nvPr/>
            </p:nvSpPr>
            <p:spPr bwMode="auto">
              <a:xfrm>
                <a:off x="845" y="1363"/>
                <a:ext cx="1195" cy="2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choose init seq num, x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send TCP SYN msg</a:t>
                </a:r>
                <a:endParaRPr lang="en-US"/>
              </a:p>
            </p:txBody>
          </p:sp>
        </p:grp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 flipH="1">
              <a:off x="5872163" y="2384425"/>
              <a:ext cx="1587" cy="3417888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latin typeface="Tahoma" panose="020B0604030504040204" pitchFamily="34" charset="0"/>
                <a:ea typeface="MS PGothic" panose="020B0600070205080204" charset="-128"/>
              </a:endParaRP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8058150" y="5222875"/>
              <a:ext cx="714478" cy="3067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sz="1800">
                  <a:solidFill>
                    <a:srgbClr val="CC0000"/>
                  </a:solidFill>
                </a:rPr>
                <a:t>ESTAB</a:t>
              </a:r>
              <a:endParaRPr lang="en-US" sz="1800">
                <a:solidFill>
                  <a:srgbClr val="CC0000"/>
                </a:solidFill>
              </a:endParaRPr>
            </a:p>
          </p:txBody>
        </p:sp>
        <p:grpSp>
          <p:nvGrpSpPr>
            <p:cNvPr id="85" name="Group 109"/>
            <p:cNvGrpSpPr/>
            <p:nvPr/>
          </p:nvGrpSpPr>
          <p:grpSpPr bwMode="auto">
            <a:xfrm>
              <a:off x="3281363" y="2911475"/>
              <a:ext cx="4462462" cy="1425575"/>
              <a:chOff x="2060" y="1785"/>
              <a:chExt cx="2811" cy="898"/>
            </a:xfrm>
          </p:grpSpPr>
          <p:sp>
            <p:nvSpPr>
              <p:cNvPr id="143" name="Line 11"/>
              <p:cNvSpPr>
                <a:spLocks noChangeShapeType="1"/>
              </p:cNvSpPr>
              <p:nvPr/>
            </p:nvSpPr>
            <p:spPr bwMode="auto">
              <a:xfrm flipH="1">
                <a:off x="2060" y="2031"/>
                <a:ext cx="1580" cy="652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144" name="Rectangle 14"/>
              <p:cNvSpPr>
                <a:spLocks noChangeArrowheads="1"/>
              </p:cNvSpPr>
              <p:nvPr/>
            </p:nvSpPr>
            <p:spPr bwMode="auto">
              <a:xfrm>
                <a:off x="2381" y="2206"/>
                <a:ext cx="896" cy="3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45" name="Text Box 83"/>
              <p:cNvSpPr txBox="1">
                <a:spLocks noChangeArrowheads="1"/>
              </p:cNvSpPr>
              <p:nvPr/>
            </p:nvSpPr>
            <p:spPr bwMode="auto">
              <a:xfrm>
                <a:off x="2159" y="2169"/>
                <a:ext cx="1472" cy="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SYNbit=1, Seq=y</a:t>
                </a:r>
                <a:endParaRPr lang="en-US" sz="1800"/>
              </a:p>
              <a:p>
                <a:pPr>
                  <a:defRPr/>
                </a:pPr>
                <a:r>
                  <a:rPr lang="en-US" sz="1800"/>
                  <a:t>ACKbit=1; ACKnum=x+1</a:t>
                </a:r>
                <a:endParaRPr lang="en-US" sz="1800"/>
              </a:p>
            </p:txBody>
          </p:sp>
          <p:sp>
            <p:nvSpPr>
              <p:cNvPr id="146" name="Text Box 93"/>
              <p:cNvSpPr txBox="1">
                <a:spLocks noChangeArrowheads="1"/>
              </p:cNvSpPr>
              <p:nvPr/>
            </p:nvSpPr>
            <p:spPr bwMode="auto">
              <a:xfrm>
                <a:off x="3676" y="1785"/>
                <a:ext cx="1195" cy="3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l">
                  <a:lnSpc>
                    <a:spcPct val="90000"/>
                  </a:lnSpc>
                  <a:defRPr/>
                </a:pPr>
                <a:r>
                  <a:rPr lang="en-US" dirty="0"/>
                  <a:t>choose </a:t>
                </a:r>
                <a:r>
                  <a:rPr lang="en-US" dirty="0" err="1"/>
                  <a:t>init</a:t>
                </a:r>
                <a:r>
                  <a:rPr lang="en-US" dirty="0"/>
                  <a:t> </a:t>
                </a:r>
                <a:r>
                  <a:rPr lang="en-US" dirty="0" err="1"/>
                  <a:t>seq</a:t>
                </a:r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, y</a:t>
                </a:r>
                <a:endParaRPr lang="en-US" dirty="0"/>
              </a:p>
              <a:p>
                <a:pPr algn="l">
                  <a:lnSpc>
                    <a:spcPct val="90000"/>
                  </a:lnSpc>
                  <a:defRPr/>
                </a:pPr>
                <a:r>
                  <a:rPr lang="en-US" dirty="0"/>
                  <a:t>send TCP SYNACK</a:t>
                </a:r>
                <a:endParaRPr lang="en-US" dirty="0"/>
              </a:p>
              <a:p>
                <a:pPr algn="l">
                  <a:lnSpc>
                    <a:spcPct val="90000"/>
                  </a:lnSpc>
                  <a:defRPr/>
                </a:pPr>
                <a:r>
                  <a:rPr lang="en-US" dirty="0" err="1"/>
                  <a:t>msg</a:t>
                </a:r>
                <a:r>
                  <a:rPr lang="en-US" dirty="0"/>
                  <a:t>, </a:t>
                </a:r>
                <a:r>
                  <a:rPr lang="en-US" dirty="0" err="1"/>
                  <a:t>acking</a:t>
                </a:r>
                <a:r>
                  <a:rPr lang="en-US" dirty="0"/>
                  <a:t> SYN</a:t>
                </a:r>
                <a:endParaRPr lang="en-US" dirty="0"/>
              </a:p>
            </p:txBody>
          </p:sp>
        </p:grpSp>
        <p:grpSp>
          <p:nvGrpSpPr>
            <p:cNvPr id="86" name="Group 110"/>
            <p:cNvGrpSpPr/>
            <p:nvPr/>
          </p:nvGrpSpPr>
          <p:grpSpPr bwMode="auto">
            <a:xfrm>
              <a:off x="1060451" y="4010025"/>
              <a:ext cx="6505575" cy="1341438"/>
              <a:chOff x="661" y="2477"/>
              <a:chExt cx="4098" cy="845"/>
            </a:xfrm>
          </p:grpSpPr>
          <p:sp>
            <p:nvSpPr>
              <p:cNvPr id="138" name="Line 84"/>
              <p:cNvSpPr>
                <a:spLocks noChangeShapeType="1"/>
              </p:cNvSpPr>
              <p:nvPr/>
            </p:nvSpPr>
            <p:spPr bwMode="auto">
              <a:xfrm>
                <a:off x="2073" y="2728"/>
                <a:ext cx="1579" cy="463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139" name="Rectangle 89"/>
              <p:cNvSpPr>
                <a:spLocks noChangeArrowheads="1"/>
              </p:cNvSpPr>
              <p:nvPr/>
            </p:nvSpPr>
            <p:spPr bwMode="auto">
              <a:xfrm>
                <a:off x="2486" y="2806"/>
                <a:ext cx="775" cy="2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40" name="Text Box 90"/>
              <p:cNvSpPr txBox="1">
                <a:spLocks noChangeArrowheads="1"/>
              </p:cNvSpPr>
              <p:nvPr/>
            </p:nvSpPr>
            <p:spPr bwMode="auto">
              <a:xfrm>
                <a:off x="2092" y="2852"/>
                <a:ext cx="1467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ACKbit=1, ACKnum=y+1</a:t>
                </a:r>
                <a:endParaRPr lang="en-US" sz="1800"/>
              </a:p>
            </p:txBody>
          </p:sp>
          <p:sp>
            <p:nvSpPr>
              <p:cNvPr id="141" name="Text Box 94"/>
              <p:cNvSpPr txBox="1">
                <a:spLocks noChangeArrowheads="1"/>
              </p:cNvSpPr>
              <p:nvPr/>
            </p:nvSpPr>
            <p:spPr bwMode="auto">
              <a:xfrm>
                <a:off x="661" y="2477"/>
                <a:ext cx="1383" cy="6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received SYNACK(x) 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indicates server is live;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send ACK for SYNACK;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this segment may contain 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client-to-server data</a:t>
                </a:r>
                <a:endParaRPr lang="en-US"/>
              </a:p>
            </p:txBody>
          </p:sp>
          <p:sp>
            <p:nvSpPr>
              <p:cNvPr id="142" name="Text Box 95"/>
              <p:cNvSpPr txBox="1">
                <a:spLocks noChangeArrowheads="1"/>
              </p:cNvSpPr>
              <p:nvPr/>
            </p:nvSpPr>
            <p:spPr bwMode="auto">
              <a:xfrm>
                <a:off x="3640" y="3042"/>
                <a:ext cx="1119" cy="2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l">
                  <a:lnSpc>
                    <a:spcPct val="90000"/>
                  </a:lnSpc>
                  <a:defRPr/>
                </a:pPr>
                <a:r>
                  <a:rPr lang="en-US"/>
                  <a:t>received ACK(y) </a:t>
                </a:r>
                <a:endParaRPr lang="en-US"/>
              </a:p>
              <a:p>
                <a:pPr algn="l">
                  <a:lnSpc>
                    <a:spcPct val="90000"/>
                  </a:lnSpc>
                  <a:defRPr/>
                </a:pPr>
                <a:r>
                  <a:rPr lang="en-US"/>
                  <a:t>indicates client is live</a:t>
                </a:r>
                <a:endParaRPr lang="en-US"/>
              </a:p>
            </p:txBody>
          </p:sp>
        </p:grpSp>
        <p:grpSp>
          <p:nvGrpSpPr>
            <p:cNvPr id="87" name="Group 105"/>
            <p:cNvGrpSpPr/>
            <p:nvPr/>
          </p:nvGrpSpPr>
          <p:grpSpPr bwMode="auto">
            <a:xfrm>
              <a:off x="300038" y="2279648"/>
              <a:ext cx="976312" cy="669925"/>
              <a:chOff x="182" y="1387"/>
              <a:chExt cx="615" cy="422"/>
            </a:xfrm>
          </p:grpSpPr>
          <p:sp>
            <p:nvSpPr>
              <p:cNvPr id="136" name="Text Box 91"/>
              <p:cNvSpPr txBox="1">
                <a:spLocks noChangeArrowheads="1"/>
              </p:cNvSpPr>
              <p:nvPr/>
            </p:nvSpPr>
            <p:spPr bwMode="auto">
              <a:xfrm>
                <a:off x="182" y="1616"/>
                <a:ext cx="615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 dirty="0"/>
                  <a:t>SYNSENT</a:t>
                </a:r>
                <a:endParaRPr lang="en-US" sz="1800" dirty="0"/>
              </a:p>
            </p:txBody>
          </p:sp>
          <p:sp>
            <p:nvSpPr>
              <p:cNvPr id="137" name="Line 103"/>
              <p:cNvSpPr>
                <a:spLocks noChangeShapeType="1"/>
              </p:cNvSpPr>
              <p:nvPr/>
            </p:nvSpPr>
            <p:spPr bwMode="auto">
              <a:xfrm>
                <a:off x="462" y="1387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88" name="Group 111"/>
            <p:cNvGrpSpPr/>
            <p:nvPr/>
          </p:nvGrpSpPr>
          <p:grpSpPr bwMode="auto">
            <a:xfrm>
              <a:off x="301625" y="2940051"/>
              <a:ext cx="714375" cy="1592263"/>
              <a:chOff x="183" y="1803"/>
              <a:chExt cx="450" cy="1003"/>
            </a:xfrm>
          </p:grpSpPr>
          <p:sp>
            <p:nvSpPr>
              <p:cNvPr id="134" name="Text Box 16"/>
              <p:cNvSpPr txBox="1">
                <a:spLocks noChangeArrowheads="1"/>
              </p:cNvSpPr>
              <p:nvPr/>
            </p:nvSpPr>
            <p:spPr bwMode="auto">
              <a:xfrm>
                <a:off x="183" y="2613"/>
                <a:ext cx="450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CC0000"/>
                    </a:solidFill>
                  </a:rPr>
                  <a:t>ESTAB</a:t>
                </a:r>
                <a:endParaRPr lang="en-US" sz="1800">
                  <a:solidFill>
                    <a:srgbClr val="CC0000"/>
                  </a:solidFill>
                </a:endParaRPr>
              </a:p>
            </p:txBody>
          </p:sp>
          <p:sp>
            <p:nvSpPr>
              <p:cNvPr id="135" name="Line 104"/>
              <p:cNvSpPr>
                <a:spLocks noChangeShapeType="1"/>
              </p:cNvSpPr>
              <p:nvPr/>
            </p:nvSpPr>
            <p:spPr bwMode="auto">
              <a:xfrm>
                <a:off x="465" y="1803"/>
                <a:ext cx="0" cy="7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89" name="Group 108"/>
            <p:cNvGrpSpPr/>
            <p:nvPr/>
          </p:nvGrpSpPr>
          <p:grpSpPr bwMode="auto">
            <a:xfrm>
              <a:off x="7754941" y="2335214"/>
              <a:ext cx="1063625" cy="1162050"/>
              <a:chOff x="4878" y="1422"/>
              <a:chExt cx="670" cy="732"/>
            </a:xfrm>
          </p:grpSpPr>
          <p:sp>
            <p:nvSpPr>
              <p:cNvPr id="132" name="Text Box 99"/>
              <p:cNvSpPr txBox="1">
                <a:spLocks noChangeArrowheads="1"/>
              </p:cNvSpPr>
              <p:nvPr/>
            </p:nvSpPr>
            <p:spPr bwMode="auto">
              <a:xfrm>
                <a:off x="4878" y="1961"/>
                <a:ext cx="670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SYN RCVD</a:t>
                </a:r>
                <a:endParaRPr lang="en-US" sz="1800"/>
              </a:p>
            </p:txBody>
          </p:sp>
          <p:sp>
            <p:nvSpPr>
              <p:cNvPr id="133" name="Line 106"/>
              <p:cNvSpPr>
                <a:spLocks noChangeShapeType="1"/>
              </p:cNvSpPr>
              <p:nvPr/>
            </p:nvSpPr>
            <p:spPr bwMode="auto">
              <a:xfrm>
                <a:off x="5339" y="1422"/>
                <a:ext cx="0" cy="5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90" name="Line 107"/>
            <p:cNvSpPr>
              <a:spLocks noChangeShapeType="1"/>
            </p:cNvSpPr>
            <p:nvPr/>
          </p:nvSpPr>
          <p:spPr bwMode="auto">
            <a:xfrm>
              <a:off x="8469313" y="3536950"/>
              <a:ext cx="0" cy="170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latin typeface="Tahoma" panose="020B0604030504040204" pitchFamily="34" charset="0"/>
                <a:ea typeface="MS PGothic" panose="020B0600070205080204" charset="-128"/>
              </a:endParaRPr>
            </a:p>
          </p:txBody>
        </p:sp>
        <p:grpSp>
          <p:nvGrpSpPr>
            <p:cNvPr id="91" name="Group 113"/>
            <p:cNvGrpSpPr/>
            <p:nvPr/>
          </p:nvGrpSpPr>
          <p:grpSpPr bwMode="auto">
            <a:xfrm>
              <a:off x="306388" y="1606551"/>
              <a:ext cx="8551862" cy="690563"/>
              <a:chOff x="193" y="1012"/>
              <a:chExt cx="5387" cy="435"/>
            </a:xfrm>
          </p:grpSpPr>
          <p:sp>
            <p:nvSpPr>
              <p:cNvPr id="92" name="Text Box 114"/>
              <p:cNvSpPr txBox="1">
                <a:spLocks noChangeArrowheads="1"/>
              </p:cNvSpPr>
              <p:nvPr/>
            </p:nvSpPr>
            <p:spPr bwMode="auto">
              <a:xfrm>
                <a:off x="207" y="1012"/>
                <a:ext cx="719" cy="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/>
                <a:r>
                  <a:rPr lang="zh-CN" altLang="en-US" sz="1800" i="1" dirty="0">
                    <a:solidFill>
                      <a:srgbClr val="000099"/>
                    </a:solidFill>
                  </a:rPr>
                  <a:t>客户端状态</a:t>
                </a:r>
                <a:endParaRPr lang="en-US" altLang="zh-CN" sz="1800" i="1" dirty="0">
                  <a:solidFill>
                    <a:srgbClr val="000099"/>
                  </a:solidFill>
                </a:endParaRPr>
              </a:p>
              <a:p>
                <a:pPr algn="r"/>
                <a:endParaRPr lang="en-US" altLang="zh-CN" sz="1800" i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93" name="Text Box 115"/>
              <p:cNvSpPr txBox="1">
                <a:spLocks noChangeArrowheads="1"/>
              </p:cNvSpPr>
              <p:nvPr/>
            </p:nvSpPr>
            <p:spPr bwMode="auto">
              <a:xfrm>
                <a:off x="193" y="1243"/>
                <a:ext cx="501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 dirty="0"/>
                  <a:t>LISTEN</a:t>
                </a:r>
                <a:endParaRPr lang="en-US" sz="1800" dirty="0"/>
              </a:p>
            </p:txBody>
          </p:sp>
          <p:sp>
            <p:nvSpPr>
              <p:cNvPr id="94" name="Text Box 116"/>
              <p:cNvSpPr txBox="1">
                <a:spLocks noChangeArrowheads="1"/>
              </p:cNvSpPr>
              <p:nvPr/>
            </p:nvSpPr>
            <p:spPr bwMode="auto">
              <a:xfrm>
                <a:off x="4738" y="1013"/>
                <a:ext cx="842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/>
                <a:r>
                  <a:rPr lang="zh-CN" altLang="en-US" sz="1800" i="1" dirty="0">
                    <a:solidFill>
                      <a:srgbClr val="000099"/>
                    </a:solidFill>
                  </a:rPr>
                  <a:t>服务器端状态</a:t>
                </a:r>
                <a:endParaRPr lang="en-US" altLang="zh-CN" sz="1800" i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95" name="Text Box 117"/>
              <p:cNvSpPr txBox="1">
                <a:spLocks noChangeArrowheads="1"/>
              </p:cNvSpPr>
              <p:nvPr/>
            </p:nvSpPr>
            <p:spPr bwMode="auto">
              <a:xfrm>
                <a:off x="5038" y="1254"/>
                <a:ext cx="501" cy="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LISTEN</a:t>
                </a:r>
                <a:endParaRPr lang="en-US" sz="1800"/>
              </a:p>
            </p:txBody>
          </p:sp>
          <p:grpSp>
            <p:nvGrpSpPr>
              <p:cNvPr id="96" name="Group 118"/>
              <p:cNvGrpSpPr/>
              <p:nvPr/>
            </p:nvGrpSpPr>
            <p:grpSpPr bwMode="auto">
              <a:xfrm>
                <a:off x="1914" y="1049"/>
                <a:ext cx="405" cy="378"/>
                <a:chOff x="-44" y="1473"/>
                <a:chExt cx="981" cy="1105"/>
              </a:xfrm>
            </p:grpSpPr>
            <p:pic>
              <p:nvPicPr>
                <p:cNvPr id="130" name="Picture 11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1" name="Freeform 120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5595 w 356"/>
                    <a:gd name="T3" fmla="*/ 341 h 368"/>
                    <a:gd name="T4" fmla="*/ 6638 w 356"/>
                    <a:gd name="T5" fmla="*/ 7113 h 368"/>
                    <a:gd name="T6" fmla="*/ 1463 w 356"/>
                    <a:gd name="T7" fmla="*/ 8895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97" name="Group 121"/>
              <p:cNvGrpSpPr/>
              <p:nvPr/>
            </p:nvGrpSpPr>
            <p:grpSpPr bwMode="auto">
              <a:xfrm>
                <a:off x="3572" y="1051"/>
                <a:ext cx="212" cy="323"/>
                <a:chOff x="4140" y="429"/>
                <a:chExt cx="1425" cy="2396"/>
              </a:xfrm>
            </p:grpSpPr>
            <p:sp>
              <p:nvSpPr>
                <p:cNvPr id="98" name="Freeform 122"/>
                <p:cNvSpPr/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9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207" y="429"/>
                  <a:ext cx="1049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00" name="Freeform 124"/>
                <p:cNvSpPr/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01" name="Freeform 125"/>
                <p:cNvSpPr/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14" y="696"/>
                  <a:ext cx="592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grpSp>
              <p:nvGrpSpPr>
                <p:cNvPr id="103" name="Group 127"/>
                <p:cNvGrpSpPr/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28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2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129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1"/>
                    <a:ext cx="688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104" name="Rectangle 130"/>
                <p:cNvSpPr>
                  <a:spLocks noChangeArrowheads="1"/>
                </p:cNvSpPr>
                <p:nvPr/>
              </p:nvSpPr>
              <p:spPr bwMode="auto">
                <a:xfrm>
                  <a:off x="4221" y="1022"/>
                  <a:ext cx="598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grpSp>
              <p:nvGrpSpPr>
                <p:cNvPr id="105" name="Group 131"/>
                <p:cNvGrpSpPr/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26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7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127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2"/>
                    <a:ext cx="696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106" name="Rectangle 134"/>
                <p:cNvSpPr>
                  <a:spLocks noChangeArrowheads="1"/>
                </p:cNvSpPr>
                <p:nvPr/>
              </p:nvSpPr>
              <p:spPr bwMode="auto">
                <a:xfrm>
                  <a:off x="4214" y="1356"/>
                  <a:ext cx="598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0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227" y="1653"/>
                  <a:ext cx="598" cy="5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grpSp>
              <p:nvGrpSpPr>
                <p:cNvPr id="108" name="Group 136"/>
                <p:cNvGrpSpPr/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4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71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125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635" y="2585"/>
                    <a:ext cx="687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109" name="Freeform 139"/>
                <p:cNvSpPr/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110" name="Group 140"/>
                <p:cNvGrpSpPr/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8"/>
                    <a:ext cx="728" cy="1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12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2"/>
                    <a:ext cx="695" cy="1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111" name="Rectangle 143"/>
                <p:cNvSpPr>
                  <a:spLocks noChangeArrowheads="1"/>
                </p:cNvSpPr>
                <p:nvPr/>
              </p:nvSpPr>
              <p:spPr bwMode="auto">
                <a:xfrm>
                  <a:off x="5249" y="429"/>
                  <a:ext cx="67" cy="229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2" name="Freeform 144"/>
                <p:cNvSpPr/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13" name="Freeform 145"/>
                <p:cNvSpPr/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8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14" name="Oval 146"/>
                <p:cNvSpPr>
                  <a:spLocks noChangeArrowheads="1"/>
                </p:cNvSpPr>
                <p:nvPr/>
              </p:nvSpPr>
              <p:spPr bwMode="auto">
                <a:xfrm>
                  <a:off x="5518" y="2610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5" name="Freeform 147"/>
                <p:cNvSpPr/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116" name="AutoShape 148"/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196" cy="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7" name="AutoShape 149"/>
                <p:cNvSpPr>
                  <a:spLocks noChangeArrowheads="1"/>
                </p:cNvSpPr>
                <p:nvPr/>
              </p:nvSpPr>
              <p:spPr bwMode="auto">
                <a:xfrm>
                  <a:off x="4207" y="2714"/>
                  <a:ext cx="1069" cy="8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8" name="Oval 150"/>
                <p:cNvSpPr>
                  <a:spLocks noChangeArrowheads="1"/>
                </p:cNvSpPr>
                <p:nvPr/>
              </p:nvSpPr>
              <p:spPr bwMode="auto">
                <a:xfrm>
                  <a:off x="4308" y="2380"/>
                  <a:ext cx="155" cy="14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9" name="Oval 151"/>
                <p:cNvSpPr>
                  <a:spLocks noChangeArrowheads="1"/>
                </p:cNvSpPr>
                <p:nvPr/>
              </p:nvSpPr>
              <p:spPr bwMode="auto">
                <a:xfrm>
                  <a:off x="4483" y="2387"/>
                  <a:ext cx="161" cy="14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pPr eaLnBrk="1" hangingPunct="1"/>
                  <a:endParaRPr lang="zh-CN" altLang="zh-CN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Oval 152"/>
                <p:cNvSpPr>
                  <a:spLocks noChangeArrowheads="1"/>
                </p:cNvSpPr>
                <p:nvPr/>
              </p:nvSpPr>
              <p:spPr bwMode="auto">
                <a:xfrm>
                  <a:off x="4664" y="2380"/>
                  <a:ext cx="155" cy="141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21" name="Rectangle 153"/>
                <p:cNvSpPr>
                  <a:spLocks noChangeArrowheads="1"/>
                </p:cNvSpPr>
                <p:nvPr/>
              </p:nvSpPr>
              <p:spPr bwMode="auto">
                <a:xfrm>
                  <a:off x="5061" y="1838"/>
                  <a:ext cx="87" cy="757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</p:grpSp>
      <p:sp>
        <p:nvSpPr>
          <p:cNvPr id="3" name="文本框 2"/>
          <p:cNvSpPr txBox="1"/>
          <p:nvPr/>
        </p:nvSpPr>
        <p:spPr>
          <a:xfrm>
            <a:off x="1476363" y="6005040"/>
            <a:ext cx="29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建立连接三次握手示意图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68043" y="710093"/>
            <a:ext cx="24085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连接管理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91210" y="1524000"/>
            <a:ext cx="4664710" cy="499110"/>
          </a:xfrm>
          <a:prstGeom prst="round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ED7D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FF00"/>
                </a:solidFill>
                <a:cs typeface="+mn-ea"/>
                <a:sym typeface="+mn-lt"/>
              </a:rPr>
              <a:t>关闭连接</a:t>
            </a:r>
            <a:r>
              <a:rPr lang="en-US" altLang="zh-CN" sz="2400" dirty="0">
                <a:solidFill>
                  <a:srgbClr val="FFFF00"/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  <a:cs typeface="+mn-ea"/>
                <a:sym typeface="+mn-lt"/>
              </a:rPr>
              <a:t>四次挥手</a:t>
            </a:r>
            <a:endParaRPr lang="zh-CN" altLang="en-US" sz="24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095" y="2380615"/>
            <a:ext cx="56114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zh-CN" sz="2000" u="sng" dirty="0">
                <a:solidFill>
                  <a:srgbClr val="FF0000"/>
                </a:solidFill>
                <a:latin typeface="+mn-ea"/>
                <a:sym typeface="+mn-ea"/>
              </a:rPr>
              <a:t>Step 1: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客户发送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TCP FIN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控制报文段到服务器</a:t>
            </a:r>
            <a:r>
              <a:rPr lang="zh-CN" altLang="en-US" sz="2000" u="sng" dirty="0">
                <a:latin typeface="+mn-ea"/>
                <a:sym typeface="+mn-ea"/>
              </a:rPr>
              <a:t> </a:t>
            </a:r>
            <a:endParaRPr lang="zh-CN" altLang="en-US" sz="2000" u="sng" dirty="0">
              <a:latin typeface="+mn-ea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zh-CN" sz="2000" u="sng" dirty="0">
                <a:solidFill>
                  <a:srgbClr val="FF0000"/>
                </a:solidFill>
                <a:latin typeface="+mn-ea"/>
                <a:sym typeface="+mn-ea"/>
              </a:rPr>
              <a:t>Step 2: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服务器接收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FIN,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回复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ACK.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半关闭连接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并发送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FIN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到客户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zh-CN" sz="2000" u="sng" dirty="0">
                <a:solidFill>
                  <a:schemeClr val="bg1"/>
                </a:solidFill>
                <a:latin typeface="+mn-ea"/>
                <a:sym typeface="+mn-ea"/>
              </a:rPr>
              <a:t>Step 3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客户接收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sym typeface="+mn-ea"/>
              </a:rPr>
              <a:t>FIN,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回复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sym typeface="+mn-ea"/>
              </a:rPr>
              <a:t>ACK. 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887095" y="3706495"/>
            <a:ext cx="60413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u="sng">
                <a:solidFill>
                  <a:srgbClr val="FF0000"/>
                </a:solidFill>
              </a:rPr>
              <a:t>Step 3: </a:t>
            </a:r>
            <a:r>
              <a:rPr lang="zh-CN" altLang="en-US" sz="2000">
                <a:solidFill>
                  <a:srgbClr val="FF0000"/>
                </a:solidFill>
              </a:rPr>
              <a:t>客户接收</a:t>
            </a:r>
            <a:r>
              <a:rPr lang="en-US" altLang="zh-CN" sz="2000">
                <a:solidFill>
                  <a:srgbClr val="FF0000"/>
                </a:solidFill>
              </a:rPr>
              <a:t>FIN,</a:t>
            </a:r>
            <a:r>
              <a:rPr lang="zh-CN" altLang="en-US" sz="2000">
                <a:solidFill>
                  <a:srgbClr val="FF0000"/>
                </a:solidFill>
              </a:rPr>
              <a:t>回复</a:t>
            </a:r>
            <a:r>
              <a:rPr lang="en-US" altLang="zh-CN" sz="2000">
                <a:solidFill>
                  <a:srgbClr val="FF0000"/>
                </a:solidFill>
              </a:rPr>
              <a:t>ACK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进入</a:t>
            </a:r>
            <a:r>
              <a:rPr lang="en-US" altLang="zh-CN" sz="2000"/>
              <a:t>“timed wait”</a:t>
            </a:r>
            <a:r>
              <a:rPr lang="zh-CN" altLang="en-US" sz="2000"/>
              <a:t>状态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等待结束时释放连接资源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u="sng">
                <a:solidFill>
                  <a:srgbClr val="FF0000"/>
                </a:solidFill>
              </a:rPr>
              <a:t>Step 4: </a:t>
            </a:r>
            <a:r>
              <a:rPr lang="zh-CN" altLang="en-US" sz="2000">
                <a:solidFill>
                  <a:srgbClr val="FF0000"/>
                </a:solidFill>
              </a:rPr>
              <a:t>服务器接收</a:t>
            </a:r>
            <a:r>
              <a:rPr lang="en-US" altLang="zh-CN" sz="2000">
                <a:solidFill>
                  <a:srgbClr val="FF0000"/>
                </a:solidFill>
              </a:rPr>
              <a:t>ACK,</a:t>
            </a:r>
            <a:r>
              <a:rPr lang="zh-CN" altLang="en-US" sz="2000">
                <a:solidFill>
                  <a:srgbClr val="FF0000"/>
                </a:solidFill>
              </a:rPr>
              <a:t>连接关闭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面向连接传输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TCP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68043" y="710093"/>
            <a:ext cx="24085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TCP 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连接管理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6781" y="1440345"/>
            <a:ext cx="8953868" cy="5358196"/>
            <a:chOff x="417133" y="1368425"/>
            <a:chExt cx="8304592" cy="4919664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3471863" y="2081213"/>
              <a:ext cx="1587" cy="394811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latin typeface="Tahoma" panose="020B0604030504040204" pitchFamily="34" charset="0"/>
                <a:ea typeface="MS PGothic" panose="020B0600070205080204" charset="-128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6061075" y="2151063"/>
              <a:ext cx="1588" cy="341788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latin typeface="Tahoma" panose="020B0604030504040204" pitchFamily="34" charset="0"/>
                <a:ea typeface="MS PGothic" panose="020B0600070205080204" charset="-128"/>
              </a:endParaRPr>
            </a:p>
          </p:txBody>
        </p:sp>
        <p:grpSp>
          <p:nvGrpSpPr>
            <p:cNvPr id="10" name="Group 74"/>
            <p:cNvGrpSpPr/>
            <p:nvPr/>
          </p:nvGrpSpPr>
          <p:grpSpPr bwMode="auto">
            <a:xfrm>
              <a:off x="544513" y="2762252"/>
              <a:ext cx="1487487" cy="887413"/>
              <a:chOff x="343" y="1740"/>
              <a:chExt cx="937" cy="559"/>
            </a:xfrm>
          </p:grpSpPr>
          <p:sp>
            <p:nvSpPr>
              <p:cNvPr id="98" name="Text Box 34"/>
              <p:cNvSpPr txBox="1">
                <a:spLocks noChangeArrowheads="1"/>
              </p:cNvSpPr>
              <p:nvPr/>
            </p:nvSpPr>
            <p:spPr bwMode="auto">
              <a:xfrm>
                <a:off x="343" y="2066"/>
                <a:ext cx="937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FIN_WAIT_2</a:t>
                </a:r>
                <a:endParaRPr lang="en-US" sz="1800"/>
              </a:p>
            </p:txBody>
          </p:sp>
          <p:sp>
            <p:nvSpPr>
              <p:cNvPr id="99" name="Line 35"/>
              <p:cNvSpPr>
                <a:spLocks noChangeShapeType="1"/>
              </p:cNvSpPr>
              <p:nvPr/>
            </p:nvSpPr>
            <p:spPr bwMode="auto">
              <a:xfrm>
                <a:off x="634" y="1740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11" name="Group 73"/>
            <p:cNvGrpSpPr/>
            <p:nvPr/>
          </p:nvGrpSpPr>
          <p:grpSpPr bwMode="auto">
            <a:xfrm>
              <a:off x="7175500" y="2101851"/>
              <a:ext cx="1546225" cy="993776"/>
              <a:chOff x="4520" y="1324"/>
              <a:chExt cx="974" cy="626"/>
            </a:xfrm>
          </p:grpSpPr>
          <p:sp>
            <p:nvSpPr>
              <p:cNvPr id="96" name="Text Box 37"/>
              <p:cNvSpPr txBox="1">
                <a:spLocks noChangeArrowheads="1"/>
              </p:cNvSpPr>
              <p:nvPr/>
            </p:nvSpPr>
            <p:spPr bwMode="auto">
              <a:xfrm>
                <a:off x="4520" y="1717"/>
                <a:ext cx="974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CLOSE_WAIT</a:t>
                </a:r>
                <a:endParaRPr lang="en-US" sz="1800"/>
              </a:p>
            </p:txBody>
          </p:sp>
          <p:sp>
            <p:nvSpPr>
              <p:cNvPr id="97" name="Line 38"/>
              <p:cNvSpPr>
                <a:spLocks noChangeShapeType="1"/>
              </p:cNvSpPr>
              <p:nvPr/>
            </p:nvSpPr>
            <p:spPr bwMode="auto">
              <a:xfrm>
                <a:off x="5171" y="1324"/>
                <a:ext cx="0" cy="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12" name="Group 75"/>
            <p:cNvGrpSpPr/>
            <p:nvPr/>
          </p:nvGrpSpPr>
          <p:grpSpPr bwMode="auto">
            <a:xfrm>
              <a:off x="3513138" y="3870325"/>
              <a:ext cx="2495550" cy="579438"/>
              <a:chOff x="2213" y="2438"/>
              <a:chExt cx="1572" cy="365"/>
            </a:xfrm>
          </p:grpSpPr>
          <p:sp>
            <p:nvSpPr>
              <p:cNvPr id="93" name="Line 41"/>
              <p:cNvSpPr>
                <a:spLocks noChangeShapeType="1"/>
              </p:cNvSpPr>
              <p:nvPr/>
            </p:nvSpPr>
            <p:spPr bwMode="auto">
              <a:xfrm flipH="1">
                <a:off x="2213" y="2483"/>
                <a:ext cx="1572" cy="32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669" y="2438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5" name="Text Box 43"/>
              <p:cNvSpPr txBox="1">
                <a:spLocks noChangeArrowheads="1"/>
              </p:cNvSpPr>
              <p:nvPr/>
            </p:nvSpPr>
            <p:spPr bwMode="auto">
              <a:xfrm>
                <a:off x="2684" y="2562"/>
                <a:ext cx="642" cy="2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 dirty="0" err="1"/>
                  <a:t>FINbit</a:t>
                </a:r>
                <a:r>
                  <a:rPr lang="en-US" sz="1800" dirty="0"/>
                  <a:t>=1</a:t>
                </a:r>
                <a:endParaRPr lang="en-US" sz="1800" dirty="0"/>
              </a:p>
            </p:txBody>
          </p:sp>
        </p:grpSp>
        <p:grpSp>
          <p:nvGrpSpPr>
            <p:cNvPr id="13" name="Group 80"/>
            <p:cNvGrpSpPr/>
            <p:nvPr/>
          </p:nvGrpSpPr>
          <p:grpSpPr bwMode="auto">
            <a:xfrm>
              <a:off x="3543301" y="4578350"/>
              <a:ext cx="2767013" cy="582613"/>
              <a:chOff x="2232" y="2884"/>
              <a:chExt cx="1743" cy="367"/>
            </a:xfrm>
          </p:grpSpPr>
          <p:sp>
            <p:nvSpPr>
              <p:cNvPr id="90" name="Line 44"/>
              <p:cNvSpPr>
                <a:spLocks noChangeShapeType="1"/>
              </p:cNvSpPr>
              <p:nvPr/>
            </p:nvSpPr>
            <p:spPr bwMode="auto">
              <a:xfrm>
                <a:off x="2232" y="2884"/>
                <a:ext cx="1580" cy="367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91" name="Rectangle 46"/>
              <p:cNvSpPr>
                <a:spLocks noChangeArrowheads="1"/>
              </p:cNvSpPr>
              <p:nvPr/>
            </p:nvSpPr>
            <p:spPr bwMode="auto">
              <a:xfrm>
                <a:off x="2553" y="2995"/>
                <a:ext cx="896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2" name="Text Box 47"/>
              <p:cNvSpPr txBox="1">
                <a:spLocks noChangeArrowheads="1"/>
              </p:cNvSpPr>
              <p:nvPr/>
            </p:nvSpPr>
            <p:spPr bwMode="auto">
              <a:xfrm>
                <a:off x="2246" y="2958"/>
                <a:ext cx="1729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 dirty="0" err="1"/>
                  <a:t>ACKbit</a:t>
                </a:r>
                <a:r>
                  <a:rPr lang="en-US" sz="1800" dirty="0"/>
                  <a:t>=1; </a:t>
                </a:r>
                <a:r>
                  <a:rPr lang="en-US" sz="1800" dirty="0" err="1"/>
                  <a:t>ACKnum</a:t>
                </a:r>
                <a:r>
                  <a:rPr lang="en-US" sz="1800" dirty="0"/>
                  <a:t>=y+1</a:t>
                </a:r>
                <a:endParaRPr lang="en-US" sz="1800" dirty="0"/>
              </a:p>
            </p:txBody>
          </p:sp>
        </p:grpSp>
        <p:grpSp>
          <p:nvGrpSpPr>
            <p:cNvPr id="14" name="Group 72"/>
            <p:cNvGrpSpPr/>
            <p:nvPr/>
          </p:nvGrpSpPr>
          <p:grpSpPr bwMode="auto">
            <a:xfrm>
              <a:off x="1911351" y="2901952"/>
              <a:ext cx="5229226" cy="912813"/>
              <a:chOff x="1204" y="1828"/>
              <a:chExt cx="3294" cy="575"/>
            </a:xfrm>
          </p:grpSpPr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 flipH="1">
                <a:off x="2186" y="1828"/>
                <a:ext cx="1580" cy="367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86" name="Rectangle 14"/>
              <p:cNvSpPr>
                <a:spLocks noChangeArrowheads="1"/>
              </p:cNvSpPr>
              <p:nvPr/>
            </p:nvSpPr>
            <p:spPr bwMode="auto">
              <a:xfrm>
                <a:off x="2507" y="1912"/>
                <a:ext cx="896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2200" y="1875"/>
                <a:ext cx="1728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ACKbit=1; ACKnum=x+1</a:t>
                </a:r>
                <a:endParaRPr lang="en-US" sz="1800"/>
              </a:p>
            </p:txBody>
          </p:sp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1204" y="2066"/>
                <a:ext cx="980" cy="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 wait for server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close</a:t>
                </a:r>
                <a:endParaRPr lang="en-US"/>
              </a:p>
            </p:txBody>
          </p:sp>
          <p:sp>
            <p:nvSpPr>
              <p:cNvPr id="89" name="Text Box 49"/>
              <p:cNvSpPr txBox="1">
                <a:spLocks noChangeArrowheads="1"/>
              </p:cNvSpPr>
              <p:nvPr/>
            </p:nvSpPr>
            <p:spPr bwMode="auto">
              <a:xfrm>
                <a:off x="3822" y="1979"/>
                <a:ext cx="676" cy="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l">
                  <a:lnSpc>
                    <a:spcPct val="90000"/>
                  </a:lnSpc>
                  <a:defRPr/>
                </a:pPr>
                <a:r>
                  <a:rPr lang="en-US"/>
                  <a:t>can still</a:t>
                </a:r>
                <a:endParaRPr lang="en-US"/>
              </a:p>
              <a:p>
                <a:pPr algn="l">
                  <a:lnSpc>
                    <a:spcPct val="90000"/>
                  </a:lnSpc>
                  <a:defRPr/>
                </a:pPr>
                <a:r>
                  <a:rPr lang="en-US"/>
                  <a:t>send data</a:t>
                </a:r>
                <a:endParaRPr lang="en-US"/>
              </a:p>
            </p:txBody>
          </p:sp>
        </p:grpSp>
        <p:grpSp>
          <p:nvGrpSpPr>
            <p:cNvPr id="15" name="Group 78"/>
            <p:cNvGrpSpPr/>
            <p:nvPr/>
          </p:nvGrpSpPr>
          <p:grpSpPr bwMode="auto">
            <a:xfrm>
              <a:off x="6059488" y="3032126"/>
              <a:ext cx="2622550" cy="1793876"/>
              <a:chOff x="3817" y="1910"/>
              <a:chExt cx="1652" cy="1130"/>
            </a:xfrm>
          </p:grpSpPr>
          <p:sp>
            <p:nvSpPr>
              <p:cNvPr id="81" name="Text Box 50"/>
              <p:cNvSpPr txBox="1">
                <a:spLocks noChangeArrowheads="1"/>
              </p:cNvSpPr>
              <p:nvPr/>
            </p:nvSpPr>
            <p:spPr bwMode="auto">
              <a:xfrm>
                <a:off x="3817" y="2703"/>
                <a:ext cx="896" cy="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l">
                  <a:lnSpc>
                    <a:spcPct val="90000"/>
                  </a:lnSpc>
                  <a:defRPr/>
                </a:pPr>
                <a:r>
                  <a:rPr lang="en-US"/>
                  <a:t>can no longer</a:t>
                </a:r>
                <a:endParaRPr lang="en-US"/>
              </a:p>
              <a:p>
                <a:pPr algn="l">
                  <a:lnSpc>
                    <a:spcPct val="90000"/>
                  </a:lnSpc>
                  <a:defRPr/>
                </a:pPr>
                <a:r>
                  <a:rPr lang="en-US"/>
                  <a:t>send data</a:t>
                </a:r>
                <a:endParaRPr lang="en-US"/>
              </a:p>
            </p:txBody>
          </p:sp>
          <p:grpSp>
            <p:nvGrpSpPr>
              <p:cNvPr id="82" name="Group 76"/>
              <p:cNvGrpSpPr/>
              <p:nvPr/>
            </p:nvGrpSpPr>
            <p:grpSpPr bwMode="auto">
              <a:xfrm>
                <a:off x="4691" y="1910"/>
                <a:ext cx="778" cy="744"/>
                <a:chOff x="4691" y="1910"/>
                <a:chExt cx="778" cy="744"/>
              </a:xfrm>
            </p:grpSpPr>
            <p:sp>
              <p:nvSpPr>
                <p:cNvPr id="83" name="Line 39"/>
                <p:cNvSpPr>
                  <a:spLocks noChangeShapeType="1"/>
                </p:cNvSpPr>
                <p:nvPr/>
              </p:nvSpPr>
              <p:spPr bwMode="auto">
                <a:xfrm>
                  <a:off x="5167" y="1910"/>
                  <a:ext cx="0" cy="5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 sz="2000">
                    <a:latin typeface="Tahoma" panose="020B0604030504040204" pitchFamily="34" charset="0"/>
                    <a:ea typeface="MS PGothic" panose="020B0600070205080204" charset="-128"/>
                  </a:endParaRPr>
                </a:p>
              </p:txBody>
            </p:sp>
            <p:sp>
              <p:nvSpPr>
                <p:cNvPr id="8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691" y="2421"/>
                  <a:ext cx="77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sz="1800"/>
                    <a:t>LAST_ACK</a:t>
                  </a:r>
                  <a:endParaRPr lang="en-US" sz="1800"/>
                </a:p>
              </p:txBody>
            </p:sp>
          </p:grpSp>
        </p:grpSp>
        <p:grpSp>
          <p:nvGrpSpPr>
            <p:cNvPr id="16" name="Group 82"/>
            <p:cNvGrpSpPr/>
            <p:nvPr/>
          </p:nvGrpSpPr>
          <p:grpSpPr bwMode="auto">
            <a:xfrm>
              <a:off x="7642229" y="4213227"/>
              <a:ext cx="1014413" cy="1257301"/>
              <a:chOff x="4814" y="2654"/>
              <a:chExt cx="639" cy="792"/>
            </a:xfrm>
          </p:grpSpPr>
          <p:sp>
            <p:nvSpPr>
              <p:cNvPr id="79" name="Text Box 11"/>
              <p:cNvSpPr txBox="1">
                <a:spLocks noChangeArrowheads="1"/>
              </p:cNvSpPr>
              <p:nvPr/>
            </p:nvSpPr>
            <p:spPr bwMode="auto">
              <a:xfrm>
                <a:off x="4814" y="3213"/>
                <a:ext cx="639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CLOSED</a:t>
                </a:r>
                <a:endParaRPr lang="en-US" sz="1800"/>
              </a:p>
            </p:txBody>
          </p:sp>
          <p:sp>
            <p:nvSpPr>
              <p:cNvPr id="80" name="Line 57"/>
              <p:cNvSpPr>
                <a:spLocks noChangeShapeType="1"/>
              </p:cNvSpPr>
              <p:nvPr/>
            </p:nvSpPr>
            <p:spPr bwMode="auto">
              <a:xfrm>
                <a:off x="5173" y="265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17" name="Group 77"/>
            <p:cNvGrpSpPr/>
            <p:nvPr/>
          </p:nvGrpSpPr>
          <p:grpSpPr bwMode="auto">
            <a:xfrm>
              <a:off x="585788" y="3605215"/>
              <a:ext cx="1558925" cy="1077913"/>
              <a:chOff x="369" y="2271"/>
              <a:chExt cx="982" cy="679"/>
            </a:xfrm>
          </p:grpSpPr>
          <p:sp>
            <p:nvSpPr>
              <p:cNvPr id="77" name="Text Box 58"/>
              <p:cNvSpPr txBox="1">
                <a:spLocks noChangeArrowheads="1"/>
              </p:cNvSpPr>
              <p:nvPr/>
            </p:nvSpPr>
            <p:spPr bwMode="auto">
              <a:xfrm>
                <a:off x="369" y="2717"/>
                <a:ext cx="982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TIMED_WAIT</a:t>
                </a:r>
                <a:endParaRPr lang="en-US" sz="1800"/>
              </a:p>
            </p:txBody>
          </p:sp>
          <p:sp>
            <p:nvSpPr>
              <p:cNvPr id="78" name="Line 60"/>
              <p:cNvSpPr>
                <a:spLocks noChangeShapeType="1"/>
              </p:cNvSpPr>
              <p:nvPr/>
            </p:nvSpPr>
            <p:spPr bwMode="auto">
              <a:xfrm>
                <a:off x="638" y="2271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18" name="Group 81"/>
            <p:cNvGrpSpPr/>
            <p:nvPr/>
          </p:nvGrpSpPr>
          <p:grpSpPr bwMode="auto">
            <a:xfrm>
              <a:off x="674688" y="4486276"/>
              <a:ext cx="2743200" cy="1801813"/>
              <a:chOff x="425" y="2826"/>
              <a:chExt cx="1728" cy="1135"/>
            </a:xfrm>
          </p:grpSpPr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>
                <a:off x="1820" y="2833"/>
                <a:ext cx="7" cy="1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1091" y="3093"/>
                <a:ext cx="1062" cy="4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>
                  <a:lnSpc>
                    <a:spcPct val="90000"/>
                  </a:lnSpc>
                  <a:defRPr/>
                </a:pPr>
                <a:r>
                  <a:rPr lang="en-US" dirty="0"/>
                  <a:t> timed wait </a:t>
                </a:r>
                <a:endParaRPr lang="en-US" dirty="0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 dirty="0"/>
                  <a:t>for 2*max </a:t>
                </a:r>
                <a:endParaRPr lang="en-US" dirty="0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 dirty="0"/>
                  <a:t>segment lifetime</a:t>
                </a:r>
                <a:endParaRPr lang="en-US" dirty="0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1742" y="2826"/>
                <a:ext cx="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74" name="Line 54"/>
              <p:cNvSpPr>
                <a:spLocks noChangeShapeType="1"/>
              </p:cNvSpPr>
              <p:nvPr/>
            </p:nvSpPr>
            <p:spPr bwMode="auto">
              <a:xfrm>
                <a:off x="1759" y="3889"/>
                <a:ext cx="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75" name="Text Box 59"/>
              <p:cNvSpPr txBox="1">
                <a:spLocks noChangeArrowheads="1"/>
              </p:cNvSpPr>
              <p:nvPr/>
            </p:nvSpPr>
            <p:spPr bwMode="auto">
              <a:xfrm>
                <a:off x="425" y="3728"/>
                <a:ext cx="639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CLOSED</a:t>
                </a:r>
                <a:endParaRPr lang="en-US" sz="1800"/>
              </a:p>
            </p:txBody>
          </p:sp>
          <p:sp>
            <p:nvSpPr>
              <p:cNvPr id="76" name="Line 61"/>
              <p:cNvSpPr>
                <a:spLocks noChangeShapeType="1"/>
              </p:cNvSpPr>
              <p:nvPr/>
            </p:nvSpPr>
            <p:spPr bwMode="auto">
              <a:xfrm>
                <a:off x="631" y="2918"/>
                <a:ext cx="0" cy="8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19" name="Group 71"/>
            <p:cNvGrpSpPr/>
            <p:nvPr/>
          </p:nvGrpSpPr>
          <p:grpSpPr bwMode="auto">
            <a:xfrm>
              <a:off x="550863" y="2046287"/>
              <a:ext cx="1487487" cy="733424"/>
              <a:chOff x="347" y="1289"/>
              <a:chExt cx="937" cy="462"/>
            </a:xfrm>
          </p:grpSpPr>
          <p:sp>
            <p:nvSpPr>
              <p:cNvPr id="69" name="Text Box 31"/>
              <p:cNvSpPr txBox="1">
                <a:spLocks noChangeArrowheads="1"/>
              </p:cNvSpPr>
              <p:nvPr/>
            </p:nvSpPr>
            <p:spPr bwMode="auto">
              <a:xfrm>
                <a:off x="347" y="1518"/>
                <a:ext cx="937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FIN_WAIT_1</a:t>
                </a:r>
                <a:endParaRPr lang="en-US" sz="1800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630" y="1289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</p:grpSp>
        <p:grpSp>
          <p:nvGrpSpPr>
            <p:cNvPr id="20" name="Group 70"/>
            <p:cNvGrpSpPr/>
            <p:nvPr/>
          </p:nvGrpSpPr>
          <p:grpSpPr bwMode="auto">
            <a:xfrm>
              <a:off x="1204913" y="2100263"/>
              <a:ext cx="4775200" cy="1103312"/>
              <a:chOff x="759" y="1323"/>
              <a:chExt cx="3008" cy="695"/>
            </a:xfrm>
          </p:grpSpPr>
          <p:sp>
            <p:nvSpPr>
              <p:cNvPr id="64" name="Line 6"/>
              <p:cNvSpPr>
                <a:spLocks noChangeShapeType="1"/>
              </p:cNvSpPr>
              <p:nvPr/>
            </p:nvSpPr>
            <p:spPr bwMode="auto">
              <a:xfrm>
                <a:off x="2195" y="1442"/>
                <a:ext cx="1572" cy="320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>
                  <a:latin typeface="Tahoma" panose="020B0604030504040204" pitchFamily="34" charset="0"/>
                  <a:ea typeface="MS PGothic" panose="020B0600070205080204" charset="-128"/>
                </a:endParaRPr>
              </a:p>
            </p:txBody>
          </p:sp>
          <p:sp>
            <p:nvSpPr>
              <p:cNvPr id="65" name="Rectangle 7"/>
              <p:cNvSpPr>
                <a:spLocks noChangeArrowheads="1"/>
              </p:cNvSpPr>
              <p:nvPr/>
            </p:nvSpPr>
            <p:spPr bwMode="auto">
              <a:xfrm>
                <a:off x="2644" y="1369"/>
                <a:ext cx="590" cy="3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2430" y="1493"/>
                <a:ext cx="1182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 sz="1800" dirty="0" err="1"/>
                  <a:t>FINbit</a:t>
                </a:r>
                <a:r>
                  <a:rPr lang="en-US" sz="1800" dirty="0"/>
                  <a:t>=1, </a:t>
                </a:r>
                <a:r>
                  <a:rPr lang="en-US" sz="1800" dirty="0" err="1"/>
                  <a:t>seq</a:t>
                </a:r>
                <a:r>
                  <a:rPr lang="en-US" sz="1800" dirty="0"/>
                  <a:t>=x</a:t>
                </a:r>
                <a:endParaRPr lang="en-US" sz="1800" dirty="0"/>
              </a:p>
            </p:txBody>
          </p: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1209" y="1541"/>
                <a:ext cx="913" cy="4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can no longer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send but can</a:t>
                </a:r>
                <a:endParaRPr lang="en-US"/>
              </a:p>
              <a:p>
                <a:pPr algn="r">
                  <a:lnSpc>
                    <a:spcPct val="90000"/>
                  </a:lnSpc>
                  <a:defRPr/>
                </a:pPr>
                <a:r>
                  <a:rPr lang="en-US"/>
                  <a:t> receive data</a:t>
                </a:r>
                <a:endParaRPr lang="en-US"/>
              </a:p>
            </p:txBody>
          </p:sp>
          <p:sp>
            <p:nvSpPr>
              <p:cNvPr id="68" name="Text Box 67"/>
              <p:cNvSpPr txBox="1">
                <a:spLocks noChangeArrowheads="1"/>
              </p:cNvSpPr>
              <p:nvPr/>
            </p:nvSpPr>
            <p:spPr bwMode="auto">
              <a:xfrm>
                <a:off x="759" y="1323"/>
                <a:ext cx="1671" cy="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>
                  <a:defRPr/>
                </a:pPr>
                <a:r>
                  <a:rPr lang="en-US">
                    <a:latin typeface="Courier New" panose="02070309020205020404" charset="0"/>
                  </a:rPr>
                  <a:t>clientSocket.close()</a:t>
                </a:r>
                <a:endParaRPr lang="en-US">
                  <a:latin typeface="Courier New" panose="02070309020205020404" charset="0"/>
                </a:endParaRPr>
              </a:p>
            </p:txBody>
          </p:sp>
        </p:grpSp>
        <p:sp>
          <p:nvSpPr>
            <p:cNvPr id="21" name="Text Box 84"/>
            <p:cNvSpPr txBox="1">
              <a:spLocks noChangeArrowheads="1"/>
            </p:cNvSpPr>
            <p:nvPr/>
          </p:nvSpPr>
          <p:spPr bwMode="auto">
            <a:xfrm>
              <a:off x="417133" y="1368425"/>
              <a:ext cx="1241805" cy="593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9pPr>
            </a:lstStyle>
            <a:p>
              <a:pPr algn="r"/>
              <a:r>
                <a:rPr lang="zh-CN" altLang="en-US" sz="1800" i="1" dirty="0">
                  <a:solidFill>
                    <a:srgbClr val="000099"/>
                  </a:solidFill>
                </a:rPr>
                <a:t>客户端状态</a:t>
              </a:r>
              <a:endParaRPr lang="en-US" altLang="zh-CN" sz="1800" i="1" dirty="0">
                <a:solidFill>
                  <a:srgbClr val="000099"/>
                </a:solidFill>
              </a:endParaRPr>
            </a:p>
            <a:p>
              <a:pPr algn="r"/>
              <a:endParaRPr lang="en-US" altLang="zh-CN" sz="1800" i="1" dirty="0">
                <a:solidFill>
                  <a:srgbClr val="000099"/>
                </a:solidFill>
              </a:endParaRP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7135711" y="1385888"/>
              <a:ext cx="1455839" cy="339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9pPr>
            </a:lstStyle>
            <a:p>
              <a:pPr algn="r"/>
              <a:r>
                <a:rPr lang="zh-CN" altLang="en-US" sz="1800" i="1" dirty="0">
                  <a:solidFill>
                    <a:srgbClr val="000099"/>
                  </a:solidFill>
                </a:rPr>
                <a:t>服务器端状态</a:t>
              </a:r>
              <a:endParaRPr lang="en-US" altLang="zh-CN" sz="1800" i="1" dirty="0">
                <a:solidFill>
                  <a:srgbClr val="000099"/>
                </a:solidFill>
              </a:endParaRPr>
            </a:p>
          </p:txBody>
        </p:sp>
        <p:sp>
          <p:nvSpPr>
            <p:cNvPr id="23" name="Text Box 86"/>
            <p:cNvSpPr txBox="1">
              <a:spLocks noChangeArrowheads="1"/>
            </p:cNvSpPr>
            <p:nvPr/>
          </p:nvSpPr>
          <p:spPr bwMode="auto">
            <a:xfrm>
              <a:off x="7769225" y="1768475"/>
              <a:ext cx="83856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sz="1800"/>
                <a:t>ESTAB</a:t>
              </a:r>
              <a:endParaRPr lang="en-US" sz="1800"/>
            </a:p>
          </p:txBody>
        </p:sp>
        <p:sp>
          <p:nvSpPr>
            <p:cNvPr id="24" name="Text Box 87"/>
            <p:cNvSpPr txBox="1">
              <a:spLocks noChangeArrowheads="1"/>
            </p:cNvSpPr>
            <p:nvPr/>
          </p:nvSpPr>
          <p:spPr bwMode="auto">
            <a:xfrm>
              <a:off x="533400" y="1751013"/>
              <a:ext cx="83856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r>
                <a:rPr lang="en-US" sz="1800"/>
                <a:t>ESTAB</a:t>
              </a:r>
              <a:endParaRPr lang="en-US" sz="1800"/>
            </a:p>
          </p:txBody>
        </p:sp>
        <p:grpSp>
          <p:nvGrpSpPr>
            <p:cNvPr id="25" name="Group 88"/>
            <p:cNvGrpSpPr/>
            <p:nvPr/>
          </p:nvGrpSpPr>
          <p:grpSpPr bwMode="auto">
            <a:xfrm>
              <a:off x="3140075" y="1443038"/>
              <a:ext cx="642938" cy="600075"/>
              <a:chOff x="-44" y="1473"/>
              <a:chExt cx="981" cy="1105"/>
            </a:xfrm>
          </p:grpSpPr>
          <p:pic>
            <p:nvPicPr>
              <p:cNvPr id="62" name="Picture 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Freeform 90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/>
              </a:p>
            </p:txBody>
          </p:sp>
        </p:grpSp>
        <p:grpSp>
          <p:nvGrpSpPr>
            <p:cNvPr id="26" name="Group 91"/>
            <p:cNvGrpSpPr/>
            <p:nvPr/>
          </p:nvGrpSpPr>
          <p:grpSpPr bwMode="auto">
            <a:xfrm>
              <a:off x="5772150" y="1446213"/>
              <a:ext cx="336550" cy="512762"/>
              <a:chOff x="4140" y="429"/>
              <a:chExt cx="1425" cy="2396"/>
            </a:xfrm>
          </p:grpSpPr>
          <p:sp>
            <p:nvSpPr>
              <p:cNvPr id="27" name="Freeform 92"/>
              <p:cNvSpPr/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8" name="Rectangle 9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29" name="Freeform 94"/>
              <p:cNvSpPr/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0" name="Freeform 95"/>
              <p:cNvSpPr/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2" name="Rectangle 9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33" name="Group 97"/>
              <p:cNvGrpSpPr/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0" name="AutoShape 9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" name="AutoShape 9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34" name="Rectangle 10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35" name="Group 101"/>
              <p:cNvGrpSpPr/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8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59" name="AutoShape 10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36" name="Rectangle 10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37" name="Rectangle 10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38" name="Group 106"/>
              <p:cNvGrpSpPr/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" name="AutoShape 10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57" name="AutoShape 10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39" name="Freeform 109"/>
              <p:cNvSpPr/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grpSp>
            <p:nvGrpSpPr>
              <p:cNvPr id="42" name="Group 110"/>
              <p:cNvGrpSpPr/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4" name="AutoShape 11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55" name="AutoShape 11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3" name="Rectangle 11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4" name="Freeform 114"/>
              <p:cNvSpPr/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5" name="Freeform 115"/>
              <p:cNvSpPr/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6" name="Oval 11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7" name="Freeform 117"/>
              <p:cNvSpPr/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8" name="AutoShape 11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9" name="AutoShape 11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50" name="Oval 12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51" name="Oval 12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Oval 12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53" name="Rectangle 12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6916125" y="6203764"/>
            <a:ext cx="29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关闭连接四次握手示意图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933" y="1433543"/>
            <a:ext cx="2790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07</a:t>
            </a:r>
            <a:endParaRPr lang="zh-CN" altLang="en-US" sz="138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156817"/>
            <a:ext cx="3717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  <a:cs typeface="+mn-ea"/>
                <a:sym typeface="+mn-lt"/>
              </a:rPr>
              <a:t>TCP </a:t>
            </a:r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拥塞控制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04495" y="4289865"/>
            <a:ext cx="3901389" cy="405045"/>
            <a:chOff x="727761" y="2552005"/>
            <a:chExt cx="3901389" cy="405045"/>
          </a:xfrm>
        </p:grpSpPr>
        <p:sp>
          <p:nvSpPr>
            <p:cNvPr id="38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拥塞避免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3225" y="5026465"/>
            <a:ext cx="3901389" cy="405045"/>
            <a:chOff x="727761" y="2552005"/>
            <a:chExt cx="3901389" cy="405045"/>
          </a:xfrm>
        </p:grpSpPr>
        <p:sp>
          <p:nvSpPr>
            <p:cNvPr id="3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快速恢复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860" y="3649785"/>
            <a:ext cx="3901389" cy="405045"/>
            <a:chOff x="727761" y="2552005"/>
            <a:chExt cx="3901389" cy="405045"/>
          </a:xfrm>
        </p:grpSpPr>
        <p:sp>
          <p:nvSpPr>
            <p:cNvPr id="9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慢启动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0355" y="2413635"/>
            <a:ext cx="68897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/>
              <a:t>收到3个冗余ACK，则重传该ACK的下一个报文段。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因为2次冗余ACK可能是IP路由等原因产生的分组乱序，3次冗余ACK的话丢包的可能性较大。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293360" y="710268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快速重传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TCP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拥塞控制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71160" y="710268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慢启动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1460" y="1660525"/>
            <a:ext cx="917448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）一开始cwnd（拥塞窗口）只设为一个MSS的较小值（这就是『慢』，不过瞬间指数级加速）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）收到一个确认，cwnd增加一个MSS ——&gt; 每过一个RTT，cwnd翻番，发送速率翻倍（1，2，4…每次发的也多一个）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）丢包（拥塞）结束慢启动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1.</a:t>
            </a:r>
            <a:r>
              <a:rPr lang="zh-CN" altLang="en-US" sz="2000"/>
              <a:t>将ssthresh（慢启动阈值）设置为cwnd/2，cwnd置为1重新开始慢启动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2.</a:t>
            </a:r>
            <a:r>
              <a:rPr lang="zh-CN" altLang="en-US" sz="2000"/>
              <a:t>当cwnd=ssthresh时，结束慢启动，TCP转移到拥塞避免模式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3.</a:t>
            </a:r>
            <a:r>
              <a:rPr lang="zh-CN" altLang="en-US" sz="2000"/>
              <a:t>收到3个冗余ACK，</a:t>
            </a:r>
            <a:r>
              <a:rPr lang="zh-CN" altLang="en-US" sz="2000">
                <a:sym typeface="+mn-ea"/>
              </a:rPr>
              <a:t>将ssthresh（慢启动阈值）设置为cwnd/2，    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cwnd=cwnd/2+3MSS</a:t>
            </a:r>
            <a:r>
              <a:rPr lang="zh-CN" altLang="en-US" sz="2000"/>
              <a:t>执行快速重传，进入快速恢复模式</a:t>
            </a:r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TCP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拥塞控制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93360" y="710268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2800" b="1" dirty="0">
                <a:solidFill>
                  <a:schemeClr val="accent1"/>
                </a:solidFill>
                <a:cs typeface="+mn-ea"/>
                <a:sym typeface="+mn-lt"/>
              </a:rPr>
              <a:t>拥塞避免</a:t>
            </a:r>
            <a:endParaRPr 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875" y="1524000"/>
            <a:ext cx="84016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）进入拥塞避免状态，cwnd值是上次遇到拥塞时的一半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）每个RTT只将cwnd值增加一个MSS/cwnd字节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）丢包，结束拥塞避免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1.</a:t>
            </a:r>
            <a:r>
              <a:rPr lang="zh-CN" altLang="en-US" sz="2000"/>
              <a:t>超时：ssthresh更新为cwnd的一半，cwnd置为1个MSS，返回慢启动状态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2.</a:t>
            </a:r>
            <a:r>
              <a:rPr lang="zh-CN" altLang="en-US" sz="2000"/>
              <a:t>冗余ACK：ssthresh更新为cwnd的一半，cwnd值减半，进入快速恢复状态</a:t>
            </a:r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TCP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拥塞控制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4455" y="691218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2800" b="1" dirty="0">
                <a:solidFill>
                  <a:schemeClr val="accent1"/>
                </a:solidFill>
                <a:cs typeface="+mn-ea"/>
                <a:sym typeface="+mn-lt"/>
              </a:rPr>
              <a:t>快速恢复</a:t>
            </a:r>
            <a:endParaRPr 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755" y="1899920"/>
            <a:ext cx="90798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）快速恢复中，每个冗余ACK，cwnd 增加一个MSS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）当收到丢失报文段的ACK时，cwnd=ssthresh，并进入拥塞避免。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       如果在这个阶段超时，同样进入慢启动。</a:t>
            </a:r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53756" y="36989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知识点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9065" y="838200"/>
            <a:ext cx="429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5B9BD5"/>
                </a:solidFill>
              </a:rPr>
              <a:t>题型：</a:t>
            </a:r>
            <a:endParaRPr lang="zh-CN" altLang="en-US" sz="3600" b="1">
              <a:solidFill>
                <a:srgbClr val="5B9BD5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38020" y="1907540"/>
            <a:ext cx="784606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在停止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等待协议中如果不使用编号是否可行，并说明？</a:t>
            </a:r>
            <a:endParaRPr lang="zh-CN" altLang="en-US" sz="20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基于滑动窗口的流水线可靠数据传输协议GBN与SR的原理及特点？</a:t>
            </a:r>
            <a:endParaRPr lang="zh-CN" altLang="en-US" sz="20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描述TCP协议可靠数据传输过程?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 b="0"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sz="2000" b="0"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sz="2000" b="0">
                <a:latin typeface="+mj-ea"/>
                <a:ea typeface="+mj-ea"/>
                <a:cs typeface="+mj-ea"/>
              </a:rPr>
              <a:t>发现拥塞的途径是什么?</a:t>
            </a:r>
            <a:endParaRPr lang="zh-CN" sz="2000" b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5.</a:t>
            </a:r>
            <a:r>
              <a:rPr lang="zh-CN" altLang="en-US" sz="2000"/>
              <a:t>简述TCP建立连接和释放的过程？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6.</a:t>
            </a:r>
            <a:r>
              <a:rPr lang="zh-CN" altLang="en-US" sz="2000"/>
              <a:t>流量控制和拥塞控制有什么区别？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7.</a:t>
            </a:r>
            <a:r>
              <a:rPr lang="zh-CN" altLang="en-US" sz="2000"/>
              <a:t>试述TCP是如何进行拥塞控制和流量控制的？</a:t>
            </a:r>
            <a:endParaRPr lang="zh-CN" altLang="en-US" sz="2000"/>
          </a:p>
          <a:p>
            <a:pPr indent="0"/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53160" y="1051560"/>
            <a:ext cx="1002157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/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主机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A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向主机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B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连续发送了两个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TCP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报文段，其序号分别为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70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100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简要分析并回答如下问题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（1）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第一个报文段携带了多少个字节的数据？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（2）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主机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收到第一个报文段后发回的确认中的确认号应当是多少？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（3）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如果主机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收到第二个报文段后发回的确认中的确认号是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，试问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发送的第二个报文段中的数据有多少字节？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（4）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发送的第一个报文段丢失了，但第二个报文段到达了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在第二个报文段到达后向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sz="1600" b="0">
                <a:solidFill>
                  <a:schemeClr val="tx1"/>
                </a:solidFill>
                <a:ea typeface="宋体" panose="02010600030101010101" pitchFamily="2" charset="-122"/>
              </a:rPr>
              <a:t>发送确认。试问这个确认号应为多少？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（5）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假定由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发送的两个报文段按序到达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B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。第一个报文段的确认丢失，而第二个确认在第一个超时间隔之后达到。则下一个发送报文段的序号应当是多少？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b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1600" b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600" b="0">
              <a:solidFill>
                <a:srgbClr val="0000FF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答案：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）第二个报文段的开始序号是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，说明第一个报文段的序号是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70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99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，故第一个报文段携带了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30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个字节的信息。（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分）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）由于主机已经收到了第一个报文段，即最后一个字节的序号应该是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99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，故下一次应当期望收到第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号序号，故确认中的确认号是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分）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）由于主机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收到第二个报文段后发回的确认中的确认号是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180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，说明了已经收到了第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179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号字节，也就说明了第二个报文段的序号是从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100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179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，故第二个报文段有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80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个字节。（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分）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）确认是接收方期望收到的字节，只要有一个没收到，都不能发送更高字节的确认，所以主机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应该发送第一个报文段的开始序号，即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70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分）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）第一个报文段的确认丢失，而第二个确认在第一个超时间隔之后达到。说明在超时时，还没有收到第一个报文段，则需要重发第一个报文段，序号为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70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分）</a:t>
            </a:r>
            <a:endParaRPr lang="zh-CN" altLang="en-US" sz="1600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4840" y="842645"/>
            <a:ext cx="949960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/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设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拥塞窗口的慢启动初始阈值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T=10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（单位为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MSS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），当拥塞窗口（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CW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）达到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12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时收到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3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个冗余的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ACK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，随后在拥塞窗口达到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10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时又发生超时。请回答以下问题（共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8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分）：（1）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试分别求出第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轮到第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18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轮传输的各拥塞窗口大小；（2）</a:t>
            </a:r>
            <a:r>
              <a:rPr lang="en-US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 </a:t>
            </a:r>
            <a:r>
              <a:rPr lang="zh-CN" sz="1600" b="0">
                <a:solidFill>
                  <a:schemeClr val="tx1"/>
                </a:solidFill>
                <a:latin typeface="Cambria" panose="02040503050406030204" charset="0"/>
                <a:ea typeface="宋体" panose="02010600030101010101" pitchFamily="2" charset="-122"/>
              </a:rPr>
              <a:t>简述其计算原理与过程。</a:t>
            </a:r>
            <a:r>
              <a:rPr lang="en-US" sz="1600" b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sz="1600" b="0">
              <a:solidFill>
                <a:srgbClr val="0000FF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457200" indent="-457200"/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答案：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）拥塞窗口变换如下：</a:t>
            </a:r>
            <a:endParaRPr lang="zh-CN" altLang="en-US" sz="1600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09625" y="2780665"/>
          <a:ext cx="10173335" cy="60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285"/>
                <a:gridCol w="504825"/>
                <a:gridCol w="504190"/>
                <a:gridCol w="504825"/>
                <a:gridCol w="608330"/>
                <a:gridCol w="605155"/>
                <a:gridCol w="608965"/>
                <a:gridCol w="504825"/>
                <a:gridCol w="504190"/>
                <a:gridCol w="608330"/>
                <a:gridCol w="608965"/>
                <a:gridCol w="607695"/>
                <a:gridCol w="605790"/>
                <a:gridCol w="609600"/>
                <a:gridCol w="607060"/>
                <a:gridCol w="574040"/>
                <a:gridCol w="572135"/>
                <a:gridCol w="532130"/>
              </a:tblGrid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9625" y="3199130"/>
            <a:ext cx="949960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    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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）计算过程如下：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(1)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ＴＣＰ连接初始化，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CW=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１，执行慢启动算法，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CW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按指数规律增长，拥塞窗口为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3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4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8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，直到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CW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＝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T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，开始执行拥塞避免算法，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CW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开始按线性规律增长，直到收到三个冗余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ACK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。此拥塞窗口依次为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10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11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12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分）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(2)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收到三个冗余的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ACK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，则网络发生轻微拥塞，拥塞窗口减半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CW=6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，并把阈值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T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更新为拥塞窗口值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T=6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，执行拥塞避免算法，直到发生超时。由此拥塞窗口为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7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8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9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10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分）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Times New Roman" panose="02020603050405020304" pitchFamily="18" charset="0"/>
              </a:rPr>
              <a:t>(3)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发生超时，则网络发生严重拥塞，系统需要进入慢启动阶段。此时，阈值减为拥塞窗口的一半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T=5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，拥塞窗口减为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1MSS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。此拥塞窗口依次为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2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4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</a:rPr>
              <a:t>分）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(4)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随后，直到达到阈值后进入拥塞避免阶段。窗口大小依次是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6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。（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分）</a:t>
            </a:r>
            <a:endParaRPr lang="zh-CN" altLang="en-US" sz="1600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30530" y="993775"/>
            <a:ext cx="997521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考虑下图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中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TCP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窗口长度作为时间的函数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.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假设我们的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TCP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是按照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TCP Reno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来工作的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请回答下列问题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    a)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指出当运行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TCP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慢启动时的时间间隔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1-4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    b)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指出当运行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TCP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避免拥塞时的时间间隔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4-8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    c)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正常运行在第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17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个传输周期时，拥塞窗口的值是多少？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14 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若此后收到三个冗余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ACK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检测到有分组丢失，那么接下来拥塞窗口的大小和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threshold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的值又应为多少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?  </a:t>
            </a:r>
            <a:r>
              <a:rPr lang="en-US" sz="16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7</a:t>
            </a:r>
            <a:endParaRPr lang="en-US" altLang="en-US" sz="1600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445895" y="2534285"/>
            <a:ext cx="6734175" cy="3094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30530" y="4473575"/>
            <a:ext cx="9975215" cy="899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 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 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62635" y="2636960"/>
            <a:ext cx="3901389" cy="405045"/>
            <a:chOff x="727761" y="2552005"/>
            <a:chExt cx="3901389" cy="405045"/>
          </a:xfrm>
        </p:grpSpPr>
        <p:sp>
          <p:nvSpPr>
            <p:cNvPr id="38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传输层服务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63270" y="3437292"/>
            <a:ext cx="3901389" cy="405045"/>
            <a:chOff x="727761" y="3323530"/>
            <a:chExt cx="3901389" cy="405045"/>
          </a:xfrm>
        </p:grpSpPr>
        <p:sp>
          <p:nvSpPr>
            <p:cNvPr id="42" name="Oval 5"/>
            <p:cNvSpPr/>
            <p:nvPr/>
          </p:nvSpPr>
          <p:spPr bwMode="auto">
            <a:xfrm>
              <a:off x="727761" y="3323530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1340271" y="3409951"/>
              <a:ext cx="3288879" cy="21997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多路复用和多路分解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63270" y="4237624"/>
            <a:ext cx="3901389" cy="405045"/>
            <a:chOff x="727761" y="2552005"/>
            <a:chExt cx="3901389" cy="405045"/>
          </a:xfrm>
        </p:grpSpPr>
        <p:sp>
          <p:nvSpPr>
            <p:cNvPr id="47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cs typeface="+mn-ea"/>
                  <a:sym typeface="+mn-lt"/>
                </a:rPr>
                <a:t>无连接传输</a:t>
              </a:r>
              <a:r>
                <a:rPr lang="en-US" altLang="zh-CN" sz="2400" b="1" dirty="0">
                  <a:solidFill>
                    <a:srgbClr val="FF0000"/>
                  </a:solidFill>
                  <a:cs typeface="+mn-ea"/>
                  <a:sym typeface="+mn-lt"/>
                </a:rPr>
                <a:t>: UDP</a:t>
              </a:r>
              <a:endParaRPr lang="en-US" altLang="zh-CN" sz="24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63270" y="5168586"/>
            <a:ext cx="3901389" cy="405045"/>
            <a:chOff x="727761" y="3323530"/>
            <a:chExt cx="3901389" cy="405045"/>
          </a:xfrm>
        </p:grpSpPr>
        <p:sp>
          <p:nvSpPr>
            <p:cNvPr id="50" name="Oval 5"/>
            <p:cNvSpPr/>
            <p:nvPr/>
          </p:nvSpPr>
          <p:spPr bwMode="auto">
            <a:xfrm>
              <a:off x="727761" y="3323530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340271" y="3409951"/>
              <a:ext cx="3288879" cy="21997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可靠数据传输原理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85711" y="2636960"/>
            <a:ext cx="3901389" cy="405045"/>
            <a:chOff x="727761" y="2552005"/>
            <a:chExt cx="3901389" cy="405045"/>
          </a:xfrm>
        </p:grpSpPr>
        <p:sp>
          <p:nvSpPr>
            <p:cNvPr id="53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cs typeface="+mn-ea"/>
                  <a:sym typeface="+mn-lt"/>
                </a:rPr>
                <a:t>面向连接传输</a:t>
              </a:r>
              <a:r>
                <a:rPr lang="en-US" altLang="zh-CN" sz="2400" b="1" dirty="0">
                  <a:solidFill>
                    <a:srgbClr val="FF0000"/>
                  </a:solidFill>
                  <a:cs typeface="+mn-ea"/>
                  <a:sym typeface="+mn-lt"/>
                </a:rPr>
                <a:t>: TCP</a:t>
              </a:r>
              <a:endParaRPr lang="en-US" altLang="zh-CN" sz="24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85711" y="3435254"/>
            <a:ext cx="3901389" cy="405045"/>
            <a:chOff x="727761" y="3323530"/>
            <a:chExt cx="3901389" cy="405045"/>
          </a:xfrm>
        </p:grpSpPr>
        <p:sp>
          <p:nvSpPr>
            <p:cNvPr id="56" name="Oval 5"/>
            <p:cNvSpPr/>
            <p:nvPr/>
          </p:nvSpPr>
          <p:spPr bwMode="auto">
            <a:xfrm>
              <a:off x="727761" y="3323530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xtBox 13"/>
            <p:cNvSpPr txBox="1"/>
            <p:nvPr/>
          </p:nvSpPr>
          <p:spPr>
            <a:xfrm>
              <a:off x="1340271" y="3409951"/>
              <a:ext cx="3288879" cy="21997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拥塞控制原理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85711" y="4233548"/>
            <a:ext cx="3901389" cy="405045"/>
            <a:chOff x="727761" y="2552005"/>
            <a:chExt cx="3901389" cy="405045"/>
          </a:xfrm>
        </p:grpSpPr>
        <p:sp>
          <p:nvSpPr>
            <p:cNvPr id="59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cs typeface="+mn-ea"/>
                  <a:sym typeface="+mn-lt"/>
                </a:rPr>
                <a:t>TCP </a:t>
              </a:r>
              <a:r>
                <a:rPr lang="zh-CN" altLang="en-US" sz="2400" b="1" dirty="0">
                  <a:solidFill>
                    <a:srgbClr val="FF0000"/>
                  </a:solidFill>
                  <a:cs typeface="+mn-ea"/>
                  <a:sym typeface="+mn-lt"/>
                </a:rPr>
                <a:t>拥塞控制</a:t>
              </a:r>
              <a:endParaRPr lang="zh-CN" altLang="en-US" sz="24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933" y="1433543"/>
            <a:ext cx="2790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01</a:t>
            </a:r>
            <a:endParaRPr lang="zh-CN" altLang="en-US" sz="138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15681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传输层服务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933" y="1433543"/>
            <a:ext cx="2790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02</a:t>
            </a:r>
            <a:endParaRPr lang="zh-CN" altLang="en-US" sz="138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156817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多路复用和多路分解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933" y="1433543"/>
            <a:ext cx="2790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03</a:t>
            </a:r>
            <a:endParaRPr lang="zh-CN" altLang="en-US" sz="13800" b="1" dirty="0">
              <a:solidFill>
                <a:srgbClr val="575757"/>
              </a:solidFill>
              <a:latin typeface="Algerian" panose="04020705040A02060702" pitchFamily="82" charset="0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4430" y="2156817"/>
            <a:ext cx="4541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  <a:cs typeface="+mn-ea"/>
                <a:sym typeface="+mn-lt"/>
              </a:rPr>
              <a:t>无连接传输</a:t>
            </a:r>
            <a:r>
              <a:rPr lang="en-US" altLang="zh-CN" sz="4400" b="1" dirty="0">
                <a:solidFill>
                  <a:srgbClr val="575757"/>
                </a:solidFill>
                <a:cs typeface="+mn-ea"/>
                <a:sym typeface="+mn-lt"/>
              </a:rPr>
              <a:t>: UDP</a:t>
            </a:r>
            <a:endParaRPr lang="zh-CN" altLang="en-US" sz="4400" b="1" dirty="0">
              <a:solidFill>
                <a:srgbClr val="575757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-1" fmla="*/ 0 w 8940801"/>
              <a:gd name="connsiteY0-2" fmla="*/ 5653314 h 5653314"/>
              <a:gd name="connsiteX1-3" fmla="*/ 8940801 w 8940801"/>
              <a:gd name="connsiteY1-4" fmla="*/ 0 h 5653314"/>
              <a:gd name="connsiteX2-5" fmla="*/ 8940801 w 8940801"/>
              <a:gd name="connsiteY2-6" fmla="*/ 5595257 h 5653314"/>
              <a:gd name="connsiteX3-7" fmla="*/ 0 w 8940801"/>
              <a:gd name="connsiteY3-8" fmla="*/ 5653314 h 5653314"/>
              <a:gd name="connsiteX0-9" fmla="*/ 0 w 8940801"/>
              <a:gd name="connsiteY0-10" fmla="*/ 5607594 h 5607594"/>
              <a:gd name="connsiteX1-11" fmla="*/ 8940801 w 8940801"/>
              <a:gd name="connsiteY1-12" fmla="*/ 0 h 5607594"/>
              <a:gd name="connsiteX2-13" fmla="*/ 8940801 w 8940801"/>
              <a:gd name="connsiteY2-14" fmla="*/ 5595257 h 5607594"/>
              <a:gd name="connsiteX3-15" fmla="*/ 0 w 8940801"/>
              <a:gd name="connsiteY3-16" fmla="*/ 5607594 h 56075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93395" y="3551360"/>
            <a:ext cx="3901389" cy="405045"/>
            <a:chOff x="727761" y="2552005"/>
            <a:chExt cx="3901389" cy="405045"/>
          </a:xfrm>
        </p:grpSpPr>
        <p:sp>
          <p:nvSpPr>
            <p:cNvPr id="38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92500" lnSpcReduction="20000"/>
            </a:bodyPr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p>
              <a:r>
                <a:rPr lang="en-US" altLang="zh-CN" sz="2400" b="1" dirty="0">
                  <a:solidFill>
                    <a:srgbClr val="5B9BD5"/>
                  </a:solidFill>
                  <a:cs typeface="+mn-ea"/>
                  <a:sym typeface="+mn-lt"/>
                </a:rPr>
                <a:t>UDP</a:t>
              </a:r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报文结构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3395" y="4213030"/>
            <a:ext cx="3901389" cy="405045"/>
            <a:chOff x="727761" y="2552005"/>
            <a:chExt cx="3901389" cy="405045"/>
          </a:xfrm>
        </p:grpSpPr>
        <p:sp>
          <p:nvSpPr>
            <p:cNvPr id="4" name="Oval 5"/>
            <p:cNvSpPr/>
            <p:nvPr/>
          </p:nvSpPr>
          <p:spPr bwMode="auto">
            <a:xfrm>
              <a:off x="727761" y="2552005"/>
              <a:ext cx="405045" cy="405045"/>
            </a:xfrm>
            <a:prstGeom prst="ellipse">
              <a:avLst/>
            </a:prstGeom>
            <a:solidFill>
              <a:srgbClr val="90BBE3"/>
            </a:solidFill>
            <a:ln w="19050">
              <a:noFill/>
              <a:round/>
            </a:ln>
          </p:spPr>
          <p:txBody>
            <a:bodyPr rot="0" spcFirstLastPara="0" vert="horz" wrap="none" lIns="0" tIns="0" rIns="0" bIns="0" anchor="ctr" anchorCtr="1" forceAA="0" compatLnSpc="1">
              <a:normAutofit fontScale="72500"/>
            </a:bodyPr>
            <a:lstStyle/>
            <a:p>
              <a:pPr algn="ctr"/>
              <a:r>
                <a:rPr lang="en-US" altLang="zh-CN" sz="2400" dirty="0">
                  <a:solidFill>
                    <a:srgbClr val="5B9BD5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3"/>
            <p:cNvSpPr txBox="1"/>
            <p:nvPr/>
          </p:nvSpPr>
          <p:spPr>
            <a:xfrm>
              <a:off x="1340271" y="2650652"/>
              <a:ext cx="3288879" cy="3063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2400" b="1" dirty="0">
                  <a:solidFill>
                    <a:srgbClr val="5B9BD5"/>
                  </a:solidFill>
                  <a:cs typeface="+mn-ea"/>
                  <a:sym typeface="+mn-lt"/>
                </a:rPr>
                <a:t>UDP</a:t>
              </a:r>
              <a:r>
                <a:rPr lang="zh-CN" altLang="en-US" sz="2400" b="1" dirty="0">
                  <a:solidFill>
                    <a:srgbClr val="5B9BD5"/>
                  </a:solidFill>
                  <a:cs typeface="+mn-ea"/>
                  <a:sym typeface="+mn-lt"/>
                </a:rPr>
                <a:t>校验和</a:t>
              </a:r>
              <a:endParaRPr lang="zh-CN" altLang="en-US" sz="2400" b="1" dirty="0">
                <a:solidFill>
                  <a:srgbClr val="5B9BD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无连接传输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UDP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62477" y="710268"/>
            <a:ext cx="30670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UDP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：无连接运输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3945" y="1524000"/>
            <a:ext cx="9239885" cy="85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 </a:t>
            </a:r>
            <a:r>
              <a:rPr lang="en-US" altLang="zh-CN" sz="2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UDP?</a:t>
            </a:r>
            <a:endParaRPr lang="en-US" altLang="zh-CN" sz="2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：无修饰” “不加渲染的” 因特网传输层协议，“尽最大努力”服务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2695575"/>
            <a:ext cx="8839835" cy="1623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UDP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数据段可能：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丢失  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(2)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会传递失序的报文到应用程序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3945" y="3987165"/>
            <a:ext cx="553466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优点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sz="20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(1)</a:t>
            </a:r>
            <a:r>
              <a:rPr lang="en-US" altLang="zh-CN" sz="20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关于何时、发送什么数据的应用	层控制更为精细</a:t>
            </a:r>
            <a:endParaRPr lang="en-US" altLang="zh-CN" sz="2000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无须建立连接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减少延迟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(3)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无连接状态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(4)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分组首部开销小</a:t>
            </a:r>
            <a:endParaRPr lang="zh-CN" altLang="en-US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(5)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没有拥塞控制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UDP 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能够用尽可能快的速度传递</a:t>
            </a:r>
            <a:endParaRPr lang="zh-CN" altLang="en-US"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754188" y="381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5780" y="825605"/>
            <a:ext cx="10263616" cy="769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+mn-ea"/>
                <a:cs typeface="+mn-ea"/>
                <a:sym typeface="+mn-lt"/>
              </a:rPr>
              <a:t>用户数据报 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UDP 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有两个字段：数据字段和首部字段。首部字段有 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8 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个字节，由 </a:t>
            </a:r>
            <a:r>
              <a:rPr lang="en-US" altLang="zh-CN" sz="2000" dirty="0">
                <a:latin typeface="+mn-ea"/>
                <a:cs typeface="+mn-ea"/>
                <a:sym typeface="+mn-lt"/>
              </a:rPr>
              <a:t>4 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个字段组成，每个字段都是两个字节。长度是首部和数据的总长度 </a:t>
            </a:r>
            <a:endParaRPr lang="zh-CN" altLang="en-US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4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无连接传输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 UDP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98700"/>
            <a:ext cx="796766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6"/>
          <p:cNvSpPr txBox="1">
            <a:spLocks noChangeArrowheads="1"/>
          </p:cNvSpPr>
          <p:nvPr/>
        </p:nvSpPr>
        <p:spPr bwMode="auto">
          <a:xfrm>
            <a:off x="2895600" y="26670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字节</a:t>
            </a:r>
            <a:endParaRPr kumimoji="1"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103"/>
          <p:cNvSpPr txBox="1">
            <a:spLocks noChangeArrowheads="1"/>
          </p:cNvSpPr>
          <p:nvPr/>
        </p:nvSpPr>
        <p:spPr bwMode="auto">
          <a:xfrm>
            <a:off x="2133600" y="3624263"/>
            <a:ext cx="207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UDP </a:t>
            </a:r>
            <a:r>
              <a:rPr kumimoji="1"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用户数据报</a:t>
            </a:r>
            <a:endParaRPr kumimoji="1"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Text Box 97"/>
          <p:cNvSpPr txBox="1">
            <a:spLocks noChangeArrowheads="1"/>
          </p:cNvSpPr>
          <p:nvPr/>
        </p:nvSpPr>
        <p:spPr bwMode="auto">
          <a:xfrm>
            <a:off x="1962150" y="42497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发送在前</a:t>
            </a:r>
            <a:endParaRPr kumimoji="1"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Text Box 92"/>
          <p:cNvSpPr txBox="1">
            <a:spLocks noChangeArrowheads="1"/>
          </p:cNvSpPr>
          <p:nvPr/>
        </p:nvSpPr>
        <p:spPr bwMode="auto">
          <a:xfrm>
            <a:off x="4156075" y="23368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Text Box 92"/>
          <p:cNvSpPr txBox="1">
            <a:spLocks noChangeArrowheads="1"/>
          </p:cNvSpPr>
          <p:nvPr/>
        </p:nvSpPr>
        <p:spPr bwMode="auto">
          <a:xfrm>
            <a:off x="5354638" y="2328863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Text Box 92"/>
          <p:cNvSpPr txBox="1">
            <a:spLocks noChangeArrowheads="1"/>
          </p:cNvSpPr>
          <p:nvPr/>
        </p:nvSpPr>
        <p:spPr bwMode="auto">
          <a:xfrm>
            <a:off x="6513513" y="23368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Text Box 92"/>
          <p:cNvSpPr txBox="1">
            <a:spLocks noChangeArrowheads="1"/>
          </p:cNvSpPr>
          <p:nvPr/>
        </p:nvSpPr>
        <p:spPr bwMode="auto">
          <a:xfrm>
            <a:off x="7673975" y="2306638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en-US" altLang="zh-CN" sz="20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AutoShape 102"/>
          <p:cNvSpPr/>
          <p:nvPr/>
        </p:nvSpPr>
        <p:spPr bwMode="auto">
          <a:xfrm rot="16200000">
            <a:off x="6910387" y="1506538"/>
            <a:ext cx="168275" cy="5391150"/>
          </a:xfrm>
          <a:prstGeom prst="leftBrace">
            <a:avLst>
              <a:gd name="adj1" fmla="val 26698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9" name="Line 82"/>
          <p:cNvSpPr>
            <a:spLocks noChangeShapeType="1"/>
          </p:cNvSpPr>
          <p:nvPr/>
        </p:nvSpPr>
        <p:spPr bwMode="auto">
          <a:xfrm>
            <a:off x="3168650" y="5105400"/>
            <a:ext cx="659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0</TotalTime>
  <Words>5223</Words>
  <Application>WPS 演示</Application>
  <PresentationFormat>宽屏</PresentationFormat>
  <Paragraphs>574</Paragraphs>
  <Slides>32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6" baseType="lpstr">
      <vt:lpstr>Arial</vt:lpstr>
      <vt:lpstr>宋体</vt:lpstr>
      <vt:lpstr>Wingdings</vt:lpstr>
      <vt:lpstr>Algerian</vt:lpstr>
      <vt:lpstr>微软雅黑</vt:lpstr>
      <vt:lpstr>U.S. 101</vt:lpstr>
      <vt:lpstr>Roboto</vt:lpstr>
      <vt:lpstr>Open Sans Light</vt:lpstr>
      <vt:lpstr>Times New Roman</vt:lpstr>
      <vt:lpstr>黑体</vt:lpstr>
      <vt:lpstr>楷体_GB2312</vt:lpstr>
      <vt:lpstr>新宋体</vt:lpstr>
      <vt:lpstr>Comic Sans MS</vt:lpstr>
      <vt:lpstr>Arial Unicode MS</vt:lpstr>
      <vt:lpstr>等线</vt:lpstr>
      <vt:lpstr>Courier New</vt:lpstr>
      <vt:lpstr>Symbol</vt:lpstr>
      <vt:lpstr>Tahoma</vt:lpstr>
      <vt:lpstr>MS PGothic</vt:lpstr>
      <vt:lpstr>Cambria</vt:lpstr>
      <vt:lpstr>Calibri</vt:lpstr>
      <vt:lpstr>Segoe Print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Flipped</cp:lastModifiedBy>
  <cp:revision>273</cp:revision>
  <dcterms:created xsi:type="dcterms:W3CDTF">2018-07-12T01:56:00Z</dcterms:created>
  <dcterms:modified xsi:type="dcterms:W3CDTF">2019-06-18T01:46:31Z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