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1"/>
  </p:notesMasterIdLst>
  <p:sldIdLst>
    <p:sldId id="256" r:id="rId2"/>
    <p:sldId id="257" r:id="rId3"/>
    <p:sldId id="283" r:id="rId4"/>
    <p:sldId id="284" r:id="rId5"/>
    <p:sldId id="258" r:id="rId6"/>
    <p:sldId id="286" r:id="rId7"/>
    <p:sldId id="287" r:id="rId8"/>
    <p:sldId id="288" r:id="rId9"/>
    <p:sldId id="289" r:id="rId10"/>
    <p:sldId id="259" r:id="rId11"/>
    <p:sldId id="260" r:id="rId12"/>
    <p:sldId id="261" r:id="rId13"/>
    <p:sldId id="262" r:id="rId14"/>
    <p:sldId id="290" r:id="rId15"/>
    <p:sldId id="263" r:id="rId16"/>
    <p:sldId id="291" r:id="rId17"/>
    <p:sldId id="282" r:id="rId18"/>
    <p:sldId id="264" r:id="rId19"/>
    <p:sldId id="265" r:id="rId20"/>
    <p:sldId id="266" r:id="rId21"/>
    <p:sldId id="267" r:id="rId22"/>
    <p:sldId id="268" r:id="rId23"/>
    <p:sldId id="269" r:id="rId24"/>
    <p:sldId id="270" r:id="rId25"/>
    <p:sldId id="271" r:id="rId26"/>
    <p:sldId id="272" r:id="rId27"/>
    <p:sldId id="292" r:id="rId28"/>
    <p:sldId id="294" r:id="rId29"/>
    <p:sldId id="296" r:id="rId30"/>
    <p:sldId id="273" r:id="rId31"/>
    <p:sldId id="297" r:id="rId32"/>
    <p:sldId id="274" r:id="rId33"/>
    <p:sldId id="275" r:id="rId34"/>
    <p:sldId id="276" r:id="rId35"/>
    <p:sldId id="277" r:id="rId36"/>
    <p:sldId id="278" r:id="rId37"/>
    <p:sldId id="279" r:id="rId38"/>
    <p:sldId id="280" r:id="rId39"/>
    <p:sldId id="281" r:id="rId4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Chian" initials="SC" lastIdx="0" clrIdx="0">
    <p:extLst>
      <p:ext uri="{19B8F6BF-5375-455C-9EA6-DF929625EA0E}">
        <p15:presenceInfo xmlns:p15="http://schemas.microsoft.com/office/powerpoint/2012/main" userId="01a713c5b64065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0" autoAdjust="0"/>
    <p:restoredTop sz="93963" autoAdjust="0"/>
  </p:normalViewPr>
  <p:slideViewPr>
    <p:cSldViewPr>
      <p:cViewPr varScale="1">
        <p:scale>
          <a:sx n="77" d="100"/>
          <a:sy n="77" d="100"/>
        </p:scale>
        <p:origin x="1306" y="53"/>
      </p:cViewPr>
      <p:guideLst>
        <p:guide orient="horz" pos="2160"/>
        <p:guide pos="2880"/>
      </p:guideLst>
    </p:cSldViewPr>
  </p:slideViewPr>
  <p:notesTextViewPr>
    <p:cViewPr>
      <p:scale>
        <a:sx n="1" d="1"/>
        <a:sy n="1" d="1"/>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3F2C117-D93C-46EC-8396-538A1BC9A4EC}" type="datetimeFigureOut">
              <a:rPr lang="zh-CN" altLang="en-US"/>
              <a:pPr>
                <a:defRPr/>
              </a:pPr>
              <a:t>2019/11/21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524AD1-6104-4940-BDB3-1EB12E7C9A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2</a:t>
            </a:fld>
            <a:endParaRPr lang="zh-CN" altLang="en-US"/>
          </a:p>
        </p:txBody>
      </p:sp>
    </p:spTree>
    <p:extLst>
      <p:ext uri="{BB962C8B-B14F-4D97-AF65-F5344CB8AC3E}">
        <p14:creationId xmlns:p14="http://schemas.microsoft.com/office/powerpoint/2010/main" val="130188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6"/>
          <p:cNvSpPr/>
          <p:nvPr/>
        </p:nvSpPr>
        <p:spPr>
          <a:xfrm>
            <a:off x="684213" y="2133600"/>
            <a:ext cx="7775575" cy="1439863"/>
          </a:xfrm>
          <a:prstGeom prst="roundRect">
            <a:avLst/>
          </a:prstGeom>
          <a:solidFill>
            <a:schemeClr val="accent4">
              <a:lumMod val="50000"/>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对角圆角矩形 6"/>
          <p:cNvSpPr/>
          <p:nvPr userDrawn="1"/>
        </p:nvSpPr>
        <p:spPr>
          <a:xfrm>
            <a:off x="457200" y="130175"/>
            <a:ext cx="8207375" cy="720725"/>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effectLst/>
              </a:defRPr>
            </a:lvl1pPr>
          </a:lstStyle>
          <a:p>
            <a:r>
              <a:rPr lang="zh-CN" altLang="en-US" dirty="0"/>
              <a:t>单击此处编辑母版标题样式</a:t>
            </a:r>
          </a:p>
        </p:txBody>
      </p:sp>
      <p:sp>
        <p:nvSpPr>
          <p:cNvPr id="3" name="内容占位符 2"/>
          <p:cNvSpPr>
            <a:spLocks noGrp="1"/>
          </p:cNvSpPr>
          <p:nvPr>
            <p:ph idx="1"/>
          </p:nvPr>
        </p:nvSpPr>
        <p:spPr>
          <a:xfrm>
            <a:off x="436632" y="878154"/>
            <a:ext cx="8229600" cy="5818038"/>
          </a:xfrm>
          <a:prstGeom prst="rect">
            <a:avLst/>
          </a:prstGeom>
          <a:solidFill>
            <a:srgbClr val="002060"/>
          </a:solidFill>
        </p:spPr>
        <p:txBody>
          <a:bodyPr lIns="144000" rIns="144000"/>
          <a:lstStyle>
            <a:lvl1pPr algn="just">
              <a:defRPr sz="4000">
                <a:solidFill>
                  <a:schemeClr val="bg1"/>
                </a:solidFill>
                <a:effectLst/>
              </a:defRPr>
            </a:lvl1pPr>
            <a:lvl2pPr algn="just">
              <a:defRPr sz="3600">
                <a:solidFill>
                  <a:schemeClr val="bg1"/>
                </a:solidFill>
                <a:effectLst/>
              </a:defRPr>
            </a:lvl2pPr>
            <a:lvl3pPr algn="just">
              <a:defRPr sz="3200">
                <a:solidFill>
                  <a:schemeClr val="bg1"/>
                </a:solidFill>
                <a:effectLst/>
              </a:defRPr>
            </a:lvl3pPr>
            <a:lvl4pPr algn="just">
              <a:defRPr sz="2400">
                <a:solidFill>
                  <a:schemeClr val="bg1"/>
                </a:solidFill>
                <a:effectLst/>
              </a:defRPr>
            </a:lvl4pPr>
            <a:lvl5pPr algn="just">
              <a:defRPr sz="2400">
                <a:solidFill>
                  <a:schemeClr val="bg1"/>
                </a:solidFill>
                <a:effectLs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灯片编号占位符 4"/>
          <p:cNvSpPr>
            <a:spLocks noGrp="1"/>
          </p:cNvSpPr>
          <p:nvPr>
            <p:ph type="sldNum" sz="quarter" idx="10"/>
          </p:nvPr>
        </p:nvSpPr>
        <p:spPr>
          <a:xfrm>
            <a:off x="8716963" y="6237288"/>
            <a:ext cx="390525" cy="431800"/>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a:solidFill>
                  <a:schemeClr val="bg1"/>
                </a:solidFill>
                <a:effectLst>
                  <a:outerShdw blurRad="38100" dist="38100" dir="2700000" algn="tl">
                    <a:srgbClr val="C0C0C0"/>
                  </a:outerShdw>
                </a:effectLst>
                <a:latin typeface="Calibri" pitchFamily="34" charset="0"/>
              </a:defRPr>
            </a:lvl1pPr>
          </a:lstStyle>
          <a:p>
            <a:fld id="{1D83D42E-026A-41FC-A152-3191AC19EAF6}" type="slidenum">
              <a:rPr lang="zh-CN" altLang="en-US"/>
              <a:pPr/>
              <a:t>‹#›</a:t>
            </a:fld>
            <a:endParaRPr lang="zh-CN" altLang="en-US"/>
          </a:p>
        </p:txBody>
      </p:sp>
    </p:spTree>
    <p:extLst>
      <p:ext uri="{BB962C8B-B14F-4D97-AF65-F5344CB8AC3E}">
        <p14:creationId xmlns:p14="http://schemas.microsoft.com/office/powerpoint/2010/main" val="86407346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3" r:id="rId1"/>
    <p:sldLayoutId id="2147483894" r:id="rId2"/>
  </p:sldLayoutIdLst>
  <p:transition spd="slow">
    <p:push dir="u"/>
  </p:transition>
  <p:txStyles>
    <p:titleStyle>
      <a:lvl1pPr algn="ctr" rtl="0" eaLnBrk="0" fontAlgn="base" hangingPunct="0">
        <a:spcBef>
          <a:spcPct val="0"/>
        </a:spcBef>
        <a:spcAft>
          <a:spcPct val="0"/>
        </a:spcAft>
        <a:defRPr sz="3200" kern="1200">
          <a:solidFill>
            <a:srgbClr val="17375E"/>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2pPr>
      <a:lvl3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3pPr>
      <a:lvl4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4pPr>
      <a:lvl5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5pPr>
      <a:lvl6pPr marL="457200" algn="ctr" rtl="0" fontAlgn="base">
        <a:spcBef>
          <a:spcPct val="0"/>
        </a:spcBef>
        <a:spcAft>
          <a:spcPct val="0"/>
        </a:spcAft>
        <a:defRPr sz="3200">
          <a:solidFill>
            <a:srgbClr val="17375E"/>
          </a:solidFill>
          <a:latin typeface="微软雅黑" pitchFamily="34" charset="-122"/>
          <a:ea typeface="微软雅黑" pitchFamily="34" charset="-122"/>
        </a:defRPr>
      </a:lvl6pPr>
      <a:lvl7pPr marL="914400" algn="ctr" rtl="0" fontAlgn="base">
        <a:spcBef>
          <a:spcPct val="0"/>
        </a:spcBef>
        <a:spcAft>
          <a:spcPct val="0"/>
        </a:spcAft>
        <a:defRPr sz="3200">
          <a:solidFill>
            <a:srgbClr val="17375E"/>
          </a:solidFill>
          <a:latin typeface="微软雅黑" pitchFamily="34" charset="-122"/>
          <a:ea typeface="微软雅黑" pitchFamily="34" charset="-122"/>
        </a:defRPr>
      </a:lvl7pPr>
      <a:lvl8pPr marL="1371600" algn="ctr" rtl="0" fontAlgn="base">
        <a:spcBef>
          <a:spcPct val="0"/>
        </a:spcBef>
        <a:spcAft>
          <a:spcPct val="0"/>
        </a:spcAft>
        <a:defRPr sz="3200">
          <a:solidFill>
            <a:srgbClr val="17375E"/>
          </a:solidFill>
          <a:latin typeface="微软雅黑" pitchFamily="34" charset="-122"/>
          <a:ea typeface="微软雅黑" pitchFamily="34" charset="-122"/>
        </a:defRPr>
      </a:lvl8pPr>
      <a:lvl9pPr marL="1828800" algn="ctr" rtl="0" fontAlgn="base">
        <a:spcBef>
          <a:spcPct val="0"/>
        </a:spcBef>
        <a:spcAft>
          <a:spcPct val="0"/>
        </a:spcAft>
        <a:defRPr sz="3200">
          <a:solidFill>
            <a:srgbClr val="17375E"/>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a:t>软件安全</a:t>
            </a:r>
          </a:p>
        </p:txBody>
      </p:sp>
      <p:sp>
        <p:nvSpPr>
          <p:cNvPr id="3" name="副标题 2"/>
          <p:cNvSpPr>
            <a:spLocks noGrp="1"/>
          </p:cNvSpPr>
          <p:nvPr>
            <p:ph type="subTitle" idx="1"/>
          </p:nvPr>
        </p:nvSpPr>
        <p:spPr/>
        <p:txBody>
          <a:bodyPr vert="horz" wrap="square" lIns="91440" tIns="45720" rIns="91440" bIns="45720" numCol="1" anchor="t" anchorCtr="0" compatLnSpc="1">
            <a:prstTxWarp prst="textNoShape">
              <a:avLst/>
            </a:prstTxWarp>
          </a:bodyPr>
          <a:lstStyle/>
          <a:p>
            <a:pPr eaLnBrk="1" hangingPunct="1">
              <a:defRPr/>
            </a:pPr>
            <a:r>
              <a:rPr lang="zh-CN" altLang="en-US" dirty="0">
                <a:effectLst>
                  <a:outerShdw blurRad="38100" dist="38100" dir="2700000" algn="tl">
                    <a:srgbClr val="C0C0C0"/>
                  </a:outerShdw>
                </a:effectLst>
              </a:rPr>
              <a:t>第</a:t>
            </a:r>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章</a:t>
            </a:r>
            <a:endParaRPr lang="en-US" altLang="zh-CN" dirty="0">
              <a:effectLst>
                <a:outerShdw blurRad="38100" dist="38100" dir="2700000" algn="tl">
                  <a:srgbClr val="C0C0C0"/>
                </a:outerShdw>
              </a:effectLst>
            </a:endParaRPr>
          </a:p>
          <a:p>
            <a:pPr eaLnBrk="1" hangingPunct="1">
              <a:defRPr/>
            </a:pPr>
            <a:r>
              <a:rPr lang="zh-CN" altLang="en-US" sz="1800" dirty="0">
                <a:effectLst>
                  <a:outerShdw blurRad="38100" dist="38100" dir="2700000" algn="tl">
                    <a:srgbClr val="C0C0C0"/>
                  </a:outerShdw>
                </a:effectLst>
              </a:rPr>
              <a:t>电子科技大学信息与软件工程学院  </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对抗</a:t>
            </a:r>
            <a:r>
              <a:rPr lang="en-US" altLang="zh-CN" dirty="0"/>
              <a:t>DEP</a:t>
            </a:r>
            <a:endParaRPr lang="zh-CN" altLang="en-US" dirty="0"/>
          </a:p>
        </p:txBody>
      </p:sp>
      <p:sp>
        <p:nvSpPr>
          <p:cNvPr id="3" name="内容占位符 2"/>
          <p:cNvSpPr>
            <a:spLocks noGrp="1"/>
          </p:cNvSpPr>
          <p:nvPr>
            <p:ph idx="1"/>
          </p:nvPr>
        </p:nvSpPr>
        <p:spPr/>
        <p:txBody>
          <a:bodyPr/>
          <a:lstStyle/>
          <a:p>
            <a:r>
              <a:rPr lang="zh-CN" altLang="en-US" sz="3200" dirty="0"/>
              <a:t>执行已经加载的模块中的指令或调用系统函数不受</a:t>
            </a:r>
            <a:r>
              <a:rPr lang="en-US" altLang="zh-CN" sz="3200" dirty="0"/>
              <a:t>DEP</a:t>
            </a:r>
            <a:r>
              <a:rPr lang="zh-CN" altLang="en-US" sz="3200" dirty="0"/>
              <a:t>影响，栈上的数据只需作为这些函数</a:t>
            </a:r>
            <a:r>
              <a:rPr lang="en-US" altLang="zh-CN" sz="3200" dirty="0"/>
              <a:t>/</a:t>
            </a:r>
            <a:r>
              <a:rPr lang="zh-CN" altLang="en-US" sz="3200" dirty="0"/>
              <a:t>指令的参数即可</a:t>
            </a:r>
            <a:endParaRPr lang="en-US" altLang="zh-CN" sz="3200" dirty="0"/>
          </a:p>
          <a:p>
            <a:pPr marL="514350" indent="-514350">
              <a:buFont typeface="+mj-lt"/>
              <a:buAutoNum type="arabicPeriod"/>
            </a:pPr>
            <a:r>
              <a:rPr lang="zh-CN" altLang="en-US" sz="3200" dirty="0"/>
              <a:t>利用</a:t>
            </a:r>
            <a:r>
              <a:rPr lang="en-US" altLang="zh-CN" sz="3200" dirty="0"/>
              <a:t>ret-to-</a:t>
            </a:r>
            <a:r>
              <a:rPr lang="en-US" altLang="zh-CN" sz="3200" dirty="0" err="1"/>
              <a:t>libc</a:t>
            </a:r>
            <a:r>
              <a:rPr lang="zh-CN" altLang="en-US" sz="3200" dirty="0"/>
              <a:t>执行命令或进行</a:t>
            </a:r>
            <a:r>
              <a:rPr lang="en-US" altLang="zh-CN" sz="3200" dirty="0"/>
              <a:t>API</a:t>
            </a:r>
            <a:r>
              <a:rPr lang="zh-CN" altLang="en-US" sz="3200" dirty="0"/>
              <a:t>调用</a:t>
            </a:r>
            <a:endParaRPr lang="en-US" altLang="zh-CN" sz="3200" dirty="0"/>
          </a:p>
          <a:p>
            <a:pPr marL="514350" indent="-514350">
              <a:buFont typeface="+mj-lt"/>
              <a:buAutoNum type="arabicPeriod"/>
            </a:pPr>
            <a:r>
              <a:rPr lang="zh-CN" altLang="en-US" sz="3200" dirty="0"/>
              <a:t>将包含</a:t>
            </a:r>
            <a:r>
              <a:rPr lang="en-US" altLang="zh-CN" sz="3200" dirty="0" err="1"/>
              <a:t>shellcode</a:t>
            </a:r>
            <a:r>
              <a:rPr lang="zh-CN" altLang="en-US" sz="3200" dirty="0"/>
              <a:t>的内存页面标记为可执行，然后跳转过去执行</a:t>
            </a:r>
            <a:endParaRPr lang="en-US" altLang="zh-CN" sz="3200" dirty="0"/>
          </a:p>
          <a:p>
            <a:pPr marL="514350" indent="-514350">
              <a:buFont typeface="+mj-lt"/>
              <a:buAutoNum type="arabicPeriod"/>
            </a:pPr>
            <a:r>
              <a:rPr lang="zh-CN" altLang="en-US" sz="3200" dirty="0"/>
              <a:t>通过分配可执行内存，将</a:t>
            </a:r>
            <a:r>
              <a:rPr lang="en-US" altLang="zh-CN" sz="3200" dirty="0" err="1"/>
              <a:t>shellcode</a:t>
            </a:r>
            <a:r>
              <a:rPr lang="zh-CN" altLang="en-US" sz="3200" dirty="0"/>
              <a:t>复制到内存区域，然后跳过去执行</a:t>
            </a:r>
            <a:endParaRPr lang="en-US" altLang="zh-CN" sz="3200" dirty="0"/>
          </a:p>
          <a:p>
            <a:pPr marL="514350" indent="-514350">
              <a:buFont typeface="+mj-lt"/>
              <a:buAutoNum type="arabicPeriod"/>
            </a:pPr>
            <a:r>
              <a:rPr lang="zh-CN" altLang="en-US" sz="3200" dirty="0"/>
              <a:t>先尝试关闭当前进程的</a:t>
            </a:r>
            <a:r>
              <a:rPr lang="en-US" altLang="zh-CN" sz="3200" dirty="0"/>
              <a:t>DEP</a:t>
            </a:r>
            <a:r>
              <a:rPr lang="zh-CN" altLang="en-US" sz="3200" dirty="0"/>
              <a:t>保护，然后再运行</a:t>
            </a:r>
            <a:r>
              <a:rPr lang="en-US" altLang="zh-CN" sz="3200" dirty="0" err="1"/>
              <a:t>shellcode</a:t>
            </a:r>
            <a:endParaRPr lang="en-US" altLang="zh-CN" sz="3200" dirty="0"/>
          </a:p>
          <a:p>
            <a:pPr marL="514350" indent="-514350">
              <a:buFont typeface="+mj-lt"/>
              <a:buAutoNum type="arabicPeriod"/>
            </a:pPr>
            <a:endParaRPr lang="zh-CN" altLang="en-US" sz="3200" dirty="0"/>
          </a:p>
        </p:txBody>
      </p:sp>
    </p:spTree>
    <p:extLst>
      <p:ext uri="{BB962C8B-B14F-4D97-AF65-F5344CB8AC3E}">
        <p14:creationId xmlns:p14="http://schemas.microsoft.com/office/powerpoint/2010/main" val="3108945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ret2libc</a:t>
            </a:r>
            <a:r>
              <a:rPr lang="zh-CN" altLang="en-US" dirty="0"/>
              <a:t>绕过</a:t>
            </a:r>
            <a:r>
              <a:rPr lang="en-US" altLang="zh-CN" dirty="0"/>
              <a:t>DEP</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不直接跳转到</a:t>
            </a:r>
            <a:r>
              <a:rPr lang="en-US" altLang="zh-CN" dirty="0" err="1"/>
              <a:t>shellcode</a:t>
            </a:r>
            <a:r>
              <a:rPr lang="zh-CN" altLang="en-US" dirty="0"/>
              <a:t>，执行库中的代码，被执行的代码可看作是恶意代码</a:t>
            </a:r>
            <a:endParaRPr lang="en-US" altLang="zh-CN" dirty="0"/>
          </a:p>
          <a:p>
            <a:pPr>
              <a:buFont typeface="Arial" pitchFamily="34" charset="0"/>
              <a:buChar char="•"/>
            </a:pPr>
            <a:r>
              <a:rPr lang="zh-CN" altLang="en-US" dirty="0"/>
              <a:t>在库中找到一种执行系统命令的代码或函数（如</a:t>
            </a:r>
            <a:r>
              <a:rPr lang="en-US" altLang="zh-CN" dirty="0" err="1"/>
              <a:t>WinExec</a:t>
            </a:r>
            <a:r>
              <a:rPr lang="zh-CN" altLang="en-US" dirty="0"/>
              <a:t>用该函数的地址覆盖返回地址，当函数返回时执行会跳转到库代码上</a:t>
            </a:r>
          </a:p>
        </p:txBody>
      </p:sp>
    </p:spTree>
    <p:extLst>
      <p:ext uri="{BB962C8B-B14F-4D97-AF65-F5344CB8AC3E}">
        <p14:creationId xmlns:p14="http://schemas.microsoft.com/office/powerpoint/2010/main" val="15727247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WPM</a:t>
            </a:r>
            <a:r>
              <a:rPr lang="zh-CN" altLang="en-US" dirty="0"/>
              <a:t>与</a:t>
            </a:r>
            <a:r>
              <a:rPr lang="en-US" altLang="zh-CN" dirty="0"/>
              <a:t>ROP</a:t>
            </a:r>
            <a:r>
              <a:rPr lang="zh-CN" altLang="en-US" dirty="0"/>
              <a:t>技术绕过</a:t>
            </a:r>
            <a:br>
              <a:rPr lang="zh-CN" altLang="en-US" dirty="0"/>
            </a:br>
            <a:r>
              <a:rPr lang="zh-CN" altLang="en-US" sz="2800" dirty="0"/>
              <a:t>）</a:t>
            </a:r>
          </a:p>
        </p:txBody>
      </p:sp>
      <p:sp>
        <p:nvSpPr>
          <p:cNvPr id="3" name="内容占位符 2"/>
          <p:cNvSpPr>
            <a:spLocks noGrp="1"/>
          </p:cNvSpPr>
          <p:nvPr>
            <p:ph idx="1"/>
          </p:nvPr>
        </p:nvSpPr>
        <p:spPr/>
        <p:txBody>
          <a:bodyPr/>
          <a:lstStyle/>
          <a:p>
            <a:pPr>
              <a:buFont typeface="Arial" pitchFamily="34" charset="0"/>
              <a:buChar char="•"/>
            </a:pPr>
            <a:r>
              <a:rPr lang="zh-CN" altLang="en-US" sz="3600" dirty="0"/>
              <a:t>将</a:t>
            </a:r>
            <a:r>
              <a:rPr lang="en-US" altLang="zh-CN" sz="3600" dirty="0" err="1"/>
              <a:t>shellcode</a:t>
            </a:r>
            <a:r>
              <a:rPr lang="zh-CN" altLang="en-US" sz="3600" dirty="0"/>
              <a:t>写入到不受</a:t>
            </a:r>
            <a:r>
              <a:rPr lang="en-US" altLang="zh-CN" sz="3600" dirty="0"/>
              <a:t>DEP</a:t>
            </a:r>
            <a:r>
              <a:rPr lang="zh-CN" altLang="en-US" sz="3600" dirty="0"/>
              <a:t>保护的可执行内存中，并成功触发执行</a:t>
            </a:r>
            <a:endParaRPr lang="en-US" altLang="zh-CN" sz="3600" dirty="0"/>
          </a:p>
          <a:p>
            <a:pPr>
              <a:buFont typeface="Arial" pitchFamily="34" charset="0"/>
              <a:buChar char="•"/>
            </a:pPr>
            <a:r>
              <a:rPr lang="en-US" altLang="zh-CN" sz="3600" dirty="0"/>
              <a:t>ROP</a:t>
            </a:r>
            <a:r>
              <a:rPr lang="zh-CN" altLang="en-US" sz="3600" dirty="0"/>
              <a:t>（</a:t>
            </a:r>
            <a:r>
              <a:rPr lang="en-US" altLang="zh-CN" sz="3600" dirty="0"/>
              <a:t>Return Oriented Programming</a:t>
            </a:r>
            <a:r>
              <a:rPr lang="zh-CN" altLang="en-US" sz="3600" dirty="0"/>
              <a:t>）技术能通过连续调用已存在的程序代码本身来创建一连串的目标指令码序列</a:t>
            </a:r>
            <a:endParaRPr lang="en-US" altLang="zh-CN" sz="3600" dirty="0"/>
          </a:p>
          <a:p>
            <a:pPr>
              <a:buFont typeface="Arial" pitchFamily="34" charset="0"/>
              <a:buChar char="•"/>
            </a:pPr>
            <a:r>
              <a:rPr lang="zh-CN" altLang="en-US" sz="3600" dirty="0"/>
              <a:t>使用</a:t>
            </a:r>
            <a:r>
              <a:rPr lang="en-US" altLang="zh-CN" sz="3600" dirty="0"/>
              <a:t>ROP</a:t>
            </a:r>
            <a:r>
              <a:rPr lang="zh-CN" altLang="en-US" sz="3600" dirty="0"/>
              <a:t>调用</a:t>
            </a:r>
            <a:r>
              <a:rPr lang="en-US" altLang="zh-CN" sz="3600" dirty="0" err="1"/>
              <a:t>WriteProcessMemory</a:t>
            </a:r>
            <a:r>
              <a:rPr lang="zh-CN" altLang="en-US" sz="3600" dirty="0"/>
              <a:t>，</a:t>
            </a:r>
            <a:r>
              <a:rPr lang="en-US" altLang="zh-CN" sz="3600" dirty="0" err="1"/>
              <a:t>HeapCreate</a:t>
            </a:r>
            <a:r>
              <a:rPr lang="zh-CN" altLang="en-US" sz="3600" dirty="0"/>
              <a:t>，</a:t>
            </a:r>
            <a:r>
              <a:rPr lang="en-US" altLang="zh-CN" sz="3600" dirty="0" err="1"/>
              <a:t>Virtualalloc</a:t>
            </a:r>
            <a:r>
              <a:rPr lang="zh-CN" altLang="en-US" sz="3600" dirty="0"/>
              <a:t>，</a:t>
            </a:r>
            <a:r>
              <a:rPr lang="en-US" altLang="zh-CN" sz="3600" dirty="0" err="1"/>
              <a:t>memcopy</a:t>
            </a:r>
            <a:r>
              <a:rPr lang="zh-CN" altLang="en-US" sz="3600" dirty="0"/>
              <a:t>等函数都可用于绕过</a:t>
            </a:r>
            <a:r>
              <a:rPr lang="en-US" altLang="zh-CN" sz="3600" dirty="0"/>
              <a:t>DEP</a:t>
            </a:r>
            <a:endParaRPr lang="zh-CN" altLang="en-US" sz="3600" dirty="0"/>
          </a:p>
        </p:txBody>
      </p:sp>
    </p:spTree>
    <p:extLst>
      <p:ext uri="{BB962C8B-B14F-4D97-AF65-F5344CB8AC3E}">
        <p14:creationId xmlns:p14="http://schemas.microsoft.com/office/powerpoint/2010/main" val="25642570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关闭进程的</a:t>
            </a:r>
            <a:r>
              <a:rPr lang="en-US" altLang="zh-CN" dirty="0"/>
              <a:t>DEP</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系统中存在函数或</a:t>
            </a:r>
            <a:r>
              <a:rPr lang="en-US" altLang="zh-CN" dirty="0"/>
              <a:t>API</a:t>
            </a:r>
            <a:r>
              <a:rPr lang="zh-CN" altLang="en-US" dirty="0"/>
              <a:t>来启动或关闭</a:t>
            </a:r>
            <a:r>
              <a:rPr lang="en-US" altLang="zh-CN" dirty="0"/>
              <a:t>DEP</a:t>
            </a:r>
          </a:p>
          <a:p>
            <a:pPr>
              <a:buFont typeface="Arial" pitchFamily="34" charset="0"/>
              <a:buChar char="•"/>
            </a:pPr>
            <a:r>
              <a:rPr lang="zh-CN" altLang="en-US" dirty="0"/>
              <a:t>一个进程的</a:t>
            </a:r>
            <a:r>
              <a:rPr lang="en-US" altLang="zh-CN" dirty="0"/>
              <a:t>DEP</a:t>
            </a:r>
            <a:r>
              <a:rPr lang="zh-CN" altLang="en-US" dirty="0"/>
              <a:t>开启标志保存在内核结构中（</a:t>
            </a:r>
            <a:r>
              <a:rPr lang="en-US" altLang="zh-CN" dirty="0"/>
              <a:t>_KPROCESS</a:t>
            </a:r>
            <a:r>
              <a:rPr lang="zh-CN" altLang="en-US" dirty="0"/>
              <a:t>）</a:t>
            </a:r>
            <a:endParaRPr lang="en-US" altLang="zh-CN" dirty="0"/>
          </a:p>
          <a:p>
            <a:pPr>
              <a:buFont typeface="Arial" pitchFamily="34" charset="0"/>
              <a:buChar char="•"/>
            </a:pPr>
            <a:r>
              <a:rPr lang="zh-CN" altLang="en-US" dirty="0"/>
              <a:t>该标志可以用函数</a:t>
            </a:r>
            <a:r>
              <a:rPr lang="en-US" altLang="zh-CN" dirty="0" err="1"/>
              <a:t>Nt</a:t>
            </a:r>
            <a:r>
              <a:rPr lang="en-US" altLang="zh-CN" dirty="0"/>
              <a:t> </a:t>
            </a:r>
            <a:r>
              <a:rPr lang="en-US" altLang="zh-CN" dirty="0" err="1"/>
              <a:t>QueryInformationProcess</a:t>
            </a:r>
            <a:r>
              <a:rPr lang="zh-CN" altLang="en-US" dirty="0"/>
              <a:t>和</a:t>
            </a:r>
            <a:r>
              <a:rPr lang="en-US" altLang="zh-CN" dirty="0"/>
              <a:t>N </a:t>
            </a:r>
            <a:r>
              <a:rPr lang="en-US" altLang="zh-CN" dirty="0" err="1"/>
              <a:t>tSetInformationProcess</a:t>
            </a:r>
            <a:r>
              <a:rPr lang="zh-CN" altLang="en-US" dirty="0"/>
              <a:t>通过设置</a:t>
            </a:r>
            <a:r>
              <a:rPr lang="en-US" altLang="zh-CN" dirty="0" err="1"/>
              <a:t>ProcessExecuteFlag</a:t>
            </a:r>
            <a:r>
              <a:rPr lang="zh-CN" altLang="en-US" dirty="0"/>
              <a:t>类来查询和修改</a:t>
            </a:r>
          </a:p>
        </p:txBody>
      </p:sp>
    </p:spTree>
    <p:extLst>
      <p:ext uri="{BB962C8B-B14F-4D97-AF65-F5344CB8AC3E}">
        <p14:creationId xmlns:p14="http://schemas.microsoft.com/office/powerpoint/2010/main" val="23450971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关闭</a:t>
            </a:r>
            <a:r>
              <a:rPr lang="en-US" altLang="zh-CN" dirty="0"/>
              <a:t>DEP</a:t>
            </a:r>
            <a:r>
              <a:rPr lang="zh-CN" altLang="en-US" dirty="0"/>
              <a:t>的函数调用</a:t>
            </a:r>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en-US" altLang="zh-CN" dirty="0"/>
              <a:t>shellcode</a:t>
            </a:r>
            <a:r>
              <a:rPr lang="zh-CN" altLang="en-US" dirty="0"/>
              <a:t>需用到</a:t>
            </a:r>
            <a:r>
              <a:rPr lang="en-US" altLang="zh-CN" dirty="0"/>
              <a:t>ret2libc</a:t>
            </a:r>
            <a:r>
              <a:rPr lang="zh-CN" altLang="en-US" dirty="0"/>
              <a:t>，重定向到</a:t>
            </a:r>
            <a:r>
              <a:rPr lang="en-US" altLang="zh-CN" dirty="0" err="1"/>
              <a:t>NtSetInformationProcess</a:t>
            </a:r>
            <a:r>
              <a:rPr lang="zh-CN" altLang="en-US" dirty="0"/>
              <a:t>函数</a:t>
            </a:r>
          </a:p>
        </p:txBody>
      </p:sp>
      <p:pic>
        <p:nvPicPr>
          <p:cNvPr id="4" name="图片 3"/>
          <p:cNvPicPr>
            <a:picLocks noChangeAspect="1"/>
          </p:cNvPicPr>
          <p:nvPr/>
        </p:nvPicPr>
        <p:blipFill>
          <a:blip r:embed="rId2"/>
          <a:stretch>
            <a:fillRect/>
          </a:stretch>
        </p:blipFill>
        <p:spPr>
          <a:xfrm>
            <a:off x="627253" y="2924944"/>
            <a:ext cx="7848357" cy="2638556"/>
          </a:xfrm>
          <a:prstGeom prst="rect">
            <a:avLst/>
          </a:prstGeom>
        </p:spPr>
      </p:pic>
    </p:spTree>
    <p:extLst>
      <p:ext uri="{BB962C8B-B14F-4D97-AF65-F5344CB8AC3E}">
        <p14:creationId xmlns:p14="http://schemas.microsoft.com/office/powerpoint/2010/main" val="34702708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4.2 </a:t>
            </a:r>
            <a:r>
              <a:rPr lang="zh-CN" altLang="en-US" dirty="0">
                <a:solidFill>
                  <a:srgbClr val="002060"/>
                </a:solidFill>
                <a:latin typeface="黑体" pitchFamily="49" charset="-122"/>
                <a:ea typeface="黑体" pitchFamily="49" charset="-122"/>
                <a:cs typeface="Courier New" pitchFamily="49" charset="0"/>
                <a:sym typeface="Arial" charset="0"/>
              </a:rPr>
              <a:t>栈溢出检测</a:t>
            </a:r>
            <a:r>
              <a:rPr lang="en-US" altLang="zh-CN" dirty="0">
                <a:solidFill>
                  <a:srgbClr val="002060"/>
                </a:solidFill>
                <a:latin typeface="黑体" pitchFamily="49" charset="-122"/>
                <a:ea typeface="黑体" pitchFamily="49" charset="-122"/>
                <a:cs typeface="Courier New" pitchFamily="49" charset="0"/>
                <a:sym typeface="Arial" charset="0"/>
              </a:rPr>
              <a:t>GS</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sz="3200" dirty="0"/>
              <a:t>通过对函数开始和结尾添加代码来阻止典型栈溢出漏洞利用</a:t>
            </a:r>
            <a:endParaRPr lang="en-US" altLang="zh-CN" sz="3200" dirty="0"/>
          </a:p>
          <a:p>
            <a:pPr>
              <a:buFont typeface="Arial" pitchFamily="34" charset="0"/>
              <a:buChar char="•"/>
            </a:pPr>
            <a:r>
              <a:rPr lang="zh-CN" altLang="en-US" dirty="0"/>
              <a:t>伪随机数（</a:t>
            </a:r>
            <a:r>
              <a:rPr lang="en-US" altLang="zh-CN" dirty="0"/>
              <a:t>canary</a:t>
            </a:r>
            <a:r>
              <a:rPr lang="zh-CN" altLang="en-US" dirty="0"/>
              <a:t>）：</a:t>
            </a:r>
            <a:r>
              <a:rPr lang="en-US" altLang="zh-CN" dirty="0"/>
              <a:t>IDA</a:t>
            </a:r>
            <a:r>
              <a:rPr lang="zh-CN" altLang="en-US" dirty="0"/>
              <a:t>反汇编将这个随机数标志为</a:t>
            </a:r>
            <a:r>
              <a:rPr lang="en-US" altLang="zh-CN" dirty="0"/>
              <a:t>Security Cookie</a:t>
            </a:r>
          </a:p>
          <a:p>
            <a:pPr>
              <a:buFont typeface="Arial" pitchFamily="34" charset="0"/>
              <a:buChar char="•"/>
            </a:pPr>
            <a:r>
              <a:rPr lang="zh-CN" altLang="en-US" sz="3200" dirty="0"/>
              <a:t>基本思想</a:t>
            </a:r>
            <a:endParaRPr lang="en-US" altLang="zh-CN" sz="3200" dirty="0"/>
          </a:p>
          <a:p>
            <a:pPr lvl="1">
              <a:buFont typeface="Arial" pitchFamily="34" charset="0"/>
              <a:buChar char="•"/>
            </a:pPr>
            <a:r>
              <a:rPr lang="zh-CN" altLang="en-US" sz="2800" dirty="0"/>
              <a:t>函数调用过程中，存储在栈帧中的</a:t>
            </a:r>
            <a:r>
              <a:rPr lang="en-US" altLang="zh-CN" sz="2800" dirty="0"/>
              <a:t>canary</a:t>
            </a:r>
            <a:r>
              <a:rPr lang="zh-CN" altLang="en-US" sz="2800" dirty="0"/>
              <a:t>不能被破坏</a:t>
            </a:r>
            <a:endParaRPr lang="en-US" altLang="zh-CN" sz="2800" dirty="0"/>
          </a:p>
        </p:txBody>
      </p:sp>
      <p:sp>
        <p:nvSpPr>
          <p:cNvPr id="4" name="圆角矩形标注 3"/>
          <p:cNvSpPr/>
          <p:nvPr/>
        </p:nvSpPr>
        <p:spPr>
          <a:xfrm>
            <a:off x="2627784" y="3429000"/>
            <a:ext cx="3744416" cy="1152128"/>
          </a:xfrm>
          <a:prstGeom prst="wedgeRoundRectCallout">
            <a:avLst>
              <a:gd name="adj1" fmla="val -23079"/>
              <a:gd name="adj2" fmla="val -117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金丝雀</a:t>
            </a:r>
          </a:p>
        </p:txBody>
      </p:sp>
    </p:spTree>
    <p:extLst>
      <p:ext uri="{BB962C8B-B14F-4D97-AF65-F5344CB8AC3E}">
        <p14:creationId xmlns:p14="http://schemas.microsoft.com/office/powerpoint/2010/main" val="702157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/GS</a:t>
            </a:r>
            <a:r>
              <a:rPr lang="zh-CN" altLang="en-US" dirty="0"/>
              <a:t>选项的栈结构</a:t>
            </a:r>
          </a:p>
        </p:txBody>
      </p:sp>
      <p:sp>
        <p:nvSpPr>
          <p:cNvPr id="3" name="内容占位符 2"/>
          <p:cNvSpPr>
            <a:spLocks noGrp="1"/>
          </p:cNvSpPr>
          <p:nvPr>
            <p:ph idx="1"/>
          </p:nvPr>
        </p:nvSpPr>
        <p:spPr/>
        <p:txBody>
          <a:bodyPr/>
          <a:lstStyle/>
          <a:p>
            <a:endParaRPr lang="zh-CN" altLang="en-US"/>
          </a:p>
        </p:txBody>
      </p:sp>
      <p:sp>
        <p:nvSpPr>
          <p:cNvPr id="7" name="矩形 6"/>
          <p:cNvSpPr/>
          <p:nvPr/>
        </p:nvSpPr>
        <p:spPr>
          <a:xfrm>
            <a:off x="2483768" y="119675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 name="矩形 7"/>
          <p:cNvSpPr/>
          <p:nvPr/>
        </p:nvSpPr>
        <p:spPr>
          <a:xfrm>
            <a:off x="2483768" y="1844824"/>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局部变量</a:t>
            </a:r>
            <a:r>
              <a:rPr lang="en-US" altLang="zh-CN" dirty="0" err="1"/>
              <a:t>var</a:t>
            </a:r>
            <a:endParaRPr lang="zh-CN" altLang="en-US" dirty="0"/>
          </a:p>
        </p:txBody>
      </p:sp>
      <p:sp>
        <p:nvSpPr>
          <p:cNvPr id="9" name="矩形 8"/>
          <p:cNvSpPr/>
          <p:nvPr/>
        </p:nvSpPr>
        <p:spPr>
          <a:xfrm>
            <a:off x="2483768" y="2492896"/>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缓冲区</a:t>
            </a:r>
            <a:r>
              <a:rPr lang="en-US" altLang="zh-CN" dirty="0" err="1"/>
              <a:t>buf</a:t>
            </a:r>
            <a:endParaRPr lang="zh-CN" altLang="en-US" dirty="0"/>
          </a:p>
        </p:txBody>
      </p:sp>
      <p:sp>
        <p:nvSpPr>
          <p:cNvPr id="10" name="矩形 9"/>
          <p:cNvSpPr/>
          <p:nvPr/>
        </p:nvSpPr>
        <p:spPr>
          <a:xfrm>
            <a:off x="2483768" y="3140968"/>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cookie</a:t>
            </a:r>
            <a:endParaRPr lang="zh-CN" altLang="en-US" dirty="0"/>
          </a:p>
        </p:txBody>
      </p:sp>
      <p:sp>
        <p:nvSpPr>
          <p:cNvPr id="11" name="矩形 10"/>
          <p:cNvSpPr/>
          <p:nvPr/>
        </p:nvSpPr>
        <p:spPr>
          <a:xfrm>
            <a:off x="2483768" y="3789040"/>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EBP</a:t>
            </a:r>
            <a:endParaRPr lang="zh-CN" altLang="en-US" dirty="0"/>
          </a:p>
        </p:txBody>
      </p:sp>
      <p:sp>
        <p:nvSpPr>
          <p:cNvPr id="12" name="矩形 11"/>
          <p:cNvSpPr/>
          <p:nvPr/>
        </p:nvSpPr>
        <p:spPr>
          <a:xfrm>
            <a:off x="2483768" y="443711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EIP</a:t>
            </a:r>
            <a:endParaRPr lang="zh-CN" altLang="en-US" dirty="0"/>
          </a:p>
        </p:txBody>
      </p:sp>
      <p:sp>
        <p:nvSpPr>
          <p:cNvPr id="13" name="矩形 12"/>
          <p:cNvSpPr/>
          <p:nvPr/>
        </p:nvSpPr>
        <p:spPr>
          <a:xfrm>
            <a:off x="2483768" y="5085184"/>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函数参数</a:t>
            </a:r>
            <a:r>
              <a:rPr lang="en-US" altLang="zh-CN" dirty="0" err="1"/>
              <a:t>arg</a:t>
            </a:r>
            <a:endParaRPr lang="zh-CN" altLang="en-US" dirty="0"/>
          </a:p>
        </p:txBody>
      </p:sp>
      <p:sp>
        <p:nvSpPr>
          <p:cNvPr id="14" name="矩形 13"/>
          <p:cNvSpPr/>
          <p:nvPr/>
        </p:nvSpPr>
        <p:spPr>
          <a:xfrm>
            <a:off x="2483768" y="5733256"/>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cxnSp>
        <p:nvCxnSpPr>
          <p:cNvPr id="16" name="直接箭头连接符 15"/>
          <p:cNvCxnSpPr/>
          <p:nvPr/>
        </p:nvCxnSpPr>
        <p:spPr>
          <a:xfrm flipH="1" flipV="1">
            <a:off x="5436096" y="1196752"/>
            <a:ext cx="72008" cy="51845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652120" y="1340768"/>
            <a:ext cx="1224136" cy="369332"/>
          </a:xfrm>
          <a:prstGeom prst="rect">
            <a:avLst/>
          </a:prstGeom>
          <a:noFill/>
        </p:spPr>
        <p:txBody>
          <a:bodyPr wrap="square" rtlCol="0">
            <a:spAutoFit/>
          </a:bodyPr>
          <a:lstStyle/>
          <a:p>
            <a:r>
              <a:rPr lang="zh-CN" altLang="en-US" dirty="0">
                <a:solidFill>
                  <a:schemeClr val="bg1"/>
                </a:solidFill>
              </a:rPr>
              <a:t>低地址</a:t>
            </a:r>
          </a:p>
        </p:txBody>
      </p:sp>
      <p:sp>
        <p:nvSpPr>
          <p:cNvPr id="18" name="文本框 17"/>
          <p:cNvSpPr txBox="1"/>
          <p:nvPr/>
        </p:nvSpPr>
        <p:spPr>
          <a:xfrm>
            <a:off x="5868144" y="5872626"/>
            <a:ext cx="1224136" cy="369332"/>
          </a:xfrm>
          <a:prstGeom prst="rect">
            <a:avLst/>
          </a:prstGeom>
          <a:noFill/>
        </p:spPr>
        <p:txBody>
          <a:bodyPr wrap="square" rtlCol="0">
            <a:spAutoFit/>
          </a:bodyPr>
          <a:lstStyle/>
          <a:p>
            <a:r>
              <a:rPr lang="zh-CN" altLang="en-US" dirty="0">
                <a:solidFill>
                  <a:schemeClr val="bg1"/>
                </a:solidFill>
              </a:rPr>
              <a:t>高地址</a:t>
            </a:r>
          </a:p>
        </p:txBody>
      </p:sp>
      <p:sp>
        <p:nvSpPr>
          <p:cNvPr id="4" name="椭圆 3"/>
          <p:cNvSpPr/>
          <p:nvPr/>
        </p:nvSpPr>
        <p:spPr>
          <a:xfrm>
            <a:off x="1979712" y="2492896"/>
            <a:ext cx="3528392" cy="136815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540658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Arial" pitchFamily="34" charset="0"/>
              <a:buChar char="•"/>
            </a:pPr>
            <a:r>
              <a:rPr lang="en-US" altLang="zh-CN" sz="4800" dirty="0"/>
              <a:t>GS</a:t>
            </a:r>
            <a:r>
              <a:rPr lang="zh-CN" altLang="en-US" sz="4800" dirty="0"/>
              <a:t>技术步骤</a:t>
            </a:r>
            <a:endParaRPr lang="en-US" altLang="zh-CN" sz="4800" dirty="0"/>
          </a:p>
          <a:p>
            <a:pPr latinLnBrk="1"/>
            <a:r>
              <a:rPr lang="en-US" altLang="zh-CN" sz="2400" dirty="0"/>
              <a:t>1</a:t>
            </a:r>
            <a:r>
              <a:rPr lang="zh-CN" altLang="en-US" sz="2400" dirty="0"/>
              <a:t>、程序启动时，读取</a:t>
            </a:r>
            <a:r>
              <a:rPr lang="en-US" altLang="zh-CN" sz="2400" dirty="0"/>
              <a:t>.data</a:t>
            </a:r>
            <a:r>
              <a:rPr lang="zh-CN" altLang="en-US" sz="2400" dirty="0"/>
              <a:t>节的第一个</a:t>
            </a:r>
            <a:r>
              <a:rPr lang="en-US" altLang="zh-CN" sz="2400" dirty="0" err="1"/>
              <a:t>dword</a:t>
            </a:r>
            <a:endParaRPr lang="zh-CN" altLang="en-US" sz="2400" dirty="0"/>
          </a:p>
          <a:p>
            <a:pPr latinLnBrk="1"/>
            <a:r>
              <a:rPr lang="en-US" altLang="zh-CN" sz="2400" dirty="0"/>
              <a:t>2</a:t>
            </a:r>
            <a:r>
              <a:rPr lang="zh-CN" altLang="en-US" sz="2400" dirty="0"/>
              <a:t>、以这个</a:t>
            </a:r>
            <a:r>
              <a:rPr lang="en-US" altLang="zh-CN" sz="2400" dirty="0" err="1"/>
              <a:t>dword</a:t>
            </a:r>
            <a:r>
              <a:rPr lang="zh-CN" altLang="en-US" sz="2400" dirty="0"/>
              <a:t>为基数，通过和当前系统时间，进程</a:t>
            </a:r>
            <a:r>
              <a:rPr lang="en-US" altLang="zh-CN" sz="2400" dirty="0"/>
              <a:t>ID</a:t>
            </a:r>
            <a:r>
              <a:rPr lang="zh-CN" altLang="en-US" sz="2400" dirty="0"/>
              <a:t>，线程</a:t>
            </a:r>
            <a:r>
              <a:rPr lang="en-US" altLang="zh-CN" sz="2400" dirty="0"/>
              <a:t>ID</a:t>
            </a:r>
            <a:r>
              <a:rPr lang="zh-CN" altLang="en-US" sz="2400" dirty="0"/>
              <a:t>，性能计数器进行一系列加密运算（多次</a:t>
            </a:r>
            <a:r>
              <a:rPr lang="en-US" altLang="zh-CN" sz="2400" dirty="0"/>
              <a:t>XOR</a:t>
            </a:r>
            <a:r>
              <a:rPr lang="zh-CN" altLang="en-US" sz="2400" dirty="0"/>
              <a:t>）</a:t>
            </a:r>
          </a:p>
          <a:p>
            <a:pPr latinLnBrk="1"/>
            <a:r>
              <a:rPr lang="en-US" altLang="zh-CN" sz="2400" dirty="0"/>
              <a:t>3</a:t>
            </a:r>
            <a:r>
              <a:rPr lang="zh-CN" altLang="en-US" sz="2400" dirty="0"/>
              <a:t>、把加密后的种子再写入</a:t>
            </a:r>
            <a:r>
              <a:rPr lang="en-US" altLang="zh-CN" sz="2400" dirty="0"/>
              <a:t>.data</a:t>
            </a:r>
            <a:r>
              <a:rPr lang="zh-CN" altLang="en-US" sz="2400" dirty="0"/>
              <a:t>节的第一个</a:t>
            </a:r>
            <a:r>
              <a:rPr lang="en-US" altLang="zh-CN" sz="2400" dirty="0" err="1"/>
              <a:t>dword</a:t>
            </a:r>
            <a:endParaRPr lang="zh-CN" altLang="en-US" sz="2400" dirty="0"/>
          </a:p>
          <a:p>
            <a:pPr latinLnBrk="1"/>
            <a:r>
              <a:rPr lang="en-US" altLang="zh-CN" sz="2400" dirty="0"/>
              <a:t>4</a:t>
            </a:r>
            <a:r>
              <a:rPr lang="zh-CN" altLang="en-US" sz="2400" dirty="0"/>
              <a:t>、函数在执行前，把加密后的种子取出，与当前</a:t>
            </a:r>
            <a:r>
              <a:rPr lang="en-US" altLang="zh-CN" sz="2400" dirty="0" err="1"/>
              <a:t>esp</a:t>
            </a:r>
            <a:r>
              <a:rPr lang="zh-CN" altLang="en-US" sz="2400" dirty="0"/>
              <a:t>进行异或计算，结果存入“前</a:t>
            </a:r>
            <a:r>
              <a:rPr lang="en-US" altLang="zh-CN" sz="2400" dirty="0"/>
              <a:t>EBP”</a:t>
            </a:r>
            <a:r>
              <a:rPr lang="zh-CN" altLang="en-US" sz="2400" dirty="0"/>
              <a:t>的前面（低地址端）</a:t>
            </a:r>
          </a:p>
          <a:p>
            <a:pPr latinLnBrk="1"/>
            <a:r>
              <a:rPr lang="en-US" altLang="zh-CN" sz="2400" dirty="0"/>
              <a:t>5</a:t>
            </a:r>
            <a:r>
              <a:rPr lang="zh-CN" altLang="en-US" sz="2400" dirty="0"/>
              <a:t>、函数主体正常执行</a:t>
            </a:r>
          </a:p>
          <a:p>
            <a:pPr latinLnBrk="1"/>
            <a:r>
              <a:rPr lang="en-US" altLang="zh-CN" sz="2400" dirty="0"/>
              <a:t>6</a:t>
            </a:r>
            <a:r>
              <a:rPr lang="zh-CN" altLang="en-US" sz="2400" dirty="0"/>
              <a:t>、函数返回前，把</a:t>
            </a:r>
            <a:r>
              <a:rPr lang="en-US" altLang="zh-CN" sz="2400" dirty="0"/>
              <a:t>canary</a:t>
            </a:r>
            <a:r>
              <a:rPr lang="zh-CN" altLang="en-US" sz="2400" dirty="0"/>
              <a:t>取出与</a:t>
            </a:r>
            <a:r>
              <a:rPr lang="en-US" altLang="zh-CN" sz="2400" dirty="0" err="1"/>
              <a:t>esp</a:t>
            </a:r>
            <a:r>
              <a:rPr lang="zh-CN" altLang="en-US" sz="2400" dirty="0"/>
              <a:t>异或计算后，调用</a:t>
            </a:r>
            <a:r>
              <a:rPr lang="en-US" altLang="zh-CN" sz="2400" dirty="0"/>
              <a:t>__</a:t>
            </a:r>
            <a:r>
              <a:rPr lang="en-US" altLang="zh-CN" sz="2400" dirty="0" err="1"/>
              <a:t>security_check_cookie</a:t>
            </a:r>
            <a:r>
              <a:rPr lang="zh-CN" altLang="en-US" sz="2400" dirty="0"/>
              <a:t>函数进行检查，与</a:t>
            </a:r>
            <a:r>
              <a:rPr lang="en-US" altLang="zh-CN" sz="2400" dirty="0"/>
              <a:t>.data</a:t>
            </a:r>
            <a:r>
              <a:rPr lang="zh-CN" altLang="en-US" sz="2400" dirty="0"/>
              <a:t>节里的种子进行比较，如果校验通过则返回原函数继续执行。如果校验失败，则程序终止</a:t>
            </a:r>
          </a:p>
        </p:txBody>
      </p:sp>
      <p:sp>
        <p:nvSpPr>
          <p:cNvPr id="4" name="圆角矩形标注 3"/>
          <p:cNvSpPr/>
          <p:nvPr/>
        </p:nvSpPr>
        <p:spPr>
          <a:xfrm>
            <a:off x="3131840" y="806925"/>
            <a:ext cx="4176464" cy="13681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计算种子，确保每个程序不同</a:t>
            </a:r>
          </a:p>
        </p:txBody>
      </p:sp>
      <p:sp>
        <p:nvSpPr>
          <p:cNvPr id="5" name="圆角矩形标注 4"/>
          <p:cNvSpPr/>
          <p:nvPr/>
        </p:nvSpPr>
        <p:spPr>
          <a:xfrm>
            <a:off x="3275856" y="2230484"/>
            <a:ext cx="4176464" cy="13681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计算并保存</a:t>
            </a:r>
            <a:r>
              <a:rPr lang="en-US" altLang="zh-CN" dirty="0"/>
              <a:t>cookie</a:t>
            </a:r>
            <a:endParaRPr lang="zh-CN" altLang="en-US" dirty="0"/>
          </a:p>
        </p:txBody>
      </p:sp>
      <p:sp>
        <p:nvSpPr>
          <p:cNvPr id="6" name="圆角矩形标注 5"/>
          <p:cNvSpPr/>
          <p:nvPr/>
        </p:nvSpPr>
        <p:spPr>
          <a:xfrm>
            <a:off x="3779912" y="3429000"/>
            <a:ext cx="4176464" cy="13681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验证</a:t>
            </a:r>
            <a:r>
              <a:rPr lang="en-US" altLang="zh-CN" dirty="0"/>
              <a:t>cookie</a:t>
            </a:r>
            <a:endParaRPr lang="zh-CN" altLang="en-US" dirty="0"/>
          </a:p>
        </p:txBody>
      </p:sp>
    </p:spTree>
    <p:extLst>
      <p:ext uri="{BB962C8B-B14F-4D97-AF65-F5344CB8AC3E}">
        <p14:creationId xmlns:p14="http://schemas.microsoft.com/office/powerpoint/2010/main" val="2439989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GS</a:t>
            </a:r>
            <a:r>
              <a:rPr lang="zh-CN" altLang="en-US" dirty="0"/>
              <a:t>保护机制</a:t>
            </a:r>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加入</a:t>
            </a:r>
            <a:r>
              <a:rPr lang="en-US" altLang="zh-CN" dirty="0"/>
              <a:t>cookie</a:t>
            </a:r>
          </a:p>
          <a:p>
            <a:pPr marL="742950" indent="-742950">
              <a:buFont typeface="+mj-lt"/>
              <a:buAutoNum type="arabicPeriod"/>
            </a:pPr>
            <a:r>
              <a:rPr lang="zh-CN" altLang="en-US" dirty="0"/>
              <a:t>对栈中变量进行重新排序</a:t>
            </a:r>
            <a:endParaRPr lang="en-US" altLang="zh-CN" dirty="0"/>
          </a:p>
          <a:p>
            <a:pPr marL="1143000" lvl="1" indent="-742950"/>
            <a:r>
              <a:rPr lang="zh-CN" altLang="en-US" dirty="0"/>
              <a:t>对函数栈帧进行重新排序，把字符串缓冲区分配在栈帧的最高地址上</a:t>
            </a:r>
            <a:endParaRPr lang="en-US" altLang="zh-CN" dirty="0"/>
          </a:p>
          <a:p>
            <a:pPr marL="1143000" lvl="1" indent="-742950"/>
            <a:r>
              <a:rPr lang="zh-CN" altLang="en-US" dirty="0"/>
              <a:t>将函数参数复制到寄存器或放在栈缓冲区上，防止参数被溢出</a:t>
            </a:r>
          </a:p>
        </p:txBody>
      </p:sp>
    </p:spTree>
    <p:extLst>
      <p:ext uri="{BB962C8B-B14F-4D97-AF65-F5344CB8AC3E}">
        <p14:creationId xmlns:p14="http://schemas.microsoft.com/office/powerpoint/2010/main" val="299520894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GS</a:t>
            </a:r>
            <a:r>
              <a:rPr lang="zh-CN" altLang="en-US" dirty="0"/>
              <a:t>的不足</a:t>
            </a:r>
          </a:p>
        </p:txBody>
      </p:sp>
      <p:sp>
        <p:nvSpPr>
          <p:cNvPr id="3" name="内容占位符 2"/>
          <p:cNvSpPr>
            <a:spLocks noGrp="1"/>
          </p:cNvSpPr>
          <p:nvPr>
            <p:ph idx="1"/>
          </p:nvPr>
        </p:nvSpPr>
        <p:spPr/>
        <p:txBody>
          <a:bodyPr/>
          <a:lstStyle/>
          <a:p>
            <a:pPr marL="742950" indent="-742950">
              <a:buFont typeface="+mj-lt"/>
              <a:buAutoNum type="arabicPeriod"/>
            </a:pPr>
            <a:r>
              <a:rPr lang="zh-CN" altLang="en-US" sz="2800" dirty="0"/>
              <a:t>安全机制不足</a:t>
            </a:r>
            <a:endParaRPr lang="en-US" altLang="zh-CN" sz="2800" dirty="0"/>
          </a:p>
          <a:p>
            <a:pPr marL="1143000" lvl="1" indent="-742950"/>
            <a:r>
              <a:rPr lang="zh-CN" altLang="en-US" sz="2800" dirty="0"/>
              <a:t>一部分函数没有保护。例如，在有几个缓冲区的函数里，它们都相继放在栈中，从一个缓冲区到另一个缓冲区是有可能的，可能引起格式化串攻击</a:t>
            </a:r>
            <a:endParaRPr lang="en-US" altLang="zh-CN" sz="2800" dirty="0"/>
          </a:p>
          <a:p>
            <a:pPr marL="1143000" lvl="1" indent="-742950"/>
            <a:r>
              <a:rPr lang="zh-CN" altLang="en-US" sz="2800" dirty="0"/>
              <a:t>结构成员因为互操作性不能重新排列，因此当他们包含缓冲区时，该缓冲区将位于</a:t>
            </a:r>
            <a:r>
              <a:rPr lang="en-US" altLang="zh-CN" sz="2800" dirty="0"/>
              <a:t>strut</a:t>
            </a:r>
            <a:r>
              <a:rPr lang="zh-CN" altLang="en-US" sz="2800" dirty="0"/>
              <a:t>或</a:t>
            </a:r>
            <a:r>
              <a:rPr lang="en-US" altLang="zh-CN" sz="2800" dirty="0"/>
              <a:t>class</a:t>
            </a:r>
            <a:r>
              <a:rPr lang="zh-CN" altLang="en-US" sz="2800" dirty="0"/>
              <a:t>申明固定位置，在缓冲区溢出攻击发后，它们之后的字段可能被控制</a:t>
            </a:r>
            <a:endParaRPr lang="en-US" altLang="zh-CN" sz="2800" dirty="0"/>
          </a:p>
          <a:p>
            <a:pPr marL="1143000" lvl="1" indent="-742950"/>
            <a:r>
              <a:rPr lang="zh-CN" altLang="en-US" sz="2800" dirty="0"/>
              <a:t>对于参数数量不确定地函数，只能将它们保留在可到达区域，不能有效保护</a:t>
            </a:r>
            <a:endParaRPr lang="en-US" altLang="zh-CN" sz="2800" dirty="0"/>
          </a:p>
          <a:p>
            <a:pPr marL="1143000" lvl="1" indent="-742950"/>
            <a:r>
              <a:rPr lang="zh-CN" altLang="en-US" sz="2800" dirty="0"/>
              <a:t>用</a:t>
            </a:r>
            <a:r>
              <a:rPr lang="en-US" altLang="zh-CN" sz="2800" dirty="0" err="1"/>
              <a:t>alloca</a:t>
            </a:r>
            <a:r>
              <a:rPr lang="en-US" altLang="zh-CN" sz="2800" dirty="0"/>
              <a:t>()</a:t>
            </a:r>
            <a:r>
              <a:rPr lang="zh-CN" altLang="en-US" sz="2800" dirty="0"/>
              <a:t>在栈上动态建立缓冲区时被放在栈顶，处于危险中</a:t>
            </a:r>
          </a:p>
        </p:txBody>
      </p:sp>
      <p:sp>
        <p:nvSpPr>
          <p:cNvPr id="4" name="圆角矩形标注 3"/>
          <p:cNvSpPr/>
          <p:nvPr/>
        </p:nvSpPr>
        <p:spPr>
          <a:xfrm>
            <a:off x="3635896" y="1196752"/>
            <a:ext cx="2952328" cy="1152128"/>
          </a:xfrm>
          <a:prstGeom prst="wedgeRoundRectCallout">
            <a:avLst>
              <a:gd name="adj1" fmla="val -74945"/>
              <a:gd name="adj2" fmla="val 57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%n</a:t>
            </a:r>
            <a:endParaRPr lang="zh-CN" altLang="en-US" sz="3200" dirty="0"/>
          </a:p>
        </p:txBody>
      </p:sp>
    </p:spTree>
    <p:extLst>
      <p:ext uri="{BB962C8B-B14F-4D97-AF65-F5344CB8AC3E}">
        <p14:creationId xmlns:p14="http://schemas.microsoft.com/office/powerpoint/2010/main" val="2483424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a:t>
            </a:r>
            <a:r>
              <a:rPr lang="en-US" altLang="zh-CN" dirty="0"/>
              <a:t>Windows</a:t>
            </a:r>
            <a:r>
              <a:rPr lang="zh-CN" altLang="en-US" dirty="0"/>
              <a:t>系统安全机制</a:t>
            </a:r>
          </a:p>
        </p:txBody>
      </p:sp>
      <p:sp>
        <p:nvSpPr>
          <p:cNvPr id="3" name="内容占位符 2"/>
          <p:cNvSpPr>
            <a:spLocks noGrp="1"/>
          </p:cNvSpPr>
          <p:nvPr>
            <p:ph idx="1"/>
          </p:nvPr>
        </p:nvSpPr>
        <p:spPr/>
        <p:txBody>
          <a:bodyPr/>
          <a:lstStyle/>
          <a:p>
            <a:endParaRPr lang="zh-CN" altLang="en-US" dirty="0"/>
          </a:p>
        </p:txBody>
      </p:sp>
      <p:sp>
        <p:nvSpPr>
          <p:cNvPr id="4" name="Text Box 3"/>
          <p:cNvSpPr txBox="1">
            <a:spLocks noChangeArrowheads="1"/>
          </p:cNvSpPr>
          <p:nvPr/>
        </p:nvSpPr>
        <p:spPr bwMode="auto">
          <a:xfrm>
            <a:off x="2267744" y="2484438"/>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5.1 </a:t>
            </a:r>
            <a:r>
              <a:rPr lang="zh-CN" altLang="en-US" sz="3200" dirty="0">
                <a:solidFill>
                  <a:schemeClr val="bg1"/>
                </a:solidFill>
                <a:latin typeface="黑体" pitchFamily="49" charset="-122"/>
                <a:ea typeface="黑体" pitchFamily="49" charset="-122"/>
                <a:cs typeface="Courier New" pitchFamily="49" charset="0"/>
                <a:sym typeface="Arial" charset="0"/>
              </a:rPr>
              <a:t>数据执行保护</a:t>
            </a:r>
            <a:r>
              <a:rPr lang="en-US" altLang="zh-CN" sz="3200" dirty="0">
                <a:solidFill>
                  <a:schemeClr val="bg1"/>
                </a:solidFill>
                <a:latin typeface="黑体" pitchFamily="49" charset="-122"/>
                <a:ea typeface="黑体" pitchFamily="49" charset="-122"/>
                <a:cs typeface="Courier New" pitchFamily="49" charset="0"/>
                <a:sym typeface="Arial" charset="0"/>
              </a:rPr>
              <a:t>DEP</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 name="Text Box 4"/>
          <p:cNvSpPr txBox="1">
            <a:spLocks noChangeArrowheads="1"/>
          </p:cNvSpPr>
          <p:nvPr/>
        </p:nvSpPr>
        <p:spPr bwMode="auto">
          <a:xfrm>
            <a:off x="2267744" y="3063875"/>
            <a:ext cx="5688632" cy="584200"/>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5.2 /GS</a:t>
            </a:r>
            <a:r>
              <a:rPr lang="zh-CN" altLang="en-US" sz="3200" dirty="0">
                <a:solidFill>
                  <a:schemeClr val="bg1"/>
                </a:solidFill>
                <a:latin typeface="黑体" pitchFamily="49" charset="-122"/>
                <a:ea typeface="黑体" pitchFamily="49" charset="-122"/>
                <a:cs typeface="Courier New" pitchFamily="49" charset="0"/>
                <a:sym typeface="Arial" charset="0"/>
              </a:rPr>
              <a:t>保护机制</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6" name="Text Box 5"/>
          <p:cNvSpPr txBox="1">
            <a:spLocks noChangeArrowheads="1"/>
          </p:cNvSpPr>
          <p:nvPr/>
        </p:nvSpPr>
        <p:spPr bwMode="auto">
          <a:xfrm>
            <a:off x="2267744" y="3659188"/>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5.3 </a:t>
            </a:r>
            <a:r>
              <a:rPr lang="zh-CN" altLang="en-US" sz="3200" dirty="0">
                <a:solidFill>
                  <a:schemeClr val="bg1"/>
                </a:solidFill>
                <a:latin typeface="黑体" pitchFamily="49" charset="-122"/>
                <a:ea typeface="黑体" pitchFamily="49" charset="-122"/>
                <a:cs typeface="Courier New" pitchFamily="49" charset="0"/>
                <a:sym typeface="Arial" charset="0"/>
              </a:rPr>
              <a:t>地址空间分布随机化</a:t>
            </a:r>
            <a:r>
              <a:rPr lang="en-US" altLang="zh-CN" sz="3200" dirty="0">
                <a:solidFill>
                  <a:schemeClr val="bg1"/>
                </a:solidFill>
                <a:latin typeface="黑体" pitchFamily="49" charset="-122"/>
                <a:ea typeface="黑体" pitchFamily="49" charset="-122"/>
                <a:cs typeface="Courier New" pitchFamily="49" charset="0"/>
                <a:sym typeface="Arial" charset="0"/>
              </a:rPr>
              <a:t>ASLR</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10" name="Text Box 5"/>
          <p:cNvSpPr txBox="1">
            <a:spLocks noChangeArrowheads="1"/>
          </p:cNvSpPr>
          <p:nvPr/>
        </p:nvSpPr>
        <p:spPr bwMode="auto">
          <a:xfrm>
            <a:off x="2267744" y="4212377"/>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5.4 </a:t>
            </a:r>
            <a:r>
              <a:rPr lang="en-US" altLang="zh-CN" sz="3200" dirty="0" err="1">
                <a:solidFill>
                  <a:schemeClr val="bg1"/>
                </a:solidFill>
                <a:latin typeface="黑体" pitchFamily="49" charset="-122"/>
                <a:ea typeface="黑体" pitchFamily="49" charset="-122"/>
                <a:cs typeface="Courier New" pitchFamily="49" charset="0"/>
                <a:sym typeface="Arial" charset="0"/>
              </a:rPr>
              <a:t>SafeSEH</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11" name="Text Box 5"/>
          <p:cNvSpPr txBox="1">
            <a:spLocks noChangeArrowheads="1"/>
          </p:cNvSpPr>
          <p:nvPr/>
        </p:nvSpPr>
        <p:spPr bwMode="auto">
          <a:xfrm>
            <a:off x="2267744" y="4716433"/>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5.5 EMET</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extLst>
      <p:ext uri="{BB962C8B-B14F-4D97-AF65-F5344CB8AC3E}">
        <p14:creationId xmlns:p14="http://schemas.microsoft.com/office/powerpoint/2010/main" val="289549188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GS</a:t>
            </a:r>
            <a:r>
              <a:rPr lang="zh-CN" altLang="en-US" dirty="0"/>
              <a:t>绕过机制</a:t>
            </a:r>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利用异常处理器绕过</a:t>
            </a:r>
            <a:endParaRPr lang="en-US" altLang="zh-CN" dirty="0"/>
          </a:p>
          <a:p>
            <a:pPr marL="742950" indent="-742950">
              <a:buFont typeface="+mj-lt"/>
              <a:buAutoNum type="arabicPeriod"/>
            </a:pPr>
            <a:r>
              <a:rPr lang="zh-CN" altLang="en-US" dirty="0"/>
              <a:t>通过同时替换</a:t>
            </a:r>
            <a:r>
              <a:rPr lang="en-US" altLang="zh-CN" dirty="0"/>
              <a:t>.data</a:t>
            </a:r>
            <a:r>
              <a:rPr lang="zh-CN" altLang="en-US" dirty="0"/>
              <a:t>和</a:t>
            </a:r>
            <a:r>
              <a:rPr lang="en-US" altLang="zh-CN" dirty="0"/>
              <a:t>cookie</a:t>
            </a:r>
            <a:r>
              <a:rPr lang="zh-CN" altLang="en-US" dirty="0"/>
              <a:t>来绕过</a:t>
            </a:r>
            <a:endParaRPr lang="en-US" altLang="zh-CN" dirty="0"/>
          </a:p>
          <a:p>
            <a:pPr marL="742950" indent="-742950">
              <a:buFont typeface="+mj-lt"/>
              <a:buAutoNum type="arabicPeriod"/>
            </a:pPr>
            <a:r>
              <a:rPr lang="zh-CN" altLang="en-US" dirty="0"/>
              <a:t>覆盖父函数的栈数据绕过</a:t>
            </a:r>
          </a:p>
        </p:txBody>
      </p:sp>
    </p:spTree>
    <p:extLst>
      <p:ext uri="{BB962C8B-B14F-4D97-AF65-F5344CB8AC3E}">
        <p14:creationId xmlns:p14="http://schemas.microsoft.com/office/powerpoint/2010/main" val="426837381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利用异常处理器绕过</a:t>
            </a:r>
            <a:br>
              <a:rPr lang="en-US" altLang="zh-CN" dirty="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en-US" altLang="zh-CN" dirty="0"/>
              <a:t>David Litchfield</a:t>
            </a:r>
            <a:r>
              <a:rPr lang="zh-CN" altLang="en-US" dirty="0"/>
              <a:t>在</a:t>
            </a:r>
            <a:r>
              <a:rPr lang="en-US" altLang="zh-CN" dirty="0"/>
              <a:t>2003</a:t>
            </a:r>
            <a:r>
              <a:rPr lang="zh-CN" altLang="en-US" dirty="0"/>
              <a:t>年论文中说明利用异常处理绕过方法：</a:t>
            </a:r>
            <a:endParaRPr lang="en-US" altLang="zh-CN" dirty="0"/>
          </a:p>
          <a:p>
            <a:pPr lvl="1">
              <a:buFont typeface="Arial" pitchFamily="34" charset="0"/>
              <a:buChar char="•"/>
            </a:pPr>
            <a:r>
              <a:rPr lang="zh-CN" altLang="en-US" dirty="0"/>
              <a:t>如果</a:t>
            </a:r>
            <a:r>
              <a:rPr lang="en-US" altLang="zh-CN" dirty="0"/>
              <a:t>Cookie</a:t>
            </a:r>
            <a:r>
              <a:rPr lang="zh-CN" altLang="en-US" dirty="0"/>
              <a:t>被一个与原始</a:t>
            </a:r>
            <a:r>
              <a:rPr lang="en-US" altLang="zh-CN" dirty="0"/>
              <a:t>Cookie</a:t>
            </a:r>
            <a:r>
              <a:rPr lang="zh-CN" altLang="en-US" dirty="0"/>
              <a:t>不同的值覆盖了，代码会检查是否安装了安全处理例程（如果没有，系统的异常处理器将接管它）</a:t>
            </a:r>
            <a:endParaRPr lang="en-US" altLang="zh-CN" dirty="0"/>
          </a:p>
          <a:p>
            <a:pPr lvl="1">
              <a:buFont typeface="Arial" pitchFamily="34" charset="0"/>
              <a:buChar char="•"/>
            </a:pPr>
            <a:r>
              <a:rPr lang="zh-CN" altLang="en-US" dirty="0"/>
              <a:t>如果黑客覆盖掉一个异常处理结构，并在</a:t>
            </a:r>
            <a:r>
              <a:rPr lang="en-US" altLang="zh-CN" dirty="0"/>
              <a:t>Cookie</a:t>
            </a:r>
            <a:r>
              <a:rPr lang="zh-CN" altLang="en-US" dirty="0"/>
              <a:t>被检查前触发一个异常，这时栈中尽管依然存在</a:t>
            </a:r>
            <a:r>
              <a:rPr lang="en-US" altLang="zh-CN" dirty="0"/>
              <a:t>Cookie</a:t>
            </a:r>
            <a:r>
              <a:rPr lang="zh-CN" altLang="en-US" dirty="0"/>
              <a:t>，栈还是能被成功溢出</a:t>
            </a:r>
            <a:endParaRPr lang="en-US" altLang="zh-CN" dirty="0"/>
          </a:p>
        </p:txBody>
      </p:sp>
    </p:spTree>
    <p:extLst>
      <p:ext uri="{BB962C8B-B14F-4D97-AF65-F5344CB8AC3E}">
        <p14:creationId xmlns:p14="http://schemas.microsoft.com/office/powerpoint/2010/main" val="296603833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通过同时替换</a:t>
            </a:r>
            <a:r>
              <a:rPr lang="en-US" altLang="zh-CN" dirty="0"/>
              <a:t>.data</a:t>
            </a:r>
            <a:r>
              <a:rPr lang="zh-CN" altLang="en-US" dirty="0"/>
              <a:t>和</a:t>
            </a:r>
            <a:r>
              <a:rPr lang="en-US" altLang="zh-CN" dirty="0"/>
              <a:t>cookie</a:t>
            </a:r>
            <a:r>
              <a:rPr lang="zh-CN" altLang="en-US" dirty="0"/>
              <a:t>来绕过</a:t>
            </a:r>
            <a:br>
              <a:rPr lang="en-US" altLang="zh-CN" dirty="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替换</a:t>
            </a:r>
            <a:r>
              <a:rPr lang="en-US" altLang="zh-CN" dirty="0"/>
              <a:t>.data</a:t>
            </a:r>
            <a:r>
              <a:rPr lang="zh-CN" altLang="en-US" dirty="0"/>
              <a:t>和</a:t>
            </a:r>
            <a:r>
              <a:rPr lang="en-US" altLang="zh-CN" dirty="0"/>
              <a:t>cookie</a:t>
            </a:r>
            <a:r>
              <a:rPr lang="zh-CN" altLang="en-US" dirty="0"/>
              <a:t>来绕过</a:t>
            </a:r>
            <a:endParaRPr lang="en-US" altLang="zh-CN" dirty="0"/>
          </a:p>
          <a:p>
            <a:pPr algn="l">
              <a:buFont typeface="Arial" pitchFamily="34" charset="0"/>
              <a:buChar char="•"/>
            </a:pPr>
            <a:r>
              <a:rPr lang="zh-CN" altLang="en-US" dirty="0"/>
              <a:t>例如：攻击者有权在目标地址写入任意值。通过指令</a:t>
            </a:r>
            <a:r>
              <a:rPr lang="en-US" altLang="zh-CN" dirty="0"/>
              <a:t>”</a:t>
            </a:r>
            <a:r>
              <a:rPr lang="en-US" altLang="zh-CN" dirty="0" err="1"/>
              <a:t>mov</a:t>
            </a:r>
            <a:r>
              <a:rPr lang="en-US" altLang="zh-CN" dirty="0"/>
              <a:t> </a:t>
            </a:r>
            <a:r>
              <a:rPr lang="en-US" altLang="zh-CN" dirty="0" err="1"/>
              <a:t>dword</a:t>
            </a:r>
            <a:r>
              <a:rPr lang="en-US" altLang="zh-CN" dirty="0"/>
              <a:t> </a:t>
            </a:r>
            <a:r>
              <a:rPr lang="en-US" altLang="zh-CN" dirty="0" err="1"/>
              <a:t>ptr</a:t>
            </a:r>
            <a:r>
              <a:rPr lang="en-US" altLang="zh-CN" dirty="0"/>
              <a:t> [reg1]”,reg2</a:t>
            </a:r>
            <a:r>
              <a:rPr lang="zh-CN" altLang="en-US" dirty="0"/>
              <a:t>写入与栈中覆盖的</a:t>
            </a:r>
            <a:r>
              <a:rPr lang="en-US" altLang="zh-CN" dirty="0"/>
              <a:t>cookie</a:t>
            </a:r>
            <a:r>
              <a:rPr lang="zh-CN" altLang="en-US" dirty="0"/>
              <a:t>值相同的值。</a:t>
            </a:r>
            <a:br>
              <a:rPr lang="en-US" altLang="zh-CN" dirty="0"/>
            </a:br>
            <a:endParaRPr lang="zh-CN" altLang="en-US" dirty="0"/>
          </a:p>
        </p:txBody>
      </p:sp>
    </p:spTree>
    <p:extLst>
      <p:ext uri="{BB962C8B-B14F-4D97-AF65-F5344CB8AC3E}">
        <p14:creationId xmlns:p14="http://schemas.microsoft.com/office/powerpoint/2010/main" val="375140681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742950" indent="-742950"/>
            <a:r>
              <a:rPr lang="zh-CN" altLang="en-US" dirty="0"/>
              <a:t>覆盖父函数的栈数据绕过</a:t>
            </a:r>
          </a:p>
        </p:txBody>
      </p:sp>
      <p:sp>
        <p:nvSpPr>
          <p:cNvPr id="3" name="内容占位符 2"/>
          <p:cNvSpPr>
            <a:spLocks noGrp="1"/>
          </p:cNvSpPr>
          <p:nvPr>
            <p:ph idx="1"/>
          </p:nvPr>
        </p:nvSpPr>
        <p:spPr/>
        <p:txBody>
          <a:bodyPr/>
          <a:lstStyle/>
          <a:p>
            <a:pPr>
              <a:buFont typeface="Arial" pitchFamily="34" charset="0"/>
              <a:buChar char="•"/>
            </a:pPr>
            <a:r>
              <a:rPr lang="zh-CN" altLang="en-US" sz="3200" dirty="0"/>
              <a:t>当函数的参数是对象指针或结构指针时，它们存在于调用者的堆栈中，可能导致</a:t>
            </a:r>
            <a:r>
              <a:rPr lang="en-US" altLang="zh-CN" sz="3200" dirty="0"/>
              <a:t>GS</a:t>
            </a:r>
            <a:r>
              <a:rPr lang="zh-CN" altLang="en-US" sz="3200" dirty="0"/>
              <a:t>被绕过：覆盖对象的虚函数表指针，将虚函数重定向到需要执行的恶意代码，那么如果在检查</a:t>
            </a:r>
            <a:r>
              <a:rPr lang="en-US" altLang="zh-CN" sz="3200" dirty="0"/>
              <a:t>cookie</a:t>
            </a:r>
            <a:r>
              <a:rPr lang="zh-CN" altLang="en-US" sz="3200" dirty="0"/>
              <a:t>前存在对虚函数的调用，可以触发恶意代码执行。</a:t>
            </a:r>
          </a:p>
        </p:txBody>
      </p:sp>
    </p:spTree>
    <p:extLst>
      <p:ext uri="{BB962C8B-B14F-4D97-AF65-F5344CB8AC3E}">
        <p14:creationId xmlns:p14="http://schemas.microsoft.com/office/powerpoint/2010/main" val="107494863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4.3 </a:t>
            </a:r>
            <a:r>
              <a:rPr lang="zh-CN" altLang="en-US" dirty="0">
                <a:solidFill>
                  <a:srgbClr val="002060"/>
                </a:solidFill>
                <a:latin typeface="黑体" pitchFamily="49" charset="-122"/>
                <a:ea typeface="黑体" pitchFamily="49" charset="-122"/>
                <a:cs typeface="Courier New" pitchFamily="49" charset="0"/>
                <a:sym typeface="Arial" charset="0"/>
              </a:rPr>
              <a:t>地址空间分布随机化</a:t>
            </a:r>
            <a:r>
              <a:rPr lang="en-US" altLang="zh-CN" dirty="0">
                <a:solidFill>
                  <a:srgbClr val="002060"/>
                </a:solidFill>
                <a:latin typeface="黑体" pitchFamily="49" charset="-122"/>
                <a:ea typeface="黑体" pitchFamily="49" charset="-122"/>
                <a:cs typeface="Courier New" pitchFamily="49" charset="0"/>
                <a:sym typeface="Arial" charset="0"/>
              </a:rPr>
              <a:t>ASLR</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en-US" altLang="zh-CN" dirty="0"/>
              <a:t>ASLR</a:t>
            </a:r>
            <a:r>
              <a:rPr lang="zh-CN" altLang="en-US" dirty="0"/>
              <a:t>（</a:t>
            </a:r>
            <a:r>
              <a:rPr lang="en-US" altLang="zh-CN" dirty="0"/>
              <a:t>address space layout randomization</a:t>
            </a:r>
            <a:r>
              <a:rPr lang="zh-CN" altLang="en-US" dirty="0"/>
              <a:t>）</a:t>
            </a:r>
            <a:endParaRPr lang="en-US" altLang="zh-CN" dirty="0"/>
          </a:p>
          <a:p>
            <a:pPr>
              <a:buFont typeface="Arial" pitchFamily="34" charset="0"/>
              <a:buChar char="•"/>
            </a:pPr>
            <a:r>
              <a:rPr lang="zh-CN" altLang="en-US" dirty="0"/>
              <a:t>从</a:t>
            </a:r>
            <a:r>
              <a:rPr lang="en-US" altLang="zh-CN" dirty="0"/>
              <a:t>Windows vista</a:t>
            </a:r>
            <a:r>
              <a:rPr lang="zh-CN" altLang="en-US" dirty="0"/>
              <a:t>开始引入</a:t>
            </a:r>
            <a:endParaRPr lang="en-US" altLang="zh-CN" dirty="0"/>
          </a:p>
          <a:p>
            <a:pPr>
              <a:buFont typeface="Arial" pitchFamily="34" charset="0"/>
              <a:buChar char="•"/>
            </a:pPr>
            <a:r>
              <a:rPr lang="zh-CN" altLang="en-US" sz="3200" dirty="0"/>
              <a:t>通过对堆，栈，共享库映射等线性区域布局的随机化，增加攻击者预测目标地址的难度，防止攻击者直接定位攻击代码位置，阻止漏洞利用</a:t>
            </a:r>
            <a:endParaRPr lang="en-US" altLang="zh-CN" sz="3200" dirty="0"/>
          </a:p>
          <a:p>
            <a:pPr>
              <a:buFont typeface="Arial" pitchFamily="34" charset="0"/>
              <a:buChar char="•"/>
            </a:pPr>
            <a:r>
              <a:rPr lang="zh-CN" altLang="en-US" sz="3200" dirty="0"/>
              <a:t>例：同一版本的</a:t>
            </a:r>
            <a:r>
              <a:rPr lang="en-US" altLang="zh-CN" sz="3200" dirty="0"/>
              <a:t>Windows XP</a:t>
            </a:r>
            <a:r>
              <a:rPr lang="zh-CN" altLang="en-US" sz="3200" dirty="0"/>
              <a:t>上系统里</a:t>
            </a:r>
            <a:r>
              <a:rPr lang="en-US" altLang="zh-CN" sz="3200" dirty="0" err="1"/>
              <a:t>dll</a:t>
            </a:r>
            <a:r>
              <a:rPr lang="zh-CN" altLang="en-US" sz="3200" dirty="0"/>
              <a:t>模块的加载地址是固定的。</a:t>
            </a:r>
          </a:p>
        </p:txBody>
      </p:sp>
    </p:spTree>
    <p:extLst>
      <p:ext uri="{BB962C8B-B14F-4D97-AF65-F5344CB8AC3E}">
        <p14:creationId xmlns:p14="http://schemas.microsoft.com/office/powerpoint/2010/main" val="36423071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ASLR</a:t>
            </a:r>
            <a:r>
              <a:rPr lang="zh-CN" altLang="en-US" dirty="0">
                <a:solidFill>
                  <a:srgbClr val="002060"/>
                </a:solidFill>
                <a:latin typeface="黑体" pitchFamily="49" charset="-122"/>
                <a:ea typeface="黑体" pitchFamily="49" charset="-122"/>
                <a:cs typeface="Courier New" pitchFamily="49" charset="0"/>
                <a:sym typeface="Arial" charset="0"/>
              </a:rPr>
              <a:t>原理和实现</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a:t>映像随机化</a:t>
            </a:r>
            <a:endParaRPr lang="en-US" altLang="zh-CN" sz="3200" dirty="0"/>
          </a:p>
          <a:p>
            <a:pPr lvl="1"/>
            <a:r>
              <a:rPr lang="zh-CN" altLang="en-US" sz="3200" dirty="0"/>
              <a:t>改变可执行文件和</a:t>
            </a:r>
            <a:r>
              <a:rPr lang="en-US" altLang="zh-CN" sz="3200" dirty="0" err="1"/>
              <a:t>dll</a:t>
            </a:r>
            <a:r>
              <a:rPr lang="zh-CN" altLang="en-US" sz="3200" dirty="0"/>
              <a:t>文件的加载地址</a:t>
            </a:r>
            <a:endParaRPr lang="en-US" altLang="zh-CN" sz="3200" dirty="0"/>
          </a:p>
          <a:p>
            <a:pPr>
              <a:buFont typeface="Arial" pitchFamily="34" charset="0"/>
              <a:buChar char="•"/>
            </a:pPr>
            <a:r>
              <a:rPr lang="zh-CN" altLang="en-US" sz="3200" dirty="0"/>
              <a:t>栈随机化</a:t>
            </a:r>
            <a:endParaRPr lang="en-US" altLang="zh-CN" sz="3200" dirty="0"/>
          </a:p>
          <a:p>
            <a:pPr lvl="1"/>
            <a:r>
              <a:rPr lang="zh-CN" altLang="en-US" sz="3200" dirty="0"/>
              <a:t>改变线程栈起始地址</a:t>
            </a:r>
            <a:endParaRPr lang="en-US" altLang="zh-CN" sz="3200" dirty="0"/>
          </a:p>
          <a:p>
            <a:pPr>
              <a:buFont typeface="Arial" pitchFamily="34" charset="0"/>
              <a:buChar char="•"/>
            </a:pPr>
            <a:r>
              <a:rPr lang="zh-CN" altLang="en-US" sz="3200" dirty="0"/>
              <a:t>堆随机化</a:t>
            </a:r>
            <a:endParaRPr lang="en-US" altLang="zh-CN" sz="3200" dirty="0"/>
          </a:p>
          <a:p>
            <a:pPr lvl="1" algn="l"/>
            <a:r>
              <a:rPr lang="zh-CN" altLang="en-US" sz="3200" dirty="0"/>
              <a:t>改变已分配堆的基地址</a:t>
            </a:r>
            <a:endParaRPr lang="en-US" altLang="zh-CN" sz="3200" dirty="0"/>
          </a:p>
          <a:p>
            <a:pPr algn="l">
              <a:buFont typeface="Arial" pitchFamily="34" charset="0"/>
              <a:buChar char="•"/>
            </a:pPr>
            <a:r>
              <a:rPr lang="zh-CN" altLang="en-US" sz="3200" dirty="0"/>
              <a:t>微软从可执行程序的编译器选项及操作系统加载时地址变化两个方面进行实现和完善</a:t>
            </a:r>
          </a:p>
        </p:txBody>
      </p:sp>
    </p:spTree>
    <p:extLst>
      <p:ext uri="{BB962C8B-B14F-4D97-AF65-F5344CB8AC3E}">
        <p14:creationId xmlns:p14="http://schemas.microsoft.com/office/powerpoint/2010/main" val="374656518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ASLR</a:t>
            </a:r>
            <a:r>
              <a:rPr lang="zh-CN" altLang="en-US" dirty="0">
                <a:solidFill>
                  <a:srgbClr val="002060"/>
                </a:solidFill>
                <a:latin typeface="黑体" pitchFamily="49" charset="-122"/>
                <a:ea typeface="黑体" pitchFamily="49" charset="-122"/>
                <a:cs typeface="Courier New" pitchFamily="49" charset="0"/>
                <a:sym typeface="Arial" charset="0"/>
              </a:rPr>
              <a:t>原理和实现</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可执行程序的编译器选项</a:t>
            </a:r>
            <a:endParaRPr lang="en-US" altLang="zh-CN" dirty="0"/>
          </a:p>
          <a:p>
            <a:pPr lvl="1"/>
            <a:r>
              <a:rPr lang="zh-CN" altLang="en-US" dirty="0"/>
              <a:t>连接选项</a:t>
            </a:r>
            <a:r>
              <a:rPr lang="en-US" altLang="zh-CN" dirty="0"/>
              <a:t>/DYNAMICICBASE,</a:t>
            </a:r>
            <a:r>
              <a:rPr lang="zh-CN" altLang="en-US" dirty="0"/>
              <a:t>编译后的程序每次运行，内部栈等结构的地址会被随机化</a:t>
            </a:r>
            <a:endParaRPr lang="en-US" altLang="zh-CN" dirty="0"/>
          </a:p>
          <a:p>
            <a:pPr lvl="1"/>
            <a:r>
              <a:rPr lang="zh-CN" altLang="en-US" dirty="0"/>
              <a:t>使用</a:t>
            </a:r>
            <a:r>
              <a:rPr lang="en-US" altLang="zh-CN" dirty="0"/>
              <a:t> /DYNAMICICBASE</a:t>
            </a:r>
            <a:r>
              <a:rPr lang="zh-CN" altLang="en-US" dirty="0"/>
              <a:t>编译的可执行程序和进程中的可执行模块的映像加载基地址实现随机化</a:t>
            </a:r>
          </a:p>
          <a:p>
            <a:endParaRPr lang="zh-CN" altLang="en-US" dirty="0"/>
          </a:p>
        </p:txBody>
      </p:sp>
    </p:spTree>
    <p:extLst>
      <p:ext uri="{BB962C8B-B14F-4D97-AF65-F5344CB8AC3E}">
        <p14:creationId xmlns:p14="http://schemas.microsoft.com/office/powerpoint/2010/main" val="201031174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408495" y="908720"/>
            <a:ext cx="6319460" cy="5787206"/>
          </a:xfrm>
          <a:prstGeom prst="rect">
            <a:avLst/>
          </a:prstGeom>
        </p:spPr>
      </p:pic>
    </p:spTree>
    <p:extLst>
      <p:ext uri="{BB962C8B-B14F-4D97-AF65-F5344CB8AC3E}">
        <p14:creationId xmlns:p14="http://schemas.microsoft.com/office/powerpoint/2010/main" val="169623947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栈起始地址情况</a:t>
            </a:r>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402918582"/>
              </p:ext>
            </p:extLst>
          </p:nvPr>
        </p:nvGraphicFramePr>
        <p:xfrm>
          <a:off x="453425" y="2276872"/>
          <a:ext cx="8229600" cy="129614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885091490"/>
                    </a:ext>
                  </a:extLst>
                </a:gridCol>
                <a:gridCol w="2743200">
                  <a:extLst>
                    <a:ext uri="{9D8B030D-6E8A-4147-A177-3AD203B41FA5}">
                      <a16:colId xmlns:a16="http://schemas.microsoft.com/office/drawing/2014/main" val="2976338228"/>
                    </a:ext>
                  </a:extLst>
                </a:gridCol>
                <a:gridCol w="2743200">
                  <a:extLst>
                    <a:ext uri="{9D8B030D-6E8A-4147-A177-3AD203B41FA5}">
                      <a16:colId xmlns:a16="http://schemas.microsoft.com/office/drawing/2014/main" val="3924813788"/>
                    </a:ext>
                  </a:extLst>
                </a:gridCol>
              </a:tblGrid>
              <a:tr h="432048">
                <a:tc>
                  <a:txBody>
                    <a:bodyPr/>
                    <a:lstStyle/>
                    <a:p>
                      <a:endParaRPr lang="zh-CN" altLang="en-US" dirty="0"/>
                    </a:p>
                  </a:txBody>
                  <a:tcPr/>
                </a:tc>
                <a:tc>
                  <a:txBody>
                    <a:bodyPr/>
                    <a:lstStyle/>
                    <a:p>
                      <a:r>
                        <a:rPr lang="zh-CN" altLang="en-US" dirty="0"/>
                        <a:t>第一次运行</a:t>
                      </a:r>
                    </a:p>
                  </a:txBody>
                  <a:tcPr/>
                </a:tc>
                <a:tc>
                  <a:txBody>
                    <a:bodyPr/>
                    <a:lstStyle/>
                    <a:p>
                      <a:r>
                        <a:rPr lang="zh-CN" altLang="en-US" dirty="0"/>
                        <a:t>第二次运行</a:t>
                      </a:r>
                    </a:p>
                  </a:txBody>
                  <a:tcPr/>
                </a:tc>
                <a:extLst>
                  <a:ext uri="{0D108BD9-81ED-4DB2-BD59-A6C34878D82A}">
                    <a16:rowId xmlns:a16="http://schemas.microsoft.com/office/drawing/2014/main" val="3850965441"/>
                  </a:ext>
                </a:extLst>
              </a:tr>
              <a:tr h="432048">
                <a:tc>
                  <a:txBody>
                    <a:bodyPr/>
                    <a:lstStyle/>
                    <a:p>
                      <a:r>
                        <a:rPr lang="zh-CN" altLang="en-US" dirty="0"/>
                        <a:t>使用</a:t>
                      </a:r>
                      <a:r>
                        <a:rPr lang="en-US" altLang="zh-CN" dirty="0"/>
                        <a:t>/DYNAMICBASE</a:t>
                      </a:r>
                      <a:endParaRPr lang="zh-CN" altLang="en-US" dirty="0"/>
                    </a:p>
                  </a:txBody>
                  <a:tcPr/>
                </a:tc>
                <a:tc>
                  <a:txBody>
                    <a:bodyPr/>
                    <a:lstStyle/>
                    <a:p>
                      <a:r>
                        <a:rPr lang="en-US" altLang="zh-CN" dirty="0"/>
                        <a:t>0x0021FC28</a:t>
                      </a:r>
                      <a:endParaRPr lang="zh-CN" altLang="en-US" dirty="0"/>
                    </a:p>
                  </a:txBody>
                  <a:tcPr/>
                </a:tc>
                <a:tc>
                  <a:txBody>
                    <a:bodyPr/>
                    <a:lstStyle/>
                    <a:p>
                      <a:r>
                        <a:rPr lang="en-US" altLang="zh-CN" dirty="0"/>
                        <a:t>0x001BFDC0</a:t>
                      </a:r>
                      <a:endParaRPr lang="zh-CN" altLang="en-US" dirty="0"/>
                    </a:p>
                  </a:txBody>
                  <a:tcPr/>
                </a:tc>
                <a:extLst>
                  <a:ext uri="{0D108BD9-81ED-4DB2-BD59-A6C34878D82A}">
                    <a16:rowId xmlns:a16="http://schemas.microsoft.com/office/drawing/2014/main" val="3048912718"/>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未使用</a:t>
                      </a:r>
                      <a:r>
                        <a:rPr lang="en-US" altLang="zh-CN" dirty="0"/>
                        <a:t>/DYNAMICBASE</a:t>
                      </a:r>
                      <a:endParaRPr lang="zh-CN" altLang="en-US" dirty="0"/>
                    </a:p>
                  </a:txBody>
                  <a:tcPr/>
                </a:tc>
                <a:tc>
                  <a:txBody>
                    <a:bodyPr/>
                    <a:lstStyle/>
                    <a:p>
                      <a:r>
                        <a:rPr lang="en-US" altLang="zh-CN" dirty="0"/>
                        <a:t>0x0012FE40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0x0012FE40</a:t>
                      </a:r>
                      <a:endParaRPr lang="zh-CN" altLang="en-US" dirty="0"/>
                    </a:p>
                  </a:txBody>
                  <a:tcPr/>
                </a:tc>
                <a:extLst>
                  <a:ext uri="{0D108BD9-81ED-4DB2-BD59-A6C34878D82A}">
                    <a16:rowId xmlns:a16="http://schemas.microsoft.com/office/drawing/2014/main" val="166649076"/>
                  </a:ext>
                </a:extLst>
              </a:tr>
            </a:tbl>
          </a:graphicData>
        </a:graphic>
      </p:graphicFrame>
      <p:sp>
        <p:nvSpPr>
          <p:cNvPr id="5" name="椭圆 4"/>
          <p:cNvSpPr/>
          <p:nvPr/>
        </p:nvSpPr>
        <p:spPr>
          <a:xfrm>
            <a:off x="3203848" y="2708920"/>
            <a:ext cx="144016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椭圆 6"/>
          <p:cNvSpPr/>
          <p:nvPr/>
        </p:nvSpPr>
        <p:spPr>
          <a:xfrm>
            <a:off x="5954271" y="2694518"/>
            <a:ext cx="144016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276292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映像加载基址随机化</a:t>
            </a:r>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076763477"/>
              </p:ext>
            </p:extLst>
          </p:nvPr>
        </p:nvGraphicFramePr>
        <p:xfrm>
          <a:off x="436563" y="877888"/>
          <a:ext cx="8229600" cy="28651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68328561"/>
                    </a:ext>
                  </a:extLst>
                </a:gridCol>
                <a:gridCol w="2743200">
                  <a:extLst>
                    <a:ext uri="{9D8B030D-6E8A-4147-A177-3AD203B41FA5}">
                      <a16:colId xmlns:a16="http://schemas.microsoft.com/office/drawing/2014/main" val="241848703"/>
                    </a:ext>
                  </a:extLst>
                </a:gridCol>
                <a:gridCol w="2743200">
                  <a:extLst>
                    <a:ext uri="{9D8B030D-6E8A-4147-A177-3AD203B41FA5}">
                      <a16:colId xmlns:a16="http://schemas.microsoft.com/office/drawing/2014/main" val="1970492894"/>
                    </a:ext>
                  </a:extLst>
                </a:gridCol>
              </a:tblGrid>
              <a:tr h="370840">
                <a:tc>
                  <a:txBody>
                    <a:bodyPr/>
                    <a:lstStyle/>
                    <a:p>
                      <a:endParaRPr lang="zh-CN" altLang="en-US" dirty="0"/>
                    </a:p>
                  </a:txBody>
                  <a:tcPr/>
                </a:tc>
                <a:tc>
                  <a:txBody>
                    <a:bodyPr/>
                    <a:lstStyle/>
                    <a:p>
                      <a:r>
                        <a:rPr lang="zh-CN" altLang="en-US" dirty="0"/>
                        <a:t>重启前</a:t>
                      </a:r>
                    </a:p>
                  </a:txBody>
                  <a:tcPr/>
                </a:tc>
                <a:tc>
                  <a:txBody>
                    <a:bodyPr/>
                    <a:lstStyle/>
                    <a:p>
                      <a:r>
                        <a:rPr lang="zh-CN" altLang="en-US" dirty="0"/>
                        <a:t>重启后</a:t>
                      </a:r>
                    </a:p>
                  </a:txBody>
                  <a:tcPr/>
                </a:tc>
                <a:extLst>
                  <a:ext uri="{0D108BD9-81ED-4DB2-BD59-A6C34878D82A}">
                    <a16:rowId xmlns:a16="http://schemas.microsoft.com/office/drawing/2014/main" val="3951784269"/>
                  </a:ext>
                </a:extLst>
              </a:tr>
              <a:tr h="370840">
                <a:tc>
                  <a:txBody>
                    <a:bodyPr/>
                    <a:lstStyle/>
                    <a:p>
                      <a:r>
                        <a:rPr lang="en-US" altLang="zh-CN" dirty="0"/>
                        <a:t>Kernel32</a:t>
                      </a:r>
                      <a:r>
                        <a:rPr lang="zh-CN" altLang="en-US" dirty="0"/>
                        <a:t>基址</a:t>
                      </a:r>
                    </a:p>
                  </a:txBody>
                  <a:tcPr/>
                </a:tc>
                <a:tc>
                  <a:txBody>
                    <a:bodyPr/>
                    <a:lstStyle/>
                    <a:p>
                      <a:r>
                        <a:rPr lang="en-US" altLang="zh-CN" dirty="0"/>
                        <a:t>0x776D0000</a:t>
                      </a:r>
                      <a:endParaRPr lang="zh-CN" altLang="en-US" dirty="0"/>
                    </a:p>
                  </a:txBody>
                  <a:tcPr/>
                </a:tc>
                <a:tc>
                  <a:txBody>
                    <a:bodyPr/>
                    <a:lstStyle/>
                    <a:p>
                      <a:r>
                        <a:rPr lang="en-US" altLang="zh-CN" dirty="0"/>
                        <a:t>0x76780000</a:t>
                      </a:r>
                      <a:endParaRPr lang="zh-CN" altLang="en-US" dirty="0"/>
                    </a:p>
                  </a:txBody>
                  <a:tcPr/>
                </a:tc>
                <a:extLst>
                  <a:ext uri="{0D108BD9-81ED-4DB2-BD59-A6C34878D82A}">
                    <a16:rowId xmlns:a16="http://schemas.microsoft.com/office/drawing/2014/main" val="3027253620"/>
                  </a:ext>
                </a:extLst>
              </a:tr>
              <a:tr h="370840">
                <a:tc>
                  <a:txBody>
                    <a:bodyPr/>
                    <a:lstStyle/>
                    <a:p>
                      <a:r>
                        <a:rPr lang="en-US" altLang="zh-CN" dirty="0" err="1"/>
                        <a:t>LoadLibrary</a:t>
                      </a:r>
                      <a:r>
                        <a:rPr lang="zh-CN" altLang="en-US" dirty="0"/>
                        <a:t>函数地址</a:t>
                      </a:r>
                    </a:p>
                  </a:txBody>
                  <a:tcPr/>
                </a:tc>
                <a:tc>
                  <a:txBody>
                    <a:bodyPr/>
                    <a:lstStyle/>
                    <a:p>
                      <a:r>
                        <a:rPr lang="en-US" altLang="zh-CN" dirty="0"/>
                        <a:t>0x777228D2</a:t>
                      </a:r>
                      <a:endParaRPr lang="zh-CN" altLang="en-US" dirty="0"/>
                    </a:p>
                  </a:txBody>
                  <a:tcPr/>
                </a:tc>
                <a:tc>
                  <a:txBody>
                    <a:bodyPr/>
                    <a:lstStyle/>
                    <a:p>
                      <a:r>
                        <a:rPr lang="en-US" altLang="zh-CN" dirty="0"/>
                        <a:t>0x767D28D2</a:t>
                      </a:r>
                      <a:endParaRPr lang="zh-CN" altLang="en-US" dirty="0"/>
                    </a:p>
                  </a:txBody>
                  <a:tcPr/>
                </a:tc>
                <a:extLst>
                  <a:ext uri="{0D108BD9-81ED-4DB2-BD59-A6C34878D82A}">
                    <a16:rowId xmlns:a16="http://schemas.microsoft.com/office/drawing/2014/main" val="3570103294"/>
                  </a:ext>
                </a:extLst>
              </a:tr>
              <a:tr h="370840">
                <a:tc>
                  <a:txBody>
                    <a:bodyPr/>
                    <a:lstStyle/>
                    <a:p>
                      <a:r>
                        <a:rPr lang="en-US" altLang="zh-CN" dirty="0"/>
                        <a:t>Main</a:t>
                      </a:r>
                      <a:r>
                        <a:rPr lang="zh-CN" altLang="en-US" dirty="0"/>
                        <a:t>函数地址</a:t>
                      </a:r>
                    </a:p>
                  </a:txBody>
                  <a:tcPr/>
                </a:tc>
                <a:tc>
                  <a:txBody>
                    <a:bodyPr/>
                    <a:lstStyle/>
                    <a:p>
                      <a:r>
                        <a:rPr lang="en-US" altLang="zh-CN" dirty="0"/>
                        <a:t>0x00DA1020</a:t>
                      </a:r>
                      <a:endParaRPr lang="zh-CN" altLang="en-US" dirty="0"/>
                    </a:p>
                  </a:txBody>
                  <a:tcPr/>
                </a:tc>
                <a:tc>
                  <a:txBody>
                    <a:bodyPr/>
                    <a:lstStyle/>
                    <a:p>
                      <a:r>
                        <a:rPr lang="en-US" altLang="zh-CN" dirty="0"/>
                        <a:t>0x013B1020</a:t>
                      </a:r>
                      <a:endParaRPr lang="zh-CN" altLang="en-US" dirty="0"/>
                    </a:p>
                  </a:txBody>
                  <a:tcPr/>
                </a:tc>
                <a:extLst>
                  <a:ext uri="{0D108BD9-81ED-4DB2-BD59-A6C34878D82A}">
                    <a16:rowId xmlns:a16="http://schemas.microsoft.com/office/drawing/2014/main" val="1074488276"/>
                  </a:ext>
                </a:extLst>
              </a:tr>
              <a:tr h="370840">
                <a:tc>
                  <a:txBody>
                    <a:bodyPr/>
                    <a:lstStyle/>
                    <a:p>
                      <a:r>
                        <a:rPr lang="en-US" altLang="zh-CN" dirty="0"/>
                        <a:t>Foo</a:t>
                      </a:r>
                      <a:r>
                        <a:rPr lang="zh-CN" altLang="en-US" dirty="0"/>
                        <a:t>函数地址</a:t>
                      </a:r>
                    </a:p>
                  </a:txBody>
                  <a:tcPr/>
                </a:tc>
                <a:tc>
                  <a:txBody>
                    <a:bodyPr/>
                    <a:lstStyle/>
                    <a:p>
                      <a:r>
                        <a:rPr lang="en-US" altLang="zh-CN" dirty="0"/>
                        <a:t>0x00DA1000</a:t>
                      </a:r>
                      <a:endParaRPr lang="zh-CN" altLang="en-US" dirty="0"/>
                    </a:p>
                  </a:txBody>
                  <a:tcPr/>
                </a:tc>
                <a:tc>
                  <a:txBody>
                    <a:bodyPr/>
                    <a:lstStyle/>
                    <a:p>
                      <a:r>
                        <a:rPr lang="en-US" altLang="zh-CN" dirty="0"/>
                        <a:t>0x013B1000</a:t>
                      </a:r>
                      <a:endParaRPr lang="zh-CN" altLang="en-US" dirty="0"/>
                    </a:p>
                  </a:txBody>
                  <a:tcPr/>
                </a:tc>
                <a:extLst>
                  <a:ext uri="{0D108BD9-81ED-4DB2-BD59-A6C34878D82A}">
                    <a16:rowId xmlns:a16="http://schemas.microsoft.com/office/drawing/2014/main" val="3656296578"/>
                  </a:ext>
                </a:extLst>
              </a:tr>
              <a:tr h="370840">
                <a:tc>
                  <a:txBody>
                    <a:bodyPr/>
                    <a:lstStyle/>
                    <a:p>
                      <a:r>
                        <a:rPr lang="zh-CN" altLang="en-US" dirty="0"/>
                        <a:t>全局变量</a:t>
                      </a:r>
                      <a:r>
                        <a:rPr lang="en-US" altLang="zh-CN" dirty="0" err="1"/>
                        <a:t>g_GlobalVar</a:t>
                      </a:r>
                      <a:r>
                        <a:rPr lang="zh-CN" altLang="en-US" dirty="0"/>
                        <a:t>的地址</a:t>
                      </a:r>
                    </a:p>
                  </a:txBody>
                  <a:tcPr/>
                </a:tc>
                <a:tc>
                  <a:txBody>
                    <a:bodyPr/>
                    <a:lstStyle/>
                    <a:p>
                      <a:r>
                        <a:rPr lang="en-US" altLang="zh-CN" dirty="0"/>
                        <a:t>0x00DA336C</a:t>
                      </a:r>
                      <a:endParaRPr lang="zh-CN" altLang="en-US" dirty="0"/>
                    </a:p>
                  </a:txBody>
                  <a:tcPr/>
                </a:tc>
                <a:tc>
                  <a:txBody>
                    <a:bodyPr/>
                    <a:lstStyle/>
                    <a:p>
                      <a:r>
                        <a:rPr lang="en-US" altLang="zh-CN" dirty="0"/>
                        <a:t>0x013B336C</a:t>
                      </a:r>
                      <a:endParaRPr lang="zh-CN" altLang="en-US" dirty="0"/>
                    </a:p>
                  </a:txBody>
                  <a:tcPr/>
                </a:tc>
                <a:extLst>
                  <a:ext uri="{0D108BD9-81ED-4DB2-BD59-A6C34878D82A}">
                    <a16:rowId xmlns:a16="http://schemas.microsoft.com/office/drawing/2014/main" val="3979863053"/>
                  </a:ext>
                </a:extLst>
              </a:tr>
              <a:tr h="370840">
                <a:tc>
                  <a:txBody>
                    <a:bodyPr/>
                    <a:lstStyle/>
                    <a:p>
                      <a:r>
                        <a:rPr lang="en-US" altLang="zh-CN" dirty="0" err="1"/>
                        <a:t>StackBuffer</a:t>
                      </a:r>
                      <a:r>
                        <a:rPr lang="zh-CN" altLang="en-US" dirty="0"/>
                        <a:t>数组地址</a:t>
                      </a:r>
                    </a:p>
                  </a:txBody>
                  <a:tcPr/>
                </a:tc>
                <a:tc>
                  <a:txBody>
                    <a:bodyPr/>
                    <a:lstStyle/>
                    <a:p>
                      <a:r>
                        <a:rPr lang="en-US" altLang="zh-CN" dirty="0"/>
                        <a:t>0x0021FC28</a:t>
                      </a:r>
                      <a:endParaRPr lang="zh-CN" altLang="en-US" dirty="0"/>
                    </a:p>
                  </a:txBody>
                  <a:tcPr/>
                </a:tc>
                <a:tc>
                  <a:txBody>
                    <a:bodyPr/>
                    <a:lstStyle/>
                    <a:p>
                      <a:r>
                        <a:rPr lang="en-US" altLang="zh-CN" dirty="0"/>
                        <a:t>0x001BFDC0</a:t>
                      </a:r>
                      <a:endParaRPr lang="zh-CN" altLang="en-US" dirty="0"/>
                    </a:p>
                  </a:txBody>
                  <a:tcPr/>
                </a:tc>
                <a:extLst>
                  <a:ext uri="{0D108BD9-81ED-4DB2-BD59-A6C34878D82A}">
                    <a16:rowId xmlns:a16="http://schemas.microsoft.com/office/drawing/2014/main" val="3237909474"/>
                  </a:ext>
                </a:extLst>
              </a:tr>
            </a:tbl>
          </a:graphicData>
        </a:graphic>
      </p:graphicFrame>
      <p:sp>
        <p:nvSpPr>
          <p:cNvPr id="5" name="椭圆 4"/>
          <p:cNvSpPr/>
          <p:nvPr/>
        </p:nvSpPr>
        <p:spPr>
          <a:xfrm>
            <a:off x="3995936" y="1196752"/>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椭圆 5"/>
          <p:cNvSpPr/>
          <p:nvPr/>
        </p:nvSpPr>
        <p:spPr>
          <a:xfrm>
            <a:off x="6660232" y="1196752"/>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508124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栈溢出代码例</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52254" y="878154"/>
            <a:ext cx="7439290" cy="5818038"/>
          </a:xfrm>
          <a:prstGeom prst="rect">
            <a:avLst/>
          </a:prstGeom>
        </p:spPr>
      </p:pic>
    </p:spTree>
    <p:extLst>
      <p:ext uri="{BB962C8B-B14F-4D97-AF65-F5344CB8AC3E}">
        <p14:creationId xmlns:p14="http://schemas.microsoft.com/office/powerpoint/2010/main" val="33235526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ASLR</a:t>
            </a:r>
            <a:r>
              <a:rPr lang="zh-CN" altLang="en-US" dirty="0"/>
              <a:t>的缺陷和绕过方法</a:t>
            </a:r>
          </a:p>
        </p:txBody>
      </p:sp>
      <p:sp>
        <p:nvSpPr>
          <p:cNvPr id="3" name="内容占位符 2"/>
          <p:cNvSpPr>
            <a:spLocks noGrp="1"/>
          </p:cNvSpPr>
          <p:nvPr>
            <p:ph idx="1"/>
          </p:nvPr>
        </p:nvSpPr>
        <p:spPr/>
        <p:txBody>
          <a:bodyPr/>
          <a:lstStyle/>
          <a:p>
            <a:pPr>
              <a:buFont typeface="Arial" pitchFamily="34" charset="0"/>
              <a:buChar char="•"/>
            </a:pPr>
            <a:r>
              <a:rPr lang="zh-CN" altLang="en-US" sz="3200" dirty="0"/>
              <a:t>一般系统重启</a:t>
            </a:r>
            <a:r>
              <a:rPr lang="en-US" altLang="zh-CN" sz="3200" dirty="0"/>
              <a:t>ASLR</a:t>
            </a:r>
            <a:r>
              <a:rPr lang="zh-CN" altLang="en-US" sz="3200" dirty="0"/>
              <a:t>会生效。使用一些特殊的</a:t>
            </a:r>
            <a:r>
              <a:rPr lang="en-US" altLang="zh-CN" sz="3200" dirty="0"/>
              <a:t>DLL</a:t>
            </a:r>
            <a:r>
              <a:rPr lang="zh-CN" altLang="en-US" sz="3200" dirty="0"/>
              <a:t>，大量进程启动会加载该</a:t>
            </a:r>
            <a:r>
              <a:rPr lang="en-US" altLang="zh-CN" sz="3200" dirty="0"/>
              <a:t>DLL</a:t>
            </a:r>
            <a:r>
              <a:rPr lang="zh-CN" altLang="en-US" sz="3200" dirty="0"/>
              <a:t>，导致只有在操作系统重启时才能再次随机化</a:t>
            </a:r>
            <a:endParaRPr lang="en-US" altLang="zh-CN" sz="3200" dirty="0"/>
          </a:p>
          <a:p>
            <a:pPr>
              <a:buFont typeface="Arial" pitchFamily="34" charset="0"/>
              <a:buChar char="•"/>
            </a:pPr>
            <a:r>
              <a:rPr lang="zh-CN" altLang="en-US" sz="3200" dirty="0"/>
              <a:t>为减少虚拟地址空间的碎片，操作系统把随机加载库文件的地址空间限制为</a:t>
            </a:r>
            <a:r>
              <a:rPr lang="en-US" altLang="zh-CN" sz="3200" dirty="0"/>
              <a:t>8</a:t>
            </a:r>
            <a:r>
              <a:rPr lang="zh-CN" altLang="en-US" sz="3200" dirty="0"/>
              <a:t>位。随机化只在高位</a:t>
            </a:r>
            <a:r>
              <a:rPr lang="en-US" altLang="zh-CN" sz="3200" dirty="0"/>
              <a:t>2</a:t>
            </a:r>
            <a:r>
              <a:rPr lang="zh-CN" altLang="en-US" sz="3200" dirty="0"/>
              <a:t>个字节进行。</a:t>
            </a:r>
            <a:endParaRPr lang="en-US" altLang="zh-CN" sz="3200" dirty="0"/>
          </a:p>
        </p:txBody>
      </p:sp>
      <p:sp>
        <p:nvSpPr>
          <p:cNvPr id="4" name="矩形 3"/>
          <p:cNvSpPr/>
          <p:nvPr/>
        </p:nvSpPr>
        <p:spPr>
          <a:xfrm>
            <a:off x="2555776" y="407707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LOW</a:t>
            </a:r>
            <a:endParaRPr lang="zh-CN" altLang="en-US" dirty="0"/>
          </a:p>
        </p:txBody>
      </p:sp>
      <p:sp>
        <p:nvSpPr>
          <p:cNvPr id="5" name="矩形 4"/>
          <p:cNvSpPr/>
          <p:nvPr/>
        </p:nvSpPr>
        <p:spPr>
          <a:xfrm>
            <a:off x="4139952" y="407707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HIGH</a:t>
            </a:r>
            <a:endParaRPr lang="zh-CN" altLang="en-US" dirty="0"/>
          </a:p>
        </p:txBody>
      </p:sp>
      <p:sp>
        <p:nvSpPr>
          <p:cNvPr id="6" name="矩形 5"/>
          <p:cNvSpPr/>
          <p:nvPr/>
        </p:nvSpPr>
        <p:spPr>
          <a:xfrm>
            <a:off x="2557466" y="4653136"/>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87 65</a:t>
            </a:r>
            <a:endParaRPr lang="zh-CN" altLang="en-US" dirty="0"/>
          </a:p>
        </p:txBody>
      </p:sp>
      <p:sp>
        <p:nvSpPr>
          <p:cNvPr id="7" name="矩形 6"/>
          <p:cNvSpPr/>
          <p:nvPr/>
        </p:nvSpPr>
        <p:spPr>
          <a:xfrm>
            <a:off x="4147018" y="4653136"/>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43 21</a:t>
            </a:r>
            <a:endParaRPr lang="zh-CN" altLang="en-US" dirty="0"/>
          </a:p>
        </p:txBody>
      </p:sp>
      <p:sp>
        <p:nvSpPr>
          <p:cNvPr id="8" name="椭圆 7"/>
          <p:cNvSpPr/>
          <p:nvPr/>
        </p:nvSpPr>
        <p:spPr>
          <a:xfrm>
            <a:off x="4651074" y="472514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574967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Arial" pitchFamily="34" charset="0"/>
              <a:buChar char="•"/>
            </a:pPr>
            <a:r>
              <a:rPr lang="zh-CN" altLang="en-US" sz="3200" dirty="0"/>
              <a:t>返回地址部分覆盖法</a:t>
            </a:r>
            <a:endParaRPr lang="en-US" altLang="zh-CN" sz="3200" dirty="0"/>
          </a:p>
          <a:p>
            <a:pPr lvl="1">
              <a:buFont typeface="Arial" pitchFamily="34" charset="0"/>
              <a:buChar char="•"/>
            </a:pPr>
            <a:r>
              <a:rPr lang="zh-CN" altLang="en-US" sz="3200" dirty="0"/>
              <a:t>加载库文件的地址空间为</a:t>
            </a:r>
            <a:r>
              <a:rPr lang="en-US" altLang="zh-CN" sz="3200" dirty="0"/>
              <a:t>8</a:t>
            </a:r>
            <a:r>
              <a:rPr lang="zh-CN" altLang="en-US" sz="3200" dirty="0"/>
              <a:t>位，可以通过寻找有用的跳转指令，把跳转指令地址的低字节替换栈中的低字节</a:t>
            </a:r>
            <a:endParaRPr lang="en-US" altLang="zh-CN" sz="3200" dirty="0"/>
          </a:p>
          <a:p>
            <a:pPr lvl="1">
              <a:buFont typeface="Arial" pitchFamily="34" charset="0"/>
              <a:buChar char="•"/>
            </a:pPr>
            <a:r>
              <a:rPr lang="zh-CN" altLang="en-US" sz="3200" dirty="0"/>
              <a:t>例</a:t>
            </a:r>
            <a:endParaRPr lang="en-US" altLang="zh-CN" sz="3200" dirty="0"/>
          </a:p>
          <a:p>
            <a:pPr lvl="2">
              <a:buFont typeface="Arial" pitchFamily="34" charset="0"/>
              <a:buChar char="•"/>
            </a:pPr>
            <a:r>
              <a:rPr lang="zh-CN" altLang="en-US" sz="2800" dirty="0"/>
              <a:t>返回地址是</a:t>
            </a:r>
            <a:r>
              <a:rPr lang="en-US" altLang="zh-CN" sz="2800" dirty="0"/>
              <a:t>0x12345678</a:t>
            </a:r>
            <a:r>
              <a:rPr lang="zh-CN" altLang="en-US" sz="2800" dirty="0"/>
              <a:t>，可在</a:t>
            </a:r>
            <a:r>
              <a:rPr lang="en-US" altLang="zh-CN" sz="2800" dirty="0"/>
              <a:t>0x1234****</a:t>
            </a:r>
            <a:r>
              <a:rPr lang="zh-CN" altLang="en-US" sz="2800" dirty="0"/>
              <a:t>空间中找到有用的跳转指令，如</a:t>
            </a:r>
            <a:r>
              <a:rPr lang="en-US" altLang="zh-CN" sz="2800" dirty="0"/>
              <a:t>JMP ESP</a:t>
            </a:r>
            <a:r>
              <a:rPr lang="zh-CN" altLang="en-US" sz="2800" dirty="0"/>
              <a:t>等，只需用这些找到的跳转指令的地址的低字节替换掉栈中的低字节即可</a:t>
            </a:r>
          </a:p>
          <a:p>
            <a:endParaRPr lang="zh-CN" altLang="en-US" dirty="0"/>
          </a:p>
        </p:txBody>
      </p:sp>
    </p:spTree>
    <p:extLst>
      <p:ext uri="{BB962C8B-B14F-4D97-AF65-F5344CB8AC3E}">
        <p14:creationId xmlns:p14="http://schemas.microsoft.com/office/powerpoint/2010/main" val="352908048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4.4 </a:t>
            </a:r>
            <a:r>
              <a:rPr lang="en-US" altLang="zh-CN" dirty="0" err="1">
                <a:solidFill>
                  <a:srgbClr val="002060"/>
                </a:solidFill>
                <a:latin typeface="黑体" pitchFamily="49" charset="-122"/>
                <a:ea typeface="黑体" pitchFamily="49" charset="-122"/>
                <a:cs typeface="Courier New" pitchFamily="49" charset="0"/>
                <a:sym typeface="Arial" charset="0"/>
              </a:rPr>
              <a:t>SafeSEH</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dirty="0"/>
              <a:t>检测和防止堆栈中的</a:t>
            </a:r>
            <a:r>
              <a:rPr lang="en-US" altLang="zh-CN" dirty="0"/>
              <a:t>SHE</a:t>
            </a:r>
            <a:r>
              <a:rPr lang="zh-CN" altLang="en-US" dirty="0"/>
              <a:t>函数指针被覆盖的技术</a:t>
            </a:r>
            <a:endParaRPr lang="en-US" altLang="zh-CN" dirty="0"/>
          </a:p>
          <a:p>
            <a:pPr>
              <a:buFont typeface="Arial" pitchFamily="34" charset="0"/>
              <a:buChar char="•"/>
            </a:pPr>
            <a:r>
              <a:rPr lang="zh-CN" altLang="en-US" dirty="0"/>
              <a:t>微软在</a:t>
            </a:r>
            <a:r>
              <a:rPr lang="en-US" altLang="zh-CN" dirty="0" err="1"/>
              <a:t>.Net</a:t>
            </a:r>
            <a:r>
              <a:rPr lang="zh-CN" altLang="en-US" dirty="0"/>
              <a:t>编译器中加入</a:t>
            </a:r>
            <a:r>
              <a:rPr lang="en-US" altLang="zh-CN" dirty="0"/>
              <a:t>/</a:t>
            </a:r>
            <a:r>
              <a:rPr lang="en-US" altLang="zh-CN" dirty="0" err="1"/>
              <a:t>SefeSEH</a:t>
            </a:r>
            <a:r>
              <a:rPr lang="zh-CN" altLang="en-US" dirty="0"/>
              <a:t>链接选项</a:t>
            </a:r>
            <a:endParaRPr lang="en-US" altLang="zh-CN" dirty="0"/>
          </a:p>
        </p:txBody>
      </p:sp>
    </p:spTree>
    <p:extLst>
      <p:ext uri="{BB962C8B-B14F-4D97-AF65-F5344CB8AC3E}">
        <p14:creationId xmlns:p14="http://schemas.microsoft.com/office/powerpoint/2010/main" val="308581677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的原理</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a:t>原理：编译器在链接生成二进制映像时，把所有合法的异常处理函数的地址解析出来制成一张安全的</a:t>
            </a:r>
            <a:r>
              <a:rPr lang="en-US" altLang="zh-CN" sz="3200" dirty="0"/>
              <a:t>SEH</a:t>
            </a:r>
            <a:r>
              <a:rPr lang="zh-CN" altLang="en-US" sz="3200" dirty="0"/>
              <a:t>，保存在程序的映像的数据块里，当程序调用异常处理函数时会将函数地址与安全</a:t>
            </a:r>
            <a:r>
              <a:rPr lang="en-US" altLang="zh-CN" sz="3200" dirty="0"/>
              <a:t>SEH</a:t>
            </a:r>
            <a:r>
              <a:rPr lang="zh-CN" altLang="en-US" sz="3200" dirty="0"/>
              <a:t>表中的地址进行匹配，检测调用的异常处理函数是否位于该表中，如果</a:t>
            </a:r>
            <a:r>
              <a:rPr lang="en-US" altLang="zh-CN" sz="3200" dirty="0"/>
              <a:t>IMAGE</a:t>
            </a:r>
            <a:r>
              <a:rPr lang="zh-CN" altLang="en-US" sz="3200" dirty="0"/>
              <a:t>不支持</a:t>
            </a:r>
            <a:r>
              <a:rPr lang="en-US" altLang="zh-CN" sz="3200" dirty="0" err="1"/>
              <a:t>SafeSEH</a:t>
            </a:r>
            <a:r>
              <a:rPr lang="zh-CN" altLang="en-US" sz="3200" dirty="0"/>
              <a:t>，则</a:t>
            </a:r>
            <a:r>
              <a:rPr lang="zh-CN" altLang="en-US" sz="3200" dirty="0">
                <a:solidFill>
                  <a:srgbClr val="FF0000"/>
                </a:solidFill>
              </a:rPr>
              <a:t>表的地址为</a:t>
            </a:r>
            <a:r>
              <a:rPr lang="en-US" altLang="zh-CN" sz="3200" dirty="0">
                <a:solidFill>
                  <a:srgbClr val="FF0000"/>
                </a:solidFill>
              </a:rPr>
              <a:t>0</a:t>
            </a:r>
          </a:p>
          <a:p>
            <a:pPr>
              <a:buFont typeface="Arial" pitchFamily="34" charset="0"/>
              <a:buChar char="•"/>
            </a:pPr>
            <a:r>
              <a:rPr lang="zh-CN" altLang="en-US" sz="3200" dirty="0"/>
              <a:t>加载过程</a:t>
            </a:r>
            <a:endParaRPr lang="en-US" altLang="zh-CN" sz="3200" dirty="0"/>
          </a:p>
          <a:p>
            <a:pPr>
              <a:buFont typeface="Arial" pitchFamily="34" charset="0"/>
              <a:buChar char="•"/>
            </a:pPr>
            <a:r>
              <a:rPr lang="zh-CN" altLang="en-US" sz="3200" dirty="0"/>
              <a:t>异常处理过程</a:t>
            </a:r>
          </a:p>
          <a:p>
            <a:endParaRPr lang="zh-CN" altLang="en-US" dirty="0"/>
          </a:p>
        </p:txBody>
      </p:sp>
    </p:spTree>
    <p:extLst>
      <p:ext uri="{BB962C8B-B14F-4D97-AF65-F5344CB8AC3E}">
        <p14:creationId xmlns:p14="http://schemas.microsoft.com/office/powerpoint/2010/main" val="139212518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a:t>
            </a:r>
            <a:endParaRPr lang="zh-CN" altLang="en-US" dirty="0"/>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加载过程</a:t>
            </a:r>
            <a:endParaRPr lang="en-US" altLang="zh-CN" dirty="0"/>
          </a:p>
          <a:p>
            <a:pPr marL="1143000" lvl="1" indent="-742950"/>
            <a:r>
              <a:rPr lang="zh-CN" altLang="en-US" dirty="0"/>
              <a:t>当程序的</a:t>
            </a:r>
            <a:r>
              <a:rPr lang="en-US" altLang="zh-CN" dirty="0"/>
              <a:t>IMAGE</a:t>
            </a:r>
            <a:r>
              <a:rPr lang="zh-CN" altLang="en-US" dirty="0"/>
              <a:t>被加载到内存时，系统会定位并读取合法</a:t>
            </a:r>
            <a:r>
              <a:rPr lang="en-US" altLang="zh-CN" dirty="0"/>
              <a:t>SEH</a:t>
            </a:r>
            <a:r>
              <a:rPr lang="zh-CN" altLang="en-US" dirty="0"/>
              <a:t>、函数表的地址，使用</a:t>
            </a:r>
            <a:r>
              <a:rPr lang="en-US" altLang="zh-CN" dirty="0" err="1"/>
              <a:t>Shareuser</a:t>
            </a:r>
            <a:r>
              <a:rPr lang="zh-CN" altLang="en-US" dirty="0"/>
              <a:t>内存的一个随机数加密。将加密后的</a:t>
            </a:r>
            <a:r>
              <a:rPr lang="en-US" altLang="zh-CN" dirty="0"/>
              <a:t>SEH</a:t>
            </a:r>
            <a:r>
              <a:rPr lang="zh-CN" altLang="en-US" dirty="0"/>
              <a:t>函数表的加密地址，</a:t>
            </a:r>
            <a:r>
              <a:rPr lang="en-US" altLang="zh-CN" dirty="0"/>
              <a:t>IMAGE</a:t>
            </a:r>
            <a:r>
              <a:rPr lang="zh-CN" altLang="en-US" dirty="0"/>
              <a:t>的开始地址，</a:t>
            </a:r>
            <a:r>
              <a:rPr lang="en-US" altLang="zh-CN" dirty="0"/>
              <a:t>IMAGE</a:t>
            </a:r>
            <a:r>
              <a:rPr lang="zh-CN" altLang="en-US" dirty="0"/>
              <a:t>的长度，合法</a:t>
            </a:r>
            <a:r>
              <a:rPr lang="en-US" altLang="zh-CN" dirty="0"/>
              <a:t>SEH</a:t>
            </a:r>
            <a:r>
              <a:rPr lang="zh-CN" altLang="en-US" dirty="0"/>
              <a:t>的函数作为一条记录放入</a:t>
            </a:r>
            <a:r>
              <a:rPr lang="en-US" altLang="zh-CN" dirty="0" err="1"/>
              <a:t>ntdll</a:t>
            </a:r>
            <a:r>
              <a:rPr lang="zh-CN" altLang="en-US" dirty="0"/>
              <a:t>加载模块数据内存中</a:t>
            </a:r>
            <a:endParaRPr lang="en-US" altLang="zh-CN" dirty="0"/>
          </a:p>
          <a:p>
            <a:endParaRPr lang="zh-CN" altLang="en-US" dirty="0"/>
          </a:p>
        </p:txBody>
      </p:sp>
    </p:spTree>
    <p:extLst>
      <p:ext uri="{BB962C8B-B14F-4D97-AF65-F5344CB8AC3E}">
        <p14:creationId xmlns:p14="http://schemas.microsoft.com/office/powerpoint/2010/main" val="311931121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742950" indent="-742950"/>
            <a:r>
              <a:rPr lang="en-US" altLang="zh-CN" dirty="0"/>
              <a:t>2. </a:t>
            </a:r>
            <a:r>
              <a:rPr lang="zh-CN" altLang="en-US" sz="3200" dirty="0"/>
              <a:t>异常处理过程</a:t>
            </a:r>
            <a:endParaRPr lang="en-US" altLang="zh-CN" sz="3200" dirty="0"/>
          </a:p>
          <a:p>
            <a:pPr marL="742950" indent="-742950"/>
            <a:r>
              <a:rPr lang="en-US" altLang="zh-CN" sz="3200" dirty="0"/>
              <a:t>	</a:t>
            </a:r>
            <a:r>
              <a:rPr lang="zh-CN" altLang="en-US" sz="3200" dirty="0"/>
              <a:t>在程序运行中，如果发生异常，需要调用异常处理函数，系统会逐个检查异常处理函数是否有效，在表中是否有记录</a:t>
            </a:r>
            <a:endParaRPr lang="en-US" altLang="zh-CN" sz="3200" dirty="0"/>
          </a:p>
          <a:p>
            <a:pPr marL="742950" indent="-742950"/>
            <a:r>
              <a:rPr lang="en-US" altLang="zh-CN" sz="3200" dirty="0"/>
              <a:t>	</a:t>
            </a:r>
            <a:r>
              <a:rPr lang="zh-CN" altLang="en-US" sz="3200" dirty="0"/>
              <a:t>（</a:t>
            </a:r>
            <a:r>
              <a:rPr lang="en-US" altLang="zh-CN" sz="3200" dirty="0"/>
              <a:t>1</a:t>
            </a:r>
            <a:r>
              <a:rPr lang="zh-CN" altLang="en-US" sz="3200" dirty="0"/>
              <a:t>）检测异常处理函数是否位于栈中</a:t>
            </a:r>
            <a:endParaRPr lang="en-US" altLang="zh-CN" sz="3200" dirty="0"/>
          </a:p>
          <a:p>
            <a:pPr marL="0" indent="0"/>
            <a:r>
              <a:rPr lang="en-US" altLang="zh-CN" sz="3200" dirty="0"/>
              <a:t>      </a:t>
            </a:r>
            <a:r>
              <a:rPr lang="zh-CN" altLang="en-US" sz="3200" dirty="0"/>
              <a:t>（</a:t>
            </a:r>
            <a:r>
              <a:rPr lang="en-US" altLang="zh-CN" sz="3200" dirty="0"/>
              <a:t>2</a:t>
            </a:r>
            <a:r>
              <a:rPr lang="zh-CN" altLang="en-US" sz="3200" dirty="0"/>
              <a:t>）如果异常处理程序的指针不是一个栈中的地址，那么这个地址会再次被检查是否属于一个</a:t>
            </a:r>
            <a:r>
              <a:rPr lang="en-US" altLang="zh-CN" sz="3200" dirty="0"/>
              <a:t>IMAGE</a:t>
            </a:r>
            <a:r>
              <a:rPr lang="zh-CN" altLang="en-US" sz="3200" dirty="0"/>
              <a:t>的地址空间</a:t>
            </a:r>
          </a:p>
          <a:p>
            <a:endParaRPr lang="zh-CN" altLang="en-US" dirty="0"/>
          </a:p>
        </p:txBody>
      </p:sp>
    </p:spTree>
    <p:extLst>
      <p:ext uri="{BB962C8B-B14F-4D97-AF65-F5344CB8AC3E}">
        <p14:creationId xmlns:p14="http://schemas.microsoft.com/office/powerpoint/2010/main" val="855449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1143000" lvl="1" indent="-742950">
              <a:buFont typeface="Arial" panose="020B0604020202020204" pitchFamily="34" charset="0"/>
              <a:buChar char="•"/>
            </a:pPr>
            <a:r>
              <a:rPr lang="zh-CN" altLang="en-US" sz="2400" dirty="0"/>
              <a:t>如果属于</a:t>
            </a:r>
            <a:r>
              <a:rPr lang="en-US" altLang="zh-CN" sz="2400" dirty="0"/>
              <a:t>,</a:t>
            </a:r>
            <a:r>
              <a:rPr lang="zh-CN" altLang="en-US" sz="2400" dirty="0"/>
              <a:t>则读取</a:t>
            </a:r>
            <a:r>
              <a:rPr lang="en-US" altLang="zh-CN" sz="2400" dirty="0" err="1"/>
              <a:t>ntdll</a:t>
            </a:r>
            <a:r>
              <a:rPr lang="zh-CN" altLang="en-US" sz="2400" dirty="0"/>
              <a:t>的加载模块数据内存对应的“</a:t>
            </a:r>
            <a:r>
              <a:rPr lang="en-US" altLang="zh-CN" sz="2400" dirty="0"/>
              <a:t>SEH</a:t>
            </a:r>
            <a:r>
              <a:rPr lang="zh-CN" altLang="en-US" sz="2400" dirty="0"/>
              <a:t>相关数据”，读出</a:t>
            </a:r>
            <a:r>
              <a:rPr lang="en-US" altLang="zh-CN" sz="2400" dirty="0" err="1"/>
              <a:t>Shareuser</a:t>
            </a:r>
            <a:r>
              <a:rPr lang="zh-CN" altLang="en-US" sz="2400" dirty="0"/>
              <a:t>内存中的一个随机数，解密</a:t>
            </a:r>
            <a:r>
              <a:rPr lang="en-US" altLang="zh-CN" sz="2400" dirty="0"/>
              <a:t>SEH</a:t>
            </a:r>
            <a:r>
              <a:rPr lang="zh-CN" altLang="en-US" sz="2400" dirty="0"/>
              <a:t>函数表的加密地址，读出真实的</a:t>
            </a:r>
            <a:r>
              <a:rPr lang="en-US" altLang="zh-CN" sz="2400" dirty="0"/>
              <a:t>SEH</a:t>
            </a:r>
            <a:r>
              <a:rPr lang="zh-CN" altLang="en-US" sz="2400" dirty="0"/>
              <a:t>函数表地址。如果该地址不为</a:t>
            </a:r>
            <a:r>
              <a:rPr lang="en-US" altLang="zh-CN" sz="2400" dirty="0"/>
              <a:t>0</a:t>
            </a:r>
            <a:r>
              <a:rPr lang="zh-CN" altLang="en-US" sz="2400" dirty="0"/>
              <a:t>，计算合法的</a:t>
            </a:r>
            <a:r>
              <a:rPr lang="en-US" altLang="zh-CN" sz="2400" dirty="0"/>
              <a:t>SEH</a:t>
            </a:r>
            <a:r>
              <a:rPr lang="zh-CN" altLang="en-US" sz="2400" dirty="0"/>
              <a:t>函数的地址并和当前的</a:t>
            </a:r>
            <a:r>
              <a:rPr lang="en-US" altLang="zh-CN" sz="2400" dirty="0"/>
              <a:t>SHE</a:t>
            </a:r>
            <a:r>
              <a:rPr lang="zh-CN" altLang="en-US" sz="2400" dirty="0"/>
              <a:t>地址比较，符合，则执行</a:t>
            </a:r>
            <a:r>
              <a:rPr lang="en-US" altLang="zh-CN" sz="2400" dirty="0"/>
              <a:t>SEH</a:t>
            </a:r>
            <a:r>
              <a:rPr lang="zh-CN" altLang="en-US" sz="2400" dirty="0"/>
              <a:t>函数。</a:t>
            </a:r>
            <a:endParaRPr lang="en-US" altLang="zh-CN" sz="2400" dirty="0"/>
          </a:p>
          <a:p>
            <a:pPr marL="742950" indent="-742950"/>
            <a:endParaRPr lang="en-US" altLang="zh-CN" sz="3200" dirty="0"/>
          </a:p>
          <a:p>
            <a:pPr marL="742950" indent="-742950"/>
            <a:endParaRPr lang="en-US" altLang="zh-CN" sz="3200" dirty="0"/>
          </a:p>
          <a:p>
            <a:pPr marL="742950" indent="-742950">
              <a:buFont typeface="Arial" pitchFamily="34" charset="0"/>
              <a:buChar char="•"/>
            </a:pPr>
            <a:endParaRPr lang="zh-CN" altLang="en-US" dirty="0"/>
          </a:p>
          <a:p>
            <a:endParaRPr lang="zh-CN" altLang="en-US" dirty="0"/>
          </a:p>
        </p:txBody>
      </p:sp>
      <p:sp>
        <p:nvSpPr>
          <p:cNvPr id="4" name="圆角矩形标注 3"/>
          <p:cNvSpPr/>
          <p:nvPr/>
        </p:nvSpPr>
        <p:spPr>
          <a:xfrm>
            <a:off x="4211960" y="3068960"/>
            <a:ext cx="3456384" cy="720080"/>
          </a:xfrm>
          <a:prstGeom prst="wedgeRoundRectCallout">
            <a:avLst>
              <a:gd name="adj1" fmla="val -19683"/>
              <a:gd name="adj2" fmla="val -1454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地址为</a:t>
            </a:r>
            <a:r>
              <a:rPr lang="en-US" altLang="zh-CN" dirty="0"/>
              <a:t>0</a:t>
            </a:r>
            <a:r>
              <a:rPr lang="zh-CN" altLang="en-US" dirty="0"/>
              <a:t>怎么处理？</a:t>
            </a:r>
          </a:p>
        </p:txBody>
      </p:sp>
      <p:sp>
        <p:nvSpPr>
          <p:cNvPr id="5" name="圆角矩形标注 4"/>
          <p:cNvSpPr/>
          <p:nvPr/>
        </p:nvSpPr>
        <p:spPr>
          <a:xfrm>
            <a:off x="4211960" y="3068960"/>
            <a:ext cx="3456384" cy="720080"/>
          </a:xfrm>
          <a:prstGeom prst="wedgeRoundRectCallout">
            <a:avLst>
              <a:gd name="adj1" fmla="val -19683"/>
              <a:gd name="adj2" fmla="val -1454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只要该函数内存具有可执行属性，则都可以执行</a:t>
            </a:r>
          </a:p>
        </p:txBody>
      </p:sp>
    </p:spTree>
    <p:extLst>
      <p:ext uri="{BB962C8B-B14F-4D97-AF65-F5344CB8AC3E}">
        <p14:creationId xmlns:p14="http://schemas.microsoft.com/office/powerpoint/2010/main" val="2436905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742950" indent="-742950">
              <a:buFont typeface="Arial" pitchFamily="34" charset="0"/>
              <a:buChar char="•"/>
            </a:pPr>
            <a:r>
              <a:rPr lang="zh-CN" altLang="en-US" sz="2800" dirty="0"/>
              <a:t>如果不属于</a:t>
            </a:r>
            <a:r>
              <a:rPr lang="en-US" altLang="zh-CN" sz="2800" dirty="0"/>
              <a:t>,</a:t>
            </a:r>
            <a:r>
              <a:rPr lang="zh-CN" altLang="en-US" sz="2800" dirty="0"/>
              <a:t>则检查该地址的内存属性。如果异常处理函数位于不可执行页上，则检查</a:t>
            </a:r>
            <a:r>
              <a:rPr lang="en-US" altLang="zh-CN" sz="2800" dirty="0"/>
              <a:t>DEP</a:t>
            </a:r>
            <a:r>
              <a:rPr lang="zh-CN" altLang="en-US" sz="2800" dirty="0"/>
              <a:t>的开启状态，如果开启了</a:t>
            </a:r>
            <a:r>
              <a:rPr lang="en-US" altLang="zh-CN" sz="2800" dirty="0"/>
              <a:t>DEP</a:t>
            </a:r>
            <a:r>
              <a:rPr lang="zh-CN" altLang="en-US" sz="2800" dirty="0"/>
              <a:t>，则不执行，返回；如果没有开启</a:t>
            </a:r>
            <a:r>
              <a:rPr lang="en-US" altLang="zh-CN" sz="2800" dirty="0"/>
              <a:t>DEP</a:t>
            </a:r>
            <a:r>
              <a:rPr lang="zh-CN" altLang="en-US" sz="2800" dirty="0"/>
              <a:t>，则执行不可执行页上的异常处理函数</a:t>
            </a:r>
            <a:endParaRPr lang="en-US" altLang="zh-CN" sz="2800" dirty="0"/>
          </a:p>
          <a:p>
            <a:pPr marL="742950" indent="-742950">
              <a:buFont typeface="Arial" pitchFamily="34" charset="0"/>
              <a:buChar char="•"/>
            </a:pPr>
            <a:r>
              <a:rPr lang="zh-CN" altLang="en-US" sz="2800" dirty="0"/>
              <a:t>如果异常处理函数处于函数地址位于可执行页面，则判断系统是否允许跳转到加载模块的内存空间外执行，如果允许则验证通过，可以执行异常处理函数；否则验证失败，返回。</a:t>
            </a:r>
            <a:endParaRPr lang="en-US" altLang="zh-CN" sz="2800" dirty="0"/>
          </a:p>
          <a:p>
            <a:pPr marL="742950" indent="-742950"/>
            <a:endParaRPr lang="en-US" altLang="zh-CN" sz="3200" dirty="0"/>
          </a:p>
          <a:p>
            <a:pPr marL="742950" indent="-742950">
              <a:buFont typeface="Arial" pitchFamily="34" charset="0"/>
              <a:buChar char="•"/>
            </a:pPr>
            <a:endParaRPr lang="zh-CN" altLang="en-US" dirty="0"/>
          </a:p>
          <a:p>
            <a:endParaRPr lang="zh-CN" altLang="en-US" dirty="0"/>
          </a:p>
        </p:txBody>
      </p:sp>
    </p:spTree>
    <p:extLst>
      <p:ext uri="{BB962C8B-B14F-4D97-AF65-F5344CB8AC3E}">
        <p14:creationId xmlns:p14="http://schemas.microsoft.com/office/powerpoint/2010/main" val="204440067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SafeSEH</a:t>
            </a:r>
            <a:r>
              <a:rPr lang="zh-CN" altLang="en-US" dirty="0"/>
              <a:t>的安全性分析</a:t>
            </a:r>
          </a:p>
        </p:txBody>
      </p:sp>
      <p:sp>
        <p:nvSpPr>
          <p:cNvPr id="3" name="内容占位符 2"/>
          <p:cNvSpPr>
            <a:spLocks noGrp="1"/>
          </p:cNvSpPr>
          <p:nvPr>
            <p:ph idx="1"/>
          </p:nvPr>
        </p:nvSpPr>
        <p:spPr/>
        <p:txBody>
          <a:bodyPr/>
          <a:lstStyle/>
          <a:p>
            <a:pPr>
              <a:buFont typeface="Arial" pitchFamily="34" charset="0"/>
              <a:buChar char="•"/>
            </a:pPr>
            <a:r>
              <a:rPr lang="zh-CN" altLang="en-US" dirty="0"/>
              <a:t>是一种有效的漏洞利用防护机制</a:t>
            </a:r>
            <a:endParaRPr lang="en-US" altLang="zh-CN" dirty="0"/>
          </a:p>
          <a:p>
            <a:pPr>
              <a:buFont typeface="Arial" pitchFamily="34" charset="0"/>
              <a:buChar char="•"/>
            </a:pPr>
            <a:r>
              <a:rPr lang="zh-CN" altLang="en-US" dirty="0"/>
              <a:t>存在大量第三方程序和库未使用</a:t>
            </a:r>
            <a:r>
              <a:rPr lang="en-US" altLang="zh-CN" dirty="0" err="1"/>
              <a:t>.Net</a:t>
            </a:r>
            <a:r>
              <a:rPr lang="zh-CN" altLang="en-US" dirty="0"/>
              <a:t>编译或者未采用</a:t>
            </a:r>
            <a:r>
              <a:rPr lang="en-US" altLang="zh-CN" dirty="0"/>
              <a:t>/</a:t>
            </a:r>
            <a:r>
              <a:rPr lang="en-US" altLang="zh-CN" dirty="0" err="1"/>
              <a:t>safeSEH</a:t>
            </a:r>
            <a:r>
              <a:rPr lang="zh-CN" altLang="en-US" dirty="0"/>
              <a:t>连接选项</a:t>
            </a:r>
            <a:endParaRPr lang="en-US" altLang="zh-CN" dirty="0"/>
          </a:p>
          <a:p>
            <a:pPr>
              <a:buFont typeface="Arial" pitchFamily="34" charset="0"/>
              <a:buChar char="•"/>
            </a:pPr>
            <a:r>
              <a:rPr lang="zh-CN" altLang="en-US" dirty="0"/>
              <a:t>绕过方法</a:t>
            </a:r>
            <a:endParaRPr lang="en-US" altLang="zh-CN" dirty="0"/>
          </a:p>
          <a:p>
            <a:pPr marL="1200150" lvl="1" indent="-742950">
              <a:buFont typeface="+mj-lt"/>
              <a:buAutoNum type="arabicPeriod"/>
            </a:pPr>
            <a:r>
              <a:rPr lang="zh-CN" altLang="en-US" sz="3200" dirty="0"/>
              <a:t>利用未启用</a:t>
            </a:r>
            <a:r>
              <a:rPr lang="en-US" altLang="zh-CN" sz="3200" dirty="0" err="1"/>
              <a:t>SafeSEH</a:t>
            </a:r>
            <a:r>
              <a:rPr lang="zh-CN" altLang="en-US" sz="3200" dirty="0"/>
              <a:t>的模块作为跳板</a:t>
            </a:r>
            <a:endParaRPr lang="en-US" altLang="zh-CN" sz="3200" dirty="0"/>
          </a:p>
          <a:p>
            <a:pPr marL="1200150" lvl="1" indent="-742950">
              <a:buFont typeface="+mj-lt"/>
              <a:buAutoNum type="arabicPeriod"/>
            </a:pPr>
            <a:r>
              <a:rPr lang="zh-CN" altLang="en-US" sz="3200" dirty="0"/>
              <a:t>利用加载模块之外的地址进行绕过：如</a:t>
            </a:r>
            <a:r>
              <a:rPr lang="en-US" altLang="zh-CN" sz="3200" dirty="0"/>
              <a:t>SHE</a:t>
            </a:r>
            <a:r>
              <a:rPr lang="zh-CN" altLang="en-US" sz="3200" dirty="0"/>
              <a:t>中的异常处理函数指向堆区，则通常可以将</a:t>
            </a:r>
            <a:r>
              <a:rPr lang="en-US" altLang="zh-CN" sz="3200" dirty="0"/>
              <a:t>shellcode</a:t>
            </a:r>
            <a:r>
              <a:rPr lang="zh-CN" altLang="en-US" sz="3200" dirty="0"/>
              <a:t>布置到堆区以触发执行</a:t>
            </a:r>
          </a:p>
        </p:txBody>
      </p:sp>
    </p:spTree>
    <p:extLst>
      <p:ext uri="{BB962C8B-B14F-4D97-AF65-F5344CB8AC3E}">
        <p14:creationId xmlns:p14="http://schemas.microsoft.com/office/powerpoint/2010/main" val="175643408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4.5 EMET</a:t>
            </a:r>
            <a:br>
              <a:rPr lang="zh-CN" altLang="zh-CN" dirty="0">
                <a:solidFill>
                  <a:srgbClr val="002060"/>
                </a:solidFill>
                <a:latin typeface="黑体" pitchFamily="49" charset="-122"/>
                <a:ea typeface="黑体" pitchFamily="49" charset="-122"/>
                <a:cs typeface="Courier New" pitchFamily="49" charset="0"/>
                <a:sym typeface="Arial" charset="0"/>
              </a:rPr>
            </a:b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dirty="0"/>
              <a:t>微软推出的一套用来缓解漏洞攻击，提高应用软件安全性的工具。用户自行选择安装工具</a:t>
            </a:r>
            <a:endParaRPr lang="en-US" altLang="zh-CN" dirty="0"/>
          </a:p>
          <a:p>
            <a:pPr>
              <a:buFont typeface="Arial" pitchFamily="34" charset="0"/>
              <a:buChar char="•"/>
            </a:pPr>
            <a:r>
              <a:rPr lang="zh-CN" altLang="en-US" dirty="0"/>
              <a:t>特点</a:t>
            </a:r>
            <a:endParaRPr lang="en-US" altLang="zh-CN" dirty="0"/>
          </a:p>
          <a:p>
            <a:pPr marL="1200150" lvl="1" indent="-742950">
              <a:buFont typeface="+mj-lt"/>
              <a:buAutoNum type="arabicPeriod"/>
            </a:pPr>
            <a:r>
              <a:rPr lang="zh-CN" altLang="en-US" dirty="0"/>
              <a:t>增强型</a:t>
            </a:r>
            <a:r>
              <a:rPr lang="en-US" altLang="zh-CN" dirty="0"/>
              <a:t>DEP</a:t>
            </a:r>
          </a:p>
          <a:p>
            <a:pPr marL="1200150" lvl="1" indent="-742950">
              <a:buFont typeface="+mj-lt"/>
              <a:buAutoNum type="arabicPeriod"/>
            </a:pPr>
            <a:r>
              <a:rPr lang="zh-CN" altLang="en-US" dirty="0"/>
              <a:t>升级版</a:t>
            </a:r>
            <a:r>
              <a:rPr lang="en-US" altLang="zh-CN" dirty="0" err="1"/>
              <a:t>SafeSEH</a:t>
            </a:r>
            <a:endParaRPr lang="en-US" altLang="zh-CN" dirty="0"/>
          </a:p>
          <a:p>
            <a:pPr marL="1200150" lvl="1" indent="-742950">
              <a:buFont typeface="+mj-lt"/>
              <a:buAutoNum type="arabicPeriod"/>
            </a:pPr>
            <a:r>
              <a:rPr lang="zh-CN" altLang="en-US" dirty="0"/>
              <a:t>强制性</a:t>
            </a:r>
            <a:r>
              <a:rPr lang="en-US" altLang="zh-CN" dirty="0"/>
              <a:t>ASLR</a:t>
            </a:r>
          </a:p>
          <a:p>
            <a:pPr marL="1200150" lvl="1" indent="-742950">
              <a:buFont typeface="+mj-lt"/>
              <a:buAutoNum type="arabicPeriod"/>
            </a:pPr>
            <a:r>
              <a:rPr lang="en-US" altLang="zh-CN" dirty="0" err="1"/>
              <a:t>HeapSpray</a:t>
            </a:r>
            <a:r>
              <a:rPr lang="zh-CN" altLang="en-US" dirty="0"/>
              <a:t>防护</a:t>
            </a:r>
          </a:p>
        </p:txBody>
      </p:sp>
    </p:spTree>
    <p:extLst>
      <p:ext uri="{BB962C8B-B14F-4D97-AF65-F5344CB8AC3E}">
        <p14:creationId xmlns:p14="http://schemas.microsoft.com/office/powerpoint/2010/main" val="6400006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数据执行保护</a:t>
            </a:r>
            <a:r>
              <a:rPr lang="en-US" altLang="zh-CN" dirty="0"/>
              <a:t>——DEP</a:t>
            </a:r>
            <a:endParaRPr lang="zh-CN" altLang="en-US" dirty="0"/>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a:t>栈溢出核心问题</a:t>
            </a:r>
            <a:endParaRPr lang="en-US" altLang="zh-CN" dirty="0"/>
          </a:p>
          <a:p>
            <a:pPr marL="971550" lvl="1" indent="-571500">
              <a:buFont typeface="Arial" panose="020B0604020202020204" pitchFamily="34" charset="0"/>
              <a:buChar char="•"/>
            </a:pPr>
            <a:r>
              <a:rPr lang="zh-CN" altLang="en-US" dirty="0"/>
              <a:t>栈溢出后，指令跳转到位于栈中的</a:t>
            </a:r>
            <a:r>
              <a:rPr lang="en-US" altLang="zh-CN" dirty="0"/>
              <a:t>shellcode</a:t>
            </a:r>
            <a:r>
              <a:rPr lang="zh-CN" altLang="en-US" dirty="0"/>
              <a:t>执行</a:t>
            </a:r>
            <a:endParaRPr lang="en-US" altLang="zh-CN" dirty="0"/>
          </a:p>
          <a:p>
            <a:pPr marL="971550" lvl="1" indent="-571500">
              <a:buFont typeface="Arial" panose="020B0604020202020204" pitchFamily="34" charset="0"/>
              <a:buChar char="•"/>
            </a:pPr>
            <a:r>
              <a:rPr lang="zh-CN" altLang="en-US" dirty="0"/>
              <a:t>未区分数据和代码</a:t>
            </a:r>
          </a:p>
        </p:txBody>
      </p:sp>
    </p:spTree>
    <p:extLst>
      <p:ext uri="{BB962C8B-B14F-4D97-AF65-F5344CB8AC3E}">
        <p14:creationId xmlns:p14="http://schemas.microsoft.com/office/powerpoint/2010/main" val="15333420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a:t>
            </a:r>
            <a:r>
              <a:rPr lang="zh-CN" altLang="en-US" dirty="0"/>
              <a:t>（</a:t>
            </a:r>
            <a:r>
              <a:rPr lang="en-US" altLang="zh-CN" dirty="0"/>
              <a:t>data </a:t>
            </a:r>
            <a:r>
              <a:rPr lang="en-US" altLang="zh-CN" dirty="0" err="1"/>
              <a:t>executiong</a:t>
            </a:r>
            <a:r>
              <a:rPr lang="en-US" altLang="zh-CN" dirty="0"/>
              <a:t> prevention)</a:t>
            </a:r>
            <a:br>
              <a:rPr lang="en-US" altLang="zh-CN" dirty="0"/>
            </a:br>
            <a:r>
              <a:rPr lang="zh-CN" altLang="en-US" dirty="0"/>
              <a:t>）</a:t>
            </a:r>
          </a:p>
        </p:txBody>
      </p:sp>
      <p:sp>
        <p:nvSpPr>
          <p:cNvPr id="3" name="内容占位符 2"/>
          <p:cNvSpPr>
            <a:spLocks noGrp="1"/>
          </p:cNvSpPr>
          <p:nvPr>
            <p:ph idx="1"/>
          </p:nvPr>
        </p:nvSpPr>
        <p:spPr/>
        <p:txBody>
          <a:bodyPr/>
          <a:lstStyle/>
          <a:p>
            <a:pPr>
              <a:buFont typeface="Arial" pitchFamily="34" charset="0"/>
              <a:buChar char="•"/>
            </a:pPr>
            <a:r>
              <a:rPr lang="en-US" altLang="zh-CN" dirty="0"/>
              <a:t>DEP</a:t>
            </a:r>
            <a:r>
              <a:rPr lang="zh-CN" altLang="en-US" dirty="0"/>
              <a:t>是微软随</a:t>
            </a:r>
            <a:r>
              <a:rPr lang="en-US" altLang="zh-CN" dirty="0" err="1"/>
              <a:t>Wondows</a:t>
            </a:r>
            <a:r>
              <a:rPr lang="en-US" altLang="zh-CN" dirty="0"/>
              <a:t> XP SP2</a:t>
            </a:r>
            <a:r>
              <a:rPr lang="zh-CN" altLang="en-US" dirty="0"/>
              <a:t>和</a:t>
            </a:r>
            <a:r>
              <a:rPr lang="en-US" altLang="zh-CN" dirty="0"/>
              <a:t>Windows 2003 SP1</a:t>
            </a:r>
            <a:r>
              <a:rPr lang="zh-CN" altLang="en-US" dirty="0"/>
              <a:t>的发布而引入的数据执行保护机制</a:t>
            </a:r>
            <a:endParaRPr lang="en-US" altLang="zh-CN" dirty="0"/>
          </a:p>
        </p:txBody>
      </p:sp>
    </p:spTree>
    <p:extLst>
      <p:ext uri="{BB962C8B-B14F-4D97-AF65-F5344CB8AC3E}">
        <p14:creationId xmlns:p14="http://schemas.microsoft.com/office/powerpoint/2010/main" val="18397413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类似</a:t>
            </a:r>
            <a:r>
              <a:rPr lang="en-US" altLang="zh-CN" dirty="0"/>
              <a:t>DEP</a:t>
            </a:r>
            <a:r>
              <a:rPr lang="zh-CN" altLang="en-US" dirty="0"/>
              <a:t>内存保护方式</a:t>
            </a:r>
            <a:br>
              <a:rPr lang="en-US" altLang="zh-CN" dirty="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通用称呼是“</a:t>
            </a:r>
            <a:r>
              <a:rPr lang="en-US" altLang="zh-CN" dirty="0"/>
              <a:t>No </a:t>
            </a:r>
            <a:r>
              <a:rPr lang="en-US" altLang="zh-CN" dirty="0" err="1"/>
              <a:t>eXecute</a:t>
            </a:r>
            <a:r>
              <a:rPr lang="zh-CN" altLang="en-US" dirty="0"/>
              <a:t>”</a:t>
            </a:r>
            <a:endParaRPr lang="en-US" altLang="zh-CN" dirty="0"/>
          </a:p>
          <a:p>
            <a:pPr>
              <a:buFont typeface="Arial" pitchFamily="34" charset="0"/>
              <a:buChar char="•"/>
            </a:pPr>
            <a:r>
              <a:rPr lang="en-US" altLang="zh-CN" dirty="0"/>
              <a:t>Intel</a:t>
            </a:r>
            <a:r>
              <a:rPr lang="zh-CN" altLang="en-US" dirty="0"/>
              <a:t>把这种技术称为“</a:t>
            </a:r>
            <a:r>
              <a:rPr lang="en-US" altLang="zh-CN" dirty="0"/>
              <a:t>execute disable</a:t>
            </a:r>
            <a:r>
              <a:rPr lang="zh-CN" altLang="en-US" dirty="0"/>
              <a:t>”或“</a:t>
            </a:r>
            <a:r>
              <a:rPr lang="en-US" altLang="zh-CN" dirty="0"/>
              <a:t>XD-bit</a:t>
            </a:r>
            <a:r>
              <a:rPr lang="zh-CN" altLang="en-US" dirty="0"/>
              <a:t>”</a:t>
            </a:r>
            <a:endParaRPr lang="en-US" altLang="zh-CN" dirty="0"/>
          </a:p>
          <a:p>
            <a:pPr>
              <a:buFont typeface="Arial" pitchFamily="34" charset="0"/>
              <a:buChar char="•"/>
            </a:pPr>
            <a:r>
              <a:rPr lang="en-US" altLang="zh-CN" dirty="0"/>
              <a:t>AMD</a:t>
            </a:r>
            <a:r>
              <a:rPr lang="zh-CN" altLang="en-US" dirty="0"/>
              <a:t>把它称为“</a:t>
            </a:r>
            <a:r>
              <a:rPr lang="en-US" altLang="zh-CN" dirty="0"/>
              <a:t>enhanced virus protection</a:t>
            </a:r>
            <a:r>
              <a:rPr lang="zh-CN" altLang="en-US" dirty="0"/>
              <a:t>”，也表示为</a:t>
            </a:r>
            <a:r>
              <a:rPr lang="en-US" altLang="zh-CN" dirty="0"/>
              <a:t>W^X</a:t>
            </a:r>
            <a:r>
              <a:rPr lang="zh-CN" altLang="en-US" dirty="0"/>
              <a:t>，意思：可写或可执行，但二者决不允许同时发生</a:t>
            </a:r>
            <a:endParaRPr lang="en-US" altLang="zh-CN" dirty="0"/>
          </a:p>
          <a:p>
            <a:endParaRPr lang="zh-CN" altLang="en-US" dirty="0"/>
          </a:p>
        </p:txBody>
      </p:sp>
    </p:spTree>
    <p:extLst>
      <p:ext uri="{BB962C8B-B14F-4D97-AF65-F5344CB8AC3E}">
        <p14:creationId xmlns:p14="http://schemas.microsoft.com/office/powerpoint/2010/main" val="15855806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a:t>
            </a:r>
            <a:r>
              <a:rPr lang="zh-CN" altLang="en-US" dirty="0"/>
              <a:t>技术提出</a:t>
            </a:r>
          </a:p>
        </p:txBody>
      </p:sp>
      <p:sp>
        <p:nvSpPr>
          <p:cNvPr id="3" name="内容占位符 2"/>
          <p:cNvSpPr>
            <a:spLocks noGrp="1"/>
          </p:cNvSpPr>
          <p:nvPr>
            <p:ph idx="1"/>
          </p:nvPr>
        </p:nvSpPr>
        <p:spPr/>
        <p:txBody>
          <a:bodyPr/>
          <a:lstStyle/>
          <a:p>
            <a:r>
              <a:rPr lang="zh-CN" altLang="en-US" dirty="0"/>
              <a:t>早期，缺乏硬件支持，软件保护方式没有达到实际效果。</a:t>
            </a:r>
            <a:r>
              <a:rPr lang="en-US" altLang="zh-CN" dirty="0"/>
              <a:t>Sun</a:t>
            </a:r>
            <a:r>
              <a:rPr lang="zh-CN" altLang="en-US" dirty="0"/>
              <a:t> </a:t>
            </a:r>
            <a:r>
              <a:rPr lang="en-US" altLang="zh-CN" dirty="0"/>
              <a:t>Solaris</a:t>
            </a:r>
            <a:r>
              <a:rPr lang="zh-CN" altLang="en-US" dirty="0"/>
              <a:t>和</a:t>
            </a:r>
            <a:r>
              <a:rPr lang="en-US" altLang="zh-CN" dirty="0"/>
              <a:t>NT</a:t>
            </a:r>
            <a:r>
              <a:rPr lang="zh-CN" altLang="en-US" dirty="0"/>
              <a:t>系统的</a:t>
            </a:r>
            <a:r>
              <a:rPr lang="en-US" altLang="zh-CN" dirty="0" err="1"/>
              <a:t>VirtualProtect</a:t>
            </a:r>
            <a:r>
              <a:rPr lang="zh-CN" altLang="en-US" dirty="0"/>
              <a:t>函数的使用</a:t>
            </a:r>
            <a:endParaRPr lang="en-US" altLang="zh-CN" dirty="0"/>
          </a:p>
          <a:p>
            <a:r>
              <a:rPr lang="en-US" altLang="zh-CN" dirty="0"/>
              <a:t>2003</a:t>
            </a:r>
            <a:r>
              <a:rPr lang="zh-CN" altLang="en-US" dirty="0"/>
              <a:t>年</a:t>
            </a:r>
            <a:r>
              <a:rPr lang="en-US" altLang="zh-CN" dirty="0"/>
              <a:t>9</a:t>
            </a:r>
            <a:r>
              <a:rPr lang="zh-CN" altLang="en-US" dirty="0"/>
              <a:t>月，</a:t>
            </a:r>
            <a:r>
              <a:rPr lang="en-US" altLang="zh-CN" dirty="0"/>
              <a:t>AMD</a:t>
            </a:r>
            <a:r>
              <a:rPr lang="zh-CN" altLang="en-US" dirty="0"/>
              <a:t>和</a:t>
            </a:r>
            <a:r>
              <a:rPr lang="en-US" altLang="zh-CN" dirty="0"/>
              <a:t>Intel</a:t>
            </a:r>
            <a:r>
              <a:rPr lang="zh-CN" altLang="en-US" dirty="0"/>
              <a:t>提供硬件支持，其中，</a:t>
            </a:r>
            <a:r>
              <a:rPr lang="en-US" altLang="zh-CN" dirty="0"/>
              <a:t>AMD</a:t>
            </a:r>
            <a:r>
              <a:rPr lang="zh-CN" altLang="en-US" dirty="0"/>
              <a:t>提供</a:t>
            </a:r>
            <a:r>
              <a:rPr lang="en-US" altLang="zh-CN" dirty="0"/>
              <a:t>NX</a:t>
            </a:r>
            <a:r>
              <a:rPr lang="zh-CN" altLang="en-US" dirty="0"/>
              <a:t>特性，</a:t>
            </a:r>
            <a:r>
              <a:rPr lang="en-US" altLang="zh-CN" dirty="0"/>
              <a:t>Intel</a:t>
            </a:r>
            <a:r>
              <a:rPr lang="zh-CN" altLang="en-US" dirty="0"/>
              <a:t>提供</a:t>
            </a:r>
            <a:r>
              <a:rPr lang="en-US" altLang="zh-CN" dirty="0"/>
              <a:t>XD</a:t>
            </a:r>
            <a:r>
              <a:rPr lang="zh-CN" altLang="en-US" dirty="0"/>
              <a:t>特性</a:t>
            </a:r>
            <a:endParaRPr lang="en-US" altLang="zh-CN" dirty="0"/>
          </a:p>
          <a:p>
            <a:endParaRPr lang="zh-CN" altLang="en-US" dirty="0"/>
          </a:p>
        </p:txBody>
      </p:sp>
    </p:spTree>
    <p:extLst>
      <p:ext uri="{BB962C8B-B14F-4D97-AF65-F5344CB8AC3E}">
        <p14:creationId xmlns:p14="http://schemas.microsoft.com/office/powerpoint/2010/main" val="183163520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dirty="0"/>
              <a:t>操作系统的</a:t>
            </a:r>
            <a:r>
              <a:rPr lang="en-US" altLang="zh-CN" dirty="0"/>
              <a:t>DEP</a:t>
            </a:r>
            <a:endParaRPr lang="zh-CN" altLang="en-US" dirty="0"/>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a:t>服务器操作系统</a:t>
            </a:r>
            <a:endParaRPr lang="en-US" altLang="zh-CN" dirty="0"/>
          </a:p>
          <a:p>
            <a:pPr marL="971550" lvl="1" indent="-571500">
              <a:buFont typeface="Arial" panose="020B0604020202020204" pitchFamily="34" charset="0"/>
              <a:buChar char="•"/>
            </a:pPr>
            <a:r>
              <a:rPr lang="zh-CN" altLang="en-US" dirty="0"/>
              <a:t>为所有进程开启</a:t>
            </a:r>
            <a:r>
              <a:rPr lang="en-US" altLang="zh-CN" dirty="0"/>
              <a:t>DEP</a:t>
            </a:r>
            <a:r>
              <a:rPr lang="zh-CN" altLang="en-US" dirty="0"/>
              <a:t>保护，对解除保护的特定进程，可添加到排除列表实现</a:t>
            </a:r>
            <a:endParaRPr lang="en-US" altLang="zh-CN" dirty="0"/>
          </a:p>
          <a:p>
            <a:pPr marL="971550" lvl="1" indent="-571500">
              <a:buFont typeface="Arial" panose="020B0604020202020204" pitchFamily="34" charset="0"/>
              <a:buChar char="•"/>
            </a:pPr>
            <a:r>
              <a:rPr lang="zh-CN" altLang="en-US" dirty="0"/>
              <a:t>例：</a:t>
            </a:r>
            <a:r>
              <a:rPr lang="en-US" altLang="zh-CN" dirty="0"/>
              <a:t>Windows 2003 Server SP1</a:t>
            </a:r>
            <a:r>
              <a:rPr lang="zh-CN" altLang="en-US" dirty="0"/>
              <a:t>的</a:t>
            </a:r>
            <a:r>
              <a:rPr lang="en-US" altLang="zh-CN" dirty="0"/>
              <a:t>DEP</a:t>
            </a:r>
            <a:r>
              <a:rPr lang="zh-CN" altLang="en-US" dirty="0"/>
              <a:t>默认设置是</a:t>
            </a:r>
            <a:r>
              <a:rPr lang="en-US" altLang="zh-CN" dirty="0" err="1"/>
              <a:t>OptOut</a:t>
            </a:r>
            <a:r>
              <a:rPr lang="zh-CN" altLang="en-US" dirty="0"/>
              <a:t>：除排除列表上的进程外，所有进程都受到</a:t>
            </a:r>
            <a:r>
              <a:rPr lang="en-US" altLang="zh-CN" dirty="0"/>
              <a:t>DEP</a:t>
            </a:r>
            <a:r>
              <a:rPr lang="zh-CN" altLang="en-US" dirty="0"/>
              <a:t>保护</a:t>
            </a:r>
            <a:endParaRPr lang="en-US" altLang="zh-CN" dirty="0"/>
          </a:p>
        </p:txBody>
      </p:sp>
    </p:spTree>
    <p:extLst>
      <p:ext uri="{BB962C8B-B14F-4D97-AF65-F5344CB8AC3E}">
        <p14:creationId xmlns:p14="http://schemas.microsoft.com/office/powerpoint/2010/main" val="22163405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a:t>客户端操作系统</a:t>
            </a:r>
          </a:p>
          <a:p>
            <a:pPr marL="971550" lvl="1" indent="-571500">
              <a:buFont typeface="Arial" panose="020B0604020202020204" pitchFamily="34" charset="0"/>
              <a:buChar char="•"/>
            </a:pPr>
            <a:r>
              <a:rPr lang="zh-CN" altLang="en-US" dirty="0"/>
              <a:t>使用可选择启用</a:t>
            </a:r>
            <a:r>
              <a:rPr lang="en-US" altLang="zh-CN" dirty="0"/>
              <a:t>DEP</a:t>
            </a:r>
            <a:r>
              <a:rPr lang="zh-CN" altLang="en-US" dirty="0"/>
              <a:t>的方式</a:t>
            </a:r>
            <a:endParaRPr lang="en-US" altLang="zh-CN" dirty="0"/>
          </a:p>
          <a:p>
            <a:pPr marL="971550" lvl="1" indent="-571500">
              <a:buFont typeface="Arial" panose="020B0604020202020204" pitchFamily="34" charset="0"/>
              <a:buChar char="•"/>
            </a:pPr>
            <a:r>
              <a:rPr lang="zh-CN" altLang="en-US" dirty="0"/>
              <a:t>在</a:t>
            </a:r>
            <a:r>
              <a:rPr lang="en-US" altLang="zh-CN" dirty="0"/>
              <a:t>Windows XP SP2</a:t>
            </a:r>
            <a:r>
              <a:rPr lang="zh-CN" altLang="en-US" dirty="0"/>
              <a:t>和</a:t>
            </a:r>
            <a:r>
              <a:rPr lang="en-US" altLang="zh-CN" dirty="0"/>
              <a:t>Vista</a:t>
            </a:r>
            <a:r>
              <a:rPr lang="zh-CN" altLang="en-US" dirty="0"/>
              <a:t>系统上，</a:t>
            </a:r>
            <a:r>
              <a:rPr lang="en-US" altLang="zh-CN" dirty="0"/>
              <a:t>DEP</a:t>
            </a:r>
            <a:r>
              <a:rPr lang="zh-CN" altLang="en-US" dirty="0"/>
              <a:t>的默认设置是</a:t>
            </a:r>
            <a:r>
              <a:rPr lang="en-US" altLang="zh-CN" dirty="0" err="1"/>
              <a:t>OptIn</a:t>
            </a:r>
            <a:r>
              <a:rPr lang="zh-CN" altLang="en-US" dirty="0"/>
              <a:t>，</a:t>
            </a:r>
            <a:r>
              <a:rPr lang="en-US" altLang="zh-CN" dirty="0"/>
              <a:t>DEP</a:t>
            </a:r>
            <a:r>
              <a:rPr lang="zh-CN" altLang="en-US" dirty="0"/>
              <a:t>仅应用于核心的系统可执行文件</a:t>
            </a:r>
          </a:p>
        </p:txBody>
      </p:sp>
    </p:spTree>
    <p:extLst>
      <p:ext uri="{BB962C8B-B14F-4D97-AF65-F5344CB8AC3E}">
        <p14:creationId xmlns:p14="http://schemas.microsoft.com/office/powerpoint/2010/main" val="1035868694"/>
      </p:ext>
    </p:extLst>
  </p:cSld>
  <p:clrMapOvr>
    <a:masterClrMapping/>
  </p:clrMapOvr>
  <p:transition spd="slow">
    <p:push dir="u"/>
  </p:transition>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9315</TotalTime>
  <Words>2130</Words>
  <Application>Microsoft Office PowerPoint</Application>
  <PresentationFormat>全屏显示(4:3)</PresentationFormat>
  <Paragraphs>199</Paragraphs>
  <Slides>39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黑体</vt:lpstr>
      <vt:lpstr>宋体</vt:lpstr>
      <vt:lpstr>微软雅黑</vt:lpstr>
      <vt:lpstr>Arial</vt:lpstr>
      <vt:lpstr>Calibri</vt:lpstr>
      <vt:lpstr>Courier New</vt:lpstr>
      <vt:lpstr>演示文稿1</vt:lpstr>
      <vt:lpstr>软件安全</vt:lpstr>
      <vt:lpstr>第五章 Windows系统安全机制</vt:lpstr>
      <vt:lpstr>栈溢出代码例</vt:lpstr>
      <vt:lpstr>数据执行保护——DEP</vt:lpstr>
      <vt:lpstr>DEP（data executiong prevention) ）</vt:lpstr>
      <vt:lpstr>类似DEP内存保护方式 </vt:lpstr>
      <vt:lpstr>DEP技术提出</vt:lpstr>
      <vt:lpstr>Windows操作系统的DEP</vt:lpstr>
      <vt:lpstr>PowerPoint 演示文稿</vt:lpstr>
      <vt:lpstr>对抗DEP</vt:lpstr>
      <vt:lpstr>利用ret2libc绕过DEP</vt:lpstr>
      <vt:lpstr>利用WPM与ROP技术绕过 ）</vt:lpstr>
      <vt:lpstr>关闭进程的DEP</vt:lpstr>
      <vt:lpstr>关闭DEP的函数调用</vt:lpstr>
      <vt:lpstr>4.2 栈溢出检测GS</vt:lpstr>
      <vt:lpstr>使用/GS选项的栈结构</vt:lpstr>
      <vt:lpstr>PowerPoint 演示文稿</vt:lpstr>
      <vt:lpstr>GS保护机制</vt:lpstr>
      <vt:lpstr>GS的不足</vt:lpstr>
      <vt:lpstr>GS绕过机制</vt:lpstr>
      <vt:lpstr>利用异常处理器绕过 </vt:lpstr>
      <vt:lpstr>通过同时替换.data和cookie来绕过 </vt:lpstr>
      <vt:lpstr>覆盖父函数的栈数据绕过</vt:lpstr>
      <vt:lpstr>4.3 地址空间分布随机化ASLR</vt:lpstr>
      <vt:lpstr>ASLR原理和实现</vt:lpstr>
      <vt:lpstr>ASLR原理和实现</vt:lpstr>
      <vt:lpstr>例</vt:lpstr>
      <vt:lpstr>栈起始地址情况</vt:lpstr>
      <vt:lpstr>映像加载基址随机化</vt:lpstr>
      <vt:lpstr>ASLR的缺陷和绕过方法</vt:lpstr>
      <vt:lpstr>PowerPoint 演示文稿</vt:lpstr>
      <vt:lpstr>4.4 SafeSEH</vt:lpstr>
      <vt:lpstr>SafeSEH的原理</vt:lpstr>
      <vt:lpstr>SafeSEH实现过程</vt:lpstr>
      <vt:lpstr>SafeSEH实现过程（续）</vt:lpstr>
      <vt:lpstr>SafeSEH实现过程（续）</vt:lpstr>
      <vt:lpstr>SafeSEH实现过程（续）</vt:lpstr>
      <vt:lpstr>SafeSEH的安全性分析</vt:lpstr>
      <vt:lpstr>4.5 EMET </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Zhongjian;Qian Weizhong</dc:creator>
  <cp:lastModifiedBy>周 玉川</cp:lastModifiedBy>
  <cp:revision>695</cp:revision>
  <dcterms:created xsi:type="dcterms:W3CDTF">2012-06-13T02:30:03Z</dcterms:created>
  <dcterms:modified xsi:type="dcterms:W3CDTF">2019-11-21T13:58:38Z</dcterms:modified>
</cp:coreProperties>
</file>