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Chian" initials="SC" lastIdx="0" clrIdx="0">
    <p:extLst>
      <p:ext uri="{19B8F6BF-5375-455C-9EA6-DF929625EA0E}">
        <p15:presenceInfo xmlns:p15="http://schemas.microsoft.com/office/powerpoint/2012/main" userId="01a713c5b64065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0" autoAdjust="0"/>
    <p:restoredTop sz="93963" autoAdjust="0"/>
  </p:normalViewPr>
  <p:slideViewPr>
    <p:cSldViewPr>
      <p:cViewPr varScale="1">
        <p:scale>
          <a:sx n="48" d="100"/>
          <a:sy n="48" d="100"/>
        </p:scale>
        <p:origin x="72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3F2C117-D93C-46EC-8396-538A1BC9A4EC}" type="datetimeFigureOut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9524AD1-6104-4940-BDB3-1EB12E7C9AD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6"/>
          <p:cNvSpPr/>
          <p:nvPr/>
        </p:nvSpPr>
        <p:spPr>
          <a:xfrm>
            <a:off x="684213" y="2133600"/>
            <a:ext cx="7775575" cy="1439863"/>
          </a:xfrm>
          <a:prstGeom prst="roundRect">
            <a:avLst/>
          </a:prstGeom>
          <a:solidFill>
            <a:schemeClr val="accent4">
              <a:lumMod val="50000"/>
              <a:alpha val="77000"/>
            </a:schemeClr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</p:spPr>
        <p:txBody>
          <a:bodyPr anchor="ctr" anchorCtr="0"/>
          <a:lstStyle>
            <a:lvl1pPr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6"/>
          <p:cNvSpPr/>
          <p:nvPr userDrawn="1"/>
        </p:nvSpPr>
        <p:spPr>
          <a:xfrm>
            <a:off x="457200" y="130175"/>
            <a:ext cx="8207375" cy="720725"/>
          </a:xfrm>
          <a:prstGeom prst="round2DiagRect">
            <a:avLst>
              <a:gd name="adj1" fmla="val 31326"/>
              <a:gd name="adj2" fmla="val 0"/>
            </a:avLst>
          </a:prstGeom>
          <a:solidFill>
            <a:schemeClr val="bg1">
              <a:alpha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30597"/>
            <a:ext cx="8201363" cy="692150"/>
          </a:xfrm>
          <a:prstGeom prst="rect">
            <a:avLst/>
          </a:prstGeom>
        </p:spPr>
        <p:txBody>
          <a:bodyPr/>
          <a:lstStyle>
            <a:lvl1pPr>
              <a:defRPr sz="3600"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632" y="878154"/>
            <a:ext cx="8229600" cy="5818038"/>
          </a:xfrm>
          <a:prstGeom prst="rect">
            <a:avLst/>
          </a:prstGeom>
          <a:solidFill>
            <a:srgbClr val="002060"/>
          </a:solidFill>
        </p:spPr>
        <p:txBody>
          <a:bodyPr lIns="144000" rIns="144000"/>
          <a:lstStyle>
            <a:lvl1pPr algn="just">
              <a:defRPr sz="4000">
                <a:solidFill>
                  <a:schemeClr val="bg1"/>
                </a:solidFill>
                <a:effectLst/>
              </a:defRPr>
            </a:lvl1pPr>
            <a:lvl2pPr algn="just">
              <a:defRPr sz="3600">
                <a:solidFill>
                  <a:schemeClr val="bg1"/>
                </a:solidFill>
                <a:effectLst/>
              </a:defRPr>
            </a:lvl2pPr>
            <a:lvl3pPr algn="just">
              <a:defRPr sz="3200">
                <a:solidFill>
                  <a:schemeClr val="bg1"/>
                </a:solidFill>
                <a:effectLst/>
              </a:defRPr>
            </a:lvl3pPr>
            <a:lvl4pPr algn="just">
              <a:defRPr sz="2400">
                <a:solidFill>
                  <a:schemeClr val="bg1"/>
                </a:solidFill>
                <a:effectLst/>
              </a:defRPr>
            </a:lvl4pPr>
            <a:lvl5pPr algn="just">
              <a:defRPr sz="2400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716963" y="6237288"/>
            <a:ext cx="390525" cy="431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defRPr>
            </a:lvl1pPr>
          </a:lstStyle>
          <a:p>
            <a:fld id="{1D83D42E-026A-41FC-A152-3191AC19EA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7346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7375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7375E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7375E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7375E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7375E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17375E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17375E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17375E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17375E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软件安全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复习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电子</a:t>
            </a:r>
            <a:r>
              <a:rPr lang="zh-CN" alt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科技大学信息与软件工程学院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11760" y="1052736"/>
            <a:ext cx="39604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软件安全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605958" y="2348880"/>
            <a:ext cx="15689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逆向工程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046260" y="3696360"/>
            <a:ext cx="2088232" cy="144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漏洞及风险分析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3507316" y="3696360"/>
            <a:ext cx="2088232" cy="144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软件漏洞利用及发现</a:t>
            </a:r>
          </a:p>
        </p:txBody>
      </p:sp>
      <p:sp>
        <p:nvSpPr>
          <p:cNvPr id="9" name="矩形 8"/>
          <p:cNvSpPr/>
          <p:nvPr/>
        </p:nvSpPr>
        <p:spPr>
          <a:xfrm>
            <a:off x="5968372" y="3696360"/>
            <a:ext cx="2246471" cy="144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Windows</a:t>
            </a:r>
            <a:r>
              <a:rPr lang="zh-CN" altLang="en-US" sz="3200" dirty="0"/>
              <a:t>系统安全机制</a:t>
            </a:r>
          </a:p>
        </p:txBody>
      </p:sp>
      <p:cxnSp>
        <p:nvCxnSpPr>
          <p:cNvPr id="11" name="肘形连接符 10"/>
          <p:cNvCxnSpPr>
            <a:stCxn id="5" idx="2"/>
            <a:endCxn id="6" idx="0"/>
          </p:cNvCxnSpPr>
          <p:nvPr/>
        </p:nvCxnSpPr>
        <p:spPr>
          <a:xfrm rot="5400000">
            <a:off x="4103167" y="2060067"/>
            <a:ext cx="576064" cy="15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5400000">
            <a:off x="4121282" y="3411618"/>
            <a:ext cx="576064" cy="15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6" idx="1"/>
            <a:endCxn id="7" idx="0"/>
          </p:cNvCxnSpPr>
          <p:nvPr/>
        </p:nvCxnSpPr>
        <p:spPr>
          <a:xfrm rot="10800000" flipV="1">
            <a:off x="2090376" y="2708920"/>
            <a:ext cx="1515582" cy="9874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3"/>
            <a:endCxn id="9" idx="0"/>
          </p:cNvCxnSpPr>
          <p:nvPr/>
        </p:nvCxnSpPr>
        <p:spPr>
          <a:xfrm>
            <a:off x="5174878" y="2708920"/>
            <a:ext cx="1916730" cy="9874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52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软件安全概述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 smtClean="0"/>
              <a:t>熟悉相关基本概念</a:t>
            </a:r>
            <a:endParaRPr lang="en-US" altLang="zh-CN" dirty="0" smtClean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zh-CN" altLang="en-US" dirty="0" smtClean="0"/>
              <a:t>软件安全</a:t>
            </a:r>
            <a:endParaRPr lang="en-US" altLang="zh-CN" dirty="0" smtClean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zh-CN" altLang="en-US" dirty="0" smtClean="0"/>
              <a:t>基本特性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8738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逆向工程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32</a:t>
            </a:r>
            <a:r>
              <a:rPr lang="zh-CN" altLang="en-US" sz="3600" dirty="0" smtClean="0"/>
              <a:t>位汇编语言（</a:t>
            </a:r>
            <a:r>
              <a:rPr lang="en-US" altLang="zh-CN" sz="3600" dirty="0" smtClean="0"/>
              <a:t>Windows</a:t>
            </a:r>
            <a:r>
              <a:rPr lang="zh-CN" altLang="en-US" sz="3600" dirty="0" smtClean="0"/>
              <a:t>）基础</a:t>
            </a:r>
            <a:endParaRPr lang="en-US" altLang="zh-CN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逆向原理</a:t>
            </a:r>
            <a:endParaRPr lang="en-US" altLang="zh-CN" sz="3600" dirty="0" smtClean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函数栈结构</a:t>
            </a:r>
            <a:endParaRPr lang="en-US" altLang="zh-CN" sz="3200" dirty="0" smtClean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传</a:t>
            </a:r>
            <a:r>
              <a:rPr lang="zh-CN" altLang="en-US" sz="3200" dirty="0" smtClean="0"/>
              <a:t>参方式（值、指针、</a:t>
            </a:r>
            <a:r>
              <a:rPr lang="en-US" altLang="zh-CN" sz="3200" dirty="0" smtClean="0"/>
              <a:t>this</a:t>
            </a:r>
            <a:r>
              <a:rPr lang="zh-CN" altLang="en-US" sz="3200" dirty="0" smtClean="0"/>
              <a:t>指针）和栈操作过程</a:t>
            </a:r>
            <a:endParaRPr lang="en-US" altLang="zh-CN" sz="3200" dirty="0" smtClean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返回</a:t>
            </a:r>
            <a:r>
              <a:rPr lang="zh-CN" altLang="en-US" sz="3200" dirty="0" smtClean="0"/>
              <a:t>值处理</a:t>
            </a:r>
            <a:endParaRPr lang="en-US" altLang="zh-CN" sz="3200" dirty="0" smtClean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局部、全局变量</a:t>
            </a:r>
            <a:endParaRPr lang="en-US" altLang="zh-CN" sz="3200" dirty="0" smtClean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数组</a:t>
            </a:r>
            <a:endParaRPr lang="en-US" altLang="zh-CN" sz="3200" dirty="0" smtClean="0"/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虚函数</a:t>
            </a:r>
          </a:p>
        </p:txBody>
      </p:sp>
    </p:spTree>
    <p:extLst>
      <p:ext uri="{BB962C8B-B14F-4D97-AF65-F5344CB8AC3E}">
        <p14:creationId xmlns:p14="http://schemas.microsoft.com/office/powerpoint/2010/main" val="36763855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软件漏洞及风险分析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软件漏洞定义、特点、分类及标准</a:t>
            </a:r>
            <a:endParaRPr lang="en-US" altLang="zh-CN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攻击方式：本地、远程主动、被动</a:t>
            </a:r>
            <a:endParaRPr lang="en-US" altLang="zh-CN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缓冲区溢出：栈溢出、堆溢出、格式化字符串溢出</a:t>
            </a:r>
            <a:endParaRPr lang="en-US" altLang="zh-CN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堆溢出</a:t>
            </a:r>
            <a:endParaRPr lang="en-US" altLang="zh-CN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WEB</a:t>
            </a:r>
            <a:r>
              <a:rPr lang="zh-CN" altLang="en-US" sz="3600" dirty="0" smtClean="0"/>
              <a:t>漏洞：</a:t>
            </a:r>
            <a:r>
              <a:rPr lang="en-US" altLang="zh-CN" sz="3600" dirty="0"/>
              <a:t>SQL</a:t>
            </a:r>
            <a:r>
              <a:rPr lang="zh-CN" altLang="en-US" sz="3600" dirty="0"/>
              <a:t>注入</a:t>
            </a:r>
            <a:r>
              <a:rPr lang="zh-CN" altLang="en-US" sz="3600" dirty="0" smtClean="0"/>
              <a:t>漏洞</a:t>
            </a:r>
            <a:r>
              <a:rPr lang="zh-CN" altLang="en-US" sz="3600" dirty="0"/>
              <a:t>、</a:t>
            </a:r>
            <a:r>
              <a:rPr lang="zh-CN" altLang="en-US" sz="3600" dirty="0" smtClean="0"/>
              <a:t>跨</a:t>
            </a:r>
            <a:r>
              <a:rPr lang="zh-CN" altLang="en-US" sz="3600" dirty="0"/>
              <a:t>站脚本（</a:t>
            </a:r>
            <a:r>
              <a:rPr lang="en-US" altLang="zh-CN" sz="3600" dirty="0"/>
              <a:t>XSS</a:t>
            </a:r>
            <a:r>
              <a:rPr lang="zh-CN" altLang="en-US" sz="3600" dirty="0" smtClean="0"/>
              <a:t>）、跨</a:t>
            </a:r>
            <a:r>
              <a:rPr lang="zh-CN" altLang="en-US" sz="3600" dirty="0"/>
              <a:t>站请求伪造（</a:t>
            </a:r>
            <a:r>
              <a:rPr lang="en-US" altLang="zh-CN" sz="3600" dirty="0"/>
              <a:t>CSRF</a:t>
            </a:r>
            <a:r>
              <a:rPr lang="zh-CN" altLang="en-US" sz="3600" dirty="0" smtClean="0"/>
              <a:t>）、</a:t>
            </a:r>
            <a:r>
              <a:rPr lang="en-US" altLang="zh-CN" sz="3600" dirty="0" smtClean="0"/>
              <a:t>WEB</a:t>
            </a:r>
            <a:r>
              <a:rPr lang="zh-CN" altLang="en-US" sz="3600" dirty="0" smtClean="0"/>
              <a:t>文件上传漏洞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18045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软件漏洞利用及发现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 smtClean="0"/>
              <a:t>漏洞利用相关概念：</a:t>
            </a:r>
            <a:r>
              <a:rPr lang="en-US" altLang="zh-CN" dirty="0" smtClean="0"/>
              <a:t>Exploit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shellcode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 smtClean="0"/>
              <a:t>堆栈溢出点定位</a:t>
            </a:r>
            <a:endParaRPr lang="en-US" altLang="zh-CN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 smtClean="0"/>
              <a:t>Shellcode</a:t>
            </a:r>
            <a:r>
              <a:rPr lang="zh-CN" altLang="en-US" dirty="0" smtClean="0"/>
              <a:t>开发方法：地址重定位、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函数自搜索技术</a:t>
            </a:r>
            <a:endParaRPr lang="en-US" altLang="zh-CN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 smtClean="0"/>
              <a:t>Shellcode</a:t>
            </a:r>
            <a:r>
              <a:rPr lang="zh-CN" altLang="en-US" dirty="0" smtClean="0"/>
              <a:t>编码问题</a:t>
            </a:r>
            <a:endParaRPr lang="en-US" altLang="zh-CN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/>
              <a:t>Ret2Lib</a:t>
            </a:r>
            <a:r>
              <a:rPr lang="zh-CN" altLang="en-US" dirty="0"/>
              <a:t>技术和</a:t>
            </a:r>
            <a:r>
              <a:rPr lang="en-US" altLang="zh-CN" dirty="0"/>
              <a:t>ROP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3107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系统安全机制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DEP</a:t>
            </a:r>
            <a:r>
              <a:rPr lang="zh-CN" altLang="en-US" dirty="0" smtClean="0"/>
              <a:t>解决的核心问题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DEP</a:t>
            </a:r>
          </a:p>
          <a:p>
            <a:r>
              <a:rPr lang="zh-CN" altLang="en-US" dirty="0" smtClean="0"/>
              <a:t>对抗</a:t>
            </a:r>
            <a:r>
              <a:rPr lang="en-US" altLang="zh-CN" dirty="0" smtClean="0"/>
              <a:t>DEP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GS</a:t>
            </a:r>
            <a:r>
              <a:rPr lang="zh-CN" altLang="en-US" dirty="0" smtClean="0"/>
              <a:t>的实现原理、不足和绕过机制</a:t>
            </a:r>
            <a:endParaRPr lang="en-US" altLang="zh-CN" dirty="0" smtClean="0"/>
          </a:p>
          <a:p>
            <a:r>
              <a:rPr lang="en-US" altLang="zh-CN" dirty="0" smtClean="0"/>
              <a:t>ASLR</a:t>
            </a:r>
            <a:r>
              <a:rPr lang="zh-CN" altLang="en-US" dirty="0" smtClean="0"/>
              <a:t>主要原理、缺陷和绕过方法</a:t>
            </a:r>
            <a:endParaRPr lang="en-US" altLang="zh-CN" dirty="0" smtClean="0"/>
          </a:p>
          <a:p>
            <a:r>
              <a:rPr lang="en-US" altLang="zh-CN" dirty="0" err="1" smtClean="0"/>
              <a:t>SafeSEH</a:t>
            </a:r>
            <a:r>
              <a:rPr lang="zh-CN" altLang="en-US" smtClean="0"/>
              <a:t>的原理、实现过程、安全性分析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8845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演示文稿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8987</TotalTime>
  <Words>217</Words>
  <Application>Microsoft Office PowerPoint</Application>
  <PresentationFormat>全屏显示(4:3)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演示文稿1</vt:lpstr>
      <vt:lpstr>软件安全</vt:lpstr>
      <vt:lpstr>课程结构</vt:lpstr>
      <vt:lpstr>软件安全概述</vt:lpstr>
      <vt:lpstr>逆向工程</vt:lpstr>
      <vt:lpstr>软件漏洞及风险分析</vt:lpstr>
      <vt:lpstr> 软件漏洞利用及发现</vt:lpstr>
      <vt:lpstr>Windows系统安全机制</vt:lpstr>
    </vt:vector>
  </TitlesOfParts>
  <Company>CDUESTC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C++程序设计与实践</dc:title>
  <dc:creator>Bai Zhongjian;Qian Weizhong</dc:creator>
  <cp:lastModifiedBy>Steve Chian</cp:lastModifiedBy>
  <cp:revision>699</cp:revision>
  <dcterms:created xsi:type="dcterms:W3CDTF">2012-06-13T02:30:03Z</dcterms:created>
  <dcterms:modified xsi:type="dcterms:W3CDTF">2019-10-17T12:58:27Z</dcterms:modified>
</cp:coreProperties>
</file>