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Lst>
  <p:notesMasterIdLst>
    <p:notesMasterId r:id="rId105"/>
  </p:notesMasterIdLst>
  <p:sldIdLst>
    <p:sldId id="256" r:id="rId2"/>
    <p:sldId id="257" r:id="rId3"/>
    <p:sldId id="396" r:id="rId4"/>
    <p:sldId id="258" r:id="rId5"/>
    <p:sldId id="423" r:id="rId6"/>
    <p:sldId id="424" r:id="rId7"/>
    <p:sldId id="425" r:id="rId8"/>
    <p:sldId id="345" r:id="rId9"/>
    <p:sldId id="346" r:id="rId10"/>
    <p:sldId id="347" r:id="rId11"/>
    <p:sldId id="348" r:id="rId12"/>
    <p:sldId id="349" r:id="rId13"/>
    <p:sldId id="350" r:id="rId14"/>
    <p:sldId id="351" r:id="rId15"/>
    <p:sldId id="352" r:id="rId16"/>
    <p:sldId id="353" r:id="rId17"/>
    <p:sldId id="408" r:id="rId18"/>
    <p:sldId id="409" r:id="rId19"/>
    <p:sldId id="426" r:id="rId20"/>
    <p:sldId id="354" r:id="rId21"/>
    <p:sldId id="355" r:id="rId22"/>
    <p:sldId id="356" r:id="rId23"/>
    <p:sldId id="357" r:id="rId24"/>
    <p:sldId id="428" r:id="rId25"/>
    <p:sldId id="358" r:id="rId26"/>
    <p:sldId id="359" r:id="rId27"/>
    <p:sldId id="427" r:id="rId28"/>
    <p:sldId id="360" r:id="rId29"/>
    <p:sldId id="362" r:id="rId30"/>
    <p:sldId id="361" r:id="rId31"/>
    <p:sldId id="364" r:id="rId32"/>
    <p:sldId id="365" r:id="rId33"/>
    <p:sldId id="366" r:id="rId34"/>
    <p:sldId id="410" r:id="rId35"/>
    <p:sldId id="411" r:id="rId36"/>
    <p:sldId id="412" r:id="rId37"/>
    <p:sldId id="367" r:id="rId38"/>
    <p:sldId id="368" r:id="rId39"/>
    <p:sldId id="397" r:id="rId40"/>
    <p:sldId id="429" r:id="rId41"/>
    <p:sldId id="369" r:id="rId42"/>
    <p:sldId id="370" r:id="rId43"/>
    <p:sldId id="371" r:id="rId44"/>
    <p:sldId id="372" r:id="rId45"/>
    <p:sldId id="373" r:id="rId46"/>
    <p:sldId id="374" r:id="rId47"/>
    <p:sldId id="398" r:id="rId48"/>
    <p:sldId id="375" r:id="rId49"/>
    <p:sldId id="376" r:id="rId50"/>
    <p:sldId id="399" r:id="rId51"/>
    <p:sldId id="377" r:id="rId52"/>
    <p:sldId id="378" r:id="rId53"/>
    <p:sldId id="379" r:id="rId54"/>
    <p:sldId id="380" r:id="rId55"/>
    <p:sldId id="381" r:id="rId56"/>
    <p:sldId id="382" r:id="rId57"/>
    <p:sldId id="383" r:id="rId58"/>
    <p:sldId id="384" r:id="rId59"/>
    <p:sldId id="400" r:id="rId60"/>
    <p:sldId id="413" r:id="rId61"/>
    <p:sldId id="414" r:id="rId62"/>
    <p:sldId id="401" r:id="rId63"/>
    <p:sldId id="415" r:id="rId64"/>
    <p:sldId id="416" r:id="rId65"/>
    <p:sldId id="417" r:id="rId66"/>
    <p:sldId id="418" r:id="rId67"/>
    <p:sldId id="402" r:id="rId68"/>
    <p:sldId id="430" r:id="rId69"/>
    <p:sldId id="446" r:id="rId70"/>
    <p:sldId id="447" r:id="rId71"/>
    <p:sldId id="448" r:id="rId72"/>
    <p:sldId id="449" r:id="rId73"/>
    <p:sldId id="388" r:id="rId74"/>
    <p:sldId id="431" r:id="rId75"/>
    <p:sldId id="432" r:id="rId76"/>
    <p:sldId id="433" r:id="rId77"/>
    <p:sldId id="389" r:id="rId78"/>
    <p:sldId id="390" r:id="rId79"/>
    <p:sldId id="391" r:id="rId80"/>
    <p:sldId id="392" r:id="rId81"/>
    <p:sldId id="393" r:id="rId82"/>
    <p:sldId id="394" r:id="rId83"/>
    <p:sldId id="404" r:id="rId84"/>
    <p:sldId id="405" r:id="rId85"/>
    <p:sldId id="406" r:id="rId86"/>
    <p:sldId id="403" r:id="rId87"/>
    <p:sldId id="434" r:id="rId88"/>
    <p:sldId id="435" r:id="rId89"/>
    <p:sldId id="395" r:id="rId90"/>
    <p:sldId id="436" r:id="rId91"/>
    <p:sldId id="437" r:id="rId92"/>
    <p:sldId id="438" r:id="rId93"/>
    <p:sldId id="439" r:id="rId94"/>
    <p:sldId id="419" r:id="rId95"/>
    <p:sldId id="420" r:id="rId96"/>
    <p:sldId id="421" r:id="rId97"/>
    <p:sldId id="440" r:id="rId98"/>
    <p:sldId id="441" r:id="rId99"/>
    <p:sldId id="442" r:id="rId100"/>
    <p:sldId id="443" r:id="rId101"/>
    <p:sldId id="444" r:id="rId102"/>
    <p:sldId id="445" r:id="rId103"/>
    <p:sldId id="407" r:id="rId10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31" autoAdjust="0"/>
    <p:restoredTop sz="76074" autoAdjust="0"/>
  </p:normalViewPr>
  <p:slideViewPr>
    <p:cSldViewPr>
      <p:cViewPr>
        <p:scale>
          <a:sx n="50" d="100"/>
          <a:sy n="50" d="100"/>
        </p:scale>
        <p:origin x="1954" y="4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DDD03-8AD1-40CA-992A-24A33151F39B}" type="datetimeFigureOut">
              <a:rPr lang="zh-CN" altLang="en-US" smtClean="0"/>
              <a:t>2019/11/06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50080-CB21-42E6-974F-2473AFCE28D8}" type="slidenum">
              <a:rPr lang="zh-CN" altLang="en-US" smtClean="0"/>
              <a:t>‹#›</a:t>
            </a:fld>
            <a:endParaRPr lang="zh-CN" altLang="en-US"/>
          </a:p>
        </p:txBody>
      </p:sp>
    </p:spTree>
    <p:extLst>
      <p:ext uri="{BB962C8B-B14F-4D97-AF65-F5344CB8AC3E}">
        <p14:creationId xmlns:p14="http://schemas.microsoft.com/office/powerpoint/2010/main" val="306184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a:t>
            </a:fld>
            <a:endParaRPr lang="zh-CN" altLang="en-US"/>
          </a:p>
        </p:txBody>
      </p:sp>
    </p:spTree>
    <p:extLst>
      <p:ext uri="{BB962C8B-B14F-4D97-AF65-F5344CB8AC3E}">
        <p14:creationId xmlns:p14="http://schemas.microsoft.com/office/powerpoint/2010/main" val="3847399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14</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15</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dirty="0" smtClean="0"/>
              <a:t>ex10-template-function.cpp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16</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dirty="0" smtClean="0"/>
              <a:t>ex10-template-function.cpp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3214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dirty="0" smtClean="0"/>
              <a:t>ex10-template-function.cpp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282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dirty="0" smtClean="0"/>
              <a:t>ex10-template-function.cpp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3206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20</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ex10-greater.cpp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76642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25</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26</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27</a:t>
            </a:fld>
            <a:endParaRPr lang="zh-CN" altLang="en-US"/>
          </a:p>
        </p:txBody>
      </p:sp>
    </p:spTree>
    <p:extLst>
      <p:ext uri="{BB962C8B-B14F-4D97-AF65-F5344CB8AC3E}">
        <p14:creationId xmlns:p14="http://schemas.microsoft.com/office/powerpoint/2010/main" val="3247092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29</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30</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ex10-greater.cpp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9916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ex10-template-class.cpp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ex10-template-class.cpp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34</a:t>
            </a:fld>
            <a:endParaRPr lang="zh-CN" altLang="en-US"/>
          </a:p>
        </p:txBody>
      </p:sp>
    </p:spTree>
    <p:extLst>
      <p:ext uri="{BB962C8B-B14F-4D97-AF65-F5344CB8AC3E}">
        <p14:creationId xmlns:p14="http://schemas.microsoft.com/office/powerpoint/2010/main" val="622018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ex10-template-class.cpp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35</a:t>
            </a:fld>
            <a:endParaRPr lang="zh-CN" altLang="en-US"/>
          </a:p>
        </p:txBody>
      </p:sp>
    </p:spTree>
    <p:extLst>
      <p:ext uri="{BB962C8B-B14F-4D97-AF65-F5344CB8AC3E}">
        <p14:creationId xmlns:p14="http://schemas.microsoft.com/office/powerpoint/2010/main" val="422742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ex10-template-class.cpp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36</a:t>
            </a:fld>
            <a:endParaRPr lang="zh-CN" altLang="en-US"/>
          </a:p>
        </p:txBody>
      </p:sp>
    </p:spTree>
    <p:extLst>
      <p:ext uri="{BB962C8B-B14F-4D97-AF65-F5344CB8AC3E}">
        <p14:creationId xmlns:p14="http://schemas.microsoft.com/office/powerpoint/2010/main" val="2726018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37</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ex10-greater.cpp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8943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44</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45</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46</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47</a:t>
            </a:fld>
            <a:endParaRPr lang="zh-CN" altLang="en-US"/>
          </a:p>
        </p:txBody>
      </p:sp>
    </p:spTree>
    <p:extLst>
      <p:ext uri="{BB962C8B-B14F-4D97-AF65-F5344CB8AC3E}">
        <p14:creationId xmlns:p14="http://schemas.microsoft.com/office/powerpoint/2010/main" val="3474010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49</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54</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ex10-greater.cpp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389755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55</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56</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57</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ex10-fake-iterator.cpp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59</a:t>
            </a:fld>
            <a:endParaRPr lang="zh-CN" altLang="en-US"/>
          </a:p>
        </p:txBody>
      </p:sp>
    </p:spTree>
    <p:extLst>
      <p:ext uri="{BB962C8B-B14F-4D97-AF65-F5344CB8AC3E}">
        <p14:creationId xmlns:p14="http://schemas.microsoft.com/office/powerpoint/2010/main" val="37329785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ex10-fake-iterator.cpp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226329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ex10-fake-iterator.cpp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98798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ex10-real-iterator.cpp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62</a:t>
            </a:fld>
            <a:endParaRPr lang="zh-CN" altLang="en-US"/>
          </a:p>
        </p:txBody>
      </p:sp>
    </p:spTree>
    <p:extLst>
      <p:ext uri="{BB962C8B-B14F-4D97-AF65-F5344CB8AC3E}">
        <p14:creationId xmlns:p14="http://schemas.microsoft.com/office/powerpoint/2010/main" val="16874956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ex10-real-iterator.cpp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63</a:t>
            </a:fld>
            <a:endParaRPr lang="zh-CN" altLang="en-US"/>
          </a:p>
        </p:txBody>
      </p:sp>
    </p:spTree>
    <p:extLst>
      <p:ext uri="{BB962C8B-B14F-4D97-AF65-F5344CB8AC3E}">
        <p14:creationId xmlns:p14="http://schemas.microsoft.com/office/powerpoint/2010/main" val="15613905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ex10-real-iterator.cpp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64</a:t>
            </a:fld>
            <a:endParaRPr lang="zh-CN" altLang="en-US"/>
          </a:p>
        </p:txBody>
      </p:sp>
    </p:spTree>
    <p:extLst>
      <p:ext uri="{BB962C8B-B14F-4D97-AF65-F5344CB8AC3E}">
        <p14:creationId xmlns:p14="http://schemas.microsoft.com/office/powerpoint/2010/main" val="102236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ex10-real-iterator.cpp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65</a:t>
            </a:fld>
            <a:endParaRPr lang="zh-CN" altLang="en-US"/>
          </a:p>
        </p:txBody>
      </p:sp>
    </p:spTree>
    <p:extLst>
      <p:ext uri="{BB962C8B-B14F-4D97-AF65-F5344CB8AC3E}">
        <p14:creationId xmlns:p14="http://schemas.microsoft.com/office/powerpoint/2010/main" val="788447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ex10-real-iterator.cpp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66</a:t>
            </a:fld>
            <a:endParaRPr lang="zh-CN" altLang="en-US"/>
          </a:p>
        </p:txBody>
      </p:sp>
    </p:spTree>
    <p:extLst>
      <p:ext uri="{BB962C8B-B14F-4D97-AF65-F5344CB8AC3E}">
        <p14:creationId xmlns:p14="http://schemas.microsoft.com/office/powerpoint/2010/main" val="14173870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67</a:t>
            </a:fld>
            <a:endParaRPr lang="zh-CN" altLang="en-US"/>
          </a:p>
        </p:txBody>
      </p:sp>
    </p:spTree>
    <p:extLst>
      <p:ext uri="{BB962C8B-B14F-4D97-AF65-F5344CB8AC3E}">
        <p14:creationId xmlns:p14="http://schemas.microsoft.com/office/powerpoint/2010/main" val="714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73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259281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16209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68893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77</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78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79</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9</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80</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81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82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86</a:t>
            </a:fld>
            <a:endParaRPr lang="zh-CN" altLang="en-US"/>
          </a:p>
        </p:txBody>
      </p:sp>
    </p:spTree>
    <p:extLst>
      <p:ext uri="{BB962C8B-B14F-4D97-AF65-F5344CB8AC3E}">
        <p14:creationId xmlns:p14="http://schemas.microsoft.com/office/powerpoint/2010/main" val="40041578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228767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760305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89</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45300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118532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9551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10</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661635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792681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4996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077319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57537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010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75450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620896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519293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ex10-dictionary.cpp</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0260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圆角矩形 6"/>
          <p:cNvSpPr/>
          <p:nvPr/>
        </p:nvSpPr>
        <p:spPr>
          <a:xfrm>
            <a:off x="683568" y="2132856"/>
            <a:ext cx="7776864" cy="1440160"/>
          </a:xfrm>
          <a:prstGeom prst="roundRect">
            <a:avLst/>
          </a:prstGeom>
          <a:solidFill>
            <a:schemeClr val="accent1">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606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8716488" y="6237312"/>
            <a:ext cx="391472" cy="432048"/>
          </a:xfrm>
          <a:prstGeom prst="rect">
            <a:avLst/>
          </a:prstGeom>
        </p:spPr>
        <p:txBody>
          <a:bodyPr/>
          <a:lstStyle>
            <a:lvl1pPr>
              <a:defRPr sz="1400" b="1">
                <a:solidFill>
                  <a:schemeClr val="bg1"/>
                </a:solidFill>
                <a:effectLst>
                  <a:outerShdw blurRad="38100" dist="38100" dir="2700000" algn="tl">
                    <a:srgbClr val="000000">
                      <a:alpha val="43137"/>
                    </a:srgbClr>
                  </a:outerShdw>
                </a:effectLst>
              </a:defRPr>
            </a:lvl1pPr>
          </a:lstStyle>
          <a:p>
            <a:fld id="{E7623EF8-7A45-46FD-94AA-1522A5EEFB50}" type="slidenum">
              <a:rPr lang="zh-CN" altLang="en-US" smtClean="0"/>
              <a:pPr/>
              <a:t>‹#›</a:t>
            </a:fld>
            <a:endParaRPr lang="zh-CN" altLang="en-US"/>
          </a:p>
        </p:txBody>
      </p:sp>
      <p:sp>
        <p:nvSpPr>
          <p:cNvPr id="6" name="圆角矩形 5"/>
          <p:cNvSpPr/>
          <p:nvPr userDrawn="1"/>
        </p:nvSpPr>
        <p:spPr>
          <a:xfrm>
            <a:off x="467544" y="1007314"/>
            <a:ext cx="8208912" cy="5662046"/>
          </a:xfrm>
          <a:prstGeom prst="roundRect">
            <a:avLst>
              <a:gd name="adj" fmla="val 3817"/>
            </a:avLst>
          </a:prstGeom>
          <a:solidFill>
            <a:schemeClr val="bg1">
              <a:alpha val="8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7" name="对角圆角矩形 6"/>
          <p:cNvSpPr/>
          <p:nvPr userDrawn="1"/>
        </p:nvSpPr>
        <p:spPr>
          <a:xfrm>
            <a:off x="467544" y="116632"/>
            <a:ext cx="8208912" cy="720080"/>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007314"/>
            <a:ext cx="8229600" cy="5662046"/>
          </a:xfrm>
          <a:prstGeom prst="rect">
            <a:avLst/>
          </a:prstGeom>
        </p:spPr>
        <p:txBody>
          <a:bodyPr lIns="144000" rIns="144000"/>
          <a:lstStyle>
            <a:lvl1pPr algn="just">
              <a:defRPr/>
            </a:lvl1pPr>
            <a:lvl2pPr algn="just">
              <a:defRPr/>
            </a:lvl2pPr>
            <a:lvl3pPr algn="just">
              <a:defRPr/>
            </a:lvl3pPr>
            <a:lvl4pPr algn="just">
              <a:defRPr/>
            </a:lvl4pPr>
            <a:lvl5pPr algn="ju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TextBox 7"/>
          <p:cNvSpPr txBox="1"/>
          <p:nvPr userDrawn="1"/>
        </p:nvSpPr>
        <p:spPr>
          <a:xfrm>
            <a:off x="8716488" y="4365104"/>
            <a:ext cx="400110" cy="1800200"/>
          </a:xfrm>
          <a:prstGeom prst="rect">
            <a:avLst/>
          </a:prstGeom>
          <a:noFill/>
        </p:spPr>
        <p:txBody>
          <a:bodyPr vert="eaVert" wrap="square" rtlCol="0">
            <a:spAutoFit/>
          </a:bodyPr>
          <a:lstStyle/>
          <a:p>
            <a:r>
              <a:rPr lang="en-US" altLang="zh-CN" sz="1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a:t>
            </a:r>
            <a:r>
              <a:rPr lang="zh-CN" altLang="en-US" sz="1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程序设计与实践</a:t>
            </a:r>
            <a:endParaRPr lang="zh-CN" altLang="en-US" sz="1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55008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814803"/>
      </p:ext>
    </p:extLst>
  </p:cSld>
  <p:clrMap bg1="lt1" tx1="dk1" bg2="lt2" tx2="dk2" accent1="accent1" accent2="accent2" accent3="accent3" accent4="accent4" accent5="accent5" accent6="accent6" hlink="hlink" folHlink="folHlink"/>
  <p:sldLayoutIdLst>
    <p:sldLayoutId id="2147483675" r:id="rId1"/>
    <p:sldLayoutId id="2147483677" r:id="rId2"/>
  </p:sldLayoutIdLst>
  <p:txStyles>
    <p:titleStyle>
      <a:lvl1pPr algn="ctr" defTabSz="914400" rtl="0" eaLnBrk="1" latinLnBrk="0" hangingPunct="1">
        <a:spcBef>
          <a:spcPct val="0"/>
        </a:spcBef>
        <a:buNone/>
        <a:defRPr sz="3200" kern="1200">
          <a:solidFill>
            <a:schemeClr val="tx2">
              <a:lumMod val="75000"/>
            </a:schemeClr>
          </a:solidFill>
          <a:effectLst>
            <a:outerShdw blurRad="38100" dist="38100" dir="2700000" algn="tl">
              <a:srgbClr val="000000">
                <a:alpha val="43137"/>
              </a:srgbClr>
            </a:outerShdw>
          </a:effectLst>
          <a:latin typeface="微软雅黑" pitchFamily="34" charset="-122"/>
          <a:ea typeface="微软雅黑"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oleObject" Target="../embeddings/oleObject1.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程序设计与实践</a:t>
            </a:r>
            <a:endParaRPr lang="zh-CN" altLang="en-US" dirty="0"/>
          </a:p>
        </p:txBody>
      </p:sp>
      <p:sp>
        <p:nvSpPr>
          <p:cNvPr id="3" name="副标题 2"/>
          <p:cNvSpPr>
            <a:spLocks noGrp="1"/>
          </p:cNvSpPr>
          <p:nvPr>
            <p:ph type="subTitle" idx="1"/>
          </p:nvPr>
        </p:nvSpPr>
        <p:spPr/>
        <p:txBody>
          <a:bodyPr/>
          <a:lstStyle/>
          <a:p>
            <a:r>
              <a:rPr lang="zh-CN" altLang="en-US" dirty="0" smtClean="0"/>
              <a:t>第十章 模板和泛型编程</a:t>
            </a:r>
            <a:endParaRPr lang="en-US" altLang="zh-CN" dirty="0" smtClean="0"/>
          </a:p>
          <a:p>
            <a:endParaRPr lang="en-US" altLang="zh-CN" dirty="0"/>
          </a:p>
        </p:txBody>
      </p:sp>
    </p:spTree>
    <p:extLst>
      <p:ext uri="{BB962C8B-B14F-4D97-AF65-F5344CB8AC3E}">
        <p14:creationId xmlns:p14="http://schemas.microsoft.com/office/powerpoint/2010/main" val="274830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en-US" dirty="0"/>
              <a:t>可以</a:t>
            </a:r>
            <a:r>
              <a:rPr lang="zh-CN" altLang="zh-CN" dirty="0" smtClean="0"/>
              <a:t>用</a:t>
            </a:r>
            <a:r>
              <a:rPr lang="zh-CN" altLang="zh-CN" dirty="0"/>
              <a:t>了一种变通的方式完成上述任务。那就是使用</a:t>
            </a:r>
            <a:r>
              <a:rPr lang="zh-CN" altLang="zh-CN" dirty="0">
                <a:solidFill>
                  <a:srgbClr val="FF0000"/>
                </a:solidFill>
              </a:rPr>
              <a:t>宏</a:t>
            </a:r>
            <a:r>
              <a:rPr lang="zh-CN" altLang="zh-CN" dirty="0"/>
              <a:t>。例如：</a:t>
            </a:r>
          </a:p>
          <a:p>
            <a:r>
              <a:rPr lang="en-US" altLang="zh-CN" dirty="0">
                <a:solidFill>
                  <a:srgbClr val="FF0000"/>
                </a:solidFill>
              </a:rPr>
              <a:t>#define Greater(a, b) ((a) &gt; (b))</a:t>
            </a:r>
            <a:endParaRPr lang="zh-CN" altLang="zh-CN" dirty="0">
              <a:solidFill>
                <a:srgbClr val="FF0000"/>
              </a:solidFill>
            </a:endParaRPr>
          </a:p>
          <a:p>
            <a:r>
              <a:rPr lang="zh-CN" altLang="zh-CN" dirty="0" smtClean="0"/>
              <a:t>利用继承和多态，这个</a:t>
            </a:r>
            <a:r>
              <a:rPr lang="zh-CN" altLang="zh-CN" dirty="0"/>
              <a:t>宏可以工作的很好</a:t>
            </a:r>
            <a:r>
              <a:rPr lang="zh-CN" altLang="zh-CN" dirty="0" smtClean="0"/>
              <a:t>。</a:t>
            </a:r>
            <a:endParaRPr lang="en-US" altLang="zh-CN" dirty="0" smtClean="0"/>
          </a:p>
          <a:p>
            <a:r>
              <a:rPr lang="zh-CN" altLang="zh-CN" dirty="0" smtClean="0"/>
              <a:t>但是</a:t>
            </a:r>
            <a:r>
              <a:rPr lang="zh-CN" altLang="zh-CN" dirty="0"/>
              <a:t>，这个宏存在这明显的</a:t>
            </a:r>
            <a:r>
              <a:rPr lang="zh-CN" altLang="zh-CN" dirty="0">
                <a:solidFill>
                  <a:srgbClr val="FF0000"/>
                </a:solidFill>
              </a:rPr>
              <a:t>缺陷</a:t>
            </a:r>
            <a:r>
              <a:rPr lang="zh-CN" altLang="zh-CN" dirty="0"/>
              <a:t>：</a:t>
            </a:r>
            <a:r>
              <a:rPr lang="zh-CN" altLang="zh-CN" dirty="0">
                <a:solidFill>
                  <a:srgbClr val="FF0000"/>
                </a:solidFill>
              </a:rPr>
              <a:t>参数没有类型</a:t>
            </a:r>
            <a:r>
              <a:rPr lang="zh-CN" altLang="zh-CN" dirty="0"/>
              <a:t>。这有可能是程序员在使用宏时给出错误的参数，例如一个整数和一个对象。这显然会引起错误</a:t>
            </a:r>
            <a:r>
              <a:rPr lang="zh-CN" altLang="zh-CN" dirty="0" smtClean="0"/>
              <a:t>。</a:t>
            </a:r>
            <a:endParaRPr lang="en-US" altLang="zh-CN" dirty="0"/>
          </a:p>
          <a:p>
            <a:r>
              <a:rPr lang="zh-CN" altLang="zh-CN" dirty="0" smtClean="0"/>
              <a:t>宏</a:t>
            </a:r>
            <a:r>
              <a:rPr lang="zh-CN" altLang="en-US" dirty="0" smtClean="0"/>
              <a:t>还</a:t>
            </a:r>
            <a:r>
              <a:rPr lang="zh-CN" altLang="zh-CN" dirty="0" smtClean="0"/>
              <a:t>可能带来</a:t>
            </a:r>
            <a:r>
              <a:rPr lang="zh-CN" altLang="zh-CN" dirty="0" smtClean="0">
                <a:solidFill>
                  <a:srgbClr val="FF0000"/>
                </a:solidFill>
              </a:rPr>
              <a:t>副作用</a:t>
            </a:r>
            <a:r>
              <a:rPr lang="zh-CN" altLang="zh-CN" dirty="0"/>
              <a:t>。总之，宏是一种</a:t>
            </a:r>
            <a:r>
              <a:rPr lang="zh-CN" altLang="zh-CN" dirty="0">
                <a:solidFill>
                  <a:srgbClr val="FF0000"/>
                </a:solidFill>
              </a:rPr>
              <a:t>不可靠</a:t>
            </a:r>
            <a:r>
              <a:rPr lang="zh-CN" altLang="zh-CN" dirty="0"/>
              <a:t>的机制。</a:t>
            </a:r>
          </a:p>
        </p:txBody>
      </p:sp>
    </p:spTree>
    <p:extLst>
      <p:ext uri="{BB962C8B-B14F-4D97-AF65-F5344CB8AC3E}">
        <p14:creationId xmlns:p14="http://schemas.microsoft.com/office/powerpoint/2010/main" val="53646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3" name="图片 2"/>
          <p:cNvPicPr>
            <a:picLocks noChangeAspect="1"/>
          </p:cNvPicPr>
          <p:nvPr/>
        </p:nvPicPr>
        <p:blipFill rotWithShape="1">
          <a:blip r:embed="rId3"/>
          <a:srcRect b="19355"/>
          <a:stretch/>
        </p:blipFill>
        <p:spPr>
          <a:xfrm>
            <a:off x="609706" y="1772816"/>
            <a:ext cx="7917038" cy="3600400"/>
          </a:xfrm>
          <a:prstGeom prst="rect">
            <a:avLst/>
          </a:prstGeom>
        </p:spPr>
      </p:pic>
    </p:spTree>
    <p:extLst>
      <p:ext uri="{BB962C8B-B14F-4D97-AF65-F5344CB8AC3E}">
        <p14:creationId xmlns:p14="http://schemas.microsoft.com/office/powerpoint/2010/main" val="4373641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4" name="图片 3"/>
          <p:cNvPicPr>
            <a:picLocks noChangeAspect="1"/>
          </p:cNvPicPr>
          <p:nvPr/>
        </p:nvPicPr>
        <p:blipFill>
          <a:blip r:embed="rId3"/>
          <a:stretch>
            <a:fillRect/>
          </a:stretch>
        </p:blipFill>
        <p:spPr>
          <a:xfrm>
            <a:off x="956826" y="1124744"/>
            <a:ext cx="7222797" cy="5472608"/>
          </a:xfrm>
          <a:prstGeom prst="rect">
            <a:avLst/>
          </a:prstGeom>
        </p:spPr>
      </p:pic>
    </p:spTree>
    <p:extLst>
      <p:ext uri="{BB962C8B-B14F-4D97-AF65-F5344CB8AC3E}">
        <p14:creationId xmlns:p14="http://schemas.microsoft.com/office/powerpoint/2010/main" val="42739060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3" name="图片 2"/>
          <p:cNvPicPr>
            <a:picLocks noChangeAspect="1"/>
          </p:cNvPicPr>
          <p:nvPr/>
        </p:nvPicPr>
        <p:blipFill>
          <a:blip r:embed="rId3"/>
          <a:stretch>
            <a:fillRect/>
          </a:stretch>
        </p:blipFill>
        <p:spPr>
          <a:xfrm>
            <a:off x="755576" y="1196752"/>
            <a:ext cx="7571418" cy="2016224"/>
          </a:xfrm>
          <a:prstGeom prst="rect">
            <a:avLst/>
          </a:prstGeom>
        </p:spPr>
      </p:pic>
      <p:pic>
        <p:nvPicPr>
          <p:cNvPr id="4" name="图片 3"/>
          <p:cNvPicPr>
            <a:picLocks noChangeAspect="1"/>
          </p:cNvPicPr>
          <p:nvPr/>
        </p:nvPicPr>
        <p:blipFill rotWithShape="1">
          <a:blip r:embed="rId4"/>
          <a:srcRect l="5634"/>
          <a:stretch/>
        </p:blipFill>
        <p:spPr>
          <a:xfrm>
            <a:off x="777320" y="3212976"/>
            <a:ext cx="5866754" cy="3228336"/>
          </a:xfrm>
          <a:prstGeom prst="rect">
            <a:avLst/>
          </a:prstGeom>
        </p:spPr>
      </p:pic>
    </p:spTree>
    <p:extLst>
      <p:ext uri="{BB962C8B-B14F-4D97-AF65-F5344CB8AC3E}">
        <p14:creationId xmlns:p14="http://schemas.microsoft.com/office/powerpoint/2010/main" val="20207787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1043608" y="2708920"/>
            <a:ext cx="7643192" cy="1080120"/>
          </a:xfrm>
        </p:spPr>
        <p:txBody>
          <a:bodyPr/>
          <a:lstStyle/>
          <a:p>
            <a:r>
              <a:rPr lang="zh-CN" altLang="en-US" sz="4000" dirty="0" smtClean="0"/>
              <a:t>请完成习题</a:t>
            </a:r>
            <a:r>
              <a:rPr lang="en-US" altLang="zh-CN" sz="4000" dirty="0" smtClean="0"/>
              <a:t>10.10</a:t>
            </a:r>
            <a:endParaRPr lang="zh-CN" altLang="en-US" sz="4000" dirty="0"/>
          </a:p>
        </p:txBody>
      </p:sp>
    </p:spTree>
    <p:extLst>
      <p:ext uri="{BB962C8B-B14F-4D97-AF65-F5344CB8AC3E}">
        <p14:creationId xmlns:p14="http://schemas.microsoft.com/office/powerpoint/2010/main" val="1909152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a:t>针对于上述问题，</a:t>
            </a:r>
            <a:r>
              <a:rPr lang="en-US" altLang="zh-CN" dirty="0"/>
              <a:t>C++</a:t>
            </a:r>
            <a:r>
              <a:rPr lang="zh-CN" altLang="zh-CN" dirty="0"/>
              <a:t>提供了完美的解决方案，这就是</a:t>
            </a:r>
            <a:r>
              <a:rPr lang="zh-CN" altLang="zh-CN" dirty="0">
                <a:solidFill>
                  <a:srgbClr val="FF0000"/>
                </a:solidFill>
              </a:rPr>
              <a:t>模板</a:t>
            </a:r>
            <a:r>
              <a:rPr lang="en-US" altLang="zh-CN" dirty="0">
                <a:solidFill>
                  <a:srgbClr val="FF0000"/>
                </a:solidFill>
              </a:rPr>
              <a:t>(templates)</a:t>
            </a:r>
            <a:r>
              <a:rPr lang="zh-CN" altLang="zh-CN" dirty="0"/>
              <a:t>。而使用模板机制进行的程序设计就是</a:t>
            </a:r>
            <a:r>
              <a:rPr lang="zh-CN" altLang="zh-CN" dirty="0">
                <a:solidFill>
                  <a:srgbClr val="FF0000"/>
                </a:solidFill>
              </a:rPr>
              <a:t>泛型</a:t>
            </a:r>
            <a:r>
              <a:rPr lang="en-US" altLang="zh-CN" dirty="0">
                <a:solidFill>
                  <a:srgbClr val="FF0000"/>
                </a:solidFill>
              </a:rPr>
              <a:t>(generics)</a:t>
            </a:r>
            <a:r>
              <a:rPr lang="zh-CN" altLang="zh-CN" dirty="0">
                <a:solidFill>
                  <a:srgbClr val="FF0000"/>
                </a:solidFill>
              </a:rPr>
              <a:t>编程</a:t>
            </a:r>
            <a:r>
              <a:rPr lang="zh-CN" altLang="zh-CN" dirty="0"/>
              <a:t>。</a:t>
            </a:r>
          </a:p>
          <a:p>
            <a:r>
              <a:rPr lang="zh-CN" altLang="zh-CN" dirty="0" smtClean="0"/>
              <a:t>泛</a:t>
            </a:r>
            <a:r>
              <a:rPr lang="zh-CN" altLang="zh-CN" dirty="0"/>
              <a:t>型编程是指</a:t>
            </a:r>
            <a:r>
              <a:rPr lang="zh-CN" altLang="zh-CN" dirty="0">
                <a:solidFill>
                  <a:srgbClr val="FF0000"/>
                </a:solidFill>
              </a:rPr>
              <a:t>不依赖</a:t>
            </a:r>
            <a:r>
              <a:rPr lang="zh-CN" altLang="zh-CN" dirty="0"/>
              <a:t>于任何</a:t>
            </a:r>
            <a:r>
              <a:rPr lang="zh-CN" altLang="zh-CN" dirty="0">
                <a:solidFill>
                  <a:srgbClr val="FF0000"/>
                </a:solidFill>
              </a:rPr>
              <a:t>具体类型</a:t>
            </a:r>
            <a:r>
              <a:rPr lang="zh-CN" altLang="zh-CN" dirty="0"/>
              <a:t>来编写</a:t>
            </a:r>
            <a:r>
              <a:rPr lang="zh-CN" altLang="zh-CN" dirty="0">
                <a:solidFill>
                  <a:srgbClr val="FF0000"/>
                </a:solidFill>
              </a:rPr>
              <a:t>通用代码</a:t>
            </a:r>
            <a:r>
              <a:rPr lang="zh-CN" altLang="zh-CN" dirty="0"/>
              <a:t>。具体类型信息的提供是在需要实例代码的时刻。由于类型的确定在编译之前已经确定，因此，泛型编程实际上是某种形式上的</a:t>
            </a:r>
            <a:r>
              <a:rPr lang="zh-CN" altLang="zh-CN" dirty="0">
                <a:solidFill>
                  <a:srgbClr val="FF0000"/>
                </a:solidFill>
              </a:rPr>
              <a:t>静态多态</a:t>
            </a:r>
            <a:r>
              <a:rPr lang="zh-CN" altLang="zh-CN" dirty="0"/>
              <a:t>。</a:t>
            </a:r>
          </a:p>
        </p:txBody>
      </p:sp>
    </p:spTree>
    <p:extLst>
      <p:ext uri="{BB962C8B-B14F-4D97-AF65-F5344CB8AC3E}">
        <p14:creationId xmlns:p14="http://schemas.microsoft.com/office/powerpoint/2010/main" val="335728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en-US" altLang="zh-CN" dirty="0"/>
              <a:t>10.2.1</a:t>
            </a:r>
            <a:r>
              <a:rPr lang="zh-CN" altLang="zh-CN" dirty="0"/>
              <a:t>函数模板的定义和使用</a:t>
            </a:r>
          </a:p>
          <a:p>
            <a:r>
              <a:rPr lang="zh-CN" altLang="zh-CN" dirty="0">
                <a:solidFill>
                  <a:srgbClr val="FF0000"/>
                </a:solidFill>
              </a:rPr>
              <a:t>函数模板</a:t>
            </a:r>
            <a:r>
              <a:rPr lang="zh-CN" altLang="zh-CN" dirty="0"/>
              <a:t>看起来非常</a:t>
            </a:r>
            <a:r>
              <a:rPr lang="zh-CN" altLang="zh-CN" dirty="0">
                <a:solidFill>
                  <a:srgbClr val="FF0000"/>
                </a:solidFill>
              </a:rPr>
              <a:t>像</a:t>
            </a:r>
            <a:r>
              <a:rPr lang="zh-CN" altLang="zh-CN" dirty="0"/>
              <a:t>是一个</a:t>
            </a:r>
            <a:r>
              <a:rPr lang="zh-CN" altLang="zh-CN" dirty="0">
                <a:solidFill>
                  <a:srgbClr val="FF0000"/>
                </a:solidFill>
              </a:rPr>
              <a:t>函数</a:t>
            </a:r>
            <a:r>
              <a:rPr lang="zh-CN" altLang="zh-CN" dirty="0"/>
              <a:t>，但特别的语法使它只是看起来像而已，并不是一个真正的函数。当然，一旦函数模板被</a:t>
            </a:r>
            <a:r>
              <a:rPr lang="zh-CN" altLang="zh-CN" dirty="0">
                <a:solidFill>
                  <a:srgbClr val="FF0000"/>
                </a:solidFill>
              </a:rPr>
              <a:t>实例化</a:t>
            </a:r>
            <a:r>
              <a:rPr lang="zh-CN" altLang="zh-CN" dirty="0"/>
              <a:t>，它就能履行真正的函数的功能</a:t>
            </a:r>
            <a:r>
              <a:rPr lang="zh-CN" altLang="zh-CN" dirty="0" smtClean="0"/>
              <a:t>。</a:t>
            </a:r>
            <a:endParaRPr lang="zh-CN" altLang="zh-CN" dirty="0"/>
          </a:p>
        </p:txBody>
      </p:sp>
    </p:spTree>
    <p:extLst>
      <p:ext uri="{BB962C8B-B14F-4D97-AF65-F5344CB8AC3E}">
        <p14:creationId xmlns:p14="http://schemas.microsoft.com/office/powerpoint/2010/main" val="52864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pPr lvl="0"/>
            <a:r>
              <a:rPr lang="en-US" altLang="zh-CN" dirty="0" smtClean="0"/>
              <a:t>1. </a:t>
            </a:r>
            <a:r>
              <a:rPr lang="zh-CN" altLang="zh-CN" dirty="0" smtClean="0"/>
              <a:t>函数</a:t>
            </a:r>
            <a:r>
              <a:rPr lang="zh-CN" altLang="zh-CN" dirty="0"/>
              <a:t>模板的定义</a:t>
            </a:r>
          </a:p>
          <a:p>
            <a:r>
              <a:rPr lang="zh-CN" altLang="zh-CN" dirty="0"/>
              <a:t>函数模板的形式化描述如下：</a:t>
            </a:r>
          </a:p>
          <a:p>
            <a:r>
              <a:rPr lang="en-US" altLang="zh-CN" b="1" dirty="0">
                <a:solidFill>
                  <a:srgbClr val="FF0000"/>
                </a:solidFill>
              </a:rPr>
              <a:t>template</a:t>
            </a:r>
            <a:r>
              <a:rPr lang="en-US" altLang="zh-CN" dirty="0">
                <a:solidFill>
                  <a:srgbClr val="FF0000"/>
                </a:solidFill>
              </a:rPr>
              <a:t> </a:t>
            </a:r>
            <a:r>
              <a:rPr lang="en-US" altLang="zh-CN" b="1" dirty="0" smtClean="0">
                <a:solidFill>
                  <a:srgbClr val="FF0000"/>
                </a:solidFill>
              </a:rPr>
              <a:t>&lt; </a:t>
            </a:r>
            <a:r>
              <a:rPr lang="en-US" altLang="zh-CN" b="1" dirty="0" err="1" smtClean="0">
                <a:solidFill>
                  <a:srgbClr val="FF0000"/>
                </a:solidFill>
              </a:rPr>
              <a:t>typename</a:t>
            </a:r>
            <a:r>
              <a:rPr lang="en-US" altLang="zh-CN" dirty="0" smtClean="0">
                <a:solidFill>
                  <a:srgbClr val="FF0000"/>
                </a:solidFill>
              </a:rPr>
              <a:t> </a:t>
            </a:r>
            <a:r>
              <a:rPr lang="en-US" altLang="zh-CN" dirty="0">
                <a:solidFill>
                  <a:srgbClr val="FF0000"/>
                </a:solidFill>
              </a:rPr>
              <a:t>T, </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en-US" altLang="zh-CN" dirty="0" smtClean="0">
                <a:solidFill>
                  <a:schemeClr val="accent2">
                    <a:lumMod val="75000"/>
                  </a:schemeClr>
                </a:solidFill>
              </a:rPr>
              <a:t>[</a:t>
            </a:r>
            <a:r>
              <a:rPr lang="en-US" altLang="zh-CN" dirty="0" err="1" smtClean="0">
                <a:solidFill>
                  <a:schemeClr val="accent2">
                    <a:lumMod val="75000"/>
                  </a:schemeClr>
                </a:solidFill>
              </a:rPr>
              <a:t>const</a:t>
            </a:r>
            <a:r>
              <a:rPr lang="zh-CN" altLang="zh-CN" dirty="0" smtClean="0">
                <a:solidFill>
                  <a:schemeClr val="accent2">
                    <a:lumMod val="75000"/>
                  </a:schemeClr>
                </a:solidFill>
              </a:rPr>
              <a:t>类 常量表达式</a:t>
            </a:r>
            <a:r>
              <a:rPr lang="en-US" altLang="zh-CN" dirty="0">
                <a:solidFill>
                  <a:schemeClr val="accent2">
                    <a:lumMod val="75000"/>
                  </a:schemeClr>
                </a:solidFill>
              </a:rPr>
              <a:t>, </a:t>
            </a:r>
            <a:r>
              <a:rPr lang="en-US" altLang="zh-CN" dirty="0" smtClean="0">
                <a:solidFill>
                  <a:schemeClr val="accent2">
                    <a:lumMod val="75000"/>
                  </a:schemeClr>
                </a:solidFill>
              </a:rPr>
              <a:t>…] </a:t>
            </a:r>
            <a:r>
              <a:rPr lang="en-US" altLang="zh-CN" b="1" dirty="0" smtClean="0">
                <a:solidFill>
                  <a:srgbClr val="FF0000"/>
                </a:solidFill>
              </a:rPr>
              <a:t>&gt;</a:t>
            </a:r>
            <a:endParaRPr lang="zh-CN" altLang="zh-CN" b="1" dirty="0">
              <a:solidFill>
                <a:srgbClr val="FF0000"/>
              </a:solidFill>
            </a:endParaRPr>
          </a:p>
          <a:p>
            <a:r>
              <a:rPr lang="zh-CN" altLang="zh-CN" dirty="0">
                <a:solidFill>
                  <a:srgbClr val="FF0000"/>
                </a:solidFill>
              </a:rPr>
              <a:t>返回值类型 函数名</a:t>
            </a:r>
            <a:r>
              <a:rPr lang="en-US" altLang="zh-CN" dirty="0">
                <a:solidFill>
                  <a:srgbClr val="FF0000"/>
                </a:solidFill>
              </a:rPr>
              <a:t>(</a:t>
            </a:r>
            <a:r>
              <a:rPr lang="zh-CN" altLang="zh-CN" dirty="0">
                <a:solidFill>
                  <a:srgbClr val="FF0000"/>
                </a:solidFill>
              </a:rPr>
              <a:t>参数列表</a:t>
            </a:r>
            <a:r>
              <a:rPr lang="en-US" altLang="zh-CN" dirty="0">
                <a:solidFill>
                  <a:srgbClr val="FF0000"/>
                </a:solidFill>
              </a:rPr>
              <a:t>)</a:t>
            </a:r>
            <a:endParaRPr lang="zh-CN" altLang="zh-CN" dirty="0">
              <a:solidFill>
                <a:srgbClr val="FF0000"/>
              </a:solidFill>
            </a:endParaRPr>
          </a:p>
          <a:p>
            <a:r>
              <a:rPr lang="en-US" altLang="zh-CN" dirty="0">
                <a:solidFill>
                  <a:srgbClr val="FF0000"/>
                </a:solidFill>
              </a:rPr>
              <a:t>{ </a:t>
            </a:r>
            <a:endParaRPr lang="zh-CN" altLang="zh-CN" dirty="0">
              <a:solidFill>
                <a:srgbClr val="FF0000"/>
              </a:solidFill>
            </a:endParaRPr>
          </a:p>
          <a:p>
            <a:r>
              <a:rPr lang="en-US" altLang="zh-CN" dirty="0">
                <a:solidFill>
                  <a:srgbClr val="FF0000"/>
                </a:solidFill>
              </a:rPr>
              <a:t>	//</a:t>
            </a:r>
            <a:r>
              <a:rPr lang="zh-CN" altLang="zh-CN" dirty="0" smtClean="0">
                <a:solidFill>
                  <a:srgbClr val="FF0000"/>
                </a:solidFill>
              </a:rPr>
              <a:t>函数体</a:t>
            </a:r>
            <a:endParaRPr lang="zh-CN" altLang="zh-CN" dirty="0">
              <a:solidFill>
                <a:srgbClr val="FF0000"/>
              </a:solidFill>
            </a:endParaRPr>
          </a:p>
          <a:p>
            <a:r>
              <a:rPr lang="en-US" altLang="zh-CN" dirty="0" smtClean="0">
                <a:solidFill>
                  <a:srgbClr val="FF0000"/>
                </a:solidFill>
              </a:rPr>
              <a:t>}</a:t>
            </a:r>
            <a:endParaRPr lang="zh-CN" altLang="zh-CN" dirty="0">
              <a:solidFill>
                <a:srgbClr val="FF0000"/>
              </a:solidFill>
            </a:endParaRPr>
          </a:p>
        </p:txBody>
      </p:sp>
      <p:sp>
        <p:nvSpPr>
          <p:cNvPr id="5" name="圆角矩形标注 4"/>
          <p:cNvSpPr/>
          <p:nvPr/>
        </p:nvSpPr>
        <p:spPr>
          <a:xfrm>
            <a:off x="971600" y="3356992"/>
            <a:ext cx="5976664" cy="2520280"/>
          </a:xfrm>
          <a:prstGeom prst="wedgeRoundRectCallout">
            <a:avLst>
              <a:gd name="adj1" fmla="val -2198"/>
              <a:gd name="adj2" fmla="val -72954"/>
              <a:gd name="adj3" fmla="val 16667"/>
            </a:avLst>
          </a:prstGeom>
          <a:solidFill>
            <a:schemeClr val="accent1">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可以使用关键字</a:t>
            </a:r>
            <a:r>
              <a:rPr lang="en-US"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class</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来代替</a:t>
            </a:r>
            <a:r>
              <a:rPr lang="en-US" altLang="zh-CN" sz="2800" b="1" dirty="0" err="1">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typename</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关键字，二者</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没有区别</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但建议</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读者选择</a:t>
            </a:r>
            <a:r>
              <a:rPr lang="en-US" altLang="zh-CN" sz="28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，因为</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class</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可能会误导程序员，使他们片面地认为，类型参数只能是类类型。</a:t>
            </a:r>
          </a:p>
        </p:txBody>
      </p:sp>
      <p:sp>
        <p:nvSpPr>
          <p:cNvPr id="6" name="圆角矩形标注 5"/>
          <p:cNvSpPr/>
          <p:nvPr/>
        </p:nvSpPr>
        <p:spPr>
          <a:xfrm>
            <a:off x="4311443" y="3177426"/>
            <a:ext cx="2592288" cy="1260140"/>
          </a:xfrm>
          <a:prstGeom prst="wedgeRoundRectCallout">
            <a:avLst>
              <a:gd name="adj1" fmla="val -10854"/>
              <a:gd name="adj2" fmla="val -80115"/>
              <a:gd name="adj3" fmla="val 16667"/>
            </a:avLst>
          </a:prstGeom>
          <a:solidFill>
            <a:schemeClr val="accent1">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类型</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参数，可以是任意类型</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圆角矩形 6"/>
          <p:cNvSpPr/>
          <p:nvPr/>
        </p:nvSpPr>
        <p:spPr>
          <a:xfrm>
            <a:off x="2915816" y="2204864"/>
            <a:ext cx="4680520" cy="1152128"/>
          </a:xfrm>
          <a:prstGeom prst="round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3131840" y="3681028"/>
            <a:ext cx="2376264" cy="1260140"/>
          </a:xfrm>
          <a:prstGeom prst="wedgeRoundRectCallout">
            <a:avLst>
              <a:gd name="adj1" fmla="val -728"/>
              <a:gd name="adj2" fmla="val -74386"/>
              <a:gd name="adj3" fmla="val 16667"/>
            </a:avLst>
          </a:prstGeom>
          <a:solidFill>
            <a:schemeClr val="accent1">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模板参数</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圆角矩形 8"/>
          <p:cNvSpPr/>
          <p:nvPr/>
        </p:nvSpPr>
        <p:spPr>
          <a:xfrm>
            <a:off x="2915816" y="2204864"/>
            <a:ext cx="2232248" cy="576064"/>
          </a:xfrm>
          <a:prstGeom prst="round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04048" y="2215970"/>
            <a:ext cx="504056" cy="576064"/>
          </a:xfrm>
          <a:prstGeom prst="round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843808" y="2780710"/>
            <a:ext cx="4680520" cy="564958"/>
          </a:xfrm>
          <a:prstGeom prst="round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2843808" y="3753036"/>
            <a:ext cx="2880320" cy="1260140"/>
          </a:xfrm>
          <a:prstGeom prst="wedgeRoundRectCallout">
            <a:avLst>
              <a:gd name="adj1" fmla="val -10854"/>
              <a:gd name="adj2" fmla="val -80115"/>
              <a:gd name="adj3" fmla="val 16667"/>
            </a:avLst>
          </a:prstGeom>
          <a:solidFill>
            <a:schemeClr val="accent1">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非</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类型</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参数，可以省略</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圆角矩形 13"/>
          <p:cNvSpPr/>
          <p:nvPr/>
        </p:nvSpPr>
        <p:spPr>
          <a:xfrm>
            <a:off x="539552" y="2132856"/>
            <a:ext cx="7372291" cy="3600400"/>
          </a:xfrm>
          <a:prstGeom prst="roundRect">
            <a:avLst>
              <a:gd name="adj" fmla="val 5090"/>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5724128" y="4725144"/>
            <a:ext cx="2592288" cy="1260140"/>
          </a:xfrm>
          <a:prstGeom prst="wedgeRoundRectCallout">
            <a:avLst>
              <a:gd name="adj1" fmla="val -41487"/>
              <a:gd name="adj2" fmla="val -72477"/>
              <a:gd name="adj3" fmla="val 16667"/>
            </a:avLst>
          </a:prstGeom>
          <a:solidFill>
            <a:schemeClr val="accent1">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函数模板</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31959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4"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zh-CN" altLang="zh-CN" dirty="0"/>
              <a:t>比较大小函数模板可以写成这样：</a:t>
            </a:r>
          </a:p>
          <a:p>
            <a:r>
              <a:rPr lang="en-US" altLang="zh-CN" dirty="0"/>
              <a:t>template &lt;</a:t>
            </a:r>
            <a:r>
              <a:rPr lang="en-US" altLang="zh-CN" dirty="0" err="1"/>
              <a:t>typename</a:t>
            </a:r>
            <a:r>
              <a:rPr lang="en-US" altLang="zh-CN" dirty="0"/>
              <a:t> </a:t>
            </a:r>
            <a:r>
              <a:rPr lang="en-US" altLang="zh-CN" b="1" dirty="0">
                <a:solidFill>
                  <a:srgbClr val="FF0000"/>
                </a:solidFill>
              </a:rPr>
              <a:t>T</a:t>
            </a:r>
            <a:r>
              <a:rPr lang="en-US" altLang="zh-CN" dirty="0"/>
              <a:t>&gt;</a:t>
            </a:r>
            <a:endParaRPr lang="zh-CN" altLang="zh-CN" dirty="0"/>
          </a:p>
          <a:p>
            <a:r>
              <a:rPr lang="en-US" altLang="zh-CN" dirty="0" err="1"/>
              <a:t>bool</a:t>
            </a:r>
            <a:r>
              <a:rPr lang="en-US" altLang="zh-CN" dirty="0"/>
              <a:t> Greater(</a:t>
            </a:r>
            <a:r>
              <a:rPr lang="en-US" altLang="zh-CN" dirty="0" err="1"/>
              <a:t>const</a:t>
            </a:r>
            <a:r>
              <a:rPr lang="en-US" altLang="zh-CN" dirty="0"/>
              <a:t> </a:t>
            </a:r>
            <a:r>
              <a:rPr lang="en-US" altLang="zh-CN" b="1" dirty="0">
                <a:solidFill>
                  <a:srgbClr val="FF0000"/>
                </a:solidFill>
              </a:rPr>
              <a:t>T</a:t>
            </a:r>
            <a:r>
              <a:rPr lang="en-US" altLang="zh-CN" dirty="0"/>
              <a:t>&amp; a, </a:t>
            </a:r>
            <a:r>
              <a:rPr lang="en-US" altLang="zh-CN" dirty="0" err="1"/>
              <a:t>const</a:t>
            </a:r>
            <a:r>
              <a:rPr lang="en-US" altLang="zh-CN" dirty="0"/>
              <a:t> </a:t>
            </a:r>
            <a:r>
              <a:rPr lang="en-US" altLang="zh-CN" b="1" dirty="0">
                <a:solidFill>
                  <a:srgbClr val="FF0000"/>
                </a:solidFill>
              </a:rPr>
              <a:t>T</a:t>
            </a:r>
            <a:r>
              <a:rPr lang="en-US" altLang="zh-CN" dirty="0"/>
              <a:t>&amp; b)</a:t>
            </a:r>
            <a:endParaRPr lang="zh-CN" altLang="zh-CN" dirty="0"/>
          </a:p>
          <a:p>
            <a:r>
              <a:rPr lang="en-US" altLang="zh-CN" dirty="0"/>
              <a:t>{</a:t>
            </a:r>
            <a:endParaRPr lang="zh-CN" altLang="zh-CN" dirty="0"/>
          </a:p>
          <a:p>
            <a:r>
              <a:rPr lang="en-US" altLang="zh-CN" dirty="0"/>
              <a:t>	return a &gt; b;</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302345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zh-CN" altLang="zh-CN" dirty="0"/>
              <a:t>为模板指定给一个整型常量</a:t>
            </a:r>
            <a:r>
              <a:rPr lang="en-US" altLang="zh-CN" dirty="0"/>
              <a:t>min</a:t>
            </a:r>
            <a:r>
              <a:rPr lang="zh-CN" altLang="zh-CN" dirty="0"/>
              <a:t>作为非类型参数： </a:t>
            </a:r>
          </a:p>
          <a:p>
            <a:r>
              <a:rPr lang="en-US" altLang="zh-CN" dirty="0"/>
              <a:t>template &lt;</a:t>
            </a:r>
            <a:r>
              <a:rPr lang="en-US" altLang="zh-CN" dirty="0" err="1"/>
              <a:t>typename</a:t>
            </a:r>
            <a:r>
              <a:rPr lang="en-US" altLang="zh-CN" dirty="0"/>
              <a:t> T, </a:t>
            </a:r>
            <a:r>
              <a:rPr lang="en-US" altLang="zh-CN" b="1" dirty="0" err="1">
                <a:solidFill>
                  <a:srgbClr val="FF0000"/>
                </a:solidFill>
              </a:rPr>
              <a:t>const</a:t>
            </a:r>
            <a:r>
              <a:rPr lang="en-US" altLang="zh-CN" b="1" dirty="0">
                <a:solidFill>
                  <a:srgbClr val="FF0000"/>
                </a:solidFill>
              </a:rPr>
              <a:t> </a:t>
            </a:r>
            <a:r>
              <a:rPr lang="en-US" altLang="zh-CN" b="1" dirty="0" err="1">
                <a:solidFill>
                  <a:srgbClr val="FF0000"/>
                </a:solidFill>
              </a:rPr>
              <a:t>int</a:t>
            </a:r>
            <a:r>
              <a:rPr lang="en-US" altLang="zh-CN" b="1" dirty="0">
                <a:solidFill>
                  <a:srgbClr val="FF0000"/>
                </a:solidFill>
              </a:rPr>
              <a:t> min</a:t>
            </a:r>
            <a:r>
              <a:rPr lang="en-US" altLang="zh-CN" dirty="0"/>
              <a:t>&gt;</a:t>
            </a:r>
            <a:endParaRPr lang="zh-CN" altLang="zh-CN" dirty="0"/>
          </a:p>
          <a:p>
            <a:r>
              <a:rPr lang="en-US" altLang="zh-CN" dirty="0" err="1"/>
              <a:t>bool</a:t>
            </a:r>
            <a:r>
              <a:rPr lang="en-US" altLang="zh-CN" dirty="0"/>
              <a:t> Greater(</a:t>
            </a:r>
            <a:r>
              <a:rPr lang="en-US" altLang="zh-CN" dirty="0" err="1"/>
              <a:t>const</a:t>
            </a:r>
            <a:r>
              <a:rPr lang="en-US" altLang="zh-CN" dirty="0"/>
              <a:t> T&amp; a, </a:t>
            </a:r>
            <a:r>
              <a:rPr lang="en-US" altLang="zh-CN" dirty="0" err="1"/>
              <a:t>const</a:t>
            </a:r>
            <a:r>
              <a:rPr lang="en-US" altLang="zh-CN" dirty="0"/>
              <a:t> T&amp; b)</a:t>
            </a:r>
            <a:endParaRPr lang="zh-CN" altLang="zh-CN" dirty="0"/>
          </a:p>
          <a:p>
            <a:r>
              <a:rPr lang="en-US" altLang="zh-CN" dirty="0"/>
              <a:t>{</a:t>
            </a:r>
            <a:endParaRPr lang="zh-CN" altLang="zh-CN" dirty="0"/>
          </a:p>
          <a:p>
            <a:r>
              <a:rPr lang="en-US" altLang="zh-CN" dirty="0"/>
              <a:t>	return a &gt; b &amp;&amp; b &gt; </a:t>
            </a:r>
            <a:r>
              <a:rPr lang="en-US" altLang="zh-CN" b="1" dirty="0">
                <a:solidFill>
                  <a:srgbClr val="FF0000"/>
                </a:solidFill>
              </a:rPr>
              <a:t>min</a:t>
            </a:r>
            <a:r>
              <a:rPr lang="en-US" altLang="zh-CN" dirty="0"/>
              <a:t>;</a:t>
            </a:r>
            <a:endParaRPr lang="zh-CN" altLang="zh-CN" dirty="0"/>
          </a:p>
          <a:p>
            <a:r>
              <a:rPr lang="en-US" altLang="zh-CN" dirty="0"/>
              <a:t>}</a:t>
            </a:r>
            <a:endParaRPr lang="zh-CN" altLang="zh-CN" dirty="0"/>
          </a:p>
        </p:txBody>
      </p:sp>
      <p:sp>
        <p:nvSpPr>
          <p:cNvPr id="4" name="圆角矩形标注 3"/>
          <p:cNvSpPr/>
          <p:nvPr/>
        </p:nvSpPr>
        <p:spPr>
          <a:xfrm>
            <a:off x="1259632" y="3501008"/>
            <a:ext cx="6624736" cy="2901207"/>
          </a:xfrm>
          <a:prstGeom prst="wedgeRoundRectCallout">
            <a:avLst>
              <a:gd name="adj1" fmla="val 21343"/>
              <a:gd name="adj2" fmla="val -81946"/>
              <a:gd name="adj3" fmla="val 16667"/>
            </a:avLst>
          </a:prstGeom>
          <a:solidFill>
            <a:schemeClr val="accent1">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模板的</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非类型参数</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的类型</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不能</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是</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浮点型、类类型</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或</a:t>
            </a:r>
            <a:r>
              <a:rPr lang="en-US"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void</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类型。它一般</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是整数类型</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枚举类型</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。非</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类型参数如果不是引用，那么它不是左值，不能改变其值，也不能获取其地址。</a:t>
            </a:r>
          </a:p>
        </p:txBody>
      </p:sp>
    </p:spTree>
    <p:extLst>
      <p:ext uri="{BB962C8B-B14F-4D97-AF65-F5344CB8AC3E}">
        <p14:creationId xmlns:p14="http://schemas.microsoft.com/office/powerpoint/2010/main" val="28946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pPr lvl="0"/>
            <a:r>
              <a:rPr lang="en-US" altLang="zh-CN" dirty="0" smtClean="0"/>
              <a:t>2. </a:t>
            </a:r>
            <a:r>
              <a:rPr lang="zh-CN" altLang="zh-CN" dirty="0" smtClean="0"/>
              <a:t>函数</a:t>
            </a:r>
            <a:r>
              <a:rPr lang="zh-CN" altLang="zh-CN" dirty="0"/>
              <a:t>模板的使用</a:t>
            </a:r>
          </a:p>
          <a:p>
            <a:r>
              <a:rPr lang="zh-CN" altLang="zh-CN" dirty="0"/>
              <a:t>函数</a:t>
            </a:r>
            <a:r>
              <a:rPr lang="zh-CN" altLang="zh-CN" dirty="0">
                <a:solidFill>
                  <a:srgbClr val="FF0000"/>
                </a:solidFill>
              </a:rPr>
              <a:t>模板不是</a:t>
            </a:r>
            <a:r>
              <a:rPr lang="zh-CN" altLang="zh-CN" dirty="0"/>
              <a:t>一个</a:t>
            </a:r>
            <a:r>
              <a:rPr lang="zh-CN" altLang="zh-CN" dirty="0">
                <a:solidFill>
                  <a:srgbClr val="FF0000"/>
                </a:solidFill>
              </a:rPr>
              <a:t>真正</a:t>
            </a:r>
            <a:r>
              <a:rPr lang="zh-CN" altLang="zh-CN" dirty="0"/>
              <a:t>的函数，那只是一种</a:t>
            </a:r>
            <a:r>
              <a:rPr lang="zh-CN" altLang="zh-CN" dirty="0">
                <a:solidFill>
                  <a:srgbClr val="FF0000"/>
                </a:solidFill>
              </a:rPr>
              <a:t>形式化</a:t>
            </a:r>
            <a:r>
              <a:rPr lang="zh-CN" altLang="zh-CN" dirty="0"/>
              <a:t>的定义，勾画出代码执行路线的蓝图。编译器并不对这些代码进行编译</a:t>
            </a:r>
            <a:r>
              <a:rPr lang="zh-CN" altLang="zh-CN" dirty="0" smtClean="0"/>
              <a:t>。</a:t>
            </a:r>
            <a:endParaRPr lang="en-US" altLang="zh-CN" dirty="0" smtClean="0"/>
          </a:p>
          <a:p>
            <a:r>
              <a:rPr lang="zh-CN" altLang="zh-CN" dirty="0" smtClean="0"/>
              <a:t>如果</a:t>
            </a:r>
            <a:r>
              <a:rPr lang="zh-CN" altLang="zh-CN" dirty="0"/>
              <a:t>要它真正地工作起来，必须将其变成真正的函数。这个变化过程成为“</a:t>
            </a:r>
            <a:r>
              <a:rPr lang="zh-CN" altLang="zh-CN" dirty="0">
                <a:solidFill>
                  <a:srgbClr val="FF0000"/>
                </a:solidFill>
              </a:rPr>
              <a:t>实例化</a:t>
            </a:r>
            <a:r>
              <a:rPr lang="en-US" altLang="zh-CN" dirty="0">
                <a:solidFill>
                  <a:srgbClr val="FF0000"/>
                </a:solidFill>
              </a:rPr>
              <a:t>(instantiation)</a:t>
            </a:r>
            <a:r>
              <a:rPr lang="zh-CN" altLang="zh-CN" dirty="0"/>
              <a:t>”。由函数模板实例化出的函数称为“</a:t>
            </a:r>
            <a:r>
              <a:rPr lang="zh-CN" altLang="zh-CN" dirty="0">
                <a:solidFill>
                  <a:srgbClr val="FF0000"/>
                </a:solidFill>
              </a:rPr>
              <a:t>实例函数</a:t>
            </a:r>
            <a:r>
              <a:rPr lang="en-US" altLang="zh-CN" dirty="0">
                <a:solidFill>
                  <a:srgbClr val="FF0000"/>
                </a:solidFill>
              </a:rPr>
              <a:t>(instantiated function)</a:t>
            </a:r>
            <a:r>
              <a:rPr lang="zh-CN" altLang="zh-CN" dirty="0"/>
              <a:t>”，或者更直接地称为“</a:t>
            </a:r>
            <a:r>
              <a:rPr lang="zh-CN" altLang="zh-CN" dirty="0">
                <a:solidFill>
                  <a:srgbClr val="FF0000"/>
                </a:solidFill>
              </a:rPr>
              <a:t>模板函数</a:t>
            </a:r>
            <a:r>
              <a:rPr lang="zh-CN" altLang="zh-CN" dirty="0"/>
              <a:t>”</a:t>
            </a:r>
            <a:r>
              <a:rPr lang="zh-CN" altLang="zh-CN" dirty="0" smtClean="0"/>
              <a:t>。</a:t>
            </a:r>
            <a:endParaRPr lang="zh-CN" altLang="zh-CN" dirty="0"/>
          </a:p>
        </p:txBody>
      </p:sp>
      <p:sp>
        <p:nvSpPr>
          <p:cNvPr id="5" name="圆角矩形 4"/>
          <p:cNvSpPr/>
          <p:nvPr/>
        </p:nvSpPr>
        <p:spPr>
          <a:xfrm>
            <a:off x="1475656" y="2204864"/>
            <a:ext cx="6264696" cy="2736304"/>
          </a:xfrm>
          <a:prstGeom prst="roundRect">
            <a:avLst>
              <a:gd name="adj" fmla="val 5652"/>
            </a:avLst>
          </a:prstGeom>
          <a:solidFill>
            <a:schemeClr val="accent5">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需要说明的一点是，在</a:t>
            </a:r>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C++</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中，函数模板的实例化只能是</a:t>
            </a:r>
            <a:r>
              <a:rPr lang="zh-CN" altLang="zh-CN"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隐式</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的，正如在例中看到的那样，通过参数的类型来产生指定版本的模板函数。</a:t>
            </a:r>
          </a:p>
        </p:txBody>
      </p:sp>
    </p:spTree>
    <p:extLst>
      <p:ext uri="{BB962C8B-B14F-4D97-AF65-F5344CB8AC3E}">
        <p14:creationId xmlns:p14="http://schemas.microsoft.com/office/powerpoint/2010/main" val="32464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ppt_w</p:attrName>
                                        </p:attrNameLst>
                                      </p:cBhvr>
                                      <p:tavLst>
                                        <p:tav tm="0">
                                          <p:val>
                                            <p:fltVal val="0"/>
                                          </p:val>
                                        </p:tav>
                                        <p:tav tm="100000">
                                          <p:val>
                                            <p:strVal val="#ppt_w"/>
                                          </p:val>
                                        </p:tav>
                                      </p:tavLst>
                                    </p:anim>
                                    <p:anim calcmode="lin" valueType="num">
                                      <p:cBhvr>
                                        <p:cTn id="13" dur="250" fill="hold"/>
                                        <p:tgtEl>
                                          <p:spTgt spid="5"/>
                                        </p:tgtEl>
                                        <p:attrNameLst>
                                          <p:attrName>ppt_h</p:attrName>
                                        </p:attrNameLst>
                                      </p:cBhvr>
                                      <p:tavLst>
                                        <p:tav tm="0">
                                          <p:val>
                                            <p:fltVal val="0"/>
                                          </p:val>
                                        </p:tav>
                                        <p:tav tm="100000">
                                          <p:val>
                                            <p:strVal val="#ppt_h"/>
                                          </p:val>
                                        </p:tav>
                                      </p:tavLst>
                                    </p:anim>
                                    <p:anim calcmode="lin" valueType="num">
                                      <p:cBhvr>
                                        <p:cTn id="14" dur="250" fill="hold"/>
                                        <p:tgtEl>
                                          <p:spTgt spid="5"/>
                                        </p:tgtEl>
                                        <p:attrNameLst>
                                          <p:attrName>style.rotation</p:attrName>
                                        </p:attrNameLst>
                                      </p:cBhvr>
                                      <p:tavLst>
                                        <p:tav tm="0">
                                          <p:val>
                                            <p:fltVal val="90"/>
                                          </p:val>
                                        </p:tav>
                                        <p:tav tm="100000">
                                          <p:val>
                                            <p:fltVal val="0"/>
                                          </p:val>
                                        </p:tav>
                                      </p:tavLst>
                                    </p:anim>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pic>
        <p:nvPicPr>
          <p:cNvPr id="6" name="图片 5"/>
          <p:cNvPicPr>
            <a:picLocks noChangeAspect="1"/>
          </p:cNvPicPr>
          <p:nvPr/>
        </p:nvPicPr>
        <p:blipFill>
          <a:blip r:embed="rId3"/>
          <a:stretch>
            <a:fillRect/>
          </a:stretch>
        </p:blipFill>
        <p:spPr>
          <a:xfrm>
            <a:off x="478954" y="1628800"/>
            <a:ext cx="8211511" cy="4176464"/>
          </a:xfrm>
          <a:prstGeom prst="rect">
            <a:avLst/>
          </a:prstGeom>
        </p:spPr>
      </p:pic>
    </p:spTree>
    <p:extLst>
      <p:ext uri="{BB962C8B-B14F-4D97-AF65-F5344CB8AC3E}">
        <p14:creationId xmlns:p14="http://schemas.microsoft.com/office/powerpoint/2010/main" val="478055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pic>
        <p:nvPicPr>
          <p:cNvPr id="3" name="图片 2"/>
          <p:cNvPicPr>
            <a:picLocks noChangeAspect="1"/>
          </p:cNvPicPr>
          <p:nvPr/>
        </p:nvPicPr>
        <p:blipFill>
          <a:blip r:embed="rId3"/>
          <a:stretch>
            <a:fillRect/>
          </a:stretch>
        </p:blipFill>
        <p:spPr>
          <a:xfrm>
            <a:off x="251519" y="1052736"/>
            <a:ext cx="8776441" cy="5472608"/>
          </a:xfrm>
          <a:prstGeom prst="rect">
            <a:avLst/>
          </a:prstGeom>
        </p:spPr>
      </p:pic>
    </p:spTree>
    <p:extLst>
      <p:ext uri="{BB962C8B-B14F-4D97-AF65-F5344CB8AC3E}">
        <p14:creationId xmlns:p14="http://schemas.microsoft.com/office/powerpoint/2010/main" val="1965675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grpSp>
        <p:nvGrpSpPr>
          <p:cNvPr id="6" name="组合 5"/>
          <p:cNvGrpSpPr/>
          <p:nvPr/>
        </p:nvGrpSpPr>
        <p:grpSpPr>
          <a:xfrm>
            <a:off x="877202" y="925753"/>
            <a:ext cx="4915326" cy="4953429"/>
            <a:chOff x="323528" y="822747"/>
            <a:chExt cx="4915326" cy="4953429"/>
          </a:xfrm>
        </p:grpSpPr>
        <p:pic>
          <p:nvPicPr>
            <p:cNvPr id="4" name="图片 3"/>
            <p:cNvPicPr>
              <a:picLocks noChangeAspect="1"/>
            </p:cNvPicPr>
            <p:nvPr/>
          </p:nvPicPr>
          <p:blipFill>
            <a:blip r:embed="rId3"/>
            <a:stretch>
              <a:fillRect/>
            </a:stretch>
          </p:blipFill>
          <p:spPr>
            <a:xfrm>
              <a:off x="323528" y="822747"/>
              <a:ext cx="4915326" cy="4953429"/>
            </a:xfrm>
            <a:prstGeom prst="rect">
              <a:avLst/>
            </a:prstGeom>
            <a:ln w="38100">
              <a:solidFill>
                <a:srgbClr val="FF0000"/>
              </a:solidFill>
            </a:ln>
          </p:spPr>
        </p:pic>
        <p:sp>
          <p:nvSpPr>
            <p:cNvPr id="5" name="圆角矩形 4"/>
            <p:cNvSpPr/>
            <p:nvPr/>
          </p:nvSpPr>
          <p:spPr>
            <a:xfrm>
              <a:off x="4283968" y="5013176"/>
              <a:ext cx="954886" cy="763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901383" y="1184856"/>
            <a:ext cx="5052498" cy="4462658"/>
            <a:chOff x="6142658" y="932018"/>
            <a:chExt cx="5052498" cy="4462658"/>
          </a:xfrm>
        </p:grpSpPr>
        <p:pic>
          <p:nvPicPr>
            <p:cNvPr id="7" name="图片 6"/>
            <p:cNvPicPr>
              <a:picLocks noChangeAspect="1"/>
            </p:cNvPicPr>
            <p:nvPr/>
          </p:nvPicPr>
          <p:blipFill>
            <a:blip r:embed="rId4"/>
            <a:stretch>
              <a:fillRect/>
            </a:stretch>
          </p:blipFill>
          <p:spPr>
            <a:xfrm>
              <a:off x="6142658" y="932018"/>
              <a:ext cx="5052498" cy="4435224"/>
            </a:xfrm>
            <a:prstGeom prst="rect">
              <a:avLst/>
            </a:prstGeom>
            <a:ln w="38100">
              <a:solidFill>
                <a:srgbClr val="FF0000"/>
              </a:solidFill>
            </a:ln>
          </p:spPr>
        </p:pic>
        <p:sp>
          <p:nvSpPr>
            <p:cNvPr id="8" name="圆角矩形 7"/>
            <p:cNvSpPr/>
            <p:nvPr/>
          </p:nvSpPr>
          <p:spPr>
            <a:xfrm>
              <a:off x="10240270" y="4631676"/>
              <a:ext cx="954886" cy="763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403845" y="1722515"/>
            <a:ext cx="5372566" cy="4359018"/>
            <a:chOff x="-2814657" y="1772816"/>
            <a:chExt cx="5372566" cy="4359018"/>
          </a:xfrm>
        </p:grpSpPr>
        <p:pic>
          <p:nvPicPr>
            <p:cNvPr id="9" name="图片 8"/>
            <p:cNvPicPr>
              <a:picLocks noChangeAspect="1"/>
            </p:cNvPicPr>
            <p:nvPr/>
          </p:nvPicPr>
          <p:blipFill>
            <a:blip r:embed="rId5"/>
            <a:stretch>
              <a:fillRect/>
            </a:stretch>
          </p:blipFill>
          <p:spPr>
            <a:xfrm>
              <a:off x="-2814657" y="1772816"/>
              <a:ext cx="5372566" cy="4359018"/>
            </a:xfrm>
            <a:prstGeom prst="rect">
              <a:avLst/>
            </a:prstGeom>
            <a:ln w="38100">
              <a:solidFill>
                <a:srgbClr val="FF0000"/>
              </a:solidFill>
            </a:ln>
          </p:spPr>
        </p:pic>
        <p:sp>
          <p:nvSpPr>
            <p:cNvPr id="10" name="圆角矩形 9"/>
            <p:cNvSpPr/>
            <p:nvPr/>
          </p:nvSpPr>
          <p:spPr>
            <a:xfrm>
              <a:off x="1603023" y="5368834"/>
              <a:ext cx="954886" cy="763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959448" y="2124550"/>
            <a:ext cx="5662151" cy="4343776"/>
            <a:chOff x="1737149" y="2422884"/>
            <a:chExt cx="5662151" cy="4343776"/>
          </a:xfrm>
        </p:grpSpPr>
        <p:pic>
          <p:nvPicPr>
            <p:cNvPr id="11" name="图片 10"/>
            <p:cNvPicPr>
              <a:picLocks noChangeAspect="1"/>
            </p:cNvPicPr>
            <p:nvPr/>
          </p:nvPicPr>
          <p:blipFill>
            <a:blip r:embed="rId6"/>
            <a:stretch>
              <a:fillRect/>
            </a:stretch>
          </p:blipFill>
          <p:spPr>
            <a:xfrm>
              <a:off x="1737149" y="2422884"/>
              <a:ext cx="5662151" cy="4343776"/>
            </a:xfrm>
            <a:prstGeom prst="rect">
              <a:avLst/>
            </a:prstGeom>
            <a:ln w="38100">
              <a:solidFill>
                <a:srgbClr val="FF0000"/>
              </a:solidFill>
            </a:ln>
          </p:spPr>
        </p:pic>
        <p:sp>
          <p:nvSpPr>
            <p:cNvPr id="12" name="圆角矩形 11"/>
            <p:cNvSpPr/>
            <p:nvPr/>
          </p:nvSpPr>
          <p:spPr>
            <a:xfrm>
              <a:off x="6012160" y="6003660"/>
              <a:ext cx="1369466" cy="763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1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第十</a:t>
            </a:r>
            <a:r>
              <a:rPr lang="zh-CN" altLang="en-US" dirty="0" smtClean="0"/>
              <a:t>章 模板</a:t>
            </a:r>
            <a:r>
              <a:rPr lang="zh-CN" altLang="en-US" dirty="0"/>
              <a:t>和泛型编程</a:t>
            </a:r>
          </a:p>
        </p:txBody>
      </p:sp>
      <p:sp>
        <p:nvSpPr>
          <p:cNvPr id="3" name="内容占位符 2"/>
          <p:cNvSpPr>
            <a:spLocks noGrp="1"/>
          </p:cNvSpPr>
          <p:nvPr>
            <p:ph idx="1"/>
          </p:nvPr>
        </p:nvSpPr>
        <p:spPr/>
        <p:txBody>
          <a:bodyPr/>
          <a:lstStyle/>
          <a:p>
            <a:pPr marL="0" indent="0" algn="ctr">
              <a:buNone/>
            </a:pPr>
            <a:r>
              <a:rPr lang="zh-CN" altLang="en-US" dirty="0" smtClean="0">
                <a:solidFill>
                  <a:srgbClr val="FF0000"/>
                </a:solidFill>
              </a:rPr>
              <a:t>本章要点</a:t>
            </a:r>
            <a:endParaRPr lang="en-US" altLang="zh-CN" dirty="0" smtClean="0">
              <a:solidFill>
                <a:srgbClr val="FF0000"/>
              </a:solidFill>
            </a:endParaRPr>
          </a:p>
          <a:p>
            <a:pPr marL="457200" lvl="0" indent="-457200">
              <a:buFont typeface="Arial" pitchFamily="34" charset="0"/>
              <a:buChar char="•"/>
            </a:pPr>
            <a:r>
              <a:rPr lang="zh-CN" altLang="zh-CN" sz="2600" dirty="0">
                <a:solidFill>
                  <a:srgbClr val="FF0000"/>
                </a:solidFill>
              </a:rPr>
              <a:t>模板的概念</a:t>
            </a:r>
            <a:r>
              <a:rPr lang="zh-CN" altLang="zh-CN" sz="2600" dirty="0"/>
              <a:t>。</a:t>
            </a:r>
            <a:r>
              <a:rPr lang="en-US" altLang="zh-CN" sz="2600" dirty="0"/>
              <a:t>C++</a:t>
            </a:r>
            <a:r>
              <a:rPr lang="zh-CN" altLang="zh-CN" sz="2600" dirty="0"/>
              <a:t>的泛型机制用模板实现。</a:t>
            </a:r>
          </a:p>
          <a:p>
            <a:pPr marL="457200" lvl="0" indent="-457200">
              <a:buFont typeface="Arial" pitchFamily="34" charset="0"/>
              <a:buChar char="•"/>
            </a:pPr>
            <a:r>
              <a:rPr lang="zh-CN" altLang="zh-CN" sz="2600" dirty="0">
                <a:solidFill>
                  <a:srgbClr val="FF0000"/>
                </a:solidFill>
              </a:rPr>
              <a:t>函数模板和模板函数</a:t>
            </a:r>
            <a:r>
              <a:rPr lang="zh-CN" altLang="zh-CN" sz="2600" dirty="0"/>
              <a:t>。一个函数模板是一类函数的抽象，由函数模板产生的函数称为模板函数，是函数模板的实例。</a:t>
            </a:r>
          </a:p>
          <a:p>
            <a:pPr marL="457200" lvl="0" indent="-457200">
              <a:buFont typeface="Arial" pitchFamily="34" charset="0"/>
              <a:buChar char="•"/>
            </a:pPr>
            <a:r>
              <a:rPr lang="zh-CN" altLang="zh-CN" sz="2600" dirty="0">
                <a:solidFill>
                  <a:srgbClr val="FF0000"/>
                </a:solidFill>
              </a:rPr>
              <a:t>类模板和模板类</a:t>
            </a:r>
            <a:r>
              <a:rPr lang="zh-CN" altLang="zh-CN" sz="2600" dirty="0"/>
              <a:t>。一个类模板是多个只是数据类型不同的同种类的抽象，模板类是类模板的实例。</a:t>
            </a:r>
          </a:p>
          <a:p>
            <a:pPr marL="457200" lvl="0" indent="-457200">
              <a:buFont typeface="Arial" pitchFamily="34" charset="0"/>
              <a:buChar char="•"/>
            </a:pPr>
            <a:r>
              <a:rPr lang="zh-CN" altLang="zh-CN" sz="2600" dirty="0">
                <a:solidFill>
                  <a:srgbClr val="FF0000"/>
                </a:solidFill>
              </a:rPr>
              <a:t>容器类和迭代器</a:t>
            </a:r>
            <a:r>
              <a:rPr lang="zh-CN" altLang="zh-CN" sz="2600" dirty="0"/>
              <a:t>。容器类是一类用于存储对象的机制，都是用模板实现的。而迭代器是一种类，用于封装迭代操作，使其与类型无关。</a:t>
            </a:r>
          </a:p>
          <a:p>
            <a:pPr marL="457200" lvl="0" indent="-457200">
              <a:buFont typeface="Arial" pitchFamily="34" charset="0"/>
              <a:buChar char="•"/>
            </a:pPr>
            <a:r>
              <a:rPr lang="zh-CN" altLang="zh-CN" sz="2600" dirty="0">
                <a:solidFill>
                  <a:srgbClr val="FF0000"/>
                </a:solidFill>
              </a:rPr>
              <a:t>泛型算法</a:t>
            </a:r>
            <a:r>
              <a:rPr lang="zh-CN" altLang="zh-CN" sz="2600" dirty="0"/>
              <a:t>。泛型算法是用模板实现的一类通用操作，其操作与类型无关。</a:t>
            </a:r>
          </a:p>
        </p:txBody>
      </p:sp>
    </p:spTree>
    <p:extLst>
      <p:ext uri="{BB962C8B-B14F-4D97-AF65-F5344CB8AC3E}">
        <p14:creationId xmlns:p14="http://schemas.microsoft.com/office/powerpoint/2010/main" val="789255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en-US" altLang="zh-CN" dirty="0" smtClean="0"/>
              <a:t>10.2.2 </a:t>
            </a:r>
            <a:r>
              <a:rPr lang="zh-CN" altLang="zh-CN" dirty="0" smtClean="0"/>
              <a:t>重载</a:t>
            </a:r>
            <a:r>
              <a:rPr lang="zh-CN" altLang="zh-CN" dirty="0"/>
              <a:t>模板函数和非模板函数</a:t>
            </a:r>
          </a:p>
          <a:p>
            <a:r>
              <a:rPr lang="zh-CN" altLang="zh-CN" dirty="0"/>
              <a:t>如果在代码中写出如下模板应用代码：</a:t>
            </a:r>
          </a:p>
          <a:p>
            <a:r>
              <a:rPr lang="en-US" altLang="zh-CN" dirty="0"/>
              <a:t>Greater(1.0, 2);</a:t>
            </a:r>
            <a:endParaRPr lang="zh-CN" altLang="zh-CN" dirty="0"/>
          </a:p>
          <a:p>
            <a:r>
              <a:rPr lang="zh-CN" altLang="zh-CN" dirty="0"/>
              <a:t>那么结果会怎样呢</a:t>
            </a:r>
            <a:r>
              <a:rPr lang="zh-CN" altLang="zh-CN" dirty="0" smtClean="0"/>
              <a:t>？</a:t>
            </a:r>
            <a:endParaRPr lang="en-US" altLang="zh-CN" dirty="0" smtClean="0"/>
          </a:p>
          <a:p>
            <a:r>
              <a:rPr lang="zh-CN" altLang="en-US" dirty="0"/>
              <a:t>也许大家会认为</a:t>
            </a:r>
            <a:r>
              <a:rPr lang="zh-CN" altLang="zh-CN" dirty="0" smtClean="0">
                <a:solidFill>
                  <a:srgbClr val="FF0000"/>
                </a:solidFill>
              </a:rPr>
              <a:t>隐</a:t>
            </a:r>
            <a:r>
              <a:rPr lang="zh-CN" altLang="zh-CN" dirty="0">
                <a:solidFill>
                  <a:srgbClr val="FF0000"/>
                </a:solidFill>
              </a:rPr>
              <a:t>式类型转换规则</a:t>
            </a:r>
            <a:r>
              <a:rPr lang="zh-CN" altLang="zh-CN" dirty="0"/>
              <a:t>会起作用，</a:t>
            </a:r>
            <a:r>
              <a:rPr lang="en-US" altLang="zh-CN" dirty="0" err="1"/>
              <a:t>int</a:t>
            </a:r>
            <a:r>
              <a:rPr lang="zh-CN" altLang="zh-CN" dirty="0"/>
              <a:t>数据自动转换成</a:t>
            </a:r>
            <a:r>
              <a:rPr lang="en-US" altLang="zh-CN" dirty="0"/>
              <a:t>double</a:t>
            </a:r>
            <a:r>
              <a:rPr lang="zh-CN" altLang="zh-CN" dirty="0"/>
              <a:t>，然后在套用</a:t>
            </a:r>
            <a:r>
              <a:rPr lang="zh-CN" altLang="zh-CN" dirty="0" smtClean="0"/>
              <a:t>模板</a:t>
            </a:r>
            <a:endParaRPr lang="en-US" altLang="zh-CN" dirty="0"/>
          </a:p>
          <a:p>
            <a:r>
              <a:rPr lang="en-US" altLang="zh-CN" dirty="0" err="1" smtClean="0"/>
              <a:t>bool</a:t>
            </a:r>
            <a:r>
              <a:rPr lang="en-US" altLang="zh-CN" dirty="0" smtClean="0"/>
              <a:t> </a:t>
            </a:r>
            <a:r>
              <a:rPr lang="en-US" altLang="zh-CN" dirty="0"/>
              <a:t>Greater(</a:t>
            </a:r>
            <a:r>
              <a:rPr lang="en-US" altLang="zh-CN" dirty="0" err="1"/>
              <a:t>const</a:t>
            </a:r>
            <a:r>
              <a:rPr lang="en-US" altLang="zh-CN" dirty="0"/>
              <a:t> double&amp; a, </a:t>
            </a:r>
            <a:r>
              <a:rPr lang="en-US" altLang="zh-CN" dirty="0" err="1"/>
              <a:t>const</a:t>
            </a:r>
            <a:r>
              <a:rPr lang="en-US" altLang="zh-CN" dirty="0"/>
              <a:t> double&amp; b)</a:t>
            </a:r>
            <a:endParaRPr lang="zh-CN" altLang="zh-CN" dirty="0"/>
          </a:p>
          <a:p>
            <a:r>
              <a:rPr lang="zh-CN" altLang="zh-CN" dirty="0"/>
              <a:t>来完成工作。</a:t>
            </a:r>
          </a:p>
          <a:p>
            <a:endParaRPr lang="zh-CN" altLang="zh-CN" dirty="0"/>
          </a:p>
        </p:txBody>
      </p:sp>
      <p:sp>
        <p:nvSpPr>
          <p:cNvPr id="4" name="圆角矩形 3"/>
          <p:cNvSpPr/>
          <p:nvPr/>
        </p:nvSpPr>
        <p:spPr>
          <a:xfrm>
            <a:off x="2123728" y="2168952"/>
            <a:ext cx="720080" cy="576064"/>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1259632" y="3212976"/>
            <a:ext cx="2880320" cy="1260140"/>
          </a:xfrm>
          <a:prstGeom prst="wedgeRoundRectCallout">
            <a:avLst>
              <a:gd name="adj1" fmla="val -10854"/>
              <a:gd name="adj2" fmla="val -80115"/>
              <a:gd name="adj3" fmla="val 16667"/>
            </a:avLst>
          </a:prstGeom>
          <a:solidFill>
            <a:schemeClr val="accent2">
              <a:lumMod val="75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类型</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为</a:t>
            </a:r>
            <a:r>
              <a:rPr lang="en-US" altLang="zh-CN" sz="2800" dirty="0" smtClean="0">
                <a:effectLst>
                  <a:outerShdw blurRad="38100" dist="38100" dir="2700000" algn="tl">
                    <a:srgbClr val="000000">
                      <a:alpha val="43137"/>
                    </a:srgbClr>
                  </a:outerShdw>
                </a:effectLst>
                <a:latin typeface="微软雅黑" pitchFamily="34" charset="-122"/>
                <a:ea typeface="微软雅黑" pitchFamily="34" charset="-122"/>
              </a:rPr>
              <a:t>double</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圆角矩形 5"/>
          <p:cNvSpPr/>
          <p:nvPr/>
        </p:nvSpPr>
        <p:spPr>
          <a:xfrm>
            <a:off x="2915816" y="2164743"/>
            <a:ext cx="360040" cy="576064"/>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4355976" y="2452775"/>
            <a:ext cx="2448272" cy="1260140"/>
          </a:xfrm>
          <a:prstGeom prst="wedgeRoundRectCallout">
            <a:avLst>
              <a:gd name="adj1" fmla="val -83119"/>
              <a:gd name="adj2" fmla="val -52426"/>
              <a:gd name="adj3" fmla="val 16667"/>
            </a:avLst>
          </a:prstGeom>
          <a:solidFill>
            <a:schemeClr val="accent2">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类型</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为</a:t>
            </a:r>
            <a:r>
              <a:rPr lang="en-US" altLang="zh-CN" sz="2800" dirty="0" err="1" smtClean="0">
                <a:effectLst>
                  <a:outerShdw blurRad="38100" dist="38100" dir="2700000" algn="tl">
                    <a:srgbClr val="000000">
                      <a:alpha val="43137"/>
                    </a:srgbClr>
                  </a:outerShdw>
                </a:effectLst>
                <a:latin typeface="微软雅黑" pitchFamily="34" charset="-122"/>
                <a:ea typeface="微软雅黑" pitchFamily="34" charset="-122"/>
              </a:rPr>
              <a:t>int</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圆角矩形 7"/>
          <p:cNvSpPr/>
          <p:nvPr/>
        </p:nvSpPr>
        <p:spPr>
          <a:xfrm>
            <a:off x="1115616" y="1988840"/>
            <a:ext cx="7056784" cy="3528392"/>
          </a:xfrm>
          <a:prstGeom prst="roundRect">
            <a:avLst>
              <a:gd name="adj" fmla="val 5652"/>
            </a:avLst>
          </a:prstGeom>
          <a:solidFill>
            <a:schemeClr val="accent6">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在有的情况下，隐式转换规则会工作的很好，但在此例中却行不通，编译器会报出类似于“类型</a:t>
            </a:r>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T</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不明确”</a:t>
            </a:r>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VC9+)</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或“</a:t>
            </a:r>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no matching function for call to 'Greater(double, </a:t>
            </a:r>
            <a:r>
              <a:rPr lang="en-US" altLang="zh-CN" sz="3200" dirty="0" err="1">
                <a:effectLst>
                  <a:outerShdw blurRad="38100" dist="38100" dir="2700000" algn="tl">
                    <a:srgbClr val="000000">
                      <a:alpha val="43137"/>
                    </a:srgbClr>
                  </a:outerShdw>
                </a:effectLst>
                <a:latin typeface="微软雅黑" pitchFamily="34" charset="-122"/>
                <a:ea typeface="微软雅黑" pitchFamily="34" charset="-122"/>
              </a:rPr>
              <a:t>int</a:t>
            </a:r>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g++)</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的错误。</a:t>
            </a:r>
          </a:p>
        </p:txBody>
      </p:sp>
    </p:spTree>
    <p:extLst>
      <p:ext uri="{BB962C8B-B14F-4D97-AF65-F5344CB8AC3E}">
        <p14:creationId xmlns:p14="http://schemas.microsoft.com/office/powerpoint/2010/main" val="428782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22" presetClass="entr" presetSubtype="1"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up)">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250" fill="hold"/>
                                        <p:tgtEl>
                                          <p:spTgt spid="8"/>
                                        </p:tgtEl>
                                        <p:attrNameLst>
                                          <p:attrName>ppt_w</p:attrName>
                                        </p:attrNameLst>
                                      </p:cBhvr>
                                      <p:tavLst>
                                        <p:tav tm="0">
                                          <p:val>
                                            <p:fltVal val="0"/>
                                          </p:val>
                                        </p:tav>
                                        <p:tav tm="100000">
                                          <p:val>
                                            <p:strVal val="#ppt_w"/>
                                          </p:val>
                                        </p:tav>
                                      </p:tavLst>
                                    </p:anim>
                                    <p:anim calcmode="lin" valueType="num">
                                      <p:cBhvr>
                                        <p:cTn id="47" dur="250" fill="hold"/>
                                        <p:tgtEl>
                                          <p:spTgt spid="8"/>
                                        </p:tgtEl>
                                        <p:attrNameLst>
                                          <p:attrName>ppt_h</p:attrName>
                                        </p:attrNameLst>
                                      </p:cBhvr>
                                      <p:tavLst>
                                        <p:tav tm="0">
                                          <p:val>
                                            <p:fltVal val="0"/>
                                          </p:val>
                                        </p:tav>
                                        <p:tav tm="100000">
                                          <p:val>
                                            <p:strVal val="#ppt_h"/>
                                          </p:val>
                                        </p:tav>
                                      </p:tavLst>
                                    </p:anim>
                                    <p:anim calcmode="lin" valueType="num">
                                      <p:cBhvr>
                                        <p:cTn id="48" dur="250" fill="hold"/>
                                        <p:tgtEl>
                                          <p:spTgt spid="8"/>
                                        </p:tgtEl>
                                        <p:attrNameLst>
                                          <p:attrName>style.rotation</p:attrName>
                                        </p:attrNameLst>
                                      </p:cBhvr>
                                      <p:tavLst>
                                        <p:tav tm="0">
                                          <p:val>
                                            <p:fltVal val="90"/>
                                          </p:val>
                                        </p:tav>
                                        <p:tav tm="100000">
                                          <p:val>
                                            <p:fltVal val="0"/>
                                          </p:val>
                                        </p:tav>
                                      </p:tavLst>
                                    </p:anim>
                                    <p:animEffect transition="in" filter="fade">
                                      <p:cBhvr>
                                        <p:cTn id="4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zh-CN" altLang="zh-CN" dirty="0"/>
              <a:t>消除错误的做法其实并不难。既然比较的两个数分属于不通的类型，那么就可以</a:t>
            </a:r>
            <a:r>
              <a:rPr lang="zh-CN" altLang="zh-CN" dirty="0">
                <a:solidFill>
                  <a:srgbClr val="FF0000"/>
                </a:solidFill>
              </a:rPr>
              <a:t>重载</a:t>
            </a:r>
            <a:r>
              <a:rPr lang="zh-CN" altLang="zh-CN" dirty="0"/>
              <a:t>一个</a:t>
            </a:r>
            <a:r>
              <a:rPr lang="en-US" altLang="zh-CN" dirty="0"/>
              <a:t>Greater</a:t>
            </a:r>
            <a:r>
              <a:rPr lang="zh-CN" altLang="zh-CN" dirty="0"/>
              <a:t>模板，它可以接受</a:t>
            </a:r>
            <a:r>
              <a:rPr lang="zh-CN" altLang="zh-CN" dirty="0">
                <a:solidFill>
                  <a:srgbClr val="FF0000"/>
                </a:solidFill>
              </a:rPr>
              <a:t>两个类型参数</a:t>
            </a:r>
            <a:r>
              <a:rPr lang="zh-CN" altLang="zh-CN" dirty="0"/>
              <a:t>：</a:t>
            </a:r>
          </a:p>
          <a:p>
            <a:r>
              <a:rPr lang="en-US" altLang="zh-CN" dirty="0"/>
              <a:t>template &lt;</a:t>
            </a:r>
            <a:r>
              <a:rPr lang="en-US" altLang="zh-CN" dirty="0" err="1"/>
              <a:t>typename</a:t>
            </a:r>
            <a:r>
              <a:rPr lang="en-US" altLang="zh-CN" dirty="0"/>
              <a:t> </a:t>
            </a:r>
            <a:r>
              <a:rPr lang="en-US" altLang="zh-CN" b="1" dirty="0">
                <a:solidFill>
                  <a:srgbClr val="FF0000"/>
                </a:solidFill>
              </a:rPr>
              <a:t>T</a:t>
            </a:r>
            <a:r>
              <a:rPr lang="en-US" altLang="zh-CN" dirty="0"/>
              <a:t>, </a:t>
            </a:r>
            <a:r>
              <a:rPr lang="en-US" altLang="zh-CN" dirty="0" err="1"/>
              <a:t>typename</a:t>
            </a:r>
            <a:r>
              <a:rPr lang="en-US" altLang="zh-CN" dirty="0"/>
              <a:t> </a:t>
            </a:r>
            <a:r>
              <a:rPr lang="en-US" altLang="zh-CN" b="1" dirty="0">
                <a:solidFill>
                  <a:srgbClr val="FF0000"/>
                </a:solidFill>
              </a:rPr>
              <a:t>U</a:t>
            </a:r>
            <a:r>
              <a:rPr lang="en-US" altLang="zh-CN" dirty="0"/>
              <a:t>&gt;</a:t>
            </a:r>
            <a:endParaRPr lang="zh-CN" altLang="zh-CN" dirty="0"/>
          </a:p>
          <a:p>
            <a:r>
              <a:rPr lang="en-US" altLang="zh-CN" dirty="0" err="1"/>
              <a:t>bool</a:t>
            </a:r>
            <a:r>
              <a:rPr lang="en-US" altLang="zh-CN" dirty="0"/>
              <a:t> Greater(</a:t>
            </a:r>
            <a:r>
              <a:rPr lang="en-US" altLang="zh-CN" dirty="0" err="1"/>
              <a:t>const</a:t>
            </a:r>
            <a:r>
              <a:rPr lang="en-US" altLang="zh-CN" dirty="0"/>
              <a:t> </a:t>
            </a:r>
            <a:r>
              <a:rPr lang="en-US" altLang="zh-CN" b="1" dirty="0">
                <a:solidFill>
                  <a:srgbClr val="FF0000"/>
                </a:solidFill>
              </a:rPr>
              <a:t>T</a:t>
            </a:r>
            <a:r>
              <a:rPr lang="en-US" altLang="zh-CN" dirty="0"/>
              <a:t>&amp; a, </a:t>
            </a:r>
            <a:r>
              <a:rPr lang="en-US" altLang="zh-CN" dirty="0" err="1"/>
              <a:t>const</a:t>
            </a:r>
            <a:r>
              <a:rPr lang="en-US" altLang="zh-CN" dirty="0"/>
              <a:t> </a:t>
            </a:r>
            <a:r>
              <a:rPr lang="en-US" altLang="zh-CN" b="1" dirty="0">
                <a:solidFill>
                  <a:srgbClr val="FF0000"/>
                </a:solidFill>
              </a:rPr>
              <a:t>U</a:t>
            </a:r>
            <a:r>
              <a:rPr lang="en-US" altLang="zh-CN" dirty="0"/>
              <a:t>&amp; b)</a:t>
            </a:r>
            <a:endParaRPr lang="zh-CN" altLang="zh-CN" dirty="0"/>
          </a:p>
          <a:p>
            <a:r>
              <a:rPr lang="en-US" altLang="zh-CN" dirty="0"/>
              <a:t>{</a:t>
            </a:r>
            <a:endParaRPr lang="zh-CN" altLang="zh-CN" dirty="0"/>
          </a:p>
          <a:p>
            <a:r>
              <a:rPr lang="en-US" altLang="zh-CN" dirty="0"/>
              <a:t>	return a &gt; b;</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4267905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zh-CN" altLang="zh-CN" dirty="0"/>
              <a:t>如果程序员非常</a:t>
            </a:r>
            <a:r>
              <a:rPr lang="zh-CN" altLang="zh-CN" dirty="0">
                <a:solidFill>
                  <a:srgbClr val="FF0000"/>
                </a:solidFill>
              </a:rPr>
              <a:t>明确</a:t>
            </a:r>
            <a:r>
              <a:rPr lang="zh-CN" altLang="zh-CN" dirty="0"/>
              <a:t>是哪两种</a:t>
            </a:r>
            <a:r>
              <a:rPr lang="zh-CN" altLang="zh-CN" dirty="0">
                <a:solidFill>
                  <a:srgbClr val="FF0000"/>
                </a:solidFill>
              </a:rPr>
              <a:t>类型</a:t>
            </a:r>
            <a:r>
              <a:rPr lang="zh-CN" altLang="zh-CN" dirty="0"/>
              <a:t>进行比较，就可以不必将重载的函数设定为模板，而是用</a:t>
            </a:r>
            <a:r>
              <a:rPr lang="zh-CN" altLang="zh-CN" dirty="0">
                <a:solidFill>
                  <a:srgbClr val="FF0000"/>
                </a:solidFill>
              </a:rPr>
              <a:t>非模板</a:t>
            </a:r>
            <a:r>
              <a:rPr lang="zh-CN" altLang="zh-CN" dirty="0"/>
              <a:t>的方式进行</a:t>
            </a:r>
            <a:r>
              <a:rPr lang="zh-CN" altLang="zh-CN" dirty="0">
                <a:solidFill>
                  <a:srgbClr val="FF0000"/>
                </a:solidFill>
              </a:rPr>
              <a:t>重载</a:t>
            </a:r>
            <a:r>
              <a:rPr lang="zh-CN" altLang="zh-CN" dirty="0"/>
              <a:t>。例如比较</a:t>
            </a:r>
            <a:r>
              <a:rPr lang="en-US" altLang="zh-CN" dirty="0"/>
              <a:t>double</a:t>
            </a:r>
            <a:r>
              <a:rPr lang="zh-CN" altLang="zh-CN" dirty="0"/>
              <a:t>和</a:t>
            </a:r>
            <a:r>
              <a:rPr lang="en-US" altLang="zh-CN" dirty="0" err="1"/>
              <a:t>int</a:t>
            </a:r>
            <a:r>
              <a:rPr lang="zh-CN" altLang="zh-CN" dirty="0"/>
              <a:t>，可以这样做：</a:t>
            </a:r>
          </a:p>
          <a:p>
            <a:r>
              <a:rPr lang="en-US" altLang="zh-CN" dirty="0" err="1"/>
              <a:t>bool</a:t>
            </a:r>
            <a:r>
              <a:rPr lang="en-US" altLang="zh-CN" dirty="0"/>
              <a:t> Greater(</a:t>
            </a:r>
            <a:r>
              <a:rPr lang="en-US" altLang="zh-CN" dirty="0" err="1"/>
              <a:t>const</a:t>
            </a:r>
            <a:r>
              <a:rPr lang="en-US" altLang="zh-CN" dirty="0"/>
              <a:t> </a:t>
            </a:r>
            <a:r>
              <a:rPr lang="en-US" altLang="zh-CN" b="1" dirty="0">
                <a:solidFill>
                  <a:srgbClr val="FF0000"/>
                </a:solidFill>
              </a:rPr>
              <a:t>double</a:t>
            </a:r>
            <a:r>
              <a:rPr lang="en-US" altLang="zh-CN" dirty="0"/>
              <a:t>&amp; a, </a:t>
            </a:r>
            <a:r>
              <a:rPr lang="en-US" altLang="zh-CN" dirty="0" err="1"/>
              <a:t>const</a:t>
            </a:r>
            <a:r>
              <a:rPr lang="en-US" altLang="zh-CN" dirty="0"/>
              <a:t> </a:t>
            </a:r>
            <a:r>
              <a:rPr lang="en-US" altLang="zh-CN" b="1" dirty="0" err="1">
                <a:solidFill>
                  <a:srgbClr val="FF0000"/>
                </a:solidFill>
              </a:rPr>
              <a:t>int</a:t>
            </a:r>
            <a:r>
              <a:rPr lang="en-US" altLang="zh-CN" dirty="0"/>
              <a:t>&amp; b)</a:t>
            </a:r>
            <a:endParaRPr lang="zh-CN" altLang="zh-CN" dirty="0"/>
          </a:p>
          <a:p>
            <a:r>
              <a:rPr lang="en-US" altLang="zh-CN" dirty="0"/>
              <a:t>{</a:t>
            </a:r>
            <a:endParaRPr lang="zh-CN" altLang="zh-CN" dirty="0"/>
          </a:p>
          <a:p>
            <a:r>
              <a:rPr lang="en-US" altLang="zh-CN" dirty="0"/>
              <a:t>	return a &gt; b;</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4117894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zh-CN" altLang="zh-CN" sz="2500" dirty="0"/>
              <a:t>在</a:t>
            </a:r>
            <a:r>
              <a:rPr lang="en-US" altLang="zh-CN" sz="2500" dirty="0"/>
              <a:t>C++</a:t>
            </a:r>
            <a:r>
              <a:rPr lang="zh-CN" altLang="zh-CN" sz="2500" dirty="0"/>
              <a:t>中，编译器在尝试调用函数模板还是同名的非模板函数时遵循下述约定：</a:t>
            </a:r>
          </a:p>
          <a:p>
            <a:pPr marL="514350" lvl="0" indent="-514350">
              <a:buFont typeface="+mj-lt"/>
              <a:buAutoNum type="arabicPeriod"/>
            </a:pPr>
            <a:r>
              <a:rPr lang="zh-CN" altLang="zh-CN" sz="2500" dirty="0"/>
              <a:t>寻找一个</a:t>
            </a:r>
            <a:r>
              <a:rPr lang="zh-CN" altLang="zh-CN" sz="2500" dirty="0">
                <a:solidFill>
                  <a:srgbClr val="FF0000"/>
                </a:solidFill>
              </a:rPr>
              <a:t>参数完全匹配</a:t>
            </a:r>
            <a:r>
              <a:rPr lang="zh-CN" altLang="zh-CN" sz="2500" dirty="0"/>
              <a:t>的</a:t>
            </a:r>
            <a:r>
              <a:rPr lang="zh-CN" altLang="zh-CN" sz="2500" dirty="0">
                <a:solidFill>
                  <a:srgbClr val="FF0000"/>
                </a:solidFill>
              </a:rPr>
              <a:t>非模板函数</a:t>
            </a:r>
            <a:r>
              <a:rPr lang="zh-CN" altLang="zh-CN" sz="2500" dirty="0"/>
              <a:t>，如果找到了，就调用它</a:t>
            </a:r>
            <a:r>
              <a:rPr lang="zh-CN" altLang="zh-CN" sz="2500" dirty="0" smtClean="0"/>
              <a:t>。</a:t>
            </a:r>
            <a:endParaRPr lang="en-US" altLang="zh-CN" sz="2500" dirty="0" smtClean="0"/>
          </a:p>
          <a:p>
            <a:pPr marL="514350" lvl="0" indent="-514350">
              <a:buFont typeface="+mj-lt"/>
              <a:buAutoNum type="arabicPeriod"/>
            </a:pPr>
            <a:r>
              <a:rPr lang="zh-CN" altLang="zh-CN" sz="2500" dirty="0" smtClean="0"/>
              <a:t>否则</a:t>
            </a:r>
            <a:r>
              <a:rPr lang="zh-CN" altLang="zh-CN" sz="2500" dirty="0"/>
              <a:t>，寻找一个</a:t>
            </a:r>
            <a:r>
              <a:rPr lang="zh-CN" altLang="zh-CN" sz="2500" dirty="0">
                <a:solidFill>
                  <a:srgbClr val="FF0000"/>
                </a:solidFill>
              </a:rPr>
              <a:t>函数模板</a:t>
            </a:r>
            <a:r>
              <a:rPr lang="zh-CN" altLang="zh-CN" sz="2500" dirty="0"/>
              <a:t>，将其</a:t>
            </a:r>
            <a:r>
              <a:rPr lang="zh-CN" altLang="zh-CN" sz="2500" dirty="0">
                <a:solidFill>
                  <a:srgbClr val="FF0000"/>
                </a:solidFill>
              </a:rPr>
              <a:t>实例化</a:t>
            </a:r>
            <a:r>
              <a:rPr lang="zh-CN" altLang="zh-CN" sz="2500" dirty="0"/>
              <a:t>产生一个匹配的模板函数，如果找到了，就调用它</a:t>
            </a:r>
            <a:r>
              <a:rPr lang="zh-CN" altLang="zh-CN" sz="2500" dirty="0" smtClean="0"/>
              <a:t>。</a:t>
            </a:r>
            <a:endParaRPr lang="en-US" altLang="zh-CN" sz="2500" dirty="0" smtClean="0"/>
          </a:p>
          <a:p>
            <a:pPr marL="514350" lvl="0" indent="-514350">
              <a:buFont typeface="+mj-lt"/>
              <a:buAutoNum type="arabicPeriod"/>
            </a:pPr>
            <a:r>
              <a:rPr lang="zh-CN" altLang="zh-CN" sz="2500" dirty="0" smtClean="0"/>
              <a:t>否则</a:t>
            </a:r>
            <a:r>
              <a:rPr lang="zh-CN" altLang="zh-CN" sz="2500" dirty="0"/>
              <a:t>，试一试低一级的对函数的重载方法，如通过</a:t>
            </a:r>
            <a:r>
              <a:rPr lang="zh-CN" altLang="zh-CN" sz="2500" dirty="0">
                <a:solidFill>
                  <a:srgbClr val="FF0000"/>
                </a:solidFill>
              </a:rPr>
              <a:t>类型转换</a:t>
            </a:r>
            <a:r>
              <a:rPr lang="zh-CN" altLang="zh-CN" sz="2500" dirty="0"/>
              <a:t>可产生</a:t>
            </a:r>
            <a:r>
              <a:rPr lang="zh-CN" altLang="zh-CN" sz="2500" dirty="0">
                <a:solidFill>
                  <a:srgbClr val="FF0000"/>
                </a:solidFill>
              </a:rPr>
              <a:t>参数匹配</a:t>
            </a:r>
            <a:r>
              <a:rPr lang="zh-CN" altLang="zh-CN" sz="2500" dirty="0"/>
              <a:t>等，如果找到了，就调用它</a:t>
            </a:r>
            <a:r>
              <a:rPr lang="zh-CN" altLang="zh-CN" sz="2500" dirty="0" smtClean="0"/>
              <a:t>。</a:t>
            </a:r>
            <a:endParaRPr lang="en-US" altLang="zh-CN" sz="2500" dirty="0" smtClean="0"/>
          </a:p>
          <a:p>
            <a:pPr marL="514350" lvl="0" indent="-514350">
              <a:buFont typeface="+mj-lt"/>
              <a:buAutoNum type="arabicPeriod"/>
            </a:pPr>
            <a:r>
              <a:rPr lang="zh-CN" altLang="zh-CN" sz="2500" dirty="0" smtClean="0"/>
              <a:t>如果</a:t>
            </a:r>
            <a:r>
              <a:rPr lang="en-US" altLang="zh-CN" sz="2500" dirty="0"/>
              <a:t>(1)(2)(3)</a:t>
            </a:r>
            <a:r>
              <a:rPr lang="zh-CN" altLang="zh-CN" sz="2500" dirty="0"/>
              <a:t>均未找到匹配的函数，那么这个调用是一个错误</a:t>
            </a:r>
            <a:r>
              <a:rPr lang="zh-CN" altLang="zh-CN" sz="2500" dirty="0" smtClean="0"/>
              <a:t>。</a:t>
            </a:r>
            <a:endParaRPr lang="en-US" altLang="zh-CN" sz="2500" dirty="0" smtClean="0"/>
          </a:p>
          <a:p>
            <a:pPr marL="514350" lvl="0" indent="-514350">
              <a:buFont typeface="+mj-lt"/>
              <a:buAutoNum type="arabicPeriod"/>
            </a:pPr>
            <a:r>
              <a:rPr lang="zh-CN" altLang="zh-CN" sz="2500" dirty="0" smtClean="0"/>
              <a:t>如果</a:t>
            </a:r>
            <a:r>
              <a:rPr lang="zh-CN" altLang="zh-CN" sz="2500" dirty="0"/>
              <a:t>在第一步有多于一个的选择，那么这个调用是意义不明确的，并且是一个错误。</a:t>
            </a:r>
          </a:p>
        </p:txBody>
      </p:sp>
    </p:spTree>
    <p:extLst>
      <p:ext uri="{BB962C8B-B14F-4D97-AF65-F5344CB8AC3E}">
        <p14:creationId xmlns:p14="http://schemas.microsoft.com/office/powerpoint/2010/main" val="233782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5" name="矩形 4"/>
          <p:cNvSpPr/>
          <p:nvPr/>
        </p:nvSpPr>
        <p:spPr>
          <a:xfrm>
            <a:off x="683568" y="1412776"/>
            <a:ext cx="7776864" cy="523220"/>
          </a:xfrm>
          <a:prstGeom prst="rect">
            <a:avLst/>
          </a:prstGeom>
        </p:spPr>
        <p:txBody>
          <a:bodyPr wrap="square">
            <a:spAutoFit/>
          </a:bodyPr>
          <a:lstStyle/>
          <a:p>
            <a:r>
              <a:rPr lang="zh-CN" altLang="en-US" sz="2800" b="1" dirty="0" smtClean="0">
                <a:latin typeface="微软雅黑" panose="020B0503020204020204" pitchFamily="34" charset="-122"/>
                <a:ea typeface="微软雅黑" panose="020B0503020204020204" pitchFamily="34" charset="-122"/>
              </a:rPr>
              <a:t>如果不能自动匹配，可以指定类型进行实例化</a:t>
            </a:r>
            <a:endParaRPr lang="zh-CN" altLang="en-US" sz="28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0" y="1988840"/>
            <a:ext cx="9334500" cy="4438650"/>
          </a:xfrm>
          <a:prstGeom prst="rect">
            <a:avLst/>
          </a:prstGeom>
        </p:spPr>
      </p:pic>
      <p:pic>
        <p:nvPicPr>
          <p:cNvPr id="7" name="图片 6"/>
          <p:cNvPicPr>
            <a:picLocks noChangeAspect="1"/>
          </p:cNvPicPr>
          <p:nvPr/>
        </p:nvPicPr>
        <p:blipFill>
          <a:blip r:embed="rId4"/>
          <a:stretch>
            <a:fillRect/>
          </a:stretch>
        </p:blipFill>
        <p:spPr>
          <a:xfrm>
            <a:off x="1763688" y="2276872"/>
            <a:ext cx="6559884" cy="4150618"/>
          </a:xfrm>
          <a:prstGeom prst="rect">
            <a:avLst/>
          </a:prstGeom>
          <a:ln w="38100">
            <a:solidFill>
              <a:srgbClr val="FF0000"/>
            </a:solidFill>
          </a:ln>
        </p:spPr>
      </p:pic>
    </p:spTree>
    <p:extLst>
      <p:ext uri="{BB962C8B-B14F-4D97-AF65-F5344CB8AC3E}">
        <p14:creationId xmlns:p14="http://schemas.microsoft.com/office/powerpoint/2010/main" val="39056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en-US" altLang="zh-CN" dirty="0"/>
              <a:t>10.2.3</a:t>
            </a:r>
            <a:r>
              <a:rPr lang="zh-CN" altLang="zh-CN" dirty="0"/>
              <a:t>函数模板的特化</a:t>
            </a:r>
          </a:p>
          <a:p>
            <a:r>
              <a:rPr lang="zh-CN" altLang="zh-CN" dirty="0"/>
              <a:t>函数模板</a:t>
            </a:r>
            <a:r>
              <a:rPr lang="zh-CN" altLang="zh-CN" dirty="0">
                <a:solidFill>
                  <a:srgbClr val="FF0000"/>
                </a:solidFill>
              </a:rPr>
              <a:t>不总是</a:t>
            </a:r>
            <a:r>
              <a:rPr lang="zh-CN" altLang="zh-CN" dirty="0"/>
              <a:t>对</a:t>
            </a:r>
            <a:r>
              <a:rPr lang="zh-CN" altLang="zh-CN" dirty="0">
                <a:solidFill>
                  <a:srgbClr val="FF0000"/>
                </a:solidFill>
              </a:rPr>
              <a:t>所有类型</a:t>
            </a:r>
            <a:r>
              <a:rPr lang="zh-CN" altLang="zh-CN" dirty="0"/>
              <a:t>都是最合适的。在某些情况下，模板对某些类型可能是错误的，甚至不能被编译或者会做错误的工作。虽然重载的非模板函数可以解决这样的问题，但这多少显得有些“另类”。因此，编写</a:t>
            </a:r>
            <a:r>
              <a:rPr lang="zh-CN" altLang="zh-CN" dirty="0">
                <a:solidFill>
                  <a:srgbClr val="FF0000"/>
                </a:solidFill>
              </a:rPr>
              <a:t>指定类型的模板</a:t>
            </a:r>
            <a:r>
              <a:rPr lang="zh-CN" altLang="zh-CN" dirty="0"/>
              <a:t>是非常有意义的。而这就是所谓的</a:t>
            </a:r>
            <a:r>
              <a:rPr lang="zh-CN" altLang="zh-CN" dirty="0">
                <a:solidFill>
                  <a:srgbClr val="FF0000"/>
                </a:solidFill>
              </a:rPr>
              <a:t>模板特化</a:t>
            </a:r>
            <a:r>
              <a:rPr lang="en-US" altLang="zh-CN" dirty="0">
                <a:solidFill>
                  <a:srgbClr val="FF0000"/>
                </a:solidFill>
              </a:rPr>
              <a:t>(template specialization)</a:t>
            </a:r>
            <a:r>
              <a:rPr lang="zh-CN" altLang="zh-CN" dirty="0"/>
              <a:t>。</a:t>
            </a:r>
          </a:p>
        </p:txBody>
      </p:sp>
    </p:spTree>
    <p:extLst>
      <p:ext uri="{BB962C8B-B14F-4D97-AF65-F5344CB8AC3E}">
        <p14:creationId xmlns:p14="http://schemas.microsoft.com/office/powerpoint/2010/main" val="438403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zh-CN" altLang="zh-CN" dirty="0"/>
              <a:t>在例</a:t>
            </a:r>
            <a:r>
              <a:rPr lang="en-US" altLang="zh-CN" dirty="0"/>
              <a:t>10-1</a:t>
            </a:r>
            <a:r>
              <a:rPr lang="zh-CN" altLang="zh-CN" dirty="0"/>
              <a:t>中，我们用</a:t>
            </a:r>
            <a:r>
              <a:rPr lang="en-US" altLang="zh-CN" dirty="0"/>
              <a:t>Greater</a:t>
            </a:r>
            <a:r>
              <a:rPr lang="zh-CN" altLang="zh-CN" dirty="0"/>
              <a:t>模板进行了两个</a:t>
            </a:r>
            <a:r>
              <a:rPr lang="en-US" altLang="zh-CN" b="1" dirty="0">
                <a:solidFill>
                  <a:srgbClr val="FF0000"/>
                </a:solidFill>
              </a:rPr>
              <a:t>string</a:t>
            </a:r>
            <a:r>
              <a:rPr lang="zh-CN" altLang="zh-CN" dirty="0"/>
              <a:t>类型数据的比较。这是可行的，因为</a:t>
            </a:r>
            <a:r>
              <a:rPr lang="en-US" altLang="zh-CN" dirty="0"/>
              <a:t>string</a:t>
            </a:r>
            <a:r>
              <a:rPr lang="zh-CN" altLang="zh-CN" dirty="0"/>
              <a:t>类重载了</a:t>
            </a:r>
            <a:r>
              <a:rPr lang="en-US" altLang="zh-CN" dirty="0"/>
              <a:t>&gt;</a:t>
            </a:r>
            <a:r>
              <a:rPr lang="zh-CN" altLang="zh-CN" dirty="0"/>
              <a:t>运算符。但如果两个参数是</a:t>
            </a:r>
            <a:r>
              <a:rPr lang="en-US" altLang="zh-CN" dirty="0">
                <a:solidFill>
                  <a:srgbClr val="FF0000"/>
                </a:solidFill>
              </a:rPr>
              <a:t>C</a:t>
            </a:r>
            <a:r>
              <a:rPr lang="zh-CN" altLang="zh-CN" dirty="0">
                <a:solidFill>
                  <a:srgbClr val="FF0000"/>
                </a:solidFill>
              </a:rPr>
              <a:t>风格</a:t>
            </a:r>
            <a:r>
              <a:rPr lang="zh-CN" altLang="zh-CN" dirty="0"/>
              <a:t>的字符串</a:t>
            </a:r>
            <a:r>
              <a:rPr lang="en-US" altLang="zh-CN" dirty="0"/>
              <a:t>(</a:t>
            </a:r>
            <a:r>
              <a:rPr lang="en-US" altLang="zh-CN" b="1" dirty="0">
                <a:solidFill>
                  <a:srgbClr val="FF0000"/>
                </a:solidFill>
              </a:rPr>
              <a:t>char *</a:t>
            </a:r>
            <a:r>
              <a:rPr lang="en-US" altLang="zh-CN" dirty="0"/>
              <a:t>)</a:t>
            </a:r>
            <a:r>
              <a:rPr lang="zh-CN" altLang="zh-CN" dirty="0"/>
              <a:t>，那么模板就不能正确</a:t>
            </a:r>
            <a:r>
              <a:rPr lang="zh-CN" altLang="zh-CN" dirty="0" smtClean="0"/>
              <a:t>工作</a:t>
            </a:r>
            <a:r>
              <a:rPr lang="zh-CN" altLang="en-US" dirty="0" smtClean="0"/>
              <a:t>。</a:t>
            </a:r>
            <a:endParaRPr lang="en-US" altLang="zh-CN" dirty="0" smtClean="0"/>
          </a:p>
          <a:p>
            <a:endParaRPr lang="en-US" altLang="zh-CN" dirty="0" smtClean="0"/>
          </a:p>
          <a:p>
            <a:r>
              <a:rPr lang="zh-CN" altLang="en-US" b="1" i="1" dirty="0">
                <a:solidFill>
                  <a:srgbClr val="FF0000"/>
                </a:solidFill>
              </a:rPr>
              <a:t>提问</a:t>
            </a:r>
            <a:r>
              <a:rPr lang="zh-CN" altLang="en-US" b="1" i="1" dirty="0" smtClean="0">
                <a:solidFill>
                  <a:srgbClr val="FF0000"/>
                </a:solidFill>
              </a:rPr>
              <a:t>：问什么？</a:t>
            </a:r>
            <a:endParaRPr lang="en-US" altLang="zh-CN" b="1" i="1" dirty="0" smtClean="0">
              <a:solidFill>
                <a:srgbClr val="FF0000"/>
              </a:solidFill>
            </a:endParaRPr>
          </a:p>
          <a:p>
            <a:r>
              <a:rPr lang="zh-CN" altLang="en-US" b="1" i="1" dirty="0" smtClean="0">
                <a:solidFill>
                  <a:schemeClr val="tx2">
                    <a:lumMod val="75000"/>
                  </a:schemeClr>
                </a:solidFill>
              </a:rPr>
              <a:t>注意，前面的程序输出</a:t>
            </a:r>
            <a:r>
              <a:rPr lang="zh-CN" altLang="en-US" b="1" i="1" dirty="0">
                <a:solidFill>
                  <a:schemeClr val="tx2">
                    <a:lumMod val="75000"/>
                  </a:schemeClr>
                </a:solidFill>
              </a:rPr>
              <a:t>了“正确” 的</a:t>
            </a:r>
            <a:r>
              <a:rPr lang="zh-CN" altLang="en-US" b="1" i="1" dirty="0" smtClean="0">
                <a:solidFill>
                  <a:schemeClr val="tx2">
                    <a:lumMod val="75000"/>
                  </a:schemeClr>
                </a:solidFill>
              </a:rPr>
              <a:t>结果</a:t>
            </a:r>
            <a:endParaRPr lang="en-US" altLang="zh-CN" b="1" i="1" dirty="0" smtClean="0">
              <a:solidFill>
                <a:schemeClr val="tx2">
                  <a:lumMod val="75000"/>
                </a:schemeClr>
              </a:solidFill>
            </a:endParaRPr>
          </a:p>
        </p:txBody>
      </p:sp>
    </p:spTree>
    <p:extLst>
      <p:ext uri="{BB962C8B-B14F-4D97-AF65-F5344CB8AC3E}">
        <p14:creationId xmlns:p14="http://schemas.microsoft.com/office/powerpoint/2010/main" val="25079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5" name="矩形 4"/>
          <p:cNvSpPr/>
          <p:nvPr/>
        </p:nvSpPr>
        <p:spPr>
          <a:xfrm>
            <a:off x="611560" y="1484784"/>
            <a:ext cx="7920880" cy="1938992"/>
          </a:xfrm>
          <a:prstGeom prst="rect">
            <a:avLst/>
          </a:prstGeom>
          <a:solidFill>
            <a:schemeClr val="bg1">
              <a:lumMod val="95000"/>
            </a:schemeClr>
          </a:solidFill>
          <a:ln w="28575">
            <a:solidFill>
              <a:srgbClr val="FF0000"/>
            </a:solidFill>
          </a:ln>
        </p:spPr>
        <p:txBody>
          <a:bodyPr wrap="square">
            <a:spAutoFit/>
          </a:bodyPr>
          <a:lstStyle/>
          <a:p>
            <a:r>
              <a:rPr lang="zh-CN" altLang="en-US" sz="2400" b="1" dirty="0">
                <a:solidFill>
                  <a:srgbClr val="4D4D4D"/>
                </a:solidFill>
                <a:latin typeface="微软雅黑" panose="020B0503020204020204" pitchFamily="34" charset="-122"/>
                <a:ea typeface="微软雅黑" panose="020B0503020204020204" pitchFamily="34" charset="-122"/>
              </a:rPr>
              <a:t>泛化即</a:t>
            </a:r>
            <a:r>
              <a:rPr lang="en-US" altLang="zh-CN" sz="2400" b="1" dirty="0">
                <a:solidFill>
                  <a:srgbClr val="4D4D4D"/>
                </a:solidFill>
                <a:latin typeface="微软雅黑" panose="020B0503020204020204" pitchFamily="34" charset="-122"/>
                <a:ea typeface="微软雅黑" panose="020B0503020204020204" pitchFamily="34" charset="-122"/>
              </a:rPr>
              <a:t>full specialization</a:t>
            </a:r>
            <a:r>
              <a:rPr lang="zh-CN" altLang="en-US" sz="2400" b="1" dirty="0">
                <a:solidFill>
                  <a:srgbClr val="4D4D4D"/>
                </a:solidFill>
                <a:latin typeface="微软雅黑" panose="020B0503020204020204" pitchFamily="34" charset="-122"/>
                <a:ea typeface="微软雅黑" panose="020B0503020204020204" pitchFamily="34" charset="-122"/>
              </a:rPr>
              <a:t>。特化的反义词是泛化。泛化是模板的特征，表示一个类型，用的时候再指定就行。</a:t>
            </a:r>
            <a:r>
              <a:rPr lang="zh-CN" altLang="en-US" sz="2400" b="1" dirty="0">
                <a:latin typeface="微软雅黑" panose="020B0503020204020204" pitchFamily="34" charset="-122"/>
                <a:ea typeface="微软雅黑" panose="020B0503020204020204" pitchFamily="34" charset="-122"/>
              </a:rPr>
              <a:t/>
            </a:r>
            <a:br>
              <a:rPr lang="zh-CN" altLang="en-US" sz="2400" b="1" dirty="0">
                <a:latin typeface="微软雅黑" panose="020B0503020204020204" pitchFamily="34" charset="-122"/>
                <a:ea typeface="微软雅黑" panose="020B0503020204020204" pitchFamily="34" charset="-122"/>
              </a:rPr>
            </a:br>
            <a:r>
              <a:rPr lang="zh-CN" altLang="en-US" sz="2400" b="1" dirty="0">
                <a:solidFill>
                  <a:srgbClr val="4D4D4D"/>
                </a:solidFill>
                <a:latin typeface="微软雅黑" panose="020B0503020204020204" pitchFamily="34" charset="-122"/>
                <a:ea typeface="微软雅黑" panose="020B0503020204020204" pitchFamily="34" charset="-122"/>
              </a:rPr>
              <a:t>而特化针对某些独特的类型要特殊设计，就是把模板中的一个或几个类型给固定了下来。</a:t>
            </a:r>
            <a:r>
              <a:rPr lang="zh-CN" altLang="en-US" sz="2400" b="1" dirty="0">
                <a:latin typeface="微软雅黑" panose="020B0503020204020204" pitchFamily="34" charset="-122"/>
                <a:ea typeface="微软雅黑" panose="020B0503020204020204" pitchFamily="34" charset="-122"/>
              </a:rPr>
              <a:t/>
            </a:r>
            <a:br>
              <a:rPr lang="zh-CN" altLang="en-US" sz="2400" b="1" dirty="0">
                <a:latin typeface="微软雅黑" panose="020B0503020204020204" pitchFamily="34" charset="-122"/>
                <a:ea typeface="微软雅黑" panose="020B0503020204020204" pitchFamily="34" charset="-122"/>
              </a:rPr>
            </a:br>
            <a:r>
              <a:rPr lang="zh-CN" altLang="en-US" sz="2400" b="1" dirty="0">
                <a:solidFill>
                  <a:srgbClr val="4D4D4D"/>
                </a:solidFill>
                <a:latin typeface="微软雅黑" panose="020B0503020204020204" pitchFamily="34" charset="-122"/>
                <a:ea typeface="微软雅黑" panose="020B0503020204020204" pitchFamily="34" charset="-122"/>
              </a:rPr>
              <a:t>形式：</a:t>
            </a:r>
            <a:r>
              <a:rPr lang="en-US" altLang="zh-CN" sz="2400" b="1" dirty="0">
                <a:solidFill>
                  <a:srgbClr val="4D4D4D"/>
                </a:solidFill>
                <a:latin typeface="微软雅黑" panose="020B0503020204020204" pitchFamily="34" charset="-122"/>
                <a:ea typeface="微软雅黑" panose="020B0503020204020204" pitchFamily="34" charset="-122"/>
              </a:rPr>
              <a:t>template&lt;&gt;</a:t>
            </a:r>
            <a:r>
              <a:rPr lang="zh-CN" altLang="en-US" sz="2400" b="1" dirty="0">
                <a:solidFill>
                  <a:srgbClr val="4D4D4D"/>
                </a:solidFill>
                <a:latin typeface="微软雅黑" panose="020B0503020204020204" pitchFamily="34" charset="-122"/>
                <a:ea typeface="微软雅黑" panose="020B0503020204020204" pitchFamily="34" charset="-122"/>
              </a:rPr>
              <a:t>，尖括号里面没有东西。</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11560" y="1052736"/>
            <a:ext cx="1723549" cy="461665"/>
          </a:xfrm>
          <a:prstGeom prst="rect">
            <a:avLst/>
          </a:prstGeom>
        </p:spPr>
        <p:txBody>
          <a:bodyPr wrap="none">
            <a:spAutoFit/>
          </a:bodyPr>
          <a:lstStyle/>
          <a:p>
            <a:r>
              <a:rPr lang="zh-CN" altLang="en-US" sz="2400" b="1" dirty="0">
                <a:solidFill>
                  <a:srgbClr val="FF0000"/>
                </a:solidFill>
                <a:latin typeface="Microsoft YaHei" panose="020B0503020204020204" pitchFamily="34" charset="-122"/>
                <a:ea typeface="Microsoft YaHei" panose="020B0503020204020204" pitchFamily="34" charset="-122"/>
              </a:rPr>
              <a:t>泛化与特化</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7" name="矩形 6"/>
          <p:cNvSpPr/>
          <p:nvPr/>
        </p:nvSpPr>
        <p:spPr>
          <a:xfrm>
            <a:off x="611560" y="3501008"/>
            <a:ext cx="4572000" cy="3046988"/>
          </a:xfrm>
          <a:prstGeom prst="rect">
            <a:avLst/>
          </a:prstGeom>
          <a:solidFill>
            <a:schemeClr val="bg1">
              <a:lumMod val="95000"/>
            </a:schemeClr>
          </a:solidFill>
          <a:ln w="19050">
            <a:solidFill>
              <a:srgbClr val="FF0000"/>
            </a:solidFill>
          </a:ln>
        </p:spPr>
        <p:txBody>
          <a:bodyPr>
            <a:spAutoFit/>
          </a:bodyPr>
          <a:lstStyle/>
          <a:p>
            <a:r>
              <a:rPr lang="zh-CN" altLang="en-US" sz="2400" b="1" dirty="0">
                <a:latin typeface="微软雅黑" panose="020B0503020204020204" pitchFamily="34" charset="-122"/>
                <a:ea typeface="微软雅黑" panose="020B0503020204020204" pitchFamily="34" charset="-122"/>
              </a:rPr>
              <a:t>//泛化</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solidFill>
                  <a:srgbClr val="FF0000"/>
                </a:solidFill>
                <a:latin typeface="微软雅黑" panose="020B0503020204020204" pitchFamily="34" charset="-122"/>
                <a:ea typeface="微软雅黑" panose="020B0503020204020204" pitchFamily="34" charset="-122"/>
              </a:rPr>
              <a:t>template </a:t>
            </a:r>
            <a:r>
              <a:rPr lang="zh-CN" altLang="en-US" sz="2400" b="1" dirty="0">
                <a:solidFill>
                  <a:srgbClr val="FF0000"/>
                </a:solidFill>
                <a:latin typeface="微软雅黑" panose="020B0503020204020204" pitchFamily="34" charset="-122"/>
                <a:ea typeface="微软雅黑" panose="020B0503020204020204" pitchFamily="34" charset="-122"/>
              </a:rPr>
              <a:t>&lt;class Key</a:t>
            </a:r>
            <a:r>
              <a:rPr lang="zh-CN" altLang="en-US" sz="2400" b="1" dirty="0" smtClean="0">
                <a:solidFill>
                  <a:srgbClr val="FF0000"/>
                </a:solidFill>
                <a:latin typeface="微软雅黑" panose="020B0503020204020204" pitchFamily="34" charset="-122"/>
                <a:ea typeface="微软雅黑" panose="020B0503020204020204" pitchFamily="34" charset="-122"/>
              </a:rPr>
              <a:t>&gt;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r>
              <a:rPr lang="zh-CN" altLang="en-US" sz="2400" b="1" dirty="0" smtClean="0">
                <a:solidFill>
                  <a:srgbClr val="FF0000"/>
                </a:solidFill>
                <a:latin typeface="微软雅黑" panose="020B0503020204020204" pitchFamily="34" charset="-122"/>
                <a:ea typeface="微软雅黑" panose="020B0503020204020204" pitchFamily="34" charset="-122"/>
              </a:rPr>
              <a:t>struct </a:t>
            </a:r>
            <a:r>
              <a:rPr lang="zh-CN" altLang="en-US" sz="2400" b="1" dirty="0">
                <a:solidFill>
                  <a:srgbClr val="FF0000"/>
                </a:solidFill>
                <a:latin typeface="微软雅黑" panose="020B0503020204020204" pitchFamily="34" charset="-122"/>
                <a:ea typeface="微软雅黑" panose="020B0503020204020204" pitchFamily="34" charset="-122"/>
              </a:rPr>
              <a:t>hash{ }</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//特化：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solidFill>
                  <a:srgbClr val="FF0000"/>
                </a:solidFill>
                <a:latin typeface="微软雅黑" panose="020B0503020204020204" pitchFamily="34" charset="-122"/>
                <a:ea typeface="微软雅黑" panose="020B0503020204020204" pitchFamily="34" charset="-122"/>
              </a:rPr>
              <a:t>template&lt;&gt;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r>
              <a:rPr lang="zh-CN" altLang="en-US" sz="2400" b="1" dirty="0" smtClean="0">
                <a:solidFill>
                  <a:srgbClr val="FF0000"/>
                </a:solidFill>
                <a:latin typeface="微软雅黑" panose="020B0503020204020204" pitchFamily="34" charset="-122"/>
                <a:ea typeface="微软雅黑" panose="020B0503020204020204" pitchFamily="34" charset="-122"/>
              </a:rPr>
              <a:t>struct </a:t>
            </a:r>
            <a:r>
              <a:rPr lang="zh-CN" altLang="en-US" sz="2400" b="1" dirty="0">
                <a:solidFill>
                  <a:srgbClr val="FF0000"/>
                </a:solidFill>
                <a:latin typeface="微软雅黑" panose="020B0503020204020204" pitchFamily="34" charset="-122"/>
                <a:ea typeface="微软雅黑" panose="020B0503020204020204" pitchFamily="34" charset="-122"/>
              </a:rPr>
              <a:t>hash&lt;char&gt;{ </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r>
              <a:rPr lang="zh-CN" altLang="en-US"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smtClean="0">
                <a:solidFill>
                  <a:srgbClr val="FF0000"/>
                </a:solidFill>
                <a:latin typeface="微软雅黑" panose="020B0503020204020204" pitchFamily="34" charset="-122"/>
                <a:ea typeface="微软雅黑" panose="020B0503020204020204" pitchFamily="34" charset="-122"/>
              </a:rPr>
              <a:t>… …</a:t>
            </a:r>
          </a:p>
          <a:p>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23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 </a:t>
            </a:r>
            <a:r>
              <a:rPr lang="zh-CN" altLang="en-US" dirty="0"/>
              <a:t>函数模板</a:t>
            </a:r>
          </a:p>
        </p:txBody>
      </p:sp>
      <p:sp>
        <p:nvSpPr>
          <p:cNvPr id="3" name="内容占位符 2"/>
          <p:cNvSpPr>
            <a:spLocks noGrp="1"/>
          </p:cNvSpPr>
          <p:nvPr>
            <p:ph idx="1"/>
          </p:nvPr>
        </p:nvSpPr>
        <p:spPr/>
        <p:txBody>
          <a:bodyPr/>
          <a:lstStyle/>
          <a:p>
            <a:r>
              <a:rPr lang="en-US" altLang="zh-CN" dirty="0" err="1"/>
              <a:t>typedef</a:t>
            </a:r>
            <a:r>
              <a:rPr lang="en-US" altLang="zh-CN" dirty="0"/>
              <a:t> char * </a:t>
            </a:r>
            <a:r>
              <a:rPr lang="en-US" altLang="zh-CN" dirty="0" err="1"/>
              <a:t>cstring</a:t>
            </a:r>
            <a:r>
              <a:rPr lang="en-US" altLang="zh-CN" dirty="0"/>
              <a:t>;</a:t>
            </a:r>
            <a:endParaRPr lang="zh-CN" altLang="zh-CN" dirty="0"/>
          </a:p>
          <a:p>
            <a:r>
              <a:rPr lang="en-US" altLang="zh-CN" dirty="0"/>
              <a:t>template </a:t>
            </a:r>
            <a:r>
              <a:rPr lang="en-US" altLang="zh-CN" b="1" dirty="0" smtClean="0">
                <a:solidFill>
                  <a:srgbClr val="FF0000"/>
                </a:solidFill>
              </a:rPr>
              <a:t>&lt;&gt;</a:t>
            </a:r>
            <a:endParaRPr lang="zh-CN" altLang="zh-CN" b="1" dirty="0">
              <a:solidFill>
                <a:srgbClr val="FF0000"/>
              </a:solidFill>
            </a:endParaRPr>
          </a:p>
          <a:p>
            <a:r>
              <a:rPr lang="en-US" altLang="zh-CN" dirty="0" err="1"/>
              <a:t>bool</a:t>
            </a:r>
            <a:r>
              <a:rPr lang="en-US" altLang="zh-CN" dirty="0"/>
              <a:t> Greater&lt;</a:t>
            </a:r>
            <a:r>
              <a:rPr lang="en-US" altLang="zh-CN" b="1" dirty="0" err="1">
                <a:solidFill>
                  <a:srgbClr val="FF0000"/>
                </a:solidFill>
              </a:rPr>
              <a:t>cstring</a:t>
            </a:r>
            <a:r>
              <a:rPr lang="en-US" altLang="zh-CN" dirty="0"/>
              <a:t>&gt;(</a:t>
            </a:r>
            <a:r>
              <a:rPr lang="en-US" altLang="zh-CN" b="1" dirty="0" err="1">
                <a:solidFill>
                  <a:srgbClr val="FF0000"/>
                </a:solidFill>
              </a:rPr>
              <a:t>const</a:t>
            </a:r>
            <a:r>
              <a:rPr lang="en-US" altLang="zh-CN" dirty="0"/>
              <a:t> </a:t>
            </a:r>
            <a:r>
              <a:rPr lang="en-US" altLang="zh-CN" dirty="0" err="1"/>
              <a:t>cstring</a:t>
            </a:r>
            <a:r>
              <a:rPr lang="en-US" altLang="zh-CN" b="1" dirty="0">
                <a:solidFill>
                  <a:srgbClr val="FF0000"/>
                </a:solidFill>
              </a:rPr>
              <a:t>&amp;</a:t>
            </a:r>
            <a:r>
              <a:rPr lang="en-US" altLang="zh-CN" dirty="0"/>
              <a:t> s1, </a:t>
            </a:r>
            <a:r>
              <a:rPr lang="en-US" altLang="zh-CN" dirty="0" err="1"/>
              <a:t>const</a:t>
            </a:r>
            <a:r>
              <a:rPr lang="en-US" altLang="zh-CN" dirty="0"/>
              <a:t> </a:t>
            </a:r>
            <a:r>
              <a:rPr lang="en-US" altLang="zh-CN" dirty="0" err="1"/>
              <a:t>cstring</a:t>
            </a:r>
            <a:r>
              <a:rPr lang="en-US" altLang="zh-CN" dirty="0"/>
              <a:t>&amp; s2)</a:t>
            </a:r>
            <a:endParaRPr lang="zh-CN" altLang="zh-CN" dirty="0"/>
          </a:p>
          <a:p>
            <a:r>
              <a:rPr lang="en-US" altLang="zh-CN" dirty="0"/>
              <a:t>{</a:t>
            </a:r>
            <a:endParaRPr lang="zh-CN" altLang="zh-CN" dirty="0"/>
          </a:p>
          <a:p>
            <a:r>
              <a:rPr lang="en-US" altLang="zh-CN" dirty="0"/>
              <a:t> </a:t>
            </a:r>
            <a:r>
              <a:rPr lang="en-US" altLang="zh-CN" dirty="0" smtClean="0"/>
              <a:t>   out </a:t>
            </a:r>
            <a:r>
              <a:rPr lang="en-US" altLang="zh-CN" dirty="0"/>
              <a:t>&lt;&lt; "C-style string </a:t>
            </a:r>
            <a:r>
              <a:rPr lang="en-US" altLang="zh-CN" dirty="0" err="1"/>
              <a:t>comparasion</a:t>
            </a:r>
            <a:r>
              <a:rPr lang="en-US" altLang="zh-CN" dirty="0"/>
              <a:t>: ";</a:t>
            </a:r>
            <a:endParaRPr lang="zh-CN" altLang="zh-CN" dirty="0"/>
          </a:p>
          <a:p>
            <a:r>
              <a:rPr lang="en-US" altLang="zh-CN" dirty="0"/>
              <a:t> </a:t>
            </a:r>
            <a:r>
              <a:rPr lang="en-US" altLang="zh-CN" dirty="0" smtClean="0"/>
              <a:t>   return </a:t>
            </a:r>
            <a:r>
              <a:rPr lang="en-US" altLang="zh-CN" b="1" dirty="0" err="1">
                <a:solidFill>
                  <a:srgbClr val="FF0000"/>
                </a:solidFill>
              </a:rPr>
              <a:t>strcmp</a:t>
            </a:r>
            <a:r>
              <a:rPr lang="en-US" altLang="zh-CN" b="1" dirty="0">
                <a:solidFill>
                  <a:srgbClr val="FF0000"/>
                </a:solidFill>
              </a:rPr>
              <a:t>(s1, s2)</a:t>
            </a:r>
            <a:r>
              <a:rPr lang="en-US" altLang="zh-CN" dirty="0"/>
              <a:t> &gt; 0 ? true : false;</a:t>
            </a:r>
            <a:endParaRPr lang="zh-CN" altLang="zh-CN" dirty="0"/>
          </a:p>
          <a:p>
            <a:r>
              <a:rPr lang="en-US" altLang="zh-CN" dirty="0"/>
              <a:t>}</a:t>
            </a:r>
            <a:endParaRPr lang="zh-CN" altLang="zh-CN" dirty="0">
              <a:solidFill>
                <a:srgbClr val="7030A0"/>
              </a:solidFill>
            </a:endParaRPr>
          </a:p>
        </p:txBody>
      </p:sp>
      <p:sp>
        <p:nvSpPr>
          <p:cNvPr id="4" name="圆角矩形标注 3"/>
          <p:cNvSpPr/>
          <p:nvPr/>
        </p:nvSpPr>
        <p:spPr>
          <a:xfrm>
            <a:off x="3478270" y="1412776"/>
            <a:ext cx="4406098" cy="792088"/>
          </a:xfrm>
          <a:prstGeom prst="wedgeRoundRectCallout">
            <a:avLst>
              <a:gd name="adj1" fmla="val -64550"/>
              <a:gd name="adj2" fmla="val 15982"/>
              <a:gd name="adj3" fmla="val 16667"/>
            </a:avLst>
          </a:prstGeom>
          <a:solidFill>
            <a:schemeClr val="accent4">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特化</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的</a:t>
            </a: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模板</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没有模板参数。</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标注 4"/>
          <p:cNvSpPr/>
          <p:nvPr/>
        </p:nvSpPr>
        <p:spPr>
          <a:xfrm>
            <a:off x="2987824" y="3140968"/>
            <a:ext cx="4766138" cy="792088"/>
          </a:xfrm>
          <a:prstGeom prst="wedgeRoundRectCallout">
            <a:avLst>
              <a:gd name="adj1" fmla="val -21313"/>
              <a:gd name="adj2" fmla="val -105535"/>
              <a:gd name="adj3" fmla="val 16667"/>
            </a:avLst>
          </a:prstGeom>
          <a:solidFill>
            <a:schemeClr val="accent4">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特定的类型跟在函数名后面。</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圆角矩形 6"/>
          <p:cNvSpPr/>
          <p:nvPr/>
        </p:nvSpPr>
        <p:spPr>
          <a:xfrm>
            <a:off x="539552" y="1628800"/>
            <a:ext cx="7992888" cy="4104456"/>
          </a:xfrm>
          <a:prstGeom prst="roundRect">
            <a:avLst>
              <a:gd name="adj" fmla="val 3262"/>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3331659" y="5645587"/>
            <a:ext cx="4406098" cy="792088"/>
          </a:xfrm>
          <a:prstGeom prst="wedgeRoundRectCallout">
            <a:avLst>
              <a:gd name="adj1" fmla="val -29871"/>
              <a:gd name="adj2" fmla="val -132877"/>
              <a:gd name="adj3" fmla="val 16667"/>
            </a:avLst>
          </a:prstGeom>
          <a:solidFill>
            <a:schemeClr val="accent4">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特化</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的模板仍然是个模板。</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圆角矩形标注 7"/>
          <p:cNvSpPr/>
          <p:nvPr/>
        </p:nvSpPr>
        <p:spPr>
          <a:xfrm>
            <a:off x="1979712" y="5620290"/>
            <a:ext cx="3816424" cy="792088"/>
          </a:xfrm>
          <a:prstGeom prst="wedgeRoundRectCallout">
            <a:avLst>
              <a:gd name="adj1" fmla="val -24956"/>
              <a:gd name="adj2" fmla="val -134396"/>
              <a:gd name="adj3" fmla="val 16667"/>
            </a:avLst>
          </a:prstGeom>
          <a:solidFill>
            <a:schemeClr val="accent4">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处理特定类型的方法。</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圆角矩形标注 8"/>
          <p:cNvSpPr/>
          <p:nvPr/>
        </p:nvSpPr>
        <p:spPr>
          <a:xfrm>
            <a:off x="5004048" y="3140968"/>
            <a:ext cx="3234553" cy="1152128"/>
          </a:xfrm>
          <a:prstGeom prst="wedgeRoundRectCallout">
            <a:avLst>
              <a:gd name="adj1" fmla="val 55293"/>
              <a:gd name="adj2" fmla="val -89670"/>
              <a:gd name="adj3" fmla="val 16667"/>
            </a:avLst>
          </a:prstGeom>
          <a:solidFill>
            <a:schemeClr val="accent4">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参数的类型修饰要与普通模板一样。</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9622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6" grpId="0" animBg="1"/>
      <p:bldP spid="6" grpId="1" animBg="1"/>
      <p:bldP spid="8" grpId="0" animBg="1"/>
      <p:bldP spid="9" grpId="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en-US" altLang="zh-CN" dirty="0"/>
              <a:t>10.3.1</a:t>
            </a:r>
            <a:r>
              <a:rPr lang="zh-CN" altLang="zh-CN" dirty="0"/>
              <a:t>类模板的定义和使用</a:t>
            </a:r>
          </a:p>
          <a:p>
            <a:pPr lvl="0"/>
            <a:r>
              <a:rPr lang="en-US" altLang="zh-CN" dirty="0" smtClean="0"/>
              <a:t>1. </a:t>
            </a:r>
            <a:r>
              <a:rPr lang="zh-CN" altLang="zh-CN" dirty="0" smtClean="0"/>
              <a:t>类</a:t>
            </a:r>
            <a:r>
              <a:rPr lang="zh-CN" altLang="zh-CN" dirty="0"/>
              <a:t>模板的定义</a:t>
            </a:r>
          </a:p>
          <a:p>
            <a:r>
              <a:rPr lang="zh-CN" altLang="zh-CN" dirty="0"/>
              <a:t>类模板的形式化定义如下：</a:t>
            </a:r>
          </a:p>
          <a:p>
            <a:r>
              <a:rPr lang="en-US" altLang="zh-CN" dirty="0">
                <a:solidFill>
                  <a:srgbClr val="FF0000"/>
                </a:solidFill>
              </a:rPr>
              <a:t>template &lt;</a:t>
            </a:r>
            <a:r>
              <a:rPr lang="en-US" altLang="zh-CN" dirty="0" err="1">
                <a:solidFill>
                  <a:srgbClr val="FF0000"/>
                </a:solidFill>
              </a:rPr>
              <a:t>typename</a:t>
            </a:r>
            <a:r>
              <a:rPr lang="en-US" altLang="zh-CN" dirty="0">
                <a:solidFill>
                  <a:srgbClr val="FF0000"/>
                </a:solidFill>
              </a:rPr>
              <a:t> T, [</a:t>
            </a:r>
            <a:r>
              <a:rPr lang="en-US" altLang="zh-CN" dirty="0" err="1">
                <a:solidFill>
                  <a:srgbClr val="FF0000"/>
                </a:solidFill>
              </a:rPr>
              <a:t>const</a:t>
            </a:r>
            <a:r>
              <a:rPr lang="en-US" altLang="zh-CN" dirty="0">
                <a:solidFill>
                  <a:srgbClr val="FF0000"/>
                </a:solidFill>
              </a:rPr>
              <a:t> </a:t>
            </a:r>
            <a:r>
              <a:rPr lang="zh-CN" altLang="zh-CN" dirty="0">
                <a:solidFill>
                  <a:srgbClr val="FF0000"/>
                </a:solidFill>
              </a:rPr>
              <a:t>类型 常量表达式</a:t>
            </a:r>
            <a:r>
              <a:rPr lang="en-US" altLang="zh-CN" dirty="0">
                <a:solidFill>
                  <a:srgbClr val="FF0000"/>
                </a:solidFill>
              </a:rPr>
              <a:t>, …]&gt;</a:t>
            </a:r>
            <a:endParaRPr lang="zh-CN" altLang="zh-CN" dirty="0">
              <a:solidFill>
                <a:srgbClr val="FF0000"/>
              </a:solidFill>
            </a:endParaRPr>
          </a:p>
          <a:p>
            <a:r>
              <a:rPr lang="en-US" altLang="zh-CN" dirty="0">
                <a:solidFill>
                  <a:srgbClr val="FF0000"/>
                </a:solidFill>
              </a:rPr>
              <a:t>class </a:t>
            </a:r>
            <a:r>
              <a:rPr lang="zh-CN" altLang="zh-CN" dirty="0">
                <a:solidFill>
                  <a:srgbClr val="FF0000"/>
                </a:solidFill>
              </a:rPr>
              <a:t>类名</a:t>
            </a:r>
          </a:p>
          <a:p>
            <a:r>
              <a:rPr lang="en-US" altLang="zh-CN" dirty="0">
                <a:solidFill>
                  <a:srgbClr val="FF0000"/>
                </a:solidFill>
              </a:rPr>
              <a:t>{ </a:t>
            </a:r>
            <a:endParaRPr lang="zh-CN" altLang="zh-CN" dirty="0">
              <a:solidFill>
                <a:srgbClr val="FF0000"/>
              </a:solidFill>
            </a:endParaRPr>
          </a:p>
          <a:p>
            <a:r>
              <a:rPr lang="en-US" altLang="zh-CN" dirty="0">
                <a:solidFill>
                  <a:srgbClr val="FF0000"/>
                </a:solidFill>
              </a:rPr>
              <a:t>	//</a:t>
            </a:r>
            <a:r>
              <a:rPr lang="zh-CN" altLang="zh-CN" dirty="0">
                <a:solidFill>
                  <a:srgbClr val="FF0000"/>
                </a:solidFill>
              </a:rPr>
              <a:t>成员定义</a:t>
            </a:r>
            <a:r>
              <a:rPr lang="en-US" altLang="zh-CN" dirty="0">
                <a:solidFill>
                  <a:srgbClr val="FF0000"/>
                </a:solidFill>
              </a:rPr>
              <a:t>;</a:t>
            </a:r>
            <a:endParaRPr lang="zh-CN" altLang="zh-CN" dirty="0">
              <a:solidFill>
                <a:srgbClr val="FF0000"/>
              </a:solidFill>
            </a:endParaRPr>
          </a:p>
          <a:p>
            <a:r>
              <a:rPr lang="en-US" altLang="zh-CN" dirty="0">
                <a:solidFill>
                  <a:srgbClr val="FF0000"/>
                </a:solidFill>
              </a:rPr>
              <a:t>};</a:t>
            </a:r>
            <a:endParaRPr lang="zh-CN" altLang="zh-CN" dirty="0">
              <a:solidFill>
                <a:srgbClr val="FF0000"/>
              </a:solidFill>
            </a:endParaRPr>
          </a:p>
        </p:txBody>
      </p:sp>
      <p:sp>
        <p:nvSpPr>
          <p:cNvPr id="4" name="圆角矩形标注 3"/>
          <p:cNvSpPr/>
          <p:nvPr/>
        </p:nvSpPr>
        <p:spPr>
          <a:xfrm>
            <a:off x="4211960" y="1196752"/>
            <a:ext cx="3960440" cy="1224136"/>
          </a:xfrm>
          <a:prstGeom prst="wedgeRoundRectCallout">
            <a:avLst>
              <a:gd name="adj1" fmla="val -21310"/>
              <a:gd name="adj2" fmla="val 85766"/>
              <a:gd name="adj3" fmla="val 16667"/>
            </a:avLst>
          </a:prstGeom>
          <a:solidFill>
            <a:schemeClr val="accent3">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模板</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参数与函数模板的规格一样。</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标注 4"/>
          <p:cNvSpPr/>
          <p:nvPr/>
        </p:nvSpPr>
        <p:spPr>
          <a:xfrm>
            <a:off x="4350169" y="3789040"/>
            <a:ext cx="3960440" cy="1224136"/>
          </a:xfrm>
          <a:prstGeom prst="wedgeRoundRectCallout">
            <a:avLst>
              <a:gd name="adj1" fmla="val -72044"/>
              <a:gd name="adj2" fmla="val 50382"/>
              <a:gd name="adj3" fmla="val 16667"/>
            </a:avLst>
          </a:prstGeom>
          <a:solidFill>
            <a:schemeClr val="accent3">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类的所有成员函数都是函数模板。</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1192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smtClean="0"/>
              <a:t>【案例描述】</a:t>
            </a:r>
            <a:endParaRPr lang="en-US" altLang="zh-CN" dirty="0" smtClean="0"/>
          </a:p>
          <a:p>
            <a:r>
              <a:rPr lang="zh-CN" altLang="zh-CN" dirty="0" smtClean="0"/>
              <a:t>编写</a:t>
            </a:r>
            <a:r>
              <a:rPr lang="zh-CN" altLang="zh-CN" dirty="0"/>
              <a:t>一个全局函数来比较两个数的大小。</a:t>
            </a:r>
          </a:p>
        </p:txBody>
      </p:sp>
    </p:spTree>
    <p:extLst>
      <p:ext uri="{BB962C8B-B14F-4D97-AF65-F5344CB8AC3E}">
        <p14:creationId xmlns:p14="http://schemas.microsoft.com/office/powerpoint/2010/main" val="3541572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zh-CN" altLang="en-US" sz="2400" dirty="0" smtClean="0"/>
              <a:t>例如：</a:t>
            </a:r>
            <a:endParaRPr lang="en-US" altLang="zh-CN" sz="2400" dirty="0" smtClean="0"/>
          </a:p>
          <a:p>
            <a:r>
              <a:rPr lang="en-US" altLang="zh-CN" sz="2400" dirty="0"/>
              <a:t>template &lt;</a:t>
            </a:r>
            <a:r>
              <a:rPr lang="en-US" altLang="zh-CN" sz="2400" dirty="0" err="1"/>
              <a:t>typename</a:t>
            </a:r>
            <a:r>
              <a:rPr lang="en-US" altLang="zh-CN" sz="2400" dirty="0"/>
              <a:t> T&gt;</a:t>
            </a:r>
            <a:endParaRPr lang="zh-CN" altLang="zh-CN" sz="2400" dirty="0"/>
          </a:p>
          <a:p>
            <a:r>
              <a:rPr lang="en-US" altLang="zh-CN" sz="2400" dirty="0"/>
              <a:t>class array</a:t>
            </a:r>
            <a:endParaRPr lang="zh-CN" altLang="zh-CN" sz="2400" dirty="0"/>
          </a:p>
          <a:p>
            <a:r>
              <a:rPr lang="en-US" altLang="zh-CN" sz="2400" dirty="0"/>
              <a:t>{</a:t>
            </a:r>
            <a:endParaRPr lang="zh-CN" altLang="zh-CN" sz="2400" dirty="0"/>
          </a:p>
          <a:p>
            <a:r>
              <a:rPr lang="en-US" altLang="zh-CN" sz="2400" dirty="0"/>
              <a:t>private:</a:t>
            </a:r>
            <a:endParaRPr lang="zh-CN" altLang="zh-CN" sz="2400" dirty="0"/>
          </a:p>
          <a:p>
            <a:r>
              <a:rPr lang="en-US" altLang="zh-CN" sz="2400" dirty="0"/>
              <a:t>    T* head;</a:t>
            </a:r>
            <a:endParaRPr lang="zh-CN" altLang="zh-CN" sz="2400" dirty="0"/>
          </a:p>
          <a:p>
            <a:r>
              <a:rPr lang="en-US" altLang="zh-CN" sz="2400" dirty="0"/>
              <a:t>	//other members</a:t>
            </a:r>
            <a:endParaRPr lang="zh-CN" altLang="zh-CN" sz="2400" dirty="0"/>
          </a:p>
          <a:p>
            <a:r>
              <a:rPr lang="en-US" altLang="zh-CN" sz="2400" dirty="0"/>
              <a:t> </a:t>
            </a:r>
            <a:endParaRPr lang="zh-CN" altLang="zh-CN" sz="2400" dirty="0"/>
          </a:p>
          <a:p>
            <a:r>
              <a:rPr lang="en-US" altLang="zh-CN" sz="2400" dirty="0"/>
              <a:t>public:</a:t>
            </a:r>
            <a:endParaRPr lang="zh-CN" altLang="zh-CN" sz="2400" dirty="0"/>
          </a:p>
          <a:p>
            <a:r>
              <a:rPr lang="en-US" altLang="zh-CN" sz="2400" dirty="0" smtClean="0"/>
              <a:t>    array</a:t>
            </a:r>
            <a:r>
              <a:rPr lang="en-US" altLang="zh-CN" sz="2400" dirty="0"/>
              <a:t>() { ... }</a:t>
            </a:r>
            <a:endParaRPr lang="zh-CN" altLang="zh-CN" sz="2400" dirty="0"/>
          </a:p>
          <a:p>
            <a:r>
              <a:rPr lang="en-US" altLang="zh-CN" sz="2400" dirty="0" smtClean="0"/>
              <a:t>    //</a:t>
            </a:r>
            <a:r>
              <a:rPr lang="zh-CN" altLang="zh-CN" sz="2400" dirty="0"/>
              <a:t>其它成员</a:t>
            </a:r>
          </a:p>
          <a:p>
            <a:r>
              <a:rPr lang="en-US" altLang="zh-CN" sz="2400" dirty="0"/>
              <a:t>};</a:t>
            </a:r>
            <a:endParaRPr lang="zh-CN" altLang="zh-CN" sz="2400" dirty="0"/>
          </a:p>
        </p:txBody>
      </p:sp>
      <p:sp>
        <p:nvSpPr>
          <p:cNvPr id="4" name="圆角矩形标注 3"/>
          <p:cNvSpPr/>
          <p:nvPr/>
        </p:nvSpPr>
        <p:spPr>
          <a:xfrm>
            <a:off x="2699792" y="2979757"/>
            <a:ext cx="4464496" cy="1717159"/>
          </a:xfrm>
          <a:prstGeom prst="wedgeRoundRectCallout">
            <a:avLst>
              <a:gd name="adj1" fmla="val -51268"/>
              <a:gd name="adj2" fmla="val 69297"/>
              <a:gd name="adj3" fmla="val 16667"/>
            </a:avLst>
          </a:prstGeom>
          <a:solidFill>
            <a:schemeClr val="accent3">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成员</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函数在</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声明</a:t>
            </a: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时就给出</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定义。</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对于类模板来说，这是一种常用的做法。</a:t>
            </a:r>
          </a:p>
        </p:txBody>
      </p:sp>
    </p:spTree>
    <p:extLst>
      <p:ext uri="{BB962C8B-B14F-4D97-AF65-F5344CB8AC3E}">
        <p14:creationId xmlns:p14="http://schemas.microsoft.com/office/powerpoint/2010/main" val="128496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zh-CN" altLang="zh-CN" dirty="0"/>
              <a:t>与函数模板一样，可以为类模板指定非类型参数。如果我们要限制链表存储的形体数目，那么可以用一个整型常量来完成：</a:t>
            </a:r>
          </a:p>
          <a:p>
            <a:r>
              <a:rPr lang="en-US" altLang="zh-CN" dirty="0">
                <a:solidFill>
                  <a:srgbClr val="FF0000"/>
                </a:solidFill>
              </a:rPr>
              <a:t>template &lt;</a:t>
            </a:r>
            <a:r>
              <a:rPr lang="en-US" altLang="zh-CN" dirty="0" err="1">
                <a:solidFill>
                  <a:srgbClr val="FF0000"/>
                </a:solidFill>
              </a:rPr>
              <a:t>typename</a:t>
            </a:r>
            <a:r>
              <a:rPr lang="en-US" altLang="zh-CN" dirty="0">
                <a:solidFill>
                  <a:srgbClr val="FF0000"/>
                </a:solidFill>
              </a:rPr>
              <a:t> T, </a:t>
            </a:r>
            <a:r>
              <a:rPr lang="en-US" altLang="zh-CN" dirty="0" err="1">
                <a:solidFill>
                  <a:srgbClr val="FF0000"/>
                </a:solidFill>
              </a:rPr>
              <a:t>const</a:t>
            </a:r>
            <a:r>
              <a:rPr lang="en-US" altLang="zh-CN" dirty="0">
                <a:solidFill>
                  <a:srgbClr val="FF0000"/>
                </a:solidFill>
              </a:rPr>
              <a:t> </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maxLen</a:t>
            </a:r>
            <a:r>
              <a:rPr lang="en-US" altLang="zh-CN" dirty="0">
                <a:solidFill>
                  <a:srgbClr val="FF0000"/>
                </a:solidFill>
              </a:rPr>
              <a:t>&gt; </a:t>
            </a:r>
            <a:endParaRPr lang="zh-CN" altLang="zh-CN" dirty="0">
              <a:solidFill>
                <a:srgbClr val="FF0000"/>
              </a:solidFill>
            </a:endParaRPr>
          </a:p>
          <a:p>
            <a:r>
              <a:rPr lang="en-US" altLang="zh-CN" dirty="0">
                <a:solidFill>
                  <a:srgbClr val="FF0000"/>
                </a:solidFill>
              </a:rPr>
              <a:t>class </a:t>
            </a:r>
            <a:r>
              <a:rPr lang="en-US" altLang="zh-CN" dirty="0" smtClean="0">
                <a:solidFill>
                  <a:srgbClr val="FF0000"/>
                </a:solidFill>
              </a:rPr>
              <a:t>array </a:t>
            </a:r>
            <a:r>
              <a:rPr lang="en-US" altLang="zh-CN" dirty="0">
                <a:solidFill>
                  <a:srgbClr val="FF0000"/>
                </a:solidFill>
              </a:rPr>
              <a:t>{…}</a:t>
            </a:r>
            <a:endParaRPr lang="en-US" altLang="zh-CN" sz="3600" dirty="0">
              <a:solidFill>
                <a:srgbClr val="FF0000"/>
              </a:solidFill>
            </a:endParaRPr>
          </a:p>
        </p:txBody>
      </p:sp>
      <p:sp>
        <p:nvSpPr>
          <p:cNvPr id="4" name="圆角矩形标注 3"/>
          <p:cNvSpPr/>
          <p:nvPr/>
        </p:nvSpPr>
        <p:spPr>
          <a:xfrm>
            <a:off x="5220072" y="3831461"/>
            <a:ext cx="3240360" cy="1037699"/>
          </a:xfrm>
          <a:prstGeom prst="wedgeRoundRectCallout">
            <a:avLst>
              <a:gd name="adj1" fmla="val 27177"/>
              <a:gd name="adj2" fmla="val -116684"/>
              <a:gd name="adj3" fmla="val 16667"/>
            </a:avLst>
          </a:prstGeom>
          <a:solidFill>
            <a:schemeClr val="accent3">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非类型参数</a:t>
            </a:r>
            <a:r>
              <a:rPr lang="zh-CN" altLang="zh-CN" sz="2800" b="1"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8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81439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pPr lvl="0"/>
            <a:r>
              <a:rPr lang="en-US" altLang="zh-CN" dirty="0" smtClean="0"/>
              <a:t>2. </a:t>
            </a:r>
            <a:r>
              <a:rPr lang="zh-CN" altLang="zh-CN" dirty="0" smtClean="0"/>
              <a:t>类</a:t>
            </a:r>
            <a:r>
              <a:rPr lang="zh-CN" altLang="zh-CN" dirty="0"/>
              <a:t>模板的使用</a:t>
            </a:r>
          </a:p>
          <a:p>
            <a:r>
              <a:rPr lang="zh-CN" altLang="zh-CN" dirty="0"/>
              <a:t>类模板由于</a:t>
            </a:r>
            <a:r>
              <a:rPr lang="zh-CN" altLang="zh-CN" dirty="0">
                <a:solidFill>
                  <a:srgbClr val="FF0000"/>
                </a:solidFill>
              </a:rPr>
              <a:t>未绑定</a:t>
            </a:r>
            <a:r>
              <a:rPr lang="zh-CN" altLang="zh-CN" dirty="0"/>
              <a:t>类型，因此</a:t>
            </a:r>
            <a:r>
              <a:rPr lang="zh-CN" altLang="zh-CN" dirty="0">
                <a:solidFill>
                  <a:srgbClr val="FF0000"/>
                </a:solidFill>
              </a:rPr>
              <a:t>不是</a:t>
            </a:r>
            <a:r>
              <a:rPr lang="zh-CN" altLang="zh-CN" dirty="0"/>
              <a:t>一个</a:t>
            </a:r>
            <a:r>
              <a:rPr lang="zh-CN" altLang="zh-CN" dirty="0">
                <a:solidFill>
                  <a:srgbClr val="FF0000"/>
                </a:solidFill>
              </a:rPr>
              <a:t>真正</a:t>
            </a:r>
            <a:r>
              <a:rPr lang="zh-CN" altLang="zh-CN" dirty="0"/>
              <a:t>意义上的</a:t>
            </a:r>
            <a:r>
              <a:rPr lang="zh-CN" altLang="zh-CN" dirty="0">
                <a:solidFill>
                  <a:srgbClr val="FF0000"/>
                </a:solidFill>
              </a:rPr>
              <a:t>类</a:t>
            </a:r>
            <a:r>
              <a:rPr lang="zh-CN" altLang="zh-CN" dirty="0"/>
              <a:t>。要是类模板真正地工作，需要对其进行</a:t>
            </a:r>
            <a:r>
              <a:rPr lang="zh-CN" altLang="zh-CN" dirty="0">
                <a:solidFill>
                  <a:srgbClr val="FF0000"/>
                </a:solidFill>
              </a:rPr>
              <a:t>实例化</a:t>
            </a:r>
            <a:r>
              <a:rPr lang="zh-CN" altLang="zh-CN" dirty="0"/>
              <a:t>，其语法如下：</a:t>
            </a:r>
          </a:p>
          <a:p>
            <a:r>
              <a:rPr lang="zh-CN" altLang="zh-CN" dirty="0">
                <a:solidFill>
                  <a:srgbClr val="FF0000"/>
                </a:solidFill>
              </a:rPr>
              <a:t>模板名</a:t>
            </a:r>
            <a:r>
              <a:rPr lang="en-US" altLang="zh-CN" dirty="0">
                <a:solidFill>
                  <a:srgbClr val="FF0000"/>
                </a:solidFill>
              </a:rPr>
              <a:t>&lt;</a:t>
            </a:r>
            <a:r>
              <a:rPr lang="zh-CN" altLang="zh-CN" dirty="0">
                <a:solidFill>
                  <a:srgbClr val="FF0000"/>
                </a:solidFill>
              </a:rPr>
              <a:t>参数类表</a:t>
            </a:r>
            <a:r>
              <a:rPr lang="en-US" altLang="zh-CN" dirty="0">
                <a:solidFill>
                  <a:srgbClr val="FF0000"/>
                </a:solidFill>
              </a:rPr>
              <a:t>&gt; </a:t>
            </a:r>
            <a:r>
              <a:rPr lang="zh-CN" altLang="zh-CN" dirty="0">
                <a:solidFill>
                  <a:srgbClr val="FF0000"/>
                </a:solidFill>
              </a:rPr>
              <a:t>对象名</a:t>
            </a:r>
            <a:r>
              <a:rPr lang="en-US" altLang="zh-CN" dirty="0">
                <a:solidFill>
                  <a:srgbClr val="FF0000"/>
                </a:solidFill>
              </a:rPr>
              <a:t>;</a:t>
            </a:r>
            <a:endParaRPr lang="zh-CN" altLang="zh-CN" dirty="0">
              <a:solidFill>
                <a:srgbClr val="FF0000"/>
              </a:solidFill>
            </a:endParaRPr>
          </a:p>
          <a:p>
            <a:r>
              <a:rPr lang="zh-CN" altLang="zh-CN" dirty="0" smtClean="0"/>
              <a:t>例如</a:t>
            </a:r>
            <a:r>
              <a:rPr lang="zh-CN" altLang="zh-CN" dirty="0"/>
              <a:t>，我们要使列表存储</a:t>
            </a:r>
            <a:r>
              <a:rPr lang="en-US" altLang="zh-CN" dirty="0" err="1"/>
              <a:t>int</a:t>
            </a:r>
            <a:r>
              <a:rPr lang="zh-CN" altLang="zh-CN" dirty="0"/>
              <a:t>类型的数据，可以用如下语句：</a:t>
            </a:r>
          </a:p>
          <a:p>
            <a:r>
              <a:rPr lang="en-US" altLang="zh-CN" dirty="0" smtClean="0">
                <a:solidFill>
                  <a:srgbClr val="FF0000"/>
                </a:solidFill>
              </a:rPr>
              <a:t>array&lt;</a:t>
            </a:r>
            <a:r>
              <a:rPr lang="en-US" altLang="zh-CN" dirty="0" err="1" smtClean="0">
                <a:solidFill>
                  <a:srgbClr val="FF0000"/>
                </a:solidFill>
              </a:rPr>
              <a:t>int</a:t>
            </a:r>
            <a:r>
              <a:rPr lang="en-US" altLang="zh-CN" dirty="0">
                <a:solidFill>
                  <a:srgbClr val="FF0000"/>
                </a:solidFill>
              </a:rPr>
              <a:t>&gt; li;</a:t>
            </a:r>
            <a:endParaRPr lang="en-US" altLang="zh-CN" sz="3600" dirty="0">
              <a:solidFill>
                <a:srgbClr val="FF0000"/>
              </a:solidFill>
            </a:endParaRPr>
          </a:p>
        </p:txBody>
      </p:sp>
      <p:sp>
        <p:nvSpPr>
          <p:cNvPr id="4" name="圆角矩形标注 3"/>
          <p:cNvSpPr/>
          <p:nvPr/>
        </p:nvSpPr>
        <p:spPr>
          <a:xfrm>
            <a:off x="1255857" y="1556792"/>
            <a:ext cx="6624736" cy="2880320"/>
          </a:xfrm>
          <a:prstGeom prst="wedgeRoundRectCallout">
            <a:avLst>
              <a:gd name="adj1" fmla="val -36669"/>
              <a:gd name="adj2" fmla="val 66012"/>
              <a:gd name="adj3" fmla="val 16667"/>
            </a:avLst>
          </a:prstGeom>
          <a:solidFill>
            <a:schemeClr val="accent3">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800" dirty="0">
                <a:latin typeface="微软雅黑" pitchFamily="34" charset="-122"/>
                <a:ea typeface="微软雅黑" pitchFamily="34" charset="-122"/>
              </a:rPr>
              <a:t>这里，编译器做了两件关键的事情：</a:t>
            </a:r>
          </a:p>
          <a:p>
            <a:pPr marL="514350" lvl="0" indent="-514350" algn="just">
              <a:buFont typeface="+mj-lt"/>
              <a:buAutoNum type="arabicPeriod"/>
            </a:pP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按照</a:t>
            </a:r>
            <a:r>
              <a:rPr lang="en-US" altLang="zh-CN" sz="2800" dirty="0" smtClean="0">
                <a:effectLst>
                  <a:outerShdw blurRad="38100" dist="38100" dir="2700000" algn="tl">
                    <a:srgbClr val="000000">
                      <a:alpha val="43137"/>
                    </a:srgbClr>
                  </a:outerShdw>
                </a:effectLst>
                <a:latin typeface="微软雅黑" pitchFamily="34" charset="-122"/>
                <a:ea typeface="微软雅黑" pitchFamily="34" charset="-122"/>
              </a:rPr>
              <a:t>array</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模板</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的布局，用类型</a:t>
            </a:r>
            <a:r>
              <a:rPr lang="en-US" altLang="zh-CN" sz="2800" dirty="0" err="1">
                <a:effectLst>
                  <a:outerShdw blurRad="38100" dist="38100" dir="2700000" algn="tl">
                    <a:srgbClr val="000000">
                      <a:alpha val="43137"/>
                    </a:srgbClr>
                  </a:outerShdw>
                </a:effectLst>
                <a:latin typeface="微软雅黑" pitchFamily="34" charset="-122"/>
                <a:ea typeface="微软雅黑" pitchFamily="34" charset="-122"/>
              </a:rPr>
              <a:t>int</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去实例化出一个真正的类；</a:t>
            </a:r>
          </a:p>
          <a:p>
            <a:pPr marL="514350" indent="-514350" algn="just">
              <a:buFont typeface="+mj-lt"/>
              <a:buAutoNum type="arabicPeriod"/>
            </a:pP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为真类实例化出一个对象</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li</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。当然，一旦对象被定义，那么其构造函数就会被调用。</a:t>
            </a:r>
          </a:p>
        </p:txBody>
      </p:sp>
    </p:spTree>
    <p:extLst>
      <p:ext uri="{BB962C8B-B14F-4D97-AF65-F5344CB8AC3E}">
        <p14:creationId xmlns:p14="http://schemas.microsoft.com/office/powerpoint/2010/main" val="122597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up)">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zh-CN" altLang="zh-CN" dirty="0"/>
              <a:t>我们可以用其它任意类型来实例化</a:t>
            </a:r>
            <a:r>
              <a:rPr lang="en-US" altLang="zh-CN" dirty="0"/>
              <a:t>List</a:t>
            </a:r>
            <a:r>
              <a:rPr lang="zh-CN" altLang="zh-CN" dirty="0"/>
              <a:t>模板：</a:t>
            </a:r>
          </a:p>
          <a:p>
            <a:r>
              <a:rPr lang="en-US" altLang="zh-CN" dirty="0">
                <a:solidFill>
                  <a:srgbClr val="FF0000"/>
                </a:solidFill>
              </a:rPr>
              <a:t>array&lt;double&gt; ad;</a:t>
            </a:r>
            <a:endParaRPr lang="zh-CN" altLang="zh-CN" dirty="0">
              <a:solidFill>
                <a:srgbClr val="FF0000"/>
              </a:solidFill>
            </a:endParaRPr>
          </a:p>
          <a:p>
            <a:r>
              <a:rPr lang="en-US" altLang="zh-CN" dirty="0">
                <a:solidFill>
                  <a:srgbClr val="FF0000"/>
                </a:solidFill>
              </a:rPr>
              <a:t>array&lt;tiger&gt; </a:t>
            </a:r>
            <a:r>
              <a:rPr lang="en-US" altLang="zh-CN" dirty="0" err="1">
                <a:solidFill>
                  <a:srgbClr val="FF0000"/>
                </a:solidFill>
              </a:rPr>
              <a:t>ar</a:t>
            </a:r>
            <a:r>
              <a:rPr lang="en-US" altLang="zh-CN" dirty="0">
                <a:solidFill>
                  <a:srgbClr val="FF0000"/>
                </a:solidFill>
              </a:rPr>
              <a:t>;</a:t>
            </a:r>
            <a:endParaRPr lang="zh-CN" altLang="zh-CN" dirty="0">
              <a:solidFill>
                <a:srgbClr val="FF0000"/>
              </a:solidFill>
            </a:endParaRPr>
          </a:p>
          <a:p>
            <a:r>
              <a:rPr lang="en-US" altLang="zh-CN" dirty="0">
                <a:solidFill>
                  <a:srgbClr val="FF0000"/>
                </a:solidFill>
              </a:rPr>
              <a:t>array&lt;complex *&gt; </a:t>
            </a:r>
            <a:r>
              <a:rPr lang="en-US" altLang="zh-CN" dirty="0" err="1">
                <a:solidFill>
                  <a:srgbClr val="FF0000"/>
                </a:solidFill>
              </a:rPr>
              <a:t>acp</a:t>
            </a:r>
            <a:r>
              <a:rPr lang="en-US" altLang="zh-CN" dirty="0" smtClean="0">
                <a:solidFill>
                  <a:srgbClr val="FF0000"/>
                </a:solidFill>
              </a:rPr>
              <a:t>;</a:t>
            </a:r>
            <a:endParaRPr lang="zh-CN" altLang="zh-CN" dirty="0">
              <a:solidFill>
                <a:srgbClr val="FF0000"/>
              </a:solidFill>
            </a:endParaRPr>
          </a:p>
        </p:txBody>
      </p:sp>
    </p:spTree>
    <p:extLst>
      <p:ext uri="{BB962C8B-B14F-4D97-AF65-F5344CB8AC3E}">
        <p14:creationId xmlns:p14="http://schemas.microsoft.com/office/powerpoint/2010/main" val="204220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pic>
        <p:nvPicPr>
          <p:cNvPr id="5" name="图片 4"/>
          <p:cNvPicPr>
            <a:picLocks noChangeAspect="1"/>
          </p:cNvPicPr>
          <p:nvPr/>
        </p:nvPicPr>
        <p:blipFill>
          <a:blip r:embed="rId3"/>
          <a:stretch>
            <a:fillRect/>
          </a:stretch>
        </p:blipFill>
        <p:spPr>
          <a:xfrm>
            <a:off x="101078" y="1340768"/>
            <a:ext cx="8934293" cy="4608512"/>
          </a:xfrm>
          <a:prstGeom prst="rect">
            <a:avLst/>
          </a:prstGeom>
        </p:spPr>
      </p:pic>
    </p:spTree>
    <p:extLst>
      <p:ext uri="{BB962C8B-B14F-4D97-AF65-F5344CB8AC3E}">
        <p14:creationId xmlns:p14="http://schemas.microsoft.com/office/powerpoint/2010/main" val="3472579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pic>
        <p:nvPicPr>
          <p:cNvPr id="4" name="图片 3"/>
          <p:cNvPicPr>
            <a:picLocks noChangeAspect="1"/>
          </p:cNvPicPr>
          <p:nvPr/>
        </p:nvPicPr>
        <p:blipFill>
          <a:blip r:embed="rId3"/>
          <a:stretch>
            <a:fillRect/>
          </a:stretch>
        </p:blipFill>
        <p:spPr>
          <a:xfrm>
            <a:off x="1058221" y="908720"/>
            <a:ext cx="7020008" cy="5832648"/>
          </a:xfrm>
          <a:prstGeom prst="rect">
            <a:avLst/>
          </a:prstGeom>
          <a:ln w="38100">
            <a:solidFill>
              <a:srgbClr val="FF0000"/>
            </a:solidFill>
          </a:ln>
        </p:spPr>
      </p:pic>
    </p:spTree>
    <p:extLst>
      <p:ext uri="{BB962C8B-B14F-4D97-AF65-F5344CB8AC3E}">
        <p14:creationId xmlns:p14="http://schemas.microsoft.com/office/powerpoint/2010/main" val="2908582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pic>
        <p:nvPicPr>
          <p:cNvPr id="3" name="图片 2"/>
          <p:cNvPicPr>
            <a:picLocks noChangeAspect="1"/>
          </p:cNvPicPr>
          <p:nvPr/>
        </p:nvPicPr>
        <p:blipFill>
          <a:blip r:embed="rId3"/>
          <a:stretch>
            <a:fillRect/>
          </a:stretch>
        </p:blipFill>
        <p:spPr>
          <a:xfrm>
            <a:off x="755576" y="1052736"/>
            <a:ext cx="7462334" cy="5688632"/>
          </a:xfrm>
          <a:prstGeom prst="rect">
            <a:avLst/>
          </a:prstGeom>
          <a:ln w="38100">
            <a:solidFill>
              <a:srgbClr val="FF0000"/>
            </a:solidFill>
          </a:ln>
        </p:spPr>
      </p:pic>
    </p:spTree>
    <p:extLst>
      <p:ext uri="{BB962C8B-B14F-4D97-AF65-F5344CB8AC3E}">
        <p14:creationId xmlns:p14="http://schemas.microsoft.com/office/powerpoint/2010/main" val="2683839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pPr lvl="0"/>
            <a:r>
              <a:rPr lang="en-US" altLang="zh-CN" dirty="0" smtClean="0"/>
              <a:t>3. </a:t>
            </a:r>
            <a:r>
              <a:rPr lang="zh-CN" altLang="zh-CN" dirty="0" smtClean="0"/>
              <a:t>类</a:t>
            </a:r>
            <a:r>
              <a:rPr lang="zh-CN" altLang="zh-CN" dirty="0"/>
              <a:t>模板的参数可以</a:t>
            </a:r>
            <a:r>
              <a:rPr lang="zh-CN" altLang="zh-CN" dirty="0" smtClean="0"/>
              <a:t>是</a:t>
            </a:r>
            <a:r>
              <a:rPr lang="zh-CN" altLang="en-US" dirty="0"/>
              <a:t>默认</a:t>
            </a:r>
            <a:r>
              <a:rPr lang="zh-CN" altLang="zh-CN" dirty="0" smtClean="0"/>
              <a:t>的</a:t>
            </a:r>
            <a:endParaRPr lang="zh-CN" altLang="zh-CN" dirty="0"/>
          </a:p>
          <a:p>
            <a:r>
              <a:rPr lang="zh-CN" altLang="zh-CN" dirty="0"/>
              <a:t>类模板的各种参数都</a:t>
            </a:r>
            <a:r>
              <a:rPr lang="zh-CN" altLang="zh-CN" dirty="0" smtClean="0"/>
              <a:t>可以</a:t>
            </a:r>
            <a:r>
              <a:rPr lang="zh-CN" altLang="en-US" dirty="0" smtClean="0"/>
              <a:t>是</a:t>
            </a:r>
            <a:r>
              <a:rPr lang="zh-CN" altLang="en-US" dirty="0" smtClean="0">
                <a:solidFill>
                  <a:srgbClr val="FF0000"/>
                </a:solidFill>
              </a:rPr>
              <a:t>默认</a:t>
            </a:r>
            <a:r>
              <a:rPr lang="zh-CN" altLang="zh-CN" dirty="0" smtClean="0"/>
              <a:t>的</a:t>
            </a:r>
            <a:r>
              <a:rPr lang="zh-CN" altLang="zh-CN" dirty="0"/>
              <a:t>。例如：</a:t>
            </a:r>
          </a:p>
          <a:p>
            <a:r>
              <a:rPr lang="en-US" altLang="zh-CN" dirty="0"/>
              <a:t>template &lt;</a:t>
            </a:r>
            <a:r>
              <a:rPr lang="en-US" altLang="zh-CN" dirty="0" err="1"/>
              <a:t>typename</a:t>
            </a:r>
            <a:r>
              <a:rPr lang="en-US" altLang="zh-CN" dirty="0"/>
              <a:t> </a:t>
            </a:r>
            <a:r>
              <a:rPr lang="en-US" altLang="zh-CN" b="1" dirty="0">
                <a:solidFill>
                  <a:srgbClr val="FF0000"/>
                </a:solidFill>
              </a:rPr>
              <a:t>T = </a:t>
            </a:r>
            <a:r>
              <a:rPr lang="en-US" altLang="zh-CN" b="1" dirty="0" err="1">
                <a:solidFill>
                  <a:srgbClr val="FF0000"/>
                </a:solidFill>
              </a:rPr>
              <a:t>int</a:t>
            </a:r>
            <a:r>
              <a:rPr lang="en-US" altLang="zh-CN" dirty="0"/>
              <a:t>, </a:t>
            </a:r>
            <a:r>
              <a:rPr lang="en-US" altLang="zh-CN" dirty="0" err="1"/>
              <a:t>const</a:t>
            </a:r>
            <a:r>
              <a:rPr lang="en-US" altLang="zh-CN" dirty="0"/>
              <a:t> </a:t>
            </a:r>
            <a:r>
              <a:rPr lang="en-US" altLang="zh-CN" dirty="0" err="1"/>
              <a:t>int</a:t>
            </a:r>
            <a:r>
              <a:rPr lang="en-US" altLang="zh-CN" dirty="0"/>
              <a:t> </a:t>
            </a:r>
            <a:r>
              <a:rPr lang="en-US" altLang="zh-CN" dirty="0" err="1"/>
              <a:t>maxLen</a:t>
            </a:r>
            <a:r>
              <a:rPr lang="en-US" altLang="zh-CN" dirty="0"/>
              <a:t> </a:t>
            </a:r>
            <a:r>
              <a:rPr lang="en-US" altLang="zh-CN" b="1" dirty="0">
                <a:solidFill>
                  <a:srgbClr val="FF0000"/>
                </a:solidFill>
              </a:rPr>
              <a:t>= 1024</a:t>
            </a:r>
            <a:r>
              <a:rPr lang="en-US" altLang="zh-CN" dirty="0"/>
              <a:t>&gt; </a:t>
            </a:r>
            <a:endParaRPr lang="zh-CN" altLang="zh-CN" dirty="0"/>
          </a:p>
          <a:p>
            <a:r>
              <a:rPr lang="en-US" altLang="zh-CN" dirty="0"/>
              <a:t>class </a:t>
            </a:r>
            <a:r>
              <a:rPr lang="en-US" altLang="zh-CN" dirty="0" smtClean="0"/>
              <a:t>array </a:t>
            </a:r>
            <a:r>
              <a:rPr lang="en-US" altLang="zh-CN" dirty="0"/>
              <a:t>{…}</a:t>
            </a:r>
            <a:endParaRPr lang="zh-CN" altLang="zh-CN" dirty="0"/>
          </a:p>
          <a:p>
            <a:r>
              <a:rPr lang="zh-CN" altLang="zh-CN" dirty="0"/>
              <a:t>与函数</a:t>
            </a:r>
            <a:r>
              <a:rPr lang="zh-CN" altLang="zh-CN" dirty="0" smtClean="0"/>
              <a:t>的</a:t>
            </a:r>
            <a:r>
              <a:rPr lang="zh-CN" altLang="en-US" dirty="0" smtClean="0"/>
              <a:t>默认</a:t>
            </a:r>
            <a:r>
              <a:rPr lang="zh-CN" altLang="zh-CN" dirty="0" smtClean="0"/>
              <a:t>参数</a:t>
            </a:r>
            <a:r>
              <a:rPr lang="zh-CN" altLang="zh-CN" dirty="0"/>
              <a:t>一样，类模板</a:t>
            </a:r>
            <a:r>
              <a:rPr lang="zh-CN" altLang="zh-CN" dirty="0" smtClean="0"/>
              <a:t>的</a:t>
            </a:r>
            <a:r>
              <a:rPr lang="zh-CN" altLang="en-US" dirty="0" smtClean="0"/>
              <a:t>默认</a:t>
            </a:r>
            <a:r>
              <a:rPr lang="zh-CN" altLang="zh-CN" dirty="0" smtClean="0"/>
              <a:t>参数</a:t>
            </a:r>
            <a:r>
              <a:rPr lang="zh-CN" altLang="zh-CN" dirty="0"/>
              <a:t>只能放在参数列表的</a:t>
            </a:r>
            <a:r>
              <a:rPr lang="zh-CN" altLang="zh-CN" dirty="0">
                <a:solidFill>
                  <a:srgbClr val="FF0000"/>
                </a:solidFill>
              </a:rPr>
              <a:t>最右边</a:t>
            </a:r>
            <a:r>
              <a:rPr lang="zh-CN" altLang="zh-CN" dirty="0"/>
              <a:t>。或者说，一旦开始</a:t>
            </a:r>
            <a:r>
              <a:rPr lang="zh-CN" altLang="zh-CN" dirty="0" smtClean="0"/>
              <a:t>定义</a:t>
            </a:r>
            <a:r>
              <a:rPr lang="zh-CN" altLang="en-US" dirty="0" smtClean="0"/>
              <a:t>默认</a:t>
            </a:r>
            <a:r>
              <a:rPr lang="zh-CN" altLang="zh-CN" dirty="0" smtClean="0"/>
              <a:t>参数</a:t>
            </a:r>
            <a:r>
              <a:rPr lang="zh-CN" altLang="zh-CN" dirty="0"/>
              <a:t>，那么其后的参数都必须是</a:t>
            </a:r>
            <a:r>
              <a:rPr lang="zh-CN" altLang="zh-CN" dirty="0" smtClean="0"/>
              <a:t>可</a:t>
            </a:r>
            <a:r>
              <a:rPr lang="zh-CN" altLang="en-US" dirty="0" smtClean="0"/>
              <a:t>默认</a:t>
            </a:r>
            <a:r>
              <a:rPr lang="zh-CN" altLang="zh-CN" dirty="0" smtClean="0"/>
              <a:t>的</a:t>
            </a:r>
            <a:r>
              <a:rPr lang="zh-CN" altLang="zh-CN" dirty="0"/>
              <a:t>。</a:t>
            </a:r>
            <a:endParaRPr lang="en-US" altLang="zh-CN" sz="3600" dirty="0"/>
          </a:p>
        </p:txBody>
      </p:sp>
    </p:spTree>
    <p:extLst>
      <p:ext uri="{BB962C8B-B14F-4D97-AF65-F5344CB8AC3E}">
        <p14:creationId xmlns:p14="http://schemas.microsoft.com/office/powerpoint/2010/main" val="174393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zh-CN" altLang="zh-CN" dirty="0"/>
              <a:t>一旦定义了</a:t>
            </a:r>
            <a:r>
              <a:rPr lang="zh-CN" altLang="zh-CN" dirty="0" smtClean="0"/>
              <a:t>带</a:t>
            </a:r>
            <a:r>
              <a:rPr lang="zh-CN" altLang="en-US" dirty="0" smtClean="0"/>
              <a:t>默认</a:t>
            </a:r>
            <a:r>
              <a:rPr lang="zh-CN" altLang="zh-CN" dirty="0" smtClean="0"/>
              <a:t>参数</a:t>
            </a:r>
            <a:r>
              <a:rPr lang="zh-CN" altLang="zh-CN" dirty="0"/>
              <a:t>的类模板，那么在该模板实例化时，可以</a:t>
            </a:r>
            <a:r>
              <a:rPr lang="zh-CN" altLang="zh-CN" dirty="0">
                <a:solidFill>
                  <a:srgbClr val="FF0000"/>
                </a:solidFill>
              </a:rPr>
              <a:t>不必</a:t>
            </a:r>
            <a:r>
              <a:rPr lang="zh-CN" altLang="zh-CN" dirty="0"/>
              <a:t>给出参数，包括类型和非类型参数。例如：</a:t>
            </a:r>
          </a:p>
          <a:p>
            <a:pPr algn="l"/>
            <a:r>
              <a:rPr lang="en-US" altLang="zh-CN" sz="2800" dirty="0">
                <a:solidFill>
                  <a:srgbClr val="FF0000"/>
                </a:solidFill>
              </a:rPr>
              <a:t>array&lt;&gt; a1;		//T = </a:t>
            </a:r>
            <a:r>
              <a:rPr lang="en-US" altLang="zh-CN" sz="2800" dirty="0" err="1">
                <a:solidFill>
                  <a:srgbClr val="FF0000"/>
                </a:solidFill>
              </a:rPr>
              <a:t>int</a:t>
            </a:r>
            <a:r>
              <a:rPr lang="en-US" altLang="zh-CN" sz="2800" dirty="0">
                <a:solidFill>
                  <a:srgbClr val="FF0000"/>
                </a:solidFill>
              </a:rPr>
              <a:t>, </a:t>
            </a:r>
            <a:r>
              <a:rPr lang="en-US" altLang="zh-CN" sz="2800" dirty="0" err="1">
                <a:solidFill>
                  <a:srgbClr val="FF0000"/>
                </a:solidFill>
              </a:rPr>
              <a:t>maxLen</a:t>
            </a:r>
            <a:r>
              <a:rPr lang="en-US" altLang="zh-CN" sz="2800" dirty="0">
                <a:solidFill>
                  <a:srgbClr val="FF0000"/>
                </a:solidFill>
              </a:rPr>
              <a:t> = 1024</a:t>
            </a:r>
            <a:endParaRPr lang="zh-CN" altLang="zh-CN" sz="2800" dirty="0">
              <a:solidFill>
                <a:srgbClr val="FF0000"/>
              </a:solidFill>
            </a:endParaRPr>
          </a:p>
          <a:p>
            <a:pPr algn="l"/>
            <a:r>
              <a:rPr lang="en-US" altLang="zh-CN" sz="2800" dirty="0">
                <a:solidFill>
                  <a:srgbClr val="FF0000"/>
                </a:solidFill>
              </a:rPr>
              <a:t>array&lt;double&gt; a2;	//T = double, </a:t>
            </a:r>
            <a:r>
              <a:rPr lang="en-US" altLang="zh-CN" sz="2800" dirty="0" err="1">
                <a:solidFill>
                  <a:srgbClr val="FF0000"/>
                </a:solidFill>
              </a:rPr>
              <a:t>maxLen</a:t>
            </a:r>
            <a:r>
              <a:rPr lang="en-US" altLang="zh-CN" sz="2800" dirty="0">
                <a:solidFill>
                  <a:srgbClr val="FF0000"/>
                </a:solidFill>
              </a:rPr>
              <a:t> = 1024</a:t>
            </a:r>
            <a:endParaRPr lang="zh-CN" altLang="zh-CN" sz="2800" dirty="0">
              <a:solidFill>
                <a:srgbClr val="FF0000"/>
              </a:solidFill>
            </a:endParaRPr>
          </a:p>
          <a:p>
            <a:pPr algn="l"/>
            <a:r>
              <a:rPr lang="en-US" altLang="zh-CN" sz="2800" dirty="0">
                <a:solidFill>
                  <a:srgbClr val="FF0000"/>
                </a:solidFill>
              </a:rPr>
              <a:t>array&lt;long, 100&gt; a3;	//T = long, </a:t>
            </a:r>
            <a:r>
              <a:rPr lang="en-US" altLang="zh-CN" sz="2800" dirty="0" err="1">
                <a:solidFill>
                  <a:srgbClr val="FF0000"/>
                </a:solidFill>
              </a:rPr>
              <a:t>maxLen</a:t>
            </a:r>
            <a:r>
              <a:rPr lang="en-US" altLang="zh-CN" sz="2800" dirty="0">
                <a:solidFill>
                  <a:srgbClr val="FF0000"/>
                </a:solidFill>
              </a:rPr>
              <a:t> = 100</a:t>
            </a:r>
            <a:endParaRPr lang="zh-CN" altLang="zh-CN" sz="2800" dirty="0">
              <a:solidFill>
                <a:srgbClr val="FF0000"/>
              </a:solidFill>
            </a:endParaRPr>
          </a:p>
          <a:p>
            <a:pPr algn="l"/>
            <a:r>
              <a:rPr lang="en-US" altLang="zh-CN" sz="2800" dirty="0">
                <a:solidFill>
                  <a:srgbClr val="FF0000"/>
                </a:solidFill>
              </a:rPr>
              <a:t>array&lt;array&lt;char&gt;&gt; a4; //T = array&lt;char&gt;</a:t>
            </a:r>
            <a:r>
              <a:rPr lang="zh-CN" altLang="zh-CN" sz="2800" dirty="0">
                <a:solidFill>
                  <a:srgbClr val="FF0000"/>
                </a:solidFill>
              </a:rPr>
              <a:t>，</a:t>
            </a:r>
            <a:r>
              <a:rPr lang="en-US" altLang="zh-CN" sz="2800" dirty="0">
                <a:solidFill>
                  <a:srgbClr val="FF0000"/>
                </a:solidFill>
              </a:rPr>
              <a:t> </a:t>
            </a:r>
            <a:r>
              <a:rPr lang="en-US" altLang="zh-CN" sz="2800" dirty="0" err="1">
                <a:solidFill>
                  <a:srgbClr val="FF0000"/>
                </a:solidFill>
              </a:rPr>
              <a:t>maxLen</a:t>
            </a:r>
            <a:r>
              <a:rPr lang="en-US" altLang="zh-CN" sz="2800" dirty="0">
                <a:solidFill>
                  <a:srgbClr val="FF0000"/>
                </a:solidFill>
              </a:rPr>
              <a:t>=1024</a:t>
            </a:r>
            <a:endParaRPr lang="zh-CN" altLang="zh-CN" sz="2800" dirty="0">
              <a:solidFill>
                <a:srgbClr val="FF0000"/>
              </a:solidFill>
            </a:endParaRPr>
          </a:p>
        </p:txBody>
      </p:sp>
    </p:spTree>
    <p:extLst>
      <p:ext uri="{BB962C8B-B14F-4D97-AF65-F5344CB8AC3E}">
        <p14:creationId xmlns:p14="http://schemas.microsoft.com/office/powerpoint/2010/main" val="3389307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类模板</a:t>
            </a:r>
          </a:p>
        </p:txBody>
      </p:sp>
      <p:sp>
        <p:nvSpPr>
          <p:cNvPr id="3" name="内容占位符 2"/>
          <p:cNvSpPr>
            <a:spLocks noGrp="1"/>
          </p:cNvSpPr>
          <p:nvPr>
            <p:ph idx="1"/>
          </p:nvPr>
        </p:nvSpPr>
        <p:spPr>
          <a:solidFill>
            <a:schemeClr val="bg1"/>
          </a:solidFill>
        </p:spPr>
        <p:txBody>
          <a:bodyPr/>
          <a:lstStyle/>
          <a:p>
            <a:r>
              <a:rPr lang="en-US" altLang="zh-CN" dirty="0" smtClean="0"/>
              <a:t>4</a:t>
            </a:r>
            <a:r>
              <a:rPr lang="en-US" altLang="zh-CN" dirty="0"/>
              <a:t>.</a:t>
            </a:r>
            <a:r>
              <a:rPr lang="en-US" altLang="zh-CN" dirty="0" smtClean="0"/>
              <a:t> </a:t>
            </a:r>
            <a:r>
              <a:rPr lang="zh-CN" altLang="en-US" dirty="0" smtClean="0"/>
              <a:t>类模板的别名</a:t>
            </a:r>
            <a:endParaRPr lang="en-US" altLang="zh-CN" dirty="0" smtClean="0"/>
          </a:p>
          <a:p>
            <a:r>
              <a:rPr lang="en-US" altLang="zh-CN" dirty="0" smtClean="0"/>
              <a:t>C++</a:t>
            </a:r>
            <a:r>
              <a:rPr lang="zh-CN" altLang="en-US" dirty="0" smtClean="0"/>
              <a:t>不支持如下语法：</a:t>
            </a:r>
            <a:endParaRPr lang="en-US" altLang="zh-CN" dirty="0" smtClean="0"/>
          </a:p>
          <a:p>
            <a:r>
              <a:rPr lang="en-US" altLang="zh-CN" dirty="0" err="1">
                <a:solidFill>
                  <a:srgbClr val="FF0000"/>
                </a:solidFill>
              </a:rPr>
              <a:t>typedef</a:t>
            </a:r>
            <a:r>
              <a:rPr lang="en-US" altLang="zh-CN" dirty="0">
                <a:solidFill>
                  <a:srgbClr val="FF0000"/>
                </a:solidFill>
              </a:rPr>
              <a:t> template &lt;</a:t>
            </a:r>
            <a:r>
              <a:rPr lang="en-US" altLang="zh-CN" dirty="0" err="1">
                <a:solidFill>
                  <a:srgbClr val="FF0000"/>
                </a:solidFill>
              </a:rPr>
              <a:t>typename</a:t>
            </a:r>
            <a:r>
              <a:rPr lang="en-US" altLang="zh-CN" dirty="0">
                <a:solidFill>
                  <a:srgbClr val="FF0000"/>
                </a:solidFill>
              </a:rPr>
              <a:t> T&gt; void</a:t>
            </a:r>
            <a:r>
              <a:rPr lang="en-US" altLang="zh-CN" dirty="0" smtClean="0">
                <a:solidFill>
                  <a:srgbClr val="FF0000"/>
                </a:solidFill>
              </a:rPr>
              <a:t> </a:t>
            </a:r>
            <a:r>
              <a:rPr lang="en-US" altLang="zh-CN" dirty="0">
                <a:solidFill>
                  <a:srgbClr val="FF0000"/>
                </a:solidFill>
              </a:rPr>
              <a:t>PREDICATE(T</a:t>
            </a:r>
            <a:r>
              <a:rPr lang="en-US" altLang="zh-CN" dirty="0" smtClean="0">
                <a:solidFill>
                  <a:srgbClr val="FF0000"/>
                </a:solidFill>
              </a:rPr>
              <a:t>);</a:t>
            </a:r>
          </a:p>
          <a:p>
            <a:r>
              <a:rPr lang="zh-CN" altLang="en-US" dirty="0" smtClean="0"/>
              <a:t>支持确定类型的模板</a:t>
            </a:r>
            <a:endParaRPr lang="en-US" altLang="zh-CN" dirty="0" smtClean="0"/>
          </a:p>
          <a:p>
            <a:r>
              <a:rPr lang="en-US" altLang="zh-CN" dirty="0" err="1" smtClean="0"/>
              <a:t>typedef</a:t>
            </a:r>
            <a:r>
              <a:rPr lang="en-US" altLang="zh-CN" dirty="0" smtClean="0"/>
              <a:t> array&lt;</a:t>
            </a:r>
            <a:r>
              <a:rPr lang="en-US" altLang="zh-CN" dirty="0" err="1" smtClean="0"/>
              <a:t>int</a:t>
            </a:r>
            <a:r>
              <a:rPr lang="en-US" altLang="zh-CN" dirty="0" smtClean="0"/>
              <a:t>&gt; ARRINT</a:t>
            </a:r>
            <a:endParaRPr lang="zh-CN" altLang="zh-CN" dirty="0"/>
          </a:p>
          <a:p>
            <a:endParaRPr lang="en-US" altLang="zh-CN" dirty="0" smtClean="0"/>
          </a:p>
          <a:p>
            <a:r>
              <a:rPr lang="zh-CN" altLang="en-US" dirty="0" smtClean="0"/>
              <a:t>常常使用如下语法：</a:t>
            </a:r>
            <a:endParaRPr lang="en-US" altLang="zh-CN" dirty="0" smtClean="0"/>
          </a:p>
          <a:p>
            <a:r>
              <a:rPr lang="en-US" altLang="zh-CN" dirty="0">
                <a:solidFill>
                  <a:srgbClr val="FF0000"/>
                </a:solidFill>
              </a:rPr>
              <a:t>template &lt;</a:t>
            </a:r>
            <a:r>
              <a:rPr lang="en-US" altLang="zh-CN" dirty="0" err="1">
                <a:solidFill>
                  <a:srgbClr val="FF0000"/>
                </a:solidFill>
              </a:rPr>
              <a:t>typename</a:t>
            </a:r>
            <a:r>
              <a:rPr lang="en-US" altLang="zh-CN" dirty="0">
                <a:solidFill>
                  <a:srgbClr val="FF0000"/>
                </a:solidFill>
              </a:rPr>
              <a:t> T&gt;</a:t>
            </a:r>
            <a:endParaRPr lang="zh-CN" altLang="zh-CN" dirty="0">
              <a:solidFill>
                <a:srgbClr val="FF0000"/>
              </a:solidFill>
            </a:endParaRPr>
          </a:p>
          <a:p>
            <a:r>
              <a:rPr lang="en-US" altLang="zh-CN" b="1" dirty="0">
                <a:solidFill>
                  <a:srgbClr val="FF0000"/>
                </a:solidFill>
              </a:rPr>
              <a:t>using</a:t>
            </a:r>
            <a:r>
              <a:rPr lang="en-US" altLang="zh-CN" dirty="0">
                <a:solidFill>
                  <a:srgbClr val="FF0000"/>
                </a:solidFill>
              </a:rPr>
              <a:t> PREDICATE = void (T</a:t>
            </a:r>
            <a:r>
              <a:rPr lang="en-US" altLang="zh-CN" dirty="0" smtClean="0">
                <a:solidFill>
                  <a:srgbClr val="FF0000"/>
                </a:solidFill>
              </a:rPr>
              <a:t>);</a:t>
            </a:r>
            <a:endParaRPr lang="zh-CN" altLang="zh-CN" dirty="0">
              <a:solidFill>
                <a:srgbClr val="FF0000"/>
              </a:solidFill>
            </a:endParaRPr>
          </a:p>
        </p:txBody>
      </p:sp>
      <p:sp>
        <p:nvSpPr>
          <p:cNvPr id="4" name="圆角矩形 3"/>
          <p:cNvSpPr/>
          <p:nvPr/>
        </p:nvSpPr>
        <p:spPr>
          <a:xfrm>
            <a:off x="4064169" y="1052736"/>
            <a:ext cx="1008112" cy="43204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C++1y</a:t>
            </a:r>
            <a:endParaRPr lang="zh-CN" altLang="en-US" dirty="0"/>
          </a:p>
        </p:txBody>
      </p:sp>
    </p:spTree>
    <p:extLst>
      <p:ext uri="{BB962C8B-B14F-4D97-AF65-F5344CB8AC3E}">
        <p14:creationId xmlns:p14="http://schemas.microsoft.com/office/powerpoint/2010/main" val="1478126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a:t>【案例解决方案】</a:t>
            </a:r>
            <a:r>
              <a:rPr lang="zh-CN" altLang="zh-CN" dirty="0" smtClean="0"/>
              <a:t>有</a:t>
            </a:r>
            <a:r>
              <a:rPr lang="zh-CN" altLang="zh-CN" dirty="0"/>
              <a:t>的时候，我们不得不编写一系列</a:t>
            </a:r>
            <a:r>
              <a:rPr lang="zh-CN" altLang="zh-CN" dirty="0">
                <a:solidFill>
                  <a:srgbClr val="FF0000"/>
                </a:solidFill>
              </a:rPr>
              <a:t>非常相似</a:t>
            </a:r>
            <a:r>
              <a:rPr lang="zh-CN" altLang="zh-CN" dirty="0"/>
              <a:t>的函数来处理</a:t>
            </a:r>
            <a:r>
              <a:rPr lang="zh-CN" altLang="zh-CN" dirty="0">
                <a:solidFill>
                  <a:srgbClr val="FF0000"/>
                </a:solidFill>
              </a:rPr>
              <a:t>不同类型</a:t>
            </a:r>
            <a:r>
              <a:rPr lang="zh-CN" altLang="zh-CN" dirty="0"/>
              <a:t>的</a:t>
            </a:r>
            <a:r>
              <a:rPr lang="zh-CN" altLang="zh-CN" dirty="0" smtClean="0"/>
              <a:t>数据。</a:t>
            </a:r>
            <a:endParaRPr lang="zh-CN" altLang="zh-CN" i="1" dirty="0"/>
          </a:p>
        </p:txBody>
      </p:sp>
      <p:sp>
        <p:nvSpPr>
          <p:cNvPr id="6" name="圆角矩形 5"/>
          <p:cNvSpPr/>
          <p:nvPr/>
        </p:nvSpPr>
        <p:spPr>
          <a:xfrm>
            <a:off x="755576" y="1268760"/>
            <a:ext cx="7632848" cy="1296144"/>
          </a:xfrm>
          <a:prstGeom prst="roundRect">
            <a:avLst>
              <a:gd name="adj" fmla="val 5652"/>
            </a:avLst>
          </a:prstGeom>
          <a:solidFill>
            <a:schemeClr val="bg2">
              <a:lumMod val="2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effectLst>
                  <a:outerShdw blurRad="38100" dist="38100" dir="2700000" algn="tl">
                    <a:srgbClr val="000000">
                      <a:alpha val="43137"/>
                    </a:srgbClr>
                  </a:outerShdw>
                </a:effectLst>
                <a:latin typeface="微软雅黑" pitchFamily="34" charset="-122"/>
                <a:ea typeface="微软雅黑" pitchFamily="34" charset="-122"/>
              </a:rPr>
              <a:t>整型版本</a:t>
            </a:r>
            <a:endPar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err="1" smtClean="0">
                <a:effectLst>
                  <a:outerShdw blurRad="38100" dist="38100" dir="2700000" algn="tl">
                    <a:srgbClr val="000000">
                      <a:alpha val="43137"/>
                    </a:srgbClr>
                  </a:outerShdw>
                </a:effectLst>
                <a:latin typeface="微软雅黑" pitchFamily="34" charset="-122"/>
                <a:ea typeface="微软雅黑" pitchFamily="34" charset="-122"/>
              </a:rPr>
              <a:t>bool</a:t>
            </a:r>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800" b="1" dirty="0">
                <a:solidFill>
                  <a:srgbClr val="FFFF00"/>
                </a:solidFill>
                <a:effectLst>
                  <a:outerShdw blurRad="38100" dist="38100" dir="2700000" algn="tl">
                    <a:srgbClr val="000000">
                      <a:alpha val="43137"/>
                    </a:srgbClr>
                  </a:outerShdw>
                </a:effectLst>
              </a:rPr>
              <a:t>Greater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const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int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&amp; a,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const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int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&amp; b)</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 return </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 &gt; b</a:t>
            </a:r>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 }</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圆角矩形 9"/>
          <p:cNvSpPr/>
          <p:nvPr/>
        </p:nvSpPr>
        <p:spPr>
          <a:xfrm>
            <a:off x="755576" y="2708920"/>
            <a:ext cx="7632848" cy="1296144"/>
          </a:xfrm>
          <a:prstGeom prst="roundRect">
            <a:avLst>
              <a:gd name="adj" fmla="val 5652"/>
            </a:avLst>
          </a:prstGeom>
          <a:solidFill>
            <a:schemeClr val="tx2">
              <a:lumMod val="7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effectLst>
                  <a:outerShdw blurRad="38100" dist="38100" dir="2700000" algn="tl">
                    <a:srgbClr val="000000">
                      <a:alpha val="43137"/>
                    </a:srgbClr>
                  </a:outerShdw>
                </a:effectLst>
                <a:latin typeface="微软雅黑" pitchFamily="34" charset="-122"/>
                <a:ea typeface="微软雅黑" pitchFamily="34" charset="-122"/>
              </a:rPr>
              <a:t>浮点版本</a:t>
            </a:r>
            <a:endPar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err="1">
                <a:latin typeface="微软雅黑" pitchFamily="34" charset="-122"/>
                <a:ea typeface="微软雅黑" pitchFamily="34" charset="-122"/>
              </a:rPr>
              <a:t>bool</a:t>
            </a:r>
            <a:r>
              <a:rPr lang="en-US" altLang="zh-CN" sz="2400" dirty="0">
                <a:latin typeface="微软雅黑" pitchFamily="34" charset="-122"/>
                <a:ea typeface="微软雅黑" pitchFamily="34" charset="-122"/>
              </a:rPr>
              <a:t> </a:t>
            </a:r>
            <a:r>
              <a:rPr lang="en-US" altLang="zh-CN" sz="2800" b="1" dirty="0">
                <a:solidFill>
                  <a:srgbClr val="FFFF00"/>
                </a:solidFill>
                <a:effectLst>
                  <a:outerShdw blurRad="38100" dist="38100" dir="2700000" algn="tl">
                    <a:srgbClr val="000000">
                      <a:alpha val="43137"/>
                    </a:srgbClr>
                  </a:outerShdw>
                </a:effectLst>
              </a:rPr>
              <a:t>Greater</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const</a:t>
            </a:r>
            <a:r>
              <a:rPr lang="en-US" altLang="zh-CN" sz="2400" dirty="0">
                <a:latin typeface="微软雅黑" pitchFamily="34" charset="-122"/>
                <a:ea typeface="微软雅黑" pitchFamily="34" charset="-122"/>
              </a:rPr>
              <a:t> double&amp; a, </a:t>
            </a:r>
            <a:r>
              <a:rPr lang="en-US" altLang="zh-CN" sz="2400" dirty="0" err="1">
                <a:latin typeface="微软雅黑" pitchFamily="34" charset="-122"/>
                <a:ea typeface="微软雅黑" pitchFamily="34" charset="-122"/>
              </a:rPr>
              <a:t>const</a:t>
            </a:r>
            <a:r>
              <a:rPr lang="en-US" altLang="zh-CN" sz="2400" dirty="0">
                <a:latin typeface="微软雅黑" pitchFamily="34" charset="-122"/>
                <a:ea typeface="微软雅黑" pitchFamily="34" charset="-122"/>
              </a:rPr>
              <a:t> double&amp; b)</a:t>
            </a:r>
            <a:endParaRPr lang="zh-CN" altLang="zh-CN" sz="2400" dirty="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 return </a:t>
            </a:r>
            <a:r>
              <a:rPr lang="en-US" altLang="zh-CN" sz="2400" dirty="0">
                <a:latin typeface="微软雅黑" pitchFamily="34" charset="-122"/>
                <a:ea typeface="微软雅黑" pitchFamily="34" charset="-122"/>
              </a:rPr>
              <a:t>a &gt; b</a:t>
            </a:r>
            <a:r>
              <a:rPr lang="en-US" altLang="zh-CN" sz="2400" dirty="0" smtClean="0">
                <a:latin typeface="微软雅黑" pitchFamily="34" charset="-122"/>
                <a:ea typeface="微软雅黑" pitchFamily="34" charset="-122"/>
              </a:rPr>
              <a:t>; }</a:t>
            </a:r>
            <a:endParaRPr lang="zh-CN" altLang="zh-CN" sz="2400" dirty="0">
              <a:latin typeface="微软雅黑" pitchFamily="34" charset="-122"/>
              <a:ea typeface="微软雅黑" pitchFamily="34" charset="-122"/>
            </a:endParaRPr>
          </a:p>
        </p:txBody>
      </p:sp>
      <p:sp>
        <p:nvSpPr>
          <p:cNvPr id="11" name="圆角矩形 10"/>
          <p:cNvSpPr/>
          <p:nvPr/>
        </p:nvSpPr>
        <p:spPr>
          <a:xfrm>
            <a:off x="755576" y="4149080"/>
            <a:ext cx="7632848" cy="2088232"/>
          </a:xfrm>
          <a:prstGeom prst="roundRect">
            <a:avLst>
              <a:gd name="adj" fmla="val 5652"/>
            </a:avLst>
          </a:prstGeom>
          <a:solidFill>
            <a:schemeClr val="accent1">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effectLst>
                  <a:outerShdw blurRad="38100" dist="38100" dir="2700000" algn="tl">
                    <a:srgbClr val="000000">
                      <a:alpha val="43137"/>
                    </a:srgbClr>
                  </a:outerShdw>
                </a:effectLst>
                <a:latin typeface="微软雅黑" pitchFamily="34" charset="-122"/>
                <a:ea typeface="微软雅黑" pitchFamily="34" charset="-122"/>
              </a:rPr>
              <a:t>类版本</a:t>
            </a:r>
            <a:endPar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err="1">
                <a:effectLst>
                  <a:outerShdw blurRad="38100" dist="38100" dir="2700000" algn="tl">
                    <a:srgbClr val="000000">
                      <a:alpha val="43137"/>
                    </a:srgbClr>
                  </a:outerShdw>
                </a:effectLst>
              </a:rPr>
              <a:t>bool</a:t>
            </a:r>
            <a:r>
              <a:rPr lang="en-US" altLang="zh-CN" sz="2400" dirty="0">
                <a:effectLst>
                  <a:outerShdw blurRad="38100" dist="38100" dir="2700000" algn="tl">
                    <a:srgbClr val="000000">
                      <a:alpha val="43137"/>
                    </a:srgbClr>
                  </a:outerShdw>
                </a:effectLst>
              </a:rPr>
              <a:t> operator&gt;(</a:t>
            </a:r>
            <a:r>
              <a:rPr lang="en-US" altLang="zh-CN" sz="2400" dirty="0" err="1">
                <a:effectLst>
                  <a:outerShdw blurRad="38100" dist="38100" dir="2700000" algn="tl">
                    <a:srgbClr val="000000">
                      <a:alpha val="43137"/>
                    </a:srgbClr>
                  </a:outerShdw>
                </a:effectLst>
              </a:rPr>
              <a:t>const</a:t>
            </a:r>
            <a:r>
              <a:rPr lang="en-US" altLang="zh-CN" sz="2400" dirty="0">
                <a:effectLst>
                  <a:outerShdw blurRad="38100" dist="38100" dir="2700000" algn="tl">
                    <a:srgbClr val="000000">
                      <a:alpha val="43137"/>
                    </a:srgbClr>
                  </a:outerShdw>
                </a:effectLst>
              </a:rPr>
              <a:t> Quadrangle&amp; a, </a:t>
            </a:r>
            <a:r>
              <a:rPr lang="en-US" altLang="zh-CN" sz="2400" dirty="0" err="1">
                <a:effectLst>
                  <a:outerShdw blurRad="38100" dist="38100" dir="2700000" algn="tl">
                    <a:srgbClr val="000000">
                      <a:alpha val="43137"/>
                    </a:srgbClr>
                  </a:outerShdw>
                </a:effectLst>
              </a:rPr>
              <a:t>const</a:t>
            </a:r>
            <a:r>
              <a:rPr lang="en-US" altLang="zh-CN" sz="2400" dirty="0">
                <a:effectLst>
                  <a:outerShdw blurRad="38100" dist="38100" dir="2700000" algn="tl">
                    <a:srgbClr val="000000">
                      <a:alpha val="43137"/>
                    </a:srgbClr>
                  </a:outerShdw>
                </a:effectLst>
              </a:rPr>
              <a:t> Quadrangle&amp; b)</a:t>
            </a:r>
            <a:endParaRPr lang="zh-CN" altLang="zh-CN" sz="2400" dirty="0">
              <a:effectLst>
                <a:outerShdw blurRad="38100" dist="38100" dir="2700000" algn="tl">
                  <a:srgbClr val="000000">
                    <a:alpha val="43137"/>
                  </a:srgbClr>
                </a:outerShdw>
              </a:effectLst>
            </a:endParaRPr>
          </a:p>
          <a:p>
            <a:r>
              <a:rPr lang="en-US" altLang="zh-CN" sz="2400" dirty="0" smtClean="0">
                <a:effectLst>
                  <a:outerShdw blurRad="38100" dist="38100" dir="2700000" algn="tl">
                    <a:srgbClr val="000000">
                      <a:alpha val="43137"/>
                    </a:srgbClr>
                  </a:outerShdw>
                </a:effectLst>
              </a:rPr>
              <a:t>{ return </a:t>
            </a:r>
            <a:r>
              <a:rPr lang="en-US" altLang="zh-CN" sz="2400" dirty="0" err="1">
                <a:effectLst>
                  <a:outerShdw blurRad="38100" dist="38100" dir="2700000" algn="tl">
                    <a:srgbClr val="000000">
                      <a:alpha val="43137"/>
                    </a:srgbClr>
                  </a:outerShdw>
                </a:effectLst>
              </a:rPr>
              <a:t>a.area</a:t>
            </a:r>
            <a:r>
              <a:rPr lang="en-US" altLang="zh-CN" sz="2400" dirty="0">
                <a:effectLst>
                  <a:outerShdw blurRad="38100" dist="38100" dir="2700000" algn="tl">
                    <a:srgbClr val="000000">
                      <a:alpha val="43137"/>
                    </a:srgbClr>
                  </a:outerShdw>
                </a:effectLst>
              </a:rPr>
              <a:t> () &gt; </a:t>
            </a:r>
            <a:r>
              <a:rPr lang="en-US" altLang="zh-CN" sz="2400" dirty="0" err="1">
                <a:effectLst>
                  <a:outerShdw blurRad="38100" dist="38100" dir="2700000" algn="tl">
                    <a:srgbClr val="000000">
                      <a:alpha val="43137"/>
                    </a:srgbClr>
                  </a:outerShdw>
                </a:effectLst>
              </a:rPr>
              <a:t>b.area</a:t>
            </a:r>
            <a:r>
              <a:rPr lang="en-US" altLang="zh-CN" sz="2400" dirty="0">
                <a:effectLst>
                  <a:outerShdw blurRad="38100" dist="38100" dir="2700000" algn="tl">
                    <a:srgbClr val="000000">
                      <a:alpha val="43137"/>
                    </a:srgbClr>
                  </a:outerShdw>
                </a:effectLst>
              </a:rPr>
              <a:t> </a:t>
            </a:r>
            <a:r>
              <a:rPr lang="en-US" altLang="zh-CN" sz="2400" dirty="0" smtClean="0">
                <a:effectLst>
                  <a:outerShdw blurRad="38100" dist="38100" dir="2700000" algn="tl">
                    <a:srgbClr val="000000">
                      <a:alpha val="43137"/>
                    </a:srgbClr>
                  </a:outerShdw>
                </a:effectLst>
              </a:rPr>
              <a:t>(); }</a:t>
            </a:r>
            <a:endParaRPr lang="zh-CN" altLang="zh-CN" sz="2400" dirty="0">
              <a:effectLst>
                <a:outerShdw blurRad="38100" dist="38100" dir="2700000" algn="tl">
                  <a:srgbClr val="000000">
                    <a:alpha val="43137"/>
                  </a:srgbClr>
                </a:outerShdw>
              </a:effectLst>
            </a:endParaRPr>
          </a:p>
          <a:p>
            <a:r>
              <a:rPr lang="en-US" altLang="zh-CN" sz="2400" dirty="0" err="1">
                <a:effectLst>
                  <a:outerShdw blurRad="38100" dist="38100" dir="2700000" algn="tl">
                    <a:srgbClr val="000000">
                      <a:alpha val="43137"/>
                    </a:srgbClr>
                  </a:outerShdw>
                </a:effectLst>
              </a:rPr>
              <a:t>bool</a:t>
            </a:r>
            <a:r>
              <a:rPr lang="en-US" altLang="zh-CN" sz="2400" dirty="0">
                <a:effectLst>
                  <a:outerShdw blurRad="38100" dist="38100" dir="2700000" algn="tl">
                    <a:srgbClr val="000000">
                      <a:alpha val="43137"/>
                    </a:srgbClr>
                  </a:outerShdw>
                </a:effectLst>
              </a:rPr>
              <a:t> </a:t>
            </a:r>
            <a:r>
              <a:rPr lang="en-US" altLang="zh-CN" sz="2400" b="1" dirty="0">
                <a:solidFill>
                  <a:srgbClr val="FFFF00"/>
                </a:solidFill>
                <a:effectLst>
                  <a:outerShdw blurRad="38100" dist="38100" dir="2700000" algn="tl">
                    <a:srgbClr val="000000">
                      <a:alpha val="43137"/>
                    </a:srgbClr>
                  </a:outerShdw>
                </a:effectLst>
              </a:rPr>
              <a:t>Greater</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const</a:t>
            </a:r>
            <a:r>
              <a:rPr lang="en-US" altLang="zh-CN" sz="2400" dirty="0">
                <a:effectLst>
                  <a:outerShdw blurRad="38100" dist="38100" dir="2700000" algn="tl">
                    <a:srgbClr val="000000">
                      <a:alpha val="43137"/>
                    </a:srgbClr>
                  </a:outerShdw>
                </a:effectLst>
              </a:rPr>
              <a:t> Quadrangle &amp; a, </a:t>
            </a:r>
            <a:r>
              <a:rPr lang="en-US" altLang="zh-CN" sz="2400" dirty="0" err="1">
                <a:effectLst>
                  <a:outerShdw blurRad="38100" dist="38100" dir="2700000" algn="tl">
                    <a:srgbClr val="000000">
                      <a:alpha val="43137"/>
                    </a:srgbClr>
                  </a:outerShdw>
                </a:effectLst>
              </a:rPr>
              <a:t>const</a:t>
            </a:r>
            <a:r>
              <a:rPr lang="en-US" altLang="zh-CN" sz="2400" dirty="0">
                <a:effectLst>
                  <a:outerShdw blurRad="38100" dist="38100" dir="2700000" algn="tl">
                    <a:srgbClr val="000000">
                      <a:alpha val="43137"/>
                    </a:srgbClr>
                  </a:outerShdw>
                </a:effectLst>
              </a:rPr>
              <a:t> Quadrangle &amp; b)</a:t>
            </a:r>
            <a:endParaRPr lang="zh-CN" altLang="zh-CN" sz="2400" dirty="0">
              <a:effectLst>
                <a:outerShdw blurRad="38100" dist="38100" dir="2700000" algn="tl">
                  <a:srgbClr val="000000">
                    <a:alpha val="43137"/>
                  </a:srgbClr>
                </a:outerShdw>
              </a:effectLst>
            </a:endParaRPr>
          </a:p>
          <a:p>
            <a:r>
              <a:rPr lang="en-US" altLang="zh-CN" sz="2400" dirty="0" smtClean="0">
                <a:effectLst>
                  <a:outerShdw blurRad="38100" dist="38100" dir="2700000" algn="tl">
                    <a:srgbClr val="000000">
                      <a:alpha val="43137"/>
                    </a:srgbClr>
                  </a:outerShdw>
                </a:effectLst>
              </a:rPr>
              <a:t>{ return </a:t>
            </a:r>
            <a:r>
              <a:rPr lang="en-US" altLang="zh-CN" sz="2400" dirty="0">
                <a:effectLst>
                  <a:outerShdw blurRad="38100" dist="38100" dir="2700000" algn="tl">
                    <a:srgbClr val="000000">
                      <a:alpha val="43137"/>
                    </a:srgbClr>
                  </a:outerShdw>
                </a:effectLst>
              </a:rPr>
              <a:t>a &gt; b</a:t>
            </a:r>
            <a:r>
              <a:rPr lang="en-US" altLang="zh-CN" sz="2400" dirty="0" smtClean="0">
                <a:effectLst>
                  <a:outerShdw blurRad="38100" dist="38100" dir="2700000" algn="tl">
                    <a:srgbClr val="000000">
                      <a:alpha val="43137"/>
                    </a:srgbClr>
                  </a:outerShdw>
                </a:effectLst>
              </a:rPr>
              <a:t>; }</a:t>
            </a:r>
            <a:endParaRPr lang="zh-CN" altLang="zh-C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2402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250" fill="hold"/>
                                        <p:tgtEl>
                                          <p:spTgt spid="10"/>
                                        </p:tgtEl>
                                        <p:attrNameLst>
                                          <p:attrName>ppt_w</p:attrName>
                                        </p:attrNameLst>
                                      </p:cBhvr>
                                      <p:tavLst>
                                        <p:tav tm="0">
                                          <p:val>
                                            <p:fltVal val="0"/>
                                          </p:val>
                                        </p:tav>
                                        <p:tav tm="100000">
                                          <p:val>
                                            <p:strVal val="#ppt_w"/>
                                          </p:val>
                                        </p:tav>
                                      </p:tavLst>
                                    </p:anim>
                                    <p:anim calcmode="lin" valueType="num">
                                      <p:cBhvr>
                                        <p:cTn id="16" dur="250" fill="hold"/>
                                        <p:tgtEl>
                                          <p:spTgt spid="10"/>
                                        </p:tgtEl>
                                        <p:attrNameLst>
                                          <p:attrName>ppt_h</p:attrName>
                                        </p:attrNameLst>
                                      </p:cBhvr>
                                      <p:tavLst>
                                        <p:tav tm="0">
                                          <p:val>
                                            <p:fltVal val="0"/>
                                          </p:val>
                                        </p:tav>
                                        <p:tav tm="100000">
                                          <p:val>
                                            <p:strVal val="#ppt_h"/>
                                          </p:val>
                                        </p:tav>
                                      </p:tavLst>
                                    </p:anim>
                                    <p:anim calcmode="lin" valueType="num">
                                      <p:cBhvr>
                                        <p:cTn id="17" dur="250" fill="hold"/>
                                        <p:tgtEl>
                                          <p:spTgt spid="10"/>
                                        </p:tgtEl>
                                        <p:attrNameLst>
                                          <p:attrName>style.rotation</p:attrName>
                                        </p:attrNameLst>
                                      </p:cBhvr>
                                      <p:tavLst>
                                        <p:tav tm="0">
                                          <p:val>
                                            <p:fltVal val="90"/>
                                          </p:val>
                                        </p:tav>
                                        <p:tav tm="100000">
                                          <p:val>
                                            <p:fltVal val="0"/>
                                          </p:val>
                                        </p:tav>
                                      </p:tavLst>
                                    </p:anim>
                                    <p:animEffect transition="in" filter="fade">
                                      <p:cBhvr>
                                        <p:cTn id="18" dur="25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250" fill="hold"/>
                                        <p:tgtEl>
                                          <p:spTgt spid="11"/>
                                        </p:tgtEl>
                                        <p:attrNameLst>
                                          <p:attrName>ppt_w</p:attrName>
                                        </p:attrNameLst>
                                      </p:cBhvr>
                                      <p:tavLst>
                                        <p:tav tm="0">
                                          <p:val>
                                            <p:fltVal val="0"/>
                                          </p:val>
                                        </p:tav>
                                        <p:tav tm="100000">
                                          <p:val>
                                            <p:strVal val="#ppt_w"/>
                                          </p:val>
                                        </p:tav>
                                      </p:tavLst>
                                    </p:anim>
                                    <p:anim calcmode="lin" valueType="num">
                                      <p:cBhvr>
                                        <p:cTn id="24" dur="250" fill="hold"/>
                                        <p:tgtEl>
                                          <p:spTgt spid="11"/>
                                        </p:tgtEl>
                                        <p:attrNameLst>
                                          <p:attrName>ppt_h</p:attrName>
                                        </p:attrNameLst>
                                      </p:cBhvr>
                                      <p:tavLst>
                                        <p:tav tm="0">
                                          <p:val>
                                            <p:fltVal val="0"/>
                                          </p:val>
                                        </p:tav>
                                        <p:tav tm="100000">
                                          <p:val>
                                            <p:strVal val="#ppt_h"/>
                                          </p:val>
                                        </p:tav>
                                      </p:tavLst>
                                    </p:anim>
                                    <p:anim calcmode="lin" valueType="num">
                                      <p:cBhvr>
                                        <p:cTn id="25" dur="250" fill="hold"/>
                                        <p:tgtEl>
                                          <p:spTgt spid="11"/>
                                        </p:tgtEl>
                                        <p:attrNameLst>
                                          <p:attrName>style.rotation</p:attrName>
                                        </p:attrNameLst>
                                      </p:cBhvr>
                                      <p:tavLst>
                                        <p:tav tm="0">
                                          <p:val>
                                            <p:fltVal val="90"/>
                                          </p:val>
                                        </p:tav>
                                        <p:tav tm="100000">
                                          <p:val>
                                            <p:fltVal val="0"/>
                                          </p:val>
                                        </p:tav>
                                      </p:tavLst>
                                    </p:anim>
                                    <p:animEffect transition="in" filter="fade">
                                      <p:cBhvr>
                                        <p:cTn id="26"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类模板</a:t>
            </a:r>
          </a:p>
        </p:txBody>
      </p:sp>
      <p:sp>
        <p:nvSpPr>
          <p:cNvPr id="3" name="内容占位符 2"/>
          <p:cNvSpPr>
            <a:spLocks noGrp="1"/>
          </p:cNvSpPr>
          <p:nvPr>
            <p:ph idx="1"/>
          </p:nvPr>
        </p:nvSpPr>
        <p:spPr>
          <a:xfrm>
            <a:off x="179512" y="1007314"/>
            <a:ext cx="8856984" cy="5662046"/>
          </a:xfrm>
          <a:solidFill>
            <a:schemeClr val="bg1"/>
          </a:solidFill>
        </p:spPr>
        <p:txBody>
          <a:bodyPr/>
          <a:lstStyle/>
          <a:p>
            <a:r>
              <a:rPr lang="en-US" altLang="zh-CN" dirty="0" smtClean="0"/>
              <a:t>4. </a:t>
            </a:r>
            <a:r>
              <a:rPr lang="zh-CN" altLang="en-US" dirty="0" smtClean="0"/>
              <a:t>类模板的别名</a:t>
            </a:r>
            <a:endParaRPr lang="en-US" altLang="zh-CN" dirty="0" smtClean="0"/>
          </a:p>
          <a:p>
            <a:pPr algn="l"/>
            <a:r>
              <a:rPr lang="en-US" altLang="zh-CN" sz="2400" b="1" dirty="0" smtClean="0">
                <a:solidFill>
                  <a:srgbClr val="333333"/>
                </a:solidFill>
                <a:effectLst/>
              </a:rPr>
              <a:t>1</a:t>
            </a:r>
            <a:r>
              <a:rPr lang="zh-CN" altLang="en-US" sz="2400" b="1" dirty="0">
                <a:solidFill>
                  <a:srgbClr val="333333"/>
                </a:solidFill>
                <a:effectLst/>
              </a:rPr>
              <a:t>）</a:t>
            </a:r>
            <a:r>
              <a:rPr lang="en-US" altLang="zh-CN" sz="2400" b="1" dirty="0">
                <a:solidFill>
                  <a:srgbClr val="333333"/>
                </a:solidFill>
                <a:effectLst/>
              </a:rPr>
              <a:t>using </a:t>
            </a:r>
            <a:r>
              <a:rPr lang="en-US" altLang="zh-CN" sz="2400" b="1" dirty="0" err="1">
                <a:solidFill>
                  <a:srgbClr val="333333"/>
                </a:solidFill>
                <a:effectLst/>
              </a:rPr>
              <a:t>line_no</a:t>
            </a:r>
            <a:r>
              <a:rPr lang="en-US" altLang="zh-CN" sz="2400" b="1" dirty="0">
                <a:solidFill>
                  <a:srgbClr val="333333"/>
                </a:solidFill>
                <a:effectLst/>
              </a:rPr>
              <a:t> = </a:t>
            </a:r>
            <a:r>
              <a:rPr lang="en-US" altLang="zh-CN" sz="2400" b="1" dirty="0" err="1">
                <a:solidFill>
                  <a:srgbClr val="333333"/>
                </a:solidFill>
                <a:effectLst/>
              </a:rPr>
              <a:t>std</a:t>
            </a:r>
            <a:r>
              <a:rPr lang="en-US" altLang="zh-CN" sz="2400" b="1" dirty="0">
                <a:solidFill>
                  <a:srgbClr val="333333"/>
                </a:solidFill>
                <a:effectLst/>
              </a:rPr>
              <a:t>::vector&lt;string&gt;::</a:t>
            </a:r>
            <a:r>
              <a:rPr lang="en-US" altLang="zh-CN" sz="2400" b="1" dirty="0" err="1">
                <a:solidFill>
                  <a:srgbClr val="333333"/>
                </a:solidFill>
                <a:effectLst/>
              </a:rPr>
              <a:t>size_type</a:t>
            </a:r>
            <a:r>
              <a:rPr lang="en-US" altLang="zh-CN" sz="2400" b="1" dirty="0">
                <a:solidFill>
                  <a:srgbClr val="333333"/>
                </a:solidFill>
                <a:effectLst/>
              </a:rPr>
              <a:t>;</a:t>
            </a:r>
          </a:p>
          <a:p>
            <a:pPr algn="l"/>
            <a:r>
              <a:rPr lang="zh-CN" altLang="en-US" sz="2400" b="1" dirty="0">
                <a:solidFill>
                  <a:srgbClr val="333333"/>
                </a:solidFill>
                <a:effectLst/>
              </a:rPr>
              <a:t>　</a:t>
            </a:r>
            <a:r>
              <a:rPr lang="en-US" altLang="zh-CN" sz="2200" b="1" dirty="0">
                <a:solidFill>
                  <a:srgbClr val="008080"/>
                </a:solidFill>
                <a:effectLst/>
              </a:rPr>
              <a:t>//</a:t>
            </a:r>
            <a:r>
              <a:rPr lang="zh-CN" altLang="en-US" sz="2200" b="1" dirty="0">
                <a:solidFill>
                  <a:srgbClr val="008080"/>
                </a:solidFill>
                <a:effectLst/>
              </a:rPr>
              <a:t>相当于：</a:t>
            </a:r>
            <a:r>
              <a:rPr lang="en-US" altLang="zh-CN" sz="2200" b="1" dirty="0" err="1">
                <a:solidFill>
                  <a:srgbClr val="008080"/>
                </a:solidFill>
                <a:effectLst/>
              </a:rPr>
              <a:t>typedef</a:t>
            </a:r>
            <a:r>
              <a:rPr lang="en-US" altLang="zh-CN" sz="2200" b="1" dirty="0">
                <a:solidFill>
                  <a:srgbClr val="008080"/>
                </a:solidFill>
                <a:effectLst/>
              </a:rPr>
              <a:t> vector&lt;string&gt;::</a:t>
            </a:r>
            <a:r>
              <a:rPr lang="en-US" altLang="zh-CN" sz="2200" b="1" dirty="0" err="1">
                <a:solidFill>
                  <a:srgbClr val="008080"/>
                </a:solidFill>
                <a:effectLst/>
              </a:rPr>
              <a:t>size_type</a:t>
            </a:r>
            <a:r>
              <a:rPr lang="en-US" altLang="zh-CN" sz="2200" b="1" dirty="0">
                <a:solidFill>
                  <a:srgbClr val="008080"/>
                </a:solidFill>
                <a:effectLst/>
              </a:rPr>
              <a:t> </a:t>
            </a:r>
            <a:r>
              <a:rPr lang="en-US" altLang="zh-CN" sz="2200" b="1" dirty="0" err="1">
                <a:solidFill>
                  <a:srgbClr val="008080"/>
                </a:solidFill>
                <a:effectLst/>
              </a:rPr>
              <a:t>line_no</a:t>
            </a:r>
            <a:r>
              <a:rPr lang="en-US" altLang="zh-CN" sz="2200" b="1" dirty="0" smtClean="0">
                <a:solidFill>
                  <a:srgbClr val="008080"/>
                </a:solidFill>
                <a:effectLst/>
              </a:rPr>
              <a:t>;</a:t>
            </a:r>
          </a:p>
          <a:p>
            <a:pPr algn="l"/>
            <a:endParaRPr lang="en-US" altLang="zh-CN" sz="2200" b="1" dirty="0">
              <a:solidFill>
                <a:srgbClr val="008080"/>
              </a:solidFill>
              <a:effectLst/>
            </a:endParaRPr>
          </a:p>
          <a:p>
            <a:pPr algn="l"/>
            <a:r>
              <a:rPr lang="en-US" altLang="zh-CN" sz="2400" b="1" dirty="0" smtClean="0">
                <a:solidFill>
                  <a:srgbClr val="333333"/>
                </a:solidFill>
                <a:effectLst/>
              </a:rPr>
              <a:t>2</a:t>
            </a:r>
            <a:r>
              <a:rPr lang="zh-CN" altLang="en-US" sz="2400" b="1" dirty="0">
                <a:solidFill>
                  <a:srgbClr val="333333"/>
                </a:solidFill>
                <a:effectLst/>
              </a:rPr>
              <a:t>） </a:t>
            </a:r>
            <a:r>
              <a:rPr lang="en-US" altLang="zh-CN" sz="2400" b="1" dirty="0">
                <a:solidFill>
                  <a:srgbClr val="909090"/>
                </a:solidFill>
                <a:effectLst/>
              </a:rPr>
              <a:t>// </a:t>
            </a:r>
            <a:r>
              <a:rPr lang="en-US" altLang="zh-CN" sz="2400" b="1" dirty="0" err="1">
                <a:solidFill>
                  <a:srgbClr val="909090"/>
                </a:solidFill>
                <a:effectLst/>
              </a:rPr>
              <a:t>typedef</a:t>
            </a:r>
            <a:r>
              <a:rPr lang="en-US" altLang="zh-CN" sz="2400" b="1" dirty="0">
                <a:solidFill>
                  <a:srgbClr val="909090"/>
                </a:solidFill>
                <a:effectLst/>
              </a:rPr>
              <a:t> void (*</a:t>
            </a:r>
            <a:r>
              <a:rPr lang="en-US" altLang="zh-CN" sz="2400" b="1" dirty="0" err="1">
                <a:solidFill>
                  <a:srgbClr val="909090"/>
                </a:solidFill>
                <a:effectLst/>
              </a:rPr>
              <a:t>func</a:t>
            </a:r>
            <a:r>
              <a:rPr lang="en-US" altLang="zh-CN" sz="2400" b="1" dirty="0">
                <a:solidFill>
                  <a:srgbClr val="909090"/>
                </a:solidFill>
                <a:effectLst/>
              </a:rPr>
              <a:t>)(</a:t>
            </a:r>
            <a:r>
              <a:rPr lang="en-US" altLang="zh-CN" sz="2400" b="1" dirty="0" err="1">
                <a:solidFill>
                  <a:srgbClr val="909090"/>
                </a:solidFill>
                <a:effectLst/>
              </a:rPr>
              <a:t>int</a:t>
            </a:r>
            <a:r>
              <a:rPr lang="en-US" altLang="zh-CN" sz="2400" b="1" dirty="0">
                <a:solidFill>
                  <a:srgbClr val="909090"/>
                </a:solidFill>
                <a:effectLst/>
              </a:rPr>
              <a:t>, </a:t>
            </a:r>
            <a:r>
              <a:rPr lang="en-US" altLang="zh-CN" sz="2400" b="1" dirty="0" err="1">
                <a:solidFill>
                  <a:srgbClr val="909090"/>
                </a:solidFill>
                <a:effectLst/>
              </a:rPr>
              <a:t>int</a:t>
            </a:r>
            <a:r>
              <a:rPr lang="en-US" altLang="zh-CN" sz="2400" b="1" dirty="0">
                <a:solidFill>
                  <a:srgbClr val="909090"/>
                </a:solidFill>
                <a:effectLst/>
              </a:rPr>
              <a:t>);</a:t>
            </a:r>
            <a:r>
              <a:rPr lang="en-US" altLang="zh-CN" sz="2400" b="1" dirty="0">
                <a:solidFill>
                  <a:srgbClr val="333333"/>
                </a:solidFill>
                <a:effectLst/>
              </a:rPr>
              <a:t/>
            </a:r>
            <a:br>
              <a:rPr lang="en-US" altLang="zh-CN" sz="2400" b="1" dirty="0">
                <a:solidFill>
                  <a:srgbClr val="333333"/>
                </a:solidFill>
                <a:effectLst/>
              </a:rPr>
            </a:br>
            <a:r>
              <a:rPr lang="zh-CN" altLang="en-US" sz="2400" b="1" dirty="0">
                <a:solidFill>
                  <a:srgbClr val="0000DD"/>
                </a:solidFill>
                <a:effectLst/>
              </a:rPr>
              <a:t>　　</a:t>
            </a:r>
            <a:r>
              <a:rPr lang="en-US" altLang="zh-CN" sz="2400" b="1" dirty="0" smtClean="0">
                <a:solidFill>
                  <a:srgbClr val="0000DD"/>
                </a:solidFill>
                <a:effectLst/>
              </a:rPr>
              <a:t>using</a:t>
            </a:r>
            <a:r>
              <a:rPr lang="en-US" altLang="zh-CN" sz="2400" b="1" dirty="0">
                <a:solidFill>
                  <a:srgbClr val="333333"/>
                </a:solidFill>
                <a:effectLst/>
              </a:rPr>
              <a:t> </a:t>
            </a:r>
            <a:r>
              <a:rPr lang="en-US" altLang="zh-CN" sz="2400" b="1" dirty="0" err="1">
                <a:solidFill>
                  <a:srgbClr val="333333"/>
                </a:solidFill>
                <a:effectLst/>
              </a:rPr>
              <a:t>func</a:t>
            </a:r>
            <a:r>
              <a:rPr lang="en-US" altLang="zh-CN" sz="2400" b="1" dirty="0">
                <a:solidFill>
                  <a:srgbClr val="333333"/>
                </a:solidFill>
                <a:effectLst/>
              </a:rPr>
              <a:t> </a:t>
            </a:r>
            <a:r>
              <a:rPr lang="en-US" altLang="zh-CN" sz="2400" b="1" dirty="0">
                <a:solidFill>
                  <a:srgbClr val="000080"/>
                </a:solidFill>
                <a:effectLst/>
              </a:rPr>
              <a:t>=</a:t>
            </a:r>
            <a:r>
              <a:rPr lang="en-US" altLang="zh-CN" sz="2400" b="1" dirty="0">
                <a:solidFill>
                  <a:srgbClr val="333333"/>
                </a:solidFill>
                <a:effectLst/>
              </a:rPr>
              <a:t> </a:t>
            </a:r>
            <a:r>
              <a:rPr lang="en-US" altLang="zh-CN" sz="2400" b="1" dirty="0">
                <a:solidFill>
                  <a:srgbClr val="0000FF"/>
                </a:solidFill>
                <a:effectLst/>
              </a:rPr>
              <a:t>void</a:t>
            </a:r>
            <a:r>
              <a:rPr lang="en-US" altLang="zh-CN" sz="2400" b="1" dirty="0">
                <a:solidFill>
                  <a:srgbClr val="333333"/>
                </a:solidFill>
                <a:effectLst/>
              </a:rPr>
              <a:t> </a:t>
            </a:r>
            <a:r>
              <a:rPr lang="en-US" altLang="zh-CN" sz="2400" b="1" dirty="0">
                <a:solidFill>
                  <a:srgbClr val="008000"/>
                </a:solidFill>
                <a:effectLst/>
              </a:rPr>
              <a:t>(</a:t>
            </a:r>
            <a:r>
              <a:rPr lang="en-US" altLang="zh-CN" sz="2400" b="1" dirty="0">
                <a:solidFill>
                  <a:srgbClr val="000040"/>
                </a:solidFill>
                <a:effectLst/>
              </a:rPr>
              <a:t>*</a:t>
            </a:r>
            <a:r>
              <a:rPr lang="en-US" altLang="zh-CN" sz="2400" b="1" dirty="0">
                <a:solidFill>
                  <a:srgbClr val="008000"/>
                </a:solidFill>
                <a:effectLst/>
              </a:rPr>
              <a:t>)</a:t>
            </a:r>
            <a:r>
              <a:rPr lang="en-US" altLang="zh-CN" sz="2400" b="1" dirty="0">
                <a:solidFill>
                  <a:srgbClr val="333333"/>
                </a:solidFill>
                <a:effectLst/>
              </a:rPr>
              <a:t> </a:t>
            </a:r>
            <a:r>
              <a:rPr lang="en-US" altLang="zh-CN" sz="2400" b="1" dirty="0">
                <a:solidFill>
                  <a:srgbClr val="008000"/>
                </a:solidFill>
                <a:effectLst/>
              </a:rPr>
              <a:t>(</a:t>
            </a:r>
            <a:r>
              <a:rPr lang="en-US" altLang="zh-CN" sz="2400" b="1" dirty="0" err="1">
                <a:solidFill>
                  <a:srgbClr val="0000FF"/>
                </a:solidFill>
                <a:effectLst/>
              </a:rPr>
              <a:t>int</a:t>
            </a:r>
            <a:r>
              <a:rPr lang="en-US" altLang="zh-CN" sz="2400" b="1" dirty="0">
                <a:solidFill>
                  <a:srgbClr val="333333"/>
                </a:solidFill>
                <a:effectLst/>
              </a:rPr>
              <a:t>, </a:t>
            </a:r>
            <a:r>
              <a:rPr lang="en-US" altLang="zh-CN" sz="2400" b="1" dirty="0" err="1">
                <a:solidFill>
                  <a:srgbClr val="0000FF"/>
                </a:solidFill>
                <a:effectLst/>
              </a:rPr>
              <a:t>int</a:t>
            </a:r>
            <a:r>
              <a:rPr lang="en-US" altLang="zh-CN" sz="2400" b="1" dirty="0">
                <a:solidFill>
                  <a:srgbClr val="008000"/>
                </a:solidFill>
                <a:effectLst/>
              </a:rPr>
              <a:t>)</a:t>
            </a:r>
            <a:r>
              <a:rPr lang="en-US" altLang="zh-CN" sz="2400" b="1" dirty="0">
                <a:solidFill>
                  <a:srgbClr val="008080"/>
                </a:solidFill>
                <a:effectLst/>
              </a:rPr>
              <a:t>;</a:t>
            </a:r>
            <a:r>
              <a:rPr lang="zh-CN" altLang="en-US" sz="2400" b="1" dirty="0">
                <a:solidFill>
                  <a:srgbClr val="008080"/>
                </a:solidFill>
                <a:effectLst/>
              </a:rPr>
              <a:t>　</a:t>
            </a:r>
            <a:endParaRPr lang="en-US" altLang="zh-CN" sz="2400" b="1" dirty="0" smtClean="0">
              <a:solidFill>
                <a:srgbClr val="008080"/>
              </a:solidFill>
              <a:effectLst/>
            </a:endParaRPr>
          </a:p>
          <a:p>
            <a:pPr algn="l"/>
            <a:r>
              <a:rPr lang="en-US" altLang="zh-CN" sz="2400" b="1" dirty="0">
                <a:solidFill>
                  <a:srgbClr val="008080"/>
                </a:solidFill>
                <a:effectLst/>
              </a:rPr>
              <a:t> </a:t>
            </a:r>
            <a:r>
              <a:rPr lang="en-US" altLang="zh-CN" sz="2400" b="1" dirty="0" smtClean="0">
                <a:solidFill>
                  <a:srgbClr val="008080"/>
                </a:solidFill>
                <a:effectLst/>
              </a:rPr>
              <a:t> // </a:t>
            </a:r>
            <a:r>
              <a:rPr lang="en-US" altLang="zh-CN" sz="2400" b="1" dirty="0">
                <a:solidFill>
                  <a:srgbClr val="008080"/>
                </a:solidFill>
                <a:effectLst/>
              </a:rPr>
              <a:t>the name '</a:t>
            </a:r>
            <a:r>
              <a:rPr lang="en-US" altLang="zh-CN" sz="2400" b="1" dirty="0" err="1">
                <a:solidFill>
                  <a:srgbClr val="008080"/>
                </a:solidFill>
                <a:effectLst/>
              </a:rPr>
              <a:t>func</a:t>
            </a:r>
            <a:r>
              <a:rPr lang="en-US" altLang="zh-CN" sz="2400" b="1" dirty="0">
                <a:solidFill>
                  <a:srgbClr val="008080"/>
                </a:solidFill>
                <a:effectLst/>
              </a:rPr>
              <a:t>' now denotes a pointer to function</a:t>
            </a:r>
            <a:r>
              <a:rPr lang="en-US" altLang="zh-CN" sz="2000" b="1" dirty="0">
                <a:solidFill>
                  <a:srgbClr val="333333"/>
                </a:solidFill>
                <a:effectLst/>
              </a:rPr>
              <a:t/>
            </a:r>
            <a:br>
              <a:rPr lang="en-US" altLang="zh-CN" sz="2000" b="1" dirty="0">
                <a:solidFill>
                  <a:srgbClr val="333333"/>
                </a:solidFill>
                <a:effectLst/>
              </a:rPr>
            </a:br>
            <a:endParaRPr lang="en-US" altLang="zh-CN" sz="2400" b="1" dirty="0">
              <a:solidFill>
                <a:srgbClr val="333333"/>
              </a:solidFill>
              <a:effectLst/>
            </a:endParaRPr>
          </a:p>
          <a:p>
            <a:pPr algn="l"/>
            <a:r>
              <a:rPr lang="en-US" altLang="zh-CN" sz="2400" b="1" dirty="0" smtClean="0">
                <a:solidFill>
                  <a:srgbClr val="000000"/>
                </a:solidFill>
                <a:effectLst/>
              </a:rPr>
              <a:t>3</a:t>
            </a:r>
            <a:r>
              <a:rPr lang="zh-CN" altLang="en-US" sz="2400" b="1" dirty="0">
                <a:solidFill>
                  <a:srgbClr val="000000"/>
                </a:solidFill>
                <a:effectLst/>
              </a:rPr>
              <a:t>）</a:t>
            </a:r>
            <a:r>
              <a:rPr lang="en-US" altLang="zh-CN" sz="2400" b="1" dirty="0">
                <a:solidFill>
                  <a:srgbClr val="000000"/>
                </a:solidFill>
                <a:effectLst/>
              </a:rPr>
              <a:t>template&lt;class </a:t>
            </a:r>
            <a:r>
              <a:rPr lang="en-US" altLang="zh-CN" sz="2400" b="1" dirty="0" err="1">
                <a:solidFill>
                  <a:srgbClr val="000000"/>
                </a:solidFill>
                <a:effectLst/>
              </a:rPr>
              <a:t>CharT</a:t>
            </a:r>
            <a:r>
              <a:rPr lang="en-US" altLang="zh-CN" sz="2400" b="1" dirty="0">
                <a:solidFill>
                  <a:srgbClr val="000000"/>
                </a:solidFill>
                <a:effectLst/>
              </a:rPr>
              <a:t>&gt;</a:t>
            </a:r>
            <a:endParaRPr lang="en-US" altLang="zh-CN" sz="2400" b="1" dirty="0">
              <a:solidFill>
                <a:srgbClr val="333333"/>
              </a:solidFill>
              <a:effectLst/>
            </a:endParaRPr>
          </a:p>
          <a:p>
            <a:pPr marL="1341438" indent="-1249363" algn="l"/>
            <a:r>
              <a:rPr lang="zh-CN" altLang="en-US" sz="2400" b="1" dirty="0">
                <a:solidFill>
                  <a:srgbClr val="000000"/>
                </a:solidFill>
                <a:effectLst/>
              </a:rPr>
              <a:t>　</a:t>
            </a:r>
            <a:r>
              <a:rPr lang="en-US" altLang="zh-CN" sz="2400" b="1" dirty="0" smtClean="0">
                <a:solidFill>
                  <a:srgbClr val="000000"/>
                </a:solidFill>
                <a:effectLst/>
              </a:rPr>
              <a:t>using </a:t>
            </a:r>
            <a:r>
              <a:rPr lang="en-US" altLang="zh-CN" sz="2400" b="1" dirty="0" err="1">
                <a:solidFill>
                  <a:srgbClr val="000000"/>
                </a:solidFill>
                <a:effectLst/>
              </a:rPr>
              <a:t>mystring</a:t>
            </a:r>
            <a:r>
              <a:rPr lang="en-US" altLang="zh-CN" sz="2400" b="1" dirty="0">
                <a:solidFill>
                  <a:srgbClr val="000000"/>
                </a:solidFill>
                <a:effectLst/>
              </a:rPr>
              <a:t> = </a:t>
            </a:r>
            <a:r>
              <a:rPr lang="en-US" altLang="zh-CN" sz="2400" b="1" dirty="0" err="1">
                <a:solidFill>
                  <a:srgbClr val="000000"/>
                </a:solidFill>
                <a:effectLst/>
              </a:rPr>
              <a:t>std</a:t>
            </a:r>
            <a:r>
              <a:rPr lang="en-US" altLang="zh-CN" sz="2400" b="1" dirty="0">
                <a:solidFill>
                  <a:srgbClr val="000000"/>
                </a:solidFill>
                <a:effectLst/>
              </a:rPr>
              <a:t>::</a:t>
            </a:r>
            <a:r>
              <a:rPr lang="en-US" altLang="zh-CN" sz="2400" b="1" dirty="0" err="1">
                <a:solidFill>
                  <a:srgbClr val="000000"/>
                </a:solidFill>
                <a:effectLst/>
              </a:rPr>
              <a:t>basic_string</a:t>
            </a:r>
            <a:r>
              <a:rPr lang="en-US" altLang="zh-CN" sz="2400" b="1" dirty="0" smtClean="0">
                <a:solidFill>
                  <a:srgbClr val="000000"/>
                </a:solidFill>
                <a:effectLst/>
              </a:rPr>
              <a:t>&lt; </a:t>
            </a:r>
            <a:r>
              <a:rPr lang="en-US" altLang="zh-CN" sz="2400" b="1" dirty="0" err="1" smtClean="0">
                <a:solidFill>
                  <a:srgbClr val="000000"/>
                </a:solidFill>
                <a:effectLst/>
              </a:rPr>
              <a:t>CharT,std</a:t>
            </a:r>
            <a:r>
              <a:rPr lang="en-US" altLang="zh-CN" sz="2400" b="1" dirty="0">
                <a:solidFill>
                  <a:srgbClr val="000000"/>
                </a:solidFill>
                <a:effectLst/>
              </a:rPr>
              <a:t>::</a:t>
            </a:r>
            <a:r>
              <a:rPr lang="en-US" altLang="zh-CN" sz="2400" b="1" dirty="0" err="1">
                <a:solidFill>
                  <a:srgbClr val="000000"/>
                </a:solidFill>
                <a:effectLst/>
              </a:rPr>
              <a:t>char_traits</a:t>
            </a:r>
            <a:r>
              <a:rPr lang="en-US" altLang="zh-CN" sz="2400" b="1" dirty="0">
                <a:solidFill>
                  <a:srgbClr val="000000"/>
                </a:solidFill>
                <a:effectLst/>
              </a:rPr>
              <a:t>&lt;</a:t>
            </a:r>
            <a:r>
              <a:rPr lang="en-US" altLang="zh-CN" sz="2400" b="1" dirty="0" err="1">
                <a:solidFill>
                  <a:srgbClr val="000000"/>
                </a:solidFill>
                <a:effectLst/>
              </a:rPr>
              <a:t>CharT</a:t>
            </a:r>
            <a:r>
              <a:rPr lang="en-US" altLang="zh-CN" sz="2400" b="1" dirty="0">
                <a:solidFill>
                  <a:srgbClr val="000000"/>
                </a:solidFill>
                <a:effectLst/>
              </a:rPr>
              <a:t>&gt;&gt;;</a:t>
            </a:r>
            <a:endParaRPr lang="en-US" altLang="zh-CN" sz="2400" b="1" dirty="0">
              <a:solidFill>
                <a:srgbClr val="333333"/>
              </a:solidFill>
              <a:effectLst/>
            </a:endParaRPr>
          </a:p>
          <a:p>
            <a:pPr algn="l"/>
            <a:r>
              <a:rPr lang="zh-CN" altLang="en-US" sz="2400" b="1" dirty="0">
                <a:solidFill>
                  <a:srgbClr val="000000"/>
                </a:solidFill>
                <a:effectLst/>
              </a:rPr>
              <a:t>　</a:t>
            </a:r>
            <a:r>
              <a:rPr lang="zh-CN" altLang="en-US" sz="2400" b="1" dirty="0" smtClean="0">
                <a:solidFill>
                  <a:srgbClr val="000000"/>
                </a:solidFill>
                <a:effectLst/>
              </a:rPr>
              <a:t> </a:t>
            </a:r>
            <a:r>
              <a:rPr lang="en-US" altLang="zh-CN" sz="2400" b="1" dirty="0" err="1" smtClean="0">
                <a:solidFill>
                  <a:srgbClr val="000000"/>
                </a:solidFill>
                <a:effectLst/>
              </a:rPr>
              <a:t>mystring</a:t>
            </a:r>
            <a:r>
              <a:rPr lang="en-US" altLang="zh-CN" sz="2400" b="1" dirty="0" smtClean="0">
                <a:solidFill>
                  <a:srgbClr val="000000"/>
                </a:solidFill>
                <a:effectLst/>
              </a:rPr>
              <a:t>&lt;char</a:t>
            </a:r>
            <a:r>
              <a:rPr lang="en-US" altLang="zh-CN" sz="2400" b="1" dirty="0">
                <a:solidFill>
                  <a:srgbClr val="000000"/>
                </a:solidFill>
                <a:effectLst/>
              </a:rPr>
              <a:t>&gt; </a:t>
            </a:r>
            <a:r>
              <a:rPr lang="en-US" altLang="zh-CN" sz="2400" b="1" dirty="0" err="1">
                <a:solidFill>
                  <a:srgbClr val="000000"/>
                </a:solidFill>
                <a:effectLst/>
              </a:rPr>
              <a:t>str</a:t>
            </a:r>
            <a:r>
              <a:rPr lang="en-US" altLang="zh-CN" sz="2400" b="1" dirty="0">
                <a:solidFill>
                  <a:srgbClr val="000000"/>
                </a:solidFill>
                <a:effectLst/>
              </a:rPr>
              <a:t>;</a:t>
            </a:r>
            <a:r>
              <a:rPr lang="zh-CN" altLang="en-US" sz="2400" b="1" dirty="0">
                <a:solidFill>
                  <a:srgbClr val="000000"/>
                </a:solidFill>
                <a:effectLst/>
              </a:rPr>
              <a:t>　　</a:t>
            </a:r>
            <a:endParaRPr lang="en-US" altLang="zh-CN" sz="2400" b="1" dirty="0">
              <a:solidFill>
                <a:srgbClr val="333333"/>
              </a:solidFill>
              <a:effectLst/>
            </a:endParaRPr>
          </a:p>
          <a:p>
            <a:endParaRPr lang="en-US" altLang="zh-CN" sz="2400" dirty="0" smtClean="0"/>
          </a:p>
        </p:txBody>
      </p:sp>
      <p:sp>
        <p:nvSpPr>
          <p:cNvPr id="4" name="圆角矩形 3"/>
          <p:cNvSpPr/>
          <p:nvPr/>
        </p:nvSpPr>
        <p:spPr>
          <a:xfrm>
            <a:off x="4064169" y="1052736"/>
            <a:ext cx="1008112" cy="43204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C++1y</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44591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en-US" altLang="zh-CN" dirty="0"/>
              <a:t>10.3.2</a:t>
            </a:r>
            <a:r>
              <a:rPr lang="zh-CN" altLang="zh-CN" dirty="0"/>
              <a:t>类模板的成员</a:t>
            </a:r>
          </a:p>
          <a:p>
            <a:r>
              <a:rPr lang="zh-CN" altLang="zh-CN" dirty="0"/>
              <a:t>一个</a:t>
            </a:r>
            <a:r>
              <a:rPr lang="zh-CN" altLang="zh-CN" dirty="0">
                <a:solidFill>
                  <a:srgbClr val="FF0000"/>
                </a:solidFill>
              </a:rPr>
              <a:t>类模板</a:t>
            </a:r>
            <a:r>
              <a:rPr lang="zh-CN" altLang="zh-CN" dirty="0"/>
              <a:t>非常像是一个真正的类，它具有</a:t>
            </a:r>
            <a:r>
              <a:rPr lang="zh-CN" altLang="zh-CN" dirty="0">
                <a:solidFill>
                  <a:srgbClr val="FF0000"/>
                </a:solidFill>
              </a:rPr>
              <a:t>普通类</a:t>
            </a:r>
            <a:r>
              <a:rPr lang="zh-CN" altLang="zh-CN" dirty="0"/>
              <a:t>的所有</a:t>
            </a:r>
            <a:r>
              <a:rPr lang="zh-CN" altLang="zh-CN" dirty="0">
                <a:solidFill>
                  <a:srgbClr val="FF0000"/>
                </a:solidFill>
              </a:rPr>
              <a:t>特征</a:t>
            </a:r>
            <a:r>
              <a:rPr lang="zh-CN" altLang="zh-CN" dirty="0"/>
              <a:t>，能够拥有</a:t>
            </a:r>
            <a:r>
              <a:rPr lang="zh-CN" altLang="zh-CN" dirty="0">
                <a:solidFill>
                  <a:srgbClr val="FF0000"/>
                </a:solidFill>
              </a:rPr>
              <a:t>任意类型</a:t>
            </a:r>
            <a:r>
              <a:rPr lang="zh-CN" altLang="zh-CN" dirty="0"/>
              <a:t>的</a:t>
            </a:r>
            <a:r>
              <a:rPr lang="zh-CN" altLang="zh-CN" dirty="0">
                <a:solidFill>
                  <a:srgbClr val="FF0000"/>
                </a:solidFill>
              </a:rPr>
              <a:t>成员</a:t>
            </a:r>
            <a:r>
              <a:rPr lang="zh-CN" altLang="zh-CN" dirty="0"/>
              <a:t>。数据成员因其简单性就不做讨论，这里简单讨论一下类模板的成员函数、成员类的情况。</a:t>
            </a:r>
          </a:p>
          <a:p>
            <a:pPr marL="457200" lvl="0" indent="-457200">
              <a:buFont typeface="Arial" pitchFamily="34" charset="0"/>
              <a:buChar char="•"/>
            </a:pPr>
            <a:r>
              <a:rPr lang="zh-CN" altLang="zh-CN" dirty="0">
                <a:solidFill>
                  <a:srgbClr val="FF0000"/>
                </a:solidFill>
              </a:rPr>
              <a:t>成员函数</a:t>
            </a:r>
            <a:r>
              <a:rPr lang="zh-CN" altLang="zh-CN" dirty="0"/>
              <a:t>。一个类模板的所有成员函数都是</a:t>
            </a:r>
            <a:r>
              <a:rPr lang="zh-CN" altLang="zh-CN" dirty="0">
                <a:solidFill>
                  <a:srgbClr val="FF0000"/>
                </a:solidFill>
              </a:rPr>
              <a:t>模板</a:t>
            </a:r>
            <a:r>
              <a:rPr lang="zh-CN" altLang="zh-CN" dirty="0"/>
              <a:t>，其动态类型</a:t>
            </a:r>
            <a:r>
              <a:rPr lang="zh-CN" altLang="zh-CN" dirty="0">
                <a:solidFill>
                  <a:srgbClr val="FF0000"/>
                </a:solidFill>
              </a:rPr>
              <a:t>可以</a:t>
            </a:r>
            <a:r>
              <a:rPr lang="zh-CN" altLang="zh-CN" dirty="0"/>
              <a:t>依赖于所属类模板的类型参数</a:t>
            </a:r>
            <a:r>
              <a:rPr lang="zh-CN" altLang="zh-CN" dirty="0" smtClean="0"/>
              <a:t>；</a:t>
            </a:r>
            <a:endParaRPr lang="zh-CN" altLang="zh-CN" dirty="0"/>
          </a:p>
        </p:txBody>
      </p:sp>
      <p:sp>
        <p:nvSpPr>
          <p:cNvPr id="4" name="圆角矩形 3"/>
          <p:cNvSpPr/>
          <p:nvPr/>
        </p:nvSpPr>
        <p:spPr>
          <a:xfrm>
            <a:off x="1039833" y="1772816"/>
            <a:ext cx="7056784" cy="3888432"/>
          </a:xfrm>
          <a:prstGeom prst="roundRect">
            <a:avLst>
              <a:gd name="adj" fmla="val 5652"/>
            </a:avLst>
          </a:prstGeom>
          <a:solidFill>
            <a:schemeClr val="accent5">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3200" dirty="0" err="1" smtClean="0">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&gt;</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c</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lass A</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public:</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void f(</a:t>
            </a:r>
            <a:r>
              <a:rPr lang="en-US" altLang="zh-CN"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T&amp;</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x) { return x; } </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err="1" smtClean="0">
                <a:effectLst>
                  <a:outerShdw blurRad="38100" dist="38100" dir="2700000" algn="tl">
                    <a:srgbClr val="000000">
                      <a:alpha val="43137"/>
                    </a:srgbClr>
                  </a:outerShdw>
                </a:effectLst>
                <a:latin typeface="微软雅黑" pitchFamily="34" charset="-122"/>
                <a:ea typeface="微软雅黑" pitchFamily="34" charset="-122"/>
              </a:rPr>
              <a:t>int</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g() { return 0; }</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32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427096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ppt_w</p:attrName>
                                        </p:attrNameLst>
                                      </p:cBhvr>
                                      <p:tavLst>
                                        <p:tav tm="0">
                                          <p:val>
                                            <p:fltVal val="0"/>
                                          </p:val>
                                        </p:tav>
                                        <p:tav tm="100000">
                                          <p:val>
                                            <p:strVal val="#ppt_w"/>
                                          </p:val>
                                        </p:tav>
                                      </p:tavLst>
                                    </p:anim>
                                    <p:anim calcmode="lin" valueType="num">
                                      <p:cBhvr>
                                        <p:cTn id="13" dur="250" fill="hold"/>
                                        <p:tgtEl>
                                          <p:spTgt spid="4"/>
                                        </p:tgtEl>
                                        <p:attrNameLst>
                                          <p:attrName>ppt_h</p:attrName>
                                        </p:attrNameLst>
                                      </p:cBhvr>
                                      <p:tavLst>
                                        <p:tav tm="0">
                                          <p:val>
                                            <p:fltVal val="0"/>
                                          </p:val>
                                        </p:tav>
                                        <p:tav tm="100000">
                                          <p:val>
                                            <p:strVal val="#ppt_h"/>
                                          </p:val>
                                        </p:tav>
                                      </p:tavLst>
                                    </p:anim>
                                    <p:anim calcmode="lin" valueType="num">
                                      <p:cBhvr>
                                        <p:cTn id="14" dur="250" fill="hold"/>
                                        <p:tgtEl>
                                          <p:spTgt spid="4"/>
                                        </p:tgtEl>
                                        <p:attrNameLst>
                                          <p:attrName>style.rotation</p:attrName>
                                        </p:attrNameLst>
                                      </p:cBhvr>
                                      <p:tavLst>
                                        <p:tav tm="0">
                                          <p:val>
                                            <p:fltVal val="90"/>
                                          </p:val>
                                        </p:tav>
                                        <p:tav tm="100000">
                                          <p:val>
                                            <p:fltVal val="0"/>
                                          </p:val>
                                        </p:tav>
                                      </p:tavLst>
                                    </p:anim>
                                    <p:animEffect transition="in" filter="fade">
                                      <p:cBhvr>
                                        <p:cTn id="1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pPr marL="457200" lvl="0" indent="-457200">
              <a:buFont typeface="Arial" pitchFamily="34" charset="0"/>
              <a:buChar char="•"/>
            </a:pPr>
            <a:r>
              <a:rPr lang="zh-CN" altLang="zh-CN" dirty="0" smtClean="0">
                <a:solidFill>
                  <a:srgbClr val="FF0000"/>
                </a:solidFill>
              </a:rPr>
              <a:t>成员</a:t>
            </a:r>
            <a:r>
              <a:rPr lang="zh-CN" altLang="zh-CN" dirty="0">
                <a:solidFill>
                  <a:srgbClr val="FF0000"/>
                </a:solidFill>
              </a:rPr>
              <a:t>类</a:t>
            </a:r>
            <a:r>
              <a:rPr lang="zh-CN" altLang="zh-CN" dirty="0"/>
              <a:t>。一个类模板中可能包含一个或多个</a:t>
            </a:r>
            <a:r>
              <a:rPr lang="zh-CN" altLang="zh-CN" dirty="0">
                <a:solidFill>
                  <a:srgbClr val="FF0000"/>
                </a:solidFill>
              </a:rPr>
              <a:t>内部类</a:t>
            </a:r>
            <a:r>
              <a:rPr lang="zh-CN" altLang="zh-CN" dirty="0"/>
              <a:t>的定义（注意：不是类对象）。这些类可以是模板，如</a:t>
            </a:r>
            <a:r>
              <a:rPr lang="en-US" altLang="zh-CN" dirty="0"/>
              <a:t>List</a:t>
            </a:r>
            <a:r>
              <a:rPr lang="zh-CN" altLang="zh-CN" dirty="0"/>
              <a:t>类模板中的</a:t>
            </a:r>
            <a:r>
              <a:rPr lang="en-US" altLang="zh-CN" dirty="0"/>
              <a:t>Node</a:t>
            </a:r>
            <a:r>
              <a:rPr lang="zh-CN" altLang="zh-CN" dirty="0"/>
              <a:t>结构体。但也可以不是类模板，只要它们能适合应用的需求。</a:t>
            </a:r>
          </a:p>
          <a:p>
            <a:pPr marL="457200" indent="-457200">
              <a:buFont typeface="Arial" pitchFamily="34" charset="0"/>
              <a:buChar char="•"/>
            </a:pPr>
            <a:r>
              <a:rPr lang="zh-CN" altLang="zh-CN" dirty="0">
                <a:solidFill>
                  <a:srgbClr val="FF0000"/>
                </a:solidFill>
              </a:rPr>
              <a:t>成员模板</a:t>
            </a:r>
            <a:r>
              <a:rPr lang="zh-CN" altLang="zh-CN" dirty="0"/>
              <a:t>。如果类模板中的内部类声明中，有些被冠以</a:t>
            </a:r>
            <a:r>
              <a:rPr lang="en-US" altLang="zh-CN" dirty="0"/>
              <a:t>template</a:t>
            </a:r>
            <a:r>
              <a:rPr lang="zh-CN" altLang="zh-CN" dirty="0"/>
              <a:t>关键字，并且它们的类型参数不依赖于外部模板的类型参数，那么它们将成为类模板中的类模板，这称为“</a:t>
            </a:r>
            <a:r>
              <a:rPr lang="zh-CN" altLang="zh-CN" dirty="0">
                <a:solidFill>
                  <a:srgbClr val="FF0000"/>
                </a:solidFill>
              </a:rPr>
              <a:t>成员模板</a:t>
            </a:r>
            <a:r>
              <a:rPr lang="en-US" altLang="zh-CN" dirty="0">
                <a:solidFill>
                  <a:srgbClr val="FF0000"/>
                </a:solidFill>
              </a:rPr>
              <a:t>(member template)</a:t>
            </a:r>
            <a:r>
              <a:rPr lang="zh-CN" altLang="zh-CN" dirty="0"/>
              <a:t>”。</a:t>
            </a:r>
            <a:endParaRPr lang="en-US" altLang="zh-CN" sz="3600" dirty="0"/>
          </a:p>
        </p:txBody>
      </p:sp>
      <p:sp>
        <p:nvSpPr>
          <p:cNvPr id="4" name="圆角矩形 3"/>
          <p:cNvSpPr/>
          <p:nvPr/>
        </p:nvSpPr>
        <p:spPr>
          <a:xfrm>
            <a:off x="1115616" y="1772816"/>
            <a:ext cx="7056784" cy="3528392"/>
          </a:xfrm>
          <a:prstGeom prst="roundRect">
            <a:avLst>
              <a:gd name="adj" fmla="val 5652"/>
            </a:avLst>
          </a:prstGeom>
          <a:solidFill>
            <a:schemeClr val="accent1">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3200" dirty="0" err="1" smtClean="0">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&gt;</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c</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lass A</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public:</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class B {};</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32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 4"/>
          <p:cNvSpPr/>
          <p:nvPr/>
        </p:nvSpPr>
        <p:spPr>
          <a:xfrm>
            <a:off x="1007604" y="1124744"/>
            <a:ext cx="7272808" cy="5400600"/>
          </a:xfrm>
          <a:prstGeom prst="roundRect">
            <a:avLst>
              <a:gd name="adj" fmla="val 5652"/>
            </a:avLst>
          </a:prstGeom>
          <a:solidFill>
            <a:schemeClr val="accent5">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3200" dirty="0" err="1" smtClean="0">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&gt;</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c</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lass A</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public:</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class B</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public:</a:t>
            </a:r>
          </a:p>
          <a:p>
            <a:pPr algn="just"/>
            <a:r>
              <a:rPr lang="en-US" altLang="zh-CN" sz="32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3200" b="1" dirty="0" err="1"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U</a:t>
            </a:r>
            <a:r>
              <a:rPr lang="en-US" altLang="zh-CN"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&gt;</a:t>
            </a:r>
          </a:p>
          <a:p>
            <a:pPr algn="just"/>
            <a:r>
              <a:rPr lang="en-US" altLang="zh-CN"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void f(</a:t>
            </a:r>
            <a:r>
              <a:rPr lang="en-US" altLang="zh-CN" sz="32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U&amp; </a:t>
            </a:r>
            <a:r>
              <a:rPr lang="en-US" altLang="zh-CN"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x) {}</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	};</a:t>
            </a:r>
          </a:p>
          <a:p>
            <a:pPr algn="just"/>
            <a:r>
              <a:rPr lang="en-US" altLang="zh-CN" sz="3200"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32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0953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22" presetClass="entr" presetSubtype="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250" fill="hold"/>
                                        <p:tgtEl>
                                          <p:spTgt spid="5"/>
                                        </p:tgtEl>
                                        <p:attrNameLst>
                                          <p:attrName>ppt_w</p:attrName>
                                        </p:attrNameLst>
                                      </p:cBhvr>
                                      <p:tavLst>
                                        <p:tav tm="0">
                                          <p:val>
                                            <p:fltVal val="0"/>
                                          </p:val>
                                        </p:tav>
                                        <p:tav tm="100000">
                                          <p:val>
                                            <p:strVal val="#ppt_w"/>
                                          </p:val>
                                        </p:tav>
                                      </p:tavLst>
                                    </p:anim>
                                    <p:anim calcmode="lin" valueType="num">
                                      <p:cBhvr>
                                        <p:cTn id="24" dur="250" fill="hold"/>
                                        <p:tgtEl>
                                          <p:spTgt spid="5"/>
                                        </p:tgtEl>
                                        <p:attrNameLst>
                                          <p:attrName>ppt_h</p:attrName>
                                        </p:attrNameLst>
                                      </p:cBhvr>
                                      <p:tavLst>
                                        <p:tav tm="0">
                                          <p:val>
                                            <p:fltVal val="0"/>
                                          </p:val>
                                        </p:tav>
                                        <p:tav tm="100000">
                                          <p:val>
                                            <p:strVal val="#ppt_h"/>
                                          </p:val>
                                        </p:tav>
                                      </p:tavLst>
                                    </p:anim>
                                    <p:anim calcmode="lin" valueType="num">
                                      <p:cBhvr>
                                        <p:cTn id="25" dur="250" fill="hold"/>
                                        <p:tgtEl>
                                          <p:spTgt spid="5"/>
                                        </p:tgtEl>
                                        <p:attrNameLst>
                                          <p:attrName>style.rotation</p:attrName>
                                        </p:attrNameLst>
                                      </p:cBhvr>
                                      <p:tavLst>
                                        <p:tav tm="0">
                                          <p:val>
                                            <p:fltVal val="90"/>
                                          </p:val>
                                        </p:tav>
                                        <p:tav tm="100000">
                                          <p:val>
                                            <p:fltVal val="0"/>
                                          </p:val>
                                        </p:tav>
                                      </p:tavLst>
                                    </p:anim>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en-US" altLang="zh-CN" dirty="0"/>
              <a:t>10.3.3</a:t>
            </a:r>
            <a:r>
              <a:rPr lang="zh-CN" altLang="zh-CN" dirty="0"/>
              <a:t>类模板的特化</a:t>
            </a:r>
          </a:p>
          <a:p>
            <a:r>
              <a:rPr lang="zh-CN" altLang="zh-CN" dirty="0"/>
              <a:t>与函数模板一样，类模板可以被</a:t>
            </a:r>
            <a:r>
              <a:rPr lang="zh-CN" altLang="zh-CN" dirty="0">
                <a:solidFill>
                  <a:srgbClr val="FF0000"/>
                </a:solidFill>
              </a:rPr>
              <a:t>指定类型特化</a:t>
            </a:r>
            <a:r>
              <a:rPr lang="zh-CN" altLang="zh-CN" dirty="0"/>
              <a:t>。考虑设计</a:t>
            </a:r>
            <a:r>
              <a:rPr lang="zh-CN" altLang="zh-CN" dirty="0" smtClean="0"/>
              <a:t>的</a:t>
            </a:r>
            <a:r>
              <a:rPr lang="en-US" altLang="zh-CN" dirty="0" smtClean="0"/>
              <a:t>array</a:t>
            </a:r>
            <a:r>
              <a:rPr lang="zh-CN" altLang="zh-CN" dirty="0" smtClean="0"/>
              <a:t>类</a:t>
            </a:r>
            <a:r>
              <a:rPr lang="zh-CN" altLang="zh-CN" dirty="0"/>
              <a:t>模板，我们可以用</a:t>
            </a:r>
            <a:r>
              <a:rPr lang="en-US" altLang="zh-CN" dirty="0"/>
              <a:t>float</a:t>
            </a:r>
            <a:r>
              <a:rPr lang="zh-CN" altLang="zh-CN" dirty="0"/>
              <a:t>类型去特化它：</a:t>
            </a:r>
          </a:p>
          <a:p>
            <a:r>
              <a:rPr lang="en-US" altLang="zh-CN" dirty="0"/>
              <a:t>template </a:t>
            </a:r>
            <a:r>
              <a:rPr lang="en-US" altLang="zh-CN" b="1" dirty="0">
                <a:solidFill>
                  <a:srgbClr val="FF0000"/>
                </a:solidFill>
              </a:rPr>
              <a:t>&lt;&gt;</a:t>
            </a:r>
            <a:endParaRPr lang="zh-CN" altLang="zh-CN" b="1" dirty="0">
              <a:solidFill>
                <a:srgbClr val="FF0000"/>
              </a:solidFill>
            </a:endParaRPr>
          </a:p>
          <a:p>
            <a:r>
              <a:rPr lang="en-US" altLang="zh-CN" dirty="0"/>
              <a:t>class </a:t>
            </a:r>
            <a:r>
              <a:rPr lang="en-US" altLang="zh-CN" dirty="0" smtClean="0"/>
              <a:t>array</a:t>
            </a:r>
            <a:r>
              <a:rPr lang="en-US" altLang="zh-CN" b="1" dirty="0" smtClean="0">
                <a:solidFill>
                  <a:srgbClr val="FF0000"/>
                </a:solidFill>
              </a:rPr>
              <a:t>&lt;float</a:t>
            </a:r>
            <a:r>
              <a:rPr lang="en-US" altLang="zh-CN" b="1" dirty="0">
                <a:solidFill>
                  <a:srgbClr val="FF0000"/>
                </a:solidFill>
              </a:rPr>
              <a:t>&gt;</a:t>
            </a:r>
            <a:endParaRPr lang="zh-CN" altLang="zh-CN" b="1" dirty="0">
              <a:solidFill>
                <a:srgbClr val="FF0000"/>
              </a:solidFill>
            </a:endParaRPr>
          </a:p>
          <a:p>
            <a:r>
              <a:rPr lang="en-US" altLang="zh-CN" dirty="0"/>
              <a:t>{</a:t>
            </a:r>
            <a:endParaRPr lang="zh-CN" altLang="zh-CN" dirty="0"/>
          </a:p>
          <a:p>
            <a:r>
              <a:rPr lang="en-US" altLang="zh-CN" dirty="0"/>
              <a:t>	//member declarations</a:t>
            </a:r>
            <a:endParaRPr lang="zh-CN" altLang="zh-CN" dirty="0"/>
          </a:p>
          <a:p>
            <a:r>
              <a:rPr lang="en-US" altLang="zh-CN" dirty="0"/>
              <a:t>};</a:t>
            </a:r>
            <a:endParaRPr lang="en-US" altLang="zh-CN" sz="3600" dirty="0"/>
          </a:p>
        </p:txBody>
      </p:sp>
      <p:sp>
        <p:nvSpPr>
          <p:cNvPr id="4" name="圆角矩形 3"/>
          <p:cNvSpPr/>
          <p:nvPr/>
        </p:nvSpPr>
        <p:spPr>
          <a:xfrm>
            <a:off x="751801" y="2420888"/>
            <a:ext cx="7632848" cy="2448272"/>
          </a:xfrm>
          <a:prstGeom prst="roundRect">
            <a:avLst>
              <a:gd name="adj" fmla="val 5652"/>
            </a:avLst>
          </a:prstGeom>
          <a:solidFill>
            <a:schemeClr val="accent3">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rPr>
              <a:t>array&lt;long </a:t>
            </a:r>
            <a:r>
              <a:rPr lang="en-US" altLang="zh-CN" sz="3600" dirty="0">
                <a:effectLst>
                  <a:outerShdw blurRad="38100" dist="38100" dir="2700000" algn="tl">
                    <a:srgbClr val="000000">
                      <a:alpha val="43137"/>
                    </a:srgbClr>
                  </a:outerShdw>
                </a:effectLst>
                <a:latin typeface="微软雅黑" pitchFamily="34" charset="-122"/>
                <a:ea typeface="微软雅黑" pitchFamily="34" charset="-122"/>
              </a:rPr>
              <a:t>*&gt; </a:t>
            </a:r>
            <a:r>
              <a:rPr lang="en-US" altLang="zh-CN" sz="3600" dirty="0" err="1">
                <a:effectLst>
                  <a:outerShdw blurRad="38100" dist="38100" dir="2700000" algn="tl">
                    <a:srgbClr val="000000">
                      <a:alpha val="43137"/>
                    </a:srgbClr>
                  </a:outerShdw>
                </a:effectLst>
                <a:latin typeface="微软雅黑" pitchFamily="34" charset="-122"/>
                <a:ea typeface="微软雅黑" pitchFamily="34" charset="-122"/>
              </a:rPr>
              <a:t>lpr</a:t>
            </a:r>
            <a:r>
              <a:rPr lang="en-US" altLang="zh-CN" sz="36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en-US" sz="3600" dirty="0" smtClean="0">
                <a:effectLst>
                  <a:outerShdw blurRad="38100" dist="38100" dir="2700000" algn="tl">
                    <a:srgbClr val="000000">
                      <a:alpha val="43137"/>
                    </a:srgbClr>
                  </a:outerShdw>
                </a:effectLst>
                <a:latin typeface="微软雅黑" pitchFamily="34" charset="-122"/>
                <a:ea typeface="微软雅黑" pitchFamily="34" charset="-122"/>
              </a:rPr>
              <a:t>普通模板</a:t>
            </a:r>
            <a:endParaRPr lang="zh-CN" altLang="zh-CN" sz="3600" dirty="0">
              <a:effectLst>
                <a:outerShdw blurRad="38100" dist="38100" dir="2700000" algn="tl">
                  <a:srgbClr val="000000">
                    <a:alpha val="43137"/>
                  </a:srgbClr>
                </a:outerShdw>
              </a:effectLst>
              <a:latin typeface="微软雅黑" pitchFamily="34" charset="-122"/>
              <a:ea typeface="微软雅黑" pitchFamily="34" charset="-122"/>
            </a:endParaRPr>
          </a:p>
          <a:p>
            <a:pPr algn="just"/>
            <a:r>
              <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rPr>
              <a:t>array&lt;</a:t>
            </a:r>
            <a:r>
              <a:rPr lang="en-US" altLang="zh-CN" sz="3600" dirty="0" err="1" smtClean="0">
                <a:effectLst>
                  <a:outerShdw blurRad="38100" dist="38100" dir="2700000" algn="tl">
                    <a:srgbClr val="000000">
                      <a:alpha val="43137"/>
                    </a:srgbClr>
                  </a:outerShdw>
                </a:effectLst>
                <a:latin typeface="微软雅黑" pitchFamily="34" charset="-122"/>
                <a:ea typeface="微软雅黑" pitchFamily="34" charset="-122"/>
              </a:rPr>
              <a:t>int</a:t>
            </a:r>
            <a:r>
              <a:rPr lang="en-US" altLang="zh-CN" sz="3600" dirty="0">
                <a:effectLst>
                  <a:outerShdw blurRad="38100" dist="38100" dir="2700000" algn="tl">
                    <a:srgbClr val="000000">
                      <a:alpha val="43137"/>
                    </a:srgbClr>
                  </a:outerShdw>
                </a:effectLst>
                <a:latin typeface="微软雅黑" pitchFamily="34" charset="-122"/>
                <a:ea typeface="微软雅黑" pitchFamily="34" charset="-122"/>
              </a:rPr>
              <a:t>&gt; li; </a:t>
            </a:r>
            <a:r>
              <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sz="3600" dirty="0">
                <a:effectLst>
                  <a:outerShdw blurRad="38100" dist="38100" dir="2700000" algn="tl">
                    <a:srgbClr val="000000">
                      <a:alpha val="43137"/>
                    </a:srgbClr>
                  </a:outerShdw>
                </a:effectLst>
                <a:latin typeface="微软雅黑" pitchFamily="34" charset="-122"/>
                <a:ea typeface="微软雅黑" pitchFamily="34" charset="-122"/>
              </a:rPr>
              <a:t>普通</a:t>
            </a:r>
            <a:r>
              <a:rPr lang="zh-CN" altLang="en-US" sz="3600" dirty="0" smtClean="0">
                <a:effectLst>
                  <a:outerShdw blurRad="38100" dist="38100" dir="2700000" algn="tl">
                    <a:srgbClr val="000000">
                      <a:alpha val="43137"/>
                    </a:srgbClr>
                  </a:outerShdw>
                </a:effectLst>
                <a:latin typeface="微软雅黑" pitchFamily="34" charset="-122"/>
                <a:ea typeface="微软雅黑" pitchFamily="34" charset="-122"/>
              </a:rPr>
              <a:t>模板</a:t>
            </a:r>
            <a:endPar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endParaRPr>
          </a:p>
          <a:p>
            <a:pPr algn="just"/>
            <a:r>
              <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rPr>
              <a:t>array&lt;float</a:t>
            </a:r>
            <a:r>
              <a:rPr lang="en-US" altLang="zh-CN" sz="3600" dirty="0">
                <a:effectLst>
                  <a:outerShdw blurRad="38100" dist="38100" dir="2700000" algn="tl">
                    <a:srgbClr val="000000">
                      <a:alpha val="43137"/>
                    </a:srgbClr>
                  </a:outerShdw>
                </a:effectLst>
                <a:latin typeface="微软雅黑" pitchFamily="34" charset="-122"/>
                <a:ea typeface="微软雅黑" pitchFamily="34" charset="-122"/>
              </a:rPr>
              <a:t>&gt; lf;   </a:t>
            </a:r>
            <a:r>
              <a:rPr lang="en-US" altLang="zh-CN" sz="3600"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sz="3600" dirty="0" smtClean="0">
                <a:effectLst>
                  <a:outerShdw blurRad="38100" dist="38100" dir="2700000" algn="tl">
                    <a:srgbClr val="000000">
                      <a:alpha val="43137"/>
                    </a:srgbClr>
                  </a:outerShdw>
                </a:effectLst>
                <a:latin typeface="微软雅黑" pitchFamily="34" charset="-122"/>
                <a:ea typeface="微软雅黑" pitchFamily="34" charset="-122"/>
              </a:rPr>
              <a:t>特化的模板</a:t>
            </a:r>
            <a:endParaRPr lang="zh-CN" altLang="zh-CN" sz="36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6626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zh-CN" altLang="zh-CN" dirty="0"/>
              <a:t>除了特化</a:t>
            </a:r>
            <a:r>
              <a:rPr lang="zh-CN" altLang="zh-CN" dirty="0">
                <a:solidFill>
                  <a:srgbClr val="FF0000"/>
                </a:solidFill>
              </a:rPr>
              <a:t>整个</a:t>
            </a:r>
            <a:r>
              <a:rPr lang="zh-CN" altLang="zh-CN" dirty="0"/>
              <a:t>类模板，</a:t>
            </a:r>
            <a:r>
              <a:rPr lang="en-US" altLang="zh-CN" dirty="0"/>
              <a:t>C++</a:t>
            </a:r>
            <a:r>
              <a:rPr lang="zh-CN" altLang="zh-CN" dirty="0"/>
              <a:t>还允许只特化类模板中的</a:t>
            </a:r>
            <a:r>
              <a:rPr lang="zh-CN" altLang="zh-CN" dirty="0">
                <a:solidFill>
                  <a:srgbClr val="FF0000"/>
                </a:solidFill>
              </a:rPr>
              <a:t>部分成员函数</a:t>
            </a:r>
            <a:r>
              <a:rPr lang="zh-CN" altLang="zh-CN" dirty="0"/>
              <a:t>，这称为“</a:t>
            </a:r>
            <a:r>
              <a:rPr lang="zh-CN" altLang="zh-CN" dirty="0">
                <a:solidFill>
                  <a:srgbClr val="FF0000"/>
                </a:solidFill>
              </a:rPr>
              <a:t>类模板的部分特化</a:t>
            </a:r>
            <a:r>
              <a:rPr lang="zh-CN" altLang="zh-CN" dirty="0"/>
              <a:t>”</a:t>
            </a:r>
            <a:r>
              <a:rPr lang="zh-CN" altLang="zh-CN" dirty="0" smtClean="0"/>
              <a:t>。</a:t>
            </a:r>
            <a:endParaRPr lang="en-US" altLang="zh-CN" dirty="0" smtClean="0"/>
          </a:p>
          <a:p>
            <a:r>
              <a:rPr lang="zh-CN" altLang="zh-CN" dirty="0" smtClean="0"/>
              <a:t>此外</a:t>
            </a:r>
            <a:r>
              <a:rPr lang="zh-CN" altLang="zh-CN" dirty="0"/>
              <a:t>，如果类模板声明中包含</a:t>
            </a:r>
            <a:r>
              <a:rPr lang="zh-CN" altLang="zh-CN" dirty="0">
                <a:solidFill>
                  <a:srgbClr val="FF0000"/>
                </a:solidFill>
              </a:rPr>
              <a:t>多个</a:t>
            </a:r>
            <a:r>
              <a:rPr lang="zh-CN" altLang="zh-CN" dirty="0"/>
              <a:t>类型参数，但在某个特化版本中，</a:t>
            </a:r>
            <a:r>
              <a:rPr lang="zh-CN" altLang="zh-CN" dirty="0">
                <a:solidFill>
                  <a:srgbClr val="FF0000"/>
                </a:solidFill>
              </a:rPr>
              <a:t>显式指定</a:t>
            </a:r>
            <a:r>
              <a:rPr lang="zh-CN" altLang="zh-CN" dirty="0"/>
              <a:t>了这些类型参数中的</a:t>
            </a:r>
            <a:r>
              <a:rPr lang="zh-CN" altLang="zh-CN" dirty="0">
                <a:solidFill>
                  <a:srgbClr val="FF0000"/>
                </a:solidFill>
              </a:rPr>
              <a:t>一部分</a:t>
            </a:r>
            <a:r>
              <a:rPr lang="zh-CN" altLang="zh-CN" dirty="0"/>
              <a:t>为</a:t>
            </a:r>
            <a:r>
              <a:rPr lang="zh-CN" altLang="zh-CN" dirty="0">
                <a:solidFill>
                  <a:srgbClr val="FF0000"/>
                </a:solidFill>
              </a:rPr>
              <a:t>特定类型</a:t>
            </a:r>
            <a:r>
              <a:rPr lang="zh-CN" altLang="zh-CN" dirty="0"/>
              <a:t>，那么这也是一种部分特化</a:t>
            </a:r>
            <a:r>
              <a:rPr lang="zh-CN" altLang="zh-CN" dirty="0" smtClean="0"/>
              <a:t>。</a:t>
            </a:r>
            <a:endParaRPr lang="en-US" altLang="zh-CN" dirty="0" smtClean="0"/>
          </a:p>
          <a:p>
            <a:r>
              <a:rPr lang="zh-CN" altLang="zh-CN" dirty="0" smtClean="0"/>
              <a:t>由于</a:t>
            </a:r>
            <a:r>
              <a:rPr lang="zh-CN" altLang="zh-CN" dirty="0"/>
              <a:t>部分特化比较复杂，因此这里不再详述，具体内容</a:t>
            </a:r>
            <a:r>
              <a:rPr lang="zh-CN" altLang="zh-CN" dirty="0" smtClean="0"/>
              <a:t>请参阅</a:t>
            </a:r>
            <a:r>
              <a:rPr lang="zh-CN" altLang="zh-CN" dirty="0"/>
              <a:t>相关资料。</a:t>
            </a:r>
            <a:endParaRPr lang="en-US" altLang="zh-CN" sz="3600" dirty="0"/>
          </a:p>
        </p:txBody>
      </p:sp>
      <p:sp>
        <p:nvSpPr>
          <p:cNvPr id="5" name="圆角矩形 4"/>
          <p:cNvSpPr/>
          <p:nvPr/>
        </p:nvSpPr>
        <p:spPr>
          <a:xfrm>
            <a:off x="1547664" y="2492896"/>
            <a:ext cx="6048672" cy="2448272"/>
          </a:xfrm>
          <a:prstGeom prst="roundRect">
            <a:avLst>
              <a:gd name="adj" fmla="val 5652"/>
            </a:avLst>
          </a:prstGeom>
          <a:solidFill>
            <a:schemeClr val="bg2">
              <a:lumMod val="2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3600" dirty="0">
                <a:effectLst>
                  <a:outerShdw blurRad="38100" dist="38100" dir="2700000" algn="tl">
                    <a:srgbClr val="000000">
                      <a:alpha val="43137"/>
                    </a:srgbClr>
                  </a:outerShdw>
                </a:effectLst>
                <a:latin typeface="微软雅黑" pitchFamily="34" charset="-122"/>
                <a:ea typeface="微软雅黑" pitchFamily="34" charset="-122"/>
              </a:rPr>
              <a:t>无论如何，普通模板和特化的模板都应当保持</a:t>
            </a:r>
            <a:r>
              <a:rPr lang="zh-CN" altLang="zh-CN" sz="36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接口</a:t>
            </a:r>
            <a:r>
              <a:rPr lang="zh-CN" altLang="zh-CN" sz="3600" dirty="0">
                <a:effectLst>
                  <a:outerShdw blurRad="38100" dist="38100" dir="2700000" algn="tl">
                    <a:srgbClr val="000000">
                      <a:alpha val="43137"/>
                    </a:srgbClr>
                  </a:outerShdw>
                </a:effectLst>
                <a:latin typeface="微软雅黑" pitchFamily="34" charset="-122"/>
                <a:ea typeface="微软雅黑" pitchFamily="34" charset="-122"/>
              </a:rPr>
              <a:t>的</a:t>
            </a:r>
            <a:r>
              <a:rPr lang="zh-CN" altLang="zh-CN" sz="36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一致性</a:t>
            </a:r>
            <a:r>
              <a:rPr lang="zh-CN" altLang="zh-CN" sz="3600" dirty="0">
                <a:effectLst>
                  <a:outerShdw blurRad="38100" dist="38100" dir="2700000" algn="tl">
                    <a:srgbClr val="000000">
                      <a:alpha val="43137"/>
                    </a:srgbClr>
                  </a:outerShdw>
                </a:effectLst>
                <a:latin typeface="微软雅黑" pitchFamily="34" charset="-122"/>
                <a:ea typeface="微软雅黑" pitchFamily="34" charset="-122"/>
              </a:rPr>
              <a:t>。</a:t>
            </a:r>
          </a:p>
        </p:txBody>
      </p:sp>
    </p:spTree>
    <p:extLst>
      <p:ext uri="{BB962C8B-B14F-4D97-AF65-F5344CB8AC3E}">
        <p14:creationId xmlns:p14="http://schemas.microsoft.com/office/powerpoint/2010/main" val="220317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250" fill="hold"/>
                                        <p:tgtEl>
                                          <p:spTgt spid="5"/>
                                        </p:tgtEl>
                                        <p:attrNameLst>
                                          <p:attrName>ppt_w</p:attrName>
                                        </p:attrNameLst>
                                      </p:cBhvr>
                                      <p:tavLst>
                                        <p:tav tm="0">
                                          <p:val>
                                            <p:fltVal val="0"/>
                                          </p:val>
                                        </p:tav>
                                        <p:tav tm="100000">
                                          <p:val>
                                            <p:strVal val="#ppt_w"/>
                                          </p:val>
                                        </p:tav>
                                      </p:tavLst>
                                    </p:anim>
                                    <p:anim calcmode="lin" valueType="num">
                                      <p:cBhvr>
                                        <p:cTn id="18" dur="250" fill="hold"/>
                                        <p:tgtEl>
                                          <p:spTgt spid="5"/>
                                        </p:tgtEl>
                                        <p:attrNameLst>
                                          <p:attrName>ppt_h</p:attrName>
                                        </p:attrNameLst>
                                      </p:cBhvr>
                                      <p:tavLst>
                                        <p:tav tm="0">
                                          <p:val>
                                            <p:fltVal val="0"/>
                                          </p:val>
                                        </p:tav>
                                        <p:tav tm="100000">
                                          <p:val>
                                            <p:strVal val="#ppt_h"/>
                                          </p:val>
                                        </p:tav>
                                      </p:tavLst>
                                    </p:anim>
                                    <p:anim calcmode="lin" valueType="num">
                                      <p:cBhvr>
                                        <p:cTn id="19" dur="250" fill="hold"/>
                                        <p:tgtEl>
                                          <p:spTgt spid="5"/>
                                        </p:tgtEl>
                                        <p:attrNameLst>
                                          <p:attrName>style.rotation</p:attrName>
                                        </p:attrNameLst>
                                      </p:cBhvr>
                                      <p:tavLst>
                                        <p:tav tm="0">
                                          <p:val>
                                            <p:fltVal val="90"/>
                                          </p:val>
                                        </p:tav>
                                        <p:tav tm="100000">
                                          <p:val>
                                            <p:fltVal val="0"/>
                                          </p:val>
                                        </p:tav>
                                      </p:tavLst>
                                    </p:anim>
                                    <p:animEffect transition="in" filter="fade">
                                      <p:cBhvr>
                                        <p:cTn id="2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en-US" altLang="zh-CN" dirty="0"/>
              <a:t>10.3.4</a:t>
            </a:r>
            <a:r>
              <a:rPr lang="zh-CN" altLang="zh-CN" dirty="0"/>
              <a:t>类模板中的友元</a:t>
            </a:r>
          </a:p>
          <a:p>
            <a:r>
              <a:rPr lang="zh-CN" altLang="zh-CN" dirty="0"/>
              <a:t>与普通类一样，可以在类模板中声明</a:t>
            </a:r>
            <a:r>
              <a:rPr lang="zh-CN" altLang="zh-CN" dirty="0">
                <a:solidFill>
                  <a:srgbClr val="FF0000"/>
                </a:solidFill>
              </a:rPr>
              <a:t>友元</a:t>
            </a:r>
            <a:r>
              <a:rPr lang="zh-CN" altLang="zh-CN" dirty="0"/>
              <a:t>。有三种类型的友元声明：</a:t>
            </a:r>
          </a:p>
          <a:p>
            <a:pPr marL="457200" lvl="0" indent="-457200">
              <a:buFont typeface="Arial" pitchFamily="34" charset="0"/>
              <a:buChar char="•"/>
            </a:pPr>
            <a:r>
              <a:rPr lang="zh-CN" altLang="zh-CN" dirty="0">
                <a:solidFill>
                  <a:srgbClr val="FF0000"/>
                </a:solidFill>
              </a:rPr>
              <a:t>普通友元</a:t>
            </a:r>
          </a:p>
          <a:p>
            <a:pPr marL="457200" lvl="0" indent="-457200">
              <a:buFont typeface="Arial" pitchFamily="34" charset="0"/>
              <a:buChar char="•"/>
            </a:pPr>
            <a:r>
              <a:rPr lang="zh-CN" altLang="zh-CN" dirty="0">
                <a:solidFill>
                  <a:srgbClr val="FF0000"/>
                </a:solidFill>
              </a:rPr>
              <a:t>普通模板</a:t>
            </a:r>
          </a:p>
          <a:p>
            <a:pPr marL="457200" lvl="0" indent="-457200">
              <a:buFont typeface="Arial" pitchFamily="34" charset="0"/>
              <a:buChar char="•"/>
            </a:pPr>
            <a:r>
              <a:rPr lang="zh-CN" altLang="zh-CN" dirty="0">
                <a:solidFill>
                  <a:srgbClr val="FF0000"/>
                </a:solidFill>
              </a:rPr>
              <a:t>特化的模板</a:t>
            </a:r>
          </a:p>
        </p:txBody>
      </p:sp>
      <p:sp>
        <p:nvSpPr>
          <p:cNvPr id="4" name="圆角矩形 3"/>
          <p:cNvSpPr/>
          <p:nvPr/>
        </p:nvSpPr>
        <p:spPr>
          <a:xfrm>
            <a:off x="755576" y="1124744"/>
            <a:ext cx="7632848" cy="5400600"/>
          </a:xfrm>
          <a:prstGeom prst="roundRect">
            <a:avLst>
              <a:gd name="adj" fmla="val 5652"/>
            </a:avLst>
          </a:prstGeom>
          <a:solidFill>
            <a:schemeClr val="tx1">
              <a:lumMod val="65000"/>
              <a:lumOff val="3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class Printer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void print()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T&gt; class </a:t>
            </a:r>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array;</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T&gt; void </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Tprint</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const</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array&lt;T</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&gt;&amp;)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T&gt; class </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TPrinter</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endPar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template </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&lt;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T&gt;</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class List</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zh-CN" sz="1600" dirty="0">
                <a:effectLst>
                  <a:outerShdw blurRad="38100" dist="38100" dir="2700000" algn="tl">
                    <a:srgbClr val="000000">
                      <a:alpha val="43137"/>
                    </a:srgbClr>
                  </a:outerShdw>
                </a:effectLst>
                <a:latin typeface="微软雅黑" pitchFamily="34" charset="-122"/>
                <a:ea typeface="微软雅黑" pitchFamily="34" charset="-122"/>
              </a:rPr>
              <a:t>第一种：普通友元</a:t>
            </a: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friend class Printer;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friend void print();</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zh-CN" sz="1600" dirty="0">
                <a:effectLst>
                  <a:outerShdw blurRad="38100" dist="38100" dir="2700000" algn="tl">
                    <a:srgbClr val="000000">
                      <a:alpha val="43137"/>
                    </a:srgbClr>
                  </a:outerShdw>
                </a:effectLst>
                <a:latin typeface="微软雅黑" pitchFamily="34" charset="-122"/>
                <a:ea typeface="微软雅黑" pitchFamily="34" charset="-122"/>
              </a:rPr>
              <a:t>第二种：普通模板友元</a:t>
            </a: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template &lt;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P&gt; friend void </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Tprint</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const</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array&lt;P</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&gt;&amp;);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template &lt;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P&gt; friend class </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TPrinter</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zh-CN" sz="1600" dirty="0">
                <a:effectLst>
                  <a:outerShdw blurRad="38100" dist="38100" dir="2700000" algn="tl">
                    <a:srgbClr val="000000">
                      <a:alpha val="43137"/>
                    </a:srgbClr>
                  </a:outerShdw>
                </a:effectLst>
                <a:latin typeface="微软雅黑" pitchFamily="34" charset="-122"/>
                <a:ea typeface="微软雅黑" pitchFamily="34" charset="-122"/>
              </a:rPr>
              <a:t>第三种：特化的模板友元</a:t>
            </a: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friend void </a:t>
            </a:r>
            <a:r>
              <a:rPr lang="en-US" altLang="zh-CN" sz="1600" dirty="0" err="1" smtClean="0">
                <a:effectLst>
                  <a:outerShdw blurRad="38100" dist="38100" dir="2700000" algn="tl">
                    <a:srgbClr val="000000">
                      <a:alpha val="43137"/>
                    </a:srgbClr>
                  </a:outerShdw>
                </a:effectLst>
                <a:latin typeface="微软雅黑" pitchFamily="34" charset="-122"/>
                <a:ea typeface="微软雅黑" pitchFamily="34" charset="-122"/>
              </a:rPr>
              <a:t>Tprint</a:t>
            </a:r>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&lt;long </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*&gt;(</a:t>
            </a:r>
            <a:r>
              <a:rPr lang="en-US" altLang="zh-CN" sz="1600" dirty="0" err="1">
                <a:effectLst>
                  <a:outerShdw blurRad="38100" dist="38100" dir="2700000" algn="tl">
                    <a:srgbClr val="000000">
                      <a:alpha val="43137"/>
                    </a:srgbClr>
                  </a:outerShdw>
                </a:effectLst>
                <a:latin typeface="微软雅黑" pitchFamily="34" charset="-122"/>
                <a:ea typeface="微软雅黑" pitchFamily="34" charset="-122"/>
              </a:rPr>
              <a:t>const</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array&lt;long </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*&gt;&amp;);</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	friend class </a:t>
            </a:r>
            <a:r>
              <a:rPr lang="en-US" altLang="zh-CN" sz="1600" dirty="0" err="1" smtClean="0">
                <a:effectLst>
                  <a:outerShdw blurRad="38100" dist="38100" dir="2700000" algn="tl">
                    <a:srgbClr val="000000">
                      <a:alpha val="43137"/>
                    </a:srgbClr>
                  </a:outerShdw>
                </a:effectLst>
                <a:latin typeface="微软雅黑" pitchFamily="34" charset="-122"/>
                <a:ea typeface="微软雅黑" pitchFamily="34" charset="-122"/>
              </a:rPr>
              <a:t>TPrinter</a:t>
            </a:r>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&lt;long </a:t>
            </a: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*&gt;;</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1600"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16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80969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en-US" altLang="zh-CN" dirty="0"/>
              <a:t>10.3.5</a:t>
            </a:r>
            <a:r>
              <a:rPr lang="zh-CN" altLang="zh-CN" dirty="0"/>
              <a:t>类模板的继承和派生</a:t>
            </a:r>
          </a:p>
          <a:p>
            <a:r>
              <a:rPr lang="zh-CN" altLang="zh-CN" dirty="0">
                <a:solidFill>
                  <a:srgbClr val="FF0000"/>
                </a:solidFill>
              </a:rPr>
              <a:t>类模板</a:t>
            </a:r>
            <a:r>
              <a:rPr lang="zh-CN" altLang="zh-CN" dirty="0"/>
              <a:t>可以成为其它类的</a:t>
            </a:r>
            <a:r>
              <a:rPr lang="zh-CN" altLang="zh-CN" dirty="0">
                <a:solidFill>
                  <a:srgbClr val="FF0000"/>
                </a:solidFill>
              </a:rPr>
              <a:t>基类</a:t>
            </a:r>
            <a:r>
              <a:rPr lang="zh-CN" altLang="zh-CN" dirty="0" smtClean="0"/>
              <a:t>。</a:t>
            </a:r>
            <a:endParaRPr lang="en-US" altLang="zh-CN" dirty="0" smtClean="0"/>
          </a:p>
          <a:p>
            <a:r>
              <a:rPr lang="en-US" altLang="zh-CN" dirty="0"/>
              <a:t>class </a:t>
            </a:r>
            <a:r>
              <a:rPr lang="en-US" altLang="zh-CN" dirty="0" err="1"/>
              <a:t>chArray</a:t>
            </a:r>
            <a:r>
              <a:rPr lang="en-US" altLang="zh-CN" dirty="0"/>
              <a:t> : public array&lt;char&gt;</a:t>
            </a:r>
            <a:endParaRPr lang="zh-CN" altLang="zh-CN" dirty="0"/>
          </a:p>
          <a:p>
            <a:r>
              <a:rPr lang="en-US" altLang="zh-CN" dirty="0"/>
              <a:t>{</a:t>
            </a:r>
            <a:endParaRPr lang="zh-CN" altLang="zh-CN" dirty="0"/>
          </a:p>
          <a:p>
            <a:r>
              <a:rPr lang="en-US" altLang="zh-CN" dirty="0"/>
              <a:t>public:</a:t>
            </a:r>
            <a:endParaRPr lang="zh-CN" altLang="zh-CN" dirty="0"/>
          </a:p>
          <a:p>
            <a:pPr algn="l"/>
            <a:r>
              <a:rPr lang="en-US" altLang="zh-CN" dirty="0"/>
              <a:t>    </a:t>
            </a:r>
            <a:r>
              <a:rPr lang="en-US" altLang="zh-CN" dirty="0" err="1"/>
              <a:t>chArray</a:t>
            </a:r>
            <a:r>
              <a:rPr lang="en-US" altLang="zh-CN" dirty="0"/>
              <a:t>(</a:t>
            </a:r>
            <a:r>
              <a:rPr lang="en-US" altLang="zh-CN" dirty="0" err="1"/>
              <a:t>size_t</a:t>
            </a:r>
            <a:r>
              <a:rPr lang="en-US" altLang="zh-CN" dirty="0"/>
              <a:t> l, char *list) </a:t>
            </a:r>
            <a:r>
              <a:rPr lang="en-US" altLang="zh-CN" dirty="0" smtClean="0"/>
              <a:t>: array&lt;char</a:t>
            </a:r>
            <a:r>
              <a:rPr lang="en-US" altLang="zh-CN" dirty="0"/>
              <a:t>&gt;(l, list) {}</a:t>
            </a:r>
            <a:endParaRPr lang="zh-CN" altLang="zh-CN" dirty="0"/>
          </a:p>
          <a:p>
            <a:r>
              <a:rPr lang="en-US" altLang="zh-CN" dirty="0"/>
              <a:t>};</a:t>
            </a:r>
            <a:endParaRPr lang="zh-CN" altLang="zh-CN" dirty="0"/>
          </a:p>
          <a:p>
            <a:r>
              <a:rPr lang="zh-CN" altLang="en-US" sz="3600" i="1" dirty="0" smtClean="0">
                <a:solidFill>
                  <a:srgbClr val="7030A0"/>
                </a:solidFill>
              </a:rPr>
              <a:t>提问：</a:t>
            </a:r>
            <a:r>
              <a:rPr lang="en-US" altLang="zh-CN" sz="3600" i="1" dirty="0" err="1" smtClean="0">
                <a:solidFill>
                  <a:srgbClr val="7030A0"/>
                </a:solidFill>
              </a:rPr>
              <a:t>chArray</a:t>
            </a:r>
            <a:r>
              <a:rPr lang="zh-CN" altLang="en-US" sz="3600" i="1" dirty="0" smtClean="0">
                <a:solidFill>
                  <a:srgbClr val="7030A0"/>
                </a:solidFill>
              </a:rPr>
              <a:t>还是模板吗？</a:t>
            </a:r>
            <a:endParaRPr lang="en-US" altLang="zh-CN" sz="3600" i="1" dirty="0" smtClean="0">
              <a:solidFill>
                <a:srgbClr val="7030A0"/>
              </a:solidFill>
            </a:endParaRPr>
          </a:p>
        </p:txBody>
      </p:sp>
    </p:spTree>
    <p:extLst>
      <p:ext uri="{BB962C8B-B14F-4D97-AF65-F5344CB8AC3E}">
        <p14:creationId xmlns:p14="http://schemas.microsoft.com/office/powerpoint/2010/main" val="2841045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 </a:t>
            </a:r>
            <a:r>
              <a:rPr lang="zh-CN" altLang="en-US" dirty="0" smtClean="0"/>
              <a:t>类模板</a:t>
            </a:r>
            <a:endParaRPr lang="zh-CN" altLang="en-US" dirty="0"/>
          </a:p>
        </p:txBody>
      </p:sp>
      <p:sp>
        <p:nvSpPr>
          <p:cNvPr id="3" name="内容占位符 2"/>
          <p:cNvSpPr>
            <a:spLocks noGrp="1"/>
          </p:cNvSpPr>
          <p:nvPr>
            <p:ph idx="1"/>
          </p:nvPr>
        </p:nvSpPr>
        <p:spPr/>
        <p:txBody>
          <a:bodyPr/>
          <a:lstStyle/>
          <a:p>
            <a:r>
              <a:rPr lang="en-US" altLang="zh-CN" dirty="0"/>
              <a:t>10.3.5</a:t>
            </a:r>
            <a:r>
              <a:rPr lang="zh-CN" altLang="zh-CN" dirty="0"/>
              <a:t>类模板的继承和派生</a:t>
            </a:r>
          </a:p>
          <a:p>
            <a:r>
              <a:rPr lang="zh-CN" altLang="zh-CN" dirty="0"/>
              <a:t>可以将</a:t>
            </a:r>
            <a:r>
              <a:rPr lang="en-US" altLang="zh-CN" dirty="0" err="1"/>
              <a:t>chArray</a:t>
            </a:r>
            <a:r>
              <a:rPr lang="zh-CN" altLang="zh-CN" dirty="0"/>
              <a:t>定义成一个类模板，并且使基类的模板参数依赖于派生类的模板参数：</a:t>
            </a:r>
          </a:p>
          <a:p>
            <a:r>
              <a:rPr lang="en-US" altLang="zh-CN" dirty="0"/>
              <a:t>template &lt;</a:t>
            </a:r>
            <a:r>
              <a:rPr lang="en-US" altLang="zh-CN" dirty="0" err="1"/>
              <a:t>typename</a:t>
            </a:r>
            <a:r>
              <a:rPr lang="en-US" altLang="zh-CN" dirty="0"/>
              <a:t> U&gt;</a:t>
            </a:r>
            <a:endParaRPr lang="zh-CN" altLang="zh-CN" dirty="0"/>
          </a:p>
          <a:p>
            <a:r>
              <a:rPr lang="en-US" altLang="zh-CN" dirty="0"/>
              <a:t>class </a:t>
            </a:r>
            <a:r>
              <a:rPr lang="en-US" altLang="zh-CN" dirty="0" err="1"/>
              <a:t>chArray</a:t>
            </a:r>
            <a:r>
              <a:rPr lang="en-US" altLang="zh-CN" dirty="0"/>
              <a:t> : public array&lt;U&gt;</a:t>
            </a:r>
            <a:endParaRPr lang="zh-CN" altLang="zh-CN" dirty="0"/>
          </a:p>
          <a:p>
            <a:r>
              <a:rPr lang="en-US" altLang="zh-CN" dirty="0"/>
              <a:t>{</a:t>
            </a:r>
            <a:endParaRPr lang="zh-CN" altLang="zh-CN" dirty="0"/>
          </a:p>
          <a:p>
            <a:r>
              <a:rPr lang="en-US" altLang="zh-CN" dirty="0"/>
              <a:t>public:</a:t>
            </a:r>
            <a:endParaRPr lang="zh-CN" altLang="zh-CN" dirty="0"/>
          </a:p>
          <a:p>
            <a:r>
              <a:rPr lang="en-US" altLang="zh-CN" dirty="0"/>
              <a:t>    </a:t>
            </a:r>
            <a:r>
              <a:rPr lang="en-US" altLang="zh-CN" dirty="0" err="1"/>
              <a:t>chArray</a:t>
            </a:r>
            <a:r>
              <a:rPr lang="en-US" altLang="zh-CN" dirty="0"/>
              <a:t>(</a:t>
            </a:r>
            <a:r>
              <a:rPr lang="en-US" altLang="zh-CN" dirty="0" err="1"/>
              <a:t>size_t</a:t>
            </a:r>
            <a:r>
              <a:rPr lang="en-US" altLang="zh-CN" dirty="0"/>
              <a:t> l, U *list) : array&lt;U&gt;(l, list) {}</a:t>
            </a:r>
            <a:endParaRPr lang="zh-CN" altLang="zh-CN" dirty="0"/>
          </a:p>
          <a:p>
            <a:r>
              <a:rPr lang="en-US" altLang="zh-CN" dirty="0"/>
              <a:t>};</a:t>
            </a:r>
            <a:endParaRPr lang="en-US" altLang="zh-CN" sz="3600" i="1" dirty="0" smtClean="0">
              <a:solidFill>
                <a:srgbClr val="7030A0"/>
              </a:solidFill>
            </a:endParaRPr>
          </a:p>
        </p:txBody>
      </p:sp>
    </p:spTree>
    <p:extLst>
      <p:ext uri="{BB962C8B-B14F-4D97-AF65-F5344CB8AC3E}">
        <p14:creationId xmlns:p14="http://schemas.microsoft.com/office/powerpoint/2010/main" val="1532661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10.4 </a:t>
            </a:r>
            <a:r>
              <a:rPr lang="zh-CN" altLang="en-US" dirty="0" smtClean="0"/>
              <a:t>容器和迭代器</a:t>
            </a:r>
            <a:endParaRPr lang="zh-CN" altLang="en-US" dirty="0"/>
          </a:p>
        </p:txBody>
      </p:sp>
      <p:sp>
        <p:nvSpPr>
          <p:cNvPr id="3" name="内容占位符 2"/>
          <p:cNvSpPr>
            <a:spLocks noGrp="1"/>
          </p:cNvSpPr>
          <p:nvPr>
            <p:ph idx="1"/>
          </p:nvPr>
        </p:nvSpPr>
        <p:spPr/>
        <p:txBody>
          <a:bodyPr/>
          <a:lstStyle/>
          <a:p>
            <a:pPr lvl="0"/>
            <a:r>
              <a:rPr lang="en-US" altLang="zh-CN" dirty="0" smtClean="0"/>
              <a:t>array</a:t>
            </a:r>
            <a:r>
              <a:rPr lang="zh-CN" altLang="zh-CN" dirty="0" smtClean="0"/>
              <a:t>类</a:t>
            </a:r>
            <a:r>
              <a:rPr lang="zh-CN" altLang="zh-CN" dirty="0"/>
              <a:t>（模板）是一种</a:t>
            </a:r>
            <a:r>
              <a:rPr lang="zh-CN" altLang="zh-CN" dirty="0">
                <a:solidFill>
                  <a:srgbClr val="FF0000"/>
                </a:solidFill>
              </a:rPr>
              <a:t>容器</a:t>
            </a:r>
            <a:r>
              <a:rPr lang="en-US" altLang="zh-CN" dirty="0">
                <a:solidFill>
                  <a:srgbClr val="FF0000"/>
                </a:solidFill>
              </a:rPr>
              <a:t>(container)</a:t>
            </a:r>
            <a:r>
              <a:rPr lang="zh-CN" altLang="zh-CN" dirty="0"/>
              <a:t>，用于容纳特定的</a:t>
            </a:r>
            <a:r>
              <a:rPr lang="zh-CN" altLang="zh-CN" dirty="0">
                <a:solidFill>
                  <a:srgbClr val="FF0000"/>
                </a:solidFill>
              </a:rPr>
              <a:t>对象</a:t>
            </a:r>
            <a:r>
              <a:rPr lang="zh-CN" altLang="zh-CN" dirty="0" smtClean="0"/>
              <a:t>。</a:t>
            </a:r>
            <a:endParaRPr lang="en-US" altLang="zh-CN" dirty="0" smtClean="0"/>
          </a:p>
          <a:p>
            <a:pPr lvl="0"/>
            <a:r>
              <a:rPr lang="zh-CN" altLang="zh-CN" dirty="0" smtClean="0"/>
              <a:t>一</a:t>
            </a:r>
            <a:r>
              <a:rPr lang="zh-CN" altLang="zh-CN" dirty="0"/>
              <a:t>个容器拥有一些典型的</a:t>
            </a:r>
            <a:r>
              <a:rPr lang="zh-CN" altLang="zh-CN" dirty="0" smtClean="0"/>
              <a:t>操作</a:t>
            </a:r>
            <a:r>
              <a:rPr lang="zh-CN" altLang="en-US" dirty="0" smtClean="0"/>
              <a:t>：</a:t>
            </a:r>
            <a:endParaRPr lang="en-US" altLang="zh-CN" dirty="0" smtClean="0"/>
          </a:p>
          <a:p>
            <a:pPr marL="457200" lvl="0" indent="-457200">
              <a:buFont typeface="Arial" pitchFamily="34" charset="0"/>
              <a:buChar char="•"/>
            </a:pPr>
            <a:r>
              <a:rPr lang="zh-CN" altLang="zh-CN" dirty="0" smtClean="0">
                <a:solidFill>
                  <a:srgbClr val="FF0000"/>
                </a:solidFill>
              </a:rPr>
              <a:t>插入</a:t>
            </a:r>
            <a:r>
              <a:rPr lang="zh-CN" altLang="zh-CN" dirty="0" smtClean="0"/>
              <a:t>元素</a:t>
            </a:r>
            <a:endParaRPr lang="en-US" altLang="zh-CN" dirty="0" smtClean="0"/>
          </a:p>
          <a:p>
            <a:pPr marL="457200" lvl="0" indent="-457200">
              <a:buFont typeface="Arial" pitchFamily="34" charset="0"/>
              <a:buChar char="•"/>
            </a:pPr>
            <a:r>
              <a:rPr lang="zh-CN" altLang="zh-CN" dirty="0" smtClean="0">
                <a:solidFill>
                  <a:srgbClr val="FF0000"/>
                </a:solidFill>
              </a:rPr>
              <a:t>删除</a:t>
            </a:r>
            <a:r>
              <a:rPr lang="zh-CN" altLang="en-US" dirty="0" smtClean="0"/>
              <a:t>指定元素</a:t>
            </a:r>
            <a:endParaRPr lang="en-US" altLang="zh-CN" dirty="0" smtClean="0"/>
          </a:p>
          <a:p>
            <a:pPr marL="457200" lvl="0" indent="-457200">
              <a:buFont typeface="Arial" pitchFamily="34" charset="0"/>
              <a:buChar char="•"/>
            </a:pPr>
            <a:r>
              <a:rPr lang="zh-CN" altLang="zh-CN" dirty="0">
                <a:solidFill>
                  <a:srgbClr val="FF0000"/>
                </a:solidFill>
              </a:rPr>
              <a:t>查找</a:t>
            </a:r>
            <a:r>
              <a:rPr lang="zh-CN" altLang="en-US" dirty="0" smtClean="0"/>
              <a:t>指定元素</a:t>
            </a:r>
            <a:endParaRPr lang="en-US" altLang="zh-CN" dirty="0" smtClean="0"/>
          </a:p>
          <a:p>
            <a:pPr marL="457200" lvl="0" indent="-457200">
              <a:buFont typeface="Arial" pitchFamily="34" charset="0"/>
              <a:buChar char="•"/>
            </a:pPr>
            <a:r>
              <a:rPr lang="zh-CN" altLang="zh-CN" dirty="0">
                <a:solidFill>
                  <a:srgbClr val="FF0000"/>
                </a:solidFill>
              </a:rPr>
              <a:t>遍历</a:t>
            </a:r>
            <a:endParaRPr lang="en-US" altLang="zh-CN" dirty="0">
              <a:solidFill>
                <a:srgbClr val="FF0000"/>
              </a:solidFill>
            </a:endParaRPr>
          </a:p>
        </p:txBody>
      </p:sp>
      <p:sp>
        <p:nvSpPr>
          <p:cNvPr id="4" name="圆角矩形标注 3"/>
          <p:cNvSpPr/>
          <p:nvPr/>
        </p:nvSpPr>
        <p:spPr>
          <a:xfrm>
            <a:off x="3960934" y="2996952"/>
            <a:ext cx="4499498" cy="2448271"/>
          </a:xfrm>
          <a:prstGeom prst="wedgeRoundRectCallout">
            <a:avLst>
              <a:gd name="adj1" fmla="val -58518"/>
              <a:gd name="adj2" fmla="val -16923"/>
              <a:gd name="adj3" fmla="val 16667"/>
            </a:avLst>
          </a:prstGeom>
          <a:solidFill>
            <a:schemeClr val="accent6">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其实，</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删除</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和查找也可以归类为遍历操作，因为在这些操作工作时，它们都要从头到尾顺序地访问容器中的元素。</a:t>
            </a:r>
            <a:endParaRPr lang="en-US" altLang="zh-CN" sz="32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6974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up)">
                                      <p:cBhvr>
                                        <p:cTn id="13" dur="500"/>
                                        <p:tgtEl>
                                          <p:spTgt spid="3">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up)">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10.4 </a:t>
            </a:r>
            <a:r>
              <a:rPr lang="zh-CN" altLang="en-US" dirty="0" smtClean="0"/>
              <a:t>容器和迭代器</a:t>
            </a:r>
            <a:endParaRPr lang="zh-CN" altLang="en-US" dirty="0"/>
          </a:p>
        </p:txBody>
      </p:sp>
      <p:sp>
        <p:nvSpPr>
          <p:cNvPr id="3" name="内容占位符 2"/>
          <p:cNvSpPr>
            <a:spLocks noGrp="1"/>
          </p:cNvSpPr>
          <p:nvPr>
            <p:ph idx="1"/>
          </p:nvPr>
        </p:nvSpPr>
        <p:spPr/>
        <p:txBody>
          <a:bodyPr/>
          <a:lstStyle/>
          <a:p>
            <a:pPr lvl="0"/>
            <a:r>
              <a:rPr lang="en-US" altLang="zh-CN" sz="2800" dirty="0" smtClean="0"/>
              <a:t>10.4.1 </a:t>
            </a:r>
            <a:r>
              <a:rPr lang="zh-CN" altLang="en-US" sz="2800" dirty="0" smtClean="0"/>
              <a:t>容器类的迭代操作</a:t>
            </a:r>
            <a:endParaRPr lang="en-US" altLang="zh-CN" sz="2800" dirty="0" smtClean="0"/>
          </a:p>
          <a:p>
            <a:pPr lvl="0"/>
            <a:r>
              <a:rPr lang="zh-CN" altLang="zh-CN" sz="2800" dirty="0" smtClean="0"/>
              <a:t>观察</a:t>
            </a:r>
            <a:r>
              <a:rPr lang="zh-CN" altLang="zh-CN" sz="2800" dirty="0"/>
              <a:t>类似于遍历这样的操作，可以发现这些操作的规律：使用一个</a:t>
            </a:r>
            <a:r>
              <a:rPr lang="zh-CN" altLang="zh-CN" sz="2800" dirty="0">
                <a:solidFill>
                  <a:srgbClr val="FF0000"/>
                </a:solidFill>
              </a:rPr>
              <a:t>循环</a:t>
            </a:r>
            <a:r>
              <a:rPr lang="zh-CN" altLang="zh-CN" sz="2800" dirty="0"/>
              <a:t>，将每个</a:t>
            </a:r>
            <a:r>
              <a:rPr lang="zh-CN" altLang="zh-CN" sz="2800" dirty="0">
                <a:solidFill>
                  <a:srgbClr val="FF0000"/>
                </a:solidFill>
              </a:rPr>
              <a:t>元素依次</a:t>
            </a:r>
            <a:r>
              <a:rPr lang="zh-CN" altLang="zh-CN" sz="2800" dirty="0"/>
              <a:t>从容器中</a:t>
            </a:r>
            <a:r>
              <a:rPr lang="zh-CN" altLang="zh-CN" sz="2800" dirty="0">
                <a:solidFill>
                  <a:srgbClr val="FF0000"/>
                </a:solidFill>
              </a:rPr>
              <a:t>提取</a:t>
            </a:r>
            <a:r>
              <a:rPr lang="zh-CN" altLang="zh-CN" sz="2800" dirty="0"/>
              <a:t>出来，然后</a:t>
            </a:r>
            <a:r>
              <a:rPr lang="zh-CN" altLang="zh-CN" sz="2800" dirty="0">
                <a:solidFill>
                  <a:srgbClr val="FF0000"/>
                </a:solidFill>
              </a:rPr>
              <a:t>处理</a:t>
            </a:r>
            <a:r>
              <a:rPr lang="zh-CN" altLang="zh-CN" sz="2800" dirty="0"/>
              <a:t>。这样的操作称为“</a:t>
            </a:r>
            <a:r>
              <a:rPr lang="zh-CN" altLang="zh-CN" sz="2800" dirty="0">
                <a:solidFill>
                  <a:srgbClr val="FF0000"/>
                </a:solidFill>
              </a:rPr>
              <a:t>迭代</a:t>
            </a:r>
            <a:r>
              <a:rPr lang="en-US" altLang="zh-CN" sz="2800" dirty="0">
                <a:solidFill>
                  <a:srgbClr val="FF0000"/>
                </a:solidFill>
              </a:rPr>
              <a:t>(</a:t>
            </a:r>
            <a:r>
              <a:rPr lang="en-US" altLang="zh-CN" sz="2800" dirty="0" smtClean="0">
                <a:solidFill>
                  <a:srgbClr val="FF0000"/>
                </a:solidFill>
              </a:rPr>
              <a:t>iteration</a:t>
            </a:r>
            <a:r>
              <a:rPr lang="en-US" altLang="zh-CN" sz="2800" dirty="0">
                <a:solidFill>
                  <a:srgbClr val="FF0000"/>
                </a:solidFill>
              </a:rPr>
              <a:t>)</a:t>
            </a:r>
            <a:r>
              <a:rPr lang="zh-CN" altLang="zh-CN" sz="2800" dirty="0"/>
              <a:t>”</a:t>
            </a:r>
            <a:r>
              <a:rPr lang="zh-CN" altLang="zh-CN" sz="2800" dirty="0" smtClean="0"/>
              <a:t>。</a:t>
            </a:r>
            <a:endParaRPr lang="en-US" altLang="zh-CN" sz="2800" dirty="0" smtClean="0"/>
          </a:p>
          <a:p>
            <a:r>
              <a:rPr lang="zh-CN" altLang="zh-CN" sz="2800" dirty="0"/>
              <a:t>以下代码示意了一种典型的针对于数组的迭代操作：</a:t>
            </a:r>
          </a:p>
          <a:p>
            <a:r>
              <a:rPr lang="en-US" altLang="zh-CN" sz="2400" dirty="0" err="1"/>
              <a:t>int</a:t>
            </a:r>
            <a:r>
              <a:rPr lang="en-US" altLang="zh-CN" sz="2400" dirty="0"/>
              <a:t> a[10], *p;</a:t>
            </a:r>
            <a:endParaRPr lang="zh-CN" altLang="zh-CN" sz="2400" dirty="0"/>
          </a:p>
          <a:p>
            <a:r>
              <a:rPr lang="en-US" altLang="zh-CN" sz="2400" dirty="0"/>
              <a:t>for (p = &amp;a[0]; p != &amp;a[10]; ++p) </a:t>
            </a:r>
            <a:r>
              <a:rPr lang="en-US" altLang="zh-CN" sz="2400" dirty="0" err="1"/>
              <a:t>cout</a:t>
            </a:r>
            <a:r>
              <a:rPr lang="en-US" altLang="zh-CN" sz="2400" dirty="0"/>
              <a:t> &lt;&lt; *p &lt;&lt; </a:t>
            </a:r>
            <a:r>
              <a:rPr lang="en-US" altLang="zh-CN" sz="2400" dirty="0" err="1"/>
              <a:t>endl</a:t>
            </a:r>
            <a:r>
              <a:rPr lang="en-US" altLang="zh-CN" sz="2400" dirty="0" smtClean="0"/>
              <a:t>;</a:t>
            </a:r>
            <a:endParaRPr lang="zh-CN" altLang="zh-CN" sz="2400" dirty="0"/>
          </a:p>
        </p:txBody>
      </p:sp>
      <p:sp>
        <p:nvSpPr>
          <p:cNvPr id="5" name="矩形 4"/>
          <p:cNvSpPr/>
          <p:nvPr/>
        </p:nvSpPr>
        <p:spPr>
          <a:xfrm>
            <a:off x="1835696" y="4861662"/>
            <a:ext cx="576064" cy="432048"/>
          </a:xfrm>
          <a:prstGeom prst="rect">
            <a:avLst/>
          </a:prstGeom>
          <a:solidFill>
            <a:schemeClr val="accent1">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微软雅黑" pitchFamily="34" charset="-122"/>
                <a:ea typeface="微软雅黑" pitchFamily="34" charset="-122"/>
              </a:rPr>
              <a:t>a</a:t>
            </a: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[0]</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2411760" y="4861662"/>
            <a:ext cx="576064" cy="432048"/>
          </a:xfrm>
          <a:prstGeom prst="rect">
            <a:avLst/>
          </a:prstGeom>
          <a:solidFill>
            <a:schemeClr val="accent1">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a[1]</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2987824" y="4861662"/>
            <a:ext cx="576064" cy="432048"/>
          </a:xfrm>
          <a:prstGeom prst="rect">
            <a:avLst/>
          </a:prstGeom>
          <a:solidFill>
            <a:schemeClr val="accent1">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a[2]</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矩形 8"/>
          <p:cNvSpPr/>
          <p:nvPr/>
        </p:nvSpPr>
        <p:spPr>
          <a:xfrm>
            <a:off x="3563888" y="4861662"/>
            <a:ext cx="576064" cy="432048"/>
          </a:xfrm>
          <a:prstGeom prst="rect">
            <a:avLst/>
          </a:prstGeom>
          <a:solidFill>
            <a:schemeClr val="accent1">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a[3]</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4139952" y="4861796"/>
            <a:ext cx="1728192" cy="432048"/>
          </a:xfrm>
          <a:prstGeom prst="rect">
            <a:avLst/>
          </a:prstGeom>
          <a:solidFill>
            <a:schemeClr val="accent1">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5868144" y="4861796"/>
            <a:ext cx="576064" cy="432048"/>
          </a:xfrm>
          <a:prstGeom prst="rect">
            <a:avLst/>
          </a:prstGeom>
          <a:solidFill>
            <a:schemeClr val="accent1">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a[9]</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6444208" y="4861796"/>
            <a:ext cx="704096" cy="432048"/>
          </a:xfrm>
          <a:prstGeom prst="rect">
            <a:avLst/>
          </a:prstGeom>
          <a:noFill/>
          <a:ln>
            <a:solidFill>
              <a:schemeClr val="tx1">
                <a:lumMod val="95000"/>
                <a:lumOff val="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a[10]</a:t>
            </a:r>
            <a:endParaRPr lang="zh-CN" altLang="en-US"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6" name="组合 15"/>
          <p:cNvGrpSpPr/>
          <p:nvPr/>
        </p:nvGrpSpPr>
        <p:grpSpPr>
          <a:xfrm>
            <a:off x="1771680" y="5365718"/>
            <a:ext cx="704096" cy="943602"/>
            <a:chOff x="1771680" y="5149694"/>
            <a:chExt cx="704096" cy="943602"/>
          </a:xfrm>
        </p:grpSpPr>
        <p:sp>
          <p:nvSpPr>
            <p:cNvPr id="13" name="矩形 12"/>
            <p:cNvSpPr/>
            <p:nvPr/>
          </p:nvSpPr>
          <p:spPr>
            <a:xfrm>
              <a:off x="1771680" y="5661248"/>
              <a:ext cx="704096" cy="432048"/>
            </a:xfrm>
            <a:prstGeom prst="rect">
              <a:avLst/>
            </a:prstGeom>
            <a:noFill/>
            <a:ln>
              <a:no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itchFamily="34" charset="-122"/>
                  <a:ea typeface="微软雅黑" pitchFamily="34" charset="-122"/>
                </a:rPr>
                <a:t>p</a:t>
              </a:r>
              <a:endParaRPr lang="zh-CN" altLang="en-US" dirty="0">
                <a:solidFill>
                  <a:schemeClr val="tx1"/>
                </a:solidFill>
                <a:latin typeface="微软雅黑" pitchFamily="34" charset="-122"/>
                <a:ea typeface="微软雅黑" pitchFamily="34" charset="-122"/>
              </a:endParaRPr>
            </a:p>
          </p:txBody>
        </p:sp>
        <p:cxnSp>
          <p:nvCxnSpPr>
            <p:cNvPr id="15" name="直接箭头连接符 14"/>
            <p:cNvCxnSpPr>
              <a:stCxn id="13" idx="0"/>
              <a:endCxn id="5" idx="2"/>
            </p:cNvCxnSpPr>
            <p:nvPr/>
          </p:nvCxnSpPr>
          <p:spPr>
            <a:xfrm flipV="1">
              <a:off x="2123728" y="5149694"/>
              <a:ext cx="0" cy="51155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3" name="圆角矩形标注 22"/>
          <p:cNvSpPr/>
          <p:nvPr/>
        </p:nvSpPr>
        <p:spPr>
          <a:xfrm>
            <a:off x="2466245" y="2866419"/>
            <a:ext cx="4499498" cy="1377853"/>
          </a:xfrm>
          <a:prstGeom prst="wedgeRoundRectCallout">
            <a:avLst>
              <a:gd name="adj1" fmla="val 48346"/>
              <a:gd name="adj2" fmla="val 91448"/>
              <a:gd name="adj3" fmla="val 16667"/>
            </a:avLst>
          </a:prstGeom>
          <a:solidFill>
            <a:schemeClr val="accent6">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zh-CN" altLang="en-US" sz="2400" dirty="0" smtClean="0">
                <a:effectLst>
                  <a:outerShdw blurRad="38100" dist="38100" dir="2700000" algn="tl">
                    <a:srgbClr val="000000">
                      <a:alpha val="43137"/>
                    </a:srgbClr>
                  </a:outerShdw>
                </a:effectLst>
                <a:latin typeface="微软雅黑" pitchFamily="34" charset="-122"/>
                <a:ea typeface="微软雅黑" pitchFamily="34" charset="-122"/>
              </a:rPr>
              <a:t>循环结束，所有</a:t>
            </a:r>
            <a:r>
              <a:rPr lang="zh-CN" altLang="zh-CN" sz="2400" dirty="0" smtClean="0">
                <a:effectLst>
                  <a:outerShdw blurRad="38100" dist="38100" dir="2700000" algn="tl">
                    <a:srgbClr val="000000">
                      <a:alpha val="43137"/>
                    </a:srgbClr>
                  </a:outerShdw>
                </a:effectLst>
                <a:latin typeface="微软雅黑" pitchFamily="34" charset="-122"/>
                <a:ea typeface="微软雅黑" pitchFamily="34" charset="-122"/>
              </a:rPr>
              <a:t>元素</a:t>
            </a:r>
            <a:r>
              <a:rPr lang="zh-CN" altLang="en-US" sz="2400" dirty="0" smtClean="0">
                <a:effectLst>
                  <a:outerShdw blurRad="38100" dist="38100" dir="2700000" algn="tl">
                    <a:srgbClr val="000000">
                      <a:alpha val="43137"/>
                    </a:srgbClr>
                  </a:outerShdw>
                </a:effectLst>
                <a:latin typeface="微软雅黑" pitchFamily="34" charset="-122"/>
                <a:ea typeface="微软雅黑" pitchFamily="34" charset="-122"/>
              </a:rPr>
              <a:t>处理完毕。但没有真正访问</a:t>
            </a:r>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a[10]</a:t>
            </a:r>
            <a:r>
              <a:rPr lang="zh-CN" altLang="en-US" sz="2400" dirty="0" smtClean="0">
                <a:effectLst>
                  <a:outerShdw blurRad="38100" dist="38100" dir="2700000" algn="tl">
                    <a:srgbClr val="000000">
                      <a:alpha val="43137"/>
                    </a:srgbClr>
                  </a:outerShdw>
                </a:effectLst>
                <a:latin typeface="微软雅黑" pitchFamily="34" charset="-122"/>
                <a:ea typeface="微软雅黑" pitchFamily="34" charset="-122"/>
              </a:rPr>
              <a:t>单元，毕竟这个单元是不存在的</a:t>
            </a:r>
            <a:r>
              <a:rPr lang="zh-CN" altLang="zh-CN" sz="2400" dirty="0" smtClean="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7971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anim calcmode="lin" valueType="num">
                                      <p:cBhvr>
                                        <p:cTn id="18" dur="250" fill="hold"/>
                                        <p:tgtEl>
                                          <p:spTgt spid="8"/>
                                        </p:tgtEl>
                                        <p:attrNameLst>
                                          <p:attrName>ppt_x</p:attrName>
                                        </p:attrNameLst>
                                      </p:cBhvr>
                                      <p:tavLst>
                                        <p:tav tm="0">
                                          <p:val>
                                            <p:strVal val="#ppt_x"/>
                                          </p:val>
                                        </p:tav>
                                        <p:tav tm="100000">
                                          <p:val>
                                            <p:strVal val="#ppt_x"/>
                                          </p:val>
                                        </p:tav>
                                      </p:tavLst>
                                    </p:anim>
                                    <p:anim calcmode="lin" valueType="num">
                                      <p:cBhvr>
                                        <p:cTn id="19" dur="2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50"/>
                                        <p:tgtEl>
                                          <p:spTgt spid="10"/>
                                        </p:tgtEl>
                                      </p:cBhvr>
                                    </p:animEffect>
                                    <p:anim calcmode="lin" valueType="num">
                                      <p:cBhvr>
                                        <p:cTn id="28" dur="250" fill="hold"/>
                                        <p:tgtEl>
                                          <p:spTgt spid="10"/>
                                        </p:tgtEl>
                                        <p:attrNameLst>
                                          <p:attrName>ppt_x</p:attrName>
                                        </p:attrNameLst>
                                      </p:cBhvr>
                                      <p:tavLst>
                                        <p:tav tm="0">
                                          <p:val>
                                            <p:strVal val="#ppt_x"/>
                                          </p:val>
                                        </p:tav>
                                        <p:tav tm="100000">
                                          <p:val>
                                            <p:strVal val="#ppt_x"/>
                                          </p:val>
                                        </p:tav>
                                      </p:tavLst>
                                    </p:anim>
                                    <p:anim calcmode="lin" valueType="num">
                                      <p:cBhvr>
                                        <p:cTn id="29" dur="25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anim calcmode="lin" valueType="num">
                                      <p:cBhvr>
                                        <p:cTn id="33" dur="250" fill="hold"/>
                                        <p:tgtEl>
                                          <p:spTgt spid="11"/>
                                        </p:tgtEl>
                                        <p:attrNameLst>
                                          <p:attrName>ppt_x</p:attrName>
                                        </p:attrNameLst>
                                      </p:cBhvr>
                                      <p:tavLst>
                                        <p:tav tm="0">
                                          <p:val>
                                            <p:strVal val="#ppt_x"/>
                                          </p:val>
                                        </p:tav>
                                        <p:tav tm="100000">
                                          <p:val>
                                            <p:strVal val="#ppt_x"/>
                                          </p:val>
                                        </p:tav>
                                      </p:tavLst>
                                    </p:anim>
                                    <p:anim calcmode="lin" valueType="num">
                                      <p:cBhvr>
                                        <p:cTn id="34" dur="25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50"/>
                                        <p:tgtEl>
                                          <p:spTgt spid="12"/>
                                        </p:tgtEl>
                                      </p:cBhvr>
                                    </p:animEffect>
                                    <p:anim calcmode="lin" valueType="num">
                                      <p:cBhvr>
                                        <p:cTn id="38" dur="250" fill="hold"/>
                                        <p:tgtEl>
                                          <p:spTgt spid="12"/>
                                        </p:tgtEl>
                                        <p:attrNameLst>
                                          <p:attrName>ppt_x</p:attrName>
                                        </p:attrNameLst>
                                      </p:cBhvr>
                                      <p:tavLst>
                                        <p:tav tm="0">
                                          <p:val>
                                            <p:strVal val="#ppt_x"/>
                                          </p:val>
                                        </p:tav>
                                        <p:tav tm="100000">
                                          <p:val>
                                            <p:strVal val="#ppt_x"/>
                                          </p:val>
                                        </p:tav>
                                      </p:tavLst>
                                    </p:anim>
                                    <p:anim calcmode="lin" valueType="num">
                                      <p:cBhvr>
                                        <p:cTn id="3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250"/>
                                        <p:tgtEl>
                                          <p:spTgt spid="16"/>
                                        </p:tgtEl>
                                      </p:cBhvr>
                                    </p:animEffect>
                                    <p:anim calcmode="lin" valueType="num">
                                      <p:cBhvr>
                                        <p:cTn id="45" dur="250" fill="hold"/>
                                        <p:tgtEl>
                                          <p:spTgt spid="16"/>
                                        </p:tgtEl>
                                        <p:attrNameLst>
                                          <p:attrName>ppt_x</p:attrName>
                                        </p:attrNameLst>
                                      </p:cBhvr>
                                      <p:tavLst>
                                        <p:tav tm="0">
                                          <p:val>
                                            <p:strVal val="#ppt_x"/>
                                          </p:val>
                                        </p:tav>
                                        <p:tav tm="100000">
                                          <p:val>
                                            <p:strVal val="#ppt_x"/>
                                          </p:val>
                                        </p:tav>
                                      </p:tavLst>
                                    </p:anim>
                                    <p:anim calcmode="lin" valueType="num">
                                      <p:cBhvr>
                                        <p:cTn id="46" dur="25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
                            </p:stCondLst>
                            <p:childTnLst>
                              <p:par>
                                <p:cTn id="48" presetID="27" presetClass="emph" presetSubtype="0" fill="remove" grpId="1" nodeType="afterEffect">
                                  <p:stCondLst>
                                    <p:cond delay="0"/>
                                  </p:stCondLst>
                                  <p:childTnLst>
                                    <p:animClr clrSpc="rgb" dir="cw">
                                      <p:cBhvr override="childStyle">
                                        <p:cTn id="49" dur="250" autoRev="1" fill="remove"/>
                                        <p:tgtEl>
                                          <p:spTgt spid="5"/>
                                        </p:tgtEl>
                                        <p:attrNameLst>
                                          <p:attrName>style.color</p:attrName>
                                        </p:attrNameLst>
                                      </p:cBhvr>
                                      <p:to>
                                        <a:schemeClr val="bg1"/>
                                      </p:to>
                                    </p:animClr>
                                    <p:animClr clrSpc="rgb" dir="cw">
                                      <p:cBhvr>
                                        <p:cTn id="50" dur="250" autoRev="1" fill="remove"/>
                                        <p:tgtEl>
                                          <p:spTgt spid="5"/>
                                        </p:tgtEl>
                                        <p:attrNameLst>
                                          <p:attrName>fillcolor</p:attrName>
                                        </p:attrNameLst>
                                      </p:cBhvr>
                                      <p:to>
                                        <a:schemeClr val="bg1"/>
                                      </p:to>
                                    </p:animClr>
                                    <p:set>
                                      <p:cBhvr>
                                        <p:cTn id="51" dur="250" autoRev="1" fill="remove"/>
                                        <p:tgtEl>
                                          <p:spTgt spid="5"/>
                                        </p:tgtEl>
                                        <p:attrNameLst>
                                          <p:attrName>fill.type</p:attrName>
                                        </p:attrNameLst>
                                      </p:cBhvr>
                                      <p:to>
                                        <p:strVal val="solid"/>
                                      </p:to>
                                    </p:set>
                                    <p:set>
                                      <p:cBhvr>
                                        <p:cTn id="52" dur="250" autoRev="1" fill="remove"/>
                                        <p:tgtEl>
                                          <p:spTgt spid="5"/>
                                        </p:tgtEl>
                                        <p:attrNameLst>
                                          <p:attrName>fill.on</p:attrName>
                                        </p:attrNameLst>
                                      </p:cBhvr>
                                      <p:to>
                                        <p:strVal val="true"/>
                                      </p:to>
                                    </p:set>
                                  </p:childTnLst>
                                </p:cTn>
                              </p:par>
                            </p:childTnLst>
                          </p:cTn>
                        </p:par>
                        <p:par>
                          <p:cTn id="53" fill="hold">
                            <p:stCondLst>
                              <p:cond delay="750"/>
                            </p:stCondLst>
                            <p:childTnLst>
                              <p:par>
                                <p:cTn id="54" presetID="26" presetClass="emph" presetSubtype="0" fill="hold" grpId="2" nodeType="afterEffect">
                                  <p:stCondLst>
                                    <p:cond delay="0"/>
                                  </p:stCondLst>
                                  <p:childTnLst>
                                    <p:animEffect transition="out" filter="fade">
                                      <p:cBhvr>
                                        <p:cTn id="55" dur="500" tmFilter="0, 0; .2, .5; .8, .5; 1, 0"/>
                                        <p:tgtEl>
                                          <p:spTgt spid="5"/>
                                        </p:tgtEl>
                                      </p:cBhvr>
                                    </p:animEffect>
                                    <p:animScale>
                                      <p:cBhvr>
                                        <p:cTn id="56" dur="250" autoRev="1" fill="hold"/>
                                        <p:tgtEl>
                                          <p:spTgt spid="5"/>
                                        </p:tgtEl>
                                      </p:cBhvr>
                                      <p:by x="105000" y="105000"/>
                                    </p:animScale>
                                  </p:childTnLst>
                                </p:cTn>
                              </p:par>
                              <p:par>
                                <p:cTn id="57" presetID="42" presetClass="path" presetSubtype="0" accel="50000" decel="50000" fill="hold" nodeType="withEffect">
                                  <p:stCondLst>
                                    <p:cond delay="0"/>
                                  </p:stCondLst>
                                  <p:childTnLst>
                                    <p:animMotion origin="layout" path="M -1.66667E-6 3.27782E-6 L 0.06302 0.00069 " pathEditMode="relative" rAng="0" ptsTypes="AA">
                                      <p:cBhvr>
                                        <p:cTn id="58" dur="250" fill="hold"/>
                                        <p:tgtEl>
                                          <p:spTgt spid="16"/>
                                        </p:tgtEl>
                                        <p:attrNameLst>
                                          <p:attrName>ppt_x</p:attrName>
                                          <p:attrName>ppt_y</p:attrName>
                                        </p:attrNameLst>
                                      </p:cBhvr>
                                      <p:rCtr x="3142" y="23"/>
                                    </p:animMotion>
                                  </p:childTnLst>
                                </p:cTn>
                              </p:par>
                            </p:childTnLst>
                          </p:cTn>
                        </p:par>
                        <p:par>
                          <p:cTn id="59" fill="hold">
                            <p:stCondLst>
                              <p:cond delay="1250"/>
                            </p:stCondLst>
                            <p:childTnLst>
                              <p:par>
                                <p:cTn id="60" presetID="27" presetClass="emph" presetSubtype="0" fill="remove" grpId="1" nodeType="afterEffect">
                                  <p:stCondLst>
                                    <p:cond delay="0"/>
                                  </p:stCondLst>
                                  <p:childTnLst>
                                    <p:animClr clrSpc="rgb" dir="cw">
                                      <p:cBhvr override="childStyle">
                                        <p:cTn id="61" dur="250" autoRev="1" fill="remove"/>
                                        <p:tgtEl>
                                          <p:spTgt spid="7"/>
                                        </p:tgtEl>
                                        <p:attrNameLst>
                                          <p:attrName>style.color</p:attrName>
                                        </p:attrNameLst>
                                      </p:cBhvr>
                                      <p:to>
                                        <a:schemeClr val="bg1"/>
                                      </p:to>
                                    </p:animClr>
                                    <p:animClr clrSpc="rgb" dir="cw">
                                      <p:cBhvr>
                                        <p:cTn id="62" dur="250" autoRev="1" fill="remove"/>
                                        <p:tgtEl>
                                          <p:spTgt spid="7"/>
                                        </p:tgtEl>
                                        <p:attrNameLst>
                                          <p:attrName>fillcolor</p:attrName>
                                        </p:attrNameLst>
                                      </p:cBhvr>
                                      <p:to>
                                        <a:schemeClr val="bg1"/>
                                      </p:to>
                                    </p:animClr>
                                    <p:set>
                                      <p:cBhvr>
                                        <p:cTn id="63" dur="250" autoRev="1" fill="remove"/>
                                        <p:tgtEl>
                                          <p:spTgt spid="7"/>
                                        </p:tgtEl>
                                        <p:attrNameLst>
                                          <p:attrName>fill.type</p:attrName>
                                        </p:attrNameLst>
                                      </p:cBhvr>
                                      <p:to>
                                        <p:strVal val="solid"/>
                                      </p:to>
                                    </p:set>
                                    <p:set>
                                      <p:cBhvr>
                                        <p:cTn id="64" dur="250" autoRev="1" fill="remove"/>
                                        <p:tgtEl>
                                          <p:spTgt spid="7"/>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0.06302 0.00069 L 0.44097 0.00069 " pathEditMode="relative" rAng="0" ptsTypes="AA">
                                      <p:cBhvr>
                                        <p:cTn id="68" dur="500" fill="hold"/>
                                        <p:tgtEl>
                                          <p:spTgt spid="16"/>
                                        </p:tgtEl>
                                        <p:attrNameLst>
                                          <p:attrName>ppt_x</p:attrName>
                                          <p:attrName>ppt_y</p:attrName>
                                        </p:attrNameLst>
                                      </p:cBhvr>
                                      <p:rCtr x="18889" y="0"/>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0.44097 0.00069 L 0.51979 0.00069 " pathEditMode="relative" rAng="0" ptsTypes="AA">
                                      <p:cBhvr>
                                        <p:cTn id="72" dur="250" fill="hold"/>
                                        <p:tgtEl>
                                          <p:spTgt spid="16"/>
                                        </p:tgtEl>
                                        <p:attrNameLst>
                                          <p:attrName>ppt_x</p:attrName>
                                          <p:attrName>ppt_y</p:attrName>
                                        </p:attrNameLst>
                                      </p:cBhvr>
                                      <p:rCtr x="3941" y="0"/>
                                    </p:animMotion>
                                  </p:childTnLst>
                                </p:cTn>
                              </p:par>
                            </p:childTnLst>
                          </p:cTn>
                        </p:par>
                        <p:par>
                          <p:cTn id="73" fill="hold">
                            <p:stCondLst>
                              <p:cond delay="250"/>
                            </p:stCondLst>
                            <p:childTnLst>
                              <p:par>
                                <p:cTn id="74" presetID="10" presetClass="entr" presetSubtype="0"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7" grpId="0" animBg="1"/>
      <p:bldP spid="7" grpId="1" animBg="1"/>
      <p:bldP spid="8" grpId="0" animBg="1"/>
      <p:bldP spid="9" grpId="0" animBg="1"/>
      <p:bldP spid="10" grpId="0" animBg="1"/>
      <p:bldP spid="11" grpId="0" animBg="1"/>
      <p:bldP spid="1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pic>
        <p:nvPicPr>
          <p:cNvPr id="5" name="图片 4"/>
          <p:cNvPicPr>
            <a:picLocks noChangeAspect="1"/>
          </p:cNvPicPr>
          <p:nvPr/>
        </p:nvPicPr>
        <p:blipFill>
          <a:blip r:embed="rId3"/>
          <a:stretch>
            <a:fillRect/>
          </a:stretch>
        </p:blipFill>
        <p:spPr>
          <a:xfrm>
            <a:off x="243148" y="2132856"/>
            <a:ext cx="8650153" cy="2592288"/>
          </a:xfrm>
          <a:prstGeom prst="rect">
            <a:avLst/>
          </a:prstGeom>
        </p:spPr>
      </p:pic>
    </p:spTree>
    <p:extLst>
      <p:ext uri="{BB962C8B-B14F-4D97-AF65-F5344CB8AC3E}">
        <p14:creationId xmlns:p14="http://schemas.microsoft.com/office/powerpoint/2010/main" val="2312649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zh-CN" sz="2800" dirty="0"/>
              <a:t>从以上迭代操作可以总结出如下特点：</a:t>
            </a:r>
          </a:p>
          <a:p>
            <a:pPr marL="457200" lvl="0" indent="-457200">
              <a:buFont typeface="Arial" panose="020B0604020202020204" pitchFamily="34" charset="0"/>
              <a:buChar char="•"/>
            </a:pPr>
            <a:r>
              <a:rPr lang="zh-CN" altLang="zh-CN" sz="2800" dirty="0"/>
              <a:t>迭代用到了指针；</a:t>
            </a:r>
          </a:p>
          <a:p>
            <a:pPr marL="457200" lvl="0" indent="-457200">
              <a:buFont typeface="Arial" panose="020B0604020202020204" pitchFamily="34" charset="0"/>
              <a:buChar char="•"/>
            </a:pPr>
            <a:r>
              <a:rPr lang="zh-CN" altLang="zh-CN" sz="2800" dirty="0"/>
              <a:t>迭代有</a:t>
            </a:r>
            <a:r>
              <a:rPr lang="zh-CN" altLang="zh-CN" sz="2800" b="1" dirty="0">
                <a:solidFill>
                  <a:srgbClr val="FF0000"/>
                </a:solidFill>
              </a:rPr>
              <a:t>起点</a:t>
            </a:r>
            <a:r>
              <a:rPr lang="zh-CN" altLang="zh-CN" sz="2800" dirty="0"/>
              <a:t>。一般是用指针指向容器的</a:t>
            </a:r>
            <a:r>
              <a:rPr lang="zh-CN" altLang="zh-CN" sz="2800" b="1" dirty="0">
                <a:solidFill>
                  <a:srgbClr val="FF0000"/>
                </a:solidFill>
              </a:rPr>
              <a:t>首元素</a:t>
            </a:r>
            <a:r>
              <a:rPr lang="zh-CN" altLang="zh-CN" sz="2800" dirty="0"/>
              <a:t>；</a:t>
            </a:r>
          </a:p>
          <a:p>
            <a:pPr marL="457200" lvl="0" indent="-457200">
              <a:buFont typeface="Arial" panose="020B0604020202020204" pitchFamily="34" charset="0"/>
              <a:buChar char="•"/>
            </a:pPr>
            <a:r>
              <a:rPr lang="zh-CN" altLang="zh-CN" sz="2800" dirty="0"/>
              <a:t>迭代有</a:t>
            </a:r>
            <a:r>
              <a:rPr lang="zh-CN" altLang="zh-CN" sz="2800" b="1" dirty="0">
                <a:solidFill>
                  <a:srgbClr val="FF0000"/>
                </a:solidFill>
              </a:rPr>
              <a:t>终点</a:t>
            </a:r>
            <a:r>
              <a:rPr lang="zh-CN" altLang="zh-CN" sz="2800" dirty="0"/>
              <a:t>。一般是为迭代设置一个</a:t>
            </a:r>
            <a:r>
              <a:rPr lang="zh-CN" altLang="zh-CN" sz="2800" b="1" dirty="0">
                <a:solidFill>
                  <a:srgbClr val="FF0000"/>
                </a:solidFill>
              </a:rPr>
              <a:t>终点标记</a:t>
            </a:r>
            <a:r>
              <a:rPr lang="zh-CN" altLang="zh-CN" sz="2800" dirty="0"/>
              <a:t>（本例中是</a:t>
            </a:r>
            <a:r>
              <a:rPr lang="en-US" altLang="zh-CN" sz="2800" dirty="0"/>
              <a:t>a[10]</a:t>
            </a:r>
            <a:r>
              <a:rPr lang="zh-CN" altLang="zh-CN" sz="2800" dirty="0"/>
              <a:t>的地址），并在迭代中</a:t>
            </a:r>
            <a:r>
              <a:rPr lang="zh-CN" altLang="zh-CN" sz="2800" b="1" dirty="0">
                <a:solidFill>
                  <a:srgbClr val="FF0000"/>
                </a:solidFill>
              </a:rPr>
              <a:t>测试</a:t>
            </a:r>
            <a:r>
              <a:rPr lang="zh-CN" altLang="zh-CN" sz="2800" dirty="0"/>
              <a:t>指针是否与终点标记</a:t>
            </a:r>
            <a:r>
              <a:rPr lang="zh-CN" altLang="zh-CN" sz="2800" b="1" dirty="0">
                <a:solidFill>
                  <a:srgbClr val="FF0000"/>
                </a:solidFill>
              </a:rPr>
              <a:t>相等</a:t>
            </a:r>
            <a:r>
              <a:rPr lang="zh-CN" altLang="zh-CN" sz="2800" dirty="0"/>
              <a:t>：如果不等，迭代继续，否则结束。这个终点标记我们称为</a:t>
            </a:r>
            <a:r>
              <a:rPr lang="en-US" altLang="zh-CN" sz="2800" dirty="0"/>
              <a:t>“</a:t>
            </a:r>
            <a:r>
              <a:rPr lang="zh-CN" altLang="zh-CN" sz="2800" b="1" dirty="0">
                <a:solidFill>
                  <a:srgbClr val="FF0000"/>
                </a:solidFill>
              </a:rPr>
              <a:t>哨兵</a:t>
            </a:r>
            <a:r>
              <a:rPr lang="en-US" altLang="zh-CN" sz="2800" b="1" dirty="0">
                <a:solidFill>
                  <a:srgbClr val="FF0000"/>
                </a:solidFill>
              </a:rPr>
              <a:t>(sentinel)</a:t>
            </a:r>
            <a:r>
              <a:rPr lang="en-US" altLang="zh-CN" sz="2800" dirty="0"/>
              <a:t>”</a:t>
            </a:r>
            <a:r>
              <a:rPr lang="zh-CN" altLang="zh-CN" sz="2800" dirty="0"/>
              <a:t>。</a:t>
            </a:r>
          </a:p>
          <a:p>
            <a:pPr marL="457200" lvl="0" indent="-457200">
              <a:buFont typeface="Arial" panose="020B0604020202020204" pitchFamily="34" charset="0"/>
              <a:buChar char="•"/>
            </a:pPr>
            <a:r>
              <a:rPr lang="zh-CN" altLang="zh-CN" sz="2800" dirty="0"/>
              <a:t>指针推进。一般用</a:t>
            </a:r>
            <a:r>
              <a:rPr lang="en-US" altLang="zh-CN" sz="2800" b="1" dirty="0">
                <a:solidFill>
                  <a:srgbClr val="FF0000"/>
                </a:solidFill>
              </a:rPr>
              <a:t>++</a:t>
            </a:r>
            <a:r>
              <a:rPr lang="zh-CN" altLang="zh-CN" sz="2800" dirty="0"/>
              <a:t>运算符推进指针；</a:t>
            </a:r>
          </a:p>
          <a:p>
            <a:pPr marL="457200" lvl="0" indent="-457200">
              <a:buFont typeface="Arial" panose="020B0604020202020204" pitchFamily="34" charset="0"/>
              <a:buChar char="•"/>
            </a:pPr>
            <a:r>
              <a:rPr lang="zh-CN" altLang="zh-CN" sz="2800" dirty="0"/>
              <a:t>元素提取。一般用作用在指针上的</a:t>
            </a:r>
            <a:r>
              <a:rPr lang="en-US" altLang="zh-CN" sz="2800" b="1" dirty="0">
                <a:solidFill>
                  <a:srgbClr val="FF0000"/>
                </a:solidFill>
              </a:rPr>
              <a:t>*</a:t>
            </a:r>
            <a:r>
              <a:rPr lang="zh-CN" altLang="zh-CN" sz="2800" dirty="0"/>
              <a:t>运算符完成</a:t>
            </a:r>
            <a:r>
              <a:rPr lang="zh-CN" altLang="zh-CN" sz="2800" dirty="0" smtClean="0"/>
              <a:t>。</a:t>
            </a:r>
            <a:endParaRPr lang="zh-CN" altLang="zh-CN" sz="2800" dirty="0"/>
          </a:p>
        </p:txBody>
      </p:sp>
    </p:spTree>
    <p:extLst>
      <p:ext uri="{BB962C8B-B14F-4D97-AF65-F5344CB8AC3E}">
        <p14:creationId xmlns:p14="http://schemas.microsoft.com/office/powerpoint/2010/main" val="2886967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zh-CN" sz="2800" dirty="0"/>
              <a:t>可以想象，对于比数组更加复杂的</a:t>
            </a:r>
            <a:r>
              <a:rPr lang="zh-CN" altLang="zh-CN" sz="2800" dirty="0">
                <a:solidFill>
                  <a:srgbClr val="FF0000"/>
                </a:solidFill>
              </a:rPr>
              <a:t>容器</a:t>
            </a:r>
            <a:r>
              <a:rPr lang="zh-CN" altLang="zh-CN" sz="2800" dirty="0"/>
              <a:t>，它们的</a:t>
            </a:r>
            <a:r>
              <a:rPr lang="zh-CN" altLang="zh-CN" sz="2800" dirty="0">
                <a:solidFill>
                  <a:srgbClr val="FF0000"/>
                </a:solidFill>
              </a:rPr>
              <a:t>迭代操作</a:t>
            </a:r>
            <a:r>
              <a:rPr lang="zh-CN" altLang="zh-CN" sz="2800" dirty="0"/>
              <a:t>也应该于此</a:t>
            </a:r>
            <a:r>
              <a:rPr lang="zh-CN" altLang="zh-CN" sz="2800" dirty="0">
                <a:solidFill>
                  <a:srgbClr val="FF0000"/>
                </a:solidFill>
              </a:rPr>
              <a:t>类似</a:t>
            </a:r>
            <a:r>
              <a:rPr lang="zh-CN" altLang="zh-CN" sz="2800" dirty="0"/>
              <a:t>。实际上，在更一般的情况下，一个容器的创建者写出了容器的代码，而</a:t>
            </a:r>
            <a:r>
              <a:rPr lang="zh-CN" altLang="zh-CN" sz="2800" dirty="0">
                <a:solidFill>
                  <a:srgbClr val="FF0000"/>
                </a:solidFill>
              </a:rPr>
              <a:t>遍历</a:t>
            </a:r>
            <a:r>
              <a:rPr lang="zh-CN" altLang="zh-CN" sz="2800" dirty="0"/>
              <a:t>容器的迭代操作却是</a:t>
            </a:r>
            <a:r>
              <a:rPr lang="zh-CN" altLang="zh-CN" sz="2800" dirty="0">
                <a:solidFill>
                  <a:srgbClr val="FF0000"/>
                </a:solidFill>
              </a:rPr>
              <a:t>客户程序员</a:t>
            </a:r>
            <a:r>
              <a:rPr lang="zh-CN" altLang="zh-CN" sz="2800" dirty="0"/>
              <a:t>在</a:t>
            </a:r>
            <a:r>
              <a:rPr lang="zh-CN" altLang="zh-CN" sz="2800" dirty="0">
                <a:solidFill>
                  <a:srgbClr val="FF0000"/>
                </a:solidFill>
              </a:rPr>
              <a:t>自己的代码</a:t>
            </a:r>
            <a:r>
              <a:rPr lang="zh-CN" altLang="zh-CN" sz="2800" dirty="0"/>
              <a:t>中进行的，以便达到灵活控制的目的。</a:t>
            </a:r>
          </a:p>
          <a:p>
            <a:r>
              <a:rPr lang="zh-CN" altLang="zh-CN" sz="2800" dirty="0"/>
              <a:t>然而，这样做产生了一个很大的问题：要使迭代操作能够顺利进行，客户程序员就必须</a:t>
            </a:r>
            <a:r>
              <a:rPr lang="zh-CN" altLang="zh-CN" sz="2800" dirty="0">
                <a:solidFill>
                  <a:srgbClr val="FF0000"/>
                </a:solidFill>
              </a:rPr>
              <a:t>知道</a:t>
            </a:r>
            <a:r>
              <a:rPr lang="zh-CN" altLang="zh-CN" sz="2800" dirty="0"/>
              <a:t>容器的</a:t>
            </a:r>
            <a:r>
              <a:rPr lang="zh-CN" altLang="zh-CN" sz="2800" dirty="0">
                <a:solidFill>
                  <a:srgbClr val="FF0000"/>
                </a:solidFill>
              </a:rPr>
              <a:t>内部结构</a:t>
            </a:r>
            <a:r>
              <a:rPr lang="zh-CN" altLang="zh-CN" sz="2800" dirty="0"/>
              <a:t>，否则就无法用指针获取首元素、尾元素和当前元素的地址。然而这样一来，</a:t>
            </a:r>
            <a:r>
              <a:rPr lang="zh-CN" altLang="zh-CN" sz="2800" dirty="0">
                <a:solidFill>
                  <a:srgbClr val="FF0000"/>
                </a:solidFill>
              </a:rPr>
              <a:t>数据封装</a:t>
            </a:r>
            <a:r>
              <a:rPr lang="zh-CN" altLang="zh-CN" sz="2800" dirty="0"/>
              <a:t>就成为了一句空话。这显然是</a:t>
            </a:r>
            <a:r>
              <a:rPr lang="zh-CN" altLang="zh-CN" sz="2800" dirty="0">
                <a:solidFill>
                  <a:srgbClr val="FF0000"/>
                </a:solidFill>
              </a:rPr>
              <a:t>不可接受</a:t>
            </a:r>
            <a:r>
              <a:rPr lang="zh-CN" altLang="zh-CN" sz="2800" dirty="0"/>
              <a:t>的。那么，如何处理才能保证数据封装原则不被破坏呢？</a:t>
            </a:r>
            <a:endParaRPr lang="en-US" altLang="zh-CN" dirty="0"/>
          </a:p>
        </p:txBody>
      </p:sp>
    </p:spTree>
    <p:extLst>
      <p:ext uri="{BB962C8B-B14F-4D97-AF65-F5344CB8AC3E}">
        <p14:creationId xmlns:p14="http://schemas.microsoft.com/office/powerpoint/2010/main" val="7549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zh-CN" sz="2800" dirty="0"/>
              <a:t>可以想象，对于比数组更加复杂的</a:t>
            </a:r>
            <a:r>
              <a:rPr lang="zh-CN" altLang="zh-CN" sz="2800" dirty="0">
                <a:solidFill>
                  <a:srgbClr val="FF0000"/>
                </a:solidFill>
              </a:rPr>
              <a:t>容器</a:t>
            </a:r>
            <a:r>
              <a:rPr lang="zh-CN" altLang="zh-CN" sz="2800" dirty="0"/>
              <a:t>，它们的</a:t>
            </a:r>
            <a:r>
              <a:rPr lang="zh-CN" altLang="zh-CN" sz="2800" dirty="0">
                <a:solidFill>
                  <a:srgbClr val="FF0000"/>
                </a:solidFill>
              </a:rPr>
              <a:t>迭代操作</a:t>
            </a:r>
            <a:r>
              <a:rPr lang="zh-CN" altLang="zh-CN" sz="2800" dirty="0"/>
              <a:t>也应该于此</a:t>
            </a:r>
            <a:r>
              <a:rPr lang="zh-CN" altLang="zh-CN" sz="2800" dirty="0">
                <a:solidFill>
                  <a:srgbClr val="FF0000"/>
                </a:solidFill>
              </a:rPr>
              <a:t>类似</a:t>
            </a:r>
            <a:r>
              <a:rPr lang="zh-CN" altLang="zh-CN" sz="2800" dirty="0"/>
              <a:t>。实际上，在更一般的情况下，一个容器的创建者写出了容器的代码，而</a:t>
            </a:r>
            <a:r>
              <a:rPr lang="zh-CN" altLang="zh-CN" sz="2800" dirty="0">
                <a:solidFill>
                  <a:srgbClr val="FF0000"/>
                </a:solidFill>
              </a:rPr>
              <a:t>遍历</a:t>
            </a:r>
            <a:r>
              <a:rPr lang="zh-CN" altLang="zh-CN" sz="2800" dirty="0"/>
              <a:t>容器的迭代操作却是</a:t>
            </a:r>
            <a:r>
              <a:rPr lang="zh-CN" altLang="zh-CN" sz="2800" dirty="0">
                <a:solidFill>
                  <a:srgbClr val="FF0000"/>
                </a:solidFill>
              </a:rPr>
              <a:t>客户程序员</a:t>
            </a:r>
            <a:r>
              <a:rPr lang="zh-CN" altLang="zh-CN" sz="2800" dirty="0"/>
              <a:t>在</a:t>
            </a:r>
            <a:r>
              <a:rPr lang="zh-CN" altLang="zh-CN" sz="2800" dirty="0">
                <a:solidFill>
                  <a:srgbClr val="FF0000"/>
                </a:solidFill>
              </a:rPr>
              <a:t>自己的代码</a:t>
            </a:r>
            <a:r>
              <a:rPr lang="zh-CN" altLang="zh-CN" sz="2800" dirty="0"/>
              <a:t>中进行的，以便达到灵活控制的目的。</a:t>
            </a:r>
          </a:p>
          <a:p>
            <a:r>
              <a:rPr lang="zh-CN" altLang="zh-CN" sz="2800" dirty="0"/>
              <a:t>然而，这样做产生了一个很大的问题：要使迭代操作能够顺利进行，客户程序员就必须</a:t>
            </a:r>
            <a:r>
              <a:rPr lang="zh-CN" altLang="zh-CN" sz="2800" dirty="0">
                <a:solidFill>
                  <a:srgbClr val="FF0000"/>
                </a:solidFill>
              </a:rPr>
              <a:t>知道</a:t>
            </a:r>
            <a:r>
              <a:rPr lang="zh-CN" altLang="zh-CN" sz="2800" dirty="0"/>
              <a:t>容器的</a:t>
            </a:r>
            <a:r>
              <a:rPr lang="zh-CN" altLang="zh-CN" sz="2800" dirty="0">
                <a:solidFill>
                  <a:srgbClr val="FF0000"/>
                </a:solidFill>
              </a:rPr>
              <a:t>内部结构</a:t>
            </a:r>
            <a:r>
              <a:rPr lang="zh-CN" altLang="zh-CN" sz="2800" dirty="0"/>
              <a:t>，否则就无法用指针获取首元素、尾元素和当前元素的地址。然而这样一来，</a:t>
            </a:r>
            <a:r>
              <a:rPr lang="zh-CN" altLang="zh-CN" sz="2800" dirty="0">
                <a:solidFill>
                  <a:srgbClr val="FF0000"/>
                </a:solidFill>
              </a:rPr>
              <a:t>数据封装</a:t>
            </a:r>
            <a:r>
              <a:rPr lang="zh-CN" altLang="zh-CN" sz="2800" dirty="0"/>
              <a:t>就成为了一句空话。这显然是</a:t>
            </a:r>
            <a:r>
              <a:rPr lang="zh-CN" altLang="zh-CN" sz="2800" dirty="0">
                <a:solidFill>
                  <a:srgbClr val="FF0000"/>
                </a:solidFill>
              </a:rPr>
              <a:t>不可接受</a:t>
            </a:r>
            <a:r>
              <a:rPr lang="zh-CN" altLang="zh-CN" sz="2800" dirty="0"/>
              <a:t>的。那么，如何处理才能保证数据封装原则不被破坏呢？</a:t>
            </a:r>
            <a:endParaRPr lang="en-US" altLang="zh-CN" dirty="0"/>
          </a:p>
        </p:txBody>
      </p:sp>
    </p:spTree>
    <p:extLst>
      <p:ext uri="{BB962C8B-B14F-4D97-AF65-F5344CB8AC3E}">
        <p14:creationId xmlns:p14="http://schemas.microsoft.com/office/powerpoint/2010/main" val="157743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zh-CN" sz="2800" dirty="0"/>
              <a:t>一种在保证数据封装的前提下，又能达到一定灵活性的做法就是将</a:t>
            </a:r>
            <a:r>
              <a:rPr lang="zh-CN" altLang="zh-CN" sz="2800" dirty="0">
                <a:solidFill>
                  <a:srgbClr val="FF0000"/>
                </a:solidFill>
              </a:rPr>
              <a:t>遍历</a:t>
            </a:r>
            <a:r>
              <a:rPr lang="zh-CN" altLang="zh-CN" sz="2800" dirty="0"/>
              <a:t>操作</a:t>
            </a:r>
            <a:r>
              <a:rPr lang="zh-CN" altLang="zh-CN" sz="2800" dirty="0">
                <a:solidFill>
                  <a:srgbClr val="FF0000"/>
                </a:solidFill>
              </a:rPr>
              <a:t>封装</a:t>
            </a:r>
            <a:r>
              <a:rPr lang="zh-CN" altLang="zh-CN" sz="2800" dirty="0"/>
              <a:t>在容器中，</a:t>
            </a:r>
            <a:r>
              <a:rPr lang="zh-CN" altLang="zh-CN" sz="2800" dirty="0" smtClean="0"/>
              <a:t>正如</a:t>
            </a:r>
            <a:r>
              <a:rPr lang="en-US" altLang="zh-CN" sz="2800" dirty="0" smtClean="0"/>
              <a:t>array</a:t>
            </a:r>
            <a:r>
              <a:rPr lang="zh-CN" altLang="zh-CN" sz="2800" dirty="0" smtClean="0"/>
              <a:t>封装</a:t>
            </a:r>
            <a:r>
              <a:rPr lang="zh-CN" altLang="zh-CN" sz="2800" dirty="0"/>
              <a:t>了</a:t>
            </a:r>
            <a:r>
              <a:rPr lang="en-US" altLang="zh-CN" sz="2800" dirty="0"/>
              <a:t>traverse()</a:t>
            </a:r>
            <a:r>
              <a:rPr lang="zh-CN" altLang="zh-CN" sz="2800" dirty="0"/>
              <a:t>操作那样。然后客户程序员可以根据容器的要求编写一堆小（全局）</a:t>
            </a:r>
            <a:r>
              <a:rPr lang="zh-CN" altLang="zh-CN" sz="2800" dirty="0">
                <a:solidFill>
                  <a:srgbClr val="FF0000"/>
                </a:solidFill>
              </a:rPr>
              <a:t>访问函数</a:t>
            </a:r>
            <a:r>
              <a:rPr lang="zh-CN" altLang="zh-CN" sz="2800" dirty="0"/>
              <a:t>来完成不同目的的遍历。</a:t>
            </a:r>
          </a:p>
          <a:p>
            <a:r>
              <a:rPr lang="zh-CN" altLang="zh-CN" sz="2800" dirty="0"/>
              <a:t>诚然，封装的目的是达到了，但客户程序员设计的一系列访问函数必须以</a:t>
            </a:r>
            <a:r>
              <a:rPr lang="zh-CN" altLang="zh-CN" sz="2800" dirty="0">
                <a:solidFill>
                  <a:srgbClr val="FF0000"/>
                </a:solidFill>
              </a:rPr>
              <a:t>特定的形式</a:t>
            </a:r>
            <a:r>
              <a:rPr lang="zh-CN" altLang="zh-CN" sz="2800" dirty="0"/>
              <a:t>（</a:t>
            </a:r>
            <a:r>
              <a:rPr lang="zh-CN" altLang="zh-CN" sz="2800" dirty="0">
                <a:solidFill>
                  <a:srgbClr val="FF0000"/>
                </a:solidFill>
              </a:rPr>
              <a:t>相同的参数个数和类型、相同的返回值类型</a:t>
            </a:r>
            <a:r>
              <a:rPr lang="zh-CN" altLang="zh-CN" sz="2800" dirty="0"/>
              <a:t>）出现，这在很大的程度上限制了使用的灵活性，而且有可能迫使容器类的创建者编写多个重载的遍历函数以适应不同的遍历要求。这显然会带来另一方面的问题。</a:t>
            </a:r>
            <a:endParaRPr lang="en-US" altLang="zh-CN" dirty="0"/>
          </a:p>
        </p:txBody>
      </p:sp>
      <p:grpSp>
        <p:nvGrpSpPr>
          <p:cNvPr id="13" name="组合 12"/>
          <p:cNvGrpSpPr/>
          <p:nvPr/>
        </p:nvGrpSpPr>
        <p:grpSpPr>
          <a:xfrm>
            <a:off x="2843808" y="3356992"/>
            <a:ext cx="3240360" cy="2527778"/>
            <a:chOff x="2843808" y="3356992"/>
            <a:chExt cx="3240360" cy="2527778"/>
          </a:xfrm>
        </p:grpSpPr>
        <p:sp>
          <p:nvSpPr>
            <p:cNvPr id="4" name="矩形 3"/>
            <p:cNvSpPr/>
            <p:nvPr/>
          </p:nvSpPr>
          <p:spPr>
            <a:xfrm>
              <a:off x="3322169" y="4869160"/>
              <a:ext cx="2329952" cy="1015610"/>
            </a:xfrm>
            <a:prstGeom prst="rect">
              <a:avLst/>
            </a:prstGeom>
            <a:solidFill>
              <a:schemeClr val="accent1">
                <a:alpha val="9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array</a:t>
              </a: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类</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4283968" y="4437112"/>
              <a:ext cx="360040" cy="432048"/>
            </a:xfrm>
            <a:prstGeom prst="rect">
              <a:avLst/>
            </a:prstGeom>
            <a:solidFill>
              <a:schemeClr val="tx2">
                <a:lumMod val="50000"/>
                <a:alpha val="9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3022028" y="3933056"/>
              <a:ext cx="435648" cy="432048"/>
            </a:xfrm>
            <a:prstGeom prst="rect">
              <a:avLst/>
            </a:prstGeom>
            <a:solidFill>
              <a:schemeClr val="bg1">
                <a:alpha val="9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4246164" y="4365104"/>
              <a:ext cx="435648" cy="432048"/>
            </a:xfrm>
            <a:prstGeom prst="rect">
              <a:avLst/>
            </a:prstGeom>
            <a:solidFill>
              <a:schemeClr val="bg1">
                <a:alpha val="5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矩形 8"/>
            <p:cNvSpPr/>
            <p:nvPr/>
          </p:nvSpPr>
          <p:spPr>
            <a:xfrm>
              <a:off x="5362288" y="3929291"/>
              <a:ext cx="435648" cy="432048"/>
            </a:xfrm>
            <a:prstGeom prst="rect">
              <a:avLst/>
            </a:prstGeom>
            <a:solidFill>
              <a:schemeClr val="bg1">
                <a:alpha val="9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椭圆 6"/>
            <p:cNvSpPr/>
            <p:nvPr/>
          </p:nvSpPr>
          <p:spPr>
            <a:xfrm>
              <a:off x="2843808" y="3356992"/>
              <a:ext cx="792088" cy="707931"/>
            </a:xfrm>
            <a:prstGeom prst="ellipse">
              <a:avLst/>
            </a:prstGeom>
            <a:solidFill>
              <a:schemeClr val="accent2">
                <a:lumMod val="75000"/>
                <a:alpha val="9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谓词</a:t>
              </a:r>
            </a:p>
          </p:txBody>
        </p:sp>
        <p:sp>
          <p:nvSpPr>
            <p:cNvPr id="12" name="五角星 11"/>
            <p:cNvSpPr/>
            <p:nvPr/>
          </p:nvSpPr>
          <p:spPr>
            <a:xfrm>
              <a:off x="5076056" y="3361169"/>
              <a:ext cx="1008112" cy="707931"/>
            </a:xfrm>
            <a:prstGeom prst="star5">
              <a:avLst/>
            </a:prstGeom>
            <a:solidFill>
              <a:schemeClr val="accent4">
                <a:lumMod val="75000"/>
                <a:alpha val="90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谓词</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等腰三角形 10"/>
            <p:cNvSpPr/>
            <p:nvPr/>
          </p:nvSpPr>
          <p:spPr>
            <a:xfrm>
              <a:off x="3995936" y="3864813"/>
              <a:ext cx="936104" cy="504056"/>
            </a:xfrm>
            <a:prstGeom prst="triangle">
              <a:avLst/>
            </a:prstGeom>
            <a:solidFill>
              <a:schemeClr val="accent3">
                <a:lumMod val="7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谓词</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25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par>
                                <p:cTn id="15" presetID="22"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en-US" dirty="0" smtClean="0"/>
              <a:t>最佳的解决方案</a:t>
            </a:r>
            <a:r>
              <a:rPr lang="zh-CN" altLang="zh-CN" dirty="0" smtClean="0"/>
              <a:t>是</a:t>
            </a:r>
            <a:r>
              <a:rPr lang="zh-CN" altLang="zh-CN" dirty="0"/>
              <a:t>从容器中</a:t>
            </a:r>
            <a:r>
              <a:rPr lang="zh-CN" altLang="zh-CN" dirty="0">
                <a:solidFill>
                  <a:srgbClr val="FF0000"/>
                </a:solidFill>
              </a:rPr>
              <a:t>分离</a:t>
            </a:r>
            <a:r>
              <a:rPr lang="zh-CN" altLang="zh-CN" dirty="0"/>
              <a:t>出</a:t>
            </a:r>
            <a:r>
              <a:rPr lang="zh-CN" altLang="zh-CN" dirty="0">
                <a:solidFill>
                  <a:srgbClr val="FF0000"/>
                </a:solidFill>
              </a:rPr>
              <a:t>迭代操作</a:t>
            </a:r>
            <a:r>
              <a:rPr lang="zh-CN" altLang="zh-CN" dirty="0"/>
              <a:t>。一旦迭代操作从容器中分离出来，客户程序员就可以在不破坏数据封装的前提下，从容地获取容器中所需要的元素并进行他们所需要的操作。</a:t>
            </a:r>
          </a:p>
          <a:p>
            <a:r>
              <a:rPr lang="zh-CN" altLang="zh-CN" dirty="0"/>
              <a:t>其实，这就是一种典型的</a:t>
            </a:r>
            <a:r>
              <a:rPr lang="zh-CN" altLang="zh-CN" dirty="0">
                <a:solidFill>
                  <a:srgbClr val="FF0000"/>
                </a:solidFill>
              </a:rPr>
              <a:t>泛型编程</a:t>
            </a:r>
            <a:r>
              <a:rPr lang="zh-CN" altLang="zh-CN" dirty="0"/>
              <a:t>的思想。简而言之，泛型编程的意思就是程序设计过程</a:t>
            </a:r>
            <a:r>
              <a:rPr lang="zh-CN" altLang="zh-CN" dirty="0">
                <a:solidFill>
                  <a:srgbClr val="FF0000"/>
                </a:solidFill>
              </a:rPr>
              <a:t>不依赖</a:t>
            </a:r>
            <a:r>
              <a:rPr lang="zh-CN" altLang="zh-CN" dirty="0"/>
              <a:t>于某种</a:t>
            </a:r>
            <a:r>
              <a:rPr lang="zh-CN" altLang="zh-CN" dirty="0">
                <a:solidFill>
                  <a:srgbClr val="FF0000"/>
                </a:solidFill>
              </a:rPr>
              <a:t>特定的类型</a:t>
            </a:r>
            <a:r>
              <a:rPr lang="zh-CN" altLang="zh-CN" dirty="0"/>
              <a:t>，而是对很多的类型都适用。这无疑极大地提升了程序设计的灵活性，为代码的高度可重用提供了坚实的基础。</a:t>
            </a:r>
            <a:endParaRPr lang="en-US" altLang="zh-CN" sz="3600" dirty="0"/>
          </a:p>
        </p:txBody>
      </p:sp>
    </p:spTree>
    <p:extLst>
      <p:ext uri="{BB962C8B-B14F-4D97-AF65-F5344CB8AC3E}">
        <p14:creationId xmlns:p14="http://schemas.microsoft.com/office/powerpoint/2010/main" val="218761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en-US" altLang="zh-CN" dirty="0" smtClean="0"/>
              <a:t>10.4.2 </a:t>
            </a:r>
            <a:r>
              <a:rPr lang="zh-CN" altLang="en-US" dirty="0" smtClean="0"/>
              <a:t>迭代器</a:t>
            </a:r>
            <a:endParaRPr lang="en-US" altLang="zh-CN" dirty="0" smtClean="0"/>
          </a:p>
          <a:p>
            <a:r>
              <a:rPr lang="zh-CN" altLang="zh-CN" dirty="0" smtClean="0"/>
              <a:t>从</a:t>
            </a:r>
            <a:r>
              <a:rPr lang="zh-CN" altLang="zh-CN" dirty="0"/>
              <a:t>容器中分离迭代操作是完全可行的，这需要我们为容器类绑定一个新的类：</a:t>
            </a:r>
            <a:r>
              <a:rPr lang="zh-CN" altLang="zh-CN" dirty="0">
                <a:solidFill>
                  <a:srgbClr val="FF0000"/>
                </a:solidFill>
              </a:rPr>
              <a:t>迭代器</a:t>
            </a:r>
            <a:r>
              <a:rPr lang="en-US" altLang="zh-CN" dirty="0">
                <a:solidFill>
                  <a:srgbClr val="FF0000"/>
                </a:solidFill>
              </a:rPr>
              <a:t>(iterator)</a:t>
            </a:r>
            <a:r>
              <a:rPr lang="zh-CN" altLang="zh-CN" dirty="0"/>
              <a:t>。迭代</a:t>
            </a:r>
            <a:r>
              <a:rPr lang="zh-CN" altLang="zh-CN" dirty="0" smtClean="0"/>
              <a:t>器</a:t>
            </a:r>
            <a:r>
              <a:rPr lang="zh-CN" altLang="en-US" dirty="0" smtClean="0"/>
              <a:t>模拟了指针，其</a:t>
            </a:r>
            <a:r>
              <a:rPr lang="zh-CN" altLang="zh-CN" dirty="0" smtClean="0"/>
              <a:t>功能</a:t>
            </a:r>
            <a:r>
              <a:rPr lang="zh-CN" altLang="zh-CN" dirty="0"/>
              <a:t>可以简单描述为：以一种</a:t>
            </a:r>
            <a:r>
              <a:rPr lang="zh-CN" altLang="zh-CN" dirty="0">
                <a:solidFill>
                  <a:srgbClr val="FF0000"/>
                </a:solidFill>
              </a:rPr>
              <a:t>类型无关</a:t>
            </a:r>
            <a:r>
              <a:rPr lang="zh-CN" altLang="zh-CN" dirty="0"/>
              <a:t>的方式从头到尾遍历容器，提取容器的元素，将其交给客户程序员去做适当的处理。显然，要做到类型无关，迭代器必须是一个</a:t>
            </a:r>
            <a:r>
              <a:rPr lang="zh-CN" altLang="zh-CN" dirty="0">
                <a:solidFill>
                  <a:srgbClr val="FF0000"/>
                </a:solidFill>
              </a:rPr>
              <a:t>类模板</a:t>
            </a:r>
            <a:r>
              <a:rPr lang="zh-CN" altLang="zh-CN" dirty="0"/>
              <a:t>。</a:t>
            </a:r>
            <a:endParaRPr lang="en-US" altLang="zh-CN" sz="3600" dirty="0"/>
          </a:p>
        </p:txBody>
      </p:sp>
    </p:spTree>
    <p:extLst>
      <p:ext uri="{BB962C8B-B14F-4D97-AF65-F5344CB8AC3E}">
        <p14:creationId xmlns:p14="http://schemas.microsoft.com/office/powerpoint/2010/main" val="29688951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zh-CN" dirty="0"/>
              <a:t>根据前面对迭代操作的描述，我们设计的</a:t>
            </a:r>
            <a:r>
              <a:rPr lang="zh-CN" altLang="zh-CN" dirty="0">
                <a:solidFill>
                  <a:srgbClr val="FF0000"/>
                </a:solidFill>
              </a:rPr>
              <a:t>迭代器</a:t>
            </a:r>
            <a:r>
              <a:rPr lang="zh-CN" altLang="zh-CN" dirty="0"/>
              <a:t>就应该完全</a:t>
            </a:r>
            <a:r>
              <a:rPr lang="zh-CN" altLang="zh-CN" dirty="0">
                <a:solidFill>
                  <a:srgbClr val="FF0000"/>
                </a:solidFill>
              </a:rPr>
              <a:t>模拟</a:t>
            </a:r>
            <a:r>
              <a:rPr lang="zh-CN" altLang="zh-CN" dirty="0"/>
              <a:t>这种</a:t>
            </a:r>
            <a:r>
              <a:rPr lang="zh-CN" altLang="zh-CN" dirty="0">
                <a:solidFill>
                  <a:srgbClr val="FF0000"/>
                </a:solidFill>
              </a:rPr>
              <a:t>指针</a:t>
            </a:r>
            <a:r>
              <a:rPr lang="zh-CN" altLang="zh-CN" dirty="0"/>
              <a:t>的操作，也就是说，使迭代器的行为表现得很像是一个指针。在迭代过程中，一个迭代器对象首先被初始化为指向容器的首元素，然后通过“拨动”迭代器使其顺次指向后续元素，直到容器尾部。</a:t>
            </a:r>
            <a:endParaRPr lang="en-US" altLang="zh-CN" sz="3600" dirty="0"/>
          </a:p>
        </p:txBody>
      </p:sp>
    </p:spTree>
    <p:extLst>
      <p:ext uri="{BB962C8B-B14F-4D97-AF65-F5344CB8AC3E}">
        <p14:creationId xmlns:p14="http://schemas.microsoft.com/office/powerpoint/2010/main" val="3068360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zh-CN" altLang="zh-CN" sz="2000" dirty="0"/>
              <a:t>这样，我们要为迭代器设计两个关键成员，以及重载四个关键运算符：</a:t>
            </a:r>
          </a:p>
          <a:p>
            <a:pPr lvl="0"/>
            <a:r>
              <a:rPr lang="en-US" altLang="zh-CN" sz="2000" dirty="0" smtClean="0"/>
              <a:t>1</a:t>
            </a:r>
            <a:r>
              <a:rPr lang="zh-CN" altLang="en-US" sz="2000" dirty="0" smtClean="0"/>
              <a:t>）</a:t>
            </a:r>
            <a:r>
              <a:rPr lang="zh-CN" altLang="zh-CN" sz="2000" dirty="0" smtClean="0"/>
              <a:t>使用</a:t>
            </a:r>
            <a:r>
              <a:rPr lang="zh-CN" altLang="zh-CN" sz="2000" dirty="0"/>
              <a:t>迭代器模拟指针；</a:t>
            </a:r>
          </a:p>
          <a:p>
            <a:pPr lvl="0"/>
            <a:r>
              <a:rPr lang="en-US" altLang="zh-CN" sz="2000" dirty="0" smtClean="0"/>
              <a:t>2</a:t>
            </a:r>
            <a:r>
              <a:rPr lang="zh-CN" altLang="en-US" sz="2000" dirty="0" smtClean="0"/>
              <a:t>）</a:t>
            </a:r>
            <a:r>
              <a:rPr lang="zh-CN" altLang="zh-CN" sz="2000" dirty="0" smtClean="0"/>
              <a:t>用</a:t>
            </a:r>
            <a:r>
              <a:rPr lang="zh-CN" altLang="zh-CN" sz="2000" dirty="0"/>
              <a:t>一个迭代器标识迭代的起点。因此，容器类应该有如下成员：</a:t>
            </a:r>
          </a:p>
          <a:p>
            <a:pPr lvl="0"/>
            <a:r>
              <a:rPr lang="en-US" altLang="zh-CN" sz="2000" dirty="0"/>
              <a:t>begin()</a:t>
            </a:r>
            <a:r>
              <a:rPr lang="zh-CN" altLang="zh-CN" sz="2000" dirty="0"/>
              <a:t>：返回一个迭代器，该迭代器“指向”容器的首元素；</a:t>
            </a:r>
          </a:p>
          <a:p>
            <a:r>
              <a:rPr lang="en-US" altLang="zh-CN" sz="2000" dirty="0" smtClean="0"/>
              <a:t>3</a:t>
            </a:r>
            <a:r>
              <a:rPr lang="zh-CN" altLang="en-US" sz="2000" dirty="0" smtClean="0"/>
              <a:t>）</a:t>
            </a:r>
            <a:r>
              <a:rPr lang="zh-CN" altLang="zh-CN" sz="2000" dirty="0" smtClean="0"/>
              <a:t>用</a:t>
            </a:r>
            <a:r>
              <a:rPr lang="zh-CN" altLang="zh-CN" sz="2000" dirty="0"/>
              <a:t>一个迭代器标识迭代的终点。因此，容器类还应该有如下成员：</a:t>
            </a:r>
          </a:p>
          <a:p>
            <a:pPr lvl="0"/>
            <a:r>
              <a:rPr lang="en-US" altLang="zh-CN" sz="2000" dirty="0"/>
              <a:t>end()</a:t>
            </a:r>
            <a:r>
              <a:rPr lang="zh-CN" altLang="zh-CN" sz="2000" dirty="0"/>
              <a:t>：返回一个迭代器，该迭代器“指向”哨兵</a:t>
            </a:r>
          </a:p>
          <a:p>
            <a:pPr lvl="0"/>
            <a:r>
              <a:rPr lang="en-US" altLang="zh-CN" sz="2000" dirty="0" smtClean="0"/>
              <a:t>4</a:t>
            </a:r>
            <a:r>
              <a:rPr lang="zh-CN" altLang="en-US" sz="2000" dirty="0" smtClean="0"/>
              <a:t>）</a:t>
            </a:r>
            <a:r>
              <a:rPr lang="zh-CN" altLang="zh-CN" sz="2000" dirty="0" smtClean="0"/>
              <a:t>迭代</a:t>
            </a:r>
            <a:r>
              <a:rPr lang="zh-CN" altLang="zh-CN" sz="2000" dirty="0"/>
              <a:t>器操作。迭代器有四个必不可少的操作：复制、比较、推进、提取。因此，要为迭代器重载如下运算符函数：</a:t>
            </a:r>
          </a:p>
          <a:p>
            <a:pPr marL="457200" lvl="0" indent="-457200">
              <a:buFont typeface="Arial" panose="020B0604020202020204" pitchFamily="34" charset="0"/>
              <a:buChar char="•"/>
            </a:pPr>
            <a:r>
              <a:rPr lang="en-US" altLang="zh-CN" sz="2000" dirty="0"/>
              <a:t>=</a:t>
            </a:r>
            <a:r>
              <a:rPr lang="zh-CN" altLang="zh-CN" sz="2000" dirty="0"/>
              <a:t>：迭代器</a:t>
            </a:r>
            <a:r>
              <a:rPr lang="zh-CN" altLang="zh-CN" sz="2000" dirty="0" smtClean="0"/>
              <a:t>复制；</a:t>
            </a:r>
            <a:endParaRPr lang="zh-CN" altLang="zh-CN" sz="2000" dirty="0"/>
          </a:p>
          <a:p>
            <a:pPr marL="457200" lvl="0" indent="-457200">
              <a:buFont typeface="Arial" panose="020B0604020202020204" pitchFamily="34" charset="0"/>
              <a:buChar char="•"/>
            </a:pPr>
            <a:r>
              <a:rPr lang="en-US" altLang="zh-CN" sz="2000" dirty="0"/>
              <a:t>!=</a:t>
            </a:r>
            <a:r>
              <a:rPr lang="zh-CN" altLang="zh-CN" sz="2000" dirty="0"/>
              <a:t>：比较两个迭代器是否不等，主要用于迭代器与哨兵的比较；</a:t>
            </a:r>
          </a:p>
          <a:p>
            <a:pPr marL="457200" lvl="0" indent="-457200">
              <a:buFont typeface="Arial" panose="020B0604020202020204" pitchFamily="34" charset="0"/>
              <a:buChar char="•"/>
            </a:pPr>
            <a:r>
              <a:rPr lang="en-US" altLang="zh-CN" sz="2000" dirty="0"/>
              <a:t>++</a:t>
            </a:r>
            <a:r>
              <a:rPr lang="zh-CN" altLang="zh-CN" sz="2000" dirty="0"/>
              <a:t>：推进迭代器，使其“指向”当前元素的下一个，一般用前缀方式；</a:t>
            </a:r>
          </a:p>
          <a:p>
            <a:pPr marL="457200" lvl="0" indent="-457200">
              <a:buFont typeface="Arial" panose="020B0604020202020204" pitchFamily="34" charset="0"/>
              <a:buChar char="•"/>
            </a:pPr>
            <a:r>
              <a:rPr lang="en-US" altLang="zh-CN" sz="2000" dirty="0"/>
              <a:t>*</a:t>
            </a:r>
            <a:r>
              <a:rPr lang="zh-CN" altLang="zh-CN" sz="2000" dirty="0"/>
              <a:t>：返回迭代器</a:t>
            </a:r>
            <a:r>
              <a:rPr lang="en-US" altLang="zh-CN" sz="2000" dirty="0"/>
              <a:t>“</a:t>
            </a:r>
            <a:r>
              <a:rPr lang="zh-CN" altLang="zh-CN" sz="2000" dirty="0"/>
              <a:t>指向</a:t>
            </a:r>
            <a:r>
              <a:rPr lang="en-US" altLang="zh-CN" sz="2000" dirty="0"/>
              <a:t>”</a:t>
            </a:r>
            <a:r>
              <a:rPr lang="zh-CN" altLang="zh-CN" sz="2000" dirty="0"/>
              <a:t>的当前的元素。</a:t>
            </a:r>
          </a:p>
          <a:p>
            <a:pPr lvl="0"/>
            <a:r>
              <a:rPr lang="en-US" altLang="zh-CN" sz="2000" dirty="0" smtClean="0"/>
              <a:t>5</a:t>
            </a:r>
            <a:r>
              <a:rPr lang="zh-CN" altLang="en-US" sz="2000" dirty="0" smtClean="0"/>
              <a:t>）</a:t>
            </a:r>
            <a:r>
              <a:rPr lang="zh-CN" altLang="zh-CN" sz="2000" dirty="0" smtClean="0"/>
              <a:t>迭代</a:t>
            </a:r>
            <a:r>
              <a:rPr lang="zh-CN" altLang="zh-CN" sz="2000" dirty="0"/>
              <a:t>器类是容器类的内部类，并且是个依赖于容器类型参数的类模板</a:t>
            </a:r>
            <a:r>
              <a:rPr lang="zh-CN" altLang="zh-CN" sz="2000" dirty="0" smtClean="0"/>
              <a:t>。</a:t>
            </a:r>
            <a:endParaRPr lang="zh-CN" altLang="zh-CN" sz="2000" dirty="0"/>
          </a:p>
        </p:txBody>
      </p:sp>
      <p:sp>
        <p:nvSpPr>
          <p:cNvPr id="4" name="圆角矩形 3"/>
          <p:cNvSpPr/>
          <p:nvPr/>
        </p:nvSpPr>
        <p:spPr>
          <a:xfrm>
            <a:off x="2339752" y="1340768"/>
            <a:ext cx="4248472" cy="1928236"/>
          </a:xfrm>
          <a:prstGeom prst="roundRect">
            <a:avLst>
              <a:gd name="adj" fmla="val 5652"/>
            </a:avLst>
          </a:prstGeom>
          <a:solidFill>
            <a:srgbClr val="2F243C">
              <a:alpha val="89804"/>
            </a:srgb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effectLst>
                  <a:outerShdw blurRad="38100" dist="38100" dir="2700000" algn="tl">
                    <a:srgbClr val="000000">
                      <a:alpha val="43137"/>
                    </a:srgbClr>
                  </a:outerShdw>
                </a:effectLst>
                <a:latin typeface="微软雅黑" pitchFamily="34" charset="-122"/>
                <a:ea typeface="微软雅黑" pitchFamily="34" charset="-122"/>
              </a:rPr>
              <a:t>显然，迭代器应该成为绑定它的容器类的</a:t>
            </a:r>
            <a:r>
              <a:rPr lang="zh-CN" altLang="zh-CN" sz="24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友元</a:t>
            </a:r>
            <a:r>
              <a:rPr lang="zh-CN" altLang="zh-CN" sz="2400" dirty="0">
                <a:effectLst>
                  <a:outerShdw blurRad="38100" dist="38100" dir="2700000" algn="tl">
                    <a:srgbClr val="000000">
                      <a:alpha val="43137"/>
                    </a:srgbClr>
                  </a:outerShdw>
                </a:effectLst>
                <a:latin typeface="微软雅黑" pitchFamily="34" charset="-122"/>
                <a:ea typeface="微软雅黑" pitchFamily="34" charset="-122"/>
              </a:rPr>
              <a:t>，因为迭代器要访问该容器类的非公有成员。</a:t>
            </a:r>
          </a:p>
        </p:txBody>
      </p:sp>
      <p:sp>
        <p:nvSpPr>
          <p:cNvPr id="5" name="圆角矩形 4"/>
          <p:cNvSpPr/>
          <p:nvPr/>
        </p:nvSpPr>
        <p:spPr>
          <a:xfrm>
            <a:off x="2339752" y="3838337"/>
            <a:ext cx="4248472" cy="1928236"/>
          </a:xfrm>
          <a:prstGeom prst="roundRect">
            <a:avLst>
              <a:gd name="adj" fmla="val 5652"/>
            </a:avLst>
          </a:prstGeom>
          <a:solidFill>
            <a:schemeClr val="accent2">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effectLst>
                  <a:outerShdw blurRad="38100" dist="38100" dir="2700000" algn="tl">
                    <a:srgbClr val="000000">
                      <a:alpha val="43137"/>
                    </a:srgbClr>
                  </a:outerShdw>
                </a:effectLst>
                <a:latin typeface="微软雅黑" pitchFamily="34" charset="-122"/>
                <a:ea typeface="微软雅黑" pitchFamily="34" charset="-122"/>
              </a:rPr>
              <a:t>迭代器可以是一个独立的类模板，也可以是容器类的</a:t>
            </a:r>
            <a:r>
              <a:rPr lang="zh-CN" altLang="zh-CN" sz="24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成员模板</a:t>
            </a:r>
            <a:r>
              <a:rPr lang="zh-CN" altLang="zh-CN" sz="2400" dirty="0">
                <a:effectLst>
                  <a:outerShdw blurRad="38100" dist="38100" dir="2700000" algn="tl">
                    <a:srgbClr val="000000">
                      <a:alpha val="43137"/>
                    </a:srgbClr>
                  </a:outerShdw>
                </a:effectLst>
                <a:latin typeface="微软雅黑" pitchFamily="34" charset="-122"/>
                <a:ea typeface="微软雅黑" pitchFamily="34" charset="-122"/>
              </a:rPr>
              <a:t>。显然，后一种选择更加合理。</a:t>
            </a:r>
          </a:p>
        </p:txBody>
      </p:sp>
    </p:spTree>
    <p:extLst>
      <p:ext uri="{BB962C8B-B14F-4D97-AF65-F5344CB8AC3E}">
        <p14:creationId xmlns:p14="http://schemas.microsoft.com/office/powerpoint/2010/main" val="255397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up)">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up)">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up)">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up)">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up)">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250" fill="hold"/>
                                        <p:tgtEl>
                                          <p:spTgt spid="4"/>
                                        </p:tgtEl>
                                        <p:attrNameLst>
                                          <p:attrName>ppt_w</p:attrName>
                                        </p:attrNameLst>
                                      </p:cBhvr>
                                      <p:tavLst>
                                        <p:tav tm="0">
                                          <p:val>
                                            <p:fltVal val="0"/>
                                          </p:val>
                                        </p:tav>
                                        <p:tav tm="100000">
                                          <p:val>
                                            <p:strVal val="#ppt_w"/>
                                          </p:val>
                                        </p:tav>
                                      </p:tavLst>
                                    </p:anim>
                                    <p:anim calcmode="lin" valueType="num">
                                      <p:cBhvr>
                                        <p:cTn id="63" dur="250" fill="hold"/>
                                        <p:tgtEl>
                                          <p:spTgt spid="4"/>
                                        </p:tgtEl>
                                        <p:attrNameLst>
                                          <p:attrName>ppt_h</p:attrName>
                                        </p:attrNameLst>
                                      </p:cBhvr>
                                      <p:tavLst>
                                        <p:tav tm="0">
                                          <p:val>
                                            <p:fltVal val="0"/>
                                          </p:val>
                                        </p:tav>
                                        <p:tav tm="100000">
                                          <p:val>
                                            <p:strVal val="#ppt_h"/>
                                          </p:val>
                                        </p:tav>
                                      </p:tavLst>
                                    </p:anim>
                                    <p:anim calcmode="lin" valueType="num">
                                      <p:cBhvr>
                                        <p:cTn id="64" dur="250" fill="hold"/>
                                        <p:tgtEl>
                                          <p:spTgt spid="4"/>
                                        </p:tgtEl>
                                        <p:attrNameLst>
                                          <p:attrName>style.rotation</p:attrName>
                                        </p:attrNameLst>
                                      </p:cBhvr>
                                      <p:tavLst>
                                        <p:tav tm="0">
                                          <p:val>
                                            <p:fltVal val="90"/>
                                          </p:val>
                                        </p:tav>
                                        <p:tav tm="100000">
                                          <p:val>
                                            <p:fltVal val="0"/>
                                          </p:val>
                                        </p:tav>
                                      </p:tavLst>
                                    </p:anim>
                                    <p:animEffect transition="in" filter="fade">
                                      <p:cBhvr>
                                        <p:cTn id="65" dur="25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p:cTn id="70" dur="250" fill="hold"/>
                                        <p:tgtEl>
                                          <p:spTgt spid="5"/>
                                        </p:tgtEl>
                                        <p:attrNameLst>
                                          <p:attrName>ppt_w</p:attrName>
                                        </p:attrNameLst>
                                      </p:cBhvr>
                                      <p:tavLst>
                                        <p:tav tm="0">
                                          <p:val>
                                            <p:fltVal val="0"/>
                                          </p:val>
                                        </p:tav>
                                        <p:tav tm="100000">
                                          <p:val>
                                            <p:strVal val="#ppt_w"/>
                                          </p:val>
                                        </p:tav>
                                      </p:tavLst>
                                    </p:anim>
                                    <p:anim calcmode="lin" valueType="num">
                                      <p:cBhvr>
                                        <p:cTn id="71" dur="250" fill="hold"/>
                                        <p:tgtEl>
                                          <p:spTgt spid="5"/>
                                        </p:tgtEl>
                                        <p:attrNameLst>
                                          <p:attrName>ppt_h</p:attrName>
                                        </p:attrNameLst>
                                      </p:cBhvr>
                                      <p:tavLst>
                                        <p:tav tm="0">
                                          <p:val>
                                            <p:fltVal val="0"/>
                                          </p:val>
                                        </p:tav>
                                        <p:tav tm="100000">
                                          <p:val>
                                            <p:strVal val="#ppt_h"/>
                                          </p:val>
                                        </p:tav>
                                      </p:tavLst>
                                    </p:anim>
                                    <p:anim calcmode="lin" valueType="num">
                                      <p:cBhvr>
                                        <p:cTn id="72" dur="250" fill="hold"/>
                                        <p:tgtEl>
                                          <p:spTgt spid="5"/>
                                        </p:tgtEl>
                                        <p:attrNameLst>
                                          <p:attrName>style.rotation</p:attrName>
                                        </p:attrNameLst>
                                      </p:cBhvr>
                                      <p:tavLst>
                                        <p:tav tm="0">
                                          <p:val>
                                            <p:fltVal val="90"/>
                                          </p:val>
                                        </p:tav>
                                        <p:tav tm="100000">
                                          <p:val>
                                            <p:fltVal val="0"/>
                                          </p:val>
                                        </p:tav>
                                      </p:tavLst>
                                    </p:anim>
                                    <p:animEffect transition="in" filter="fade">
                                      <p:cBhvr>
                                        <p:cTn id="7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grpSp>
        <p:nvGrpSpPr>
          <p:cNvPr id="4" name="画布 2"/>
          <p:cNvGrpSpPr/>
          <p:nvPr/>
        </p:nvGrpSpPr>
        <p:grpSpPr>
          <a:xfrm>
            <a:off x="755576" y="1268760"/>
            <a:ext cx="7560840" cy="5184576"/>
            <a:chOff x="0" y="0"/>
            <a:chExt cx="4629421" cy="2639060"/>
          </a:xfrm>
        </p:grpSpPr>
        <p:sp>
          <p:nvSpPr>
            <p:cNvPr id="5" name="矩形 4"/>
            <p:cNvSpPr/>
            <p:nvPr/>
          </p:nvSpPr>
          <p:spPr>
            <a:xfrm>
              <a:off x="0" y="0"/>
              <a:ext cx="4625975" cy="2639060"/>
            </a:xfrm>
            <a:prstGeom prst="rect">
              <a:avLst/>
            </a:prstGeom>
          </p:spPr>
        </p:sp>
        <p:sp>
          <p:nvSpPr>
            <p:cNvPr id="6" name="圆角矩形 5"/>
            <p:cNvSpPr/>
            <p:nvPr/>
          </p:nvSpPr>
          <p:spPr>
            <a:xfrm>
              <a:off x="1008858" y="486969"/>
              <a:ext cx="2385779" cy="440972"/>
            </a:xfrm>
            <a:prstGeom prst="round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7" name="圆角矩形 6"/>
            <p:cNvSpPr/>
            <p:nvPr/>
          </p:nvSpPr>
          <p:spPr>
            <a:xfrm>
              <a:off x="924460" y="388961"/>
              <a:ext cx="2586251" cy="1523543"/>
            </a:xfrm>
            <a:prstGeom prst="roundRect">
              <a:avLst>
                <a:gd name="adj" fmla="val 551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8" name="椭圆 7"/>
            <p:cNvSpPr/>
            <p:nvPr/>
          </p:nvSpPr>
          <p:spPr>
            <a:xfrm>
              <a:off x="1306797" y="561901"/>
              <a:ext cx="238836" cy="232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9" name="椭圆 8"/>
            <p:cNvSpPr/>
            <p:nvPr/>
          </p:nvSpPr>
          <p:spPr>
            <a:xfrm>
              <a:off x="1602803" y="562138"/>
              <a:ext cx="238760" cy="23177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10" name="椭圆 9"/>
            <p:cNvSpPr/>
            <p:nvPr/>
          </p:nvSpPr>
          <p:spPr>
            <a:xfrm>
              <a:off x="1896230" y="562138"/>
              <a:ext cx="238760" cy="23177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11" name="椭圆 10"/>
            <p:cNvSpPr/>
            <p:nvPr/>
          </p:nvSpPr>
          <p:spPr>
            <a:xfrm>
              <a:off x="2585442" y="562138"/>
              <a:ext cx="238760" cy="23177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12" name="椭圆 11"/>
            <p:cNvSpPr/>
            <p:nvPr/>
          </p:nvSpPr>
          <p:spPr>
            <a:xfrm>
              <a:off x="2196480" y="500485"/>
              <a:ext cx="354841" cy="231775"/>
            </a:xfrm>
            <a:prstGeom prst="ellipse">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kern="100">
                  <a:effectLst/>
                  <a:latin typeface="Consolas" panose="020B0609020204030204" pitchFamily="49" charset="0"/>
                  <a:ea typeface="宋体" panose="02010600030101010101" pitchFamily="2" charset="-122"/>
                  <a:cs typeface="宋体" panose="02010600030101010101" pitchFamily="2" charset="-122"/>
                </a:rPr>
                <a:t>…</a:t>
              </a:r>
              <a:endParaRPr lang="zh-CN"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椭圆 12"/>
            <p:cNvSpPr/>
            <p:nvPr/>
          </p:nvSpPr>
          <p:spPr>
            <a:xfrm>
              <a:off x="2878869" y="562138"/>
              <a:ext cx="238760" cy="231775"/>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p>
          </p:txBody>
        </p:sp>
        <p:sp>
          <p:nvSpPr>
            <p:cNvPr id="14" name="矩形 13"/>
            <p:cNvSpPr/>
            <p:nvPr/>
          </p:nvSpPr>
          <p:spPr>
            <a:xfrm>
              <a:off x="1204439" y="1155578"/>
              <a:ext cx="573206" cy="593677"/>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Consolas" panose="020B0609020204030204" pitchFamily="49" charset="0"/>
                  <a:ea typeface="宋体" panose="02010600030101010101" pitchFamily="2" charset="-122"/>
                  <a:cs typeface="宋体" panose="02010600030101010101" pitchFamily="2" charset="-122"/>
                </a:rPr>
                <a:t> </a:t>
              </a:r>
              <a:endParaRPr lang="zh-CN" kern="100">
                <a:effectLst/>
                <a:latin typeface="Times New Roman" panose="02020603050405020304" pitchFamily="18" charset="0"/>
                <a:ea typeface="宋体" panose="02010600030101010101" pitchFamily="2" charset="-122"/>
                <a:cs typeface="宋体" panose="02010600030101010101" pitchFamily="2" charset="-122"/>
              </a:endParaRPr>
            </a:p>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迭代器</a:t>
              </a:r>
              <a:endParaRPr lang="zh-CN"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5" name="矩形 14"/>
            <p:cNvSpPr/>
            <p:nvPr/>
          </p:nvSpPr>
          <p:spPr>
            <a:xfrm>
              <a:off x="1247962" y="1199101"/>
              <a:ext cx="481916" cy="236257"/>
            </a:xfrm>
            <a:prstGeom prst="rect">
              <a:avLst/>
            </a:prstGeom>
            <a:solidFill>
              <a:schemeClr val="bg1">
                <a:lumMod val="75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100" kern="100">
                  <a:effectLst/>
                  <a:latin typeface="Consolas" panose="020B0609020204030204" pitchFamily="49" charset="0"/>
                  <a:ea typeface="宋体" panose="02010600030101010101" pitchFamily="2" charset="-122"/>
                  <a:cs typeface="宋体" panose="02010600030101010101" pitchFamily="2" charset="-122"/>
                </a:rPr>
                <a:t>内部指针</a:t>
              </a:r>
              <a:endParaRPr lang="zh-CN"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6" name="曲线连接符 15"/>
            <p:cNvCxnSpPr>
              <a:stCxn id="15" idx="0"/>
            </p:cNvCxnSpPr>
            <p:nvPr/>
          </p:nvCxnSpPr>
          <p:spPr>
            <a:xfrm rot="16200000" flipV="1">
              <a:off x="1253268" y="963448"/>
              <a:ext cx="405188" cy="66117"/>
            </a:xfrm>
            <a:prstGeom prst="curvedConnector3">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715095" y="1155578"/>
              <a:ext cx="572770" cy="59309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 </a:t>
              </a:r>
              <a:endParaRPr lang="zh-CN" sz="240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迭代器</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矩形 17"/>
            <p:cNvSpPr/>
            <p:nvPr/>
          </p:nvSpPr>
          <p:spPr>
            <a:xfrm>
              <a:off x="2758910" y="1199393"/>
              <a:ext cx="481330" cy="236220"/>
            </a:xfrm>
            <a:prstGeom prst="rect">
              <a:avLst/>
            </a:prstGeom>
            <a:solidFill>
              <a:schemeClr val="bg1">
                <a:lumMod val="75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100" kern="100">
                  <a:effectLst/>
                  <a:latin typeface="Consolas" panose="020B0609020204030204" pitchFamily="49" charset="0"/>
                  <a:ea typeface="宋体" panose="02010600030101010101" pitchFamily="2" charset="-122"/>
                  <a:cs typeface="宋体" panose="02010600030101010101" pitchFamily="2" charset="-122"/>
                </a:rPr>
                <a:t>内部指针</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9" name="曲线连接符 18"/>
            <p:cNvCxnSpPr>
              <a:stCxn id="18" idx="0"/>
            </p:cNvCxnSpPr>
            <p:nvPr/>
          </p:nvCxnSpPr>
          <p:spPr>
            <a:xfrm rot="5400000" flipH="1" flipV="1">
              <a:off x="2796835" y="996653"/>
              <a:ext cx="405480" cy="1"/>
            </a:xfrm>
            <a:prstGeom prst="curvedConnector3">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圆角矩形标注 19"/>
            <p:cNvSpPr/>
            <p:nvPr/>
          </p:nvSpPr>
          <p:spPr>
            <a:xfrm>
              <a:off x="55448" y="487074"/>
              <a:ext cx="498144" cy="306839"/>
            </a:xfrm>
            <a:prstGeom prst="wedgeRoundRectCallout">
              <a:avLst>
                <a:gd name="adj1" fmla="val 124722"/>
                <a:gd name="adj2" fmla="val 10500"/>
                <a:gd name="adj3" fmla="val 16667"/>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容器</a:t>
              </a:r>
              <a:endParaRPr lang="zh-CN"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 name="圆角矩形标注 20"/>
            <p:cNvSpPr/>
            <p:nvPr/>
          </p:nvSpPr>
          <p:spPr>
            <a:xfrm>
              <a:off x="948703" y="34797"/>
              <a:ext cx="1453487" cy="306705"/>
            </a:xfrm>
            <a:prstGeom prst="wedgeRoundRectCallout">
              <a:avLst>
                <a:gd name="adj1" fmla="val 3724"/>
                <a:gd name="adj2" fmla="val 121731"/>
                <a:gd name="adj3" fmla="val 16667"/>
              </a:avLst>
            </a:prstGeom>
            <a:solidFill>
              <a:schemeClr val="lt1">
                <a:alpha val="58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存储在容器内部的数据</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圆角矩形标注 21"/>
            <p:cNvSpPr/>
            <p:nvPr/>
          </p:nvSpPr>
          <p:spPr>
            <a:xfrm>
              <a:off x="36041" y="1976075"/>
              <a:ext cx="1452880" cy="306705"/>
            </a:xfrm>
            <a:prstGeom prst="wedgeRoundRectCallout">
              <a:avLst>
                <a:gd name="adj1" fmla="val 41309"/>
                <a:gd name="adj2" fmla="val -118544"/>
                <a:gd name="adj3" fmla="val 16667"/>
              </a:avLst>
            </a:prstGeom>
            <a:solidFill>
              <a:schemeClr val="lt1">
                <a:alpha val="58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Consolas" panose="020B0609020204030204" pitchFamily="49" charset="0"/>
                  <a:ea typeface="宋体" panose="02010600030101010101" pitchFamily="2" charset="-122"/>
                  <a:cs typeface="宋体" panose="02010600030101010101" pitchFamily="2" charset="-122"/>
                </a:rPr>
                <a:t>begin()</a:t>
              </a:r>
              <a:r>
                <a:rPr lang="zh-CN" sz="1200" kern="100">
                  <a:effectLst/>
                  <a:latin typeface="Consolas" panose="020B0609020204030204" pitchFamily="49" charset="0"/>
                  <a:ea typeface="宋体" panose="02010600030101010101" pitchFamily="2" charset="-122"/>
                  <a:cs typeface="宋体" panose="02010600030101010101" pitchFamily="2" charset="-122"/>
                </a:rPr>
                <a:t>产生的迭代器</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23" name="圆角矩形标注 22"/>
            <p:cNvSpPr/>
            <p:nvPr/>
          </p:nvSpPr>
          <p:spPr>
            <a:xfrm>
              <a:off x="3176541" y="1963375"/>
              <a:ext cx="1452880" cy="306705"/>
            </a:xfrm>
            <a:prstGeom prst="wedgeRoundRectCallout">
              <a:avLst>
                <a:gd name="adj1" fmla="val -51688"/>
                <a:gd name="adj2" fmla="val -116319"/>
                <a:gd name="adj3" fmla="val 16667"/>
              </a:avLst>
            </a:prstGeom>
            <a:solidFill>
              <a:schemeClr val="lt1">
                <a:alpha val="58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Consolas" panose="020B0609020204030204" pitchFamily="49" charset="0"/>
                  <a:ea typeface="宋体" panose="02010600030101010101" pitchFamily="2" charset="-122"/>
                  <a:cs typeface="宋体" panose="02010600030101010101" pitchFamily="2" charset="-122"/>
                </a:rPr>
                <a:t>end()</a:t>
              </a:r>
              <a:r>
                <a:rPr lang="zh-CN" sz="1200" kern="100">
                  <a:effectLst/>
                  <a:latin typeface="Consolas" panose="020B0609020204030204" pitchFamily="49" charset="0"/>
                  <a:ea typeface="宋体" panose="02010600030101010101" pitchFamily="2" charset="-122"/>
                  <a:cs typeface="宋体" panose="02010600030101010101" pitchFamily="2" charset="-122"/>
                </a:rPr>
                <a:t>产生的迭代器</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24" name="矩形 23"/>
            <p:cNvSpPr/>
            <p:nvPr/>
          </p:nvSpPr>
          <p:spPr>
            <a:xfrm>
              <a:off x="1841563" y="1153912"/>
              <a:ext cx="572770" cy="593090"/>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Consolas" panose="020B0609020204030204" pitchFamily="49" charset="0"/>
                  <a:ea typeface="宋体" panose="02010600030101010101" pitchFamily="2" charset="-122"/>
                  <a:cs typeface="宋体" panose="02010600030101010101" pitchFamily="2" charset="-122"/>
                </a:rPr>
                <a:t> </a:t>
              </a:r>
              <a:endParaRPr lang="zh-CN" sz="240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迭代器</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25" name="矩形 24"/>
            <p:cNvSpPr/>
            <p:nvPr/>
          </p:nvSpPr>
          <p:spPr>
            <a:xfrm>
              <a:off x="1885378" y="1197727"/>
              <a:ext cx="481330" cy="236220"/>
            </a:xfrm>
            <a:prstGeom prst="rect">
              <a:avLst/>
            </a:prstGeom>
            <a:solidFill>
              <a:schemeClr val="bg1">
                <a:lumMod val="75000"/>
              </a:schemeClr>
            </a:solidFill>
            <a:ln w="9525">
              <a:prstDash val="dash"/>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100" kern="100">
                  <a:effectLst/>
                  <a:latin typeface="Consolas" panose="020B0609020204030204" pitchFamily="49" charset="0"/>
                  <a:ea typeface="宋体" panose="02010600030101010101" pitchFamily="2" charset="-122"/>
                  <a:cs typeface="宋体" panose="02010600030101010101" pitchFamily="2" charset="-122"/>
                </a:rPr>
                <a:t>内部指针</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6" name="曲线连接符 25"/>
            <p:cNvCxnSpPr>
              <a:stCxn id="25" idx="0"/>
              <a:endCxn id="9" idx="4"/>
            </p:cNvCxnSpPr>
            <p:nvPr/>
          </p:nvCxnSpPr>
          <p:spPr>
            <a:xfrm rot="16200000" flipV="1">
              <a:off x="1722206" y="793890"/>
              <a:ext cx="403814" cy="403860"/>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圆角矩形标注 26"/>
            <p:cNvSpPr/>
            <p:nvPr/>
          </p:nvSpPr>
          <p:spPr>
            <a:xfrm>
              <a:off x="1602803" y="1972778"/>
              <a:ext cx="1452880" cy="306705"/>
            </a:xfrm>
            <a:prstGeom prst="wedgeRoundRectCallout">
              <a:avLst>
                <a:gd name="adj1" fmla="val -22098"/>
                <a:gd name="adj2" fmla="val -122994"/>
                <a:gd name="adj3" fmla="val 16667"/>
              </a:avLst>
            </a:prstGeom>
            <a:solidFill>
              <a:schemeClr val="lt1">
                <a:alpha val="58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Consolas" panose="020B0609020204030204" pitchFamily="49" charset="0"/>
                  <a:ea typeface="宋体" panose="02010600030101010101" pitchFamily="2" charset="-122"/>
                  <a:cs typeface="宋体" panose="02010600030101010101" pitchFamily="2" charset="-122"/>
                </a:rPr>
                <a:t>++</a:t>
              </a:r>
              <a:r>
                <a:rPr lang="zh-CN" sz="1200" kern="100">
                  <a:effectLst/>
                  <a:latin typeface="Consolas" panose="020B0609020204030204" pitchFamily="49" charset="0"/>
                  <a:ea typeface="宋体" panose="02010600030101010101" pitchFamily="2" charset="-122"/>
                  <a:cs typeface="宋体" panose="02010600030101010101" pitchFamily="2" charset="-122"/>
                </a:rPr>
                <a:t>运算使迭代器移动</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圆角矩形标注 27"/>
            <p:cNvSpPr/>
            <p:nvPr/>
          </p:nvSpPr>
          <p:spPr>
            <a:xfrm>
              <a:off x="1247962" y="2331865"/>
              <a:ext cx="1807721" cy="306705"/>
            </a:xfrm>
            <a:prstGeom prst="wedgeRoundRectCallout">
              <a:avLst>
                <a:gd name="adj1" fmla="val -37295"/>
                <a:gd name="adj2" fmla="val -41937"/>
                <a:gd name="adj3" fmla="val 16667"/>
              </a:avLst>
            </a:prstGeom>
            <a:solidFill>
              <a:schemeClr val="lt1">
                <a:alpha val="58000"/>
              </a:schemeClr>
            </a:solidFill>
            <a:ln w="9525">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a:effectLst/>
                  <a:latin typeface="Consolas" panose="020B0609020204030204" pitchFamily="49" charset="0"/>
                  <a:ea typeface="宋体" panose="02010600030101010101" pitchFamily="2" charset="-122"/>
                  <a:cs typeface="宋体" panose="02010600030101010101" pitchFamily="2" charset="-122"/>
                </a:rPr>
                <a:t>图</a:t>
              </a:r>
              <a:r>
                <a:rPr lang="en-US" sz="1400" kern="100">
                  <a:effectLst/>
                  <a:latin typeface="Consolas" panose="020B0609020204030204" pitchFamily="49" charset="0"/>
                  <a:ea typeface="宋体" panose="02010600030101010101" pitchFamily="2" charset="-122"/>
                  <a:cs typeface="宋体" panose="02010600030101010101" pitchFamily="2" charset="-122"/>
                </a:rPr>
                <a:t>10-1 </a:t>
              </a:r>
              <a:r>
                <a:rPr lang="zh-CN" sz="1400" kern="100">
                  <a:effectLst/>
                  <a:latin typeface="Consolas" panose="020B0609020204030204" pitchFamily="49" charset="0"/>
                  <a:ea typeface="宋体" panose="02010600030101010101" pitchFamily="2" charset="-122"/>
                  <a:cs typeface="宋体" panose="02010600030101010101" pitchFamily="2" charset="-122"/>
                </a:rPr>
                <a:t>迭代器的工作原理</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圆角矩形标注 28"/>
            <p:cNvSpPr/>
            <p:nvPr/>
          </p:nvSpPr>
          <p:spPr>
            <a:xfrm>
              <a:off x="3636161" y="1199367"/>
              <a:ext cx="988846" cy="593873"/>
            </a:xfrm>
            <a:prstGeom prst="wedgeRoundRectCallout">
              <a:avLst>
                <a:gd name="adj1" fmla="val -83616"/>
                <a:gd name="adj2" fmla="val 8035"/>
                <a:gd name="adj3" fmla="val 16667"/>
              </a:avLst>
            </a:prstGeom>
            <a:solidFill>
              <a:schemeClr val="lt1">
                <a:alpha val="58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客户代码能看到迭代器</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圆角矩形标注 29"/>
            <p:cNvSpPr/>
            <p:nvPr/>
          </p:nvSpPr>
          <p:spPr>
            <a:xfrm>
              <a:off x="3637896" y="296006"/>
              <a:ext cx="988695" cy="593725"/>
            </a:xfrm>
            <a:prstGeom prst="wedgeRoundRectCallout">
              <a:avLst>
                <a:gd name="adj1" fmla="val -76070"/>
                <a:gd name="adj2" fmla="val 19537"/>
                <a:gd name="adj3" fmla="val 16667"/>
              </a:avLst>
            </a:prstGeom>
            <a:solidFill>
              <a:schemeClr val="lt1">
                <a:alpha val="58000"/>
              </a:schemeClr>
            </a:solid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Consolas" panose="020B0609020204030204" pitchFamily="49" charset="0"/>
                  <a:ea typeface="宋体" panose="02010600030101010101" pitchFamily="2" charset="-122"/>
                  <a:cs typeface="宋体" panose="02010600030101010101" pitchFamily="2" charset="-122"/>
                </a:rPr>
                <a:t>这部分对客户代码隐藏了</a:t>
              </a:r>
              <a:endParaRPr lang="zh-CN" sz="2400">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5386695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en-US" altLang="zh-CN" sz="2400" dirty="0" smtClean="0"/>
              <a:t>1.</a:t>
            </a:r>
            <a:r>
              <a:rPr lang="zh-CN" altLang="en-US" sz="2400" dirty="0"/>
              <a:t>伪</a:t>
            </a:r>
            <a:r>
              <a:rPr lang="zh-CN" altLang="en-US" sz="2400" dirty="0" smtClean="0"/>
              <a:t>迭代器</a:t>
            </a:r>
            <a:endParaRPr lang="en-US" altLang="zh-CN" sz="2400" dirty="0" smtClean="0"/>
          </a:p>
          <a:p>
            <a:r>
              <a:rPr lang="zh-CN" altLang="zh-CN" sz="2000" dirty="0"/>
              <a:t>考虑为</a:t>
            </a:r>
            <a:r>
              <a:rPr lang="en-US" altLang="zh-CN" sz="2000" dirty="0"/>
              <a:t>array</a:t>
            </a:r>
            <a:r>
              <a:rPr lang="zh-CN" altLang="zh-CN" sz="2000" dirty="0"/>
              <a:t>类模板设计一个迭代器。这个类模板的特点是：内部采用与数组完全相同的顺序存储结构，而对于这类存储结构的遍历用指针就完全可以了，并且，指针的复制、比较、推进和提取都是编译器能够直接处理的。基于此，我们可以不必为该类模板设计一个完整的迭代器类，而是将指针“包装”一下，使这种包装看起来像是一个类（的行为）。那么，我们关心的，就是为容器设计</a:t>
            </a:r>
            <a:r>
              <a:rPr lang="en-US" altLang="zh-CN" sz="2000" dirty="0"/>
              <a:t>begin()</a:t>
            </a:r>
            <a:r>
              <a:rPr lang="zh-CN" altLang="zh-CN" sz="2000" dirty="0"/>
              <a:t>和</a:t>
            </a:r>
            <a:r>
              <a:rPr lang="en-US" altLang="zh-CN" sz="2000" dirty="0"/>
              <a:t>end()</a:t>
            </a:r>
            <a:r>
              <a:rPr lang="zh-CN" altLang="zh-CN" sz="2000" dirty="0"/>
              <a:t>成员。具体做法是：</a:t>
            </a:r>
          </a:p>
          <a:p>
            <a:pPr marL="342900" lvl="0" indent="-342900">
              <a:buFont typeface="Arial" panose="020B0604020202020204" pitchFamily="34" charset="0"/>
              <a:buChar char="•"/>
            </a:pPr>
            <a:r>
              <a:rPr lang="zh-CN" altLang="zh-CN" sz="2000" dirty="0"/>
              <a:t>用</a:t>
            </a:r>
            <a:r>
              <a:rPr lang="en-US" altLang="zh-CN" sz="2000" dirty="0" err="1"/>
              <a:t>typedef</a:t>
            </a:r>
            <a:r>
              <a:rPr lang="zh-CN" altLang="zh-CN" sz="2000" dirty="0"/>
              <a:t>为指针类型取一个别名，即将</a:t>
            </a:r>
            <a:r>
              <a:rPr lang="en-US" altLang="zh-CN" sz="2000" dirty="0"/>
              <a:t>T*</a:t>
            </a:r>
            <a:r>
              <a:rPr lang="zh-CN" altLang="zh-CN" sz="2000" dirty="0"/>
              <a:t>取别名为</a:t>
            </a:r>
            <a:r>
              <a:rPr lang="en-US" altLang="zh-CN" sz="2000" dirty="0"/>
              <a:t>iterator</a:t>
            </a:r>
            <a:r>
              <a:rPr lang="zh-CN" altLang="zh-CN" sz="2000" dirty="0"/>
              <a:t>；</a:t>
            </a:r>
          </a:p>
          <a:p>
            <a:pPr marL="342900" lvl="0" indent="-342900">
              <a:buFont typeface="Arial" panose="020B0604020202020204" pitchFamily="34" charset="0"/>
              <a:buChar char="•"/>
            </a:pPr>
            <a:r>
              <a:rPr lang="en-US" altLang="zh-CN" sz="2000" dirty="0"/>
              <a:t>begin()</a:t>
            </a:r>
            <a:r>
              <a:rPr lang="zh-CN" altLang="zh-CN" sz="2000" dirty="0"/>
              <a:t>的原型为：</a:t>
            </a:r>
          </a:p>
          <a:p>
            <a:r>
              <a:rPr lang="en-US" altLang="zh-CN" sz="2000" dirty="0" smtClean="0"/>
              <a:t>	iterator </a:t>
            </a:r>
            <a:r>
              <a:rPr lang="en-US" altLang="zh-CN" sz="2000" dirty="0"/>
              <a:t>begin();</a:t>
            </a:r>
            <a:endParaRPr lang="zh-CN" altLang="zh-CN" sz="2000" dirty="0"/>
          </a:p>
          <a:p>
            <a:r>
              <a:rPr lang="en-US" altLang="zh-CN" sz="2000" dirty="0" smtClean="0"/>
              <a:t>	</a:t>
            </a:r>
            <a:r>
              <a:rPr lang="zh-CN" altLang="zh-CN" sz="2000" dirty="0" smtClean="0"/>
              <a:t>它</a:t>
            </a:r>
            <a:r>
              <a:rPr lang="zh-CN" altLang="zh-CN" sz="2000" dirty="0"/>
              <a:t>返回内部数组的首地址；</a:t>
            </a:r>
          </a:p>
          <a:p>
            <a:pPr marL="342900" lvl="0" indent="-342900">
              <a:buFont typeface="Arial" panose="020B0604020202020204" pitchFamily="34" charset="0"/>
              <a:buChar char="•"/>
            </a:pPr>
            <a:r>
              <a:rPr lang="en-US" altLang="zh-CN" sz="2000" dirty="0"/>
              <a:t>end()</a:t>
            </a:r>
            <a:r>
              <a:rPr lang="zh-CN" altLang="zh-CN" sz="2000" dirty="0"/>
              <a:t>的原型为：</a:t>
            </a:r>
          </a:p>
          <a:p>
            <a:r>
              <a:rPr lang="en-US" altLang="zh-CN" sz="2000" dirty="0"/>
              <a:t>	iterator end();</a:t>
            </a:r>
            <a:endParaRPr lang="zh-CN" altLang="zh-CN" sz="2000" dirty="0"/>
          </a:p>
          <a:p>
            <a:r>
              <a:rPr lang="en-US" altLang="zh-CN" sz="2000" dirty="0"/>
              <a:t>	</a:t>
            </a:r>
            <a:r>
              <a:rPr lang="zh-CN" altLang="zh-CN" sz="2000" dirty="0"/>
              <a:t>它返回哨兵，即内部数组最后一个元素的</a:t>
            </a:r>
            <a:r>
              <a:rPr lang="en-US" altLang="zh-CN" sz="2000" dirty="0"/>
              <a:t>“</a:t>
            </a:r>
            <a:r>
              <a:rPr lang="zh-CN" altLang="zh-CN" sz="2000" dirty="0"/>
              <a:t>后一个元素</a:t>
            </a:r>
            <a:r>
              <a:rPr lang="en-US" altLang="zh-CN" sz="2000" dirty="0"/>
              <a:t>”</a:t>
            </a:r>
            <a:r>
              <a:rPr lang="zh-CN" altLang="zh-CN" sz="2000" dirty="0"/>
              <a:t>的地址。</a:t>
            </a:r>
            <a:endParaRPr lang="en-US" altLang="zh-CN" sz="2400" dirty="0"/>
          </a:p>
        </p:txBody>
      </p:sp>
    </p:spTree>
    <p:extLst>
      <p:ext uri="{BB962C8B-B14F-4D97-AF65-F5344CB8AC3E}">
        <p14:creationId xmlns:p14="http://schemas.microsoft.com/office/powerpoint/2010/main" val="1910227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pic>
        <p:nvPicPr>
          <p:cNvPr id="3" name="图片 2"/>
          <p:cNvPicPr>
            <a:picLocks noChangeAspect="1"/>
          </p:cNvPicPr>
          <p:nvPr/>
        </p:nvPicPr>
        <p:blipFill>
          <a:blip r:embed="rId3"/>
          <a:stretch>
            <a:fillRect/>
          </a:stretch>
        </p:blipFill>
        <p:spPr>
          <a:xfrm>
            <a:off x="323528" y="1916832"/>
            <a:ext cx="8670756" cy="3168352"/>
          </a:xfrm>
          <a:prstGeom prst="rect">
            <a:avLst/>
          </a:prstGeom>
        </p:spPr>
      </p:pic>
    </p:spTree>
    <p:extLst>
      <p:ext uri="{BB962C8B-B14F-4D97-AF65-F5344CB8AC3E}">
        <p14:creationId xmlns:p14="http://schemas.microsoft.com/office/powerpoint/2010/main" val="15191432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pic>
        <p:nvPicPr>
          <p:cNvPr id="5" name="图片 4"/>
          <p:cNvPicPr>
            <a:picLocks noChangeAspect="1"/>
          </p:cNvPicPr>
          <p:nvPr/>
        </p:nvPicPr>
        <p:blipFill>
          <a:blip r:embed="rId3"/>
          <a:stretch>
            <a:fillRect/>
          </a:stretch>
        </p:blipFill>
        <p:spPr>
          <a:xfrm>
            <a:off x="1410805" y="908720"/>
            <a:ext cx="6314839" cy="5832648"/>
          </a:xfrm>
          <a:prstGeom prst="rect">
            <a:avLst/>
          </a:prstGeom>
          <a:ln w="38100">
            <a:solidFill>
              <a:srgbClr val="FF0000"/>
            </a:solidFill>
          </a:ln>
        </p:spPr>
      </p:pic>
    </p:spTree>
    <p:extLst>
      <p:ext uri="{BB962C8B-B14F-4D97-AF65-F5344CB8AC3E}">
        <p14:creationId xmlns:p14="http://schemas.microsoft.com/office/powerpoint/2010/main" val="30429422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pic>
        <p:nvPicPr>
          <p:cNvPr id="3" name="图片 2"/>
          <p:cNvPicPr>
            <a:picLocks noChangeAspect="1"/>
          </p:cNvPicPr>
          <p:nvPr/>
        </p:nvPicPr>
        <p:blipFill>
          <a:blip r:embed="rId3"/>
          <a:stretch>
            <a:fillRect/>
          </a:stretch>
        </p:blipFill>
        <p:spPr>
          <a:xfrm>
            <a:off x="182435" y="1988840"/>
            <a:ext cx="8771579" cy="3888432"/>
          </a:xfrm>
          <a:prstGeom prst="rect">
            <a:avLst/>
          </a:prstGeom>
          <a:ln w="38100">
            <a:solidFill>
              <a:srgbClr val="FF0000"/>
            </a:solidFill>
          </a:ln>
        </p:spPr>
      </p:pic>
    </p:spTree>
    <p:extLst>
      <p:ext uri="{BB962C8B-B14F-4D97-AF65-F5344CB8AC3E}">
        <p14:creationId xmlns:p14="http://schemas.microsoft.com/office/powerpoint/2010/main" val="12125616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en-US" altLang="zh-CN" sz="2400" dirty="0"/>
              <a:t>2</a:t>
            </a:r>
            <a:r>
              <a:rPr lang="en-US" altLang="zh-CN" sz="2400" dirty="0" smtClean="0"/>
              <a:t>.</a:t>
            </a:r>
            <a:r>
              <a:rPr lang="zh-CN" altLang="en-US" sz="2400" dirty="0"/>
              <a:t>真正</a:t>
            </a:r>
            <a:r>
              <a:rPr lang="zh-CN" altLang="en-US" sz="2400" dirty="0" smtClean="0"/>
              <a:t>的迭代器</a:t>
            </a:r>
            <a:endParaRPr lang="en-US" altLang="zh-CN" sz="2400" dirty="0" smtClean="0"/>
          </a:p>
          <a:p>
            <a:r>
              <a:rPr lang="zh-CN" altLang="zh-CN" sz="2200" dirty="0"/>
              <a:t>以</a:t>
            </a:r>
            <a:r>
              <a:rPr lang="en-US" altLang="zh-CN" sz="2200" dirty="0" err="1"/>
              <a:t>linkedList</a:t>
            </a:r>
            <a:r>
              <a:rPr lang="zh-CN" altLang="zh-CN" sz="2200" dirty="0"/>
              <a:t>容器为例，它应该拥有一个完整的</a:t>
            </a:r>
            <a:r>
              <a:rPr lang="en-US" altLang="zh-CN" sz="2200" dirty="0"/>
              <a:t>iterator</a:t>
            </a:r>
            <a:r>
              <a:rPr lang="zh-CN" altLang="zh-CN" sz="2200" dirty="0"/>
              <a:t>迭代器类（模板）。这个迭代器的结构和功能至少是：</a:t>
            </a:r>
          </a:p>
          <a:p>
            <a:pPr marL="342900" lvl="0" indent="-342900">
              <a:buFont typeface="Arial" panose="020B0604020202020204" pitchFamily="34" charset="0"/>
              <a:buChar char="•"/>
            </a:pPr>
            <a:r>
              <a:rPr lang="zh-CN" altLang="zh-CN" sz="2200" dirty="0"/>
              <a:t>内部有一个指针，它与容器内部链式存储结构的头指针类型相同；</a:t>
            </a:r>
          </a:p>
          <a:p>
            <a:pPr marL="342900" lvl="0" indent="-342900">
              <a:buFont typeface="Arial" panose="020B0604020202020204" pitchFamily="34" charset="0"/>
              <a:buChar char="•"/>
            </a:pPr>
            <a:r>
              <a:rPr lang="zh-CN" altLang="zh-CN" sz="2200" dirty="0"/>
              <a:t>能用构造函数产生一个首迭代器，其内部指针与容器的头指针有相同值，即指向相同的节点；</a:t>
            </a:r>
          </a:p>
          <a:p>
            <a:pPr marL="342900" lvl="0" indent="-342900">
              <a:buFont typeface="Arial" panose="020B0604020202020204" pitchFamily="34" charset="0"/>
              <a:buChar char="•"/>
            </a:pPr>
            <a:r>
              <a:rPr lang="zh-CN" altLang="zh-CN" sz="2200" dirty="0"/>
              <a:t>能有构造函数产生一个哨兵迭代器，其内部指针为</a:t>
            </a:r>
            <a:r>
              <a:rPr lang="en-US" altLang="zh-CN" sz="2200" dirty="0" err="1"/>
              <a:t>nullptr</a:t>
            </a:r>
            <a:r>
              <a:rPr lang="zh-CN" altLang="zh-CN" sz="2200" dirty="0"/>
              <a:t>，因为容器链式存储的结尾就是一个</a:t>
            </a:r>
            <a:r>
              <a:rPr lang="en-US" altLang="zh-CN" sz="2200" dirty="0" err="1"/>
              <a:t>nullptr</a:t>
            </a:r>
            <a:r>
              <a:rPr lang="zh-CN" altLang="zh-CN" sz="2200" dirty="0"/>
              <a:t>；</a:t>
            </a:r>
          </a:p>
          <a:p>
            <a:pPr marL="342900" lvl="0" indent="-342900">
              <a:buFont typeface="Arial" panose="020B0604020202020204" pitchFamily="34" charset="0"/>
              <a:buChar char="•"/>
            </a:pPr>
            <a:r>
              <a:rPr lang="zh-CN" altLang="zh-CN" sz="2200" dirty="0"/>
              <a:t>重载了</a:t>
            </a:r>
            <a:r>
              <a:rPr lang="en-US" altLang="zh-CN" sz="2200" dirty="0"/>
              <a:t>=</a:t>
            </a:r>
            <a:r>
              <a:rPr lang="zh-CN" altLang="zh-CN" sz="2200" dirty="0"/>
              <a:t>、</a:t>
            </a:r>
            <a:r>
              <a:rPr lang="en-US" altLang="zh-CN" sz="2200" dirty="0"/>
              <a:t>!=</a:t>
            </a:r>
            <a:r>
              <a:rPr lang="zh-CN" altLang="zh-CN" sz="2200" dirty="0"/>
              <a:t>、</a:t>
            </a:r>
            <a:r>
              <a:rPr lang="en-US" altLang="zh-CN" sz="2200" dirty="0"/>
              <a:t>++</a:t>
            </a:r>
            <a:r>
              <a:rPr lang="zh-CN" altLang="zh-CN" sz="2200" dirty="0"/>
              <a:t>、</a:t>
            </a:r>
            <a:r>
              <a:rPr lang="en-US" altLang="zh-CN" sz="2200" dirty="0"/>
              <a:t>*</a:t>
            </a:r>
            <a:r>
              <a:rPr lang="zh-CN" altLang="zh-CN" sz="2200" dirty="0"/>
              <a:t>运算符，分别完成复制、比较、推进和提取的功能。</a:t>
            </a:r>
          </a:p>
          <a:p>
            <a:r>
              <a:rPr lang="zh-CN" altLang="zh-CN" sz="2200" dirty="0"/>
              <a:t>容器的</a:t>
            </a:r>
            <a:r>
              <a:rPr lang="en-US" altLang="zh-CN" sz="2200" dirty="0"/>
              <a:t>begin()</a:t>
            </a:r>
            <a:r>
              <a:rPr lang="zh-CN" altLang="zh-CN" sz="2200" dirty="0"/>
              <a:t>和</a:t>
            </a:r>
            <a:r>
              <a:rPr lang="en-US" altLang="zh-CN" sz="2200" dirty="0"/>
              <a:t>end()</a:t>
            </a:r>
            <a:r>
              <a:rPr lang="zh-CN" altLang="zh-CN" sz="2200" dirty="0"/>
              <a:t>应该是这样的：</a:t>
            </a:r>
          </a:p>
          <a:p>
            <a:pPr marL="342900" lvl="0" indent="-342900">
              <a:buFont typeface="Arial" panose="020B0604020202020204" pitchFamily="34" charset="0"/>
              <a:buChar char="•"/>
            </a:pPr>
            <a:r>
              <a:rPr lang="en-US" altLang="zh-CN" sz="2200" dirty="0"/>
              <a:t>iterator begin()</a:t>
            </a:r>
            <a:r>
              <a:rPr lang="zh-CN" altLang="zh-CN" sz="2200" dirty="0"/>
              <a:t>：返回的首迭代器；</a:t>
            </a:r>
          </a:p>
          <a:p>
            <a:pPr marL="342900" indent="-342900">
              <a:buFont typeface="Arial" panose="020B0604020202020204" pitchFamily="34" charset="0"/>
              <a:buChar char="•"/>
            </a:pPr>
            <a:r>
              <a:rPr lang="en-US" altLang="zh-CN" sz="2200" dirty="0"/>
              <a:t>iterator end()</a:t>
            </a:r>
            <a:r>
              <a:rPr lang="zh-CN" altLang="zh-CN" sz="2200" dirty="0"/>
              <a:t>：返回哨兵迭代器。</a:t>
            </a:r>
            <a:endParaRPr lang="en-US" altLang="zh-CN" sz="2200" dirty="0"/>
          </a:p>
        </p:txBody>
      </p:sp>
      <p:sp>
        <p:nvSpPr>
          <p:cNvPr id="4" name="圆角矩形 3"/>
          <p:cNvSpPr/>
          <p:nvPr/>
        </p:nvSpPr>
        <p:spPr>
          <a:xfrm>
            <a:off x="1547664" y="2132856"/>
            <a:ext cx="6120680" cy="3080364"/>
          </a:xfrm>
          <a:prstGeom prst="roundRect">
            <a:avLst>
              <a:gd name="adj" fmla="val 5652"/>
            </a:avLst>
          </a:prstGeom>
          <a:solidFill>
            <a:schemeClr val="accent1">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从上面的程序示例可以看到，借助于</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C++</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的关键技术，可以将容器类设计成与</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类型</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完全</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无关</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的形式；而通过使用</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迭代器</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，程序员可以自己掌控类型。这无疑极大地</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提升</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了程序设计的</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灵活性</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，同时又没有破坏</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数据封装</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的原则。</a:t>
            </a:r>
          </a:p>
        </p:txBody>
      </p:sp>
    </p:spTree>
    <p:extLst>
      <p:ext uri="{BB962C8B-B14F-4D97-AF65-F5344CB8AC3E}">
        <p14:creationId xmlns:p14="http://schemas.microsoft.com/office/powerpoint/2010/main" val="54594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pic>
        <p:nvPicPr>
          <p:cNvPr id="6" name="图片 5"/>
          <p:cNvPicPr>
            <a:picLocks noChangeAspect="1"/>
          </p:cNvPicPr>
          <p:nvPr/>
        </p:nvPicPr>
        <p:blipFill>
          <a:blip r:embed="rId3"/>
          <a:stretch>
            <a:fillRect/>
          </a:stretch>
        </p:blipFill>
        <p:spPr>
          <a:xfrm>
            <a:off x="400048" y="908720"/>
            <a:ext cx="8336353" cy="5832648"/>
          </a:xfrm>
          <a:prstGeom prst="rect">
            <a:avLst/>
          </a:prstGeom>
          <a:ln w="38100">
            <a:solidFill>
              <a:srgbClr val="FF0000"/>
            </a:solidFill>
          </a:ln>
        </p:spPr>
      </p:pic>
    </p:spTree>
    <p:extLst>
      <p:ext uri="{BB962C8B-B14F-4D97-AF65-F5344CB8AC3E}">
        <p14:creationId xmlns:p14="http://schemas.microsoft.com/office/powerpoint/2010/main" val="13524924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pic>
        <p:nvPicPr>
          <p:cNvPr id="3" name="图片 2"/>
          <p:cNvPicPr>
            <a:picLocks noChangeAspect="1"/>
          </p:cNvPicPr>
          <p:nvPr/>
        </p:nvPicPr>
        <p:blipFill>
          <a:blip r:embed="rId3"/>
          <a:stretch>
            <a:fillRect/>
          </a:stretch>
        </p:blipFill>
        <p:spPr>
          <a:xfrm>
            <a:off x="653032" y="1052736"/>
            <a:ext cx="8027285" cy="5490836"/>
          </a:xfrm>
          <a:prstGeom prst="rect">
            <a:avLst/>
          </a:prstGeom>
          <a:ln w="38100">
            <a:solidFill>
              <a:srgbClr val="FF0000"/>
            </a:solidFill>
          </a:ln>
        </p:spPr>
      </p:pic>
    </p:spTree>
    <p:extLst>
      <p:ext uri="{BB962C8B-B14F-4D97-AF65-F5344CB8AC3E}">
        <p14:creationId xmlns:p14="http://schemas.microsoft.com/office/powerpoint/2010/main" val="3593206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pic>
        <p:nvPicPr>
          <p:cNvPr id="3" name="图片 2"/>
          <p:cNvPicPr>
            <a:picLocks noChangeAspect="1"/>
          </p:cNvPicPr>
          <p:nvPr/>
        </p:nvPicPr>
        <p:blipFill>
          <a:blip r:embed="rId3"/>
          <a:stretch>
            <a:fillRect/>
          </a:stretch>
        </p:blipFill>
        <p:spPr>
          <a:xfrm>
            <a:off x="149893" y="980728"/>
            <a:ext cx="8886603" cy="5256584"/>
          </a:xfrm>
          <a:prstGeom prst="rect">
            <a:avLst/>
          </a:prstGeom>
          <a:ln w="38100">
            <a:solidFill>
              <a:srgbClr val="FF0000"/>
            </a:solidFill>
          </a:ln>
        </p:spPr>
      </p:pic>
    </p:spTree>
    <p:extLst>
      <p:ext uri="{BB962C8B-B14F-4D97-AF65-F5344CB8AC3E}">
        <p14:creationId xmlns:p14="http://schemas.microsoft.com/office/powerpoint/2010/main" val="27739289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pic>
        <p:nvPicPr>
          <p:cNvPr id="3" name="图片 2"/>
          <p:cNvPicPr>
            <a:picLocks noChangeAspect="1"/>
          </p:cNvPicPr>
          <p:nvPr/>
        </p:nvPicPr>
        <p:blipFill>
          <a:blip r:embed="rId3"/>
          <a:stretch>
            <a:fillRect/>
          </a:stretch>
        </p:blipFill>
        <p:spPr>
          <a:xfrm>
            <a:off x="97431" y="1124744"/>
            <a:ext cx="8941587" cy="4824536"/>
          </a:xfrm>
          <a:prstGeom prst="rect">
            <a:avLst/>
          </a:prstGeom>
          <a:ln w="38100">
            <a:solidFill>
              <a:srgbClr val="FF0000"/>
            </a:solidFill>
          </a:ln>
        </p:spPr>
      </p:pic>
    </p:spTree>
    <p:extLst>
      <p:ext uri="{BB962C8B-B14F-4D97-AF65-F5344CB8AC3E}">
        <p14:creationId xmlns:p14="http://schemas.microsoft.com/office/powerpoint/2010/main" val="32436501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en-US" altLang="zh-CN" dirty="0" smtClean="0"/>
              <a:t>3.</a:t>
            </a:r>
            <a:r>
              <a:rPr lang="zh-CN" altLang="en-US" dirty="0" smtClean="0"/>
              <a:t>逆向迭代器</a:t>
            </a:r>
            <a:endParaRPr lang="en-US" altLang="zh-CN" dirty="0"/>
          </a:p>
          <a:p>
            <a:r>
              <a:rPr lang="en-US" altLang="zh-CN" dirty="0" smtClean="0"/>
              <a:t>4.</a:t>
            </a:r>
            <a:r>
              <a:rPr lang="zh-CN" altLang="en-US" dirty="0" smtClean="0"/>
              <a:t>更多的迭代器</a:t>
            </a:r>
            <a:endParaRPr lang="en-US" altLang="zh-CN" dirty="0" smtClean="0"/>
          </a:p>
          <a:p>
            <a:r>
              <a:rPr lang="en-US" altLang="zh-CN" dirty="0" smtClean="0"/>
              <a:t>5.</a:t>
            </a:r>
            <a:r>
              <a:rPr lang="zh-CN" altLang="en-US" dirty="0" smtClean="0"/>
              <a:t>基于范围的</a:t>
            </a:r>
            <a:r>
              <a:rPr lang="en-US" altLang="zh-CN" dirty="0" smtClean="0"/>
              <a:t>for</a:t>
            </a:r>
            <a:r>
              <a:rPr lang="zh-CN" altLang="en-US" dirty="0" smtClean="0"/>
              <a:t>用于迭代器</a:t>
            </a:r>
            <a:endParaRPr lang="en-US" altLang="zh-CN" dirty="0" smtClean="0"/>
          </a:p>
          <a:p>
            <a:r>
              <a:rPr lang="en-US" altLang="zh-CN" dirty="0">
                <a:solidFill>
                  <a:srgbClr val="FF0000"/>
                </a:solidFill>
              </a:rPr>
              <a:t>for (auto </a:t>
            </a:r>
            <a:r>
              <a:rPr lang="en-US" altLang="zh-CN" dirty="0" err="1">
                <a:solidFill>
                  <a:srgbClr val="FF0000"/>
                </a:solidFill>
              </a:rPr>
              <a:t>val</a:t>
            </a:r>
            <a:r>
              <a:rPr lang="en-US" altLang="zh-CN" dirty="0">
                <a:solidFill>
                  <a:srgbClr val="FF0000"/>
                </a:solidFill>
              </a:rPr>
              <a:t> : list) </a:t>
            </a:r>
            <a:r>
              <a:rPr lang="en-US" altLang="zh-CN" dirty="0" err="1">
                <a:solidFill>
                  <a:srgbClr val="FF0000"/>
                </a:solidFill>
              </a:rPr>
              <a:t>std</a:t>
            </a:r>
            <a:r>
              <a:rPr lang="en-US" altLang="zh-CN" dirty="0">
                <a:solidFill>
                  <a:srgbClr val="FF0000"/>
                </a:solidFill>
              </a:rPr>
              <a:t>::</a:t>
            </a:r>
            <a:r>
              <a:rPr lang="en-US" altLang="zh-CN" dirty="0" err="1">
                <a:solidFill>
                  <a:srgbClr val="FF0000"/>
                </a:solidFill>
              </a:rPr>
              <a:t>cout</a:t>
            </a:r>
            <a:r>
              <a:rPr lang="en-US" altLang="zh-CN" dirty="0">
                <a:solidFill>
                  <a:srgbClr val="FF0000"/>
                </a:solidFill>
              </a:rPr>
              <a:t> &lt;&lt; </a:t>
            </a:r>
            <a:r>
              <a:rPr lang="en-US" altLang="zh-CN" dirty="0" err="1">
                <a:solidFill>
                  <a:srgbClr val="FF0000"/>
                </a:solidFill>
              </a:rPr>
              <a:t>val</a:t>
            </a:r>
            <a:r>
              <a:rPr lang="en-US" altLang="zh-CN" dirty="0">
                <a:solidFill>
                  <a:srgbClr val="FF0000"/>
                </a:solidFill>
              </a:rPr>
              <a:t> &lt;&lt; ' ';</a:t>
            </a:r>
            <a:endParaRPr lang="zh-CN" altLang="zh-CN" dirty="0">
              <a:solidFill>
                <a:srgbClr val="FF0000"/>
              </a:solidFill>
            </a:endParaRPr>
          </a:p>
          <a:p>
            <a:endParaRPr lang="en-US" altLang="zh-CN" dirty="0" smtClean="0"/>
          </a:p>
        </p:txBody>
      </p:sp>
    </p:spTree>
    <p:extLst>
      <p:ext uri="{BB962C8B-B14F-4D97-AF65-F5344CB8AC3E}">
        <p14:creationId xmlns:p14="http://schemas.microsoft.com/office/powerpoint/2010/main" val="33344890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75815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782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pic>
        <p:nvPicPr>
          <p:cNvPr id="3" name="图片 2"/>
          <p:cNvPicPr>
            <a:picLocks noChangeAspect="1"/>
          </p:cNvPicPr>
          <p:nvPr/>
        </p:nvPicPr>
        <p:blipFill>
          <a:blip r:embed="rId3"/>
          <a:stretch>
            <a:fillRect/>
          </a:stretch>
        </p:blipFill>
        <p:spPr>
          <a:xfrm>
            <a:off x="179512" y="980728"/>
            <a:ext cx="8842258" cy="5544616"/>
          </a:xfrm>
          <a:prstGeom prst="rect">
            <a:avLst/>
          </a:prstGeom>
        </p:spPr>
      </p:pic>
    </p:spTree>
    <p:extLst>
      <p:ext uri="{BB962C8B-B14F-4D97-AF65-F5344CB8AC3E}">
        <p14:creationId xmlns:p14="http://schemas.microsoft.com/office/powerpoint/2010/main" val="16157065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89698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786337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789003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r>
              <a:rPr lang="zh-CN" altLang="zh-CN" dirty="0"/>
              <a:t>一般情况下，容器类的设计都显得比较纯粹，只支持</a:t>
            </a:r>
            <a:r>
              <a:rPr lang="zh-CN" altLang="zh-CN" dirty="0">
                <a:solidFill>
                  <a:srgbClr val="FF0000"/>
                </a:solidFill>
              </a:rPr>
              <a:t>紧密</a:t>
            </a:r>
            <a:r>
              <a:rPr lang="zh-CN" altLang="zh-CN" dirty="0"/>
              <a:t>相关的操作。这是有意义的，以免容器的服务对象被限制。如果需要更多的操作，那么就需要设计</a:t>
            </a:r>
            <a:r>
              <a:rPr lang="zh-CN" altLang="zh-CN" dirty="0">
                <a:solidFill>
                  <a:srgbClr val="FF0000"/>
                </a:solidFill>
              </a:rPr>
              <a:t>额外</a:t>
            </a:r>
            <a:r>
              <a:rPr lang="zh-CN" altLang="zh-CN" dirty="0"/>
              <a:t>的操作函数。显然，这些函数一定是</a:t>
            </a:r>
            <a:r>
              <a:rPr lang="zh-CN" altLang="zh-CN" dirty="0">
                <a:solidFill>
                  <a:srgbClr val="FF0000"/>
                </a:solidFill>
              </a:rPr>
              <a:t>模板</a:t>
            </a:r>
            <a:r>
              <a:rPr lang="zh-CN" altLang="zh-CN" dirty="0"/>
              <a:t>，这样才能做到与容器种类以及容器存储的元素类型无关。而这些类型无关的函数一般被称为“</a:t>
            </a:r>
            <a:r>
              <a:rPr lang="zh-CN" altLang="zh-CN" dirty="0">
                <a:solidFill>
                  <a:srgbClr val="FF0000"/>
                </a:solidFill>
              </a:rPr>
              <a:t>泛型算法</a:t>
            </a:r>
            <a:r>
              <a:rPr lang="en-US" altLang="zh-CN" dirty="0">
                <a:solidFill>
                  <a:srgbClr val="FF0000"/>
                </a:solidFill>
              </a:rPr>
              <a:t>(generic algorithm)</a:t>
            </a:r>
            <a:r>
              <a:rPr lang="zh-CN" altLang="zh-CN" dirty="0"/>
              <a:t>”</a:t>
            </a:r>
            <a:r>
              <a:rPr lang="zh-CN" altLang="zh-CN" dirty="0" smtClean="0"/>
              <a:t>。</a:t>
            </a:r>
            <a:endParaRPr lang="zh-CN" altLang="zh-CN" dirty="0"/>
          </a:p>
        </p:txBody>
      </p:sp>
    </p:spTree>
    <p:extLst>
      <p:ext uri="{BB962C8B-B14F-4D97-AF65-F5344CB8AC3E}">
        <p14:creationId xmlns:p14="http://schemas.microsoft.com/office/powerpoint/2010/main" val="10135280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4" name="内容占位符 3"/>
          <p:cNvSpPr>
            <a:spLocks noGrp="1"/>
          </p:cNvSpPr>
          <p:nvPr>
            <p:ph idx="1"/>
          </p:nvPr>
        </p:nvSpPr>
        <p:spPr/>
        <p:txBody>
          <a:bodyPr/>
          <a:lstStyle/>
          <a:p>
            <a:r>
              <a:rPr lang="zh-CN" altLang="en-US" b="1" dirty="0">
                <a:effectLst/>
              </a:rPr>
              <a:t>泛型：可以操作在不同的容器类型之上。</a:t>
            </a:r>
          </a:p>
          <a:p>
            <a:r>
              <a:rPr lang="zh-CN" altLang="en-US" b="1" dirty="0">
                <a:solidFill>
                  <a:srgbClr val="FF0000"/>
                </a:solidFill>
                <a:effectLst/>
              </a:rPr>
              <a:t>算法：实现共同的操作。</a:t>
            </a:r>
          </a:p>
          <a:p>
            <a:r>
              <a:rPr lang="zh-CN" altLang="en-US" b="1" dirty="0">
                <a:effectLst/>
              </a:rPr>
              <a:t>注意：大多数算法是通过遍历由两个迭代器标记的一段元素来实现其功能。</a:t>
            </a:r>
          </a:p>
          <a:p>
            <a:r>
              <a:rPr lang="en-US" altLang="zh-CN" b="1" dirty="0">
                <a:solidFill>
                  <a:srgbClr val="FF0000"/>
                </a:solidFill>
                <a:effectLst/>
              </a:rPr>
              <a:t>1</a:t>
            </a:r>
            <a:r>
              <a:rPr lang="en-US" altLang="zh-CN" b="1" dirty="0" smtClean="0">
                <a:solidFill>
                  <a:srgbClr val="FF0000"/>
                </a:solidFill>
                <a:effectLst/>
              </a:rPr>
              <a:t>. </a:t>
            </a:r>
            <a:r>
              <a:rPr lang="zh-CN" altLang="en-US" b="1" dirty="0" smtClean="0">
                <a:solidFill>
                  <a:srgbClr val="FF0000"/>
                </a:solidFill>
                <a:effectLst/>
              </a:rPr>
              <a:t>泛</a:t>
            </a:r>
            <a:r>
              <a:rPr lang="zh-CN" altLang="en-US" b="1" dirty="0">
                <a:solidFill>
                  <a:srgbClr val="FF0000"/>
                </a:solidFill>
                <a:effectLst/>
              </a:rPr>
              <a:t>型算法本身从不执行容器提供的操作，只是单独依赖迭代器和迭代器操作实现。</a:t>
            </a:r>
          </a:p>
          <a:p>
            <a:r>
              <a:rPr lang="en-US" altLang="zh-CN" b="1" dirty="0">
                <a:effectLst/>
              </a:rPr>
              <a:t>2</a:t>
            </a:r>
            <a:r>
              <a:rPr lang="en-US" altLang="zh-CN" b="1" dirty="0" smtClean="0">
                <a:effectLst/>
              </a:rPr>
              <a:t>. </a:t>
            </a:r>
            <a:r>
              <a:rPr lang="zh-CN" altLang="en-US" b="1" dirty="0" smtClean="0">
                <a:effectLst/>
              </a:rPr>
              <a:t>使用</a:t>
            </a:r>
            <a:r>
              <a:rPr lang="zh-CN" altLang="en-US" b="1" dirty="0">
                <a:effectLst/>
              </a:rPr>
              <a:t>“普通”的迭代器时，算法从不修改基础容器的大小</a:t>
            </a:r>
            <a:r>
              <a:rPr lang="zh-CN" altLang="en-US" b="1" dirty="0" smtClean="0">
                <a:effectLst/>
              </a:rPr>
              <a:t>。算法</a:t>
            </a:r>
            <a:r>
              <a:rPr lang="zh-CN" altLang="en-US" b="1" dirty="0">
                <a:effectLst/>
              </a:rPr>
              <a:t>也许会改变存储在容器中元素的值，也许会在容器内移动元素，但是，算法从不直接添加或删除元素。</a:t>
            </a:r>
          </a:p>
          <a:p>
            <a:endParaRPr lang="zh-CN" altLang="en-US" b="1" dirty="0"/>
          </a:p>
        </p:txBody>
      </p:sp>
    </p:spTree>
    <p:extLst>
      <p:ext uri="{BB962C8B-B14F-4D97-AF65-F5344CB8AC3E}">
        <p14:creationId xmlns:p14="http://schemas.microsoft.com/office/powerpoint/2010/main" val="323676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r>
              <a:rPr lang="zh-CN" altLang="en-US" sz="2800" b="1" dirty="0">
                <a:effectLst/>
              </a:rPr>
              <a:t>只读算法</a:t>
            </a:r>
          </a:p>
          <a:p>
            <a:pPr marL="342900" indent="-342900">
              <a:buFont typeface="Wingdings" panose="05000000000000000000" pitchFamily="2" charset="2"/>
              <a:buChar char="l"/>
            </a:pPr>
            <a:r>
              <a:rPr lang="en-US" altLang="zh-CN" sz="2800" b="1" dirty="0" smtClean="0">
                <a:solidFill>
                  <a:srgbClr val="FF0000"/>
                </a:solidFill>
                <a:effectLst/>
              </a:rPr>
              <a:t>accumulate(b</a:t>
            </a:r>
            <a:r>
              <a:rPr lang="en-US" altLang="zh-CN" sz="2800" b="1" dirty="0">
                <a:solidFill>
                  <a:srgbClr val="FF0000"/>
                </a:solidFill>
                <a:effectLst/>
              </a:rPr>
              <a:t>, e, t) </a:t>
            </a:r>
            <a:endParaRPr lang="en-US" altLang="zh-CN" sz="2800" b="1" dirty="0" smtClean="0">
              <a:solidFill>
                <a:srgbClr val="FF0000"/>
              </a:solidFill>
              <a:effectLst/>
            </a:endParaRPr>
          </a:p>
          <a:p>
            <a:r>
              <a:rPr lang="en-US" altLang="zh-CN" sz="2800" b="1" dirty="0" smtClean="0">
                <a:effectLst/>
              </a:rPr>
              <a:t>b</a:t>
            </a:r>
            <a:r>
              <a:rPr lang="en-US" altLang="zh-CN" sz="2800" b="1" dirty="0">
                <a:effectLst/>
              </a:rPr>
              <a:t>, e</a:t>
            </a:r>
            <a:r>
              <a:rPr lang="zh-CN" altLang="en-US" sz="2800" b="1" dirty="0">
                <a:effectLst/>
              </a:rPr>
              <a:t>均为迭代器，指定要累加的元素范围，</a:t>
            </a:r>
            <a:r>
              <a:rPr lang="en-US" altLang="zh-CN" sz="2800" b="1" dirty="0">
                <a:effectLst/>
              </a:rPr>
              <a:t>t</a:t>
            </a:r>
            <a:r>
              <a:rPr lang="zh-CN" altLang="en-US" sz="2800" b="1" dirty="0">
                <a:effectLst/>
              </a:rPr>
              <a:t>为累加的起始值</a:t>
            </a:r>
          </a:p>
          <a:p>
            <a:r>
              <a:rPr lang="zh-CN" altLang="en-US" sz="2800" b="1" dirty="0">
                <a:effectLst/>
              </a:rPr>
              <a:t>注意：</a:t>
            </a:r>
            <a:r>
              <a:rPr lang="en-US" altLang="zh-CN" sz="2800" b="1" dirty="0">
                <a:effectLst/>
              </a:rPr>
              <a:t>accumulate</a:t>
            </a:r>
            <a:r>
              <a:rPr lang="zh-CN" altLang="en-US" sz="2800" b="1" dirty="0">
                <a:effectLst/>
              </a:rPr>
              <a:t>算法返回累加的结果，其返回类型就是其第三个实参的类型</a:t>
            </a:r>
          </a:p>
          <a:p>
            <a:r>
              <a:rPr lang="en-US" altLang="zh-CN" sz="2800" b="1" dirty="0">
                <a:effectLst/>
              </a:rPr>
              <a:t>1. </a:t>
            </a:r>
            <a:r>
              <a:rPr lang="zh-CN" altLang="en-US" sz="2800" b="1" dirty="0">
                <a:effectLst/>
              </a:rPr>
              <a:t>调用该函数时必须传递一个起始值，否则，</a:t>
            </a:r>
            <a:r>
              <a:rPr lang="en-US" altLang="zh-CN" sz="2800" b="1" dirty="0">
                <a:effectLst/>
              </a:rPr>
              <a:t>accumulate</a:t>
            </a:r>
            <a:r>
              <a:rPr lang="zh-CN" altLang="en-US" sz="2800" b="1" dirty="0">
                <a:effectLst/>
              </a:rPr>
              <a:t>将不知道使用什么起始值</a:t>
            </a:r>
          </a:p>
          <a:p>
            <a:r>
              <a:rPr lang="en-US" altLang="zh-CN" sz="2800" b="1" dirty="0">
                <a:effectLst/>
              </a:rPr>
              <a:t>2. </a:t>
            </a:r>
            <a:r>
              <a:rPr lang="zh-CN" altLang="en-US" sz="2800" b="1" dirty="0">
                <a:effectLst/>
              </a:rPr>
              <a:t>容器内的元素类型必须与第三个实参的类型匹配，或者可以转换为第三个实参的类型。</a:t>
            </a:r>
          </a:p>
          <a:p>
            <a:endParaRPr lang="zh-CN" altLang="en-US" sz="2400" dirty="0"/>
          </a:p>
        </p:txBody>
      </p:sp>
    </p:spTree>
    <p:extLst>
      <p:ext uri="{BB962C8B-B14F-4D97-AF65-F5344CB8AC3E}">
        <p14:creationId xmlns:p14="http://schemas.microsoft.com/office/powerpoint/2010/main" val="27166826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r>
              <a:rPr lang="zh-CN" altLang="en-US" sz="2800" b="1" dirty="0">
                <a:effectLst/>
              </a:rPr>
              <a:t>只读算法</a:t>
            </a:r>
          </a:p>
          <a:p>
            <a:pPr marL="342900" indent="-342900">
              <a:buFont typeface="Wingdings" panose="05000000000000000000" pitchFamily="2" charset="2"/>
              <a:buChar char="l"/>
            </a:pPr>
            <a:r>
              <a:rPr lang="en-US" altLang="zh-CN" sz="2800" b="1" dirty="0">
                <a:solidFill>
                  <a:srgbClr val="FF0000"/>
                </a:solidFill>
                <a:effectLst/>
              </a:rPr>
              <a:t>find()</a:t>
            </a:r>
          </a:p>
          <a:p>
            <a:pPr marL="342900" indent="-342900">
              <a:buFont typeface="Wingdings" panose="05000000000000000000" pitchFamily="2" charset="2"/>
              <a:buChar char="l"/>
            </a:pPr>
            <a:r>
              <a:rPr lang="en-US" altLang="zh-CN" sz="2800" b="1" dirty="0" err="1" smtClean="0">
                <a:solidFill>
                  <a:srgbClr val="FF0000"/>
                </a:solidFill>
                <a:effectLst/>
              </a:rPr>
              <a:t>find_first_of</a:t>
            </a:r>
            <a:r>
              <a:rPr lang="en-US" altLang="zh-CN" sz="2800" b="1" dirty="0" smtClean="0">
                <a:solidFill>
                  <a:srgbClr val="FF0000"/>
                </a:solidFill>
                <a:effectLst/>
              </a:rPr>
              <a:t>(b1</a:t>
            </a:r>
            <a:r>
              <a:rPr lang="en-US" altLang="zh-CN" sz="2800" b="1" dirty="0">
                <a:solidFill>
                  <a:srgbClr val="FF0000"/>
                </a:solidFill>
                <a:effectLst/>
              </a:rPr>
              <a:t>, e1, b2, e2</a:t>
            </a:r>
            <a:r>
              <a:rPr lang="en-US" altLang="zh-CN" sz="2800" b="1" dirty="0" smtClean="0">
                <a:solidFill>
                  <a:srgbClr val="FF0000"/>
                </a:solidFill>
                <a:effectLst/>
              </a:rPr>
              <a:t>)</a:t>
            </a:r>
          </a:p>
          <a:p>
            <a:r>
              <a:rPr lang="en-US" altLang="zh-CN" sz="2800" b="1" dirty="0" smtClean="0">
                <a:effectLst/>
              </a:rPr>
              <a:t>b1,e1</a:t>
            </a:r>
            <a:r>
              <a:rPr lang="zh-CN" altLang="en-US" sz="2800" b="1" dirty="0">
                <a:effectLst/>
              </a:rPr>
              <a:t>和</a:t>
            </a:r>
            <a:r>
              <a:rPr lang="en-US" altLang="zh-CN" sz="2800" b="1" dirty="0">
                <a:effectLst/>
              </a:rPr>
              <a:t>b2,e2</a:t>
            </a:r>
            <a:r>
              <a:rPr lang="zh-CN" altLang="en-US" sz="2800" b="1" dirty="0">
                <a:effectLst/>
              </a:rPr>
              <a:t>为两组迭代器，分别标记两段元素范围，在第一段范围内查找与第二段范围中任意元素匹配的元素，然后返回一个迭代器，指向第一个匹配的元素。</a:t>
            </a:r>
          </a:p>
          <a:p>
            <a:r>
              <a:rPr lang="zh-CN" altLang="en-US" sz="2800" b="1" dirty="0" smtClean="0">
                <a:effectLst/>
              </a:rPr>
              <a:t>注意</a:t>
            </a:r>
            <a:r>
              <a:rPr lang="zh-CN" altLang="en-US" sz="2800" b="1" dirty="0">
                <a:effectLst/>
              </a:rPr>
              <a:t>：每对迭代器中，两个实参的类型必须精确匹配，但不要求两对之间的类型匹配，特别是，元素可存储在不同类型的序列中，只要这两个序列的元素可以比较。</a:t>
            </a:r>
          </a:p>
          <a:p>
            <a:endParaRPr lang="zh-CN" altLang="en-US" sz="2400" dirty="0"/>
          </a:p>
        </p:txBody>
      </p:sp>
    </p:spTree>
    <p:extLst>
      <p:ext uri="{BB962C8B-B14F-4D97-AF65-F5344CB8AC3E}">
        <p14:creationId xmlns:p14="http://schemas.microsoft.com/office/powerpoint/2010/main" val="32475750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r>
              <a:rPr lang="en-US" altLang="zh-CN" dirty="0"/>
              <a:t>10.5.1 </a:t>
            </a:r>
            <a:r>
              <a:rPr lang="zh-CN" altLang="zh-CN" dirty="0"/>
              <a:t>泛型算法函数的设计</a:t>
            </a:r>
          </a:p>
          <a:p>
            <a:pPr lvl="0"/>
            <a:r>
              <a:rPr lang="en-US" altLang="zh-CN" dirty="0" smtClean="0"/>
              <a:t>1. </a:t>
            </a:r>
            <a:r>
              <a:rPr lang="zh-CN" altLang="zh-CN" dirty="0" smtClean="0"/>
              <a:t>仅</a:t>
            </a:r>
            <a:r>
              <a:rPr lang="zh-CN" altLang="zh-CN" dirty="0"/>
              <a:t>使用迭代器的泛型算法</a:t>
            </a:r>
          </a:p>
          <a:p>
            <a:r>
              <a:rPr lang="zh-CN" altLang="zh-CN" dirty="0"/>
              <a:t>考虑这样一种操作：统计</a:t>
            </a:r>
            <a:r>
              <a:rPr lang="en-US" altLang="zh-CN" dirty="0"/>
              <a:t>List</a:t>
            </a:r>
            <a:r>
              <a:rPr lang="zh-CN" altLang="zh-CN" dirty="0"/>
              <a:t>列表中元素的数目</a:t>
            </a:r>
            <a:r>
              <a:rPr lang="zh-CN" altLang="zh-CN" dirty="0" smtClean="0"/>
              <a:t>。</a:t>
            </a:r>
            <a:endParaRPr lang="en-US" altLang="zh-CN" dirty="0" smtClean="0"/>
          </a:p>
          <a:p>
            <a:r>
              <a:rPr lang="zh-CN" altLang="en-US" i="1" dirty="0" smtClean="0">
                <a:solidFill>
                  <a:srgbClr val="7030A0"/>
                </a:solidFill>
              </a:rPr>
              <a:t>提问：如何设计？提示：统计是一种遍历。</a:t>
            </a:r>
            <a:endParaRPr lang="en-US" altLang="zh-CN" i="1" dirty="0">
              <a:solidFill>
                <a:srgbClr val="7030A0"/>
              </a:solidFill>
            </a:endParaRPr>
          </a:p>
          <a:p>
            <a:r>
              <a:rPr lang="zh-CN" altLang="zh-CN" dirty="0" smtClean="0"/>
              <a:t>为了</a:t>
            </a:r>
            <a:r>
              <a:rPr lang="zh-CN" altLang="zh-CN" dirty="0"/>
              <a:t>实现类型无关，我们可以这么设计计数函数：它使用迭代器作为参数，用以标识统计的范围；其返回值是</a:t>
            </a:r>
            <a:r>
              <a:rPr lang="en-US" altLang="zh-CN" dirty="0" err="1"/>
              <a:t>size_t</a:t>
            </a:r>
            <a:r>
              <a:rPr lang="zh-CN" altLang="zh-CN" dirty="0"/>
              <a:t>类型，表示统计结果。</a:t>
            </a:r>
          </a:p>
        </p:txBody>
      </p:sp>
      <p:sp>
        <p:nvSpPr>
          <p:cNvPr id="4" name="圆角矩形 3"/>
          <p:cNvSpPr/>
          <p:nvPr/>
        </p:nvSpPr>
        <p:spPr>
          <a:xfrm>
            <a:off x="1284515" y="1268760"/>
            <a:ext cx="6696744" cy="3168352"/>
          </a:xfrm>
          <a:prstGeom prst="roundRect">
            <a:avLst>
              <a:gd name="adj" fmla="val 5652"/>
            </a:avLst>
          </a:prstGeom>
          <a:solidFill>
            <a:schemeClr val="accent5">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&gt;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size_t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count(</a:t>
            </a:r>
            <a:r>
              <a:rPr lang="en-US" altLang="zh-CN" sz="24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itrBegin</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itrEnd</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size_t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cnt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 0;</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for (</a:t>
            </a:r>
            <a:r>
              <a:rPr lang="en-US" altLang="zh-CN" sz="24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itrBegin</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itrEnd</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cnt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return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cnt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 4"/>
          <p:cNvSpPr/>
          <p:nvPr/>
        </p:nvSpPr>
        <p:spPr>
          <a:xfrm>
            <a:off x="1284515" y="4725144"/>
            <a:ext cx="6696744" cy="1440160"/>
          </a:xfrm>
          <a:prstGeom prst="roundRect">
            <a:avLst>
              <a:gd name="adj" fmla="val 5652"/>
            </a:avLst>
          </a:prstGeom>
          <a:solidFill>
            <a:schemeClr val="accent3">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List&lt;</a:t>
            </a:r>
            <a:r>
              <a:rPr lang="en-US" altLang="zh-CN" sz="2400" dirty="0" err="1" smtClean="0">
                <a:effectLst>
                  <a:outerShdw blurRad="38100" dist="38100" dir="2700000" algn="tl">
                    <a:srgbClr val="000000">
                      <a:alpha val="43137"/>
                    </a:srgbClr>
                  </a:outerShdw>
                </a:effectLst>
                <a:latin typeface="微软雅黑" pitchFamily="34" charset="-122"/>
                <a:ea typeface="微软雅黑" pitchFamily="34" charset="-122"/>
              </a:rPr>
              <a:t>int</a:t>
            </a:r>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&gt; </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list;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err="1" smtClean="0">
                <a:effectLst>
                  <a:outerShdw blurRad="38100" dist="38100" dir="2700000" algn="tl">
                    <a:srgbClr val="000000">
                      <a:alpha val="43137"/>
                    </a:srgbClr>
                  </a:outerShdw>
                </a:effectLst>
                <a:latin typeface="微软雅黑" pitchFamily="34" charset="-122"/>
                <a:ea typeface="微软雅黑" pitchFamily="34" charset="-122"/>
              </a:rPr>
              <a:t>cout</a:t>
            </a:r>
            <a:r>
              <a:rPr lang="en-US" altLang="zh-CN" sz="2400" dirty="0" smtClean="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&lt;&lt; count(</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itr.begin</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itr.end</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&lt;&lt;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endl</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圆角矩形 5"/>
          <p:cNvSpPr/>
          <p:nvPr/>
        </p:nvSpPr>
        <p:spPr>
          <a:xfrm>
            <a:off x="1284515" y="4687775"/>
            <a:ext cx="6721627" cy="1440160"/>
          </a:xfrm>
          <a:prstGeom prst="roundRect">
            <a:avLst>
              <a:gd name="adj" fmla="val 5652"/>
            </a:avLst>
          </a:prstGeom>
          <a:solidFill>
            <a:schemeClr val="accent1">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000" dirty="0">
                <a:effectLst>
                  <a:outerShdw blurRad="38100" dist="38100" dir="2700000" algn="tl">
                    <a:srgbClr val="000000">
                      <a:alpha val="43137"/>
                    </a:srgbClr>
                  </a:outerShdw>
                </a:effectLst>
                <a:latin typeface="微软雅黑" pitchFamily="34" charset="-122"/>
                <a:ea typeface="微软雅黑" pitchFamily="34" charset="-122"/>
              </a:rPr>
              <a:t>从上面的代码可以看到，算法</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count</a:t>
            </a:r>
            <a:r>
              <a:rPr lang="zh-CN" altLang="zh-CN" sz="2000" dirty="0">
                <a:effectLst>
                  <a:outerShdw blurRad="38100" dist="38100" dir="2700000" algn="tl">
                    <a:srgbClr val="000000">
                      <a:alpha val="43137"/>
                    </a:srgbClr>
                  </a:outerShdw>
                </a:effectLst>
                <a:latin typeface="微软雅黑" pitchFamily="34" charset="-122"/>
                <a:ea typeface="微软雅黑" pitchFamily="34" charset="-122"/>
              </a:rPr>
              <a:t>是充分独立于类型的。这是一件好事，但在某些时候，这却是一个大问题：算法对类型一无所知，因此它可能无法完成必须与类型相关的操作。在这种情况下，算法必须有所改变。</a:t>
            </a:r>
          </a:p>
        </p:txBody>
      </p:sp>
    </p:spTree>
    <p:extLst>
      <p:ext uri="{BB962C8B-B14F-4D97-AF65-F5344CB8AC3E}">
        <p14:creationId xmlns:p14="http://schemas.microsoft.com/office/powerpoint/2010/main" val="406582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250" fill="hold"/>
                                        <p:tgtEl>
                                          <p:spTgt spid="4"/>
                                        </p:tgtEl>
                                        <p:attrNameLst>
                                          <p:attrName>ppt_w</p:attrName>
                                        </p:attrNameLst>
                                      </p:cBhvr>
                                      <p:tavLst>
                                        <p:tav tm="0">
                                          <p:val>
                                            <p:fltVal val="0"/>
                                          </p:val>
                                        </p:tav>
                                        <p:tav tm="100000">
                                          <p:val>
                                            <p:strVal val="#ppt_w"/>
                                          </p:val>
                                        </p:tav>
                                      </p:tavLst>
                                    </p:anim>
                                    <p:anim calcmode="lin" valueType="num">
                                      <p:cBhvr>
                                        <p:cTn id="18" dur="250" fill="hold"/>
                                        <p:tgtEl>
                                          <p:spTgt spid="4"/>
                                        </p:tgtEl>
                                        <p:attrNameLst>
                                          <p:attrName>ppt_h</p:attrName>
                                        </p:attrNameLst>
                                      </p:cBhvr>
                                      <p:tavLst>
                                        <p:tav tm="0">
                                          <p:val>
                                            <p:fltVal val="0"/>
                                          </p:val>
                                        </p:tav>
                                        <p:tav tm="100000">
                                          <p:val>
                                            <p:strVal val="#ppt_h"/>
                                          </p:val>
                                        </p:tav>
                                      </p:tavLst>
                                    </p:anim>
                                    <p:anim calcmode="lin" valueType="num">
                                      <p:cBhvr>
                                        <p:cTn id="19" dur="250" fill="hold"/>
                                        <p:tgtEl>
                                          <p:spTgt spid="4"/>
                                        </p:tgtEl>
                                        <p:attrNameLst>
                                          <p:attrName>style.rotation</p:attrName>
                                        </p:attrNameLst>
                                      </p:cBhvr>
                                      <p:tavLst>
                                        <p:tav tm="0">
                                          <p:val>
                                            <p:fltVal val="90"/>
                                          </p:val>
                                        </p:tav>
                                        <p:tav tm="100000">
                                          <p:val>
                                            <p:fltVal val="0"/>
                                          </p:val>
                                        </p:tav>
                                      </p:tavLst>
                                    </p:anim>
                                    <p:animEffect transition="in" filter="fade">
                                      <p:cBhvr>
                                        <p:cTn id="20" dur="25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250" fill="hold"/>
                                        <p:tgtEl>
                                          <p:spTgt spid="5"/>
                                        </p:tgtEl>
                                        <p:attrNameLst>
                                          <p:attrName>ppt_w</p:attrName>
                                        </p:attrNameLst>
                                      </p:cBhvr>
                                      <p:tavLst>
                                        <p:tav tm="0">
                                          <p:val>
                                            <p:fltVal val="0"/>
                                          </p:val>
                                        </p:tav>
                                        <p:tav tm="100000">
                                          <p:val>
                                            <p:strVal val="#ppt_w"/>
                                          </p:val>
                                        </p:tav>
                                      </p:tavLst>
                                    </p:anim>
                                    <p:anim calcmode="lin" valueType="num">
                                      <p:cBhvr>
                                        <p:cTn id="26" dur="250" fill="hold"/>
                                        <p:tgtEl>
                                          <p:spTgt spid="5"/>
                                        </p:tgtEl>
                                        <p:attrNameLst>
                                          <p:attrName>ppt_h</p:attrName>
                                        </p:attrNameLst>
                                      </p:cBhvr>
                                      <p:tavLst>
                                        <p:tav tm="0">
                                          <p:val>
                                            <p:fltVal val="0"/>
                                          </p:val>
                                        </p:tav>
                                        <p:tav tm="100000">
                                          <p:val>
                                            <p:strVal val="#ppt_h"/>
                                          </p:val>
                                        </p:tav>
                                      </p:tavLst>
                                    </p:anim>
                                    <p:anim calcmode="lin" valueType="num">
                                      <p:cBhvr>
                                        <p:cTn id="27" dur="250" fill="hold"/>
                                        <p:tgtEl>
                                          <p:spTgt spid="5"/>
                                        </p:tgtEl>
                                        <p:attrNameLst>
                                          <p:attrName>style.rotation</p:attrName>
                                        </p:attrNameLst>
                                      </p:cBhvr>
                                      <p:tavLst>
                                        <p:tav tm="0">
                                          <p:val>
                                            <p:fltVal val="90"/>
                                          </p:val>
                                        </p:tav>
                                        <p:tav tm="100000">
                                          <p:val>
                                            <p:fltVal val="0"/>
                                          </p:val>
                                        </p:tav>
                                      </p:tavLst>
                                    </p:anim>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pPr lvl="0"/>
            <a:r>
              <a:rPr lang="en-US" altLang="zh-CN" dirty="0" smtClean="0"/>
              <a:t>2. </a:t>
            </a:r>
            <a:r>
              <a:rPr lang="zh-CN" altLang="zh-CN" dirty="0" smtClean="0"/>
              <a:t>使用</a:t>
            </a:r>
            <a:r>
              <a:rPr lang="zh-CN" altLang="zh-CN" dirty="0"/>
              <a:t>附加类型的泛型算法</a:t>
            </a:r>
          </a:p>
          <a:p>
            <a:r>
              <a:rPr lang="zh-CN" altLang="zh-CN" dirty="0"/>
              <a:t>考虑这样的问题：我们用设计的</a:t>
            </a:r>
            <a:r>
              <a:rPr lang="en-US" altLang="zh-CN" dirty="0"/>
              <a:t>List</a:t>
            </a:r>
            <a:r>
              <a:rPr lang="zh-CN" altLang="zh-CN" dirty="0"/>
              <a:t>模板来存储整数，然后求容器中所有存数的累加和</a:t>
            </a:r>
            <a:r>
              <a:rPr lang="zh-CN" altLang="zh-CN" dirty="0" smtClean="0"/>
              <a:t>。</a:t>
            </a:r>
            <a:r>
              <a:rPr lang="zh-CN" altLang="en-US" dirty="0" smtClean="0"/>
              <a:t>算法取名为</a:t>
            </a:r>
            <a:r>
              <a:rPr lang="en-US" altLang="zh-CN" dirty="0" smtClean="0"/>
              <a:t>accumulate()</a:t>
            </a:r>
            <a:r>
              <a:rPr lang="zh-CN" altLang="en-US" dirty="0" smtClean="0"/>
              <a:t>。</a:t>
            </a:r>
            <a:endParaRPr lang="en-US" altLang="zh-CN" dirty="0" smtClean="0"/>
          </a:p>
          <a:p>
            <a:r>
              <a:rPr lang="zh-CN" altLang="en-US" i="1" dirty="0" smtClean="0">
                <a:solidFill>
                  <a:srgbClr val="7030A0"/>
                </a:solidFill>
              </a:rPr>
              <a:t>提问：如何设计？提示：仿照</a:t>
            </a:r>
            <a:r>
              <a:rPr lang="en-US" altLang="zh-CN" i="1" dirty="0" smtClean="0">
                <a:solidFill>
                  <a:srgbClr val="7030A0"/>
                </a:solidFill>
              </a:rPr>
              <a:t>count</a:t>
            </a:r>
            <a:r>
              <a:rPr lang="zh-CN" altLang="en-US" i="1" dirty="0" smtClean="0">
                <a:solidFill>
                  <a:srgbClr val="7030A0"/>
                </a:solidFill>
              </a:rPr>
              <a:t>算法。</a:t>
            </a:r>
            <a:endParaRPr lang="en-US" altLang="zh-CN" i="1" dirty="0" smtClean="0">
              <a:solidFill>
                <a:srgbClr val="7030A0"/>
              </a:solidFill>
            </a:endParaRPr>
          </a:p>
          <a:p>
            <a:r>
              <a:rPr lang="zh-CN" altLang="en-US" dirty="0" smtClean="0"/>
              <a:t>大家是不是遇到了</a:t>
            </a:r>
            <a:r>
              <a:rPr lang="zh-CN" altLang="zh-CN" dirty="0" smtClean="0"/>
              <a:t>问题</a:t>
            </a:r>
            <a:r>
              <a:rPr lang="zh-CN" altLang="zh-CN" dirty="0"/>
              <a:t>：</a:t>
            </a:r>
            <a:r>
              <a:rPr lang="en-US" altLang="zh-CN" dirty="0"/>
              <a:t>accumulate</a:t>
            </a:r>
            <a:r>
              <a:rPr lang="zh-CN" altLang="zh-CN" dirty="0"/>
              <a:t>中的累加器变量应该是什么类型的？算法函数的返回值又该是什么类型呢？</a:t>
            </a:r>
          </a:p>
        </p:txBody>
      </p:sp>
    </p:spTree>
    <p:extLst>
      <p:ext uri="{BB962C8B-B14F-4D97-AF65-F5344CB8AC3E}">
        <p14:creationId xmlns:p14="http://schemas.microsoft.com/office/powerpoint/2010/main" val="1297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pPr lvl="0"/>
            <a:r>
              <a:rPr lang="zh-CN" altLang="zh-CN" dirty="0"/>
              <a:t>显然，仅给</a:t>
            </a:r>
            <a:r>
              <a:rPr lang="en-US" altLang="zh-CN" dirty="0"/>
              <a:t>accumulate</a:t>
            </a:r>
            <a:r>
              <a:rPr lang="zh-CN" altLang="zh-CN" dirty="0"/>
              <a:t>提供迭代器参数是不够的，还应该提供附加的参数，用于</a:t>
            </a:r>
            <a:r>
              <a:rPr lang="zh-CN" altLang="zh-CN" dirty="0">
                <a:solidFill>
                  <a:srgbClr val="FF0000"/>
                </a:solidFill>
              </a:rPr>
              <a:t>明确</a:t>
            </a:r>
            <a:r>
              <a:rPr lang="zh-CN" altLang="zh-CN" dirty="0"/>
              <a:t>累加算法操作的具体</a:t>
            </a:r>
            <a:r>
              <a:rPr lang="zh-CN" altLang="zh-CN" dirty="0">
                <a:solidFill>
                  <a:srgbClr val="FF0000"/>
                </a:solidFill>
              </a:rPr>
              <a:t>类型</a:t>
            </a:r>
            <a:r>
              <a:rPr lang="zh-CN" altLang="zh-CN" dirty="0"/>
              <a:t>。因此，除了两个迭代器参数外，应该给出</a:t>
            </a:r>
            <a:r>
              <a:rPr lang="zh-CN" altLang="zh-CN" dirty="0">
                <a:solidFill>
                  <a:srgbClr val="FF0000"/>
                </a:solidFill>
              </a:rPr>
              <a:t>第三个参数</a:t>
            </a:r>
            <a:r>
              <a:rPr lang="en-US" altLang="zh-CN" dirty="0" err="1"/>
              <a:t>init</a:t>
            </a:r>
            <a:r>
              <a:rPr lang="zh-CN" altLang="zh-CN" dirty="0"/>
              <a:t>指明累加操作作用在什么类型之上，才能使得算法正确地运行。很明显地，</a:t>
            </a:r>
            <a:r>
              <a:rPr lang="en-US" altLang="zh-CN" dirty="0" err="1"/>
              <a:t>init</a:t>
            </a:r>
            <a:r>
              <a:rPr lang="zh-CN" altLang="zh-CN" dirty="0"/>
              <a:t>参数的类型应该是模板的第二个</a:t>
            </a:r>
            <a:r>
              <a:rPr lang="zh-CN" altLang="zh-CN" dirty="0">
                <a:solidFill>
                  <a:srgbClr val="FF0000"/>
                </a:solidFill>
              </a:rPr>
              <a:t>类型参数</a:t>
            </a:r>
            <a:r>
              <a:rPr lang="zh-CN" altLang="zh-CN" dirty="0" smtClean="0"/>
              <a:t>。</a:t>
            </a:r>
            <a:endParaRPr lang="en-US" altLang="zh-CN" dirty="0" smtClean="0"/>
          </a:p>
          <a:p>
            <a:pPr lvl="0"/>
            <a:endParaRPr lang="en-US" altLang="zh-CN" dirty="0"/>
          </a:p>
          <a:p>
            <a:pPr lvl="0"/>
            <a:endParaRPr lang="en-US" altLang="zh-CN" dirty="0" smtClean="0"/>
          </a:p>
        </p:txBody>
      </p:sp>
      <p:sp>
        <p:nvSpPr>
          <p:cNvPr id="4" name="圆角矩形 3"/>
          <p:cNvSpPr/>
          <p:nvPr/>
        </p:nvSpPr>
        <p:spPr>
          <a:xfrm>
            <a:off x="1270259" y="2204864"/>
            <a:ext cx="6696744" cy="3168352"/>
          </a:xfrm>
          <a:prstGeom prst="roundRect">
            <a:avLst>
              <a:gd name="adj" fmla="val 5652"/>
            </a:avLst>
          </a:prstGeom>
          <a:solidFill>
            <a:schemeClr val="accent5">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U&gt;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U accumulate (T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itrBegin</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itrEnd</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U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init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U s =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init</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for (T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itrBegin</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itrEnd</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s += *</a:t>
            </a:r>
            <a:r>
              <a:rPr lang="en-US" altLang="zh-CN" sz="2400" dirty="0" err="1">
                <a:effectLst>
                  <a:outerShdw blurRad="38100" dist="38100" dir="2700000" algn="tl">
                    <a:srgbClr val="000000">
                      <a:alpha val="43137"/>
                    </a:srgbClr>
                  </a:outerShdw>
                </a:effectLst>
                <a:latin typeface="微软雅黑" pitchFamily="34" charset="-122"/>
                <a:ea typeface="微软雅黑" pitchFamily="34" charset="-122"/>
              </a:rPr>
              <a:t>itr</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return s;</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4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5600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a:t>【案例分析】</a:t>
            </a:r>
            <a:r>
              <a:rPr lang="zh-CN" altLang="zh-CN" dirty="0" smtClean="0"/>
              <a:t>问题</a:t>
            </a:r>
            <a:r>
              <a:rPr lang="zh-CN" altLang="zh-CN" dirty="0"/>
              <a:t>的重点不在如何编写重载函数。请读者仔细观察重载函数的代码，可以发现这样一个事实：这些函数除了参数</a:t>
            </a:r>
            <a:r>
              <a:rPr lang="zh-CN" altLang="zh-CN" dirty="0">
                <a:solidFill>
                  <a:srgbClr val="FF0000"/>
                </a:solidFill>
              </a:rPr>
              <a:t>类型不同</a:t>
            </a:r>
            <a:r>
              <a:rPr lang="zh-CN" altLang="zh-CN" dirty="0"/>
              <a:t>外（参数的名字完全可以不予考虑），其余部分</a:t>
            </a:r>
            <a:r>
              <a:rPr lang="zh-CN" altLang="zh-CN" dirty="0">
                <a:solidFill>
                  <a:srgbClr val="FF0000"/>
                </a:solidFill>
              </a:rPr>
              <a:t>完全相同</a:t>
            </a:r>
            <a:r>
              <a:rPr lang="zh-CN" altLang="zh-CN" dirty="0" smtClean="0"/>
              <a:t>。</a:t>
            </a:r>
            <a:endParaRPr lang="en-US" altLang="zh-CN" dirty="0" smtClean="0"/>
          </a:p>
          <a:p>
            <a:r>
              <a:rPr lang="zh-CN" altLang="en-US" i="1" dirty="0">
                <a:solidFill>
                  <a:srgbClr val="7030A0"/>
                </a:solidFill>
              </a:rPr>
              <a:t>提问</a:t>
            </a:r>
            <a:r>
              <a:rPr lang="zh-CN" altLang="en-US" i="1" dirty="0" smtClean="0">
                <a:solidFill>
                  <a:srgbClr val="7030A0"/>
                </a:solidFill>
              </a:rPr>
              <a:t>：你会用什么方法来编辑这些源代码？</a:t>
            </a:r>
            <a:endParaRPr lang="en-US" altLang="zh-CN" i="1" dirty="0" smtClean="0">
              <a:solidFill>
                <a:srgbClr val="7030A0"/>
              </a:solidFill>
            </a:endParaRPr>
          </a:p>
          <a:p>
            <a:r>
              <a:rPr lang="zh-CN" altLang="zh-CN" dirty="0"/>
              <a:t>这带来了一个问题：当函数的主体设计发生了改变，那么这些函数都必须全部根据这个设计而改变</a:t>
            </a:r>
            <a:r>
              <a:rPr lang="zh-CN" altLang="zh-CN" dirty="0" smtClean="0"/>
              <a:t>。</a:t>
            </a:r>
            <a:r>
              <a:rPr lang="zh-CN" altLang="zh-CN" dirty="0"/>
              <a:t>这无疑对代码的维护造成了困难</a:t>
            </a:r>
            <a:r>
              <a:rPr lang="zh-CN" altLang="zh-CN" dirty="0" smtClean="0"/>
              <a:t>。</a:t>
            </a:r>
            <a:endParaRPr lang="zh-CN" altLang="zh-CN" i="1" dirty="0">
              <a:solidFill>
                <a:srgbClr val="7030A0"/>
              </a:solidFill>
            </a:endParaRPr>
          </a:p>
        </p:txBody>
      </p:sp>
      <p:sp>
        <p:nvSpPr>
          <p:cNvPr id="7" name="圆角矩形 6"/>
          <p:cNvSpPr/>
          <p:nvPr/>
        </p:nvSpPr>
        <p:spPr>
          <a:xfrm>
            <a:off x="1475656" y="2204864"/>
            <a:ext cx="6264696" cy="2736304"/>
          </a:xfrm>
          <a:prstGeom prst="roundRect">
            <a:avLst>
              <a:gd name="adj" fmla="val 5652"/>
            </a:avLst>
          </a:prstGeom>
          <a:solidFill>
            <a:schemeClr val="accent1">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是否可以设计出这样一种函数框架，但将</a:t>
            </a:r>
            <a:r>
              <a:rPr lang="zh-CN" altLang="zh-CN"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类型</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本身</a:t>
            </a:r>
            <a:r>
              <a:rPr lang="zh-CN" altLang="zh-CN"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作为参数</a:t>
            </a:r>
            <a:r>
              <a:rPr lang="zh-CN" altLang="zh-CN" sz="3200" dirty="0">
                <a:effectLst>
                  <a:outerShdw blurRad="38100" dist="38100" dir="2700000" algn="tl">
                    <a:srgbClr val="000000">
                      <a:alpha val="43137"/>
                    </a:srgbClr>
                  </a:outerShdw>
                </a:effectLst>
                <a:latin typeface="微软雅黑" pitchFamily="34" charset="-122"/>
                <a:ea typeface="微软雅黑" pitchFamily="34" charset="-122"/>
              </a:rPr>
              <a:t>传递呢？如果能这样，就能用一个版本的代码去适应所有的类型。</a:t>
            </a:r>
          </a:p>
        </p:txBody>
      </p:sp>
    </p:spTree>
    <p:extLst>
      <p:ext uri="{BB962C8B-B14F-4D97-AF65-F5344CB8AC3E}">
        <p14:creationId xmlns:p14="http://schemas.microsoft.com/office/powerpoint/2010/main" val="49951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50" fill="hold"/>
                                        <p:tgtEl>
                                          <p:spTgt spid="7"/>
                                        </p:tgtEl>
                                        <p:attrNameLst>
                                          <p:attrName>ppt_w</p:attrName>
                                        </p:attrNameLst>
                                      </p:cBhvr>
                                      <p:tavLst>
                                        <p:tav tm="0">
                                          <p:val>
                                            <p:fltVal val="0"/>
                                          </p:val>
                                        </p:tav>
                                        <p:tav tm="100000">
                                          <p:val>
                                            <p:strVal val="#ppt_w"/>
                                          </p:val>
                                        </p:tav>
                                      </p:tavLst>
                                    </p:anim>
                                    <p:anim calcmode="lin" valueType="num">
                                      <p:cBhvr>
                                        <p:cTn id="18" dur="250" fill="hold"/>
                                        <p:tgtEl>
                                          <p:spTgt spid="7"/>
                                        </p:tgtEl>
                                        <p:attrNameLst>
                                          <p:attrName>ppt_h</p:attrName>
                                        </p:attrNameLst>
                                      </p:cBhvr>
                                      <p:tavLst>
                                        <p:tav tm="0">
                                          <p:val>
                                            <p:fltVal val="0"/>
                                          </p:val>
                                        </p:tav>
                                        <p:tav tm="100000">
                                          <p:val>
                                            <p:strVal val="#ppt_h"/>
                                          </p:val>
                                        </p:tav>
                                      </p:tavLst>
                                    </p:anim>
                                    <p:anim calcmode="lin" valueType="num">
                                      <p:cBhvr>
                                        <p:cTn id="19" dur="250" fill="hold"/>
                                        <p:tgtEl>
                                          <p:spTgt spid="7"/>
                                        </p:tgtEl>
                                        <p:attrNameLst>
                                          <p:attrName>style.rotation</p:attrName>
                                        </p:attrNameLst>
                                      </p:cBhvr>
                                      <p:tavLst>
                                        <p:tav tm="0">
                                          <p:val>
                                            <p:fltVal val="90"/>
                                          </p:val>
                                        </p:tav>
                                        <p:tav tm="100000">
                                          <p:val>
                                            <p:fltVal val="0"/>
                                          </p:val>
                                        </p:tav>
                                      </p:tavLst>
                                    </p:anim>
                                    <p:animEffect transition="in" filter="fade">
                                      <p:cBhvr>
                                        <p:cTn id="2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r>
              <a:rPr lang="en-US" altLang="zh-CN" dirty="0"/>
              <a:t>10.5.2 </a:t>
            </a:r>
            <a:r>
              <a:rPr lang="zh-CN" altLang="en-US" dirty="0" smtClean="0"/>
              <a:t>带谓词的</a:t>
            </a:r>
            <a:r>
              <a:rPr lang="zh-CN" altLang="zh-CN" dirty="0" smtClean="0"/>
              <a:t>泛</a:t>
            </a:r>
            <a:r>
              <a:rPr lang="zh-CN" altLang="zh-CN" dirty="0"/>
              <a:t>型</a:t>
            </a:r>
            <a:r>
              <a:rPr lang="zh-CN" altLang="zh-CN" dirty="0" smtClean="0"/>
              <a:t>算法</a:t>
            </a:r>
            <a:endParaRPr lang="zh-CN" altLang="zh-CN" dirty="0"/>
          </a:p>
          <a:p>
            <a:r>
              <a:rPr lang="zh-CN" altLang="zh-CN" dirty="0"/>
              <a:t>前面小节讨论了两类泛型算法。它们都有一个共同点，就是通过迭代器来指明操作范围；除此之外，没有更多的</a:t>
            </a:r>
            <a:r>
              <a:rPr lang="zh-CN" altLang="zh-CN" dirty="0">
                <a:solidFill>
                  <a:srgbClr val="FF0000"/>
                </a:solidFill>
              </a:rPr>
              <a:t>条件限制</a:t>
            </a:r>
            <a:r>
              <a:rPr lang="zh-CN" altLang="zh-CN" dirty="0"/>
              <a:t>。然而，并不是所有的容器操作都是无条件的，例如在容器中做符合条件的</a:t>
            </a:r>
            <a:r>
              <a:rPr lang="zh-CN" altLang="zh-CN" dirty="0">
                <a:solidFill>
                  <a:srgbClr val="FF0000"/>
                </a:solidFill>
              </a:rPr>
              <a:t>筛选</a:t>
            </a:r>
            <a:r>
              <a:rPr lang="zh-CN" altLang="zh-CN" dirty="0"/>
              <a:t>这样的操作。显然，仅为算法提供迭代器参数是不够的，还需要为其提供一个用于筛选</a:t>
            </a:r>
            <a:r>
              <a:rPr lang="zh-CN" altLang="zh-CN" dirty="0" smtClean="0"/>
              <a:t>的</a:t>
            </a:r>
            <a:r>
              <a:rPr lang="zh-CN" altLang="en-US" dirty="0" smtClean="0">
                <a:solidFill>
                  <a:srgbClr val="FF0000"/>
                </a:solidFill>
              </a:rPr>
              <a:t>谓词</a:t>
            </a:r>
            <a:r>
              <a:rPr lang="en-US" altLang="zh-CN" dirty="0" smtClean="0">
                <a:solidFill>
                  <a:srgbClr val="FF0000"/>
                </a:solidFill>
              </a:rPr>
              <a:t>(predicate)</a:t>
            </a:r>
            <a:r>
              <a:rPr lang="zh-CN" altLang="zh-CN" dirty="0" smtClean="0"/>
              <a:t>参数</a:t>
            </a:r>
            <a:r>
              <a:rPr lang="zh-CN" altLang="zh-CN" dirty="0"/>
              <a:t>。</a:t>
            </a:r>
          </a:p>
        </p:txBody>
      </p:sp>
    </p:spTree>
    <p:extLst>
      <p:ext uri="{BB962C8B-B14F-4D97-AF65-F5344CB8AC3E}">
        <p14:creationId xmlns:p14="http://schemas.microsoft.com/office/powerpoint/2010/main" val="18141048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pPr lvl="0"/>
            <a:r>
              <a:rPr lang="en-US" altLang="zh-CN" dirty="0" smtClean="0"/>
              <a:t>1. </a:t>
            </a:r>
            <a:r>
              <a:rPr lang="zh-CN" altLang="zh-CN" dirty="0" smtClean="0"/>
              <a:t>带</a:t>
            </a:r>
            <a:r>
              <a:rPr lang="zh-CN" altLang="zh-CN" dirty="0"/>
              <a:t>谓词的泛型算法</a:t>
            </a:r>
          </a:p>
          <a:p>
            <a:r>
              <a:rPr lang="zh-CN" altLang="zh-CN" dirty="0"/>
              <a:t>考虑这样一个问题：</a:t>
            </a:r>
            <a:r>
              <a:rPr lang="zh-CN" altLang="zh-CN" dirty="0" smtClean="0"/>
              <a:t>统计列表中</a:t>
            </a:r>
            <a:r>
              <a:rPr lang="zh-CN" altLang="en-US" dirty="0" smtClean="0"/>
              <a:t>数值大于</a:t>
            </a:r>
            <a:r>
              <a:rPr lang="en-US" altLang="zh-CN" dirty="0" smtClean="0"/>
              <a:t>3</a:t>
            </a:r>
            <a:r>
              <a:rPr lang="zh-CN" altLang="zh-CN" dirty="0" smtClean="0"/>
              <a:t>的个数</a:t>
            </a:r>
            <a:r>
              <a:rPr lang="zh-CN" altLang="zh-CN" dirty="0"/>
              <a:t>。显然，我们可以利用前面设计的</a:t>
            </a:r>
            <a:r>
              <a:rPr lang="en-US" altLang="zh-CN" dirty="0"/>
              <a:t>count</a:t>
            </a:r>
            <a:r>
              <a:rPr lang="zh-CN" altLang="zh-CN" dirty="0"/>
              <a:t>算法，但它必须做出改变以适应条件筛选的需求</a:t>
            </a:r>
            <a:r>
              <a:rPr lang="zh-CN" altLang="zh-CN" dirty="0" smtClean="0"/>
              <a:t>。</a:t>
            </a:r>
            <a:endParaRPr lang="en-US" altLang="zh-CN" dirty="0" smtClean="0"/>
          </a:p>
          <a:p>
            <a:r>
              <a:rPr lang="zh-CN" altLang="zh-CN" dirty="0" smtClean="0"/>
              <a:t>很</a:t>
            </a:r>
            <a:r>
              <a:rPr lang="zh-CN" altLang="zh-CN" dirty="0"/>
              <a:t>明显，</a:t>
            </a:r>
            <a:r>
              <a:rPr lang="en-US" altLang="zh-CN" dirty="0"/>
              <a:t>count</a:t>
            </a:r>
            <a:r>
              <a:rPr lang="zh-CN" altLang="zh-CN" dirty="0"/>
              <a:t>算法应该带有第三个参数，用以过滤满足条件的元素。多数情况下，这个过滤功能应该用一个</a:t>
            </a:r>
            <a:r>
              <a:rPr lang="zh-CN" altLang="zh-CN" dirty="0">
                <a:solidFill>
                  <a:srgbClr val="FF0000"/>
                </a:solidFill>
              </a:rPr>
              <a:t>函数</a:t>
            </a:r>
            <a:r>
              <a:rPr lang="zh-CN" altLang="zh-CN" dirty="0"/>
              <a:t>来完成，该函数返回</a:t>
            </a:r>
            <a:r>
              <a:rPr lang="en-US" altLang="zh-CN" dirty="0" err="1"/>
              <a:t>bool</a:t>
            </a:r>
            <a:r>
              <a:rPr lang="zh-CN" altLang="zh-CN" dirty="0"/>
              <a:t>类型以指示过滤是否成功。这样的函数术语上称为“</a:t>
            </a:r>
            <a:r>
              <a:rPr lang="zh-CN" altLang="zh-CN" dirty="0">
                <a:solidFill>
                  <a:srgbClr val="FF0000"/>
                </a:solidFill>
              </a:rPr>
              <a:t>谓词</a:t>
            </a:r>
            <a:r>
              <a:rPr lang="en-US" altLang="zh-CN" dirty="0">
                <a:solidFill>
                  <a:srgbClr val="FF0000"/>
                </a:solidFill>
              </a:rPr>
              <a:t>(predication)</a:t>
            </a:r>
            <a:r>
              <a:rPr lang="zh-CN" altLang="zh-CN" dirty="0"/>
              <a:t>”。</a:t>
            </a:r>
          </a:p>
        </p:txBody>
      </p:sp>
      <p:sp>
        <p:nvSpPr>
          <p:cNvPr id="4" name="圆角矩形 3"/>
          <p:cNvSpPr/>
          <p:nvPr/>
        </p:nvSpPr>
        <p:spPr>
          <a:xfrm>
            <a:off x="1270259" y="1988840"/>
            <a:ext cx="6696744" cy="3384376"/>
          </a:xfrm>
          <a:prstGeom prst="roundRect">
            <a:avLst>
              <a:gd name="adj" fmla="val 5652"/>
            </a:avLst>
          </a:prstGeom>
          <a:solidFill>
            <a:schemeClr val="bg2">
              <a:lumMod val="2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effectLst>
                  <a:outerShdw blurRad="38100" dist="38100" dir="2700000" algn="tl">
                    <a:srgbClr val="000000">
                      <a:alpha val="43137"/>
                    </a:srgbClr>
                  </a:outerShdw>
                </a:effectLst>
              </a:rPr>
              <a:t>template &lt;</a:t>
            </a:r>
            <a:r>
              <a:rPr lang="en-US" altLang="zh-CN" sz="2400" dirty="0" err="1">
                <a:effectLst>
                  <a:outerShdw blurRad="38100" dist="38100" dir="2700000" algn="tl">
                    <a:srgbClr val="000000">
                      <a:alpha val="43137"/>
                    </a:srgbClr>
                  </a:outerShdw>
                </a:effectLst>
              </a:rPr>
              <a:t>typename</a:t>
            </a:r>
            <a:r>
              <a:rPr lang="en-US" altLang="zh-CN" sz="2400" dirty="0">
                <a:effectLst>
                  <a:outerShdw blurRad="38100" dist="38100" dir="2700000" algn="tl">
                    <a:srgbClr val="000000">
                      <a:alpha val="43137"/>
                    </a:srgbClr>
                  </a:outerShdw>
                </a:effectLst>
              </a:rPr>
              <a:t> T, </a:t>
            </a:r>
            <a:r>
              <a:rPr lang="en-US" altLang="zh-CN" sz="2400" dirty="0" err="1">
                <a:effectLst>
                  <a:outerShdw blurRad="38100" dist="38100" dir="2700000" algn="tl">
                    <a:srgbClr val="000000">
                      <a:alpha val="43137"/>
                    </a:srgbClr>
                  </a:outerShdw>
                </a:effectLst>
              </a:rPr>
              <a:t>typename</a:t>
            </a:r>
            <a:r>
              <a:rPr lang="en-US" altLang="zh-CN" sz="2400" dirty="0">
                <a:effectLst>
                  <a:outerShdw blurRad="38100" dist="38100" dir="2700000" algn="tl">
                    <a:srgbClr val="000000">
                      <a:alpha val="43137"/>
                    </a:srgbClr>
                  </a:outerShdw>
                </a:effectLst>
              </a:rPr>
              <a:t> U&gt;</a:t>
            </a:r>
            <a:endParaRPr lang="zh-CN" altLang="zh-CN" sz="2400" dirty="0">
              <a:effectLst>
                <a:outerShdw blurRad="38100" dist="38100" dir="2700000" algn="tl">
                  <a:srgbClr val="000000">
                    <a:alpha val="43137"/>
                  </a:srgbClr>
                </a:outerShdw>
              </a:effectLst>
            </a:endParaRPr>
          </a:p>
          <a:p>
            <a:r>
              <a:rPr lang="en-US" altLang="zh-CN" sz="2400" dirty="0" err="1">
                <a:effectLst>
                  <a:outerShdw blurRad="38100" dist="38100" dir="2700000" algn="tl">
                    <a:srgbClr val="000000">
                      <a:alpha val="43137"/>
                    </a:srgbClr>
                  </a:outerShdw>
                </a:effectLst>
              </a:rPr>
              <a:t>size_t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count_if</a:t>
            </a:r>
            <a:r>
              <a:rPr lang="en-US" altLang="zh-CN" sz="2400" dirty="0">
                <a:effectLst>
                  <a:outerShdw blurRad="38100" dist="38100" dir="2700000" algn="tl">
                    <a:srgbClr val="000000">
                      <a:alpha val="43137"/>
                    </a:srgbClr>
                  </a:outerShdw>
                </a:effectLst>
              </a:rPr>
              <a:t>(T </a:t>
            </a:r>
            <a:r>
              <a:rPr lang="en-US" altLang="zh-CN" sz="2400" dirty="0" err="1">
                <a:effectLst>
                  <a:outerShdw blurRad="38100" dist="38100" dir="2700000" algn="tl">
                    <a:srgbClr val="000000">
                      <a:alpha val="43137"/>
                    </a:srgbClr>
                  </a:outerShdw>
                </a:effectLst>
              </a:rPr>
              <a:t>itrBegin</a:t>
            </a:r>
            <a:r>
              <a:rPr lang="en-US" altLang="zh-CN" sz="2400" dirty="0">
                <a:effectLst>
                  <a:outerShdw blurRad="38100" dist="38100" dir="2700000" algn="tl">
                    <a:srgbClr val="000000">
                      <a:alpha val="43137"/>
                    </a:srgbClr>
                  </a:outerShdw>
                </a:effectLst>
              </a:rPr>
              <a:t>, T </a:t>
            </a:r>
            <a:r>
              <a:rPr lang="en-US" altLang="zh-CN" sz="2400" dirty="0" err="1">
                <a:effectLst>
                  <a:outerShdw blurRad="38100" dist="38100" dir="2700000" algn="tl">
                    <a:srgbClr val="000000">
                      <a:alpha val="43137"/>
                    </a:srgbClr>
                  </a:outerShdw>
                </a:effectLst>
              </a:rPr>
              <a:t>itrEnd</a:t>
            </a:r>
            <a:r>
              <a:rPr lang="en-US" altLang="zh-CN" sz="2400" dirty="0">
                <a:effectLst>
                  <a:outerShdw blurRad="38100" dist="38100" dir="2700000" algn="tl">
                    <a:srgbClr val="000000">
                      <a:alpha val="43137"/>
                    </a:srgbClr>
                  </a:outerShdw>
                </a:effectLst>
              </a:rPr>
              <a:t>, </a:t>
            </a:r>
            <a:r>
              <a:rPr lang="en-US" altLang="zh-CN" sz="2400" b="1" dirty="0">
                <a:solidFill>
                  <a:srgbClr val="FFFF00"/>
                </a:solidFill>
                <a:effectLst>
                  <a:outerShdw blurRad="38100" dist="38100" dir="2700000" algn="tl">
                    <a:srgbClr val="000000">
                      <a:alpha val="43137"/>
                    </a:srgbClr>
                  </a:outerShdw>
                </a:effectLst>
              </a:rPr>
              <a:t>U </a:t>
            </a:r>
            <a:r>
              <a:rPr lang="en-US" altLang="zh-CN" sz="2400" b="1" dirty="0" err="1">
                <a:solidFill>
                  <a:srgbClr val="FFFF00"/>
                </a:solidFill>
                <a:effectLst>
                  <a:outerShdw blurRad="38100" dist="38100" dir="2700000" algn="tl">
                    <a:srgbClr val="000000">
                      <a:alpha val="43137"/>
                    </a:srgbClr>
                  </a:outerShdw>
                </a:effectLst>
              </a:rPr>
              <a:t>pred</a:t>
            </a:r>
            <a:r>
              <a:rPr lang="en-US" altLang="zh-CN" sz="2400" dirty="0">
                <a:effectLst>
                  <a:outerShdw blurRad="38100" dist="38100" dir="2700000" algn="tl">
                    <a:srgbClr val="000000">
                      <a:alpha val="43137"/>
                    </a:srgbClr>
                  </a:outerShdw>
                </a:effectLst>
              </a:rPr>
              <a:t>)</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size_t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cnt</a:t>
            </a:r>
            <a:r>
              <a:rPr lang="en-US" altLang="zh-CN" sz="2400" dirty="0">
                <a:effectLst>
                  <a:outerShdw blurRad="38100" dist="38100" dir="2700000" algn="tl">
                    <a:srgbClr val="000000">
                      <a:alpha val="43137"/>
                    </a:srgbClr>
                  </a:outerShdw>
                </a:effectLst>
              </a:rPr>
              <a:t> = 0;</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for (T </a:t>
            </a:r>
            <a:r>
              <a:rPr lang="en-US" altLang="zh-CN" sz="2400" dirty="0" err="1">
                <a:effectLst>
                  <a:outerShdw blurRad="38100" dist="38100" dir="2700000" algn="tl">
                    <a:srgbClr val="000000">
                      <a:alpha val="43137"/>
                    </a:srgbClr>
                  </a:outerShdw>
                </a:effectLst>
              </a:rPr>
              <a:t>itr</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itrBegin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itr</a:t>
            </a:r>
            <a:r>
              <a:rPr lang="en-US" altLang="zh-CN" sz="2400" dirty="0">
                <a:effectLst>
                  <a:outerShdw blurRad="38100" dist="38100" dir="2700000" algn="tl">
                    <a:srgbClr val="000000">
                      <a:alpha val="43137"/>
                    </a:srgbClr>
                  </a:outerShdw>
                </a:effectLst>
              </a:rPr>
              <a:t> != </a:t>
            </a:r>
            <a:r>
              <a:rPr lang="en-US" altLang="zh-CN" sz="2400" dirty="0" err="1">
                <a:effectLst>
                  <a:outerShdw blurRad="38100" dist="38100" dir="2700000" algn="tl">
                    <a:srgbClr val="000000">
                      <a:alpha val="43137"/>
                    </a:srgbClr>
                  </a:outerShdw>
                </a:effectLst>
              </a:rPr>
              <a:t>itrEnd</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itr</a:t>
            </a:r>
            <a:r>
              <a:rPr lang="en-US" altLang="zh-CN" sz="2400" dirty="0">
                <a:effectLst>
                  <a:outerShdw blurRad="38100" dist="38100" dir="2700000" algn="tl">
                    <a:srgbClr val="000000">
                      <a:alpha val="43137"/>
                    </a:srgbClr>
                  </a:outerShdw>
                </a:effectLst>
              </a:rPr>
              <a:t>) </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if (</a:t>
            </a:r>
            <a:r>
              <a:rPr lang="en-US" altLang="zh-CN" sz="2400" b="1" dirty="0" err="1">
                <a:solidFill>
                  <a:srgbClr val="FFFF00"/>
                </a:solidFill>
                <a:effectLst>
                  <a:outerShdw blurRad="38100" dist="38100" dir="2700000" algn="tl">
                    <a:srgbClr val="000000">
                      <a:alpha val="43137"/>
                    </a:srgbClr>
                  </a:outerShdw>
                </a:effectLst>
              </a:rPr>
              <a:t>pred</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itr</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cnt</a:t>
            </a:r>
            <a:r>
              <a:rPr lang="en-US" altLang="zh-CN" sz="2400" dirty="0">
                <a:effectLst>
                  <a:outerShdw blurRad="38100" dist="38100" dir="2700000" algn="tl">
                    <a:srgbClr val="000000">
                      <a:alpha val="43137"/>
                    </a:srgbClr>
                  </a:outerShdw>
                </a:effectLst>
              </a:rPr>
              <a:t>; //</a:t>
            </a:r>
            <a:r>
              <a:rPr lang="zh-CN" altLang="zh-CN" sz="2400" dirty="0">
                <a:effectLst>
                  <a:outerShdw blurRad="38100" dist="38100" dir="2700000" algn="tl">
                    <a:srgbClr val="000000">
                      <a:alpha val="43137"/>
                    </a:srgbClr>
                  </a:outerShdw>
                </a:effectLst>
              </a:rPr>
              <a:t>！</a:t>
            </a:r>
          </a:p>
          <a:p>
            <a:r>
              <a:rPr lang="en-US" altLang="zh-CN" sz="2400" dirty="0">
                <a:effectLst>
                  <a:outerShdw blurRad="38100" dist="38100" dir="2700000" algn="tl">
                    <a:srgbClr val="000000">
                      <a:alpha val="43137"/>
                    </a:srgbClr>
                  </a:outerShdw>
                </a:effectLst>
              </a:rPr>
              <a:t>	return </a:t>
            </a:r>
            <a:r>
              <a:rPr lang="en-US" altLang="zh-CN" sz="2400" dirty="0" err="1">
                <a:effectLst>
                  <a:outerShdw blurRad="38100" dist="38100" dir="2700000" algn="tl">
                    <a:srgbClr val="000000">
                      <a:alpha val="43137"/>
                    </a:srgbClr>
                  </a:outerShdw>
                </a:effectLst>
              </a:rPr>
              <a:t>cnt</a:t>
            </a:r>
            <a:r>
              <a:rPr lang="en-US" altLang="zh-CN" sz="2400" dirty="0">
                <a:effectLst>
                  <a:outerShdw blurRad="38100" dist="38100" dir="2700000" algn="tl">
                    <a:srgbClr val="000000">
                      <a:alpha val="43137"/>
                    </a:srgbClr>
                  </a:outerShdw>
                </a:effectLst>
              </a:rPr>
              <a:t>;</a:t>
            </a:r>
            <a:endParaRPr lang="zh-CN" altLang="zh-CN" sz="2400" dirty="0">
              <a:effectLst>
                <a:outerShdw blurRad="38100" dist="38100" dir="2700000" algn="tl">
                  <a:srgbClr val="000000">
                    <a:alpha val="43137"/>
                  </a:srgbClr>
                </a:outerShdw>
              </a:effectLst>
            </a:endParaRPr>
          </a:p>
          <a:p>
            <a:r>
              <a:rPr lang="en-US" altLang="zh-CN" sz="2400" dirty="0" smtClean="0">
                <a:effectLst>
                  <a:outerShdw blurRad="38100" dist="38100" dir="2700000" algn="tl">
                    <a:srgbClr val="000000">
                      <a:alpha val="43137"/>
                    </a:srgbClr>
                  </a:outerShdw>
                </a:effectLst>
              </a:rPr>
              <a:t>}</a:t>
            </a:r>
            <a:endParaRPr lang="zh-CN" altLang="zh-CN" sz="2400" dirty="0">
              <a:effectLst>
                <a:outerShdw blurRad="38100" dist="38100" dir="2700000" algn="tl">
                  <a:srgbClr val="000000">
                    <a:alpha val="43137"/>
                  </a:srgbClr>
                </a:outerShdw>
              </a:effectLst>
            </a:endParaRPr>
          </a:p>
        </p:txBody>
      </p:sp>
      <p:sp>
        <p:nvSpPr>
          <p:cNvPr id="5" name="圆角矩形 4"/>
          <p:cNvSpPr/>
          <p:nvPr/>
        </p:nvSpPr>
        <p:spPr>
          <a:xfrm>
            <a:off x="1270259" y="2168860"/>
            <a:ext cx="6696744" cy="3024336"/>
          </a:xfrm>
          <a:prstGeom prst="roundRect">
            <a:avLst>
              <a:gd name="adj" fmla="val 5652"/>
            </a:avLst>
          </a:prstGeom>
          <a:solidFill>
            <a:schemeClr val="accent4">
              <a:lumMod val="7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虽然程序很好地完成了工作，但还是存在一丝遗憾：谓词函数中的阈值</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a:t>
            </a:r>
            <a:r>
              <a:rPr lang="en-US" altLang="zh-CN" sz="2800" dirty="0" smtClean="0">
                <a:effectLst>
                  <a:outerShdw blurRad="38100" dist="38100" dir="2700000" algn="tl">
                    <a:srgbClr val="000000">
                      <a:alpha val="43137"/>
                    </a:srgbClr>
                  </a:outerShdw>
                </a:effectLst>
                <a:latin typeface="微软雅黑" pitchFamily="34" charset="-122"/>
                <a:ea typeface="微软雅黑" pitchFamily="34" charset="-122"/>
              </a:rPr>
              <a:t>3</a:t>
            </a:r>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被定死了，无法改变。我们也不能为</a:t>
            </a:r>
            <a:r>
              <a:rPr lang="en-US" altLang="zh-CN" sz="2800" dirty="0" err="1">
                <a:effectLst>
                  <a:outerShdw blurRad="38100" dist="38100" dir="2700000" algn="tl">
                    <a:srgbClr val="000000">
                      <a:alpha val="43137"/>
                    </a:srgbClr>
                  </a:outerShdw>
                </a:effectLst>
                <a:latin typeface="微软雅黑" pitchFamily="34" charset="-122"/>
                <a:ea typeface="微软雅黑" pitchFamily="34" charset="-122"/>
              </a:rPr>
              <a:t>count_if</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算法添加第四个参数，否则那样做是很没有道理的。那么如何让这件事变得灵活呢？</a:t>
            </a:r>
          </a:p>
        </p:txBody>
      </p:sp>
    </p:spTree>
    <p:extLst>
      <p:ext uri="{BB962C8B-B14F-4D97-AF65-F5344CB8AC3E}">
        <p14:creationId xmlns:p14="http://schemas.microsoft.com/office/powerpoint/2010/main" val="318707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ppt_w</p:attrName>
                                        </p:attrNameLst>
                                      </p:cBhvr>
                                      <p:tavLst>
                                        <p:tav tm="0">
                                          <p:val>
                                            <p:fltVal val="0"/>
                                          </p:val>
                                        </p:tav>
                                        <p:tav tm="100000">
                                          <p:val>
                                            <p:strVal val="#ppt_w"/>
                                          </p:val>
                                        </p:tav>
                                      </p:tavLst>
                                    </p:anim>
                                    <p:anim calcmode="lin" valueType="num">
                                      <p:cBhvr>
                                        <p:cTn id="13" dur="250" fill="hold"/>
                                        <p:tgtEl>
                                          <p:spTgt spid="4"/>
                                        </p:tgtEl>
                                        <p:attrNameLst>
                                          <p:attrName>ppt_h</p:attrName>
                                        </p:attrNameLst>
                                      </p:cBhvr>
                                      <p:tavLst>
                                        <p:tav tm="0">
                                          <p:val>
                                            <p:fltVal val="0"/>
                                          </p:val>
                                        </p:tav>
                                        <p:tav tm="100000">
                                          <p:val>
                                            <p:strVal val="#ppt_h"/>
                                          </p:val>
                                        </p:tav>
                                      </p:tavLst>
                                    </p:anim>
                                    <p:anim calcmode="lin" valueType="num">
                                      <p:cBhvr>
                                        <p:cTn id="14" dur="250" fill="hold"/>
                                        <p:tgtEl>
                                          <p:spTgt spid="4"/>
                                        </p:tgtEl>
                                        <p:attrNameLst>
                                          <p:attrName>style.rotation</p:attrName>
                                        </p:attrNameLst>
                                      </p:cBhvr>
                                      <p:tavLst>
                                        <p:tav tm="0">
                                          <p:val>
                                            <p:fltVal val="90"/>
                                          </p:val>
                                        </p:tav>
                                        <p:tav tm="100000">
                                          <p:val>
                                            <p:fltVal val="0"/>
                                          </p:val>
                                        </p:tav>
                                      </p:tavLst>
                                    </p:anim>
                                    <p:animEffect transition="in" filter="fade">
                                      <p:cBhvr>
                                        <p:cTn id="15" dur="25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3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250" fill="hold"/>
                                        <p:tgtEl>
                                          <p:spTgt spid="5"/>
                                        </p:tgtEl>
                                        <p:attrNameLst>
                                          <p:attrName>ppt_w</p:attrName>
                                        </p:attrNameLst>
                                      </p:cBhvr>
                                      <p:tavLst>
                                        <p:tav tm="0">
                                          <p:val>
                                            <p:fltVal val="0"/>
                                          </p:val>
                                        </p:tav>
                                        <p:tav tm="100000">
                                          <p:val>
                                            <p:strVal val="#ppt_w"/>
                                          </p:val>
                                        </p:tav>
                                      </p:tavLst>
                                    </p:anim>
                                    <p:anim calcmode="lin" valueType="num">
                                      <p:cBhvr>
                                        <p:cTn id="24" dur="250" fill="hold"/>
                                        <p:tgtEl>
                                          <p:spTgt spid="5"/>
                                        </p:tgtEl>
                                        <p:attrNameLst>
                                          <p:attrName>ppt_h</p:attrName>
                                        </p:attrNameLst>
                                      </p:cBhvr>
                                      <p:tavLst>
                                        <p:tav tm="0">
                                          <p:val>
                                            <p:fltVal val="0"/>
                                          </p:val>
                                        </p:tav>
                                        <p:tav tm="100000">
                                          <p:val>
                                            <p:strVal val="#ppt_h"/>
                                          </p:val>
                                        </p:tav>
                                      </p:tavLst>
                                    </p:anim>
                                    <p:anim calcmode="lin" valueType="num">
                                      <p:cBhvr>
                                        <p:cTn id="25" dur="250" fill="hold"/>
                                        <p:tgtEl>
                                          <p:spTgt spid="5"/>
                                        </p:tgtEl>
                                        <p:attrNameLst>
                                          <p:attrName>style.rotation</p:attrName>
                                        </p:attrNameLst>
                                      </p:cBhvr>
                                      <p:tavLst>
                                        <p:tav tm="0">
                                          <p:val>
                                            <p:fltVal val="90"/>
                                          </p:val>
                                        </p:tav>
                                        <p:tav tm="100000">
                                          <p:val>
                                            <p:fltVal val="0"/>
                                          </p:val>
                                        </p:tav>
                                      </p:tavLst>
                                    </p:anim>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 </a:t>
            </a:r>
            <a:r>
              <a:rPr lang="zh-CN" altLang="en-US" dirty="0" smtClean="0"/>
              <a:t>泛型算法</a:t>
            </a:r>
            <a:endParaRPr lang="zh-CN" altLang="en-US" dirty="0"/>
          </a:p>
        </p:txBody>
      </p:sp>
      <p:sp>
        <p:nvSpPr>
          <p:cNvPr id="3" name="内容占位符 2"/>
          <p:cNvSpPr>
            <a:spLocks noGrp="1"/>
          </p:cNvSpPr>
          <p:nvPr>
            <p:ph idx="1"/>
          </p:nvPr>
        </p:nvSpPr>
        <p:spPr/>
        <p:txBody>
          <a:bodyPr/>
          <a:lstStyle/>
          <a:p>
            <a:pPr lvl="0"/>
            <a:r>
              <a:rPr lang="en-US" altLang="zh-CN" dirty="0" smtClean="0"/>
              <a:t>2. </a:t>
            </a:r>
            <a:r>
              <a:rPr lang="zh-CN" altLang="zh-CN" dirty="0" smtClean="0"/>
              <a:t>用</a:t>
            </a:r>
            <a:r>
              <a:rPr lang="zh-CN" altLang="zh-CN" dirty="0"/>
              <a:t>函数对象充当谓词</a:t>
            </a:r>
          </a:p>
          <a:p>
            <a:r>
              <a:rPr lang="zh-CN" altLang="zh-CN" dirty="0"/>
              <a:t>要是算法变得更加灵活，答案就是使用</a:t>
            </a:r>
            <a:r>
              <a:rPr lang="zh-CN" altLang="zh-CN" dirty="0">
                <a:solidFill>
                  <a:srgbClr val="FF0000"/>
                </a:solidFill>
              </a:rPr>
              <a:t>类</a:t>
            </a:r>
            <a:r>
              <a:rPr lang="zh-CN" altLang="zh-CN" dirty="0"/>
              <a:t>。在讲解运算符重载的时候我们曾经提到，可以为一个类重载</a:t>
            </a:r>
            <a:r>
              <a:rPr lang="en-US" altLang="zh-CN" dirty="0"/>
              <a:t>()</a:t>
            </a:r>
            <a:r>
              <a:rPr lang="zh-CN" altLang="zh-CN" dirty="0"/>
              <a:t>运算符，这样该类的对象在隐式调用</a:t>
            </a:r>
            <a:r>
              <a:rPr lang="en-US" altLang="zh-CN" dirty="0"/>
              <a:t>()</a:t>
            </a:r>
            <a:r>
              <a:rPr lang="zh-CN" altLang="zh-CN" dirty="0"/>
              <a:t>运算符成员时（类似于</a:t>
            </a:r>
            <a:r>
              <a:rPr lang="en-US" altLang="zh-CN" dirty="0" err="1"/>
              <a:t>obj</a:t>
            </a:r>
            <a:r>
              <a:rPr lang="en-US" altLang="zh-CN" dirty="0"/>
              <a:t>()</a:t>
            </a:r>
            <a:r>
              <a:rPr lang="zh-CN" altLang="zh-CN" dirty="0"/>
              <a:t>的形式），无论从任何方面看，都非常像是一次函数调用，因此该对象称为“</a:t>
            </a:r>
            <a:r>
              <a:rPr lang="zh-CN" altLang="zh-CN" dirty="0">
                <a:solidFill>
                  <a:srgbClr val="FF0000"/>
                </a:solidFill>
              </a:rPr>
              <a:t>函数对象</a:t>
            </a:r>
            <a:r>
              <a:rPr lang="zh-CN" altLang="zh-CN" dirty="0"/>
              <a:t>”</a:t>
            </a:r>
            <a:r>
              <a:rPr lang="zh-CN" altLang="zh-CN" dirty="0" smtClean="0"/>
              <a:t>。</a:t>
            </a:r>
            <a:endParaRPr lang="en-US" altLang="zh-CN" dirty="0" smtClean="0"/>
          </a:p>
          <a:p>
            <a:r>
              <a:rPr lang="zh-CN" altLang="zh-CN" dirty="0" smtClean="0"/>
              <a:t>基于</a:t>
            </a:r>
            <a:r>
              <a:rPr lang="zh-CN" altLang="zh-CN" dirty="0"/>
              <a:t>此，我们可以这样来设计这个过滤类，用它来代替谓词函数，并为其重载</a:t>
            </a:r>
            <a:r>
              <a:rPr lang="en-US" altLang="zh-CN" dirty="0"/>
              <a:t>()</a:t>
            </a:r>
            <a:r>
              <a:rPr lang="zh-CN" altLang="zh-CN" dirty="0"/>
              <a:t>运算符，在其中用某个阈值来过滤元素；而阈值用其构造函数来提供。</a:t>
            </a:r>
          </a:p>
        </p:txBody>
      </p:sp>
      <p:sp>
        <p:nvSpPr>
          <p:cNvPr id="4" name="圆角矩形 3"/>
          <p:cNvSpPr/>
          <p:nvPr/>
        </p:nvSpPr>
        <p:spPr>
          <a:xfrm>
            <a:off x="1259632" y="1340768"/>
            <a:ext cx="6696744" cy="3816424"/>
          </a:xfrm>
          <a:prstGeom prst="roundRect">
            <a:avLst>
              <a:gd name="adj" fmla="val 5652"/>
            </a:avLst>
          </a:prstGeom>
          <a:solidFill>
            <a:schemeClr val="accent1">
              <a:lumMod val="7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template &lt;</a:t>
            </a:r>
            <a:r>
              <a:rPr lang="en-US" altLang="zh-CN" sz="2000" dirty="0" err="1">
                <a:effectLst>
                  <a:outerShdw blurRad="38100" dist="38100" dir="2700000" algn="tl">
                    <a:srgbClr val="000000">
                      <a:alpha val="43137"/>
                    </a:srgbClr>
                  </a:outerShdw>
                </a:effectLst>
                <a:latin typeface="微软雅黑" pitchFamily="34" charset="-122"/>
                <a:ea typeface="微软雅黑" pitchFamily="34" charset="-122"/>
              </a:rPr>
              <a:t>typename</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T&gt;</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class </a:t>
            </a:r>
            <a:r>
              <a:rPr lang="en-US" altLang="zh-CN" sz="2000" dirty="0" err="1">
                <a:effectLst>
                  <a:outerShdw blurRad="38100" dist="38100" dir="2700000" algn="tl">
                    <a:srgbClr val="000000">
                      <a:alpha val="43137"/>
                    </a:srgbClr>
                  </a:outerShdw>
                </a:effectLst>
                <a:latin typeface="微软雅黑" pitchFamily="34" charset="-122"/>
                <a:ea typeface="微软雅黑" pitchFamily="34" charset="-122"/>
              </a:rPr>
              <a:t>GreaterThan</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private:</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000" dirty="0" err="1">
                <a:effectLst>
                  <a:outerShdw blurRad="38100" dist="38100" dir="2700000" algn="tl">
                    <a:srgbClr val="000000">
                      <a:alpha val="43137"/>
                    </a:srgbClr>
                  </a:outerShdw>
                </a:effectLst>
                <a:latin typeface="微软雅黑" pitchFamily="34" charset="-122"/>
                <a:ea typeface="微软雅黑" pitchFamily="34" charset="-122"/>
              </a:rPr>
              <a:t>size_t</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threshold;</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public:</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000" dirty="0" err="1">
                <a:effectLst>
                  <a:outerShdw blurRad="38100" dist="38100" dir="2700000" algn="tl">
                    <a:srgbClr val="000000">
                      <a:alpha val="43137"/>
                    </a:srgbClr>
                  </a:outerShdw>
                </a:effectLst>
                <a:latin typeface="微软雅黑" pitchFamily="34" charset="-122"/>
                <a:ea typeface="微软雅黑" pitchFamily="34" charset="-122"/>
              </a:rPr>
              <a:t>GreaterThan</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2000" dirty="0" err="1">
                <a:effectLst>
                  <a:outerShdw blurRad="38100" dist="38100" dir="2700000" algn="tl">
                    <a:srgbClr val="000000">
                      <a:alpha val="43137"/>
                    </a:srgbClr>
                  </a:outerShdw>
                </a:effectLst>
                <a:latin typeface="微软雅黑" pitchFamily="34" charset="-122"/>
                <a:ea typeface="微软雅黑" pitchFamily="34" charset="-122"/>
              </a:rPr>
              <a:t>size_t</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t) : threshold(t) {}</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2000" b="1" dirty="0" err="1">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bool</a:t>
            </a:r>
            <a:r>
              <a:rPr lang="en-US" altLang="zh-CN" sz="2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operator()(T&amp; quad) </a:t>
            </a:r>
            <a:endParaRPr lang="zh-CN" altLang="zh-CN" sz="2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 return quad-&gt;area() &gt; threshold; }</a:t>
            </a:r>
            <a:endParaRPr lang="zh-CN" altLang="zh-CN" sz="2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 4"/>
          <p:cNvSpPr/>
          <p:nvPr/>
        </p:nvSpPr>
        <p:spPr>
          <a:xfrm>
            <a:off x="1259632" y="5301208"/>
            <a:ext cx="6696744" cy="936104"/>
          </a:xfrm>
          <a:prstGeom prst="roundRect">
            <a:avLst>
              <a:gd name="adj" fmla="val 5652"/>
            </a:avLst>
          </a:prstGeom>
          <a:solidFill>
            <a:schemeClr val="tx2">
              <a:lumMod val="7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effectLst>
                  <a:outerShdw blurRad="38100" dist="38100" dir="2700000" algn="tl">
                    <a:srgbClr val="000000">
                      <a:alpha val="43137"/>
                    </a:srgbClr>
                  </a:outerShdw>
                </a:effectLst>
              </a:rPr>
              <a:t>count_if</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itr.begin</a:t>
            </a: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itr.end</a:t>
            </a:r>
            <a:r>
              <a:rPr lang="en-US" altLang="zh-CN" sz="2000" dirty="0">
                <a:effectLst>
                  <a:outerShdw blurRad="38100" dist="38100" dir="2700000" algn="tl">
                    <a:srgbClr val="000000">
                      <a:alpha val="43137"/>
                    </a:srgbClr>
                  </a:outerShdw>
                </a:effectLst>
              </a:rPr>
              <a:t>(), </a:t>
            </a:r>
            <a:r>
              <a:rPr lang="en-US" altLang="zh-CN" sz="2000" b="1" dirty="0" err="1" smtClean="0">
                <a:solidFill>
                  <a:srgbClr val="FFFF00"/>
                </a:solidFill>
                <a:effectLst>
                  <a:outerShdw blurRad="38100" dist="38100" dir="2700000" algn="tl">
                    <a:srgbClr val="000000">
                      <a:alpha val="43137"/>
                    </a:srgbClr>
                  </a:outerShdw>
                </a:effectLst>
              </a:rPr>
              <a:t>GreaterThan</a:t>
            </a:r>
            <a:r>
              <a:rPr lang="en-US" altLang="zh-CN" sz="2000" b="1" dirty="0" smtClean="0">
                <a:solidFill>
                  <a:srgbClr val="FFFF00"/>
                </a:solidFill>
                <a:effectLst>
                  <a:outerShdw blurRad="38100" dist="38100" dir="2700000" algn="tl">
                    <a:srgbClr val="000000">
                      <a:alpha val="43137"/>
                    </a:srgbClr>
                  </a:outerShdw>
                </a:effectLst>
              </a:rPr>
              <a:t>&lt;</a:t>
            </a:r>
            <a:r>
              <a:rPr lang="en-US" altLang="zh-CN" sz="2000" b="1" dirty="0" err="1" smtClean="0">
                <a:solidFill>
                  <a:srgbClr val="FFFF00"/>
                </a:solidFill>
                <a:effectLst>
                  <a:outerShdw blurRad="38100" dist="38100" dir="2700000" algn="tl">
                    <a:srgbClr val="000000">
                      <a:alpha val="43137"/>
                    </a:srgbClr>
                  </a:outerShdw>
                </a:effectLst>
              </a:rPr>
              <a:t>int</a:t>
            </a:r>
            <a:r>
              <a:rPr lang="en-US" altLang="zh-CN" sz="2000" b="1" dirty="0" smtClean="0">
                <a:solidFill>
                  <a:srgbClr val="FFFF00"/>
                </a:solidFill>
                <a:effectLst>
                  <a:outerShdw blurRad="38100" dist="38100" dir="2700000" algn="tl">
                    <a:srgbClr val="000000">
                      <a:alpha val="43137"/>
                    </a:srgbClr>
                  </a:outerShdw>
                </a:effectLst>
              </a:rPr>
              <a:t>&gt;(3)</a:t>
            </a:r>
            <a:r>
              <a:rPr lang="en-US" altLang="zh-CN" sz="2000" dirty="0" smtClean="0">
                <a:effectLst>
                  <a:outerShdw blurRad="38100" dist="38100" dir="2700000" algn="tl">
                    <a:srgbClr val="000000">
                      <a:alpha val="43137"/>
                    </a:srgbClr>
                  </a:outerShdw>
                </a:effectLst>
              </a:rPr>
              <a:t>)</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1374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ppt_w</p:attrName>
                                        </p:attrNameLst>
                                      </p:cBhvr>
                                      <p:tavLst>
                                        <p:tav tm="0">
                                          <p:val>
                                            <p:fltVal val="0"/>
                                          </p:val>
                                        </p:tav>
                                        <p:tav tm="100000">
                                          <p:val>
                                            <p:strVal val="#ppt_w"/>
                                          </p:val>
                                        </p:tav>
                                      </p:tavLst>
                                    </p:anim>
                                    <p:anim calcmode="lin" valueType="num">
                                      <p:cBhvr>
                                        <p:cTn id="13" dur="250" fill="hold"/>
                                        <p:tgtEl>
                                          <p:spTgt spid="4"/>
                                        </p:tgtEl>
                                        <p:attrNameLst>
                                          <p:attrName>ppt_h</p:attrName>
                                        </p:attrNameLst>
                                      </p:cBhvr>
                                      <p:tavLst>
                                        <p:tav tm="0">
                                          <p:val>
                                            <p:fltVal val="0"/>
                                          </p:val>
                                        </p:tav>
                                        <p:tav tm="100000">
                                          <p:val>
                                            <p:strVal val="#ppt_h"/>
                                          </p:val>
                                        </p:tav>
                                      </p:tavLst>
                                    </p:anim>
                                    <p:anim calcmode="lin" valueType="num">
                                      <p:cBhvr>
                                        <p:cTn id="14" dur="250" fill="hold"/>
                                        <p:tgtEl>
                                          <p:spTgt spid="4"/>
                                        </p:tgtEl>
                                        <p:attrNameLst>
                                          <p:attrName>style.rotation</p:attrName>
                                        </p:attrNameLst>
                                      </p:cBhvr>
                                      <p:tavLst>
                                        <p:tav tm="0">
                                          <p:val>
                                            <p:fltVal val="90"/>
                                          </p:val>
                                        </p:tav>
                                        <p:tav tm="100000">
                                          <p:val>
                                            <p:fltVal val="0"/>
                                          </p:val>
                                        </p:tav>
                                      </p:tavLst>
                                    </p:anim>
                                    <p:animEffect transition="in" filter="fade">
                                      <p:cBhvr>
                                        <p:cTn id="15" dur="25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250" fill="hold"/>
                                        <p:tgtEl>
                                          <p:spTgt spid="5"/>
                                        </p:tgtEl>
                                        <p:attrNameLst>
                                          <p:attrName>ppt_w</p:attrName>
                                        </p:attrNameLst>
                                      </p:cBhvr>
                                      <p:tavLst>
                                        <p:tav tm="0">
                                          <p:val>
                                            <p:fltVal val="0"/>
                                          </p:val>
                                        </p:tav>
                                        <p:tav tm="100000">
                                          <p:val>
                                            <p:strVal val="#ppt_w"/>
                                          </p:val>
                                        </p:tav>
                                      </p:tavLst>
                                    </p:anim>
                                    <p:anim calcmode="lin" valueType="num">
                                      <p:cBhvr>
                                        <p:cTn id="21" dur="250" fill="hold"/>
                                        <p:tgtEl>
                                          <p:spTgt spid="5"/>
                                        </p:tgtEl>
                                        <p:attrNameLst>
                                          <p:attrName>ppt_h</p:attrName>
                                        </p:attrNameLst>
                                      </p:cBhvr>
                                      <p:tavLst>
                                        <p:tav tm="0">
                                          <p:val>
                                            <p:fltVal val="0"/>
                                          </p:val>
                                        </p:tav>
                                        <p:tav tm="100000">
                                          <p:val>
                                            <p:strVal val="#ppt_h"/>
                                          </p:val>
                                        </p:tav>
                                      </p:tavLst>
                                    </p:anim>
                                    <p:anim calcmode="lin" valueType="num">
                                      <p:cBhvr>
                                        <p:cTn id="22" dur="250" fill="hold"/>
                                        <p:tgtEl>
                                          <p:spTgt spid="5"/>
                                        </p:tgtEl>
                                        <p:attrNameLst>
                                          <p:attrName>style.rotation</p:attrName>
                                        </p:attrNameLst>
                                      </p:cBhvr>
                                      <p:tavLst>
                                        <p:tav tm="0">
                                          <p:val>
                                            <p:fltVal val="90"/>
                                          </p:val>
                                        </p:tav>
                                        <p:tav tm="100000">
                                          <p:val>
                                            <p:fltVal val="0"/>
                                          </p:val>
                                        </p:tav>
                                      </p:tavLst>
                                    </p:anim>
                                    <p:animEffect transition="in" filter="fade">
                                      <p:cBhvr>
                                        <p:cTn id="2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10.5 </a:t>
            </a:r>
            <a:r>
              <a:rPr lang="zh-CN" altLang="en-US" dirty="0"/>
              <a:t>泛型算法</a:t>
            </a:r>
          </a:p>
        </p:txBody>
      </p:sp>
      <p:sp>
        <p:nvSpPr>
          <p:cNvPr id="3" name="内容占位符 2"/>
          <p:cNvSpPr>
            <a:spLocks noGrp="1"/>
          </p:cNvSpPr>
          <p:nvPr>
            <p:ph idx="1"/>
          </p:nvPr>
        </p:nvSpPr>
        <p:spPr/>
        <p:txBody>
          <a:bodyPr/>
          <a:lstStyle/>
          <a:p>
            <a:r>
              <a:rPr lang="en-US" altLang="zh-CN" dirty="0" smtClean="0"/>
              <a:t>3. </a:t>
            </a:r>
            <a:r>
              <a:rPr lang="zh-CN" altLang="en-US" dirty="0" smtClean="0"/>
              <a:t>用可调用对象充当谓词</a:t>
            </a:r>
            <a:endParaRPr lang="en-US" altLang="zh-CN" dirty="0" smtClean="0"/>
          </a:p>
          <a:p>
            <a:r>
              <a:rPr lang="zh-CN" altLang="zh-CN" sz="2600" dirty="0"/>
              <a:t>前面的内容分别讨论了用全局函数和函数对象来充当谓词的方法。读者可以感觉到，无论哪种方法，都略显笨重，浪费以一些代码资源。那么有没有更轻量级的方法呢？</a:t>
            </a:r>
          </a:p>
          <a:p>
            <a:r>
              <a:rPr lang="zh-CN" altLang="zh-CN" sz="2600" dirty="0"/>
              <a:t>我们已经知道，函数和函数对象都属于可调用对象，而可调用对象还有一种轻量级的机制，就是</a:t>
            </a:r>
            <a:r>
              <a:rPr lang="en-US" altLang="zh-CN" sz="2600" dirty="0"/>
              <a:t>lambda</a:t>
            </a:r>
            <a:r>
              <a:rPr lang="zh-CN" altLang="zh-CN" sz="2600" dirty="0"/>
              <a:t>表达式。例如，上述调用</a:t>
            </a:r>
            <a:r>
              <a:rPr lang="en-US" altLang="zh-CN" sz="2600" dirty="0" err="1"/>
              <a:t>count_if</a:t>
            </a:r>
            <a:r>
              <a:rPr lang="zh-CN" altLang="zh-CN" sz="2600" dirty="0"/>
              <a:t>的语句可以改成如下形式：</a:t>
            </a:r>
          </a:p>
          <a:p>
            <a:r>
              <a:rPr lang="en-US" altLang="zh-CN" sz="2600" dirty="0" err="1"/>
              <a:t>count_if</a:t>
            </a:r>
            <a:r>
              <a:rPr lang="en-US" altLang="zh-CN" sz="2600" dirty="0"/>
              <a:t>(</a:t>
            </a:r>
            <a:r>
              <a:rPr lang="en-US" altLang="zh-CN" sz="2600" dirty="0" err="1"/>
              <a:t>list.begin</a:t>
            </a:r>
            <a:r>
              <a:rPr lang="en-US" altLang="zh-CN" sz="2600" dirty="0"/>
              <a:t>(), </a:t>
            </a:r>
            <a:r>
              <a:rPr lang="en-US" altLang="zh-CN" sz="2600" dirty="0" err="1"/>
              <a:t>list.end</a:t>
            </a:r>
            <a:r>
              <a:rPr lang="en-US" altLang="zh-CN" sz="2600" dirty="0"/>
              <a:t>(), </a:t>
            </a:r>
            <a:r>
              <a:rPr lang="en-US" altLang="zh-CN" sz="2600" b="1" dirty="0">
                <a:solidFill>
                  <a:srgbClr val="FF0000"/>
                </a:solidFill>
              </a:rPr>
              <a:t>[](</a:t>
            </a:r>
            <a:r>
              <a:rPr lang="en-US" altLang="zh-CN" sz="2600" b="1" dirty="0" err="1">
                <a:solidFill>
                  <a:srgbClr val="FF0000"/>
                </a:solidFill>
              </a:rPr>
              <a:t>int</a:t>
            </a:r>
            <a:r>
              <a:rPr lang="en-US" altLang="zh-CN" sz="2600" b="1" dirty="0">
                <a:solidFill>
                  <a:srgbClr val="FF0000"/>
                </a:solidFill>
              </a:rPr>
              <a:t> v) { return v &gt; 3; }</a:t>
            </a:r>
            <a:r>
              <a:rPr lang="en-US" altLang="zh-CN" sz="2600" dirty="0"/>
              <a:t>)</a:t>
            </a:r>
            <a:endParaRPr lang="zh-CN" altLang="zh-CN" sz="2600" dirty="0"/>
          </a:p>
          <a:p>
            <a:r>
              <a:rPr lang="zh-CN" altLang="zh-CN" sz="2600" dirty="0"/>
              <a:t>可以看到，使用</a:t>
            </a:r>
            <a:r>
              <a:rPr lang="en-US" altLang="zh-CN" sz="2600" dirty="0"/>
              <a:t>lambda</a:t>
            </a:r>
            <a:r>
              <a:rPr lang="zh-CN" altLang="zh-CN" sz="2600" dirty="0"/>
              <a:t>表达式使代码更加清晰紧凑。</a:t>
            </a:r>
            <a:endParaRPr lang="zh-CN" altLang="en-US" sz="2600" dirty="0"/>
          </a:p>
        </p:txBody>
      </p:sp>
      <p:sp>
        <p:nvSpPr>
          <p:cNvPr id="4" name="圆角矩形 3"/>
          <p:cNvSpPr/>
          <p:nvPr/>
        </p:nvSpPr>
        <p:spPr>
          <a:xfrm>
            <a:off x="5220072" y="1052736"/>
            <a:ext cx="1008112" cy="43204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C++1y</a:t>
            </a:r>
            <a:endParaRPr lang="zh-CN" altLang="en-US" dirty="0"/>
          </a:p>
        </p:txBody>
      </p:sp>
    </p:spTree>
    <p:extLst>
      <p:ext uri="{BB962C8B-B14F-4D97-AF65-F5344CB8AC3E}">
        <p14:creationId xmlns:p14="http://schemas.microsoft.com/office/powerpoint/2010/main" val="18401286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10.5 </a:t>
            </a:r>
            <a:r>
              <a:rPr lang="zh-CN" altLang="en-US" dirty="0"/>
              <a:t>泛型算法</a:t>
            </a:r>
          </a:p>
        </p:txBody>
      </p:sp>
      <p:sp>
        <p:nvSpPr>
          <p:cNvPr id="3" name="内容占位符 2"/>
          <p:cNvSpPr>
            <a:spLocks noGrp="1"/>
          </p:cNvSpPr>
          <p:nvPr>
            <p:ph idx="1"/>
          </p:nvPr>
        </p:nvSpPr>
        <p:spPr/>
        <p:txBody>
          <a:bodyPr/>
          <a:lstStyle/>
          <a:p>
            <a:r>
              <a:rPr lang="en-US" altLang="zh-CN" dirty="0" smtClean="0"/>
              <a:t>10.5.3 </a:t>
            </a:r>
            <a:r>
              <a:rPr lang="zh-CN" altLang="en-US" dirty="0" smtClean="0"/>
              <a:t>函数后缀返回值类型用于泛型</a:t>
            </a:r>
            <a:endParaRPr lang="en-US" altLang="zh-CN" dirty="0" smtClean="0"/>
          </a:p>
          <a:p>
            <a:r>
              <a:rPr lang="zh-CN" altLang="zh-CN" dirty="0"/>
              <a:t>例如有如下泛型算法：</a:t>
            </a:r>
          </a:p>
          <a:p>
            <a:r>
              <a:rPr lang="en-US" altLang="zh-CN" dirty="0"/>
              <a:t>template &lt;</a:t>
            </a:r>
            <a:r>
              <a:rPr lang="en-US" altLang="zh-CN" dirty="0" err="1"/>
              <a:t>typename</a:t>
            </a:r>
            <a:r>
              <a:rPr lang="en-US" altLang="zh-CN" dirty="0"/>
              <a:t> T, </a:t>
            </a:r>
            <a:r>
              <a:rPr lang="en-US" altLang="zh-CN" dirty="0" err="1"/>
              <a:t>typename</a:t>
            </a:r>
            <a:r>
              <a:rPr lang="en-US" altLang="zh-CN" dirty="0"/>
              <a:t> U&gt;</a:t>
            </a:r>
            <a:endParaRPr lang="zh-CN" altLang="zh-CN" dirty="0"/>
          </a:p>
          <a:p>
            <a:r>
              <a:rPr lang="en-US" altLang="zh-CN" b="1" dirty="0">
                <a:solidFill>
                  <a:srgbClr val="FF0000"/>
                </a:solidFill>
              </a:rPr>
              <a:t>???</a:t>
            </a:r>
            <a:r>
              <a:rPr lang="en-US" altLang="zh-CN" dirty="0"/>
              <a:t> </a:t>
            </a:r>
            <a:r>
              <a:rPr lang="en-US" altLang="zh-CN" dirty="0" err="1"/>
              <a:t>gadd</a:t>
            </a:r>
            <a:r>
              <a:rPr lang="en-US" altLang="zh-CN" dirty="0"/>
              <a:t>(T a, U b) { return a + b; } //???</a:t>
            </a:r>
            <a:r>
              <a:rPr lang="zh-CN" altLang="zh-CN" dirty="0"/>
              <a:t>究竟应该是哪种类型呢？</a:t>
            </a:r>
          </a:p>
          <a:p>
            <a:r>
              <a:rPr lang="en-US" altLang="zh-CN" dirty="0" err="1"/>
              <a:t>gadd</a:t>
            </a:r>
            <a:r>
              <a:rPr lang="en-US" altLang="zh-CN" dirty="0"/>
              <a:t>()</a:t>
            </a:r>
            <a:r>
              <a:rPr lang="zh-CN" altLang="zh-CN" dirty="0"/>
              <a:t>函数模板的返回值类型由</a:t>
            </a:r>
            <a:r>
              <a:rPr lang="en-US" altLang="zh-CN" dirty="0"/>
              <a:t>return</a:t>
            </a:r>
            <a:r>
              <a:rPr lang="zh-CN" altLang="zh-CN" dirty="0"/>
              <a:t>语句的表达式</a:t>
            </a:r>
            <a:r>
              <a:rPr lang="en-US" altLang="zh-CN" dirty="0" err="1"/>
              <a:t>a+b</a:t>
            </a:r>
            <a:r>
              <a:rPr lang="zh-CN" altLang="zh-CN" dirty="0"/>
              <a:t>的类型决定。但是，它究竟是哪种类型呢？显然，程序员是很那决断的。</a:t>
            </a:r>
            <a:endParaRPr lang="zh-CN" altLang="en-US" dirty="0"/>
          </a:p>
        </p:txBody>
      </p:sp>
      <p:sp>
        <p:nvSpPr>
          <p:cNvPr id="4" name="圆角矩形 3"/>
          <p:cNvSpPr/>
          <p:nvPr/>
        </p:nvSpPr>
        <p:spPr>
          <a:xfrm>
            <a:off x="7236296" y="1052736"/>
            <a:ext cx="1008112" cy="43204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C++1y</a:t>
            </a:r>
            <a:endParaRPr lang="zh-CN" altLang="en-US" dirty="0"/>
          </a:p>
        </p:txBody>
      </p:sp>
    </p:spTree>
    <p:extLst>
      <p:ext uri="{BB962C8B-B14F-4D97-AF65-F5344CB8AC3E}">
        <p14:creationId xmlns:p14="http://schemas.microsoft.com/office/powerpoint/2010/main" val="2294622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10.5 </a:t>
            </a:r>
            <a:r>
              <a:rPr lang="zh-CN" altLang="en-US" dirty="0"/>
              <a:t>泛型算法</a:t>
            </a:r>
          </a:p>
        </p:txBody>
      </p:sp>
      <p:sp>
        <p:nvSpPr>
          <p:cNvPr id="3" name="内容占位符 2"/>
          <p:cNvSpPr>
            <a:spLocks noGrp="1"/>
          </p:cNvSpPr>
          <p:nvPr>
            <p:ph idx="1"/>
          </p:nvPr>
        </p:nvSpPr>
        <p:spPr/>
        <p:txBody>
          <a:bodyPr/>
          <a:lstStyle/>
          <a:p>
            <a:r>
              <a:rPr lang="en-US" altLang="zh-CN" dirty="0" smtClean="0"/>
              <a:t>10.5.3 </a:t>
            </a:r>
            <a:r>
              <a:rPr lang="zh-CN" altLang="en-US" dirty="0" smtClean="0"/>
              <a:t>函数后缀返回值类型用于泛型</a:t>
            </a:r>
            <a:endParaRPr lang="en-US" altLang="zh-CN" dirty="0" smtClean="0"/>
          </a:p>
          <a:p>
            <a:r>
              <a:rPr lang="zh-CN" altLang="zh-CN" dirty="0"/>
              <a:t>从根本上解决问题的方法是使用</a:t>
            </a:r>
            <a:r>
              <a:rPr lang="en-US" altLang="zh-CN" dirty="0"/>
              <a:t>C++ 1y</a:t>
            </a:r>
            <a:r>
              <a:rPr lang="zh-CN" altLang="zh-CN" dirty="0"/>
              <a:t>标准提出的</a:t>
            </a:r>
            <a:r>
              <a:rPr lang="en-US" altLang="zh-CN" dirty="0"/>
              <a:t>“</a:t>
            </a:r>
            <a:r>
              <a:rPr lang="zh-CN" altLang="zh-CN" b="1" dirty="0">
                <a:solidFill>
                  <a:srgbClr val="FF0000"/>
                </a:solidFill>
              </a:rPr>
              <a:t>函数后缀返回类型</a:t>
            </a:r>
            <a:r>
              <a:rPr lang="en-US" altLang="zh-CN" b="1" dirty="0">
                <a:solidFill>
                  <a:srgbClr val="FF0000"/>
                </a:solidFill>
              </a:rPr>
              <a:t>(trailing-return-type)”</a:t>
            </a:r>
            <a:r>
              <a:rPr lang="zh-CN" altLang="zh-CN" dirty="0"/>
              <a:t>，其语法类似于：</a:t>
            </a:r>
          </a:p>
          <a:p>
            <a:r>
              <a:rPr lang="en-US" altLang="zh-CN" dirty="0">
                <a:solidFill>
                  <a:srgbClr val="FF0000"/>
                </a:solidFill>
              </a:rPr>
              <a:t>auto f(</a:t>
            </a:r>
            <a:r>
              <a:rPr lang="en-US" altLang="zh-CN" dirty="0" err="1">
                <a:solidFill>
                  <a:srgbClr val="FF0000"/>
                </a:solidFill>
              </a:rPr>
              <a:t>int</a:t>
            </a:r>
            <a:r>
              <a:rPr lang="en-US" altLang="zh-CN" dirty="0">
                <a:solidFill>
                  <a:srgbClr val="FF0000"/>
                </a:solidFill>
              </a:rPr>
              <a:t> a)-&gt;</a:t>
            </a:r>
            <a:r>
              <a:rPr lang="en-US" altLang="zh-CN" dirty="0" err="1">
                <a:solidFill>
                  <a:srgbClr val="FF0000"/>
                </a:solidFill>
              </a:rPr>
              <a:t>int</a:t>
            </a:r>
            <a:r>
              <a:rPr lang="en-US" altLang="zh-CN" dirty="0">
                <a:solidFill>
                  <a:srgbClr val="FF0000"/>
                </a:solidFill>
              </a:rPr>
              <a:t> { return a; }</a:t>
            </a:r>
            <a:endParaRPr lang="zh-CN" altLang="zh-CN" dirty="0">
              <a:solidFill>
                <a:srgbClr val="FF0000"/>
              </a:solidFill>
            </a:endParaRPr>
          </a:p>
          <a:p>
            <a:r>
              <a:rPr lang="zh-CN" altLang="zh-CN" dirty="0"/>
              <a:t>据此，我们可以将</a:t>
            </a:r>
            <a:r>
              <a:rPr lang="en-US" altLang="zh-CN" dirty="0" err="1"/>
              <a:t>gadd</a:t>
            </a:r>
            <a:r>
              <a:rPr lang="en-US" altLang="zh-CN" dirty="0"/>
              <a:t>()</a:t>
            </a:r>
            <a:r>
              <a:rPr lang="zh-CN" altLang="zh-CN" dirty="0"/>
              <a:t>改为如下形式：</a:t>
            </a:r>
          </a:p>
          <a:p>
            <a:r>
              <a:rPr lang="en-US" altLang="zh-CN" dirty="0"/>
              <a:t>template &lt;</a:t>
            </a:r>
            <a:r>
              <a:rPr lang="en-US" altLang="zh-CN" dirty="0" err="1"/>
              <a:t>typename</a:t>
            </a:r>
            <a:r>
              <a:rPr lang="en-US" altLang="zh-CN" dirty="0"/>
              <a:t> T, </a:t>
            </a:r>
            <a:r>
              <a:rPr lang="en-US" altLang="zh-CN" dirty="0" err="1"/>
              <a:t>typename</a:t>
            </a:r>
            <a:r>
              <a:rPr lang="en-US" altLang="zh-CN" dirty="0"/>
              <a:t> U&gt;</a:t>
            </a:r>
            <a:endParaRPr lang="zh-CN" altLang="zh-CN" dirty="0"/>
          </a:p>
          <a:p>
            <a:pPr algn="l"/>
            <a:r>
              <a:rPr lang="en-US" altLang="zh-CN" b="1" dirty="0">
                <a:solidFill>
                  <a:srgbClr val="FF0000"/>
                </a:solidFill>
              </a:rPr>
              <a:t>auto</a:t>
            </a:r>
            <a:r>
              <a:rPr lang="en-US" altLang="zh-CN" dirty="0"/>
              <a:t> </a:t>
            </a:r>
            <a:r>
              <a:rPr lang="en-US" altLang="zh-CN" dirty="0" err="1"/>
              <a:t>gadd</a:t>
            </a:r>
            <a:r>
              <a:rPr lang="en-US" altLang="zh-CN" dirty="0"/>
              <a:t>(T a, U b)</a:t>
            </a:r>
            <a:r>
              <a:rPr lang="en-US" altLang="zh-CN" b="1" dirty="0">
                <a:solidFill>
                  <a:srgbClr val="FF0000"/>
                </a:solidFill>
              </a:rPr>
              <a:t>-&gt;</a:t>
            </a:r>
            <a:r>
              <a:rPr lang="en-US" altLang="zh-CN" b="1" dirty="0" err="1">
                <a:solidFill>
                  <a:srgbClr val="FF0000"/>
                </a:solidFill>
              </a:rPr>
              <a:t>decltype</a:t>
            </a:r>
            <a:r>
              <a:rPr lang="en-US" altLang="zh-CN" b="1" dirty="0">
                <a:solidFill>
                  <a:srgbClr val="FF0000"/>
                </a:solidFill>
              </a:rPr>
              <a:t>(</a:t>
            </a:r>
            <a:r>
              <a:rPr lang="en-US" altLang="zh-CN" b="1" dirty="0" err="1">
                <a:solidFill>
                  <a:srgbClr val="FF0000"/>
                </a:solidFill>
              </a:rPr>
              <a:t>a+b</a:t>
            </a:r>
            <a:r>
              <a:rPr lang="en-US" altLang="zh-CN" b="1" dirty="0">
                <a:solidFill>
                  <a:srgbClr val="FF0000"/>
                </a:solidFill>
              </a:rPr>
              <a:t>)</a:t>
            </a:r>
            <a:r>
              <a:rPr lang="en-US" altLang="zh-CN" dirty="0"/>
              <a:t> { return a + b; }</a:t>
            </a:r>
            <a:endParaRPr lang="zh-CN" altLang="zh-CN" dirty="0"/>
          </a:p>
        </p:txBody>
      </p:sp>
      <p:sp>
        <p:nvSpPr>
          <p:cNvPr id="4" name="圆角矩形 3"/>
          <p:cNvSpPr/>
          <p:nvPr/>
        </p:nvSpPr>
        <p:spPr>
          <a:xfrm>
            <a:off x="7236296" y="1052736"/>
            <a:ext cx="1008112" cy="43204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C++1y</a:t>
            </a:r>
            <a:endParaRPr lang="zh-CN" altLang="en-US" dirty="0"/>
          </a:p>
        </p:txBody>
      </p:sp>
    </p:spTree>
    <p:extLst>
      <p:ext uri="{BB962C8B-B14F-4D97-AF65-F5344CB8AC3E}">
        <p14:creationId xmlns:p14="http://schemas.microsoft.com/office/powerpoint/2010/main" val="40616700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en-US" dirty="0"/>
              <a:t>容器和迭代器</a:t>
            </a:r>
          </a:p>
        </p:txBody>
      </p:sp>
      <p:sp>
        <p:nvSpPr>
          <p:cNvPr id="3" name="内容占位符 2"/>
          <p:cNvSpPr>
            <a:spLocks noGrp="1"/>
          </p:cNvSpPr>
          <p:nvPr>
            <p:ph idx="1"/>
          </p:nvPr>
        </p:nvSpPr>
        <p:spPr/>
        <p:txBody>
          <a:bodyPr/>
          <a:lstStyle/>
          <a:p>
            <a:r>
              <a:rPr lang="en-US" altLang="zh-CN" dirty="0" smtClean="0"/>
              <a:t>10.6.1 </a:t>
            </a:r>
            <a:r>
              <a:rPr lang="en-US" altLang="zh-CN" dirty="0"/>
              <a:t>C++</a:t>
            </a:r>
            <a:r>
              <a:rPr lang="zh-CN" altLang="zh-CN" dirty="0"/>
              <a:t>的标准容器类</a:t>
            </a:r>
            <a:endParaRPr lang="en-US" altLang="zh-CN" dirty="0"/>
          </a:p>
        </p:txBody>
      </p:sp>
      <p:graphicFrame>
        <p:nvGraphicFramePr>
          <p:cNvPr id="4" name="表格 3"/>
          <p:cNvGraphicFramePr>
            <a:graphicFrameLocks noGrp="1"/>
          </p:cNvGraphicFramePr>
          <p:nvPr>
            <p:extLst/>
          </p:nvPr>
        </p:nvGraphicFramePr>
        <p:xfrm>
          <a:off x="1259632" y="1700808"/>
          <a:ext cx="6768752" cy="4392492"/>
        </p:xfrm>
        <a:graphic>
          <a:graphicData uri="http://schemas.openxmlformats.org/drawingml/2006/table">
            <a:tbl>
              <a:tblPr firstRow="1">
                <a:tableStyleId>{3C2FFA5D-87B4-456A-9821-1D502468CF0F}</a:tableStyleId>
              </a:tblPr>
              <a:tblGrid>
                <a:gridCol w="2433304">
                  <a:extLst>
                    <a:ext uri="{9D8B030D-6E8A-4147-A177-3AD203B41FA5}">
                      <a16:colId xmlns:a16="http://schemas.microsoft.com/office/drawing/2014/main" val="20000"/>
                    </a:ext>
                  </a:extLst>
                </a:gridCol>
                <a:gridCol w="4335448">
                  <a:extLst>
                    <a:ext uri="{9D8B030D-6E8A-4147-A177-3AD203B41FA5}">
                      <a16:colId xmlns:a16="http://schemas.microsoft.com/office/drawing/2014/main" val="20001"/>
                    </a:ext>
                  </a:extLst>
                </a:gridCol>
              </a:tblGrid>
              <a:tr h="337884">
                <a:tc gridSpan="2">
                  <a:txBody>
                    <a:bodyPr/>
                    <a:lstStyle/>
                    <a:p>
                      <a:pPr algn="ctr">
                        <a:spcAft>
                          <a:spcPts val="0"/>
                        </a:spcAft>
                      </a:pPr>
                      <a:r>
                        <a:rPr lang="zh-CN" sz="1800" kern="100" dirty="0">
                          <a:effectLst>
                            <a:outerShdw blurRad="38100" dist="38100" dir="2700000" algn="tl">
                              <a:srgbClr val="000000">
                                <a:alpha val="43137"/>
                              </a:srgbClr>
                            </a:outerShdw>
                          </a:effectLst>
                          <a:latin typeface="微软雅黑" pitchFamily="34" charset="-122"/>
                          <a:ea typeface="微软雅黑" pitchFamily="34" charset="-122"/>
                        </a:rPr>
                        <a:t>顺序容器</a:t>
                      </a:r>
                      <a:endParaRPr lang="zh-CN" sz="1800" kern="100" dirty="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vector</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支持随机访问</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1"/>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list</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支持插入和删除</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2"/>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deque</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双端队列</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3"/>
                  </a:ext>
                </a:extLst>
              </a:tr>
              <a:tr h="337884">
                <a:tc gridSpan="2">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顺序容器适配器</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4"/>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stack</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先进后出栈</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5"/>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queue</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先进先出队列</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6"/>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priority_queue</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优先级队列</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7"/>
                  </a:ext>
                </a:extLst>
              </a:tr>
              <a:tr h="337884">
                <a:tc gridSpan="2">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关联容器</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8"/>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map</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关联数组，元素通过关键字来存取</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09"/>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list</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大小可变列表，元素通过关键字来存</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10"/>
                  </a:ext>
                </a:extLst>
              </a:tr>
              <a:tr h="337884">
                <a:tc>
                  <a:txBody>
                    <a:bodyPr/>
                    <a:lstStyle/>
                    <a:p>
                      <a:pPr algn="just">
                        <a:spcAft>
                          <a:spcPts val="0"/>
                        </a:spcAft>
                      </a:pPr>
                      <a:r>
                        <a:rPr lang="en-US" sz="1800" kern="100">
                          <a:effectLst>
                            <a:outerShdw blurRad="38100" dist="38100" dir="2700000" algn="tl">
                              <a:srgbClr val="000000">
                                <a:alpha val="43137"/>
                              </a:srgbClr>
                            </a:outerShdw>
                          </a:effectLst>
                          <a:latin typeface="微软雅黑" pitchFamily="34" charset="-122"/>
                          <a:ea typeface="微软雅黑" pitchFamily="34" charset="-122"/>
                        </a:rPr>
                        <a:t>multimap</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a:effectLst>
                            <a:outerShdw blurRad="38100" dist="38100" dir="2700000" algn="tl">
                              <a:srgbClr val="000000">
                                <a:alpha val="43137"/>
                              </a:srgbClr>
                            </a:outerShdw>
                          </a:effectLst>
                          <a:latin typeface="微软雅黑" pitchFamily="34" charset="-122"/>
                          <a:ea typeface="微软雅黑" pitchFamily="34" charset="-122"/>
                        </a:rPr>
                        <a:t>支持可重复关键字的</a:t>
                      </a:r>
                      <a:r>
                        <a:rPr lang="en-US" sz="1800" kern="100">
                          <a:effectLst>
                            <a:outerShdw blurRad="38100" dist="38100" dir="2700000" algn="tl">
                              <a:srgbClr val="000000">
                                <a:alpha val="43137"/>
                              </a:srgbClr>
                            </a:outerShdw>
                          </a:effectLst>
                          <a:latin typeface="微软雅黑" pitchFamily="34" charset="-122"/>
                          <a:ea typeface="微软雅黑" pitchFamily="34" charset="-122"/>
                        </a:rPr>
                        <a:t>map</a:t>
                      </a:r>
                      <a:endParaRPr lang="zh-CN" sz="1800" kern="10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11"/>
                  </a:ext>
                </a:extLst>
              </a:tr>
              <a:tr h="337884">
                <a:tc>
                  <a:txBody>
                    <a:bodyPr/>
                    <a:lstStyle/>
                    <a:p>
                      <a:pPr algn="just">
                        <a:spcAft>
                          <a:spcPts val="0"/>
                        </a:spcAft>
                      </a:pPr>
                      <a:r>
                        <a:rPr lang="en-US" sz="1800" kern="100" dirty="0" err="1">
                          <a:effectLst>
                            <a:outerShdw blurRad="38100" dist="38100" dir="2700000" algn="tl">
                              <a:srgbClr val="000000">
                                <a:alpha val="43137"/>
                              </a:srgbClr>
                            </a:outerShdw>
                          </a:effectLst>
                          <a:latin typeface="微软雅黑" pitchFamily="34" charset="-122"/>
                          <a:ea typeface="微软雅黑" pitchFamily="34" charset="-122"/>
                        </a:rPr>
                        <a:t>multilist</a:t>
                      </a:r>
                      <a:endParaRPr lang="zh-CN" sz="1800" kern="100" dirty="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tc>
                  <a:txBody>
                    <a:bodyPr/>
                    <a:lstStyle/>
                    <a:p>
                      <a:pPr algn="just">
                        <a:spcAft>
                          <a:spcPts val="0"/>
                        </a:spcAft>
                      </a:pPr>
                      <a:r>
                        <a:rPr lang="zh-CN" sz="1800" kern="100" dirty="0">
                          <a:effectLst>
                            <a:outerShdw blurRad="38100" dist="38100" dir="2700000" algn="tl">
                              <a:srgbClr val="000000">
                                <a:alpha val="43137"/>
                              </a:srgbClr>
                            </a:outerShdw>
                          </a:effectLst>
                          <a:latin typeface="微软雅黑" pitchFamily="34" charset="-122"/>
                          <a:ea typeface="微软雅黑" pitchFamily="34" charset="-122"/>
                        </a:rPr>
                        <a:t>支持可重复关键字的</a:t>
                      </a:r>
                      <a:r>
                        <a:rPr lang="en-US" sz="1800" kern="100" dirty="0">
                          <a:effectLst>
                            <a:outerShdw blurRad="38100" dist="38100" dir="2700000" algn="tl">
                              <a:srgbClr val="000000">
                                <a:alpha val="43137"/>
                              </a:srgbClr>
                            </a:outerShdw>
                          </a:effectLst>
                          <a:latin typeface="微软雅黑" pitchFamily="34" charset="-122"/>
                          <a:ea typeface="微软雅黑" pitchFamily="34" charset="-122"/>
                        </a:rPr>
                        <a:t>list</a:t>
                      </a:r>
                      <a:endParaRPr lang="zh-CN" sz="1800" kern="100" dirty="0">
                        <a:effectLst>
                          <a:outerShdw blurRad="38100" dist="38100" dir="2700000" algn="tl">
                            <a:srgbClr val="000000">
                              <a:alpha val="43137"/>
                            </a:srgbClr>
                          </a:outerShdw>
                        </a:effectLst>
                        <a:latin typeface="微软雅黑" pitchFamily="34" charset="-122"/>
                        <a:ea typeface="微软雅黑" pitchFamily="34" charset="-122"/>
                        <a:cs typeface="Courier New"/>
                      </a:endParaRPr>
                    </a:p>
                  </a:txBody>
                  <a:tcPr marL="68580" marR="68580" marT="0" marB="0" anchor="ctr"/>
                </a:tc>
                <a:extLst>
                  <a:ext uri="{0D108BD9-81ED-4DB2-BD59-A6C34878D82A}">
                    <a16:rowId xmlns:a16="http://schemas.microsoft.com/office/drawing/2014/main" val="10012"/>
                  </a:ext>
                </a:extLst>
              </a:tr>
            </a:tbl>
          </a:graphicData>
        </a:graphic>
      </p:graphicFrame>
      <p:sp>
        <p:nvSpPr>
          <p:cNvPr id="5" name="圆角矩形 4"/>
          <p:cNvSpPr/>
          <p:nvPr/>
        </p:nvSpPr>
        <p:spPr>
          <a:xfrm>
            <a:off x="1691680" y="2276872"/>
            <a:ext cx="5904656" cy="2936348"/>
          </a:xfrm>
          <a:prstGeom prst="roundRect">
            <a:avLst>
              <a:gd name="adj" fmla="val 5652"/>
            </a:avLst>
          </a:prstGeom>
          <a:solidFill>
            <a:schemeClr val="accent1">
              <a:lumMod val="7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800" dirty="0" smtClean="0">
                <a:effectLst>
                  <a:outerShdw blurRad="38100" dist="38100" dir="2700000" algn="tl">
                    <a:srgbClr val="000000">
                      <a:alpha val="43137"/>
                    </a:srgbClr>
                  </a:outerShdw>
                </a:effectLst>
                <a:latin typeface="微软雅黑" pitchFamily="34" charset="-122"/>
                <a:ea typeface="微软雅黑" pitchFamily="34" charset="-122"/>
              </a:rPr>
              <a:t>如果程序</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中有自定义的容器类，那么请注意这些容器类的命名。尽量</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不要</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让自定义的名字与</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C++</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标准库中的容器类</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重名</a:t>
            </a:r>
            <a:r>
              <a:rPr lang="zh-CN" altLang="zh-CN" sz="2800" dirty="0">
                <a:effectLst>
                  <a:outerShdw blurRad="38100" dist="38100" dir="2700000" algn="tl">
                    <a:srgbClr val="000000">
                      <a:alpha val="43137"/>
                    </a:srgbClr>
                  </a:outerShdw>
                </a:effectLst>
                <a:latin typeface="微软雅黑" pitchFamily="34" charset="-122"/>
                <a:ea typeface="微软雅黑" pitchFamily="34" charset="-122"/>
              </a:rPr>
              <a:t>。如果名字冲突不可避免，那么请使用</a:t>
            </a:r>
            <a:r>
              <a:rPr lang="zh-CN" altLang="zh-CN" sz="28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名字空间</a:t>
            </a: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zh-CN"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718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 calcmode="lin" valueType="num">
                                      <p:cBhvr>
                                        <p:cTn id="9" dur="250" fill="hold"/>
                                        <p:tgtEl>
                                          <p:spTgt spid="5"/>
                                        </p:tgtEl>
                                        <p:attrNameLst>
                                          <p:attrName>style.rotation</p:attrName>
                                        </p:attrNameLst>
                                      </p:cBhvr>
                                      <p:tavLst>
                                        <p:tav tm="0">
                                          <p:val>
                                            <p:fltVal val="90"/>
                                          </p:val>
                                        </p:tav>
                                        <p:tav tm="100000">
                                          <p:val>
                                            <p:fltVal val="0"/>
                                          </p:val>
                                        </p:tav>
                                      </p:tavLst>
                                    </p:anim>
                                    <p:animEffect transition="in" filter="fade">
                                      <p:cBhvr>
                                        <p:cTn id="1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4" name="内容占位符 3"/>
          <p:cNvSpPr>
            <a:spLocks noGrp="1"/>
          </p:cNvSpPr>
          <p:nvPr>
            <p:ph idx="1"/>
          </p:nvPr>
        </p:nvSpPr>
        <p:spPr>
          <a:xfrm>
            <a:off x="462372" y="1744390"/>
            <a:ext cx="8075240" cy="4824536"/>
          </a:xfrm>
        </p:spPr>
        <p:txBody>
          <a:bodyPr/>
          <a:lstStyle/>
          <a:p>
            <a:pPr marL="342900" lvl="0" indent="-342900" algn="l" fontAlgn="base">
              <a:lnSpc>
                <a:spcPct val="90000"/>
              </a:lnSpc>
              <a:spcAft>
                <a:spcPct val="0"/>
              </a:spcAft>
              <a:buClr>
                <a:srgbClr val="5F5F5F"/>
              </a:buClr>
              <a:buSzPct val="65000"/>
              <a:buFont typeface="Wingdings" panose="05000000000000000000" pitchFamily="2" charset="2"/>
              <a:buChar char="­"/>
            </a:pPr>
            <a:r>
              <a:rPr kumimoji="1" lang="zh-CN" altLang="en-US" sz="3600" b="1" dirty="0">
                <a:solidFill>
                  <a:srgbClr val="000000"/>
                </a:solidFill>
                <a:effectLst/>
                <a:latin typeface="Arial"/>
                <a:ea typeface="宋体"/>
              </a:rPr>
              <a:t>何为</a:t>
            </a:r>
            <a:r>
              <a:rPr kumimoji="1" lang="en-US" altLang="zh-CN" sz="3600" b="1" dirty="0">
                <a:solidFill>
                  <a:srgbClr val="000000"/>
                </a:solidFill>
                <a:effectLst/>
                <a:latin typeface="Arial"/>
                <a:ea typeface="宋体"/>
              </a:rPr>
              <a:t>STL？</a:t>
            </a:r>
          </a:p>
          <a:p>
            <a:pPr lvl="1" algn="l" fontAlgn="base">
              <a:lnSpc>
                <a:spcPct val="90000"/>
              </a:lnSpc>
              <a:spcAft>
                <a:spcPct val="0"/>
              </a:spcAft>
              <a:buClr>
                <a:srgbClr val="5F5F5F"/>
              </a:buClr>
              <a:buFontTx/>
              <a:buChar char="–"/>
            </a:pPr>
            <a:r>
              <a:rPr kumimoji="1" lang="en-US" altLang="zh-CN" sz="3200" b="1" dirty="0">
                <a:solidFill>
                  <a:srgbClr val="000000"/>
                </a:solidFill>
                <a:effectLst/>
                <a:latin typeface="Arial"/>
                <a:ea typeface="宋体"/>
              </a:rPr>
              <a:t>STL(Standard Template Library)</a:t>
            </a:r>
            <a:r>
              <a:rPr kumimoji="1" lang="zh-CN" altLang="en-US" sz="3200" b="1" dirty="0">
                <a:solidFill>
                  <a:srgbClr val="000000"/>
                </a:solidFill>
                <a:effectLst/>
                <a:latin typeface="Arial"/>
                <a:ea typeface="宋体"/>
              </a:rPr>
              <a:t>是</a:t>
            </a:r>
            <a:r>
              <a:rPr kumimoji="1" lang="en-US" altLang="zh-CN" sz="3200" b="1" dirty="0">
                <a:solidFill>
                  <a:srgbClr val="000000"/>
                </a:solidFill>
                <a:effectLst/>
                <a:latin typeface="Arial"/>
                <a:ea typeface="宋体"/>
              </a:rPr>
              <a:t>C＋＋</a:t>
            </a:r>
            <a:r>
              <a:rPr kumimoji="1" lang="zh-CN" altLang="en-US" sz="3200" b="1" dirty="0">
                <a:solidFill>
                  <a:srgbClr val="000000"/>
                </a:solidFill>
                <a:effectLst/>
                <a:latin typeface="Arial"/>
                <a:ea typeface="宋体"/>
              </a:rPr>
              <a:t>标准庫的一部分（80%），是用</a:t>
            </a:r>
            <a:r>
              <a:rPr kumimoji="1" lang="en-US" altLang="zh-CN" sz="3200" b="1" dirty="0">
                <a:solidFill>
                  <a:srgbClr val="000000"/>
                </a:solidFill>
                <a:effectLst/>
                <a:latin typeface="Arial"/>
                <a:ea typeface="宋体"/>
              </a:rPr>
              <a:t>C＋＋ Template</a:t>
            </a:r>
            <a:r>
              <a:rPr kumimoji="1" lang="zh-CN" altLang="en-US" sz="3200" b="1" dirty="0">
                <a:solidFill>
                  <a:srgbClr val="000000"/>
                </a:solidFill>
                <a:effectLst/>
                <a:latin typeface="Arial"/>
                <a:ea typeface="宋体"/>
              </a:rPr>
              <a:t>机制来表达泛型的庫。</a:t>
            </a:r>
            <a:endParaRPr kumimoji="1" lang="en-US" altLang="zh-CN" sz="3200" b="1" dirty="0">
              <a:solidFill>
                <a:srgbClr val="000000"/>
              </a:solidFill>
              <a:effectLst/>
              <a:latin typeface="Arial"/>
              <a:ea typeface="宋体"/>
            </a:endParaRPr>
          </a:p>
          <a:p>
            <a:pPr lvl="1" algn="l" fontAlgn="base">
              <a:lnSpc>
                <a:spcPct val="90000"/>
              </a:lnSpc>
              <a:spcAft>
                <a:spcPct val="0"/>
              </a:spcAft>
              <a:buClr>
                <a:srgbClr val="5F5F5F"/>
              </a:buClr>
              <a:buFontTx/>
              <a:buChar char="–"/>
            </a:pPr>
            <a:endParaRPr kumimoji="1" lang="zh-CN" altLang="en-US" sz="3200" b="1" dirty="0">
              <a:solidFill>
                <a:srgbClr val="000000"/>
              </a:solidFill>
              <a:effectLst/>
              <a:latin typeface="Arial"/>
              <a:ea typeface="宋体"/>
            </a:endParaRPr>
          </a:p>
          <a:p>
            <a:pPr lvl="1" algn="l" fontAlgn="base">
              <a:lnSpc>
                <a:spcPct val="90000"/>
              </a:lnSpc>
              <a:spcAft>
                <a:spcPct val="0"/>
              </a:spcAft>
              <a:buClr>
                <a:srgbClr val="5F5F5F"/>
              </a:buClr>
              <a:buFontTx/>
              <a:buChar char="–"/>
            </a:pPr>
            <a:r>
              <a:rPr kumimoji="1" lang="en-US" altLang="zh-CN" sz="3200" b="1" dirty="0">
                <a:solidFill>
                  <a:srgbClr val="000000"/>
                </a:solidFill>
                <a:effectLst/>
                <a:latin typeface="Arial"/>
                <a:ea typeface="宋体"/>
              </a:rPr>
              <a:t>STL(Standard Template Library)</a:t>
            </a:r>
            <a:r>
              <a:rPr kumimoji="1" lang="zh-CN" altLang="en-US" sz="3200" b="1" dirty="0">
                <a:solidFill>
                  <a:srgbClr val="000000"/>
                </a:solidFill>
                <a:effectLst/>
                <a:latin typeface="Arial"/>
                <a:ea typeface="宋体"/>
              </a:rPr>
              <a:t>是用泛型技术来设计完成的实例 就如 </a:t>
            </a:r>
          </a:p>
          <a:p>
            <a:pPr lvl="1" algn="l" fontAlgn="base">
              <a:lnSpc>
                <a:spcPct val="90000"/>
              </a:lnSpc>
              <a:spcAft>
                <a:spcPct val="0"/>
              </a:spcAft>
              <a:buClr>
                <a:srgbClr val="5F5F5F"/>
              </a:buClr>
              <a:buNone/>
            </a:pPr>
            <a:r>
              <a:rPr kumimoji="1" lang="en-US" altLang="zh-CN" sz="3200" b="1" dirty="0">
                <a:solidFill>
                  <a:srgbClr val="000000"/>
                </a:solidFill>
                <a:effectLst/>
                <a:latin typeface="Arial"/>
                <a:ea typeface="宋体"/>
              </a:rPr>
              <a:t>   MFC(Microsoft Foundational Classes)</a:t>
            </a:r>
            <a:r>
              <a:rPr kumimoji="1" lang="zh-CN" altLang="en-US" sz="3200" b="1" dirty="0">
                <a:solidFill>
                  <a:srgbClr val="000000"/>
                </a:solidFill>
                <a:effectLst/>
                <a:latin typeface="Arial"/>
                <a:ea typeface="宋体"/>
              </a:rPr>
              <a:t>是用面向对象技术来设计完成的实例</a:t>
            </a:r>
            <a:endParaRPr kumimoji="1" lang="en-US" altLang="zh-CN" sz="3200" b="1" dirty="0">
              <a:solidFill>
                <a:srgbClr val="000000"/>
              </a:solidFill>
              <a:effectLst/>
              <a:latin typeface="Arial"/>
              <a:ea typeface="宋体"/>
            </a:endParaRPr>
          </a:p>
          <a:p>
            <a:endParaRPr lang="zh-CN" altLang="en-US" sz="3600" b="1" dirty="0"/>
          </a:p>
        </p:txBody>
      </p:sp>
      <p:sp>
        <p:nvSpPr>
          <p:cNvPr id="5" name="矩形 4"/>
          <p:cNvSpPr/>
          <p:nvPr/>
        </p:nvSpPr>
        <p:spPr>
          <a:xfrm>
            <a:off x="611560" y="1052736"/>
            <a:ext cx="7776864" cy="461665"/>
          </a:xfrm>
          <a:prstGeom prst="rect">
            <a:avLst/>
          </a:prstGeom>
        </p:spPr>
        <p:txBody>
          <a:bodyPr wrap="square">
            <a:spAutoFit/>
          </a:bodyPr>
          <a:lstStyle/>
          <a:p>
            <a:pPr lvl="0" algn="just">
              <a:spcBef>
                <a:spcPct val="20000"/>
              </a:spcBef>
            </a:pPr>
            <a:r>
              <a:rPr lang="en-US"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10.6.2 C++</a:t>
            </a:r>
            <a:r>
              <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的标准泛型算法和</a:t>
            </a:r>
            <a:r>
              <a:rPr lang="zh-CN" altLang="en-US"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可调用</a:t>
            </a:r>
            <a:r>
              <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对象</a:t>
            </a:r>
            <a:endPar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9106919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4" name="内容占位符 3"/>
          <p:cNvSpPr>
            <a:spLocks noGrp="1"/>
          </p:cNvSpPr>
          <p:nvPr>
            <p:ph idx="1"/>
          </p:nvPr>
        </p:nvSpPr>
        <p:spPr>
          <a:xfrm>
            <a:off x="457200" y="1744390"/>
            <a:ext cx="8229600" cy="4924970"/>
          </a:xfrm>
        </p:spPr>
        <p:txBody>
          <a:bodyPr/>
          <a:lstStyle/>
          <a:p>
            <a:pPr marL="342900" lvl="0" indent="-342900" algn="l" fontAlgn="base">
              <a:spcAft>
                <a:spcPct val="0"/>
              </a:spcAft>
              <a:buClr>
                <a:srgbClr val="5F5F5F"/>
              </a:buClr>
              <a:buSzPct val="65000"/>
              <a:buFont typeface="Wingdings" panose="05000000000000000000" pitchFamily="2" charset="2"/>
              <a:buChar char="­"/>
            </a:pPr>
            <a:r>
              <a:rPr kumimoji="1" lang="en-US" altLang="zh-CN" sz="3600" b="1" dirty="0">
                <a:solidFill>
                  <a:srgbClr val="000000"/>
                </a:solidFill>
                <a:effectLst/>
                <a:latin typeface="Arial"/>
                <a:ea typeface="宋体"/>
              </a:rPr>
              <a:t>STL</a:t>
            </a:r>
            <a:r>
              <a:rPr kumimoji="1" lang="zh-CN" altLang="en-US" sz="3600" b="1" dirty="0">
                <a:solidFill>
                  <a:srgbClr val="000000"/>
                </a:solidFill>
                <a:effectLst/>
                <a:latin typeface="Arial"/>
                <a:ea typeface="宋体"/>
              </a:rPr>
              <a:t>抽象的是什么？</a:t>
            </a:r>
          </a:p>
          <a:p>
            <a:pPr lvl="1" algn="l" fontAlgn="base">
              <a:spcAft>
                <a:spcPct val="0"/>
              </a:spcAft>
              <a:buClr>
                <a:srgbClr val="5F5F5F"/>
              </a:buClr>
              <a:buFontTx/>
              <a:buChar char="–"/>
            </a:pPr>
            <a:r>
              <a:rPr kumimoji="1" lang="zh-CN" altLang="en-US" sz="3200" b="1" dirty="0">
                <a:solidFill>
                  <a:srgbClr val="000000"/>
                </a:solidFill>
                <a:effectLst/>
                <a:latin typeface="宋体" panose="02010600030101010101" pitchFamily="2" charset="-122"/>
                <a:ea typeface="宋体"/>
              </a:rPr>
              <a:t>有些算法并不依赖于数据结构的特定实现，而只是依赖于该结构的</a:t>
            </a:r>
            <a:r>
              <a:rPr kumimoji="1" lang="zh-CN" altLang="en-US" sz="3200" b="1" dirty="0">
                <a:solidFill>
                  <a:srgbClr val="FF3300"/>
                </a:solidFill>
                <a:effectLst/>
                <a:latin typeface="宋体" panose="02010600030101010101" pitchFamily="2" charset="-122"/>
                <a:ea typeface="宋体"/>
              </a:rPr>
              <a:t>几个基本的语义属性</a:t>
            </a:r>
            <a:r>
              <a:rPr kumimoji="1" lang="zh-CN" altLang="en-US" sz="3200" b="1" dirty="0">
                <a:solidFill>
                  <a:srgbClr val="FF3300"/>
                </a:solidFill>
                <a:effectLst/>
                <a:latin typeface="Arial"/>
                <a:ea typeface="宋体"/>
              </a:rPr>
              <a:t>.</a:t>
            </a:r>
          </a:p>
          <a:p>
            <a:pPr lvl="1" algn="l" fontAlgn="base">
              <a:spcAft>
                <a:spcPct val="0"/>
              </a:spcAft>
              <a:buClr>
                <a:srgbClr val="5F5F5F"/>
              </a:buClr>
              <a:buFontTx/>
              <a:buChar char="–"/>
            </a:pPr>
            <a:endParaRPr kumimoji="1" lang="zh-CN" altLang="en-US" sz="3200" b="1" dirty="0">
              <a:solidFill>
                <a:srgbClr val="FF3300"/>
              </a:solidFill>
              <a:effectLst/>
              <a:latin typeface="Arial"/>
              <a:ea typeface="宋体"/>
            </a:endParaRPr>
          </a:p>
          <a:p>
            <a:pPr lvl="1" algn="l" fontAlgn="base">
              <a:spcAft>
                <a:spcPct val="0"/>
              </a:spcAft>
              <a:buClr>
                <a:srgbClr val="5F5F5F"/>
              </a:buClr>
              <a:buFontTx/>
              <a:buChar char="–"/>
            </a:pPr>
            <a:r>
              <a:rPr kumimoji="1" lang="en-US" altLang="zh-CN" sz="3200" b="1" dirty="0">
                <a:solidFill>
                  <a:srgbClr val="000000"/>
                </a:solidFill>
                <a:effectLst/>
                <a:latin typeface="Arial"/>
                <a:ea typeface="宋体"/>
              </a:rPr>
              <a:t>STL</a:t>
            </a:r>
            <a:r>
              <a:rPr kumimoji="1" lang="zh-CN" altLang="en-US" sz="3200" b="1" dirty="0">
                <a:solidFill>
                  <a:srgbClr val="000000"/>
                </a:solidFill>
                <a:effectLst/>
                <a:latin typeface="Arial"/>
                <a:ea typeface="宋体"/>
              </a:rPr>
              <a:t>抽象出这些基本属性（</a:t>
            </a:r>
            <a:r>
              <a:rPr kumimoji="1" lang="en-US" altLang="zh-CN" sz="3200" b="1" dirty="0">
                <a:solidFill>
                  <a:srgbClr val="FF3300"/>
                </a:solidFill>
                <a:effectLst/>
                <a:latin typeface="Arial"/>
                <a:ea typeface="宋体"/>
              </a:rPr>
              <a:t>Concept</a:t>
            </a:r>
            <a:r>
              <a:rPr kumimoji="1" lang="en-US" altLang="zh-CN" sz="3200" b="1" dirty="0">
                <a:solidFill>
                  <a:srgbClr val="000000"/>
                </a:solidFill>
                <a:effectLst/>
                <a:latin typeface="Arial"/>
                <a:ea typeface="宋体"/>
              </a:rPr>
              <a:t>），</a:t>
            </a:r>
            <a:r>
              <a:rPr kumimoji="1" lang="zh-CN" altLang="en-US" sz="3200" b="1" dirty="0">
                <a:solidFill>
                  <a:srgbClr val="000000"/>
                </a:solidFill>
                <a:effectLst/>
                <a:latin typeface="Arial"/>
                <a:ea typeface="宋体"/>
              </a:rPr>
              <a:t>成功的将算法与数据结构分离，在没有效率损失的前提下，得到了及大的弹性。</a:t>
            </a:r>
          </a:p>
          <a:p>
            <a:endParaRPr lang="zh-CN" altLang="en-US" sz="3600" b="1" dirty="0"/>
          </a:p>
        </p:txBody>
      </p:sp>
      <p:sp>
        <p:nvSpPr>
          <p:cNvPr id="5" name="矩形 4"/>
          <p:cNvSpPr/>
          <p:nvPr/>
        </p:nvSpPr>
        <p:spPr>
          <a:xfrm>
            <a:off x="611560" y="1052736"/>
            <a:ext cx="7776864" cy="461665"/>
          </a:xfrm>
          <a:prstGeom prst="rect">
            <a:avLst/>
          </a:prstGeom>
        </p:spPr>
        <p:txBody>
          <a:bodyPr wrap="square">
            <a:spAutoFit/>
          </a:bodyPr>
          <a:lstStyle/>
          <a:p>
            <a:pPr lvl="0" algn="just">
              <a:spcBef>
                <a:spcPct val="20000"/>
              </a:spcBef>
            </a:pPr>
            <a:r>
              <a:rPr lang="en-US"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10.6.2 C++</a:t>
            </a:r>
            <a:r>
              <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的标准泛型算法和</a:t>
            </a:r>
            <a:r>
              <a:rPr lang="zh-CN" altLang="en-US"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可调用</a:t>
            </a:r>
            <a:r>
              <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对象</a:t>
            </a:r>
            <a:endPar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3227387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3" name="内容占位符 2"/>
          <p:cNvSpPr>
            <a:spLocks noGrp="1"/>
          </p:cNvSpPr>
          <p:nvPr>
            <p:ph idx="1"/>
          </p:nvPr>
        </p:nvSpPr>
        <p:spPr/>
        <p:txBody>
          <a:bodyPr/>
          <a:lstStyle/>
          <a:p>
            <a:r>
              <a:rPr lang="en-US" altLang="zh-CN" sz="2400" b="1" dirty="0" smtClean="0"/>
              <a:t>10.6.2 </a:t>
            </a:r>
            <a:r>
              <a:rPr lang="en-US" altLang="zh-CN" sz="2400" b="1" dirty="0"/>
              <a:t>C++</a:t>
            </a:r>
            <a:r>
              <a:rPr lang="zh-CN" altLang="zh-CN" sz="2400" b="1" dirty="0"/>
              <a:t>的标准泛型算法</a:t>
            </a:r>
            <a:r>
              <a:rPr lang="zh-CN" altLang="zh-CN" sz="2400" b="1" dirty="0" smtClean="0"/>
              <a:t>和</a:t>
            </a:r>
            <a:r>
              <a:rPr lang="zh-CN" altLang="en-US" sz="2400" b="1" dirty="0" smtClean="0"/>
              <a:t>可调用</a:t>
            </a:r>
            <a:r>
              <a:rPr lang="zh-CN" altLang="zh-CN" sz="2400" b="1" dirty="0" smtClean="0"/>
              <a:t>对象</a:t>
            </a:r>
            <a:endParaRPr lang="zh-CN" altLang="zh-CN" sz="2400" b="1" dirty="0"/>
          </a:p>
          <a:p>
            <a:r>
              <a:rPr lang="en-US" altLang="zh-CN" sz="2400" b="1" dirty="0"/>
              <a:t>C++</a:t>
            </a:r>
            <a:r>
              <a:rPr lang="zh-CN" altLang="zh-CN" sz="2400" b="1" dirty="0"/>
              <a:t>提供了丰富的泛型算法和函数对象，以供程序员使用。</a:t>
            </a:r>
          </a:p>
          <a:p>
            <a:r>
              <a:rPr lang="zh-CN" altLang="zh-CN" sz="2400" b="1" dirty="0"/>
              <a:t>大多数的标准泛型算法都有这样的形式：</a:t>
            </a:r>
          </a:p>
          <a:p>
            <a:pPr marL="457200" indent="-457200">
              <a:buFont typeface="Arial" pitchFamily="34" charset="0"/>
              <a:buChar char="•"/>
            </a:pPr>
            <a:r>
              <a:rPr lang="en-US" altLang="zh-CN" sz="2400" b="1" dirty="0"/>
              <a:t>algorithm(begin, end, parameter);</a:t>
            </a:r>
            <a:endParaRPr lang="zh-CN" altLang="zh-CN" sz="2400" b="1" dirty="0"/>
          </a:p>
          <a:p>
            <a:pPr marL="457200" indent="-457200">
              <a:buFont typeface="Arial" pitchFamily="34" charset="0"/>
              <a:buChar char="•"/>
            </a:pPr>
            <a:r>
              <a:rPr lang="en-US" altLang="zh-CN" sz="2400" b="1" dirty="0"/>
              <a:t>algorithm(begin, end, </a:t>
            </a:r>
            <a:r>
              <a:rPr lang="en-US" altLang="zh-CN" sz="2400" b="1" dirty="0" err="1"/>
              <a:t>dest</a:t>
            </a:r>
            <a:r>
              <a:rPr lang="en-US" altLang="zh-CN" sz="2400" b="1" dirty="0"/>
              <a:t>, parameter);</a:t>
            </a:r>
            <a:endParaRPr lang="zh-CN" altLang="zh-CN" sz="2400" b="1" dirty="0"/>
          </a:p>
          <a:p>
            <a:pPr marL="457200" indent="-457200">
              <a:buFont typeface="Arial" pitchFamily="34" charset="0"/>
              <a:buChar char="•"/>
            </a:pPr>
            <a:r>
              <a:rPr lang="en-US" altLang="zh-CN" sz="2400" b="1" dirty="0"/>
              <a:t>algorithm(begin, end, begin2, </a:t>
            </a:r>
            <a:r>
              <a:rPr lang="en-US" altLang="zh-CN" sz="2400" b="1" dirty="0" err="1"/>
              <a:t>dest</a:t>
            </a:r>
            <a:r>
              <a:rPr lang="en-US" altLang="zh-CN" sz="2400" b="1" dirty="0"/>
              <a:t>, parameter);</a:t>
            </a:r>
            <a:endParaRPr lang="zh-CN" altLang="zh-CN" sz="2400" b="1" dirty="0"/>
          </a:p>
          <a:p>
            <a:pPr marL="457200" indent="-457200" algn="l">
              <a:buFont typeface="Arial" pitchFamily="34" charset="0"/>
              <a:buChar char="•"/>
            </a:pPr>
            <a:r>
              <a:rPr lang="en-US" altLang="zh-CN" sz="2400" b="1" dirty="0"/>
              <a:t>algorithm(begin, end, begin2, end2, parameter);</a:t>
            </a:r>
            <a:endParaRPr lang="zh-CN" altLang="zh-CN" sz="2400" b="1" dirty="0"/>
          </a:p>
          <a:p>
            <a:r>
              <a:rPr lang="zh-CN" altLang="zh-CN" sz="2400" b="1" dirty="0"/>
              <a:t>其中，</a:t>
            </a:r>
            <a:r>
              <a:rPr lang="en-US" altLang="zh-CN" sz="2400" b="1" dirty="0"/>
              <a:t>algorithm</a:t>
            </a:r>
            <a:r>
              <a:rPr lang="zh-CN" altLang="zh-CN" sz="2400" b="1" dirty="0"/>
              <a:t>是算法（函数）的名字，</a:t>
            </a:r>
            <a:r>
              <a:rPr lang="en-US" altLang="zh-CN" sz="2400" b="1" dirty="0"/>
              <a:t>begin</a:t>
            </a:r>
            <a:r>
              <a:rPr lang="zh-CN" altLang="zh-CN" sz="2400" b="1" dirty="0"/>
              <a:t>、</a:t>
            </a:r>
            <a:r>
              <a:rPr lang="en-US" altLang="zh-CN" sz="2400" b="1" dirty="0"/>
              <a:t>end</a:t>
            </a:r>
            <a:r>
              <a:rPr lang="zh-CN" altLang="zh-CN" sz="2400" b="1" dirty="0"/>
              <a:t>、</a:t>
            </a:r>
            <a:r>
              <a:rPr lang="en-US" altLang="zh-CN" sz="2400" b="1" dirty="0"/>
              <a:t>begin2</a:t>
            </a:r>
            <a:r>
              <a:rPr lang="zh-CN" altLang="zh-CN" sz="2400" b="1" dirty="0"/>
              <a:t>、</a:t>
            </a:r>
            <a:r>
              <a:rPr lang="en-US" altLang="zh-CN" sz="2400" b="1" dirty="0"/>
              <a:t>end2</a:t>
            </a:r>
            <a:r>
              <a:rPr lang="zh-CN" altLang="zh-CN" sz="2400" b="1" dirty="0"/>
              <a:t>和</a:t>
            </a:r>
            <a:r>
              <a:rPr lang="en-US" altLang="zh-CN" sz="2400" b="1" dirty="0" err="1"/>
              <a:t>dest</a:t>
            </a:r>
            <a:r>
              <a:rPr lang="zh-CN" altLang="zh-CN" sz="2400" b="1" dirty="0"/>
              <a:t>都是迭代器</a:t>
            </a:r>
            <a:r>
              <a:rPr lang="zh-CN" altLang="zh-CN" sz="2400" b="1" dirty="0" smtClean="0"/>
              <a:t>。</a:t>
            </a:r>
            <a:endParaRPr lang="en-US" altLang="zh-CN" sz="2400" b="1" dirty="0" smtClean="0"/>
          </a:p>
          <a:p>
            <a:r>
              <a:rPr lang="zh-CN" altLang="zh-CN" sz="2400" b="1" dirty="0"/>
              <a:t>要使用这些功能，应该在程序中包含两个头文件：</a:t>
            </a:r>
          </a:p>
          <a:p>
            <a:pPr marL="342900" lvl="0" indent="-342900">
              <a:buFont typeface="Arial" pitchFamily="34" charset="0"/>
              <a:buChar char="•"/>
            </a:pPr>
            <a:r>
              <a:rPr lang="en-US" altLang="zh-CN" sz="2400" b="1" dirty="0"/>
              <a:t>&lt;</a:t>
            </a:r>
            <a:r>
              <a:rPr lang="en-US" altLang="zh-CN" sz="2400" b="1" dirty="0" err="1"/>
              <a:t>alogrithm</a:t>
            </a:r>
            <a:r>
              <a:rPr lang="en-US" altLang="zh-CN" sz="2400" b="1" dirty="0"/>
              <a:t>&gt;</a:t>
            </a:r>
            <a:endParaRPr lang="zh-CN" altLang="zh-CN" sz="2400" b="1" dirty="0"/>
          </a:p>
          <a:p>
            <a:pPr marL="342900" lvl="0" indent="-342900">
              <a:buFont typeface="Arial" pitchFamily="34" charset="0"/>
              <a:buChar char="•"/>
            </a:pPr>
            <a:r>
              <a:rPr lang="en-US" altLang="zh-CN" sz="2400" b="1" dirty="0"/>
              <a:t>&lt;numeric</a:t>
            </a:r>
            <a:r>
              <a:rPr lang="en-US" altLang="zh-CN" sz="2400" b="1" dirty="0" smtClean="0"/>
              <a:t>&gt;</a:t>
            </a:r>
          </a:p>
          <a:p>
            <a:pPr marL="342900" lvl="0" indent="-342900">
              <a:buFont typeface="Arial" pitchFamily="34" charset="0"/>
              <a:buChar char="•"/>
            </a:pPr>
            <a:r>
              <a:rPr lang="en-US" altLang="zh-CN" sz="2400" b="1" dirty="0" smtClean="0"/>
              <a:t>&lt;functional&gt;</a:t>
            </a:r>
            <a:endParaRPr lang="zh-CN" altLang="zh-CN" sz="2400" b="1" dirty="0"/>
          </a:p>
          <a:p>
            <a:endParaRPr lang="zh-CN" altLang="zh-CN" sz="2400" b="1" dirty="0"/>
          </a:p>
        </p:txBody>
      </p:sp>
    </p:spTree>
    <p:extLst>
      <p:ext uri="{BB962C8B-B14F-4D97-AF65-F5344CB8AC3E}">
        <p14:creationId xmlns:p14="http://schemas.microsoft.com/office/powerpoint/2010/main" val="248953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up)">
                                      <p:cBhvr>
                                        <p:cTn id="7" dur="500"/>
                                        <p:tgtEl>
                                          <p:spTgt spid="3">
                                            <p:txEl>
                                              <p:pRg st="8" end="8"/>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wipe(up)">
                                      <p:cBhvr>
                                        <p:cTn id="10" dur="500"/>
                                        <p:tgtEl>
                                          <p:spTgt spid="3">
                                            <p:txEl>
                                              <p:pRg st="9" end="9"/>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up)">
                                      <p:cBhvr>
                                        <p:cTn id="13" dur="500"/>
                                        <p:tgtEl>
                                          <p:spTgt spid="3">
                                            <p:txEl>
                                              <p:pRg st="10" end="10"/>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wipe(up)">
                                      <p:cBhvr>
                                        <p:cTn id="1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a:t>除了函数，类的设计也可能面临类型的问题。例如我们设计的</a:t>
            </a:r>
            <a:r>
              <a:rPr lang="zh-CN" altLang="zh-CN" dirty="0" smtClean="0"/>
              <a:t>类</a:t>
            </a:r>
            <a:r>
              <a:rPr lang="en-US" altLang="zh-CN" dirty="0" smtClean="0"/>
              <a:t>array</a:t>
            </a:r>
            <a:r>
              <a:rPr lang="zh-CN" altLang="zh-CN" dirty="0" smtClean="0"/>
              <a:t>。</a:t>
            </a:r>
            <a:r>
              <a:rPr lang="en-US" altLang="zh-CN" dirty="0" smtClean="0"/>
              <a:t>array</a:t>
            </a:r>
            <a:r>
              <a:rPr lang="zh-CN" altLang="zh-CN" dirty="0" smtClean="0"/>
              <a:t>往往</a:t>
            </a:r>
            <a:r>
              <a:rPr lang="zh-CN" altLang="zh-CN" dirty="0"/>
              <a:t>被称为“</a:t>
            </a:r>
            <a:r>
              <a:rPr lang="zh-CN" altLang="zh-CN" dirty="0">
                <a:solidFill>
                  <a:srgbClr val="FF0000"/>
                </a:solidFill>
              </a:rPr>
              <a:t>容器</a:t>
            </a:r>
            <a:r>
              <a:rPr lang="en-US" altLang="zh-CN" dirty="0">
                <a:solidFill>
                  <a:srgbClr val="FF0000"/>
                </a:solidFill>
              </a:rPr>
              <a:t>(container)</a:t>
            </a:r>
            <a:r>
              <a:rPr lang="zh-CN" altLang="zh-CN" dirty="0"/>
              <a:t>”。就我们的应用而言</a:t>
            </a:r>
            <a:r>
              <a:rPr lang="zh-CN" altLang="zh-CN" dirty="0" smtClean="0"/>
              <a:t>，容器</a:t>
            </a:r>
            <a:r>
              <a:rPr lang="zh-CN" altLang="en-US" dirty="0"/>
              <a:t>能够</a:t>
            </a:r>
            <a:r>
              <a:rPr lang="zh-CN" altLang="zh-CN" dirty="0" smtClean="0"/>
              <a:t>存储的</a:t>
            </a:r>
            <a:r>
              <a:rPr lang="zh-CN" altLang="en-US" dirty="0" smtClean="0"/>
              <a:t>任意类型的数据</a:t>
            </a:r>
            <a:r>
              <a:rPr lang="zh-CN" altLang="zh-CN" dirty="0" smtClean="0"/>
              <a:t>。但</a:t>
            </a:r>
            <a:r>
              <a:rPr lang="zh-CN" altLang="zh-CN" dirty="0"/>
              <a:t>如果没有特殊机制的支持，就必须针对于指定的</a:t>
            </a:r>
            <a:r>
              <a:rPr lang="zh-CN" altLang="zh-CN" dirty="0">
                <a:solidFill>
                  <a:srgbClr val="FF0000"/>
                </a:solidFill>
              </a:rPr>
              <a:t>类型</a:t>
            </a:r>
            <a:r>
              <a:rPr lang="zh-CN" altLang="zh-CN" dirty="0"/>
              <a:t>将该类</a:t>
            </a:r>
            <a:r>
              <a:rPr lang="zh-CN" altLang="zh-CN" dirty="0">
                <a:solidFill>
                  <a:srgbClr val="FF0000"/>
                </a:solidFill>
              </a:rPr>
              <a:t>重新写</a:t>
            </a:r>
            <a:r>
              <a:rPr lang="zh-CN" altLang="zh-CN" dirty="0"/>
              <a:t>一遍。同样的问题是，这些代码除了类型外，其余部分完全相同。这显然是一种低效的设计模式。那么可否使用类型作为参数而形成通用的代码呢？</a:t>
            </a:r>
            <a:endParaRPr lang="zh-CN" altLang="zh-CN" i="1" dirty="0">
              <a:solidFill>
                <a:srgbClr val="7030A0"/>
              </a:solidFill>
            </a:endParaRPr>
          </a:p>
        </p:txBody>
      </p:sp>
    </p:spTree>
    <p:extLst>
      <p:ext uri="{BB962C8B-B14F-4D97-AF65-F5344CB8AC3E}">
        <p14:creationId xmlns:p14="http://schemas.microsoft.com/office/powerpoint/2010/main" val="41052744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5" name="矩形 4"/>
          <p:cNvSpPr/>
          <p:nvPr/>
        </p:nvSpPr>
        <p:spPr>
          <a:xfrm>
            <a:off x="611560" y="1052736"/>
            <a:ext cx="7776864" cy="461665"/>
          </a:xfrm>
          <a:prstGeom prst="rect">
            <a:avLst/>
          </a:prstGeom>
        </p:spPr>
        <p:txBody>
          <a:bodyPr wrap="square">
            <a:spAutoFit/>
          </a:bodyPr>
          <a:lstStyle/>
          <a:p>
            <a:pPr lvl="0" algn="just">
              <a:spcBef>
                <a:spcPct val="20000"/>
              </a:spcBef>
            </a:pPr>
            <a:r>
              <a:rPr lang="en-US"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10.6.2 C++</a:t>
            </a:r>
            <a:r>
              <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的标准泛型算法和</a:t>
            </a:r>
            <a:r>
              <a:rPr lang="zh-CN" altLang="en-US"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可调用</a:t>
            </a:r>
            <a:r>
              <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对象</a:t>
            </a:r>
            <a:endParaRPr lang="zh-CN" altLang="zh-CN" sz="24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Rectangle 3"/>
          <p:cNvSpPr txBox="1">
            <a:spLocks noChangeArrowheads="1"/>
          </p:cNvSpPr>
          <p:nvPr/>
        </p:nvSpPr>
        <p:spPr bwMode="auto">
          <a:xfrm>
            <a:off x="772616" y="164016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65000"/>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5F5F5F"/>
              </a:buClr>
              <a:buSzPct val="65000"/>
              <a:buFont typeface="Wingdings" panose="05000000000000000000" pitchFamily="2" charset="2"/>
              <a:buChar char="­"/>
              <a:tabLst/>
              <a:defRPr/>
            </a:pPr>
            <a:r>
              <a:rPr kumimoji="1" lang="zh-CN" altLang="en-US" sz="3200" b="0" i="0" u="none" strike="noStrike" kern="1200" cap="none" spc="0" normalizeH="0" baseline="0" noProof="0" smtClean="0">
                <a:ln>
                  <a:noFill/>
                </a:ln>
                <a:solidFill>
                  <a:srgbClr val="000000"/>
                </a:solidFill>
                <a:effectLst/>
                <a:uLnTx/>
                <a:uFillTx/>
                <a:latin typeface="Arial"/>
                <a:ea typeface="宋体"/>
                <a:cs typeface="+mn-cs"/>
              </a:rPr>
              <a:t>示例</a:t>
            </a:r>
          </a:p>
        </p:txBody>
      </p:sp>
      <p:graphicFrame>
        <p:nvGraphicFramePr>
          <p:cNvPr id="8" name="Object 9"/>
          <p:cNvGraphicFramePr>
            <a:graphicFrameLocks noChangeAspect="1"/>
          </p:cNvGraphicFramePr>
          <p:nvPr>
            <p:extLst>
              <p:ext uri="{D42A27DB-BD31-4B8C-83A1-F6EECF244321}">
                <p14:modId xmlns:p14="http://schemas.microsoft.com/office/powerpoint/2010/main" val="974700663"/>
              </p:ext>
            </p:extLst>
          </p:nvPr>
        </p:nvGraphicFramePr>
        <p:xfrm>
          <a:off x="1153616" y="2284685"/>
          <a:ext cx="6971726" cy="2368451"/>
        </p:xfrm>
        <a:graphic>
          <a:graphicData uri="http://schemas.openxmlformats.org/presentationml/2006/ole">
            <mc:AlternateContent xmlns:mc="http://schemas.openxmlformats.org/markup-compatibility/2006">
              <mc:Choice xmlns:v="urn:schemas-microsoft-com:vml" Requires="v">
                <p:oleObj spid="_x0000_s1031" name="位图图像" r:id="rId4" imgW="3839111" imgH="1305107" progId="Paint.Picture">
                  <p:embed/>
                </p:oleObj>
              </mc:Choice>
              <mc:Fallback>
                <p:oleObj name="位图图像" r:id="rId4" imgW="3839111" imgH="1305107" progId="Paint.Picture">
                  <p:embed/>
                  <p:pic>
                    <p:nvPicPr>
                      <p:cNvPr id="6861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616" y="2284685"/>
                        <a:ext cx="6971726" cy="2368451"/>
                      </a:xfrm>
                      <a:prstGeom prst="rect">
                        <a:avLst/>
                      </a:prstGeom>
                      <a:noFill/>
                      <a:ln>
                        <a:noFill/>
                      </a:ln>
                      <a:effectLst/>
                    </p:spPr>
                  </p:pic>
                </p:oleObj>
              </mc:Fallback>
            </mc:AlternateContent>
          </a:graphicData>
        </a:graphic>
      </p:graphicFrame>
      <p:sp>
        <p:nvSpPr>
          <p:cNvPr id="9" name="AutoShape 5"/>
          <p:cNvSpPr>
            <a:spLocks noChangeArrowheads="1"/>
          </p:cNvSpPr>
          <p:nvPr/>
        </p:nvSpPr>
        <p:spPr bwMode="auto">
          <a:xfrm>
            <a:off x="1947366" y="5085184"/>
            <a:ext cx="5683250" cy="1584176"/>
          </a:xfrm>
          <a:prstGeom prst="wedgeRoundRectCallout">
            <a:avLst>
              <a:gd name="adj1" fmla="val -55320"/>
              <a:gd name="adj2" fmla="val -79516"/>
              <a:gd name="adj3" fmla="val 16667"/>
            </a:avLst>
          </a:prstGeom>
          <a:solidFill>
            <a:srgbClr val="00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rPr>
              <a:t>用一个泛型算法可以处理多种数据结构。而且在获得</a:t>
            </a:r>
            <a:r>
              <a:rPr kumimoji="1" lang="zh-CN" altLang="en-US" sz="2400" b="1" i="0" u="none" strike="noStrike" kern="0" cap="none" spc="0" normalizeH="0" baseline="0" noProof="0" smtClean="0">
                <a:ln>
                  <a:noFill/>
                </a:ln>
                <a:solidFill>
                  <a:srgbClr val="FFFF00"/>
                </a:solidFill>
                <a:effectLst/>
                <a:uLnTx/>
                <a:uFillTx/>
                <a:latin typeface="Times New Roman" panose="02020603050405020304" pitchFamily="18" charset="0"/>
              </a:rPr>
              <a:t>弹性</a:t>
            </a: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rPr>
              <a:t>的同时运行</a:t>
            </a:r>
            <a:r>
              <a:rPr kumimoji="1" lang="zh-CN" altLang="en-US" sz="2400" b="1" i="0" u="none" strike="noStrike" kern="0" cap="none" spc="0" normalizeH="0" baseline="0" noProof="0" smtClean="0">
                <a:ln>
                  <a:noFill/>
                </a:ln>
                <a:solidFill>
                  <a:srgbClr val="FFFF00"/>
                </a:solidFill>
                <a:effectLst/>
                <a:uLnTx/>
                <a:uFillTx/>
                <a:latin typeface="Times New Roman" panose="02020603050405020304" pitchFamily="18" charset="0"/>
              </a:rPr>
              <a:t>效率</a:t>
            </a: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rPr>
              <a:t>上和以前相比没有损失。</a:t>
            </a:r>
          </a:p>
        </p:txBody>
      </p:sp>
    </p:spTree>
    <p:extLst>
      <p:ext uri="{BB962C8B-B14F-4D97-AF65-F5344CB8AC3E}">
        <p14:creationId xmlns:p14="http://schemas.microsoft.com/office/powerpoint/2010/main" val="148488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5" name="Rectangle 2"/>
          <p:cNvSpPr txBox="1">
            <a:spLocks noChangeArrowheads="1"/>
          </p:cNvSpPr>
          <p:nvPr/>
        </p:nvSpPr>
        <p:spPr bwMode="auto">
          <a:xfrm>
            <a:off x="443568" y="1125488"/>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2pPr>
            <a:lvl3pPr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3pPr>
            <a:lvl4pPr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4pPr>
            <a:lvl5pPr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smtClean="0">
                <a:ln>
                  <a:noFill/>
                </a:ln>
                <a:solidFill>
                  <a:srgbClr val="003300"/>
                </a:solidFill>
                <a:effectLst/>
                <a:uLnTx/>
                <a:uFillTx/>
                <a:latin typeface="Arial Black"/>
                <a:ea typeface="宋体"/>
                <a:cs typeface="+mj-cs"/>
              </a:rPr>
              <a:t>STL</a:t>
            </a:r>
            <a:r>
              <a:rPr kumimoji="1" lang="zh-CN" altLang="en-US" sz="4400" b="0" i="0" u="none" strike="noStrike" kern="1200" cap="none" spc="0" normalizeH="0" baseline="0" noProof="0" smtClean="0">
                <a:ln>
                  <a:noFill/>
                </a:ln>
                <a:solidFill>
                  <a:srgbClr val="003300"/>
                </a:solidFill>
                <a:effectLst/>
                <a:uLnTx/>
                <a:uFillTx/>
                <a:latin typeface="Arial Black"/>
                <a:ea typeface="宋体"/>
                <a:cs typeface="+mj-cs"/>
              </a:rPr>
              <a:t>的组成</a:t>
            </a:r>
          </a:p>
        </p:txBody>
      </p:sp>
      <p:sp>
        <p:nvSpPr>
          <p:cNvPr id="6" name="Oval 4"/>
          <p:cNvSpPr>
            <a:spLocks noChangeArrowheads="1"/>
          </p:cNvSpPr>
          <p:nvPr/>
        </p:nvSpPr>
        <p:spPr bwMode="auto">
          <a:xfrm>
            <a:off x="900768" y="1993032"/>
            <a:ext cx="2133600" cy="43434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FF0000"/>
              </a:solidFill>
              <a:effectLst/>
              <a:uLnTx/>
              <a:uFillTx/>
              <a:latin typeface="Times New Roman" panose="02020603050405020304" pitchFamily="18" charset="0"/>
            </a:endParaRPr>
          </a:p>
        </p:txBody>
      </p:sp>
      <p:sp>
        <p:nvSpPr>
          <p:cNvPr id="7" name="AutoShape 5"/>
          <p:cNvSpPr>
            <a:spLocks noChangeArrowheads="1"/>
          </p:cNvSpPr>
          <p:nvPr/>
        </p:nvSpPr>
        <p:spPr bwMode="auto">
          <a:xfrm>
            <a:off x="5091768" y="1916832"/>
            <a:ext cx="2209800" cy="1600200"/>
          </a:xfrm>
          <a:prstGeom prst="wedgeRoundRectCallout">
            <a:avLst>
              <a:gd name="adj1" fmla="val -163648"/>
              <a:gd name="adj2" fmla="val -17162"/>
              <a:gd name="adj3" fmla="val 16667"/>
            </a:avLst>
          </a:prstGeom>
          <a:solidFill>
            <a:srgbClr val="00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STL</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rPr>
              <a:t>的六大组件全都是</a:t>
            </a:r>
            <a:r>
              <a:rPr kumimoji="1" lang="zh-CN" altLang="en-US" sz="2400" b="1" i="0" u="none" strike="noStrike" kern="0" cap="none" spc="0" normalizeH="0" baseline="0" noProof="0" smtClean="0">
                <a:ln>
                  <a:noFill/>
                </a:ln>
                <a:solidFill>
                  <a:srgbClr val="FFFF00"/>
                </a:solidFill>
                <a:effectLst/>
                <a:uLnTx/>
                <a:uFillTx/>
                <a:latin typeface="Times New Roman" panose="02020603050405020304" pitchFamily="18" charset="0"/>
              </a:rPr>
              <a:t>抽象</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rPr>
              <a:t>出来的</a:t>
            </a: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Concepts</a:t>
            </a:r>
          </a:p>
        </p:txBody>
      </p:sp>
      <p:sp>
        <p:nvSpPr>
          <p:cNvPr id="8" name="Rectangle 3"/>
          <p:cNvSpPr txBox="1">
            <a:spLocks noChangeArrowheads="1"/>
          </p:cNvSpPr>
          <p:nvPr/>
        </p:nvSpPr>
        <p:spPr bwMode="auto">
          <a:xfrm>
            <a:off x="611560" y="2221632"/>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65000"/>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5F5F5F"/>
              </a:buClr>
              <a:buSzPct val="65000"/>
              <a:buFont typeface="Wingdings" panose="05000000000000000000" pitchFamily="2" charset="2"/>
              <a:buChar char="­"/>
              <a:tabLst/>
              <a:defRPr/>
            </a:pPr>
            <a:r>
              <a:rPr kumimoji="1" lang="zh-CN" altLang="en-US" sz="3200" b="0" i="0" u="none" strike="noStrike" kern="1200" cap="none" spc="0" normalizeH="0" baseline="0" noProof="0" smtClean="0">
                <a:ln>
                  <a:noFill/>
                </a:ln>
                <a:solidFill>
                  <a:srgbClr val="000000"/>
                </a:solidFill>
                <a:effectLst/>
                <a:uLnTx/>
                <a:uFillTx/>
                <a:latin typeface="Arial"/>
                <a:ea typeface="宋体"/>
                <a:cs typeface="+mn-cs"/>
              </a:rPr>
              <a:t>六大组件</a:t>
            </a:r>
          </a:p>
          <a:p>
            <a:pPr marL="742950" marR="0" lvl="1" indent="-285750" algn="l" defTabSz="914400" rtl="0" eaLnBrk="1" fontAlgn="base" latinLnBrk="0" hangingPunct="1">
              <a:lnSpc>
                <a:spcPct val="100000"/>
              </a:lnSpc>
              <a:spcBef>
                <a:spcPct val="20000"/>
              </a:spcBef>
              <a:spcAft>
                <a:spcPct val="0"/>
              </a:spcAft>
              <a:buClr>
                <a:srgbClr val="5F5F5F"/>
              </a:buClr>
              <a:buSzTx/>
              <a:buFontTx/>
              <a:buChar char="–"/>
              <a:tabLst/>
              <a:defRPr/>
            </a:pPr>
            <a:r>
              <a:rPr kumimoji="1" lang="zh-CN" altLang="en-US" sz="2800" b="0" i="0" u="none" strike="noStrike" kern="1200" cap="none" spc="0" normalizeH="0" baseline="0" noProof="0" smtClean="0">
                <a:ln>
                  <a:noFill/>
                </a:ln>
                <a:solidFill>
                  <a:srgbClr val="000000"/>
                </a:solidFill>
                <a:effectLst/>
                <a:uLnTx/>
                <a:uFillTx/>
                <a:latin typeface="Arial"/>
                <a:ea typeface="宋体"/>
                <a:cs typeface="+mn-cs"/>
              </a:rPr>
              <a:t>容器（</a:t>
            </a:r>
            <a:r>
              <a:rPr kumimoji="1" lang="en-US" altLang="zh-CN" sz="2800" b="0" i="0" u="none" strike="noStrike" kern="1200" cap="none" spc="0" normalizeH="0" baseline="0" noProof="0" smtClean="0">
                <a:ln>
                  <a:noFill/>
                </a:ln>
                <a:solidFill>
                  <a:srgbClr val="000000"/>
                </a:solidFill>
                <a:effectLst/>
                <a:uLnTx/>
                <a:uFillTx/>
                <a:latin typeface="Arial"/>
                <a:ea typeface="宋体"/>
                <a:cs typeface="+mn-cs"/>
              </a:rPr>
              <a:t>Container）</a:t>
            </a:r>
          </a:p>
          <a:p>
            <a:pPr marL="742950" marR="0" lvl="1" indent="-285750" algn="l" defTabSz="914400" rtl="0" eaLnBrk="1" fontAlgn="base" latinLnBrk="0" hangingPunct="1">
              <a:lnSpc>
                <a:spcPct val="100000"/>
              </a:lnSpc>
              <a:spcBef>
                <a:spcPct val="20000"/>
              </a:spcBef>
              <a:spcAft>
                <a:spcPct val="0"/>
              </a:spcAft>
              <a:buClr>
                <a:srgbClr val="5F5F5F"/>
              </a:buClr>
              <a:buSzTx/>
              <a:buFontTx/>
              <a:buChar char="–"/>
              <a:tabLst/>
              <a:defRPr/>
            </a:pPr>
            <a:r>
              <a:rPr kumimoji="1" lang="zh-CN" altLang="en-US" sz="2800" b="0" i="0" u="none" strike="noStrike" kern="1200" cap="none" spc="0" normalizeH="0" baseline="0" noProof="0" smtClean="0">
                <a:ln>
                  <a:noFill/>
                </a:ln>
                <a:solidFill>
                  <a:srgbClr val="000000"/>
                </a:solidFill>
                <a:effectLst/>
                <a:uLnTx/>
                <a:uFillTx/>
                <a:latin typeface="Arial"/>
                <a:ea typeface="宋体"/>
                <a:cs typeface="+mn-cs"/>
              </a:rPr>
              <a:t>算法（</a:t>
            </a:r>
            <a:r>
              <a:rPr kumimoji="1" lang="en-US" altLang="zh-CN" sz="2800" b="0" i="0" u="none" strike="noStrike" kern="1200" cap="none" spc="0" normalizeH="0" baseline="0" noProof="0" smtClean="0">
                <a:ln>
                  <a:noFill/>
                </a:ln>
                <a:solidFill>
                  <a:srgbClr val="000000"/>
                </a:solidFill>
                <a:effectLst/>
                <a:uLnTx/>
                <a:uFillTx/>
                <a:latin typeface="Arial"/>
                <a:ea typeface="宋体"/>
                <a:cs typeface="+mn-cs"/>
              </a:rPr>
              <a:t>Algorithm）</a:t>
            </a:r>
          </a:p>
          <a:p>
            <a:pPr marL="742950" marR="0" lvl="1" indent="-285750" algn="l" defTabSz="914400" rtl="0" eaLnBrk="1" fontAlgn="base" latinLnBrk="0" hangingPunct="1">
              <a:lnSpc>
                <a:spcPct val="100000"/>
              </a:lnSpc>
              <a:spcBef>
                <a:spcPct val="20000"/>
              </a:spcBef>
              <a:spcAft>
                <a:spcPct val="0"/>
              </a:spcAft>
              <a:buClr>
                <a:srgbClr val="5F5F5F"/>
              </a:buClr>
              <a:buSzTx/>
              <a:buFontTx/>
              <a:buChar char="–"/>
              <a:tabLst/>
              <a:defRPr/>
            </a:pPr>
            <a:r>
              <a:rPr kumimoji="1" lang="zh-CN" altLang="en-US" sz="2800" b="0" i="0" u="none" strike="noStrike" kern="1200" cap="none" spc="0" normalizeH="0" baseline="0" noProof="0" smtClean="0">
                <a:ln>
                  <a:noFill/>
                </a:ln>
                <a:solidFill>
                  <a:srgbClr val="000000"/>
                </a:solidFill>
                <a:effectLst/>
                <a:uLnTx/>
                <a:uFillTx/>
                <a:latin typeface="Arial"/>
                <a:ea typeface="宋体"/>
                <a:cs typeface="+mn-cs"/>
              </a:rPr>
              <a:t>迭代器（</a:t>
            </a:r>
            <a:r>
              <a:rPr kumimoji="1" lang="en-US" altLang="zh-CN" sz="2800" b="0" i="0" u="none" strike="noStrike" kern="1200" cap="none" spc="0" normalizeH="0" baseline="0" noProof="0" smtClean="0">
                <a:ln>
                  <a:noFill/>
                </a:ln>
                <a:solidFill>
                  <a:srgbClr val="000000"/>
                </a:solidFill>
                <a:effectLst/>
                <a:uLnTx/>
                <a:uFillTx/>
                <a:latin typeface="Arial"/>
                <a:ea typeface="宋体"/>
                <a:cs typeface="+mn-cs"/>
              </a:rPr>
              <a:t>Iterator）</a:t>
            </a:r>
          </a:p>
          <a:p>
            <a:pPr marL="742950" marR="0" lvl="1" indent="-285750" algn="l" defTabSz="914400" rtl="0" eaLnBrk="1" fontAlgn="base" latinLnBrk="0" hangingPunct="1">
              <a:lnSpc>
                <a:spcPct val="100000"/>
              </a:lnSpc>
              <a:spcBef>
                <a:spcPct val="20000"/>
              </a:spcBef>
              <a:spcAft>
                <a:spcPct val="0"/>
              </a:spcAft>
              <a:buClr>
                <a:srgbClr val="5F5F5F"/>
              </a:buClr>
              <a:buSzTx/>
              <a:buFontTx/>
              <a:buChar char="–"/>
              <a:tabLst/>
              <a:defRPr/>
            </a:pPr>
            <a:r>
              <a:rPr kumimoji="1" lang="zh-CN" altLang="en-US" sz="2800" b="0" i="0" u="none" strike="noStrike" kern="1200" cap="none" spc="0" normalizeH="0" baseline="0" noProof="0" smtClean="0">
                <a:ln>
                  <a:noFill/>
                </a:ln>
                <a:solidFill>
                  <a:srgbClr val="000000"/>
                </a:solidFill>
                <a:effectLst/>
                <a:uLnTx/>
                <a:uFillTx/>
                <a:latin typeface="Arial"/>
                <a:ea typeface="宋体"/>
                <a:cs typeface="+mn-cs"/>
              </a:rPr>
              <a:t>仿函数（</a:t>
            </a:r>
            <a:r>
              <a:rPr kumimoji="1" lang="en-US" altLang="zh-CN" sz="2800" b="0" i="0" u="none" strike="noStrike" kern="1200" cap="none" spc="0" normalizeH="0" baseline="0" noProof="0" smtClean="0">
                <a:ln>
                  <a:noFill/>
                </a:ln>
                <a:solidFill>
                  <a:srgbClr val="000000"/>
                </a:solidFill>
                <a:effectLst/>
                <a:uLnTx/>
                <a:uFillTx/>
                <a:latin typeface="Arial"/>
                <a:ea typeface="宋体"/>
                <a:cs typeface="+mn-cs"/>
              </a:rPr>
              <a:t>Function object）</a:t>
            </a:r>
          </a:p>
          <a:p>
            <a:pPr marL="742950" marR="0" lvl="1" indent="-285750" algn="l" defTabSz="914400" rtl="0" eaLnBrk="1" fontAlgn="base" latinLnBrk="0" hangingPunct="1">
              <a:lnSpc>
                <a:spcPct val="100000"/>
              </a:lnSpc>
              <a:spcBef>
                <a:spcPct val="20000"/>
              </a:spcBef>
              <a:spcAft>
                <a:spcPct val="0"/>
              </a:spcAft>
              <a:buClr>
                <a:srgbClr val="5F5F5F"/>
              </a:buClr>
              <a:buSzTx/>
              <a:buFontTx/>
              <a:buChar char="–"/>
              <a:tabLst/>
              <a:defRPr/>
            </a:pPr>
            <a:r>
              <a:rPr kumimoji="1" lang="zh-CN" altLang="en-US" sz="2800" b="0" i="0" u="none" strike="noStrike" kern="1200" cap="none" spc="0" normalizeH="0" baseline="0" noProof="0" smtClean="0">
                <a:ln>
                  <a:noFill/>
                </a:ln>
                <a:solidFill>
                  <a:srgbClr val="000000"/>
                </a:solidFill>
                <a:effectLst/>
                <a:uLnTx/>
                <a:uFillTx/>
                <a:latin typeface="Arial"/>
                <a:ea typeface="宋体"/>
                <a:cs typeface="+mn-cs"/>
              </a:rPr>
              <a:t>适配器（</a:t>
            </a:r>
            <a:r>
              <a:rPr kumimoji="1" lang="en-US" altLang="zh-CN" sz="2800" b="0" i="0" u="none" strike="noStrike" kern="1200" cap="none" spc="0" normalizeH="0" baseline="0" noProof="0" smtClean="0">
                <a:ln>
                  <a:noFill/>
                </a:ln>
                <a:solidFill>
                  <a:srgbClr val="000000"/>
                </a:solidFill>
                <a:effectLst/>
                <a:uLnTx/>
                <a:uFillTx/>
                <a:latin typeface="Arial"/>
                <a:ea typeface="宋体"/>
                <a:cs typeface="+mn-cs"/>
              </a:rPr>
              <a:t>Adaptor）</a:t>
            </a:r>
          </a:p>
          <a:p>
            <a:pPr marL="742950" marR="0" lvl="1" indent="-285750" algn="l" defTabSz="914400" rtl="0" eaLnBrk="1" fontAlgn="base" latinLnBrk="0" hangingPunct="1">
              <a:lnSpc>
                <a:spcPct val="100000"/>
              </a:lnSpc>
              <a:spcBef>
                <a:spcPct val="20000"/>
              </a:spcBef>
              <a:spcAft>
                <a:spcPct val="0"/>
              </a:spcAft>
              <a:buClr>
                <a:srgbClr val="5F5F5F"/>
              </a:buClr>
              <a:buSzTx/>
              <a:buFontTx/>
              <a:buChar char="–"/>
              <a:tabLst/>
              <a:defRPr/>
            </a:pPr>
            <a:r>
              <a:rPr kumimoji="1" lang="zh-CN" altLang="en-US" sz="2800" b="0" i="0" u="none" strike="noStrike" kern="1200" cap="none" spc="0" normalizeH="0" baseline="0" noProof="0" smtClean="0">
                <a:ln>
                  <a:noFill/>
                </a:ln>
                <a:solidFill>
                  <a:srgbClr val="000000"/>
                </a:solidFill>
                <a:effectLst/>
                <a:uLnTx/>
                <a:uFillTx/>
                <a:latin typeface="Arial"/>
                <a:ea typeface="宋体"/>
                <a:cs typeface="+mn-cs"/>
              </a:rPr>
              <a:t>空间配制器（</a:t>
            </a:r>
            <a:r>
              <a:rPr kumimoji="1" lang="en-US" altLang="zh-CN" sz="2800" b="0" i="0" u="none" strike="noStrike" kern="1200" cap="none" spc="0" normalizeH="0" baseline="0" noProof="0" smtClean="0">
                <a:ln>
                  <a:noFill/>
                </a:ln>
                <a:solidFill>
                  <a:srgbClr val="000000"/>
                </a:solidFill>
                <a:effectLst/>
                <a:uLnTx/>
                <a:uFillTx/>
                <a:latin typeface="Arial"/>
                <a:ea typeface="宋体"/>
                <a:cs typeface="+mn-cs"/>
              </a:rPr>
              <a:t>allocator）</a:t>
            </a:r>
          </a:p>
          <a:p>
            <a:pPr marL="1600200" marR="0" lvl="3" indent="-228600" algn="l" defTabSz="914400" rtl="0" eaLnBrk="1" fontAlgn="base" latinLnBrk="0" hangingPunct="1">
              <a:lnSpc>
                <a:spcPct val="100000"/>
              </a:lnSpc>
              <a:spcBef>
                <a:spcPct val="20000"/>
              </a:spcBef>
              <a:spcAft>
                <a:spcPct val="0"/>
              </a:spcAft>
              <a:buClr>
                <a:srgbClr val="5F5F5F"/>
              </a:buClr>
              <a:buSzTx/>
              <a:buFontTx/>
              <a:buChar char="–"/>
              <a:tabLst/>
              <a:defRPr/>
            </a:pPr>
            <a:endParaRPr kumimoji="1" lang="en-US" altLang="zh-CN" sz="2000" b="0" i="0" u="none" strike="noStrike" kern="1200" cap="none" spc="0" normalizeH="0" baseline="0" noProof="0" dirty="0" smtClean="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0987765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5" name="Rectangle 3"/>
          <p:cNvSpPr txBox="1">
            <a:spLocks noChangeArrowheads="1"/>
          </p:cNvSpPr>
          <p:nvPr/>
        </p:nvSpPr>
        <p:spPr bwMode="auto">
          <a:xfrm>
            <a:off x="869033" y="2469421"/>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65000"/>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5F5F5F"/>
              </a:buClr>
              <a:buSzPct val="65000"/>
              <a:buFont typeface="Wingdings" panose="05000000000000000000" pitchFamily="2" charset="2"/>
              <a:buChar char="­"/>
              <a:tabLst/>
              <a:defRPr/>
            </a:pPr>
            <a:endParaRPr kumimoji="1" lang="zh-CN" altLang="en-US" sz="3200" b="0" i="0" u="none" strike="noStrike" kern="1200" cap="none" spc="0" normalizeH="0" baseline="0" noProof="0" smtClean="0">
              <a:ln>
                <a:noFill/>
              </a:ln>
              <a:solidFill>
                <a:srgbClr val="000000"/>
              </a:solidFill>
              <a:effectLst/>
              <a:uLnTx/>
              <a:uFillTx/>
              <a:latin typeface="Arial"/>
              <a:ea typeface="宋体"/>
              <a:cs typeface="+mn-cs"/>
            </a:endParaRPr>
          </a:p>
          <a:p>
            <a:pPr marL="1600200" marR="0" lvl="3" indent="-228600" algn="l" defTabSz="914400" rtl="0" eaLnBrk="1" fontAlgn="base" latinLnBrk="0" hangingPunct="1">
              <a:lnSpc>
                <a:spcPct val="100000"/>
              </a:lnSpc>
              <a:spcBef>
                <a:spcPct val="20000"/>
              </a:spcBef>
              <a:spcAft>
                <a:spcPct val="0"/>
              </a:spcAft>
              <a:buClr>
                <a:srgbClr val="5F5F5F"/>
              </a:buClr>
              <a:buSzTx/>
              <a:buFontTx/>
              <a:buChar char="–"/>
              <a:tabLst/>
              <a:defRPr/>
            </a:pPr>
            <a:endParaRPr kumimoji="1" lang="en-US" altLang="zh-CN" sz="2000" b="0" i="0" u="none" strike="noStrike" kern="1200" cap="none" spc="0" normalizeH="0" baseline="0" noProof="0" smtClean="0">
              <a:ln>
                <a:noFill/>
              </a:ln>
              <a:solidFill>
                <a:srgbClr val="000000"/>
              </a:solidFill>
              <a:effectLst/>
              <a:uLnTx/>
              <a:uFillTx/>
              <a:latin typeface="Arial"/>
              <a:ea typeface="宋体"/>
              <a:cs typeface="+mn-cs"/>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33" y="793021"/>
            <a:ext cx="7620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33" y="2926621"/>
            <a:ext cx="7620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6"/>
          <p:cNvSpPr>
            <a:spLocks noChangeArrowheads="1"/>
          </p:cNvSpPr>
          <p:nvPr/>
        </p:nvSpPr>
        <p:spPr bwMode="auto">
          <a:xfrm>
            <a:off x="1097633" y="4374421"/>
            <a:ext cx="2895600" cy="2286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009900"/>
              </a:solidFill>
              <a:effectLst/>
              <a:uLnTx/>
              <a:uFillTx/>
              <a:latin typeface="Times New Roman" panose="02020603050405020304" pitchFamily="18" charset="0"/>
            </a:endParaRPr>
          </a:p>
        </p:txBody>
      </p:sp>
      <p:sp>
        <p:nvSpPr>
          <p:cNvPr id="9" name="AutoShape 7"/>
          <p:cNvSpPr>
            <a:spLocks noChangeArrowheads="1"/>
          </p:cNvSpPr>
          <p:nvPr/>
        </p:nvSpPr>
        <p:spPr bwMode="auto">
          <a:xfrm>
            <a:off x="5517233" y="2850421"/>
            <a:ext cx="2209800" cy="762000"/>
          </a:xfrm>
          <a:prstGeom prst="wedgeRoundRectCallout">
            <a:avLst>
              <a:gd name="adj1" fmla="val -123921"/>
              <a:gd name="adj2" fmla="val 160208"/>
              <a:gd name="adj3" fmla="val 16667"/>
            </a:avLst>
          </a:prstGeom>
          <a:solidFill>
            <a:srgbClr val="00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rPr>
              <a:t>定义并初始化一个</a:t>
            </a: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list</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rPr>
              <a:t>容器</a:t>
            </a:r>
          </a:p>
        </p:txBody>
      </p:sp>
      <p:sp>
        <p:nvSpPr>
          <p:cNvPr id="10" name="AutoShape 8"/>
          <p:cNvSpPr>
            <a:spLocks noChangeArrowheads="1"/>
          </p:cNvSpPr>
          <p:nvPr/>
        </p:nvSpPr>
        <p:spPr bwMode="auto">
          <a:xfrm>
            <a:off x="5288633" y="4907821"/>
            <a:ext cx="3048000" cy="838200"/>
          </a:xfrm>
          <a:prstGeom prst="wedgeRoundRectCallout">
            <a:avLst>
              <a:gd name="adj1" fmla="val -94690"/>
              <a:gd name="adj2" fmla="val 56440"/>
              <a:gd name="adj3" fmla="val 16667"/>
            </a:avLst>
          </a:prstGeom>
          <a:solidFill>
            <a:srgbClr val="00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rPr>
              <a:t>对区间内每个元素调用传入的操作</a:t>
            </a: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pfi</a:t>
            </a:r>
          </a:p>
        </p:txBody>
      </p:sp>
      <p:sp>
        <p:nvSpPr>
          <p:cNvPr id="11" name="Oval 9"/>
          <p:cNvSpPr>
            <a:spLocks noChangeArrowheads="1"/>
          </p:cNvSpPr>
          <p:nvPr/>
        </p:nvSpPr>
        <p:spPr bwMode="auto">
          <a:xfrm>
            <a:off x="1097633" y="5822221"/>
            <a:ext cx="4343400" cy="3810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Tree>
    <p:extLst>
      <p:ext uri="{BB962C8B-B14F-4D97-AF65-F5344CB8AC3E}">
        <p14:creationId xmlns:p14="http://schemas.microsoft.com/office/powerpoint/2010/main" val="28661502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5" name="Rectangle 3"/>
          <p:cNvSpPr txBox="1">
            <a:spLocks noChangeArrowheads="1"/>
          </p:cNvSpPr>
          <p:nvPr/>
        </p:nvSpPr>
        <p:spPr bwMode="auto">
          <a:xfrm>
            <a:off x="832048" y="252940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65000"/>
              <a:buFont typeface="Wingdings" panose="05000000000000000000"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5F5F5F"/>
              </a:buClr>
              <a:buSzPct val="65000"/>
              <a:buFont typeface="Wingdings" panose="05000000000000000000" pitchFamily="2" charset="2"/>
              <a:buChar char="­"/>
              <a:tabLst/>
              <a:defRPr/>
            </a:pPr>
            <a:endParaRPr kumimoji="1" lang="zh-CN" altLang="en-US" sz="3200" b="0" i="0" u="none" strike="noStrike" kern="1200" cap="none" spc="0" normalizeH="0" baseline="0" noProof="0" smtClean="0">
              <a:ln>
                <a:noFill/>
              </a:ln>
              <a:solidFill>
                <a:srgbClr val="000000"/>
              </a:solidFill>
              <a:effectLst/>
              <a:uLnTx/>
              <a:uFillTx/>
              <a:latin typeface="Arial"/>
              <a:ea typeface="宋体"/>
              <a:cs typeface="+mn-cs"/>
            </a:endParaRPr>
          </a:p>
          <a:p>
            <a:pPr marL="1600200" marR="0" lvl="3" indent="-228600" algn="l" defTabSz="914400" rtl="0" eaLnBrk="1" fontAlgn="base" latinLnBrk="0" hangingPunct="1">
              <a:lnSpc>
                <a:spcPct val="100000"/>
              </a:lnSpc>
              <a:spcBef>
                <a:spcPct val="20000"/>
              </a:spcBef>
              <a:spcAft>
                <a:spcPct val="0"/>
              </a:spcAft>
              <a:buClr>
                <a:srgbClr val="5F5F5F"/>
              </a:buClr>
              <a:buSzTx/>
              <a:buFontTx/>
              <a:buChar char="–"/>
              <a:tabLst/>
              <a:defRPr/>
            </a:pPr>
            <a:endParaRPr kumimoji="1" lang="en-US" altLang="zh-CN" sz="2000" b="0" i="0" u="none" strike="noStrike" kern="1200" cap="none" spc="0" normalizeH="0" baseline="0" noProof="0" smtClean="0">
              <a:ln>
                <a:noFill/>
              </a:ln>
              <a:solidFill>
                <a:srgbClr val="000000"/>
              </a:solidFill>
              <a:effectLst/>
              <a:uLnTx/>
              <a:uFillTx/>
              <a:latin typeface="Arial"/>
              <a:ea typeface="宋体"/>
              <a:cs typeface="+mn-cs"/>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48" y="853008"/>
            <a:ext cx="7696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248" y="5729808"/>
            <a:ext cx="7696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6"/>
          <p:cNvSpPr>
            <a:spLocks noChangeArrowheads="1"/>
          </p:cNvSpPr>
          <p:nvPr/>
        </p:nvSpPr>
        <p:spPr bwMode="auto">
          <a:xfrm>
            <a:off x="1670248" y="6263208"/>
            <a:ext cx="2362200" cy="3810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 name="AutoShape 7"/>
          <p:cNvSpPr>
            <a:spLocks/>
          </p:cNvSpPr>
          <p:nvPr/>
        </p:nvSpPr>
        <p:spPr bwMode="auto">
          <a:xfrm>
            <a:off x="6604198" y="4129608"/>
            <a:ext cx="1752600" cy="2095500"/>
          </a:xfrm>
          <a:prstGeom prst="borderCallout1">
            <a:avLst>
              <a:gd name="adj1" fmla="val 103634"/>
              <a:gd name="adj2" fmla="val 93477"/>
              <a:gd name="adj3" fmla="val 103634"/>
              <a:gd name="adj4" fmla="val -161685"/>
            </a:avLst>
          </a:prstGeom>
          <a:solidFill>
            <a:srgbClr val="00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rPr>
              <a:t>Copy</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rPr>
              <a:t>是一个泛型算法，它将文件中的内容显示到屏幕上</a:t>
            </a:r>
          </a:p>
        </p:txBody>
      </p:sp>
    </p:spTree>
    <p:extLst>
      <p:ext uri="{BB962C8B-B14F-4D97-AF65-F5344CB8AC3E}">
        <p14:creationId xmlns:p14="http://schemas.microsoft.com/office/powerpoint/2010/main" val="34752240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5" name="图片 4"/>
          <p:cNvPicPr>
            <a:picLocks noChangeAspect="1"/>
          </p:cNvPicPr>
          <p:nvPr/>
        </p:nvPicPr>
        <p:blipFill>
          <a:blip r:embed="rId3"/>
          <a:stretch>
            <a:fillRect/>
          </a:stretch>
        </p:blipFill>
        <p:spPr>
          <a:xfrm>
            <a:off x="191526" y="854725"/>
            <a:ext cx="8753398" cy="5949280"/>
          </a:xfrm>
          <a:prstGeom prst="rect">
            <a:avLst/>
          </a:prstGeom>
        </p:spPr>
      </p:pic>
    </p:spTree>
    <p:extLst>
      <p:ext uri="{BB962C8B-B14F-4D97-AF65-F5344CB8AC3E}">
        <p14:creationId xmlns:p14="http://schemas.microsoft.com/office/powerpoint/2010/main" val="683370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3" name="图片 2"/>
          <p:cNvPicPr>
            <a:picLocks noChangeAspect="1"/>
          </p:cNvPicPr>
          <p:nvPr/>
        </p:nvPicPr>
        <p:blipFill>
          <a:blip r:embed="rId3"/>
          <a:stretch>
            <a:fillRect/>
          </a:stretch>
        </p:blipFill>
        <p:spPr>
          <a:xfrm>
            <a:off x="251520" y="1844824"/>
            <a:ext cx="8713574" cy="2880320"/>
          </a:xfrm>
          <a:prstGeom prst="rect">
            <a:avLst/>
          </a:prstGeom>
        </p:spPr>
      </p:pic>
    </p:spTree>
    <p:extLst>
      <p:ext uri="{BB962C8B-B14F-4D97-AF65-F5344CB8AC3E}">
        <p14:creationId xmlns:p14="http://schemas.microsoft.com/office/powerpoint/2010/main" val="37768900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3" name="图片 2"/>
          <p:cNvPicPr>
            <a:picLocks noChangeAspect="1"/>
          </p:cNvPicPr>
          <p:nvPr/>
        </p:nvPicPr>
        <p:blipFill>
          <a:blip r:embed="rId3"/>
          <a:stretch>
            <a:fillRect/>
          </a:stretch>
        </p:blipFill>
        <p:spPr>
          <a:xfrm>
            <a:off x="129082" y="1124744"/>
            <a:ext cx="8878286" cy="5244261"/>
          </a:xfrm>
          <a:prstGeom prst="rect">
            <a:avLst/>
          </a:prstGeom>
        </p:spPr>
      </p:pic>
    </p:spTree>
    <p:extLst>
      <p:ext uri="{BB962C8B-B14F-4D97-AF65-F5344CB8AC3E}">
        <p14:creationId xmlns:p14="http://schemas.microsoft.com/office/powerpoint/2010/main" val="6206819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sp>
        <p:nvSpPr>
          <p:cNvPr id="4" name="内容占位符 2"/>
          <p:cNvSpPr>
            <a:spLocks noGrp="1"/>
          </p:cNvSpPr>
          <p:nvPr>
            <p:ph idx="1"/>
          </p:nvPr>
        </p:nvSpPr>
        <p:spPr>
          <a:xfrm>
            <a:off x="611560" y="1340768"/>
            <a:ext cx="7920880" cy="5256584"/>
          </a:xfrm>
        </p:spPr>
        <p:txBody>
          <a:bodyPr/>
          <a:lstStyle/>
          <a:p>
            <a:r>
              <a:rPr lang="zh-CN" altLang="en-US" dirty="0" smtClean="0"/>
              <a:t>课堂练习：</a:t>
            </a:r>
            <a:endParaRPr lang="en-US" altLang="zh-CN" dirty="0" smtClean="0"/>
          </a:p>
          <a:p>
            <a:pPr marL="457200" indent="-457200">
              <a:buFont typeface="Wingdings" panose="05000000000000000000" pitchFamily="2" charset="2"/>
              <a:buChar char="l"/>
            </a:pPr>
            <a:r>
              <a:rPr lang="zh-CN" altLang="en-US" sz="2800" dirty="0" smtClean="0"/>
              <a:t>标准库定义了一个名为</a:t>
            </a:r>
            <a:r>
              <a:rPr lang="en-US" altLang="zh-CN" sz="2800" dirty="0" smtClean="0"/>
              <a:t>partition</a:t>
            </a:r>
            <a:r>
              <a:rPr lang="zh-CN" altLang="en-US" sz="2800" dirty="0" smtClean="0"/>
              <a:t>的算法，它接收一个谓词，对容器内容进行划分，使得谓词为</a:t>
            </a:r>
            <a:r>
              <a:rPr lang="en-US" altLang="zh-CN" sz="2800" dirty="0" smtClean="0"/>
              <a:t>true</a:t>
            </a:r>
            <a:r>
              <a:rPr lang="zh-CN" altLang="en-US" sz="2800" dirty="0" smtClean="0"/>
              <a:t>的值会排在容器的前半部分，而是谓词为</a:t>
            </a:r>
            <a:r>
              <a:rPr lang="en-US" altLang="zh-CN" sz="2800" dirty="0" smtClean="0"/>
              <a:t>false</a:t>
            </a:r>
            <a:r>
              <a:rPr lang="zh-CN" altLang="en-US" sz="2800" dirty="0" smtClean="0"/>
              <a:t>的值会排在后半部分。算法返回一个迭代器，指向最后一个谓词为</a:t>
            </a:r>
            <a:r>
              <a:rPr lang="en-US" altLang="zh-CN" sz="2800" dirty="0" smtClean="0"/>
              <a:t>true</a:t>
            </a:r>
            <a:r>
              <a:rPr lang="zh-CN" altLang="en-US" sz="2800" dirty="0" smtClean="0"/>
              <a:t>的元素之后的位置。</a:t>
            </a:r>
            <a:endParaRPr lang="en-US" altLang="zh-CN" sz="2800" dirty="0" smtClean="0"/>
          </a:p>
          <a:p>
            <a:pPr marL="457200" indent="-457200">
              <a:buFont typeface="Wingdings" panose="05000000000000000000" pitchFamily="2" charset="2"/>
              <a:buChar char="l"/>
            </a:pPr>
            <a:r>
              <a:rPr lang="en-US" altLang="zh-CN" sz="2800" dirty="0" smtClean="0">
                <a:solidFill>
                  <a:srgbClr val="FF0000"/>
                </a:solidFill>
              </a:rPr>
              <a:t>1. </a:t>
            </a:r>
            <a:r>
              <a:rPr lang="zh-CN" altLang="en-US" sz="2800" dirty="0" smtClean="0">
                <a:solidFill>
                  <a:srgbClr val="FF0000"/>
                </a:solidFill>
              </a:rPr>
              <a:t>编写函数，接受一个</a:t>
            </a:r>
            <a:r>
              <a:rPr lang="en-US" altLang="zh-CN" sz="2800" dirty="0" smtClean="0">
                <a:solidFill>
                  <a:srgbClr val="FF0000"/>
                </a:solidFill>
              </a:rPr>
              <a:t>string</a:t>
            </a:r>
            <a:r>
              <a:rPr lang="zh-CN" altLang="en-US" sz="2800" dirty="0" smtClean="0">
                <a:solidFill>
                  <a:srgbClr val="FF0000"/>
                </a:solidFill>
              </a:rPr>
              <a:t>，返回一个</a:t>
            </a:r>
            <a:r>
              <a:rPr lang="en-US" altLang="zh-CN" sz="2800" dirty="0" smtClean="0">
                <a:solidFill>
                  <a:srgbClr val="FF0000"/>
                </a:solidFill>
              </a:rPr>
              <a:t>bool</a:t>
            </a:r>
            <a:r>
              <a:rPr lang="zh-CN" altLang="en-US" sz="2800" dirty="0" smtClean="0">
                <a:solidFill>
                  <a:srgbClr val="FF0000"/>
                </a:solidFill>
              </a:rPr>
              <a:t>值，指出</a:t>
            </a:r>
            <a:r>
              <a:rPr lang="en-US" altLang="zh-CN" sz="2800" dirty="0" smtClean="0">
                <a:solidFill>
                  <a:srgbClr val="FF0000"/>
                </a:solidFill>
              </a:rPr>
              <a:t>string</a:t>
            </a:r>
            <a:r>
              <a:rPr lang="zh-CN" altLang="en-US" sz="2800" dirty="0" smtClean="0">
                <a:solidFill>
                  <a:srgbClr val="FF0000"/>
                </a:solidFill>
              </a:rPr>
              <a:t>是否有</a:t>
            </a:r>
            <a:r>
              <a:rPr lang="en-US" altLang="zh-CN" sz="2800" dirty="0" smtClean="0">
                <a:solidFill>
                  <a:srgbClr val="FF0000"/>
                </a:solidFill>
              </a:rPr>
              <a:t>5</a:t>
            </a:r>
            <a:r>
              <a:rPr lang="zh-CN" altLang="en-US" sz="2800" dirty="0" smtClean="0">
                <a:solidFill>
                  <a:srgbClr val="FF0000"/>
                </a:solidFill>
              </a:rPr>
              <a:t>个或更多字符。使用此函数划分</a:t>
            </a:r>
            <a:r>
              <a:rPr lang="en-US" altLang="zh-CN" sz="2800" dirty="0" smtClean="0">
                <a:solidFill>
                  <a:srgbClr val="FF0000"/>
                </a:solidFill>
              </a:rPr>
              <a:t>words</a:t>
            </a:r>
            <a:r>
              <a:rPr lang="zh-CN" altLang="en-US" sz="2800" dirty="0" smtClean="0">
                <a:solidFill>
                  <a:srgbClr val="FF0000"/>
                </a:solidFill>
              </a:rPr>
              <a:t>。打印出长度大于</a:t>
            </a:r>
            <a:r>
              <a:rPr lang="en-US" altLang="zh-CN" sz="2800" dirty="0" smtClean="0">
                <a:solidFill>
                  <a:srgbClr val="FF0000"/>
                </a:solidFill>
              </a:rPr>
              <a:t>5</a:t>
            </a:r>
            <a:r>
              <a:rPr lang="zh-CN" altLang="en-US" sz="2800" dirty="0" smtClean="0">
                <a:solidFill>
                  <a:srgbClr val="FF0000"/>
                </a:solidFill>
              </a:rPr>
              <a:t>的元素</a:t>
            </a:r>
            <a:endParaRPr lang="en-US" altLang="zh-CN" sz="2800" dirty="0" smtClean="0">
              <a:solidFill>
                <a:srgbClr val="FF0000"/>
              </a:solidFill>
            </a:endParaRPr>
          </a:p>
          <a:p>
            <a:pPr marL="457200" indent="-457200">
              <a:buFont typeface="Wingdings" panose="05000000000000000000" pitchFamily="2" charset="2"/>
              <a:buChar char="l"/>
            </a:pPr>
            <a:r>
              <a:rPr lang="en-US" altLang="zh-CN" sz="2800" dirty="0" smtClean="0">
                <a:solidFill>
                  <a:srgbClr val="FF0000"/>
                </a:solidFill>
              </a:rPr>
              <a:t>2. </a:t>
            </a:r>
            <a:r>
              <a:rPr lang="zh-CN" altLang="en-US" sz="2800" dirty="0" smtClean="0">
                <a:solidFill>
                  <a:srgbClr val="FF0000"/>
                </a:solidFill>
              </a:rPr>
              <a:t>实现快速排序</a:t>
            </a:r>
            <a:endParaRPr lang="zh-CN" altLang="en-US" sz="2800" dirty="0">
              <a:solidFill>
                <a:srgbClr val="FF0000"/>
              </a:solidFill>
            </a:endParaRPr>
          </a:p>
        </p:txBody>
      </p:sp>
    </p:spTree>
    <p:extLst>
      <p:ext uri="{BB962C8B-B14F-4D97-AF65-F5344CB8AC3E}">
        <p14:creationId xmlns:p14="http://schemas.microsoft.com/office/powerpoint/2010/main" val="2610086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5" name="图片 4"/>
          <p:cNvPicPr>
            <a:picLocks noChangeAspect="1"/>
          </p:cNvPicPr>
          <p:nvPr/>
        </p:nvPicPr>
        <p:blipFill>
          <a:blip r:embed="rId3"/>
          <a:stretch>
            <a:fillRect/>
          </a:stretch>
        </p:blipFill>
        <p:spPr>
          <a:xfrm>
            <a:off x="241279" y="1052736"/>
            <a:ext cx="8653892" cy="2918713"/>
          </a:xfrm>
          <a:prstGeom prst="rect">
            <a:avLst/>
          </a:prstGeom>
        </p:spPr>
      </p:pic>
      <p:pic>
        <p:nvPicPr>
          <p:cNvPr id="6" name="图片 5"/>
          <p:cNvPicPr>
            <a:picLocks noChangeAspect="1"/>
          </p:cNvPicPr>
          <p:nvPr/>
        </p:nvPicPr>
        <p:blipFill>
          <a:blip r:embed="rId4"/>
          <a:stretch>
            <a:fillRect/>
          </a:stretch>
        </p:blipFill>
        <p:spPr>
          <a:xfrm>
            <a:off x="256519" y="4201438"/>
            <a:ext cx="6984204" cy="1675834"/>
          </a:xfrm>
          <a:prstGeom prst="rect">
            <a:avLst/>
          </a:prstGeom>
        </p:spPr>
      </p:pic>
    </p:spTree>
    <p:extLst>
      <p:ext uri="{BB962C8B-B14F-4D97-AF65-F5344CB8AC3E}">
        <p14:creationId xmlns:p14="http://schemas.microsoft.com/office/powerpoint/2010/main" val="9452081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10.6 C++</a:t>
            </a:r>
            <a:r>
              <a:rPr lang="zh-CN" altLang="en-US" dirty="0" smtClean="0"/>
              <a:t>标准模板库</a:t>
            </a:r>
            <a:r>
              <a:rPr lang="en-US" altLang="zh-CN" dirty="0" smtClean="0"/>
              <a:t>STL</a:t>
            </a:r>
            <a:endParaRPr lang="zh-CN" altLang="en-US" dirty="0"/>
          </a:p>
        </p:txBody>
      </p:sp>
      <p:pic>
        <p:nvPicPr>
          <p:cNvPr id="3" name="图片 2"/>
          <p:cNvPicPr>
            <a:picLocks noChangeAspect="1"/>
          </p:cNvPicPr>
          <p:nvPr/>
        </p:nvPicPr>
        <p:blipFill>
          <a:blip r:embed="rId3"/>
          <a:stretch>
            <a:fillRect/>
          </a:stretch>
        </p:blipFill>
        <p:spPr>
          <a:xfrm>
            <a:off x="467544" y="1052736"/>
            <a:ext cx="8496944" cy="5616624"/>
          </a:xfrm>
          <a:prstGeom prst="rect">
            <a:avLst/>
          </a:prstGeom>
        </p:spPr>
      </p:pic>
    </p:spTree>
    <p:extLst>
      <p:ext uri="{BB962C8B-B14F-4D97-AF65-F5344CB8AC3E}">
        <p14:creationId xmlns:p14="http://schemas.microsoft.com/office/powerpoint/2010/main" val="153292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演示文稿1</Template>
  <TotalTime>2370</TotalTime>
  <Words>7148</Words>
  <Application>Microsoft Office PowerPoint</Application>
  <PresentationFormat>全屏显示(4:3)</PresentationFormat>
  <Paragraphs>754</Paragraphs>
  <Slides>103</Slides>
  <Notes>89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15" baseType="lpstr">
      <vt:lpstr>宋体</vt:lpstr>
      <vt:lpstr>微软雅黑</vt:lpstr>
      <vt:lpstr>微软雅黑</vt:lpstr>
      <vt:lpstr>Arial</vt:lpstr>
      <vt:lpstr>Arial Black</vt:lpstr>
      <vt:lpstr>Calibri</vt:lpstr>
      <vt:lpstr>Consolas</vt:lpstr>
      <vt:lpstr>Courier New</vt:lpstr>
      <vt:lpstr>Times New Roman</vt:lpstr>
      <vt:lpstr>Wingdings</vt:lpstr>
      <vt:lpstr>演示文稿1</vt:lpstr>
      <vt:lpstr>位图图像</vt:lpstr>
      <vt:lpstr>C++程序设计与实践</vt:lpstr>
      <vt:lpstr>第十章 模板和泛型编程</vt:lpstr>
      <vt:lpstr>10.1 问题引入</vt:lpstr>
      <vt:lpstr>10.1 问题引入</vt:lpstr>
      <vt:lpstr>10.1 问题引入</vt:lpstr>
      <vt:lpstr>10.1 问题引入</vt:lpstr>
      <vt:lpstr>10.1 问题引入</vt:lpstr>
      <vt:lpstr>10.1 问题引入</vt:lpstr>
      <vt:lpstr>10.1 问题引入</vt:lpstr>
      <vt:lpstr>10.1 问题引入</vt:lpstr>
      <vt:lpstr>10.1 问题引入</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10.2 函数模板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10.3 类模板</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10.4 容器和迭代器</vt:lpstr>
      <vt:lpstr>PowerPoint 演示文稿</vt:lpstr>
      <vt:lpstr>PowerPoint 演示文稿</vt:lpstr>
      <vt:lpstr>PowerPoint 演示文稿</vt:lpstr>
      <vt:lpstr>PowerPoint 演示文稿</vt:lpstr>
      <vt:lpstr>PowerPoint 演示文稿</vt:lpstr>
      <vt:lpstr>10.5 泛型算法</vt:lpstr>
      <vt:lpstr>10.5 泛型算法</vt:lpstr>
      <vt:lpstr>10.5 泛型算法</vt:lpstr>
      <vt:lpstr>10.5 泛型算法</vt:lpstr>
      <vt:lpstr>10.5 泛型算法</vt:lpstr>
      <vt:lpstr>10.5 泛型算法</vt:lpstr>
      <vt:lpstr>10.5 泛型算法</vt:lpstr>
      <vt:lpstr>10.5 泛型算法</vt:lpstr>
      <vt:lpstr>10.5 泛型算法</vt:lpstr>
      <vt:lpstr>10.5 泛型算法</vt:lpstr>
      <vt:lpstr>10.5 泛型算法</vt:lpstr>
      <vt:lpstr>10.5 泛型算法</vt:lpstr>
      <vt:lpstr>10.5 泛型算法</vt:lpstr>
      <vt:lpstr>10.4 容器和迭代器</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10.6 C++标准模板库STL</vt:lpstr>
      <vt:lpstr>作业</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dc:creator>
  <cp:lastModifiedBy>赵太银</cp:lastModifiedBy>
  <cp:revision>749</cp:revision>
  <dcterms:created xsi:type="dcterms:W3CDTF">2012-06-13T02:30:03Z</dcterms:created>
  <dcterms:modified xsi:type="dcterms:W3CDTF">2019-11-06T10:06:25Z</dcterms:modified>
</cp:coreProperties>
</file>