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4" r:id="rId1"/>
  </p:sldMasterIdLst>
  <p:notesMasterIdLst>
    <p:notesMasterId r:id="rId38"/>
  </p:notesMasterIdLst>
  <p:sldIdLst>
    <p:sldId id="256" r:id="rId2"/>
    <p:sldId id="257" r:id="rId3"/>
    <p:sldId id="396" r:id="rId4"/>
    <p:sldId id="413" r:id="rId5"/>
    <p:sldId id="414" r:id="rId6"/>
    <p:sldId id="418" r:id="rId7"/>
    <p:sldId id="419" r:id="rId8"/>
    <p:sldId id="420" r:id="rId9"/>
    <p:sldId id="416" r:id="rId10"/>
    <p:sldId id="417" r:id="rId11"/>
    <p:sldId id="398" r:id="rId12"/>
    <p:sldId id="401" r:id="rId13"/>
    <p:sldId id="402" r:id="rId14"/>
    <p:sldId id="421" r:id="rId15"/>
    <p:sldId id="422" r:id="rId16"/>
    <p:sldId id="415" r:id="rId17"/>
    <p:sldId id="423" r:id="rId18"/>
    <p:sldId id="424" r:id="rId19"/>
    <p:sldId id="425" r:id="rId20"/>
    <p:sldId id="426" r:id="rId21"/>
    <p:sldId id="427" r:id="rId22"/>
    <p:sldId id="428" r:id="rId23"/>
    <p:sldId id="429" r:id="rId24"/>
    <p:sldId id="430" r:id="rId25"/>
    <p:sldId id="404" r:id="rId26"/>
    <p:sldId id="405" r:id="rId27"/>
    <p:sldId id="406" r:id="rId28"/>
    <p:sldId id="407" r:id="rId29"/>
    <p:sldId id="432" r:id="rId30"/>
    <p:sldId id="408" r:id="rId31"/>
    <p:sldId id="433" r:id="rId32"/>
    <p:sldId id="434" r:id="rId33"/>
    <p:sldId id="435" r:id="rId34"/>
    <p:sldId id="436" r:id="rId35"/>
    <p:sldId id="437" r:id="rId36"/>
    <p:sldId id="431"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24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31" autoAdjust="0"/>
    <p:restoredTop sz="94660"/>
  </p:normalViewPr>
  <p:slideViewPr>
    <p:cSldViewPr>
      <p:cViewPr>
        <p:scale>
          <a:sx n="75" d="100"/>
          <a:sy n="75" d="100"/>
        </p:scale>
        <p:origin x="1234"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7DDD03-8AD1-40CA-992A-24A33151F39B}" type="datetimeFigureOut">
              <a:rPr lang="zh-CN" altLang="en-US" smtClean="0"/>
              <a:t>2019/11/06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C50080-CB21-42E6-974F-2473AFCE28D8}" type="slidenum">
              <a:rPr lang="zh-CN" altLang="en-US" smtClean="0"/>
              <a:t>‹#›</a:t>
            </a:fld>
            <a:endParaRPr lang="zh-CN" altLang="en-US"/>
          </a:p>
        </p:txBody>
      </p:sp>
    </p:spTree>
    <p:extLst>
      <p:ext uri="{BB962C8B-B14F-4D97-AF65-F5344CB8AC3E}">
        <p14:creationId xmlns:p14="http://schemas.microsoft.com/office/powerpoint/2010/main" val="3061840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12</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13</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61834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2428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16</a:t>
            </a:fld>
            <a:endParaRPr lang="zh-CN" altLang="en-US"/>
          </a:p>
        </p:txBody>
      </p:sp>
    </p:spTree>
    <p:extLst>
      <p:ext uri="{BB962C8B-B14F-4D97-AF65-F5344CB8AC3E}">
        <p14:creationId xmlns:p14="http://schemas.microsoft.com/office/powerpoint/2010/main" val="499805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90302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65538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44749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46363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8071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4</a:t>
            </a:fld>
            <a:endParaRPr lang="zh-CN" altLang="en-US"/>
          </a:p>
        </p:txBody>
      </p:sp>
    </p:spTree>
    <p:extLst>
      <p:ext uri="{BB962C8B-B14F-4D97-AF65-F5344CB8AC3E}">
        <p14:creationId xmlns:p14="http://schemas.microsoft.com/office/powerpoint/2010/main" val="883827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02999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77276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45132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25</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示例：</a:t>
            </a:r>
            <a:r>
              <a:rPr lang="en-US" altLang="zh-CN" sz="1200" kern="1200" dirty="0" smtClean="0">
                <a:solidFill>
                  <a:schemeClr val="tx1"/>
                </a:solidFill>
                <a:effectLst/>
                <a:latin typeface="+mn-lt"/>
                <a:ea typeface="+mn-ea"/>
                <a:cs typeface="+mn-cs"/>
              </a:rPr>
              <a:t>ex12-carnivore-alt-virtual-base.cpp</a:t>
            </a:r>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26</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27</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28</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08557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30</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31</a:t>
            </a:fld>
            <a:endParaRPr lang="zh-CN" altLang="en-US"/>
          </a:p>
        </p:txBody>
      </p:sp>
    </p:spTree>
    <p:extLst>
      <p:ext uri="{BB962C8B-B14F-4D97-AF65-F5344CB8AC3E}">
        <p14:creationId xmlns:p14="http://schemas.microsoft.com/office/powerpoint/2010/main" val="4116462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5</a:t>
            </a:fld>
            <a:endParaRPr lang="zh-CN" altLang="en-US"/>
          </a:p>
        </p:txBody>
      </p:sp>
    </p:spTree>
    <p:extLst>
      <p:ext uri="{BB962C8B-B14F-4D97-AF65-F5344CB8AC3E}">
        <p14:creationId xmlns:p14="http://schemas.microsoft.com/office/powerpoint/2010/main" val="6889306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32</a:t>
            </a:fld>
            <a:endParaRPr lang="zh-CN" altLang="en-US"/>
          </a:p>
        </p:txBody>
      </p:sp>
    </p:spTree>
    <p:extLst>
      <p:ext uri="{BB962C8B-B14F-4D97-AF65-F5344CB8AC3E}">
        <p14:creationId xmlns:p14="http://schemas.microsoft.com/office/powerpoint/2010/main" val="1579315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33</a:t>
            </a:fld>
            <a:endParaRPr lang="zh-CN" altLang="en-US"/>
          </a:p>
        </p:txBody>
      </p:sp>
    </p:spTree>
    <p:extLst>
      <p:ext uri="{BB962C8B-B14F-4D97-AF65-F5344CB8AC3E}">
        <p14:creationId xmlns:p14="http://schemas.microsoft.com/office/powerpoint/2010/main" val="54129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34</a:t>
            </a:fld>
            <a:endParaRPr lang="zh-CN" altLang="en-US"/>
          </a:p>
        </p:txBody>
      </p:sp>
    </p:spTree>
    <p:extLst>
      <p:ext uri="{BB962C8B-B14F-4D97-AF65-F5344CB8AC3E}">
        <p14:creationId xmlns:p14="http://schemas.microsoft.com/office/powerpoint/2010/main" val="1522136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35</a:t>
            </a:fld>
            <a:endParaRPr lang="zh-CN" altLang="en-US"/>
          </a:p>
        </p:txBody>
      </p:sp>
    </p:spTree>
    <p:extLst>
      <p:ext uri="{BB962C8B-B14F-4D97-AF65-F5344CB8AC3E}">
        <p14:creationId xmlns:p14="http://schemas.microsoft.com/office/powerpoint/2010/main" val="2933929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36</a:t>
            </a:fld>
            <a:endParaRPr lang="zh-CN" altLang="en-US"/>
          </a:p>
        </p:txBody>
      </p:sp>
    </p:spTree>
    <p:extLst>
      <p:ext uri="{BB962C8B-B14F-4D97-AF65-F5344CB8AC3E}">
        <p14:creationId xmlns:p14="http://schemas.microsoft.com/office/powerpoint/2010/main" val="2329388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45612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52386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75651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60057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50080-CB21-42E6-974F-2473AFCE28D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09858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C50080-CB21-42E6-974F-2473AFCE28D8}" type="slidenum">
              <a:rPr lang="zh-CN" altLang="en-US" smtClean="0"/>
              <a:t>11</a:t>
            </a:fld>
            <a:endParaRPr lang="zh-CN" altLang="en-US"/>
          </a:p>
        </p:txBody>
      </p:sp>
    </p:spTree>
    <p:extLst>
      <p:ext uri="{BB962C8B-B14F-4D97-AF65-F5344CB8AC3E}">
        <p14:creationId xmlns:p14="http://schemas.microsoft.com/office/powerpoint/2010/main" val="3879664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圆角矩形 6"/>
          <p:cNvSpPr/>
          <p:nvPr/>
        </p:nvSpPr>
        <p:spPr>
          <a:xfrm>
            <a:off x="683568" y="2132856"/>
            <a:ext cx="7776864" cy="1440160"/>
          </a:xfrm>
          <a:prstGeom prst="roundRect">
            <a:avLst/>
          </a:prstGeom>
          <a:solidFill>
            <a:schemeClr val="accent1">
              <a:alpha val="77000"/>
            </a:schemeClr>
          </a:soli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800" y="2130425"/>
            <a:ext cx="7772400" cy="1470025"/>
          </a:xfrm>
          <a:prstGeom prst="rect">
            <a:avLst/>
          </a:prstGeom>
          <a:noFill/>
        </p:spPr>
        <p:txBody>
          <a:bodyPr anchor="ctr" anchorCtr="0"/>
          <a:lstStyle>
            <a:lvl1pPr>
              <a:defRPr sz="4400">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66068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a:xfrm>
            <a:off x="8716488" y="6237312"/>
            <a:ext cx="391472" cy="432048"/>
          </a:xfrm>
          <a:prstGeom prst="rect">
            <a:avLst/>
          </a:prstGeom>
        </p:spPr>
        <p:txBody>
          <a:bodyPr/>
          <a:lstStyle>
            <a:lvl1pPr>
              <a:defRPr sz="1400" b="1">
                <a:solidFill>
                  <a:schemeClr val="bg1"/>
                </a:solidFill>
                <a:effectLst>
                  <a:outerShdw blurRad="38100" dist="38100" dir="2700000" algn="tl">
                    <a:srgbClr val="000000">
                      <a:alpha val="43137"/>
                    </a:srgbClr>
                  </a:outerShdw>
                </a:effectLst>
              </a:defRPr>
            </a:lvl1pPr>
          </a:lstStyle>
          <a:p>
            <a:fld id="{E7623EF8-7A45-46FD-94AA-1522A5EEFB50}" type="slidenum">
              <a:rPr lang="zh-CN" altLang="en-US" smtClean="0"/>
              <a:pPr/>
              <a:t>‹#›</a:t>
            </a:fld>
            <a:endParaRPr lang="zh-CN" altLang="en-US"/>
          </a:p>
        </p:txBody>
      </p:sp>
      <p:sp>
        <p:nvSpPr>
          <p:cNvPr id="6" name="圆角矩形 5"/>
          <p:cNvSpPr/>
          <p:nvPr userDrawn="1"/>
        </p:nvSpPr>
        <p:spPr>
          <a:xfrm>
            <a:off x="467544" y="1007314"/>
            <a:ext cx="8208912" cy="5662046"/>
          </a:xfrm>
          <a:prstGeom prst="roundRect">
            <a:avLst>
              <a:gd name="adj" fmla="val 3817"/>
            </a:avLst>
          </a:prstGeom>
          <a:solidFill>
            <a:schemeClr val="bg1">
              <a:alpha val="85000"/>
            </a:schemeClr>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7" name="对角圆角矩形 6"/>
          <p:cNvSpPr/>
          <p:nvPr userDrawn="1"/>
        </p:nvSpPr>
        <p:spPr>
          <a:xfrm>
            <a:off x="467544" y="116632"/>
            <a:ext cx="8208912" cy="720080"/>
          </a:xfrm>
          <a:prstGeom prst="round2DiagRect">
            <a:avLst>
              <a:gd name="adj1" fmla="val 31326"/>
              <a:gd name="adj2" fmla="val 0"/>
            </a:avLst>
          </a:prstGeom>
          <a:solidFill>
            <a:schemeClr val="bg1">
              <a:alpha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67544" y="130597"/>
            <a:ext cx="8201363" cy="692150"/>
          </a:xfrm>
          <a:prstGeom prst="rect">
            <a:avLst/>
          </a:prstGeom>
        </p:spPr>
        <p:txBody>
          <a:bodyPr/>
          <a:lstStyle>
            <a:lvl1pPr>
              <a:defRPr sz="36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007314"/>
            <a:ext cx="8229600" cy="5662046"/>
          </a:xfrm>
          <a:prstGeom prst="rect">
            <a:avLst/>
          </a:prstGeom>
        </p:spPr>
        <p:txBody>
          <a:bodyPr lIns="144000" rIns="144000"/>
          <a:lstStyle>
            <a:lvl1pPr algn="just">
              <a:defRPr/>
            </a:lvl1pPr>
            <a:lvl2pPr algn="just">
              <a:defRPr/>
            </a:lvl2pPr>
            <a:lvl3pPr algn="just">
              <a:defRPr/>
            </a:lvl3pPr>
            <a:lvl4pPr algn="just">
              <a:defRPr/>
            </a:lvl4pPr>
            <a:lvl5pPr algn="ju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TextBox 7"/>
          <p:cNvSpPr txBox="1"/>
          <p:nvPr userDrawn="1"/>
        </p:nvSpPr>
        <p:spPr>
          <a:xfrm>
            <a:off x="8716488" y="4365104"/>
            <a:ext cx="400110" cy="1800200"/>
          </a:xfrm>
          <a:prstGeom prst="rect">
            <a:avLst/>
          </a:prstGeom>
          <a:noFill/>
        </p:spPr>
        <p:txBody>
          <a:bodyPr vert="eaVert" wrap="square" rtlCol="0">
            <a:spAutoFit/>
          </a:bodyPr>
          <a:lstStyle/>
          <a:p>
            <a:r>
              <a:rPr lang="en-US" altLang="zh-CN" sz="1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C++</a:t>
            </a:r>
            <a:r>
              <a:rPr lang="zh-CN" altLang="en-US" sz="1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程序设计与实践</a:t>
            </a:r>
            <a:endParaRPr lang="zh-CN" altLang="en-US" sz="1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550087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814803"/>
      </p:ext>
    </p:extLst>
  </p:cSld>
  <p:clrMap bg1="lt1" tx1="dk1" bg2="lt2" tx2="dk2" accent1="accent1" accent2="accent2" accent3="accent3" accent4="accent4" accent5="accent5" accent6="accent6" hlink="hlink" folHlink="folHlink"/>
  <p:sldLayoutIdLst>
    <p:sldLayoutId id="2147483675" r:id="rId1"/>
    <p:sldLayoutId id="2147483677" r:id="rId2"/>
  </p:sldLayoutIdLst>
  <p:txStyles>
    <p:titleStyle>
      <a:lvl1pPr algn="ctr" defTabSz="914400" rtl="0" eaLnBrk="1" latinLnBrk="0" hangingPunct="1">
        <a:spcBef>
          <a:spcPct val="0"/>
        </a:spcBef>
        <a:buNone/>
        <a:defRPr sz="3200" kern="1200">
          <a:solidFill>
            <a:schemeClr val="tx2">
              <a:lumMod val="75000"/>
            </a:schemeClr>
          </a:solidFill>
          <a:effectLst>
            <a:outerShdw blurRad="38100" dist="38100" dir="2700000" algn="tl">
              <a:srgbClr val="000000">
                <a:alpha val="43137"/>
              </a:srgbClr>
            </a:outerShdw>
          </a:effectLst>
          <a:latin typeface="微软雅黑" pitchFamily="34" charset="-122"/>
          <a:ea typeface="微软雅黑" pitchFamily="34" charset="-122"/>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a:t>
            </a:r>
            <a:r>
              <a:rPr lang="zh-CN" altLang="en-US" dirty="0" smtClean="0"/>
              <a:t>程序设计与实践</a:t>
            </a:r>
            <a:endParaRPr lang="zh-CN" altLang="en-US" dirty="0"/>
          </a:p>
        </p:txBody>
      </p:sp>
      <p:sp>
        <p:nvSpPr>
          <p:cNvPr id="3" name="副标题 2"/>
          <p:cNvSpPr>
            <a:spLocks noGrp="1"/>
          </p:cNvSpPr>
          <p:nvPr>
            <p:ph type="subTitle" idx="1"/>
          </p:nvPr>
        </p:nvSpPr>
        <p:spPr/>
        <p:txBody>
          <a:bodyPr/>
          <a:lstStyle/>
          <a:p>
            <a:r>
              <a:rPr lang="zh-CN" altLang="en-US" dirty="0" smtClean="0"/>
              <a:t>第十二章 多继承</a:t>
            </a:r>
            <a:endParaRPr lang="en-US" altLang="zh-CN" dirty="0" smtClean="0"/>
          </a:p>
          <a:p>
            <a:endParaRPr lang="en-US" altLang="zh-CN" dirty="0"/>
          </a:p>
        </p:txBody>
      </p:sp>
    </p:spTree>
    <p:extLst>
      <p:ext uri="{BB962C8B-B14F-4D97-AF65-F5344CB8AC3E}">
        <p14:creationId xmlns:p14="http://schemas.microsoft.com/office/powerpoint/2010/main" val="2748304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 </a:t>
            </a:r>
            <a:r>
              <a:rPr lang="zh-CN" altLang="en-US" dirty="0" smtClean="0"/>
              <a:t>多继承的概念</a:t>
            </a:r>
            <a:endParaRPr lang="zh-CN" altLang="en-US" dirty="0"/>
          </a:p>
        </p:txBody>
      </p:sp>
      <p:sp>
        <p:nvSpPr>
          <p:cNvPr id="3" name="内容占位符 2"/>
          <p:cNvSpPr>
            <a:spLocks noGrp="1"/>
          </p:cNvSpPr>
          <p:nvPr>
            <p:ph idx="1"/>
          </p:nvPr>
        </p:nvSpPr>
        <p:spPr>
          <a:xfrm>
            <a:off x="457200" y="1007314"/>
            <a:ext cx="8229600" cy="621486"/>
          </a:xfrm>
        </p:spPr>
        <p:txBody>
          <a:bodyPr/>
          <a:lstStyle/>
          <a:p>
            <a:pPr lvl="0"/>
            <a:r>
              <a:rPr lang="en-US" altLang="zh-CN" dirty="0"/>
              <a:t>12.2.1 </a:t>
            </a:r>
            <a:r>
              <a:rPr lang="zh-CN" altLang="zh-CN" dirty="0"/>
              <a:t>多继承的</a:t>
            </a:r>
            <a:r>
              <a:rPr lang="zh-CN" altLang="zh-CN" dirty="0" smtClean="0"/>
              <a:t>语法</a:t>
            </a:r>
            <a:endParaRPr lang="en-US" altLang="zh-CN" dirty="0" smtClean="0"/>
          </a:p>
        </p:txBody>
      </p:sp>
      <p:sp>
        <p:nvSpPr>
          <p:cNvPr id="4" name="Text Box 4"/>
          <p:cNvSpPr txBox="1">
            <a:spLocks noChangeArrowheads="1"/>
          </p:cNvSpPr>
          <p:nvPr/>
        </p:nvSpPr>
        <p:spPr bwMode="auto">
          <a:xfrm>
            <a:off x="467544" y="1648248"/>
            <a:ext cx="56166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1" lang="zh-CN" altLang="en-US" sz="4000" b="0" i="0" u="none" strike="noStrike" kern="1200" cap="none" spc="0" normalizeH="0" baseline="0" noProof="0" dirty="0">
                <a:ln>
                  <a:noFill/>
                </a:ln>
                <a:solidFill>
                  <a:srgbClr val="003300"/>
                </a:solidFill>
                <a:effectLst/>
                <a:uLnTx/>
                <a:uFillTx/>
                <a:latin typeface="Times New Roman" panose="02020603050405020304" pitchFamily="18" charset="0"/>
                <a:ea typeface="隶书" panose="02010509060101010101" pitchFamily="49" charset="-122"/>
                <a:cs typeface="+mn-cs"/>
              </a:rPr>
              <a:t>多继承时的构造函数</a:t>
            </a:r>
          </a:p>
        </p:txBody>
      </p:sp>
      <p:sp>
        <p:nvSpPr>
          <p:cNvPr id="6" name="Rectangle 3"/>
          <p:cNvSpPr txBox="1">
            <a:spLocks noChangeArrowheads="1"/>
          </p:cNvSpPr>
          <p:nvPr/>
        </p:nvSpPr>
        <p:spPr bwMode="auto">
          <a:xfrm>
            <a:off x="682025" y="2492896"/>
            <a:ext cx="7772400" cy="308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lnSpc>
                <a:spcPct val="115000"/>
              </a:lnSpc>
              <a:spcBef>
                <a:spcPct val="20000"/>
              </a:spcBef>
              <a:spcAft>
                <a:spcPct val="0"/>
              </a:spcAft>
              <a:buClr>
                <a:schemeClr val="folHlink"/>
              </a:buClr>
              <a:buSzPct val="60000"/>
              <a:buFont typeface="Wingdings" panose="05000000000000000000" pitchFamily="2" charset="2"/>
              <a:buChar char="n"/>
              <a:defRPr sz="3200" b="1" kern="1200">
                <a:solidFill>
                  <a:schemeClr val="tx2"/>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600" b="1" kern="1200">
                <a:solidFill>
                  <a:srgbClr val="800080"/>
                </a:solidFill>
                <a:latin typeface="+mn-lt"/>
                <a:ea typeface="+mj-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b="1" kern="1200">
                <a:solidFill>
                  <a:schemeClr val="tx2"/>
                </a:solidFill>
                <a:latin typeface="+mn-lt"/>
                <a:ea typeface="仿宋_GB2312" pitchFamily="49" charset="-122"/>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5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1</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．调用基类构造函数，调用顺序按照它们被继承时声明的顺序（从左向右）。</a:t>
            </a:r>
          </a:p>
          <a:p>
            <a:pPr marL="342900" marR="0" lvl="0" indent="-342900" algn="l" defTabSz="914400" rtl="0" eaLnBrk="1" fontAlgn="base" latinLnBrk="0" hangingPunct="1">
              <a:lnSpc>
                <a:spcPct val="115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2</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．调用成员对象的构造函数，调用顺序按照它们在类中声明的顺序。</a:t>
            </a:r>
          </a:p>
          <a:p>
            <a:pPr marL="342900" marR="0" lvl="0" indent="-342900" algn="l" defTabSz="914400" rtl="0" eaLnBrk="1" fontAlgn="base" latinLnBrk="0" hangingPunct="1">
              <a:lnSpc>
                <a:spcPct val="115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3</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．派生类的构造函数体中的内容。</a:t>
            </a:r>
            <a:endParaRPr kumimoji="0" lang="zh-CN" altLang="en-US" sz="3200" b="1" i="0" u="none" strike="noStrike" kern="1200" cap="none" spc="0" normalizeH="0" baseline="0" noProof="0" dirty="0" smtClean="0">
              <a:ln>
                <a:noFill/>
              </a:ln>
              <a:solidFill>
                <a:srgbClr val="333399"/>
              </a:solidFill>
              <a:effectLst/>
              <a:uLnTx/>
              <a:uFillTx/>
              <a:latin typeface="Tahoma"/>
              <a:ea typeface="华文中宋"/>
              <a:cs typeface="+mn-cs"/>
            </a:endParaRPr>
          </a:p>
        </p:txBody>
      </p:sp>
    </p:spTree>
    <p:extLst>
      <p:ext uri="{BB962C8B-B14F-4D97-AF65-F5344CB8AC3E}">
        <p14:creationId xmlns:p14="http://schemas.microsoft.com/office/powerpoint/2010/main" val="2911521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 </a:t>
            </a:r>
            <a:r>
              <a:rPr lang="zh-CN" altLang="en-US" dirty="0" smtClean="0"/>
              <a:t>多继承的概念</a:t>
            </a:r>
            <a:endParaRPr lang="zh-CN" altLang="en-US" dirty="0"/>
          </a:p>
        </p:txBody>
      </p:sp>
      <p:sp>
        <p:nvSpPr>
          <p:cNvPr id="3" name="内容占位符 2"/>
          <p:cNvSpPr>
            <a:spLocks noGrp="1"/>
          </p:cNvSpPr>
          <p:nvPr>
            <p:ph idx="1"/>
          </p:nvPr>
        </p:nvSpPr>
        <p:spPr/>
        <p:txBody>
          <a:bodyPr/>
          <a:lstStyle/>
          <a:p>
            <a:r>
              <a:rPr lang="en-US" altLang="zh-CN" dirty="0" smtClean="0"/>
              <a:t>12.2.2 </a:t>
            </a:r>
            <a:r>
              <a:rPr lang="zh-CN" altLang="en-US" dirty="0"/>
              <a:t>派生类对象的构造和析</a:t>
            </a:r>
            <a:r>
              <a:rPr lang="zh-CN" altLang="en-US" dirty="0" smtClean="0"/>
              <a:t>构</a:t>
            </a:r>
            <a:endParaRPr lang="zh-CN" altLang="zh-CN" dirty="0"/>
          </a:p>
          <a:p>
            <a:r>
              <a:rPr lang="zh-CN" altLang="zh-CN" sz="2800" dirty="0"/>
              <a:t>由于</a:t>
            </a:r>
            <a:r>
              <a:rPr lang="en-US" altLang="zh-CN" sz="2800" dirty="0"/>
              <a:t>liger</a:t>
            </a:r>
            <a:r>
              <a:rPr lang="zh-CN" altLang="zh-CN" sz="2800" dirty="0"/>
              <a:t>类拥有多个基类，因此在其构造函数中，应该显式引起其所有基类构造函数的调用。例如：</a:t>
            </a:r>
          </a:p>
          <a:p>
            <a:r>
              <a:rPr lang="en-US" altLang="zh-CN" sz="2800" dirty="0">
                <a:solidFill>
                  <a:srgbClr val="FF0000"/>
                </a:solidFill>
              </a:rPr>
              <a:t>liger(</a:t>
            </a:r>
            <a:r>
              <a:rPr lang="en-US" altLang="zh-CN" sz="2800" dirty="0" err="1">
                <a:solidFill>
                  <a:srgbClr val="FF0000"/>
                </a:solidFill>
              </a:rPr>
              <a:t>std</a:t>
            </a:r>
            <a:r>
              <a:rPr lang="en-US" altLang="zh-CN" sz="2800" dirty="0">
                <a:solidFill>
                  <a:srgbClr val="FF0000"/>
                </a:solidFill>
              </a:rPr>
              <a:t>::string n = "liger", </a:t>
            </a:r>
            <a:r>
              <a:rPr lang="en-US" altLang="zh-CN" sz="2800" dirty="0" err="1">
                <a:solidFill>
                  <a:srgbClr val="FF0000"/>
                </a:solidFill>
              </a:rPr>
              <a:t>std</a:t>
            </a:r>
            <a:r>
              <a:rPr lang="en-US" altLang="zh-CN" sz="2800" dirty="0">
                <a:solidFill>
                  <a:srgbClr val="FF0000"/>
                </a:solidFill>
              </a:rPr>
              <a:t>::string h = "Zoo") : lion(n, h), tiger(n, h) {}</a:t>
            </a:r>
            <a:endParaRPr lang="zh-CN" altLang="zh-CN" sz="2800" dirty="0">
              <a:solidFill>
                <a:srgbClr val="FF0000"/>
              </a:solidFill>
            </a:endParaRPr>
          </a:p>
          <a:p>
            <a:r>
              <a:rPr lang="zh-CN" altLang="zh-CN" sz="2800" dirty="0"/>
              <a:t>如果这些直接基类中，某个基类拥有缺省构造函数（即它没有参数），或者构造函数的所有参数都是可以缺省的，那么我们可以在初始化列表中省略这个基类中的构造函数调用，而这个省略的直接基类子对象将用自己的缺省参数去构造。例如：</a:t>
            </a:r>
          </a:p>
          <a:p>
            <a:r>
              <a:rPr lang="en-US" altLang="zh-CN" sz="2800" dirty="0">
                <a:solidFill>
                  <a:srgbClr val="FF0000"/>
                </a:solidFill>
              </a:rPr>
              <a:t>liger(</a:t>
            </a:r>
            <a:r>
              <a:rPr lang="en-US" altLang="zh-CN" sz="2800" dirty="0" err="1">
                <a:solidFill>
                  <a:srgbClr val="FF0000"/>
                </a:solidFill>
              </a:rPr>
              <a:t>std</a:t>
            </a:r>
            <a:r>
              <a:rPr lang="en-US" altLang="zh-CN" sz="2800" dirty="0">
                <a:solidFill>
                  <a:srgbClr val="FF0000"/>
                </a:solidFill>
              </a:rPr>
              <a:t>::string n = "liger", </a:t>
            </a:r>
            <a:r>
              <a:rPr lang="en-US" altLang="zh-CN" sz="2800" dirty="0" err="1">
                <a:solidFill>
                  <a:srgbClr val="FF0000"/>
                </a:solidFill>
              </a:rPr>
              <a:t>std</a:t>
            </a:r>
            <a:r>
              <a:rPr lang="en-US" altLang="zh-CN" sz="2800" dirty="0">
                <a:solidFill>
                  <a:srgbClr val="FF0000"/>
                </a:solidFill>
              </a:rPr>
              <a:t>::string h = "Zoo") : lion(n, h) {}</a:t>
            </a:r>
            <a:endParaRPr lang="zh-CN" altLang="zh-CN" sz="2800" dirty="0">
              <a:solidFill>
                <a:srgbClr val="FF0000"/>
              </a:solidFill>
            </a:endParaRPr>
          </a:p>
        </p:txBody>
      </p:sp>
      <p:sp>
        <p:nvSpPr>
          <p:cNvPr id="7" name="圆角矩形 6"/>
          <p:cNvSpPr/>
          <p:nvPr/>
        </p:nvSpPr>
        <p:spPr>
          <a:xfrm>
            <a:off x="1187624" y="1556792"/>
            <a:ext cx="6984776" cy="3240360"/>
          </a:xfrm>
          <a:prstGeom prst="roundRect">
            <a:avLst>
              <a:gd name="adj" fmla="val 5652"/>
            </a:avLst>
          </a:prstGeom>
          <a:solidFill>
            <a:schemeClr val="accent3">
              <a:lumMod val="50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8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构造函数的调用顺序是：</a:t>
            </a:r>
            <a:endParaRPr lang="en-US" altLang="zh-CN" sz="28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0"/>
            <a:r>
              <a:rPr lang="en-US" altLang="zh-CN" sz="28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carnivore</a:t>
            </a:r>
            <a:r>
              <a:rPr lang="en-US" altLang="zh-CN"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zh-CN"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0"/>
            <a:r>
              <a:rPr lang="en-US" altLang="zh-CN"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felid()</a:t>
            </a:r>
            <a:endParaRPr lang="zh-CN" altLang="zh-CN"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0"/>
            <a:r>
              <a:rPr lang="en-US" altLang="zh-CN"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lion()</a:t>
            </a:r>
            <a:endParaRPr lang="zh-CN" altLang="zh-CN"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0"/>
            <a:r>
              <a:rPr lang="en-US" altLang="zh-CN"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tiger()</a:t>
            </a:r>
            <a:endParaRPr lang="zh-CN" altLang="zh-CN"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0"/>
            <a:r>
              <a:rPr lang="en-US" altLang="zh-CN"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liger</a:t>
            </a:r>
            <a:r>
              <a:rPr lang="en-US" altLang="zh-CN" sz="28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a:p>
            <a:pPr lvl="0"/>
            <a:r>
              <a:rPr lang="zh-CN" altLang="en-US"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析</a:t>
            </a:r>
            <a:r>
              <a:rPr lang="zh-CN" altLang="en-US" sz="28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构顺序正好相反。</a:t>
            </a:r>
            <a:endParaRPr lang="zh-CN" altLang="zh-CN"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247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ppt_w</p:attrName>
                                        </p:attrNameLst>
                                      </p:cBhvr>
                                      <p:tavLst>
                                        <p:tav tm="0">
                                          <p:val>
                                            <p:fltVal val="0"/>
                                          </p:val>
                                        </p:tav>
                                        <p:tav tm="100000">
                                          <p:val>
                                            <p:strVal val="#ppt_w"/>
                                          </p:val>
                                        </p:tav>
                                      </p:tavLst>
                                    </p:anim>
                                    <p:anim calcmode="lin" valueType="num">
                                      <p:cBhvr>
                                        <p:cTn id="8" dur="250" fill="hold"/>
                                        <p:tgtEl>
                                          <p:spTgt spid="7"/>
                                        </p:tgtEl>
                                        <p:attrNameLst>
                                          <p:attrName>ppt_h</p:attrName>
                                        </p:attrNameLst>
                                      </p:cBhvr>
                                      <p:tavLst>
                                        <p:tav tm="0">
                                          <p:val>
                                            <p:fltVal val="0"/>
                                          </p:val>
                                        </p:tav>
                                        <p:tav tm="100000">
                                          <p:val>
                                            <p:strVal val="#ppt_h"/>
                                          </p:val>
                                        </p:tav>
                                      </p:tavLst>
                                    </p:anim>
                                    <p:anim calcmode="lin" valueType="num">
                                      <p:cBhvr>
                                        <p:cTn id="9" dur="250" fill="hold"/>
                                        <p:tgtEl>
                                          <p:spTgt spid="7"/>
                                        </p:tgtEl>
                                        <p:attrNameLst>
                                          <p:attrName>style.rotation</p:attrName>
                                        </p:attrNameLst>
                                      </p:cBhvr>
                                      <p:tavLst>
                                        <p:tav tm="0">
                                          <p:val>
                                            <p:fltVal val="90"/>
                                          </p:val>
                                        </p:tav>
                                        <p:tav tm="100000">
                                          <p:val>
                                            <p:fltVal val="0"/>
                                          </p:val>
                                        </p:tav>
                                      </p:tavLst>
                                    </p:anim>
                                    <p:animEffect transition="in" filter="fade">
                                      <p:cBhvr>
                                        <p:cTn id="10"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虚继承和虚基类</a:t>
            </a:r>
            <a:endParaRPr lang="zh-CN" altLang="en-US" dirty="0"/>
          </a:p>
        </p:txBody>
      </p:sp>
      <p:sp>
        <p:nvSpPr>
          <p:cNvPr id="3" name="内容占位符 2"/>
          <p:cNvSpPr>
            <a:spLocks noGrp="1"/>
          </p:cNvSpPr>
          <p:nvPr>
            <p:ph idx="1"/>
          </p:nvPr>
        </p:nvSpPr>
        <p:spPr/>
        <p:txBody>
          <a:bodyPr/>
          <a:lstStyle/>
          <a:p>
            <a:pPr lvl="0"/>
            <a:r>
              <a:rPr lang="zh-CN" altLang="zh-CN" dirty="0"/>
              <a:t>在</a:t>
            </a:r>
            <a:r>
              <a:rPr lang="en-US" altLang="zh-CN" dirty="0"/>
              <a:t>C++</a:t>
            </a:r>
            <a:r>
              <a:rPr lang="zh-CN" altLang="zh-CN" dirty="0"/>
              <a:t>中，一个类不能被多次说明为一个派生类的直接基类，但可以不止一次地成为间接基类，例如</a:t>
            </a:r>
            <a:r>
              <a:rPr lang="en-US" altLang="zh-CN" dirty="0"/>
              <a:t>liger</a:t>
            </a:r>
            <a:r>
              <a:rPr lang="zh-CN" altLang="zh-CN" dirty="0"/>
              <a:t>类，它有两个直接基类。如果这两个直接基类没有共同的祖先，那么一切都没有问题。但是，正如读者在代码中看到的那样，</a:t>
            </a:r>
            <a:r>
              <a:rPr lang="en-US" altLang="zh-CN" dirty="0"/>
              <a:t>liger</a:t>
            </a:r>
            <a:r>
              <a:rPr lang="zh-CN" altLang="zh-CN" dirty="0"/>
              <a:t>的两个直接</a:t>
            </a:r>
            <a:r>
              <a:rPr lang="en-US" altLang="zh-CN" dirty="0"/>
              <a:t>lion</a:t>
            </a:r>
            <a:r>
              <a:rPr lang="zh-CN" altLang="zh-CN" dirty="0"/>
              <a:t>和</a:t>
            </a:r>
            <a:r>
              <a:rPr lang="en-US" altLang="zh-CN" dirty="0"/>
              <a:t>tiger</a:t>
            </a:r>
            <a:r>
              <a:rPr lang="zh-CN" altLang="zh-CN" dirty="0"/>
              <a:t>都继承自</a:t>
            </a:r>
            <a:r>
              <a:rPr lang="en-US" altLang="zh-CN" dirty="0"/>
              <a:t>felid</a:t>
            </a:r>
            <a:r>
              <a:rPr lang="zh-CN" altLang="zh-CN" dirty="0"/>
              <a:t>类，这将会为多继承派生类</a:t>
            </a:r>
            <a:r>
              <a:rPr lang="en-US" altLang="zh-CN" dirty="0"/>
              <a:t>liger</a:t>
            </a:r>
            <a:r>
              <a:rPr lang="zh-CN" altLang="zh-CN" dirty="0"/>
              <a:t>的使用带来一些问题。</a:t>
            </a:r>
          </a:p>
        </p:txBody>
      </p:sp>
    </p:spTree>
    <p:extLst>
      <p:ext uri="{BB962C8B-B14F-4D97-AF65-F5344CB8AC3E}">
        <p14:creationId xmlns:p14="http://schemas.microsoft.com/office/powerpoint/2010/main" val="427415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虚继承和虚基类</a:t>
            </a:r>
            <a:endParaRPr lang="zh-CN" altLang="en-US" dirty="0"/>
          </a:p>
        </p:txBody>
      </p:sp>
      <p:sp>
        <p:nvSpPr>
          <p:cNvPr id="3" name="内容占位符 2"/>
          <p:cNvSpPr>
            <a:spLocks noGrp="1"/>
          </p:cNvSpPr>
          <p:nvPr>
            <p:ph idx="1"/>
          </p:nvPr>
        </p:nvSpPr>
        <p:spPr/>
        <p:txBody>
          <a:bodyPr/>
          <a:lstStyle/>
          <a:p>
            <a:r>
              <a:rPr lang="en-US" altLang="zh-CN" sz="2800" dirty="0"/>
              <a:t>12.3.1</a:t>
            </a:r>
            <a:r>
              <a:rPr lang="zh-CN" altLang="zh-CN" sz="2800" dirty="0"/>
              <a:t>多继承的二义性问题</a:t>
            </a:r>
          </a:p>
          <a:p>
            <a:r>
              <a:rPr lang="zh-CN" altLang="zh-CN" sz="2800" dirty="0"/>
              <a:t>如果我们为</a:t>
            </a:r>
            <a:r>
              <a:rPr lang="en-US" altLang="zh-CN" sz="2800" dirty="0"/>
              <a:t>liger</a:t>
            </a:r>
            <a:r>
              <a:rPr lang="zh-CN" altLang="zh-CN" sz="2800" dirty="0"/>
              <a:t>类用下例代码重载</a:t>
            </a:r>
            <a:r>
              <a:rPr lang="en-US" altLang="zh-CN" sz="2800" dirty="0"/>
              <a:t>habitat</a:t>
            </a:r>
            <a:r>
              <a:rPr lang="zh-CN" altLang="zh-CN" sz="2800" dirty="0"/>
              <a:t>方法：</a:t>
            </a:r>
          </a:p>
          <a:p>
            <a:r>
              <a:rPr lang="en-US" altLang="zh-CN" sz="2800" dirty="0">
                <a:solidFill>
                  <a:srgbClr val="FF0000"/>
                </a:solidFill>
              </a:rPr>
              <a:t>void liger::habitat() { </a:t>
            </a:r>
            <a:r>
              <a:rPr lang="en-US" altLang="zh-CN" sz="2800" dirty="0" err="1">
                <a:solidFill>
                  <a:srgbClr val="FF0000"/>
                </a:solidFill>
              </a:rPr>
              <a:t>std</a:t>
            </a:r>
            <a:r>
              <a:rPr lang="en-US" altLang="zh-CN" sz="2800" dirty="0">
                <a:solidFill>
                  <a:srgbClr val="FF0000"/>
                </a:solidFill>
              </a:rPr>
              <a:t>::</a:t>
            </a:r>
            <a:r>
              <a:rPr lang="en-US" altLang="zh-CN" sz="2800" dirty="0" err="1">
                <a:solidFill>
                  <a:srgbClr val="FF0000"/>
                </a:solidFill>
              </a:rPr>
              <a:t>cout</a:t>
            </a:r>
            <a:r>
              <a:rPr lang="en-US" altLang="zh-CN" sz="2800" dirty="0">
                <a:solidFill>
                  <a:srgbClr val="FF0000"/>
                </a:solidFill>
              </a:rPr>
              <a:t> &lt;&lt; "Special species:" &lt;&lt; name &lt;&lt; ':' &lt;&lt; _habitat &lt;&lt; </a:t>
            </a:r>
            <a:r>
              <a:rPr lang="en-US" altLang="zh-CN" sz="2800" dirty="0" err="1">
                <a:solidFill>
                  <a:srgbClr val="FF0000"/>
                </a:solidFill>
              </a:rPr>
              <a:t>std</a:t>
            </a:r>
            <a:r>
              <a:rPr lang="en-US" altLang="zh-CN" sz="2800" dirty="0">
                <a:solidFill>
                  <a:srgbClr val="FF0000"/>
                </a:solidFill>
              </a:rPr>
              <a:t>::</a:t>
            </a:r>
            <a:r>
              <a:rPr lang="en-US" altLang="zh-CN" sz="2800" dirty="0" err="1">
                <a:solidFill>
                  <a:srgbClr val="FF0000"/>
                </a:solidFill>
              </a:rPr>
              <a:t>endl</a:t>
            </a:r>
            <a:r>
              <a:rPr lang="en-US" altLang="zh-CN" sz="2800" dirty="0">
                <a:solidFill>
                  <a:srgbClr val="FF0000"/>
                </a:solidFill>
              </a:rPr>
              <a:t>; }</a:t>
            </a:r>
            <a:endParaRPr lang="zh-CN" altLang="zh-CN" sz="2800" dirty="0">
              <a:solidFill>
                <a:srgbClr val="FF0000"/>
              </a:solidFill>
            </a:endParaRPr>
          </a:p>
          <a:p>
            <a:r>
              <a:rPr lang="zh-CN" altLang="zh-CN" sz="2800" dirty="0"/>
              <a:t>那么这段代码中不能通过编译。编译器会提示一个错误：对成员</a:t>
            </a:r>
            <a:r>
              <a:rPr lang="en-US" altLang="zh-CN" sz="2800" dirty="0"/>
              <a:t>name</a:t>
            </a:r>
            <a:r>
              <a:rPr lang="zh-CN" altLang="zh-CN" sz="2800" dirty="0"/>
              <a:t>、</a:t>
            </a:r>
            <a:r>
              <a:rPr lang="en-US" altLang="zh-CN" sz="2800" dirty="0"/>
              <a:t>_habitat</a:t>
            </a:r>
            <a:r>
              <a:rPr lang="zh-CN" altLang="zh-CN" sz="2800" dirty="0"/>
              <a:t>的访问存在二义性。</a:t>
            </a:r>
            <a:endParaRPr lang="zh-CN" altLang="zh-CN" sz="2000" dirty="0"/>
          </a:p>
        </p:txBody>
      </p:sp>
    </p:spTree>
    <p:extLst>
      <p:ext uri="{BB962C8B-B14F-4D97-AF65-F5344CB8AC3E}">
        <p14:creationId xmlns:p14="http://schemas.microsoft.com/office/powerpoint/2010/main" val="1038347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虚继承和虚基类</a:t>
            </a:r>
            <a:endParaRPr lang="zh-CN" altLang="en-US" dirty="0"/>
          </a:p>
        </p:txBody>
      </p:sp>
      <p:sp>
        <p:nvSpPr>
          <p:cNvPr id="3" name="内容占位符 2"/>
          <p:cNvSpPr>
            <a:spLocks noGrp="1"/>
          </p:cNvSpPr>
          <p:nvPr>
            <p:ph idx="1"/>
          </p:nvPr>
        </p:nvSpPr>
        <p:spPr>
          <a:xfrm>
            <a:off x="457200" y="1007314"/>
            <a:ext cx="8229600" cy="693494"/>
          </a:xfrm>
        </p:spPr>
        <p:txBody>
          <a:bodyPr/>
          <a:lstStyle/>
          <a:p>
            <a:r>
              <a:rPr lang="en-US" altLang="zh-CN" sz="2800" dirty="0"/>
              <a:t>12.3.1</a:t>
            </a:r>
            <a:r>
              <a:rPr lang="zh-CN" altLang="zh-CN" sz="2800" dirty="0"/>
              <a:t>多继承的二义性</a:t>
            </a:r>
            <a:r>
              <a:rPr lang="zh-CN" altLang="zh-CN" sz="2800" dirty="0" smtClean="0"/>
              <a:t>问题</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zh-CN" altLang="zh-CN" sz="2000" dirty="0"/>
          </a:p>
        </p:txBody>
      </p:sp>
      <p:pic>
        <p:nvPicPr>
          <p:cNvPr id="13" name="图片 12"/>
          <p:cNvPicPr>
            <a:picLocks noChangeAspect="1"/>
          </p:cNvPicPr>
          <p:nvPr/>
        </p:nvPicPr>
        <p:blipFill>
          <a:blip r:embed="rId3"/>
          <a:stretch>
            <a:fillRect/>
          </a:stretch>
        </p:blipFill>
        <p:spPr>
          <a:xfrm>
            <a:off x="1934562" y="5085184"/>
            <a:ext cx="5267325" cy="1695450"/>
          </a:xfrm>
          <a:prstGeom prst="rect">
            <a:avLst/>
          </a:prstGeom>
        </p:spPr>
      </p:pic>
      <p:pic>
        <p:nvPicPr>
          <p:cNvPr id="14" name="图片 13"/>
          <p:cNvPicPr>
            <a:picLocks noChangeAspect="1"/>
          </p:cNvPicPr>
          <p:nvPr/>
        </p:nvPicPr>
        <p:blipFill>
          <a:blip r:embed="rId4"/>
          <a:stretch>
            <a:fillRect/>
          </a:stretch>
        </p:blipFill>
        <p:spPr>
          <a:xfrm>
            <a:off x="662919" y="1484784"/>
            <a:ext cx="4302303" cy="3672408"/>
          </a:xfrm>
          <a:prstGeom prst="rect">
            <a:avLst/>
          </a:prstGeom>
        </p:spPr>
      </p:pic>
      <p:pic>
        <p:nvPicPr>
          <p:cNvPr id="15" name="图片 14"/>
          <p:cNvPicPr>
            <a:picLocks noChangeAspect="1"/>
          </p:cNvPicPr>
          <p:nvPr/>
        </p:nvPicPr>
        <p:blipFill>
          <a:blip r:embed="rId5"/>
          <a:stretch>
            <a:fillRect/>
          </a:stretch>
        </p:blipFill>
        <p:spPr>
          <a:xfrm>
            <a:off x="4963669" y="2780928"/>
            <a:ext cx="4144681" cy="1662080"/>
          </a:xfrm>
          <a:prstGeom prst="rect">
            <a:avLst/>
          </a:prstGeom>
        </p:spPr>
      </p:pic>
    </p:spTree>
    <p:extLst>
      <p:ext uri="{BB962C8B-B14F-4D97-AF65-F5344CB8AC3E}">
        <p14:creationId xmlns:p14="http://schemas.microsoft.com/office/powerpoint/2010/main" val="284608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虚继承和虚基类</a:t>
            </a:r>
            <a:endParaRPr lang="zh-CN" altLang="en-US" dirty="0"/>
          </a:p>
        </p:txBody>
      </p:sp>
      <p:sp>
        <p:nvSpPr>
          <p:cNvPr id="3" name="内容占位符 2"/>
          <p:cNvSpPr>
            <a:spLocks noGrp="1"/>
          </p:cNvSpPr>
          <p:nvPr>
            <p:ph idx="1"/>
          </p:nvPr>
        </p:nvSpPr>
        <p:spPr>
          <a:xfrm>
            <a:off x="457200" y="1007314"/>
            <a:ext cx="8229600" cy="693494"/>
          </a:xfrm>
        </p:spPr>
        <p:txBody>
          <a:bodyPr/>
          <a:lstStyle/>
          <a:p>
            <a:r>
              <a:rPr lang="en-US" altLang="zh-CN" sz="2800" dirty="0"/>
              <a:t>12.3.1</a:t>
            </a:r>
            <a:r>
              <a:rPr lang="zh-CN" altLang="zh-CN" sz="2800" dirty="0"/>
              <a:t>多继承的二义性</a:t>
            </a:r>
            <a:r>
              <a:rPr lang="zh-CN" altLang="zh-CN" sz="2800" dirty="0" smtClean="0"/>
              <a:t>问题</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zh-CN" altLang="zh-CN" sz="2000" dirty="0"/>
          </a:p>
        </p:txBody>
      </p:sp>
      <p:pic>
        <p:nvPicPr>
          <p:cNvPr id="4" name="图片 3"/>
          <p:cNvPicPr>
            <a:picLocks noChangeAspect="1"/>
          </p:cNvPicPr>
          <p:nvPr/>
        </p:nvPicPr>
        <p:blipFill>
          <a:blip r:embed="rId3"/>
          <a:stretch>
            <a:fillRect/>
          </a:stretch>
        </p:blipFill>
        <p:spPr>
          <a:xfrm>
            <a:off x="490320" y="1556792"/>
            <a:ext cx="3937664" cy="3420708"/>
          </a:xfrm>
          <a:prstGeom prst="rect">
            <a:avLst/>
          </a:prstGeom>
        </p:spPr>
      </p:pic>
      <p:pic>
        <p:nvPicPr>
          <p:cNvPr id="5" name="图片 4"/>
          <p:cNvPicPr>
            <a:picLocks noChangeAspect="1"/>
          </p:cNvPicPr>
          <p:nvPr/>
        </p:nvPicPr>
        <p:blipFill>
          <a:blip r:embed="rId4"/>
          <a:stretch>
            <a:fillRect/>
          </a:stretch>
        </p:blipFill>
        <p:spPr>
          <a:xfrm>
            <a:off x="4506701" y="1555264"/>
            <a:ext cx="4385779" cy="3422236"/>
          </a:xfrm>
          <a:prstGeom prst="rect">
            <a:avLst/>
          </a:prstGeom>
        </p:spPr>
      </p:pic>
      <p:pic>
        <p:nvPicPr>
          <p:cNvPr id="6" name="图片 5"/>
          <p:cNvPicPr>
            <a:picLocks noChangeAspect="1"/>
          </p:cNvPicPr>
          <p:nvPr/>
        </p:nvPicPr>
        <p:blipFill>
          <a:blip r:embed="rId5"/>
          <a:stretch>
            <a:fillRect/>
          </a:stretch>
        </p:blipFill>
        <p:spPr>
          <a:xfrm>
            <a:off x="107504" y="4977500"/>
            <a:ext cx="5267325" cy="1880500"/>
          </a:xfrm>
          <a:prstGeom prst="rect">
            <a:avLst/>
          </a:prstGeom>
        </p:spPr>
      </p:pic>
      <p:sp>
        <p:nvSpPr>
          <p:cNvPr id="7" name="矩形 6"/>
          <p:cNvSpPr/>
          <p:nvPr/>
        </p:nvSpPr>
        <p:spPr>
          <a:xfrm>
            <a:off x="5374829" y="5157192"/>
            <a:ext cx="3631622" cy="1292662"/>
          </a:xfrm>
          <a:prstGeom prst="rect">
            <a:avLst/>
          </a:prstGeom>
          <a:solidFill>
            <a:schemeClr val="bg1"/>
          </a:solidFill>
          <a:ln w="38100">
            <a:solidFill>
              <a:srgbClr val="FF0000"/>
            </a:solidFill>
          </a:ln>
        </p:spPr>
        <p:txBody>
          <a:bodyPr wrap="square">
            <a:spAutoFit/>
          </a:bodyPr>
          <a:lstStyle/>
          <a:p>
            <a:r>
              <a:rPr lang="zh-CN" altLang="en-US" b="1" dirty="0">
                <a:solidFill>
                  <a:srgbClr val="000000"/>
                </a:solidFill>
                <a:latin typeface="Verdana" panose="020B0604030504040204" pitchFamily="34" charset="0"/>
              </a:rPr>
              <a:t>注：菱形继承存在二义性</a:t>
            </a:r>
            <a:r>
              <a:rPr lang="zh-CN" altLang="en-US" b="1" dirty="0" smtClean="0">
                <a:solidFill>
                  <a:srgbClr val="000000"/>
                </a:solidFill>
                <a:latin typeface="Verdana" panose="020B0604030504040204" pitchFamily="34" charset="0"/>
              </a:rPr>
              <a:t>问题</a:t>
            </a:r>
            <a:endParaRPr lang="zh-CN" altLang="en-US" b="1" dirty="0">
              <a:solidFill>
                <a:srgbClr val="000000"/>
              </a:solidFill>
              <a:latin typeface="Verdana" panose="020B0604030504040204" pitchFamily="34" charset="0"/>
            </a:endParaRPr>
          </a:p>
          <a:p>
            <a:r>
              <a:rPr lang="en-US" altLang="zh-CN" b="1" dirty="0">
                <a:solidFill>
                  <a:srgbClr val="FF0000"/>
                </a:solidFill>
                <a:latin typeface="Verdana" panose="020B0604030504040204" pitchFamily="34" charset="0"/>
              </a:rPr>
              <a:t>Derive d;</a:t>
            </a:r>
            <a:endParaRPr lang="zh-CN" altLang="en-US" b="1" dirty="0">
              <a:solidFill>
                <a:srgbClr val="000000"/>
              </a:solidFill>
              <a:latin typeface="Verdana" panose="020B0604030504040204" pitchFamily="34" charset="0"/>
            </a:endParaRPr>
          </a:p>
          <a:p>
            <a:r>
              <a:rPr lang="en-US" altLang="zh-CN" b="1" dirty="0" err="1" smtClean="0">
                <a:solidFill>
                  <a:srgbClr val="FF0000"/>
                </a:solidFill>
                <a:latin typeface="Verdana" panose="020B0604030504040204" pitchFamily="34" charset="0"/>
              </a:rPr>
              <a:t>d.base</a:t>
            </a:r>
            <a:r>
              <a:rPr lang="en-US" altLang="zh-CN" b="1" dirty="0" smtClean="0">
                <a:solidFill>
                  <a:srgbClr val="FF0000"/>
                </a:solidFill>
                <a:latin typeface="Verdana" panose="020B0604030504040204" pitchFamily="34" charset="0"/>
              </a:rPr>
              <a:t> </a:t>
            </a:r>
            <a:r>
              <a:rPr lang="en-US" altLang="zh-CN" b="1" dirty="0">
                <a:solidFill>
                  <a:srgbClr val="FF0000"/>
                </a:solidFill>
                <a:latin typeface="Verdana" panose="020B0604030504040204" pitchFamily="34" charset="0"/>
              </a:rPr>
              <a:t>=3; </a:t>
            </a:r>
            <a:r>
              <a:rPr lang="en-US" altLang="zh-CN" b="1" dirty="0" smtClean="0">
                <a:solidFill>
                  <a:srgbClr val="FF0000"/>
                </a:solidFill>
                <a:latin typeface="Verdana" panose="020B0604030504040204" pitchFamily="34" charset="0"/>
              </a:rPr>
              <a:t>//</a:t>
            </a:r>
            <a:r>
              <a:rPr lang="zh-CN" altLang="en-US" b="1" dirty="0" smtClean="0">
                <a:solidFill>
                  <a:srgbClr val="FF0000"/>
                </a:solidFill>
                <a:latin typeface="Verdana" panose="020B0604030504040204" pitchFamily="34" charset="0"/>
              </a:rPr>
              <a:t>不</a:t>
            </a:r>
            <a:r>
              <a:rPr lang="zh-CN" altLang="en-US" b="1" dirty="0">
                <a:solidFill>
                  <a:srgbClr val="FF0000"/>
                </a:solidFill>
                <a:latin typeface="Verdana" panose="020B0604030504040204" pitchFamily="34" charset="0"/>
              </a:rPr>
              <a:t>正确</a:t>
            </a:r>
            <a:endParaRPr lang="zh-CN" altLang="en-US" b="1" dirty="0">
              <a:solidFill>
                <a:srgbClr val="000000"/>
              </a:solidFill>
              <a:latin typeface="Verdana" panose="020B0604030504040204" pitchFamily="34" charset="0"/>
            </a:endParaRPr>
          </a:p>
          <a:p>
            <a:r>
              <a:rPr lang="en-US" altLang="zh-CN" b="1" dirty="0" smtClean="0">
                <a:solidFill>
                  <a:srgbClr val="FF0000"/>
                </a:solidFill>
                <a:latin typeface="Verdana" panose="020B0604030504040204" pitchFamily="34" charset="0"/>
              </a:rPr>
              <a:t>d.Base1</a:t>
            </a:r>
            <a:r>
              <a:rPr lang="en-US" altLang="zh-CN" b="1" dirty="0">
                <a:solidFill>
                  <a:srgbClr val="FF0000"/>
                </a:solidFill>
                <a:latin typeface="Verdana" panose="020B0604030504040204" pitchFamily="34" charset="0"/>
              </a:rPr>
              <a:t>::base = 3</a:t>
            </a:r>
            <a:r>
              <a:rPr lang="en-US" altLang="zh-CN" sz="2400" b="1" dirty="0" smtClean="0">
                <a:solidFill>
                  <a:srgbClr val="FF0000"/>
                </a:solidFill>
                <a:latin typeface="Verdana" panose="020B0604030504040204" pitchFamily="34" charset="0"/>
              </a:rPr>
              <a:t>;</a:t>
            </a:r>
            <a:r>
              <a:rPr lang="en-US" altLang="zh-CN" b="1" dirty="0" smtClean="0">
                <a:solidFill>
                  <a:srgbClr val="FF0000"/>
                </a:solidFill>
                <a:latin typeface="Verdana" panose="020B0604030504040204" pitchFamily="34" charset="0"/>
              </a:rPr>
              <a:t>//</a:t>
            </a:r>
            <a:r>
              <a:rPr lang="zh-CN" altLang="en-US" b="1" dirty="0" smtClean="0">
                <a:solidFill>
                  <a:srgbClr val="FF0000"/>
                </a:solidFill>
                <a:latin typeface="Verdana" panose="020B0604030504040204" pitchFamily="34" charset="0"/>
              </a:rPr>
              <a:t>正确</a:t>
            </a:r>
            <a:endParaRPr lang="zh-CN" altLang="en-US" b="1"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61722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虚继承和虚基类</a:t>
            </a:r>
            <a:endParaRPr lang="zh-CN" altLang="en-US" dirty="0"/>
          </a:p>
        </p:txBody>
      </p:sp>
      <p:sp>
        <p:nvSpPr>
          <p:cNvPr id="3" name="内容占位符 2"/>
          <p:cNvSpPr>
            <a:spLocks noGrp="1"/>
          </p:cNvSpPr>
          <p:nvPr>
            <p:ph idx="1"/>
          </p:nvPr>
        </p:nvSpPr>
        <p:spPr>
          <a:xfrm>
            <a:off x="611560" y="1007314"/>
            <a:ext cx="7920880" cy="5662046"/>
          </a:xfrm>
        </p:spPr>
        <p:txBody>
          <a:bodyPr/>
          <a:lstStyle/>
          <a:p>
            <a:r>
              <a:rPr lang="en-US" altLang="zh-CN" sz="2800" dirty="0"/>
              <a:t>12.3.1</a:t>
            </a:r>
            <a:r>
              <a:rPr lang="zh-CN" altLang="zh-CN" sz="2800" dirty="0"/>
              <a:t>多继承的二义性</a:t>
            </a:r>
            <a:r>
              <a:rPr lang="zh-CN" altLang="zh-CN" sz="2800" dirty="0" smtClean="0"/>
              <a:t>问题</a:t>
            </a:r>
            <a:endParaRPr lang="en-US" altLang="zh-CN" sz="2800" dirty="0" smtClean="0"/>
          </a:p>
          <a:p>
            <a:endParaRPr lang="en-US" altLang="zh-CN" sz="2800" dirty="0" smtClean="0"/>
          </a:p>
          <a:p>
            <a:r>
              <a:rPr lang="zh-CN" altLang="zh-CN" sz="2800" dirty="0" smtClean="0"/>
              <a:t>共同</a:t>
            </a:r>
            <a:r>
              <a:rPr lang="zh-CN" altLang="zh-CN" sz="2800" dirty="0"/>
              <a:t>的祖先类使得多继承关系形成一个明显的格</a:t>
            </a:r>
            <a:r>
              <a:rPr lang="en-US" altLang="zh-CN" sz="2800" dirty="0"/>
              <a:t>(grid)</a:t>
            </a:r>
            <a:r>
              <a:rPr lang="zh-CN" altLang="zh-CN" sz="2800" dirty="0"/>
              <a:t>，这</a:t>
            </a:r>
            <a:r>
              <a:rPr lang="zh-CN" altLang="zh-CN" sz="2800" dirty="0" smtClean="0"/>
              <a:t>导致</a:t>
            </a:r>
            <a:r>
              <a:rPr lang="zh-CN" altLang="en-US" sz="2800" dirty="0"/>
              <a:t>派生类</a:t>
            </a:r>
            <a:r>
              <a:rPr lang="zh-CN" altLang="zh-CN" sz="2800" dirty="0" smtClean="0"/>
              <a:t>内部</a:t>
            </a:r>
            <a:r>
              <a:rPr lang="zh-CN" altLang="zh-CN" sz="2800" dirty="0"/>
              <a:t>包含了两个直接基类子对象，也就有了两套地位相等、名字完全相同的属性，它们分别来自于不同的继承</a:t>
            </a:r>
            <a:r>
              <a:rPr lang="zh-CN" altLang="zh-CN" sz="2800" dirty="0" smtClean="0"/>
              <a:t>路径。</a:t>
            </a:r>
            <a:r>
              <a:rPr lang="zh-CN" altLang="zh-CN" sz="2800" dirty="0"/>
              <a:t>因此，</a:t>
            </a:r>
            <a:r>
              <a:rPr lang="zh-CN" altLang="zh-CN" sz="2800" dirty="0" smtClean="0"/>
              <a:t>在</a:t>
            </a:r>
            <a:r>
              <a:rPr lang="en-US" altLang="zh-CN" sz="2800" dirty="0" smtClean="0"/>
              <a:t>Derive</a:t>
            </a:r>
            <a:r>
              <a:rPr lang="zh-CN" altLang="en-US" sz="2800" dirty="0" smtClean="0"/>
              <a:t>类</a:t>
            </a:r>
            <a:r>
              <a:rPr lang="zh-CN" altLang="zh-CN" sz="2800" dirty="0" smtClean="0"/>
              <a:t>的</a:t>
            </a:r>
            <a:r>
              <a:rPr lang="zh-CN" altLang="zh-CN" sz="2800" dirty="0"/>
              <a:t>成员函数中直接引</a:t>
            </a:r>
            <a:r>
              <a:rPr lang="zh-CN" altLang="zh-CN" sz="2800" dirty="0" smtClean="0"/>
              <a:t>用</a:t>
            </a:r>
            <a:r>
              <a:rPr lang="en-US" altLang="zh-CN" sz="2800" dirty="0" smtClean="0"/>
              <a:t>Base</a:t>
            </a:r>
            <a:r>
              <a:rPr lang="zh-CN" altLang="en-US" sz="2800" dirty="0" smtClean="0"/>
              <a:t>类中的数据</a:t>
            </a:r>
            <a:r>
              <a:rPr lang="zh-CN" altLang="zh-CN" sz="2800" dirty="0" smtClean="0"/>
              <a:t>就</a:t>
            </a:r>
            <a:r>
              <a:rPr lang="zh-CN" altLang="zh-CN" sz="2800" dirty="0"/>
              <a:t>会产生二义性问题：它们来自于哪个基类子对象？</a:t>
            </a:r>
          </a:p>
          <a:p>
            <a:endParaRPr lang="zh-CN" altLang="zh-CN" sz="2000" dirty="0"/>
          </a:p>
        </p:txBody>
      </p:sp>
    </p:spTree>
    <p:extLst>
      <p:ext uri="{BB962C8B-B14F-4D97-AF65-F5344CB8AC3E}">
        <p14:creationId xmlns:p14="http://schemas.microsoft.com/office/powerpoint/2010/main" val="726732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虚继承和虚基类</a:t>
            </a:r>
            <a:endParaRPr lang="zh-CN" altLang="en-US" dirty="0"/>
          </a:p>
        </p:txBody>
      </p:sp>
      <p:sp>
        <p:nvSpPr>
          <p:cNvPr id="3" name="内容占位符 2"/>
          <p:cNvSpPr>
            <a:spLocks noGrp="1"/>
          </p:cNvSpPr>
          <p:nvPr>
            <p:ph idx="1"/>
          </p:nvPr>
        </p:nvSpPr>
        <p:spPr>
          <a:xfrm>
            <a:off x="611560" y="1007314"/>
            <a:ext cx="7920880" cy="621486"/>
          </a:xfrm>
        </p:spPr>
        <p:txBody>
          <a:bodyPr/>
          <a:lstStyle/>
          <a:p>
            <a:r>
              <a:rPr lang="en-US" altLang="zh-CN" sz="2800" dirty="0"/>
              <a:t>12.3.1</a:t>
            </a:r>
            <a:r>
              <a:rPr lang="zh-CN" altLang="zh-CN" sz="2800" dirty="0"/>
              <a:t>多继承的二义性</a:t>
            </a:r>
            <a:r>
              <a:rPr lang="zh-CN" altLang="zh-CN" sz="2800" dirty="0" smtClean="0"/>
              <a:t>问题</a:t>
            </a:r>
            <a:endParaRPr lang="en-US" altLang="zh-CN" sz="2800" dirty="0" smtClean="0"/>
          </a:p>
          <a:p>
            <a:endParaRPr lang="en-US" altLang="zh-CN" sz="2800" dirty="0" smtClean="0"/>
          </a:p>
          <a:p>
            <a:endParaRPr lang="zh-CN" altLang="zh-CN" sz="2000" dirty="0"/>
          </a:p>
        </p:txBody>
      </p:sp>
      <p:sp>
        <p:nvSpPr>
          <p:cNvPr id="4" name="矩形 3"/>
          <p:cNvSpPr/>
          <p:nvPr/>
        </p:nvSpPr>
        <p:spPr>
          <a:xfrm>
            <a:off x="683568" y="1628701"/>
            <a:ext cx="5125888" cy="461665"/>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包含虚</a:t>
            </a:r>
            <a:r>
              <a:rPr lang="zh-CN" altLang="en-US" sz="2400" b="1" dirty="0" smtClean="0">
                <a:solidFill>
                  <a:srgbClr val="FF0000"/>
                </a:solidFill>
                <a:latin typeface="微软雅黑" panose="020B0503020204020204" pitchFamily="34" charset="-122"/>
                <a:ea typeface="微软雅黑" panose="020B0503020204020204" pitchFamily="34" charset="-122"/>
              </a:rPr>
              <a:t>函数的普通继承， </a:t>
            </a:r>
            <a:r>
              <a:rPr lang="en-US" altLang="zh-CN" sz="2400" b="1" dirty="0" smtClean="0">
                <a:solidFill>
                  <a:srgbClr val="FF0000"/>
                </a:solidFill>
                <a:latin typeface="微软雅黑" panose="020B0503020204020204" pitchFamily="34" charset="-122"/>
                <a:ea typeface="微软雅黑" panose="020B0503020204020204" pitchFamily="34" charset="-122"/>
              </a:rPr>
              <a:t>1: </a:t>
            </a:r>
            <a:r>
              <a:rPr lang="zh-CN" altLang="en-US" sz="2400" b="1" dirty="0" smtClean="0">
                <a:solidFill>
                  <a:srgbClr val="FF0000"/>
                </a:solidFill>
                <a:latin typeface="微软雅黑" panose="020B0503020204020204" pitchFamily="34" charset="-122"/>
                <a:ea typeface="微软雅黑" panose="020B0503020204020204" pitchFamily="34" charset="-122"/>
              </a:rPr>
              <a:t>单继承</a:t>
            </a:r>
            <a:endParaRPr lang="zh-CN" altLang="en-US" sz="2400" b="1" i="0" dirty="0">
              <a:solidFill>
                <a:srgbClr val="FF0000"/>
              </a:solidFill>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763688" y="2102158"/>
            <a:ext cx="5583505" cy="4301837"/>
          </a:xfrm>
          <a:prstGeom prst="rect">
            <a:avLst/>
          </a:prstGeom>
        </p:spPr>
      </p:pic>
    </p:spTree>
    <p:extLst>
      <p:ext uri="{BB962C8B-B14F-4D97-AF65-F5344CB8AC3E}">
        <p14:creationId xmlns:p14="http://schemas.microsoft.com/office/powerpoint/2010/main" val="615764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虚继承和虚基类</a:t>
            </a:r>
            <a:endParaRPr lang="zh-CN" altLang="en-US" dirty="0"/>
          </a:p>
        </p:txBody>
      </p:sp>
      <p:sp>
        <p:nvSpPr>
          <p:cNvPr id="3" name="内容占位符 2"/>
          <p:cNvSpPr>
            <a:spLocks noGrp="1"/>
          </p:cNvSpPr>
          <p:nvPr>
            <p:ph idx="1"/>
          </p:nvPr>
        </p:nvSpPr>
        <p:spPr>
          <a:xfrm>
            <a:off x="611560" y="1007314"/>
            <a:ext cx="7920880" cy="621486"/>
          </a:xfrm>
        </p:spPr>
        <p:txBody>
          <a:bodyPr/>
          <a:lstStyle/>
          <a:p>
            <a:r>
              <a:rPr lang="en-US" altLang="zh-CN" sz="2800" dirty="0"/>
              <a:t>12.3.1</a:t>
            </a:r>
            <a:r>
              <a:rPr lang="zh-CN" altLang="zh-CN" sz="2800" dirty="0"/>
              <a:t>多继承的二义性</a:t>
            </a:r>
            <a:r>
              <a:rPr lang="zh-CN" altLang="zh-CN" sz="2800" dirty="0" smtClean="0"/>
              <a:t>问题</a:t>
            </a:r>
            <a:endParaRPr lang="en-US" altLang="zh-CN" sz="2800" dirty="0" smtClean="0"/>
          </a:p>
          <a:p>
            <a:endParaRPr lang="en-US" altLang="zh-CN" sz="2800" dirty="0" smtClean="0"/>
          </a:p>
          <a:p>
            <a:endParaRPr lang="zh-CN" altLang="zh-CN" sz="2000" dirty="0"/>
          </a:p>
        </p:txBody>
      </p:sp>
      <p:sp>
        <p:nvSpPr>
          <p:cNvPr id="4" name="矩形 3"/>
          <p:cNvSpPr/>
          <p:nvPr/>
        </p:nvSpPr>
        <p:spPr>
          <a:xfrm>
            <a:off x="683568" y="1628701"/>
            <a:ext cx="512588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包含虚</a:t>
            </a:r>
            <a:r>
              <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函数的普通继承， </a:t>
            </a:r>
            <a:r>
              <a:rPr kumimoji="0" lang="en-US" altLang="zh-CN"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1: </a:t>
            </a:r>
            <a:r>
              <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单继承</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pic>
        <p:nvPicPr>
          <p:cNvPr id="6" name="图片 5"/>
          <p:cNvPicPr>
            <a:picLocks noChangeAspect="1"/>
          </p:cNvPicPr>
          <p:nvPr/>
        </p:nvPicPr>
        <p:blipFill>
          <a:blip r:embed="rId3"/>
          <a:stretch>
            <a:fillRect/>
          </a:stretch>
        </p:blipFill>
        <p:spPr>
          <a:xfrm>
            <a:off x="1403648" y="2090366"/>
            <a:ext cx="6634415" cy="3407186"/>
          </a:xfrm>
          <a:prstGeom prst="rect">
            <a:avLst/>
          </a:prstGeom>
        </p:spPr>
      </p:pic>
      <p:sp>
        <p:nvSpPr>
          <p:cNvPr id="7" name="矩形 6"/>
          <p:cNvSpPr/>
          <p:nvPr/>
        </p:nvSpPr>
        <p:spPr>
          <a:xfrm>
            <a:off x="1259632" y="5805264"/>
            <a:ext cx="6032421" cy="461665"/>
          </a:xfrm>
          <a:prstGeom prst="rect">
            <a:avLst/>
          </a:prstGeom>
        </p:spPr>
        <p:txBody>
          <a:bodyPr wrap="non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派生类中新增的虚函数追加到虚函数表后面</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719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虚继承和虚基类</a:t>
            </a:r>
            <a:endParaRPr lang="zh-CN" altLang="en-US" dirty="0"/>
          </a:p>
        </p:txBody>
      </p:sp>
      <p:sp>
        <p:nvSpPr>
          <p:cNvPr id="3" name="内容占位符 2"/>
          <p:cNvSpPr>
            <a:spLocks noGrp="1"/>
          </p:cNvSpPr>
          <p:nvPr>
            <p:ph idx="1"/>
          </p:nvPr>
        </p:nvSpPr>
        <p:spPr>
          <a:xfrm>
            <a:off x="611560" y="1007314"/>
            <a:ext cx="7920880" cy="621486"/>
          </a:xfrm>
        </p:spPr>
        <p:txBody>
          <a:bodyPr/>
          <a:lstStyle/>
          <a:p>
            <a:r>
              <a:rPr lang="en-US" altLang="zh-CN" sz="2800" dirty="0"/>
              <a:t>12.3.1</a:t>
            </a:r>
            <a:r>
              <a:rPr lang="zh-CN" altLang="zh-CN" sz="2800" dirty="0"/>
              <a:t>多继承的二义性</a:t>
            </a:r>
            <a:r>
              <a:rPr lang="zh-CN" altLang="zh-CN" sz="2800" dirty="0" smtClean="0"/>
              <a:t>问题</a:t>
            </a:r>
            <a:endParaRPr lang="en-US" altLang="zh-CN" sz="2800" dirty="0" smtClean="0"/>
          </a:p>
          <a:p>
            <a:endParaRPr lang="en-US" altLang="zh-CN" sz="2800" dirty="0" smtClean="0"/>
          </a:p>
          <a:p>
            <a:endParaRPr lang="zh-CN" altLang="zh-CN" sz="2000" dirty="0"/>
          </a:p>
        </p:txBody>
      </p:sp>
      <p:sp>
        <p:nvSpPr>
          <p:cNvPr id="4" name="矩形 3"/>
          <p:cNvSpPr/>
          <p:nvPr/>
        </p:nvSpPr>
        <p:spPr>
          <a:xfrm>
            <a:off x="683568" y="1628701"/>
            <a:ext cx="512588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包含虚</a:t>
            </a:r>
            <a:r>
              <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函数的普通继承， </a:t>
            </a:r>
            <a:r>
              <a:rPr kumimoji="0" lang="en-US" altLang="zh-CN"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2: </a:t>
            </a:r>
            <a:r>
              <a:rPr lang="zh-CN" altLang="en-US" sz="2400" b="1" noProof="0" dirty="0" smtClean="0">
                <a:solidFill>
                  <a:srgbClr val="FF0000"/>
                </a:solidFill>
                <a:latin typeface="微软雅黑" panose="020B0503020204020204" pitchFamily="34" charset="-122"/>
                <a:ea typeface="微软雅黑" panose="020B0503020204020204" pitchFamily="34" charset="-122"/>
              </a:rPr>
              <a:t>多</a:t>
            </a:r>
            <a:r>
              <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继承</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3"/>
          <a:stretch>
            <a:fillRect/>
          </a:stretch>
        </p:blipFill>
        <p:spPr>
          <a:xfrm>
            <a:off x="467544" y="2101000"/>
            <a:ext cx="4320480" cy="3056192"/>
          </a:xfrm>
          <a:prstGeom prst="rect">
            <a:avLst/>
          </a:prstGeom>
          <a:ln w="38100">
            <a:solidFill>
              <a:srgbClr val="FF0000"/>
            </a:solidFill>
          </a:ln>
        </p:spPr>
      </p:pic>
      <p:pic>
        <p:nvPicPr>
          <p:cNvPr id="8" name="图片 7"/>
          <p:cNvPicPr>
            <a:picLocks noChangeAspect="1"/>
          </p:cNvPicPr>
          <p:nvPr/>
        </p:nvPicPr>
        <p:blipFill>
          <a:blip r:embed="rId4"/>
          <a:stretch>
            <a:fillRect/>
          </a:stretch>
        </p:blipFill>
        <p:spPr>
          <a:xfrm>
            <a:off x="3275856" y="4725144"/>
            <a:ext cx="5768739" cy="2088232"/>
          </a:xfrm>
          <a:prstGeom prst="rect">
            <a:avLst/>
          </a:prstGeom>
          <a:ln w="38100">
            <a:solidFill>
              <a:srgbClr val="FF0000"/>
            </a:solidFill>
          </a:ln>
        </p:spPr>
      </p:pic>
    </p:spTree>
    <p:extLst>
      <p:ext uri="{BB962C8B-B14F-4D97-AF65-F5344CB8AC3E}">
        <p14:creationId xmlns:p14="http://schemas.microsoft.com/office/powerpoint/2010/main" val="142287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第十二章 多继承</a:t>
            </a:r>
            <a:endParaRPr lang="zh-CN" altLang="en-US" dirty="0"/>
          </a:p>
        </p:txBody>
      </p:sp>
      <p:sp>
        <p:nvSpPr>
          <p:cNvPr id="3" name="内容占位符 2"/>
          <p:cNvSpPr>
            <a:spLocks noGrp="1"/>
          </p:cNvSpPr>
          <p:nvPr>
            <p:ph idx="1"/>
          </p:nvPr>
        </p:nvSpPr>
        <p:spPr/>
        <p:txBody>
          <a:bodyPr/>
          <a:lstStyle/>
          <a:p>
            <a:pPr marL="0" indent="0" algn="ctr">
              <a:buNone/>
            </a:pPr>
            <a:r>
              <a:rPr lang="zh-CN" altLang="en-US" dirty="0" smtClean="0">
                <a:solidFill>
                  <a:srgbClr val="FF0000"/>
                </a:solidFill>
              </a:rPr>
              <a:t>本章要点</a:t>
            </a:r>
            <a:endParaRPr lang="en-US" altLang="zh-CN" dirty="0" smtClean="0">
              <a:solidFill>
                <a:srgbClr val="FF0000"/>
              </a:solidFill>
            </a:endParaRPr>
          </a:p>
          <a:p>
            <a:pPr marL="457200" lvl="0" indent="-457200">
              <a:buFont typeface="Arial" pitchFamily="34" charset="0"/>
              <a:buChar char="•"/>
            </a:pPr>
            <a:r>
              <a:rPr lang="zh-CN" altLang="zh-CN" dirty="0">
                <a:solidFill>
                  <a:srgbClr val="FF0000"/>
                </a:solidFill>
              </a:rPr>
              <a:t>多继承的概念与语法</a:t>
            </a:r>
            <a:r>
              <a:rPr lang="zh-CN" altLang="zh-CN" dirty="0"/>
              <a:t>。多继承指一个类拥有多个直接基类。</a:t>
            </a:r>
          </a:p>
          <a:p>
            <a:pPr marL="457200" lvl="0" indent="-457200">
              <a:buFont typeface="Arial" pitchFamily="34" charset="0"/>
              <a:buChar char="•"/>
            </a:pPr>
            <a:r>
              <a:rPr lang="zh-CN" altLang="zh-CN" dirty="0">
                <a:solidFill>
                  <a:srgbClr val="FF0000"/>
                </a:solidFill>
              </a:rPr>
              <a:t>虚继承和虚基类</a:t>
            </a:r>
            <a:r>
              <a:rPr lang="zh-CN" altLang="zh-CN" dirty="0"/>
              <a:t>。虚基类的设置是为了避免多继承中容易出现的二义性。</a:t>
            </a:r>
          </a:p>
        </p:txBody>
      </p:sp>
    </p:spTree>
    <p:extLst>
      <p:ext uri="{BB962C8B-B14F-4D97-AF65-F5344CB8AC3E}">
        <p14:creationId xmlns:p14="http://schemas.microsoft.com/office/powerpoint/2010/main" val="7892554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虚继承和虚基类</a:t>
            </a:r>
            <a:endParaRPr lang="zh-CN" altLang="en-US" dirty="0"/>
          </a:p>
        </p:txBody>
      </p:sp>
      <p:sp>
        <p:nvSpPr>
          <p:cNvPr id="3" name="内容占位符 2"/>
          <p:cNvSpPr>
            <a:spLocks noGrp="1"/>
          </p:cNvSpPr>
          <p:nvPr>
            <p:ph idx="1"/>
          </p:nvPr>
        </p:nvSpPr>
        <p:spPr>
          <a:xfrm>
            <a:off x="611560" y="1007314"/>
            <a:ext cx="7920880" cy="621486"/>
          </a:xfrm>
        </p:spPr>
        <p:txBody>
          <a:bodyPr/>
          <a:lstStyle/>
          <a:p>
            <a:r>
              <a:rPr lang="en-US" altLang="zh-CN" sz="2800" dirty="0"/>
              <a:t>12.3.1</a:t>
            </a:r>
            <a:r>
              <a:rPr lang="zh-CN" altLang="zh-CN" sz="2800" dirty="0"/>
              <a:t>多继承的二义性</a:t>
            </a:r>
            <a:r>
              <a:rPr lang="zh-CN" altLang="zh-CN" sz="2800" dirty="0" smtClean="0"/>
              <a:t>问题</a:t>
            </a:r>
            <a:endParaRPr lang="en-US" altLang="zh-CN" sz="2800" dirty="0" smtClean="0"/>
          </a:p>
          <a:p>
            <a:endParaRPr lang="en-US" altLang="zh-CN" sz="2800" dirty="0" smtClean="0"/>
          </a:p>
          <a:p>
            <a:endParaRPr lang="zh-CN" altLang="zh-CN" sz="2000" dirty="0"/>
          </a:p>
        </p:txBody>
      </p:sp>
      <p:sp>
        <p:nvSpPr>
          <p:cNvPr id="4" name="矩形 3"/>
          <p:cNvSpPr/>
          <p:nvPr/>
        </p:nvSpPr>
        <p:spPr>
          <a:xfrm>
            <a:off x="683568" y="1628701"/>
            <a:ext cx="512588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包含虚</a:t>
            </a:r>
            <a:r>
              <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函数的普通继承， </a:t>
            </a:r>
            <a:r>
              <a:rPr kumimoji="0" lang="en-US" altLang="zh-CN"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2: </a:t>
            </a:r>
            <a:r>
              <a:rPr lang="zh-CN" altLang="en-US" sz="2400" b="1" noProof="0" dirty="0" smtClean="0">
                <a:solidFill>
                  <a:srgbClr val="FF0000"/>
                </a:solidFill>
                <a:latin typeface="微软雅黑" panose="020B0503020204020204" pitchFamily="34" charset="-122"/>
                <a:ea typeface="微软雅黑" panose="020B0503020204020204" pitchFamily="34" charset="-122"/>
              </a:rPr>
              <a:t>多</a:t>
            </a:r>
            <a:r>
              <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继承</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pic>
        <p:nvPicPr>
          <p:cNvPr id="6" name="图片 5"/>
          <p:cNvPicPr>
            <a:picLocks noChangeAspect="1"/>
          </p:cNvPicPr>
          <p:nvPr/>
        </p:nvPicPr>
        <p:blipFill>
          <a:blip r:embed="rId3"/>
          <a:stretch>
            <a:fillRect/>
          </a:stretch>
        </p:blipFill>
        <p:spPr>
          <a:xfrm>
            <a:off x="899592" y="2090366"/>
            <a:ext cx="7450749" cy="3354858"/>
          </a:xfrm>
          <a:prstGeom prst="rect">
            <a:avLst/>
          </a:prstGeom>
        </p:spPr>
      </p:pic>
      <p:sp>
        <p:nvSpPr>
          <p:cNvPr id="7" name="矩形 6"/>
          <p:cNvSpPr/>
          <p:nvPr/>
        </p:nvSpPr>
        <p:spPr>
          <a:xfrm>
            <a:off x="827583" y="5583624"/>
            <a:ext cx="7522757" cy="954107"/>
          </a:xfrm>
          <a:prstGeom prst="rect">
            <a:avLst/>
          </a:prstGeom>
        </p:spPr>
        <p:txBody>
          <a:bodyPr wrap="squar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派生类中新增的虚函数，追加到第一个基类的虚函数表的后面。</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087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虚继承和虚基类</a:t>
            </a:r>
            <a:endParaRPr lang="zh-CN" altLang="en-US" dirty="0"/>
          </a:p>
        </p:txBody>
      </p:sp>
      <p:sp>
        <p:nvSpPr>
          <p:cNvPr id="3" name="内容占位符 2"/>
          <p:cNvSpPr>
            <a:spLocks noGrp="1"/>
          </p:cNvSpPr>
          <p:nvPr>
            <p:ph idx="1"/>
          </p:nvPr>
        </p:nvSpPr>
        <p:spPr>
          <a:xfrm>
            <a:off x="611560" y="1007314"/>
            <a:ext cx="7920880" cy="621486"/>
          </a:xfrm>
        </p:spPr>
        <p:txBody>
          <a:bodyPr/>
          <a:lstStyle/>
          <a:p>
            <a:r>
              <a:rPr lang="en-US" altLang="zh-CN" sz="2800" dirty="0"/>
              <a:t>12.3.1</a:t>
            </a:r>
            <a:r>
              <a:rPr lang="zh-CN" altLang="zh-CN" sz="2800" dirty="0"/>
              <a:t>多继承的二义性</a:t>
            </a:r>
            <a:r>
              <a:rPr lang="zh-CN" altLang="zh-CN" sz="2800" dirty="0" smtClean="0"/>
              <a:t>问题</a:t>
            </a:r>
            <a:endParaRPr lang="en-US" altLang="zh-CN" sz="2800" dirty="0" smtClean="0"/>
          </a:p>
          <a:p>
            <a:endParaRPr lang="en-US" altLang="zh-CN" sz="2800" dirty="0" smtClean="0"/>
          </a:p>
          <a:p>
            <a:endParaRPr lang="zh-CN" altLang="zh-CN" sz="2000" dirty="0"/>
          </a:p>
        </p:txBody>
      </p:sp>
      <p:sp>
        <p:nvSpPr>
          <p:cNvPr id="4" name="矩形 3"/>
          <p:cNvSpPr/>
          <p:nvPr/>
        </p:nvSpPr>
        <p:spPr>
          <a:xfrm>
            <a:off x="683568" y="1628701"/>
            <a:ext cx="748883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包含虚</a:t>
            </a:r>
            <a:r>
              <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函数的普通继承， </a:t>
            </a:r>
            <a:r>
              <a:rPr kumimoji="0" lang="en-US" altLang="zh-CN"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3: </a:t>
            </a:r>
            <a:r>
              <a:rPr lang="zh-CN" altLang="en-US" sz="2400" b="1" dirty="0">
                <a:solidFill>
                  <a:srgbClr val="FF0000"/>
                </a:solidFill>
                <a:latin typeface="微软雅黑" panose="020B0503020204020204" pitchFamily="34" charset="-122"/>
                <a:ea typeface="微软雅黑" panose="020B0503020204020204" pitchFamily="34" charset="-122"/>
              </a:rPr>
              <a:t>菱形</a:t>
            </a:r>
            <a:r>
              <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继承</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3"/>
          <a:stretch>
            <a:fillRect/>
          </a:stretch>
        </p:blipFill>
        <p:spPr>
          <a:xfrm>
            <a:off x="107503" y="2090366"/>
            <a:ext cx="4297527" cy="3066826"/>
          </a:xfrm>
          <a:prstGeom prst="rect">
            <a:avLst/>
          </a:prstGeom>
          <a:ln w="38100">
            <a:solidFill>
              <a:srgbClr val="FF0000"/>
            </a:solidFill>
          </a:ln>
        </p:spPr>
      </p:pic>
      <p:pic>
        <p:nvPicPr>
          <p:cNvPr id="8" name="图片 7"/>
          <p:cNvPicPr>
            <a:picLocks noChangeAspect="1"/>
          </p:cNvPicPr>
          <p:nvPr/>
        </p:nvPicPr>
        <p:blipFill>
          <a:blip r:embed="rId4"/>
          <a:stretch>
            <a:fillRect/>
          </a:stretch>
        </p:blipFill>
        <p:spPr>
          <a:xfrm>
            <a:off x="4355976" y="3429000"/>
            <a:ext cx="4738970" cy="3323712"/>
          </a:xfrm>
          <a:prstGeom prst="rect">
            <a:avLst/>
          </a:prstGeom>
          <a:ln w="38100">
            <a:solidFill>
              <a:srgbClr val="FF0000"/>
            </a:solidFill>
          </a:ln>
        </p:spPr>
      </p:pic>
    </p:spTree>
    <p:extLst>
      <p:ext uri="{BB962C8B-B14F-4D97-AF65-F5344CB8AC3E}">
        <p14:creationId xmlns:p14="http://schemas.microsoft.com/office/powerpoint/2010/main" val="181909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虚继承和虚基类</a:t>
            </a:r>
            <a:endParaRPr lang="zh-CN" altLang="en-US" dirty="0"/>
          </a:p>
        </p:txBody>
      </p:sp>
      <p:sp>
        <p:nvSpPr>
          <p:cNvPr id="3" name="内容占位符 2"/>
          <p:cNvSpPr>
            <a:spLocks noGrp="1"/>
          </p:cNvSpPr>
          <p:nvPr>
            <p:ph idx="1"/>
          </p:nvPr>
        </p:nvSpPr>
        <p:spPr>
          <a:xfrm>
            <a:off x="611560" y="1007314"/>
            <a:ext cx="7920880" cy="621486"/>
          </a:xfrm>
        </p:spPr>
        <p:txBody>
          <a:bodyPr/>
          <a:lstStyle/>
          <a:p>
            <a:r>
              <a:rPr lang="en-US" altLang="zh-CN" sz="2800" dirty="0"/>
              <a:t>12.3.1</a:t>
            </a:r>
            <a:r>
              <a:rPr lang="zh-CN" altLang="zh-CN" sz="2800" dirty="0"/>
              <a:t>多继承的二义性</a:t>
            </a:r>
            <a:r>
              <a:rPr lang="zh-CN" altLang="zh-CN" sz="2800" dirty="0" smtClean="0"/>
              <a:t>问题</a:t>
            </a:r>
            <a:endParaRPr lang="en-US" altLang="zh-CN" sz="2800" dirty="0" smtClean="0"/>
          </a:p>
          <a:p>
            <a:endParaRPr lang="en-US" altLang="zh-CN" sz="2800" dirty="0" smtClean="0"/>
          </a:p>
          <a:p>
            <a:endParaRPr lang="zh-CN" altLang="zh-CN" sz="2000" dirty="0"/>
          </a:p>
        </p:txBody>
      </p:sp>
      <p:sp>
        <p:nvSpPr>
          <p:cNvPr id="4" name="矩形 3"/>
          <p:cNvSpPr/>
          <p:nvPr/>
        </p:nvSpPr>
        <p:spPr>
          <a:xfrm>
            <a:off x="683568" y="1628701"/>
            <a:ext cx="748883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包含虚</a:t>
            </a:r>
            <a:r>
              <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函数的普通继承， </a:t>
            </a:r>
            <a:r>
              <a:rPr kumimoji="0" lang="en-US" altLang="zh-CN"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3: </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菱形</a:t>
            </a:r>
            <a:r>
              <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继承</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pic>
        <p:nvPicPr>
          <p:cNvPr id="6" name="图片 5"/>
          <p:cNvPicPr>
            <a:picLocks noChangeAspect="1"/>
          </p:cNvPicPr>
          <p:nvPr/>
        </p:nvPicPr>
        <p:blipFill>
          <a:blip r:embed="rId3"/>
          <a:stretch>
            <a:fillRect/>
          </a:stretch>
        </p:blipFill>
        <p:spPr>
          <a:xfrm>
            <a:off x="683568" y="2132856"/>
            <a:ext cx="7824447" cy="4074938"/>
          </a:xfrm>
          <a:prstGeom prst="rect">
            <a:avLst/>
          </a:prstGeom>
        </p:spPr>
      </p:pic>
    </p:spTree>
    <p:extLst>
      <p:ext uri="{BB962C8B-B14F-4D97-AF65-F5344CB8AC3E}">
        <p14:creationId xmlns:p14="http://schemas.microsoft.com/office/powerpoint/2010/main" val="10955299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虚继承和虚基类</a:t>
            </a:r>
            <a:endParaRPr lang="zh-CN" altLang="en-US" dirty="0"/>
          </a:p>
        </p:txBody>
      </p:sp>
      <p:sp>
        <p:nvSpPr>
          <p:cNvPr id="3" name="内容占位符 2"/>
          <p:cNvSpPr>
            <a:spLocks noGrp="1"/>
          </p:cNvSpPr>
          <p:nvPr>
            <p:ph idx="1"/>
          </p:nvPr>
        </p:nvSpPr>
        <p:spPr>
          <a:xfrm>
            <a:off x="457200" y="1007314"/>
            <a:ext cx="8229600" cy="549478"/>
          </a:xfrm>
        </p:spPr>
        <p:txBody>
          <a:bodyPr/>
          <a:lstStyle/>
          <a:p>
            <a:r>
              <a:rPr lang="en-US" altLang="zh-CN" sz="2800" dirty="0" smtClean="0"/>
              <a:t>12.3.2 </a:t>
            </a:r>
            <a:r>
              <a:rPr lang="zh-CN" altLang="zh-CN" sz="2800" dirty="0" smtClean="0"/>
              <a:t>虚</a:t>
            </a:r>
            <a:r>
              <a:rPr lang="zh-CN" altLang="zh-CN" sz="2800" dirty="0"/>
              <a:t>继承和虚基</a:t>
            </a:r>
            <a:r>
              <a:rPr lang="zh-CN" altLang="zh-CN" sz="2800" dirty="0" smtClean="0"/>
              <a:t>类</a:t>
            </a:r>
            <a:endParaRPr lang="zh-CN" altLang="zh-CN" sz="2800" dirty="0"/>
          </a:p>
        </p:txBody>
      </p:sp>
      <p:sp>
        <p:nvSpPr>
          <p:cNvPr id="5" name="Rectangle 3"/>
          <p:cNvSpPr txBox="1">
            <a:spLocks noChangeArrowheads="1"/>
          </p:cNvSpPr>
          <p:nvPr/>
        </p:nvSpPr>
        <p:spPr bwMode="auto">
          <a:xfrm>
            <a:off x="682025" y="2492896"/>
            <a:ext cx="7772400"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lnSpc>
                <a:spcPct val="115000"/>
              </a:lnSpc>
              <a:spcBef>
                <a:spcPct val="20000"/>
              </a:spcBef>
              <a:spcAft>
                <a:spcPct val="0"/>
              </a:spcAft>
              <a:buClr>
                <a:schemeClr val="folHlink"/>
              </a:buClr>
              <a:buSzPct val="60000"/>
              <a:buFont typeface="Wingdings" panose="05000000000000000000" pitchFamily="2" charset="2"/>
              <a:buChar char="n"/>
              <a:defRPr sz="3200" b="1" kern="1200">
                <a:solidFill>
                  <a:schemeClr val="tx2"/>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600" b="1" kern="1200">
                <a:solidFill>
                  <a:srgbClr val="800080"/>
                </a:solidFill>
                <a:latin typeface="+mn-lt"/>
                <a:ea typeface="+mj-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b="1" kern="1200">
                <a:solidFill>
                  <a:schemeClr val="tx2"/>
                </a:solidFill>
                <a:latin typeface="+mn-lt"/>
                <a:ea typeface="仿宋_GB2312" pitchFamily="49" charset="-122"/>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5000"/>
              </a:lnSpc>
              <a:spcBef>
                <a:spcPct val="20000"/>
              </a:spcBef>
              <a:spcAft>
                <a:spcPct val="0"/>
              </a:spcAft>
              <a:buClr>
                <a:srgbClr val="3333CC"/>
              </a:buClr>
              <a:buSzPct val="60000"/>
              <a:buFont typeface="Wingdings" panose="05000000000000000000" pitchFamily="2" charset="2"/>
              <a:buChar char="n"/>
              <a:tabLst/>
              <a:defRPr/>
            </a:pPr>
            <a:r>
              <a:rPr kumimoji="0" lang="zh-CN" altLang="en-US" sz="3200" b="1" i="0" u="none" strike="noStrike" kern="1200" cap="none" spc="0" normalizeH="0" baseline="0" noProof="0" dirty="0" smtClean="0">
                <a:ln>
                  <a:noFill/>
                </a:ln>
                <a:solidFill>
                  <a:srgbClr val="333399"/>
                </a:solidFill>
                <a:effectLst/>
                <a:uLnTx/>
                <a:uFillTx/>
                <a:latin typeface="Tahoma"/>
                <a:ea typeface="华文中宋"/>
                <a:cs typeface="+mn-cs"/>
              </a:rPr>
              <a:t>作用</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r>
              <a:rPr kumimoji="0" lang="zh-CN" altLang="en-US" sz="2600" b="1" i="0" u="none" strike="noStrike" kern="1200" cap="none" spc="0" normalizeH="0" baseline="0" noProof="0" dirty="0" smtClean="0">
                <a:ln>
                  <a:noFill/>
                </a:ln>
                <a:solidFill>
                  <a:srgbClr val="800080"/>
                </a:solidFill>
                <a:effectLst/>
                <a:uLnTx/>
                <a:uFillTx/>
                <a:latin typeface="Tahoma"/>
                <a:ea typeface="华文楷体"/>
                <a:cs typeface="+mn-cs"/>
              </a:rPr>
              <a:t>主要用来解决多继承时可能发生的对同一基类继承多次而产生的二义性问题</a:t>
            </a:r>
            <a:r>
              <a:rPr kumimoji="0" lang="en-US" altLang="zh-CN" sz="2600" b="1" i="0" u="none" strike="noStrike" kern="1200" cap="none" spc="0" normalizeH="0" baseline="0" noProof="0" dirty="0" smtClean="0">
                <a:ln>
                  <a:noFill/>
                </a:ln>
                <a:solidFill>
                  <a:srgbClr val="800080"/>
                </a:solidFill>
                <a:effectLst/>
                <a:uLnTx/>
                <a:uFillTx/>
                <a:latin typeface="Tahoma"/>
                <a:ea typeface="华文楷体"/>
                <a:cs typeface="+mn-cs"/>
              </a:rPr>
              <a:t>.</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r>
              <a:rPr kumimoji="0" lang="zh-CN" altLang="en-US" sz="2600" b="1" i="0" u="none" strike="noStrike" kern="1200" cap="none" spc="0" normalizeH="0" baseline="0" noProof="0" dirty="0" smtClean="0">
                <a:ln>
                  <a:noFill/>
                </a:ln>
                <a:solidFill>
                  <a:srgbClr val="800080"/>
                </a:solidFill>
                <a:effectLst/>
                <a:uLnTx/>
                <a:uFillTx/>
                <a:latin typeface="Tahoma"/>
                <a:ea typeface="华文楷体"/>
                <a:cs typeface="+mn-cs"/>
              </a:rPr>
              <a:t>为最远的派生类提供唯一的基类成员，而不重复产生多次拷贝</a:t>
            </a:r>
          </a:p>
        </p:txBody>
      </p:sp>
      <p:sp>
        <p:nvSpPr>
          <p:cNvPr id="6" name="Text Box 4"/>
          <p:cNvSpPr txBox="1">
            <a:spLocks noChangeArrowheads="1"/>
          </p:cNvSpPr>
          <p:nvPr/>
        </p:nvSpPr>
        <p:spPr bwMode="auto">
          <a:xfrm>
            <a:off x="679793" y="1587421"/>
            <a:ext cx="38884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p>
            <a:pPr eaLnBrk="0" fontAlgn="base" hangingPunct="0">
              <a:spcBef>
                <a:spcPct val="50000"/>
              </a:spcBef>
              <a:spcAft>
                <a:spcPct val="0"/>
              </a:spcAft>
            </a:pPr>
            <a:r>
              <a:rPr kumimoji="1" lang="zh-CN" altLang="en-US" sz="4000" b="1" dirty="0" smtClean="0">
                <a:solidFill>
                  <a:srgbClr val="003300"/>
                </a:solidFill>
                <a:latin typeface="微软雅黑" panose="020B0503020204020204" pitchFamily="34" charset="-122"/>
                <a:ea typeface="微软雅黑" panose="020B0503020204020204" pitchFamily="34" charset="-122"/>
              </a:rPr>
              <a:t>虚 基 类</a:t>
            </a:r>
          </a:p>
        </p:txBody>
      </p:sp>
    </p:spTree>
    <p:extLst>
      <p:ext uri="{BB962C8B-B14F-4D97-AF65-F5344CB8AC3E}">
        <p14:creationId xmlns:p14="http://schemas.microsoft.com/office/powerpoint/2010/main" val="1255643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虚继承和虚基类</a:t>
            </a:r>
            <a:endParaRPr lang="zh-CN" altLang="en-US" dirty="0"/>
          </a:p>
        </p:txBody>
      </p:sp>
      <p:sp>
        <p:nvSpPr>
          <p:cNvPr id="3" name="内容占位符 2"/>
          <p:cNvSpPr>
            <a:spLocks noGrp="1"/>
          </p:cNvSpPr>
          <p:nvPr>
            <p:ph idx="1"/>
          </p:nvPr>
        </p:nvSpPr>
        <p:spPr>
          <a:xfrm>
            <a:off x="457200" y="1007314"/>
            <a:ext cx="8229600" cy="549478"/>
          </a:xfrm>
        </p:spPr>
        <p:txBody>
          <a:bodyPr/>
          <a:lstStyle/>
          <a:p>
            <a:r>
              <a:rPr lang="en-US" altLang="zh-CN" sz="2800" dirty="0" smtClean="0"/>
              <a:t>12.3.2 </a:t>
            </a:r>
            <a:r>
              <a:rPr lang="zh-CN" altLang="zh-CN" sz="2800" dirty="0" smtClean="0"/>
              <a:t>虚</a:t>
            </a:r>
            <a:r>
              <a:rPr lang="zh-CN" altLang="zh-CN" sz="2800" dirty="0"/>
              <a:t>继承和虚基</a:t>
            </a:r>
            <a:r>
              <a:rPr lang="zh-CN" altLang="zh-CN" sz="2800" dirty="0" smtClean="0"/>
              <a:t>类</a:t>
            </a:r>
            <a:endParaRPr lang="zh-CN" altLang="zh-CN" sz="2800" dirty="0"/>
          </a:p>
        </p:txBody>
      </p:sp>
      <p:sp>
        <p:nvSpPr>
          <p:cNvPr id="7" name="Rectangle 3"/>
          <p:cNvSpPr txBox="1">
            <a:spLocks noChangeArrowheads="1"/>
          </p:cNvSpPr>
          <p:nvPr/>
        </p:nvSpPr>
        <p:spPr bwMode="auto">
          <a:xfrm>
            <a:off x="1344012" y="2348880"/>
            <a:ext cx="6448425" cy="414267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lnSpc>
                <a:spcPct val="115000"/>
              </a:lnSpc>
              <a:spcBef>
                <a:spcPct val="20000"/>
              </a:spcBef>
              <a:spcAft>
                <a:spcPct val="0"/>
              </a:spcAft>
              <a:buClr>
                <a:schemeClr val="folHlink"/>
              </a:buClr>
              <a:buSzPct val="60000"/>
              <a:buFont typeface="Wingdings" panose="05000000000000000000" pitchFamily="2" charset="2"/>
              <a:buChar char="n"/>
              <a:defRPr sz="3200" b="1" kern="1200">
                <a:solidFill>
                  <a:schemeClr val="tx2"/>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600" b="1" kern="1200">
                <a:solidFill>
                  <a:srgbClr val="800080"/>
                </a:solidFill>
                <a:latin typeface="+mn-lt"/>
                <a:ea typeface="+mj-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b="1" kern="1200">
                <a:solidFill>
                  <a:schemeClr val="tx2"/>
                </a:solidFill>
                <a:latin typeface="+mn-lt"/>
                <a:ea typeface="仿宋_GB2312" pitchFamily="49" charset="-122"/>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class B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public:</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	int b;</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class B1 : virtual public B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public:</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	int b1;</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a:t>
            </a:r>
            <a:endParaRPr kumimoji="0" lang="en-US" altLang="zh-CN" sz="2800" b="1" i="0" u="none" strike="noStrike" kern="1200" cap="none" spc="0" normalizeH="0" baseline="0" noProof="0" dirty="0" smtClean="0">
              <a:ln>
                <a:noFill/>
              </a:ln>
              <a:solidFill>
                <a:srgbClr val="333399"/>
              </a:solidFill>
              <a:effectLst/>
              <a:uLnTx/>
              <a:uFillTx/>
              <a:latin typeface="Tahoma"/>
              <a:ea typeface="华文中宋"/>
              <a:cs typeface="+mn-cs"/>
            </a:endParaRPr>
          </a:p>
        </p:txBody>
      </p:sp>
      <p:sp>
        <p:nvSpPr>
          <p:cNvPr id="4" name="矩形 3"/>
          <p:cNvSpPr/>
          <p:nvPr/>
        </p:nvSpPr>
        <p:spPr>
          <a:xfrm>
            <a:off x="467544" y="1583472"/>
            <a:ext cx="8496944" cy="614527"/>
          </a:xfrm>
          <a:prstGeom prst="rect">
            <a:avLst/>
          </a:prstGeom>
        </p:spPr>
        <p:txBody>
          <a:bodyPr wrap="square">
            <a:spAutoFit/>
          </a:bodyPr>
          <a:lstStyle/>
          <a:p>
            <a:pPr lvl="0" fontAlgn="base">
              <a:lnSpc>
                <a:spcPct val="115000"/>
              </a:lnSpc>
              <a:spcBef>
                <a:spcPct val="20000"/>
              </a:spcBef>
              <a:spcAft>
                <a:spcPct val="0"/>
              </a:spcAft>
              <a:buClr>
                <a:srgbClr val="3333CC"/>
              </a:buClr>
              <a:buSzPct val="60000"/>
              <a:defRPr/>
            </a:pPr>
            <a:r>
              <a:rPr lang="zh-CN" altLang="en-US" sz="3200" b="1" dirty="0">
                <a:solidFill>
                  <a:srgbClr val="333399"/>
                </a:solidFill>
                <a:latin typeface="Tahoma"/>
                <a:ea typeface="华文中宋"/>
              </a:rPr>
              <a:t>注意</a:t>
            </a:r>
            <a:r>
              <a:rPr lang="zh-CN" altLang="en-US" sz="3200" b="1" dirty="0" smtClean="0">
                <a:solidFill>
                  <a:srgbClr val="333399"/>
                </a:solidFill>
                <a:latin typeface="Tahoma"/>
                <a:ea typeface="华文中宋"/>
              </a:rPr>
              <a:t>：</a:t>
            </a:r>
            <a:r>
              <a:rPr lang="zh-CN" altLang="en-US" sz="2600" b="1" dirty="0" smtClean="0">
                <a:solidFill>
                  <a:srgbClr val="800080"/>
                </a:solidFill>
                <a:latin typeface="Tahoma"/>
                <a:ea typeface="华文楷体"/>
              </a:rPr>
              <a:t>在</a:t>
            </a:r>
            <a:r>
              <a:rPr lang="zh-CN" altLang="en-US" sz="2600" b="1" dirty="0">
                <a:solidFill>
                  <a:srgbClr val="800080"/>
                </a:solidFill>
                <a:latin typeface="Tahoma"/>
                <a:ea typeface="华文楷体"/>
              </a:rPr>
              <a:t>第一级继承时就要将共同基类设计为虚基类。</a:t>
            </a:r>
          </a:p>
        </p:txBody>
      </p:sp>
    </p:spTree>
    <p:extLst>
      <p:ext uri="{BB962C8B-B14F-4D97-AF65-F5344CB8AC3E}">
        <p14:creationId xmlns:p14="http://schemas.microsoft.com/office/powerpoint/2010/main" val="3836845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虚继承和虚基类</a:t>
            </a:r>
            <a:endParaRPr lang="zh-CN" altLang="en-US" dirty="0"/>
          </a:p>
        </p:txBody>
      </p:sp>
      <p:sp>
        <p:nvSpPr>
          <p:cNvPr id="3" name="内容占位符 2"/>
          <p:cNvSpPr>
            <a:spLocks noGrp="1"/>
          </p:cNvSpPr>
          <p:nvPr>
            <p:ph idx="1"/>
          </p:nvPr>
        </p:nvSpPr>
        <p:spPr/>
        <p:txBody>
          <a:bodyPr/>
          <a:lstStyle/>
          <a:p>
            <a:r>
              <a:rPr lang="en-US" altLang="zh-CN" sz="2800" dirty="0" smtClean="0"/>
              <a:t>12.3.2 </a:t>
            </a:r>
            <a:r>
              <a:rPr lang="zh-CN" altLang="zh-CN" sz="2800" dirty="0" smtClean="0"/>
              <a:t>虚</a:t>
            </a:r>
            <a:r>
              <a:rPr lang="zh-CN" altLang="zh-CN" sz="2800" dirty="0"/>
              <a:t>继承和虚基类</a:t>
            </a:r>
          </a:p>
          <a:p>
            <a:r>
              <a:rPr lang="en-US" altLang="zh-CN" sz="2800" dirty="0"/>
              <a:t>C++</a:t>
            </a:r>
            <a:r>
              <a:rPr lang="zh-CN" altLang="zh-CN" sz="2800" dirty="0"/>
              <a:t>的虚继承机制是由“</a:t>
            </a:r>
            <a:r>
              <a:rPr lang="zh-CN" altLang="zh-CN" sz="2800" dirty="0">
                <a:solidFill>
                  <a:srgbClr val="FF0000"/>
                </a:solidFill>
              </a:rPr>
              <a:t>虚基类</a:t>
            </a:r>
            <a:r>
              <a:rPr lang="en-US" altLang="zh-CN" sz="2800" dirty="0">
                <a:solidFill>
                  <a:srgbClr val="FF0000"/>
                </a:solidFill>
              </a:rPr>
              <a:t>(virtual base class)</a:t>
            </a:r>
            <a:r>
              <a:rPr lang="zh-CN" altLang="zh-CN" sz="2800" dirty="0"/>
              <a:t>”来实现的。将多个基类中的一个或者一些说明成是虚的，可以在很大程度上确保在派生类中</a:t>
            </a:r>
            <a:r>
              <a:rPr lang="zh-CN" altLang="zh-CN" sz="2800" dirty="0">
                <a:solidFill>
                  <a:srgbClr val="FF0000"/>
                </a:solidFill>
              </a:rPr>
              <a:t>只有一个</a:t>
            </a:r>
            <a:r>
              <a:rPr lang="zh-CN" altLang="zh-CN" sz="2800" dirty="0"/>
              <a:t>共享的基类子对象</a:t>
            </a:r>
            <a:r>
              <a:rPr lang="zh-CN" altLang="zh-CN" sz="2800" dirty="0" smtClean="0"/>
              <a:t>。</a:t>
            </a:r>
            <a:endParaRPr lang="zh-CN" altLang="zh-CN" sz="2800" dirty="0"/>
          </a:p>
          <a:p>
            <a:r>
              <a:rPr lang="en-US" altLang="zh-CN" sz="2400" dirty="0"/>
              <a:t>class felid : public carnivore {…};</a:t>
            </a:r>
            <a:endParaRPr lang="zh-CN" altLang="zh-CN" sz="2400" dirty="0"/>
          </a:p>
          <a:p>
            <a:r>
              <a:rPr lang="en-US" altLang="zh-CN" sz="2400" dirty="0"/>
              <a:t>class tiger : </a:t>
            </a:r>
            <a:r>
              <a:rPr lang="en-US" altLang="zh-CN" sz="2400" b="1" dirty="0">
                <a:solidFill>
                  <a:srgbClr val="FF0000"/>
                </a:solidFill>
              </a:rPr>
              <a:t>virtual</a:t>
            </a:r>
            <a:r>
              <a:rPr lang="en-US" altLang="zh-CN" sz="2400" dirty="0"/>
              <a:t> public felid {…}; //</a:t>
            </a:r>
            <a:r>
              <a:rPr lang="zh-CN" altLang="zh-CN" sz="2400" dirty="0"/>
              <a:t>关键字</a:t>
            </a:r>
            <a:r>
              <a:rPr lang="en-US" altLang="zh-CN" sz="2400" dirty="0"/>
              <a:t>virtual</a:t>
            </a:r>
            <a:r>
              <a:rPr lang="zh-CN" altLang="zh-CN" sz="2400" dirty="0"/>
              <a:t>和</a:t>
            </a:r>
            <a:r>
              <a:rPr lang="en-US" altLang="zh-CN" sz="2400" dirty="0"/>
              <a:t>public</a:t>
            </a:r>
            <a:r>
              <a:rPr lang="zh-CN" altLang="zh-CN" sz="2400" dirty="0"/>
              <a:t>的顺序无关紧要</a:t>
            </a:r>
          </a:p>
          <a:p>
            <a:r>
              <a:rPr lang="en-US" altLang="zh-CN" sz="2400" dirty="0"/>
              <a:t>class lion : </a:t>
            </a:r>
            <a:r>
              <a:rPr lang="en-US" altLang="zh-CN" sz="2400" b="1" dirty="0">
                <a:solidFill>
                  <a:srgbClr val="FF0000"/>
                </a:solidFill>
              </a:rPr>
              <a:t>virtual</a:t>
            </a:r>
            <a:r>
              <a:rPr lang="en-US" altLang="zh-CN" sz="2400" dirty="0"/>
              <a:t> public felid {…};</a:t>
            </a:r>
            <a:endParaRPr lang="zh-CN" altLang="zh-CN" sz="2400" dirty="0"/>
          </a:p>
          <a:p>
            <a:r>
              <a:rPr lang="en-US" altLang="zh-CN" sz="2400" dirty="0"/>
              <a:t>class liger : public lion, public tiger {…};</a:t>
            </a:r>
            <a:endParaRPr lang="zh-CN" altLang="zh-CN" sz="2400" dirty="0"/>
          </a:p>
        </p:txBody>
      </p:sp>
      <p:sp>
        <p:nvSpPr>
          <p:cNvPr id="4" name="圆角矩形标注 3"/>
          <p:cNvSpPr/>
          <p:nvPr/>
        </p:nvSpPr>
        <p:spPr>
          <a:xfrm>
            <a:off x="1331640" y="5279645"/>
            <a:ext cx="6624736" cy="1101683"/>
          </a:xfrm>
          <a:prstGeom prst="wedgeRoundRectCallout">
            <a:avLst>
              <a:gd name="adj1" fmla="val -13086"/>
              <a:gd name="adj2" fmla="val -126503"/>
              <a:gd name="adj3" fmla="val 16667"/>
            </a:avLst>
          </a:prstGeom>
          <a:solidFill>
            <a:schemeClr val="accent4">
              <a:lumMod val="50000"/>
              <a:alpha val="9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2000" dirty="0">
                <a:effectLst>
                  <a:outerShdw blurRad="38100" dist="38100" dir="2700000" algn="tl">
                    <a:srgbClr val="000000">
                      <a:alpha val="43137"/>
                    </a:srgbClr>
                  </a:outerShdw>
                </a:effectLst>
                <a:latin typeface="微软雅黑" pitchFamily="34" charset="-122"/>
                <a:ea typeface="微软雅黑" pitchFamily="34" charset="-122"/>
              </a:rPr>
              <a:t>为了使虚继承发生，最好在公共基类派生时，将其所有直接派生类说明成是虚的</a:t>
            </a:r>
            <a:r>
              <a:rPr lang="zh-CN" altLang="zh-CN" sz="2000" dirty="0" smtClean="0">
                <a:effectLst>
                  <a:outerShdw blurRad="38100" dist="38100" dir="2700000" algn="tl">
                    <a:srgbClr val="000000">
                      <a:alpha val="43137"/>
                    </a:srgbClr>
                  </a:outerShdw>
                </a:effectLst>
                <a:latin typeface="微软雅黑" pitchFamily="34" charset="-122"/>
                <a:ea typeface="微软雅黑" pitchFamily="34" charset="-122"/>
              </a:rPr>
              <a:t>。</a:t>
            </a:r>
            <a:r>
              <a:rPr lang="zh-CN" altLang="en-US" sz="2000" dirty="0" smtClean="0">
                <a:effectLst>
                  <a:outerShdw blurRad="38100" dist="38100" dir="2700000" algn="tl">
                    <a:srgbClr val="000000">
                      <a:alpha val="43137"/>
                    </a:srgbClr>
                  </a:outerShdw>
                </a:effectLst>
                <a:latin typeface="微软雅黑" pitchFamily="34" charset="-122"/>
                <a:ea typeface="微软雅黑" pitchFamily="34" charset="-122"/>
              </a:rPr>
              <a:t>此外，</a:t>
            </a:r>
            <a:r>
              <a:rPr lang="zh-CN" altLang="zh-CN" sz="2000" dirty="0">
                <a:effectLst>
                  <a:outerShdw blurRad="38100" dist="38100" dir="2700000" algn="tl">
                    <a:srgbClr val="000000">
                      <a:alpha val="43137"/>
                    </a:srgbClr>
                  </a:outerShdw>
                </a:effectLst>
                <a:latin typeface="微软雅黑" pitchFamily="34" charset="-122"/>
                <a:ea typeface="微软雅黑" pitchFamily="34" charset="-122"/>
              </a:rPr>
              <a:t>关键字</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virtual</a:t>
            </a:r>
            <a:r>
              <a:rPr lang="zh-CN" altLang="zh-CN" sz="2000" dirty="0">
                <a:effectLst>
                  <a:outerShdw blurRad="38100" dist="38100" dir="2700000" algn="tl">
                    <a:srgbClr val="000000">
                      <a:alpha val="43137"/>
                    </a:srgbClr>
                  </a:outerShdw>
                </a:effectLst>
                <a:latin typeface="微软雅黑" pitchFamily="34" charset="-122"/>
                <a:ea typeface="微软雅黑" pitchFamily="34" charset="-122"/>
              </a:rPr>
              <a:t>和</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public</a:t>
            </a:r>
            <a:r>
              <a:rPr lang="zh-CN" altLang="zh-CN" sz="2000" dirty="0">
                <a:effectLst>
                  <a:outerShdw blurRad="38100" dist="38100" dir="2700000" algn="tl">
                    <a:srgbClr val="000000">
                      <a:alpha val="43137"/>
                    </a:srgbClr>
                  </a:outerShdw>
                </a:effectLst>
                <a:latin typeface="微软雅黑" pitchFamily="34" charset="-122"/>
                <a:ea typeface="微软雅黑" pitchFamily="34" charset="-122"/>
              </a:rPr>
              <a:t>的顺序无关紧要。</a:t>
            </a:r>
          </a:p>
        </p:txBody>
      </p:sp>
    </p:spTree>
    <p:extLst>
      <p:ext uri="{BB962C8B-B14F-4D97-AF65-F5344CB8AC3E}">
        <p14:creationId xmlns:p14="http://schemas.microsoft.com/office/powerpoint/2010/main" val="79926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虚继承和虚基类</a:t>
            </a:r>
            <a:endParaRPr lang="zh-CN" altLang="en-US" dirty="0"/>
          </a:p>
        </p:txBody>
      </p:sp>
      <p:sp>
        <p:nvSpPr>
          <p:cNvPr id="3" name="内容占位符 2"/>
          <p:cNvSpPr>
            <a:spLocks noGrp="1"/>
          </p:cNvSpPr>
          <p:nvPr>
            <p:ph idx="1"/>
          </p:nvPr>
        </p:nvSpPr>
        <p:spPr/>
        <p:txBody>
          <a:bodyPr/>
          <a:lstStyle/>
          <a:p>
            <a:r>
              <a:rPr lang="zh-CN" altLang="zh-CN" sz="2800" dirty="0"/>
              <a:t>这样一来，就可以使公共基类子对象在最终派生类中只保留</a:t>
            </a:r>
            <a:r>
              <a:rPr lang="zh-CN" altLang="zh-CN" sz="2800" dirty="0">
                <a:solidFill>
                  <a:srgbClr val="FF0000"/>
                </a:solidFill>
              </a:rPr>
              <a:t>一个副本</a:t>
            </a:r>
            <a:r>
              <a:rPr lang="zh-CN" altLang="zh-CN" sz="2800" dirty="0"/>
              <a:t>，从而在一定程度上解决了访问二义性，因为来自于公共基</a:t>
            </a:r>
            <a:r>
              <a:rPr lang="zh-CN" altLang="zh-CN" sz="2800" dirty="0" smtClean="0"/>
              <a:t>类</a:t>
            </a:r>
            <a:r>
              <a:rPr lang="en-US" altLang="zh-CN" sz="2800" dirty="0" smtClean="0"/>
              <a:t>felid</a:t>
            </a:r>
            <a:r>
              <a:rPr lang="zh-CN" altLang="zh-CN" sz="2800" dirty="0" smtClean="0"/>
              <a:t>的</a:t>
            </a:r>
            <a:r>
              <a:rPr lang="zh-CN" altLang="zh-CN" sz="2800" dirty="0"/>
              <a:t>数据成员只</a:t>
            </a:r>
            <a:r>
              <a:rPr lang="zh-CN" altLang="zh-CN" sz="2800" dirty="0" smtClean="0"/>
              <a:t>在</a:t>
            </a:r>
            <a:r>
              <a:rPr lang="en-US" altLang="zh-CN" sz="2800" dirty="0" smtClean="0"/>
              <a:t>liger</a:t>
            </a:r>
            <a:r>
              <a:rPr lang="zh-CN" altLang="zh-CN" sz="2800" dirty="0" smtClean="0"/>
              <a:t>中</a:t>
            </a:r>
            <a:r>
              <a:rPr lang="zh-CN" altLang="zh-CN" sz="2800" dirty="0"/>
              <a:t>保留了一份拷贝（这份拷贝来自于哪个直接基类无关紧要）</a:t>
            </a:r>
            <a:r>
              <a:rPr lang="zh-CN" altLang="zh-CN" sz="2800" dirty="0" smtClean="0"/>
              <a:t>。</a:t>
            </a:r>
            <a:endParaRPr lang="zh-CN" altLang="zh-CN" sz="2400" dirty="0"/>
          </a:p>
        </p:txBody>
      </p:sp>
      <p:sp>
        <p:nvSpPr>
          <p:cNvPr id="4" name="矩形 3"/>
          <p:cNvSpPr/>
          <p:nvPr/>
        </p:nvSpPr>
        <p:spPr>
          <a:xfrm>
            <a:off x="755576" y="4005064"/>
            <a:ext cx="7611186" cy="1077218"/>
          </a:xfrm>
          <a:prstGeom prst="rect">
            <a:avLst/>
          </a:prstGeom>
        </p:spPr>
        <p:txBody>
          <a:bodyPr wrap="none">
            <a:spAutoFit/>
          </a:bodyPr>
          <a:lstStyle/>
          <a:p>
            <a:r>
              <a:rPr lang="zh-CN" altLang="en-US" sz="3200" b="1" dirty="0" smtClean="0">
                <a:solidFill>
                  <a:srgbClr val="FF0000"/>
                </a:solidFill>
                <a:latin typeface="微软雅黑" panose="020B0503020204020204" pitchFamily="34" charset="-122"/>
                <a:ea typeface="微软雅黑" panose="020B0503020204020204" pitchFamily="34" charset="-122"/>
              </a:rPr>
              <a:t>书中例子：</a:t>
            </a:r>
            <a:endParaRPr lang="en-US" altLang="zh-CN" sz="3200" b="1" dirty="0" smtClean="0">
              <a:solidFill>
                <a:srgbClr val="FF0000"/>
              </a:solidFill>
              <a:latin typeface="微软雅黑" panose="020B0503020204020204" pitchFamily="34" charset="-122"/>
              <a:ea typeface="微软雅黑" panose="020B0503020204020204" pitchFamily="34" charset="-122"/>
            </a:endParaRPr>
          </a:p>
          <a:p>
            <a:r>
              <a:rPr lang="zh-CN" altLang="en-US" sz="3200" b="1" dirty="0" smtClean="0">
                <a:solidFill>
                  <a:srgbClr val="FF0000"/>
                </a:solidFill>
                <a:latin typeface="微软雅黑" panose="020B0503020204020204" pitchFamily="34" charset="-122"/>
                <a:ea typeface="微软雅黑" panose="020B0503020204020204" pitchFamily="34" charset="-122"/>
              </a:rPr>
              <a:t> </a:t>
            </a:r>
            <a:r>
              <a:rPr lang="en-US" altLang="zh-CN" sz="3200" b="1" dirty="0" smtClean="0">
                <a:solidFill>
                  <a:srgbClr val="FF0000"/>
                </a:solidFill>
                <a:latin typeface="微软雅黑" panose="020B0503020204020204" pitchFamily="34" charset="-122"/>
                <a:ea typeface="微软雅黑" panose="020B0503020204020204" pitchFamily="34" charset="-122"/>
              </a:rPr>
              <a:t>ex12-carnivore-alt-virtual-base.cpp</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55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虚继承和虚基类</a:t>
            </a:r>
            <a:endParaRPr lang="zh-CN" altLang="en-US" dirty="0"/>
          </a:p>
        </p:txBody>
      </p:sp>
      <p:sp>
        <p:nvSpPr>
          <p:cNvPr id="3" name="内容占位符 2"/>
          <p:cNvSpPr>
            <a:spLocks noGrp="1"/>
          </p:cNvSpPr>
          <p:nvPr>
            <p:ph idx="1"/>
          </p:nvPr>
        </p:nvSpPr>
        <p:spPr/>
        <p:txBody>
          <a:bodyPr/>
          <a:lstStyle/>
          <a:p>
            <a:r>
              <a:rPr lang="en-US" altLang="zh-CN" sz="2800" dirty="0" smtClean="0"/>
              <a:t>12.3.3 </a:t>
            </a:r>
            <a:r>
              <a:rPr lang="zh-CN" altLang="en-US" sz="2800" dirty="0" smtClean="0"/>
              <a:t>最终派生类对象的初始化</a:t>
            </a:r>
            <a:endParaRPr lang="en-US" altLang="zh-CN" sz="2800" dirty="0" smtClean="0"/>
          </a:p>
          <a:p>
            <a:r>
              <a:rPr lang="zh-CN" altLang="zh-CN" dirty="0"/>
              <a:t>虚基类的引用解决了二义性问题，但没能带来正确的结果</a:t>
            </a:r>
            <a:r>
              <a:rPr lang="zh-CN" altLang="zh-CN" dirty="0" smtClean="0"/>
              <a:t>。</a:t>
            </a:r>
            <a:endParaRPr lang="zh-CN" altLang="zh-CN" dirty="0"/>
          </a:p>
          <a:p>
            <a:r>
              <a:rPr lang="zh-CN" altLang="zh-CN" dirty="0"/>
              <a:t>观察结果，可以发现：输出的属性值使用的是祖先类</a:t>
            </a:r>
            <a:r>
              <a:rPr lang="en-US" altLang="zh-CN" dirty="0"/>
              <a:t>felid</a:t>
            </a:r>
            <a:r>
              <a:rPr lang="zh-CN" altLang="zh-CN" dirty="0"/>
              <a:t>的缺省参数而非</a:t>
            </a:r>
            <a:r>
              <a:rPr lang="en-US" altLang="zh-CN" dirty="0"/>
              <a:t>liger</a:t>
            </a:r>
            <a:r>
              <a:rPr lang="zh-CN" altLang="zh-CN" dirty="0"/>
              <a:t>提供的。虽然代码明确给出了构造函数参数的向上传递路径，但显然这个过程没有做完，而是到了</a:t>
            </a:r>
            <a:r>
              <a:rPr lang="en-US" altLang="zh-CN" dirty="0"/>
              <a:t>felid</a:t>
            </a:r>
            <a:r>
              <a:rPr lang="zh-CN" altLang="zh-CN" dirty="0"/>
              <a:t>就戛然而止了。</a:t>
            </a:r>
            <a:endParaRPr lang="zh-CN" altLang="zh-CN" sz="2000" dirty="0"/>
          </a:p>
        </p:txBody>
      </p:sp>
      <p:sp>
        <p:nvSpPr>
          <p:cNvPr id="6" name="圆角矩形 5"/>
          <p:cNvSpPr/>
          <p:nvPr/>
        </p:nvSpPr>
        <p:spPr>
          <a:xfrm>
            <a:off x="679793" y="2780928"/>
            <a:ext cx="7776864" cy="2592288"/>
          </a:xfrm>
          <a:prstGeom prst="roundRect">
            <a:avLst>
              <a:gd name="adj" fmla="val 5652"/>
            </a:avLst>
          </a:prstGeom>
          <a:solidFill>
            <a:schemeClr val="accent1">
              <a:lumMod val="75000"/>
              <a:alpha val="90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程序的输出结果是：</a:t>
            </a:r>
            <a:endParaRPr lang="en-US" altLang="zh-CN" sz="28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3200" dirty="0" smtClean="0">
                <a:effectLst>
                  <a:outerShdw blurRad="38100" dist="38100" dir="2700000" algn="tl">
                    <a:srgbClr val="000000">
                      <a:alpha val="43137"/>
                    </a:srgbClr>
                  </a:outerShdw>
                </a:effectLst>
              </a:rPr>
              <a:t>Special </a:t>
            </a:r>
            <a:r>
              <a:rPr lang="en-US" altLang="zh-CN" sz="3200" dirty="0" err="1" smtClean="0">
                <a:effectLst>
                  <a:outerShdw blurRad="38100" dist="38100" dir="2700000" algn="tl">
                    <a:srgbClr val="000000">
                      <a:alpha val="43137"/>
                    </a:srgbClr>
                  </a:outerShdw>
                </a:effectLst>
              </a:rPr>
              <a:t>species:felid:Global</a:t>
            </a:r>
            <a:endParaRPr lang="en-US" altLang="zh-CN" sz="3200" dirty="0" smtClean="0">
              <a:effectLst>
                <a:outerShdw blurRad="38100" dist="38100" dir="2700000" algn="tl">
                  <a:srgbClr val="000000">
                    <a:alpha val="43137"/>
                  </a:srgbClr>
                </a:outerShdw>
              </a:effectLst>
            </a:endParaRPr>
          </a:p>
          <a:p>
            <a:endParaRPr lang="en-US" altLang="zh-CN" sz="3200" dirty="0">
              <a:effectLst>
                <a:outerShdw blurRad="38100" dist="38100" dir="2700000" algn="tl">
                  <a:srgbClr val="000000">
                    <a:alpha val="43137"/>
                  </a:srgbClr>
                </a:outerShdw>
              </a:effectLst>
            </a:endParaRPr>
          </a:p>
          <a:p>
            <a:r>
              <a:rPr lang="zh-CN" altLang="en-US"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而预期的结果是：</a:t>
            </a:r>
            <a:endParaRPr lang="en-US" altLang="zh-CN"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3200" dirty="0">
                <a:effectLst>
                  <a:outerShdw blurRad="38100" dist="38100" dir="2700000" algn="tl">
                    <a:srgbClr val="000000">
                      <a:alpha val="43137"/>
                    </a:srgbClr>
                  </a:outerShdw>
                </a:effectLst>
              </a:rPr>
              <a:t>Special </a:t>
            </a:r>
            <a:r>
              <a:rPr lang="en-US" altLang="zh-CN" sz="3200" dirty="0" err="1">
                <a:effectLst>
                  <a:outerShdw blurRad="38100" dist="38100" dir="2700000" algn="tl">
                    <a:srgbClr val="000000">
                      <a:alpha val="43137"/>
                    </a:srgbClr>
                  </a:outerShdw>
                </a:effectLst>
              </a:rPr>
              <a:t>species:liger:Zoo</a:t>
            </a:r>
            <a:endParaRPr lang="zh-CN" altLang="zh-CN"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9704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250"/>
                                        <p:tgtEl>
                                          <p:spTgt spid="6"/>
                                        </p:tgtEl>
                                      </p:cBhvr>
                                    </p:animEffect>
                                    <p:set>
                                      <p:cBhvr>
                                        <p:cTn id="15" dur="1" fill="hold">
                                          <p:stCondLst>
                                            <p:cond delay="249"/>
                                          </p:stCondLst>
                                        </p:cTn>
                                        <p:tgtEl>
                                          <p:spTgt spid="6"/>
                                        </p:tgtEl>
                                        <p:attrNameLst>
                                          <p:attrName>style.visibility</p:attrName>
                                        </p:attrNameLst>
                                      </p:cBhvr>
                                      <p:to>
                                        <p:strVal val="hidden"/>
                                      </p:to>
                                    </p:set>
                                  </p:childTnLst>
                                </p:cTn>
                              </p:par>
                            </p:childTnLst>
                          </p:cTn>
                        </p:par>
                        <p:par>
                          <p:cTn id="16" fill="hold">
                            <p:stCondLst>
                              <p:cond delay="25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 </a:t>
            </a:r>
            <a:r>
              <a:rPr lang="zh-CN" altLang="en-US" dirty="0" smtClean="0"/>
              <a:t>多继承中的其它话题</a:t>
            </a:r>
            <a:endParaRPr lang="zh-CN" altLang="en-US" dirty="0"/>
          </a:p>
        </p:txBody>
      </p:sp>
      <p:sp>
        <p:nvSpPr>
          <p:cNvPr id="3" name="内容占位符 2"/>
          <p:cNvSpPr>
            <a:spLocks noGrp="1"/>
          </p:cNvSpPr>
          <p:nvPr>
            <p:ph idx="1"/>
          </p:nvPr>
        </p:nvSpPr>
        <p:spPr/>
        <p:txBody>
          <a:bodyPr/>
          <a:lstStyle/>
          <a:p>
            <a:r>
              <a:rPr lang="zh-CN" altLang="zh-CN" dirty="0"/>
              <a:t>造成这种局面的原因也正是虚基类机制。我们已经知道，将基类</a:t>
            </a:r>
            <a:r>
              <a:rPr lang="en-US" altLang="zh-CN" dirty="0"/>
              <a:t>(lion</a:t>
            </a:r>
            <a:r>
              <a:rPr lang="zh-CN" altLang="zh-CN" dirty="0"/>
              <a:t>和</a:t>
            </a:r>
            <a:r>
              <a:rPr lang="en-US" altLang="zh-CN" dirty="0"/>
              <a:t>tiger)</a:t>
            </a:r>
            <a:r>
              <a:rPr lang="zh-CN" altLang="zh-CN" dirty="0"/>
              <a:t>声明为虚基类这一措施将确保继承链中上溯交叉点的公共基类</a:t>
            </a:r>
            <a:r>
              <a:rPr lang="en-US" altLang="zh-CN" dirty="0"/>
              <a:t>(felid)</a:t>
            </a:r>
            <a:r>
              <a:rPr lang="zh-CN" altLang="zh-CN" dirty="0"/>
              <a:t>的子对象在下溯交叉点上的后代</a:t>
            </a:r>
            <a:r>
              <a:rPr lang="en-US" altLang="zh-CN" dirty="0"/>
              <a:t>(liger)</a:t>
            </a:r>
            <a:r>
              <a:rPr lang="zh-CN" altLang="zh-CN" dirty="0"/>
              <a:t>中只有一个实例。那么在最终派生类对象初始化时，为了防止该子对象被重复初始化，编译器将忽略虚基类的构造函数中对公共祖先类的初始化部分。</a:t>
            </a:r>
            <a:endParaRPr lang="zh-CN" altLang="zh-CN" sz="2400" dirty="0"/>
          </a:p>
        </p:txBody>
      </p:sp>
    </p:spTree>
    <p:extLst>
      <p:ext uri="{BB962C8B-B14F-4D97-AF65-F5344CB8AC3E}">
        <p14:creationId xmlns:p14="http://schemas.microsoft.com/office/powerpoint/2010/main" val="7646344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 </a:t>
            </a:r>
            <a:r>
              <a:rPr lang="zh-CN" altLang="en-US" dirty="0" smtClean="0"/>
              <a:t>多继承中的其它话题</a:t>
            </a:r>
            <a:endParaRPr lang="zh-CN" altLang="en-US" dirty="0"/>
          </a:p>
        </p:txBody>
      </p:sp>
      <p:sp>
        <p:nvSpPr>
          <p:cNvPr id="3" name="内容占位符 2"/>
          <p:cNvSpPr>
            <a:spLocks noGrp="1"/>
          </p:cNvSpPr>
          <p:nvPr>
            <p:ph idx="1"/>
          </p:nvPr>
        </p:nvSpPr>
        <p:spPr>
          <a:xfrm>
            <a:off x="457200" y="1007314"/>
            <a:ext cx="8229600" cy="621486"/>
          </a:xfrm>
        </p:spPr>
        <p:txBody>
          <a:bodyPr/>
          <a:lstStyle/>
          <a:p>
            <a:r>
              <a:rPr lang="en-US" altLang="zh-CN" dirty="0" smtClean="0"/>
              <a:t>12.4.2 </a:t>
            </a:r>
            <a:r>
              <a:rPr lang="zh-CN" altLang="zh-CN" dirty="0" smtClean="0"/>
              <a:t>最终</a:t>
            </a:r>
            <a:r>
              <a:rPr lang="zh-CN" altLang="zh-CN" dirty="0"/>
              <a:t>派生类对象的</a:t>
            </a:r>
            <a:r>
              <a:rPr lang="zh-CN" altLang="zh-CN" dirty="0" smtClean="0"/>
              <a:t>初始化</a:t>
            </a:r>
            <a:endParaRPr lang="en-US" altLang="zh-CN" dirty="0" smtClean="0"/>
          </a:p>
        </p:txBody>
      </p:sp>
      <p:sp>
        <p:nvSpPr>
          <p:cNvPr id="4" name="Rectangle 3"/>
          <p:cNvSpPr txBox="1">
            <a:spLocks noChangeArrowheads="1"/>
          </p:cNvSpPr>
          <p:nvPr/>
        </p:nvSpPr>
        <p:spPr bwMode="auto">
          <a:xfrm>
            <a:off x="682025" y="2420888"/>
            <a:ext cx="777240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lnSpc>
                <a:spcPct val="115000"/>
              </a:lnSpc>
              <a:spcBef>
                <a:spcPct val="20000"/>
              </a:spcBef>
              <a:spcAft>
                <a:spcPct val="0"/>
              </a:spcAft>
              <a:buClr>
                <a:schemeClr val="folHlink"/>
              </a:buClr>
              <a:buSzPct val="60000"/>
              <a:buFont typeface="Wingdings" panose="05000000000000000000" pitchFamily="2" charset="2"/>
              <a:buChar char="n"/>
              <a:defRPr sz="3200" b="1" kern="1200">
                <a:solidFill>
                  <a:schemeClr val="tx2"/>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600" b="1" kern="1200">
                <a:solidFill>
                  <a:srgbClr val="800080"/>
                </a:solidFill>
                <a:latin typeface="+mn-lt"/>
                <a:ea typeface="+mj-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b="1" kern="1200">
                <a:solidFill>
                  <a:schemeClr val="tx2"/>
                </a:solidFill>
                <a:latin typeface="+mn-lt"/>
                <a:ea typeface="仿宋_GB2312" pitchFamily="49" charset="-122"/>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5000"/>
              </a:lnSpc>
              <a:spcBef>
                <a:spcPct val="20000"/>
              </a:spcBef>
              <a:spcAft>
                <a:spcPct val="0"/>
              </a:spcAft>
              <a:buClr>
                <a:srgbClr val="3333CC"/>
              </a:buClr>
              <a:buSzPct val="60000"/>
              <a:buFont typeface="Wingdings" panose="05000000000000000000" pitchFamily="2" charset="2"/>
              <a:buChar char="n"/>
              <a:tabLst/>
              <a:defRPr/>
            </a:pPr>
            <a:r>
              <a:rPr kumimoji="0" lang="zh-CN" altLang="en-US" sz="3200" b="1" i="0" u="none" strike="noStrike" kern="1200" cap="none" spc="0" normalizeH="0" baseline="0" noProof="0" dirty="0" smtClean="0">
                <a:ln>
                  <a:noFill/>
                </a:ln>
                <a:solidFill>
                  <a:srgbClr val="333399"/>
                </a:solidFill>
                <a:effectLst/>
                <a:uLnTx/>
                <a:uFillTx/>
                <a:latin typeface="Tahoma"/>
                <a:ea typeface="华文中宋"/>
                <a:cs typeface="+mn-cs"/>
              </a:rPr>
              <a:t>建立对象时所指定的类称为最（远）派生类。</a:t>
            </a:r>
          </a:p>
          <a:p>
            <a:pPr marL="342900" marR="0" lvl="0" indent="-342900" algn="l" defTabSz="914400" rtl="0" eaLnBrk="1" fontAlgn="base" latinLnBrk="0" hangingPunct="1">
              <a:lnSpc>
                <a:spcPct val="115000"/>
              </a:lnSpc>
              <a:spcBef>
                <a:spcPct val="20000"/>
              </a:spcBef>
              <a:spcAft>
                <a:spcPct val="0"/>
              </a:spcAft>
              <a:buClr>
                <a:srgbClr val="3333CC"/>
              </a:buClr>
              <a:buSzPct val="60000"/>
              <a:buFont typeface="Wingdings" panose="05000000000000000000" pitchFamily="2" charset="2"/>
              <a:buChar char="n"/>
              <a:tabLst/>
              <a:defRPr/>
            </a:pPr>
            <a:r>
              <a:rPr kumimoji="0" lang="zh-CN" altLang="en-US" sz="3200" b="1" i="0" u="none" strike="noStrike" kern="1200" cap="none" spc="0" normalizeH="0" baseline="0" noProof="0" dirty="0" smtClean="0">
                <a:ln>
                  <a:noFill/>
                </a:ln>
                <a:solidFill>
                  <a:srgbClr val="333399"/>
                </a:solidFill>
                <a:effectLst/>
                <a:uLnTx/>
                <a:uFillTx/>
                <a:latin typeface="Tahoma"/>
                <a:ea typeface="华文中宋"/>
                <a:cs typeface="+mn-cs"/>
              </a:rPr>
              <a:t>虚基类的数据成员是由最派生类的构造函数通过调用虚基类的构造函数进行初始化的。</a:t>
            </a:r>
          </a:p>
        </p:txBody>
      </p:sp>
    </p:spTree>
    <p:extLst>
      <p:ext uri="{BB962C8B-B14F-4D97-AF65-F5344CB8AC3E}">
        <p14:creationId xmlns:p14="http://schemas.microsoft.com/office/powerpoint/2010/main" val="1609169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 </a:t>
            </a:r>
            <a:r>
              <a:rPr lang="zh-CN" altLang="en-US" dirty="0" smtClean="0"/>
              <a:t>问题引入</a:t>
            </a:r>
            <a:endParaRPr lang="zh-CN" altLang="en-US" dirty="0"/>
          </a:p>
        </p:txBody>
      </p:sp>
      <p:sp>
        <p:nvSpPr>
          <p:cNvPr id="3" name="内容占位符 2"/>
          <p:cNvSpPr>
            <a:spLocks noGrp="1"/>
          </p:cNvSpPr>
          <p:nvPr>
            <p:ph idx="1"/>
          </p:nvPr>
        </p:nvSpPr>
        <p:spPr/>
        <p:txBody>
          <a:bodyPr/>
          <a:lstStyle/>
          <a:p>
            <a:r>
              <a:rPr lang="zh-CN" altLang="zh-CN" dirty="0"/>
              <a:t>【案例描述】狮虎兽</a:t>
            </a:r>
            <a:r>
              <a:rPr lang="en-US" altLang="zh-CN" dirty="0"/>
              <a:t>(liger)</a:t>
            </a:r>
            <a:r>
              <a:rPr lang="zh-CN" altLang="zh-CN" dirty="0"/>
              <a:t>主要是人类影响或主使之下的产物，它是雄性</a:t>
            </a:r>
            <a:r>
              <a:rPr lang="en-US" altLang="zh-CN" dirty="0" err="1" smtClean="0"/>
              <a:t>狮子</a:t>
            </a:r>
            <a:r>
              <a:rPr lang="en-US" altLang="zh-CN" dirty="0" smtClean="0"/>
              <a:t>(</a:t>
            </a:r>
            <a:r>
              <a:rPr lang="en-US" altLang="zh-CN" dirty="0"/>
              <a:t>lion)</a:t>
            </a:r>
            <a:r>
              <a:rPr lang="zh-CN" altLang="zh-CN" dirty="0"/>
              <a:t>和雌性老虎</a:t>
            </a:r>
            <a:r>
              <a:rPr lang="en-US" altLang="zh-CN" dirty="0"/>
              <a:t>(tiger)</a:t>
            </a:r>
            <a:r>
              <a:rPr lang="zh-CN" altLang="zh-CN" dirty="0"/>
              <a:t>交配产生的后代。考虑前面章节中关于食肉动物</a:t>
            </a:r>
            <a:r>
              <a:rPr lang="en-US" altLang="zh-CN" dirty="0"/>
              <a:t>(carnivore)</a:t>
            </a:r>
            <a:r>
              <a:rPr lang="zh-CN" altLang="zh-CN" dirty="0"/>
              <a:t>和猫科动物</a:t>
            </a:r>
            <a:r>
              <a:rPr lang="en-US" altLang="zh-CN" dirty="0"/>
              <a:t>(felid)</a:t>
            </a:r>
            <a:r>
              <a:rPr lang="zh-CN" altLang="zh-CN" dirty="0"/>
              <a:t>的描述，用类来确定狮虎兽在该继承链中的位置。</a:t>
            </a:r>
            <a:endParaRPr lang="zh-CN" altLang="zh-CN" dirty="0">
              <a:solidFill>
                <a:srgbClr val="FF0000"/>
              </a:solidFill>
            </a:endParaRPr>
          </a:p>
        </p:txBody>
      </p:sp>
    </p:spTree>
    <p:extLst>
      <p:ext uri="{BB962C8B-B14F-4D97-AF65-F5344CB8AC3E}">
        <p14:creationId xmlns:p14="http://schemas.microsoft.com/office/powerpoint/2010/main" val="3423645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 </a:t>
            </a:r>
            <a:r>
              <a:rPr lang="zh-CN" altLang="en-US" dirty="0" smtClean="0"/>
              <a:t>多继承中的其它话题</a:t>
            </a:r>
            <a:endParaRPr lang="zh-CN" altLang="en-US" dirty="0"/>
          </a:p>
        </p:txBody>
      </p:sp>
      <p:sp>
        <p:nvSpPr>
          <p:cNvPr id="3" name="内容占位符 2"/>
          <p:cNvSpPr>
            <a:spLocks noGrp="1"/>
          </p:cNvSpPr>
          <p:nvPr>
            <p:ph idx="1"/>
          </p:nvPr>
        </p:nvSpPr>
        <p:spPr/>
        <p:txBody>
          <a:bodyPr/>
          <a:lstStyle/>
          <a:p>
            <a:r>
              <a:rPr lang="en-US" altLang="zh-CN" dirty="0" smtClean="0"/>
              <a:t>12.4.2 </a:t>
            </a:r>
            <a:r>
              <a:rPr lang="zh-CN" altLang="zh-CN" dirty="0" smtClean="0"/>
              <a:t>最终</a:t>
            </a:r>
            <a:r>
              <a:rPr lang="zh-CN" altLang="zh-CN" dirty="0"/>
              <a:t>派生类对象的</a:t>
            </a:r>
            <a:r>
              <a:rPr lang="zh-CN" altLang="zh-CN" dirty="0" smtClean="0"/>
              <a:t>初始化</a:t>
            </a:r>
            <a:endParaRPr lang="en-US" altLang="zh-CN" dirty="0" smtClean="0"/>
          </a:p>
          <a:p>
            <a:r>
              <a:rPr lang="zh-CN" altLang="zh-CN" sz="2400" dirty="0"/>
              <a:t>因此，从根本上解决问题的方法是使用特殊的初始化语法，就是在最终派生类中直接初始化公共基类对象，其语法如下：</a:t>
            </a:r>
          </a:p>
          <a:p>
            <a:r>
              <a:rPr lang="en-US" altLang="zh-CN" sz="2400" b="1" dirty="0">
                <a:solidFill>
                  <a:srgbClr val="FF0000"/>
                </a:solidFill>
              </a:rPr>
              <a:t>liger::liger(</a:t>
            </a:r>
            <a:r>
              <a:rPr lang="en-US" altLang="zh-CN" sz="2400" b="1" dirty="0" err="1">
                <a:solidFill>
                  <a:srgbClr val="FF0000"/>
                </a:solidFill>
              </a:rPr>
              <a:t>std</a:t>
            </a:r>
            <a:r>
              <a:rPr lang="en-US" altLang="zh-CN" sz="2400" b="1" dirty="0">
                <a:solidFill>
                  <a:srgbClr val="FF0000"/>
                </a:solidFill>
              </a:rPr>
              <a:t>::string n = "liger", </a:t>
            </a:r>
            <a:r>
              <a:rPr lang="en-US" altLang="zh-CN" sz="2400" b="1" dirty="0" err="1">
                <a:solidFill>
                  <a:srgbClr val="FF0000"/>
                </a:solidFill>
              </a:rPr>
              <a:t>std</a:t>
            </a:r>
            <a:r>
              <a:rPr lang="en-US" altLang="zh-CN" sz="2400" b="1" dirty="0">
                <a:solidFill>
                  <a:srgbClr val="FF0000"/>
                </a:solidFill>
              </a:rPr>
              <a:t>::string h = "Zoo") : felid(n, h) {}</a:t>
            </a:r>
            <a:endParaRPr lang="zh-CN" altLang="zh-CN" sz="2400" b="1" dirty="0">
              <a:solidFill>
                <a:srgbClr val="FF0000"/>
              </a:solidFill>
            </a:endParaRPr>
          </a:p>
          <a:p>
            <a:r>
              <a:rPr lang="zh-CN" altLang="zh-CN" sz="2400" dirty="0"/>
              <a:t>这样就可以得到正确的结果。</a:t>
            </a:r>
          </a:p>
          <a:p>
            <a:r>
              <a:rPr lang="zh-CN" altLang="zh-CN" sz="2400" dirty="0"/>
              <a:t>通过对例</a:t>
            </a:r>
            <a:r>
              <a:rPr lang="en-US" altLang="zh-CN" sz="2400" dirty="0"/>
              <a:t>12-2</a:t>
            </a:r>
            <a:r>
              <a:rPr lang="zh-CN" altLang="zh-CN" sz="2400" dirty="0"/>
              <a:t>的分析，我们可以得出这样的结论：如果继承链中出现了格，那么：</a:t>
            </a:r>
          </a:p>
          <a:p>
            <a:pPr marL="342900" lvl="0" indent="-342900">
              <a:buFont typeface="Arial" panose="020B0604020202020204" pitchFamily="34" charset="0"/>
              <a:buChar char="•"/>
            </a:pPr>
            <a:r>
              <a:rPr lang="zh-CN" altLang="zh-CN" sz="2400" dirty="0"/>
              <a:t>格最上顶点的类</a:t>
            </a:r>
            <a:r>
              <a:rPr lang="en-US" altLang="zh-CN" sz="2400" dirty="0"/>
              <a:t>A</a:t>
            </a:r>
            <a:r>
              <a:rPr lang="zh-CN" altLang="zh-CN" sz="2400" dirty="0"/>
              <a:t>的派生类必须用虚继承的方式派生；</a:t>
            </a:r>
          </a:p>
          <a:p>
            <a:pPr marL="342900" lvl="0" indent="-342900">
              <a:buFont typeface="Arial" panose="020B0604020202020204" pitchFamily="34" charset="0"/>
              <a:buChar char="•"/>
            </a:pPr>
            <a:r>
              <a:rPr lang="zh-CN" altLang="zh-CN" sz="2400" dirty="0"/>
              <a:t>在格最下顶点的类的构造函数初始化列表中，直接调用类</a:t>
            </a:r>
            <a:r>
              <a:rPr lang="en-US" altLang="zh-CN" sz="2400" dirty="0"/>
              <a:t>A</a:t>
            </a:r>
            <a:r>
              <a:rPr lang="zh-CN" altLang="zh-CN" sz="2400" dirty="0"/>
              <a:t>的构造函数；</a:t>
            </a:r>
          </a:p>
          <a:p>
            <a:pPr marL="342900" indent="-342900">
              <a:buFont typeface="Arial" panose="020B0604020202020204" pitchFamily="34" charset="0"/>
              <a:buChar char="•"/>
            </a:pPr>
            <a:r>
              <a:rPr lang="zh-CN" altLang="zh-CN" sz="2400" dirty="0"/>
              <a:t>类</a:t>
            </a:r>
            <a:r>
              <a:rPr lang="en-US" altLang="zh-CN" sz="2400" dirty="0"/>
              <a:t>A</a:t>
            </a:r>
            <a:r>
              <a:rPr lang="zh-CN" altLang="zh-CN" sz="2400" dirty="0"/>
              <a:t>必须有一个没有参数的构造函数，或者有一个所有参数都可以缺省的构造函数。</a:t>
            </a:r>
          </a:p>
        </p:txBody>
      </p:sp>
    </p:spTree>
    <p:extLst>
      <p:ext uri="{BB962C8B-B14F-4D97-AF65-F5344CB8AC3E}">
        <p14:creationId xmlns:p14="http://schemas.microsoft.com/office/powerpoint/2010/main" val="12880652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 </a:t>
            </a:r>
            <a:r>
              <a:rPr lang="zh-CN" altLang="en-US" dirty="0" smtClean="0"/>
              <a:t>多继承中的其它话题</a:t>
            </a:r>
            <a:endParaRPr lang="zh-CN" altLang="en-US" dirty="0"/>
          </a:p>
        </p:txBody>
      </p:sp>
      <p:sp>
        <p:nvSpPr>
          <p:cNvPr id="3" name="内容占位符 2"/>
          <p:cNvSpPr>
            <a:spLocks noGrp="1"/>
          </p:cNvSpPr>
          <p:nvPr>
            <p:ph idx="1"/>
          </p:nvPr>
        </p:nvSpPr>
        <p:spPr>
          <a:xfrm>
            <a:off x="457200" y="1007314"/>
            <a:ext cx="8229600" cy="693494"/>
          </a:xfrm>
        </p:spPr>
        <p:txBody>
          <a:bodyPr/>
          <a:lstStyle/>
          <a:p>
            <a:r>
              <a:rPr lang="en-US" altLang="zh-CN" dirty="0" smtClean="0"/>
              <a:t>12.4.2 </a:t>
            </a:r>
            <a:r>
              <a:rPr lang="zh-CN" altLang="zh-CN" dirty="0" smtClean="0"/>
              <a:t>最终</a:t>
            </a:r>
            <a:r>
              <a:rPr lang="zh-CN" altLang="zh-CN" dirty="0"/>
              <a:t>派生类对象的</a:t>
            </a:r>
            <a:r>
              <a:rPr lang="zh-CN" altLang="zh-CN" dirty="0" smtClean="0"/>
              <a:t>初始化</a:t>
            </a:r>
            <a:endParaRPr lang="en-US" altLang="zh-CN" dirty="0" smtClean="0"/>
          </a:p>
        </p:txBody>
      </p:sp>
      <p:sp>
        <p:nvSpPr>
          <p:cNvPr id="4" name="Rectangle 3"/>
          <p:cNvSpPr txBox="1">
            <a:spLocks noChangeArrowheads="1"/>
          </p:cNvSpPr>
          <p:nvPr/>
        </p:nvSpPr>
        <p:spPr bwMode="auto">
          <a:xfrm>
            <a:off x="539552" y="1484784"/>
            <a:ext cx="7920880" cy="4721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lnSpc>
                <a:spcPct val="115000"/>
              </a:lnSpc>
              <a:spcBef>
                <a:spcPct val="20000"/>
              </a:spcBef>
              <a:spcAft>
                <a:spcPct val="0"/>
              </a:spcAft>
              <a:buClr>
                <a:schemeClr val="folHlink"/>
              </a:buClr>
              <a:buSzPct val="60000"/>
              <a:buFont typeface="Wingdings" panose="05000000000000000000" pitchFamily="2" charset="2"/>
              <a:buChar char="n"/>
              <a:defRPr sz="3200" b="1" kern="1200">
                <a:solidFill>
                  <a:schemeClr val="tx2"/>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600" b="1" kern="1200">
                <a:solidFill>
                  <a:srgbClr val="800080"/>
                </a:solidFill>
                <a:latin typeface="+mn-lt"/>
                <a:ea typeface="+mj-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b="1" kern="1200">
                <a:solidFill>
                  <a:schemeClr val="tx2"/>
                </a:solidFill>
                <a:latin typeface="+mn-lt"/>
                <a:ea typeface="仿宋_GB2312" pitchFamily="49" charset="-122"/>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5000"/>
              </a:lnSpc>
              <a:spcBef>
                <a:spcPct val="20000"/>
              </a:spcBef>
              <a:spcAft>
                <a:spcPct val="0"/>
              </a:spcAft>
              <a:buClr>
                <a:srgbClr val="3333CC"/>
              </a:buClr>
              <a:buSzPct val="60000"/>
              <a:buFont typeface="Wingdings" panose="05000000000000000000" pitchFamily="2" charset="2"/>
              <a:buChar char="n"/>
              <a:tabLst/>
              <a:defRPr/>
            </a:pP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在整个继承结构中，直接或间接继承虚基类的所有派生类，都必须在构造函数的成员初始化表中给出对虚基类的构造函数的调用。如果未列出，则表示调用该虚基类的缺省构造函数。</a:t>
            </a:r>
          </a:p>
          <a:p>
            <a:pPr marL="342900" marR="0" lvl="0" indent="-342900" algn="l" defTabSz="914400" rtl="0" eaLnBrk="1" fontAlgn="base" latinLnBrk="0" hangingPunct="1">
              <a:lnSpc>
                <a:spcPct val="115000"/>
              </a:lnSpc>
              <a:spcBef>
                <a:spcPct val="20000"/>
              </a:spcBef>
              <a:spcAft>
                <a:spcPct val="0"/>
              </a:spcAft>
              <a:buClr>
                <a:srgbClr val="3333CC"/>
              </a:buClr>
              <a:buSzPct val="60000"/>
              <a:buFont typeface="Wingdings" panose="05000000000000000000" pitchFamily="2" charset="2"/>
              <a:buChar char="n"/>
              <a:tabLst/>
              <a:defRPr/>
            </a:pP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在建立对象时，只有最派生类的构造函数调用虚基类的构造函数，该派生类的其它基类对虚基类构造函数的调用被忽略。</a:t>
            </a:r>
            <a:endParaRPr kumimoji="0" lang="zh-CN" altLang="en-US" sz="3200" b="1" i="0" u="none" strike="noStrike" kern="1200" cap="none" spc="0" normalizeH="0" baseline="0" noProof="0" dirty="0" smtClean="0">
              <a:ln>
                <a:noFill/>
              </a:ln>
              <a:solidFill>
                <a:srgbClr val="333399"/>
              </a:solidFill>
              <a:effectLst/>
              <a:uLnTx/>
              <a:uFillTx/>
              <a:latin typeface="Tahoma"/>
              <a:ea typeface="华文中宋"/>
              <a:cs typeface="+mn-cs"/>
            </a:endParaRPr>
          </a:p>
        </p:txBody>
      </p:sp>
    </p:spTree>
    <p:extLst>
      <p:ext uri="{BB962C8B-B14F-4D97-AF65-F5344CB8AC3E}">
        <p14:creationId xmlns:p14="http://schemas.microsoft.com/office/powerpoint/2010/main" val="16316828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 </a:t>
            </a:r>
            <a:r>
              <a:rPr lang="zh-CN" altLang="en-US" dirty="0" smtClean="0"/>
              <a:t>多继承中的其它话题</a:t>
            </a:r>
            <a:endParaRPr lang="zh-CN" altLang="en-US" dirty="0"/>
          </a:p>
        </p:txBody>
      </p:sp>
      <p:sp>
        <p:nvSpPr>
          <p:cNvPr id="3" name="内容占位符 2"/>
          <p:cNvSpPr>
            <a:spLocks noGrp="1"/>
          </p:cNvSpPr>
          <p:nvPr>
            <p:ph idx="1"/>
          </p:nvPr>
        </p:nvSpPr>
        <p:spPr>
          <a:xfrm>
            <a:off x="457200" y="1007314"/>
            <a:ext cx="8229600" cy="693494"/>
          </a:xfrm>
        </p:spPr>
        <p:txBody>
          <a:bodyPr/>
          <a:lstStyle/>
          <a:p>
            <a:r>
              <a:rPr lang="en-US" altLang="zh-CN" dirty="0" smtClean="0"/>
              <a:t>12.4.2 </a:t>
            </a:r>
            <a:r>
              <a:rPr lang="zh-CN" altLang="zh-CN" dirty="0" smtClean="0"/>
              <a:t>最终</a:t>
            </a:r>
            <a:r>
              <a:rPr lang="zh-CN" altLang="zh-CN" dirty="0"/>
              <a:t>派生类对象的</a:t>
            </a:r>
            <a:r>
              <a:rPr lang="zh-CN" altLang="zh-CN" dirty="0" smtClean="0"/>
              <a:t>初始化</a:t>
            </a:r>
            <a:endParaRPr lang="en-US" altLang="zh-CN" dirty="0" smtClean="0"/>
          </a:p>
        </p:txBody>
      </p:sp>
      <p:sp>
        <p:nvSpPr>
          <p:cNvPr id="4" name="Rectangle 2"/>
          <p:cNvSpPr txBox="1">
            <a:spLocks noChangeArrowheads="1"/>
          </p:cNvSpPr>
          <p:nvPr/>
        </p:nvSpPr>
        <p:spPr bwMode="auto">
          <a:xfrm>
            <a:off x="479480" y="1485727"/>
            <a:ext cx="7793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l" rtl="0" fontAlgn="base">
              <a:spcBef>
                <a:spcPct val="0"/>
              </a:spcBef>
              <a:spcAft>
                <a:spcPct val="0"/>
              </a:spcAft>
              <a:defRPr sz="3200" b="1" kern="1200">
                <a:solidFill>
                  <a:srgbClr val="003300"/>
                </a:solidFill>
                <a:latin typeface="+mj-lt"/>
                <a:ea typeface="+mj-ea"/>
                <a:cs typeface="+mj-cs"/>
              </a:defRPr>
            </a:lvl1pPr>
            <a:lvl2pPr algn="l" rtl="0" fontAlgn="base">
              <a:spcBef>
                <a:spcPct val="0"/>
              </a:spcBef>
              <a:spcAft>
                <a:spcPct val="0"/>
              </a:spcAft>
              <a:defRPr sz="3200" b="1">
                <a:solidFill>
                  <a:srgbClr val="003300"/>
                </a:solidFill>
                <a:latin typeface="Tahoma" panose="020B0604030504040204" pitchFamily="34" charset="0"/>
                <a:ea typeface="华文楷体" panose="02010600040101010101" pitchFamily="2" charset="-122"/>
              </a:defRPr>
            </a:lvl2pPr>
            <a:lvl3pPr algn="l" rtl="0" fontAlgn="base">
              <a:spcBef>
                <a:spcPct val="0"/>
              </a:spcBef>
              <a:spcAft>
                <a:spcPct val="0"/>
              </a:spcAft>
              <a:defRPr sz="3200" b="1">
                <a:solidFill>
                  <a:srgbClr val="003300"/>
                </a:solidFill>
                <a:latin typeface="Tahoma" panose="020B0604030504040204" pitchFamily="34" charset="0"/>
                <a:ea typeface="华文楷体" panose="02010600040101010101" pitchFamily="2" charset="-122"/>
              </a:defRPr>
            </a:lvl3pPr>
            <a:lvl4pPr algn="l" rtl="0" fontAlgn="base">
              <a:spcBef>
                <a:spcPct val="0"/>
              </a:spcBef>
              <a:spcAft>
                <a:spcPct val="0"/>
              </a:spcAft>
              <a:defRPr sz="3200" b="1">
                <a:solidFill>
                  <a:srgbClr val="003300"/>
                </a:solidFill>
                <a:latin typeface="Tahoma" panose="020B0604030504040204" pitchFamily="34" charset="0"/>
                <a:ea typeface="华文楷体" panose="02010600040101010101" pitchFamily="2" charset="-122"/>
              </a:defRPr>
            </a:lvl4pPr>
            <a:lvl5pPr algn="l" rtl="0" fontAlgn="base">
              <a:spcBef>
                <a:spcPct val="0"/>
              </a:spcBef>
              <a:spcAft>
                <a:spcPct val="0"/>
              </a:spcAft>
              <a:defRPr sz="3200" b="1">
                <a:solidFill>
                  <a:srgbClr val="003300"/>
                </a:solidFill>
                <a:latin typeface="Tahoma" panose="020B0604030504040204" pitchFamily="34" charset="0"/>
                <a:ea typeface="华文楷体" panose="02010600040101010101" pitchFamily="2" charset="-122"/>
              </a:defRPr>
            </a:lvl5pPr>
            <a:lvl6pPr marL="457200" algn="l" rtl="0" fontAlgn="base">
              <a:spcBef>
                <a:spcPct val="0"/>
              </a:spcBef>
              <a:spcAft>
                <a:spcPct val="0"/>
              </a:spcAft>
              <a:defRPr sz="3200" b="1">
                <a:solidFill>
                  <a:srgbClr val="003300"/>
                </a:solidFill>
                <a:latin typeface="Tahoma" panose="020B0604030504040204" pitchFamily="34" charset="0"/>
                <a:ea typeface="华文楷体" panose="02010600040101010101" pitchFamily="2" charset="-122"/>
              </a:defRPr>
            </a:lvl6pPr>
            <a:lvl7pPr marL="914400" algn="l" rtl="0" fontAlgn="base">
              <a:spcBef>
                <a:spcPct val="0"/>
              </a:spcBef>
              <a:spcAft>
                <a:spcPct val="0"/>
              </a:spcAft>
              <a:defRPr sz="3200" b="1">
                <a:solidFill>
                  <a:srgbClr val="003300"/>
                </a:solidFill>
                <a:latin typeface="Tahoma" panose="020B0604030504040204" pitchFamily="34" charset="0"/>
                <a:ea typeface="华文楷体" panose="02010600040101010101" pitchFamily="2" charset="-122"/>
              </a:defRPr>
            </a:lvl7pPr>
            <a:lvl8pPr marL="1371600" algn="l" rtl="0" fontAlgn="base">
              <a:spcBef>
                <a:spcPct val="0"/>
              </a:spcBef>
              <a:spcAft>
                <a:spcPct val="0"/>
              </a:spcAft>
              <a:defRPr sz="3200" b="1">
                <a:solidFill>
                  <a:srgbClr val="003300"/>
                </a:solidFill>
                <a:latin typeface="Tahoma" panose="020B0604030504040204" pitchFamily="34" charset="0"/>
                <a:ea typeface="华文楷体" panose="02010600040101010101" pitchFamily="2" charset="-122"/>
              </a:defRPr>
            </a:lvl8pPr>
            <a:lvl9pPr marL="1828800" algn="l" rtl="0" fontAlgn="base">
              <a:spcBef>
                <a:spcPct val="0"/>
              </a:spcBef>
              <a:spcAft>
                <a:spcPct val="0"/>
              </a:spcAft>
              <a:defRPr sz="3200" b="1">
                <a:solidFill>
                  <a:srgbClr val="003300"/>
                </a:solidFill>
                <a:latin typeface="Tahoma" panose="020B0604030504040204"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smtClean="0">
                <a:ln>
                  <a:noFill/>
                </a:ln>
                <a:solidFill>
                  <a:srgbClr val="003300"/>
                </a:solidFill>
                <a:effectLst/>
                <a:uLnTx/>
                <a:uFillTx/>
                <a:latin typeface="Tahoma"/>
                <a:ea typeface="华文楷体"/>
                <a:cs typeface="+mj-cs"/>
              </a:rPr>
              <a:t>有虚基类时的构造函数举例</a:t>
            </a:r>
          </a:p>
        </p:txBody>
      </p:sp>
      <p:sp>
        <p:nvSpPr>
          <p:cNvPr id="5" name="Rectangle 3"/>
          <p:cNvSpPr txBox="1">
            <a:spLocks noChangeArrowheads="1"/>
          </p:cNvSpPr>
          <p:nvPr/>
        </p:nvSpPr>
        <p:spPr bwMode="auto">
          <a:xfrm>
            <a:off x="683569" y="2065164"/>
            <a:ext cx="7776864" cy="4450449"/>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spAutoFit/>
          </a:bodyPr>
          <a:lstStyle>
            <a:lvl1pPr marL="342900" indent="-342900" algn="l" rtl="0" fontAlgn="base">
              <a:lnSpc>
                <a:spcPct val="115000"/>
              </a:lnSpc>
              <a:spcBef>
                <a:spcPct val="20000"/>
              </a:spcBef>
              <a:spcAft>
                <a:spcPct val="0"/>
              </a:spcAft>
              <a:buClr>
                <a:schemeClr val="folHlink"/>
              </a:buClr>
              <a:buSzPct val="60000"/>
              <a:buFont typeface="Wingdings" panose="05000000000000000000" pitchFamily="2" charset="2"/>
              <a:buChar char="n"/>
              <a:defRPr sz="3200" b="1" kern="1200">
                <a:solidFill>
                  <a:schemeClr val="tx2"/>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600" b="1" kern="1200">
                <a:solidFill>
                  <a:srgbClr val="800080"/>
                </a:solidFill>
                <a:latin typeface="+mn-lt"/>
                <a:ea typeface="+mj-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b="1" kern="1200">
                <a:solidFill>
                  <a:schemeClr val="tx2"/>
                </a:solidFill>
                <a:latin typeface="+mn-lt"/>
                <a:ea typeface="仿宋_GB2312" pitchFamily="49" charset="-122"/>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#include &lt;</a:t>
            </a:r>
            <a:r>
              <a:rPr kumimoji="0" lang="en-US" altLang="zh-CN" sz="2400" b="1" i="0" u="none" strike="noStrike" kern="1200" cap="none" spc="0" normalizeH="0" baseline="0" noProof="0" dirty="0" err="1" smtClean="0">
                <a:ln>
                  <a:noFill/>
                </a:ln>
                <a:solidFill>
                  <a:srgbClr val="333399"/>
                </a:solidFill>
                <a:effectLst/>
                <a:uLnTx/>
                <a:uFillTx/>
                <a:latin typeface="Tahoma"/>
                <a:ea typeface="华文中宋"/>
                <a:cs typeface="+mn-cs"/>
              </a:rPr>
              <a:t>iostream</a:t>
            </a: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&gt;</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using </a:t>
            </a:r>
            <a:r>
              <a:rPr kumimoji="0" lang="en-US" altLang="zh-CN" sz="2400" b="1" i="0" u="none" strike="noStrike" kern="1200" cap="none" spc="0" normalizeH="0" baseline="0" noProof="0" dirty="0" err="1" smtClean="0">
                <a:ln>
                  <a:noFill/>
                </a:ln>
                <a:solidFill>
                  <a:srgbClr val="333399"/>
                </a:solidFill>
                <a:effectLst/>
                <a:uLnTx/>
                <a:uFillTx/>
                <a:latin typeface="Tahoma"/>
                <a:ea typeface="华文中宋"/>
                <a:cs typeface="+mn-cs"/>
              </a:rPr>
              <a:t>namecpace</a:t>
            </a: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 </a:t>
            </a:r>
            <a:r>
              <a:rPr kumimoji="0" lang="en-US" altLang="zh-CN" sz="2400" b="1" i="0" u="none" strike="noStrike" kern="1200" cap="none" spc="0" normalizeH="0" baseline="0" noProof="0" dirty="0" err="1" smtClean="0">
                <a:ln>
                  <a:noFill/>
                </a:ln>
                <a:solidFill>
                  <a:srgbClr val="333399"/>
                </a:solidFill>
                <a:effectLst/>
                <a:uLnTx/>
                <a:uFillTx/>
                <a:latin typeface="Tahoma"/>
                <a:ea typeface="华文中宋"/>
                <a:cs typeface="+mn-cs"/>
              </a:rPr>
              <a:t>std</a:t>
            </a: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class B0 { 	// </a:t>
            </a:r>
            <a:r>
              <a:rPr kumimoji="0" lang="zh-CN" altLang="en-US" sz="2400" b="1" i="0" u="none" strike="noStrike" kern="1200" cap="none" spc="0" normalizeH="0" baseline="0" noProof="0" dirty="0" smtClean="0">
                <a:ln>
                  <a:noFill/>
                </a:ln>
                <a:solidFill>
                  <a:srgbClr val="333399"/>
                </a:solidFill>
                <a:effectLst/>
                <a:uLnTx/>
                <a:uFillTx/>
                <a:latin typeface="Tahoma"/>
                <a:ea typeface="华文中宋"/>
                <a:cs typeface="+mn-cs"/>
              </a:rPr>
              <a:t>声明基类</a:t>
            </a: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B0</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public:</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	</a:t>
            </a:r>
            <a:r>
              <a:rPr kumimoji="0" lang="en-US" altLang="zh-CN" sz="2400" b="1" i="0" u="none" strike="noStrike" kern="1200" cap="none" spc="0" normalizeH="0" baseline="0" noProof="0" dirty="0" err="1" smtClean="0">
                <a:ln>
                  <a:noFill/>
                </a:ln>
                <a:solidFill>
                  <a:srgbClr val="333399"/>
                </a:solidFill>
                <a:effectLst/>
                <a:uLnTx/>
                <a:uFillTx/>
                <a:latin typeface="Tahoma"/>
                <a:ea typeface="华文中宋"/>
                <a:cs typeface="+mn-cs"/>
              </a:rPr>
              <a:t>int</a:t>
            </a: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 </a:t>
            </a:r>
            <a:r>
              <a:rPr kumimoji="0" lang="en-US" altLang="zh-CN" sz="2400" b="1" i="0" u="none" strike="noStrike" kern="1200" cap="none" spc="0" normalizeH="0" baseline="0" noProof="0" dirty="0" err="1" smtClean="0">
                <a:ln>
                  <a:noFill/>
                </a:ln>
                <a:solidFill>
                  <a:srgbClr val="333399"/>
                </a:solidFill>
                <a:effectLst/>
                <a:uLnTx/>
                <a:uFillTx/>
                <a:latin typeface="Tahoma"/>
                <a:ea typeface="华文中宋"/>
                <a:cs typeface="+mn-cs"/>
              </a:rPr>
              <a:t>nV</a:t>
            </a: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	B0(</a:t>
            </a:r>
            <a:r>
              <a:rPr kumimoji="0" lang="en-US" altLang="zh-CN" sz="2400" b="1" i="0" u="none" strike="noStrike" kern="1200" cap="none" spc="0" normalizeH="0" baseline="0" noProof="0" dirty="0" err="1" smtClean="0">
                <a:ln>
                  <a:noFill/>
                </a:ln>
                <a:solidFill>
                  <a:srgbClr val="333399"/>
                </a:solidFill>
                <a:effectLst/>
                <a:uLnTx/>
                <a:uFillTx/>
                <a:latin typeface="Tahoma"/>
                <a:ea typeface="华文中宋"/>
                <a:cs typeface="+mn-cs"/>
              </a:rPr>
              <a:t>int</a:t>
            </a: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 n) { </a:t>
            </a:r>
            <a:r>
              <a:rPr kumimoji="0" lang="en-US" altLang="zh-CN" sz="2400" b="1" i="0" u="none" strike="noStrike" kern="1200" cap="none" spc="0" normalizeH="0" baseline="0" noProof="0" dirty="0" err="1" smtClean="0">
                <a:ln>
                  <a:noFill/>
                </a:ln>
                <a:solidFill>
                  <a:srgbClr val="333399"/>
                </a:solidFill>
                <a:effectLst/>
                <a:uLnTx/>
                <a:uFillTx/>
                <a:latin typeface="Tahoma"/>
                <a:ea typeface="华文中宋"/>
                <a:cs typeface="+mn-cs"/>
              </a:rPr>
              <a:t>nV</a:t>
            </a: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 = n;}</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	void fun( )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		</a:t>
            </a:r>
            <a:r>
              <a:rPr kumimoji="0" lang="en-US" altLang="zh-CN" sz="2400" b="1" i="0" u="none" strike="noStrike" kern="1200" cap="none" spc="0" normalizeH="0" baseline="0" noProof="0" dirty="0" err="1" smtClean="0">
                <a:ln>
                  <a:noFill/>
                </a:ln>
                <a:solidFill>
                  <a:srgbClr val="333399"/>
                </a:solidFill>
                <a:effectLst/>
                <a:uLnTx/>
                <a:uFillTx/>
                <a:latin typeface="Tahoma"/>
                <a:ea typeface="华文中宋"/>
                <a:cs typeface="+mn-cs"/>
              </a:rPr>
              <a:t>cout</a:t>
            </a: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 &lt;&lt; "Member of B0" &lt;&lt; </a:t>
            </a:r>
            <a:r>
              <a:rPr kumimoji="0" lang="en-US" altLang="zh-CN" sz="2400" b="1" i="0" u="none" strike="noStrike" kern="1200" cap="none" spc="0" normalizeH="0" baseline="0" noProof="0" dirty="0" err="1" smtClean="0">
                <a:ln>
                  <a:noFill/>
                </a:ln>
                <a:solidFill>
                  <a:srgbClr val="333399"/>
                </a:solidFill>
                <a:effectLst/>
                <a:uLnTx/>
                <a:uFillTx/>
                <a:latin typeface="Tahoma"/>
                <a:ea typeface="华文中宋"/>
                <a:cs typeface="+mn-cs"/>
              </a:rPr>
              <a:t>endl</a:t>
            </a: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400" b="1" i="0" u="none" strike="noStrike" kern="1200" cap="none" spc="0" normalizeH="0" baseline="0" noProof="0" dirty="0" smtClean="0">
                <a:ln>
                  <a:noFill/>
                </a:ln>
                <a:solidFill>
                  <a:srgbClr val="333399"/>
                </a:solidFill>
                <a:effectLst/>
                <a:uLnTx/>
                <a:uFillTx/>
                <a:latin typeface="Tahoma"/>
                <a:ea typeface="华文中宋"/>
                <a:cs typeface="+mn-cs"/>
              </a:rPr>
              <a:t>};</a:t>
            </a:r>
          </a:p>
        </p:txBody>
      </p:sp>
    </p:spTree>
    <p:extLst>
      <p:ext uri="{BB962C8B-B14F-4D97-AF65-F5344CB8AC3E}">
        <p14:creationId xmlns:p14="http://schemas.microsoft.com/office/powerpoint/2010/main" val="29703638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 </a:t>
            </a:r>
            <a:r>
              <a:rPr lang="zh-CN" altLang="en-US" dirty="0" smtClean="0"/>
              <a:t>多继承中的其它话题</a:t>
            </a:r>
            <a:endParaRPr lang="zh-CN" altLang="en-US" dirty="0"/>
          </a:p>
        </p:txBody>
      </p:sp>
      <p:sp>
        <p:nvSpPr>
          <p:cNvPr id="3" name="内容占位符 2"/>
          <p:cNvSpPr>
            <a:spLocks noGrp="1"/>
          </p:cNvSpPr>
          <p:nvPr>
            <p:ph idx="1"/>
          </p:nvPr>
        </p:nvSpPr>
        <p:spPr>
          <a:xfrm>
            <a:off x="457200" y="1007314"/>
            <a:ext cx="8229600" cy="693494"/>
          </a:xfrm>
        </p:spPr>
        <p:txBody>
          <a:bodyPr/>
          <a:lstStyle/>
          <a:p>
            <a:r>
              <a:rPr lang="en-US" altLang="zh-CN" dirty="0" smtClean="0"/>
              <a:t>12.4.2 </a:t>
            </a:r>
            <a:r>
              <a:rPr lang="zh-CN" altLang="zh-CN" dirty="0" smtClean="0"/>
              <a:t>最终</a:t>
            </a:r>
            <a:r>
              <a:rPr lang="zh-CN" altLang="zh-CN" dirty="0"/>
              <a:t>派生类对象的</a:t>
            </a:r>
            <a:r>
              <a:rPr lang="zh-CN" altLang="zh-CN" dirty="0" smtClean="0"/>
              <a:t>初始化</a:t>
            </a:r>
            <a:endParaRPr lang="en-US" altLang="zh-CN" dirty="0" smtClean="0"/>
          </a:p>
        </p:txBody>
      </p:sp>
      <p:sp>
        <p:nvSpPr>
          <p:cNvPr id="4" name="Rectangle 3"/>
          <p:cNvSpPr txBox="1">
            <a:spLocks noChangeArrowheads="1"/>
          </p:cNvSpPr>
          <p:nvPr/>
        </p:nvSpPr>
        <p:spPr bwMode="auto">
          <a:xfrm>
            <a:off x="805081" y="1556792"/>
            <a:ext cx="7526287" cy="5176802"/>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spAutoFit/>
          </a:bodyPr>
          <a:lstStyle>
            <a:lvl1pPr marL="342900" indent="-342900" algn="l" rtl="0" fontAlgn="base">
              <a:lnSpc>
                <a:spcPct val="115000"/>
              </a:lnSpc>
              <a:spcBef>
                <a:spcPct val="20000"/>
              </a:spcBef>
              <a:spcAft>
                <a:spcPct val="0"/>
              </a:spcAft>
              <a:buClr>
                <a:schemeClr val="folHlink"/>
              </a:buClr>
              <a:buSzPct val="60000"/>
              <a:buFont typeface="Wingdings" panose="05000000000000000000" pitchFamily="2" charset="2"/>
              <a:buChar char="n"/>
              <a:defRPr sz="3200" b="1" kern="1200">
                <a:solidFill>
                  <a:schemeClr val="tx2"/>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600" b="1" kern="1200">
                <a:solidFill>
                  <a:srgbClr val="800080"/>
                </a:solidFill>
                <a:latin typeface="+mn-lt"/>
                <a:ea typeface="+mj-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b="1" kern="1200">
                <a:solidFill>
                  <a:schemeClr val="tx2"/>
                </a:solidFill>
                <a:latin typeface="+mn-lt"/>
                <a:ea typeface="仿宋_GB2312" pitchFamily="49" charset="-122"/>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class B1: virtual public B0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public: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	B1(int a) : B0(a) {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	int nV1;</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class B2: virtual public B0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public: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	B2(int a) : B0(a) {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	int nV2;</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99"/>
                </a:solidFill>
                <a:effectLst/>
                <a:uLnTx/>
                <a:uFillTx/>
                <a:latin typeface="Tahoma"/>
                <a:ea typeface="华文中宋"/>
                <a:cs typeface="+mn-cs"/>
              </a:rPr>
              <a:t>};</a:t>
            </a:r>
            <a:endParaRPr kumimoji="0" lang="en-US" altLang="zh-CN" sz="2800" b="1" i="0" u="none" strike="noStrike" kern="1200" cap="none" spc="0" normalizeH="0" baseline="0" noProof="0" dirty="0" smtClean="0">
              <a:ln>
                <a:noFill/>
              </a:ln>
              <a:solidFill>
                <a:srgbClr val="333399"/>
              </a:solidFill>
              <a:effectLst/>
              <a:uLnTx/>
              <a:uFillTx/>
              <a:latin typeface="Tahoma"/>
              <a:ea typeface="华文中宋"/>
              <a:cs typeface="+mn-cs"/>
            </a:endParaRPr>
          </a:p>
        </p:txBody>
      </p:sp>
    </p:spTree>
    <p:extLst>
      <p:ext uri="{BB962C8B-B14F-4D97-AF65-F5344CB8AC3E}">
        <p14:creationId xmlns:p14="http://schemas.microsoft.com/office/powerpoint/2010/main" val="41461239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 </a:t>
            </a:r>
            <a:r>
              <a:rPr lang="zh-CN" altLang="en-US" dirty="0" smtClean="0"/>
              <a:t>多继承中的其它话题</a:t>
            </a:r>
            <a:endParaRPr lang="zh-CN" altLang="en-US" dirty="0"/>
          </a:p>
        </p:txBody>
      </p:sp>
      <p:sp>
        <p:nvSpPr>
          <p:cNvPr id="3" name="内容占位符 2"/>
          <p:cNvSpPr>
            <a:spLocks noGrp="1"/>
          </p:cNvSpPr>
          <p:nvPr>
            <p:ph idx="1"/>
          </p:nvPr>
        </p:nvSpPr>
        <p:spPr>
          <a:xfrm>
            <a:off x="457200" y="1007314"/>
            <a:ext cx="8229600" cy="693494"/>
          </a:xfrm>
        </p:spPr>
        <p:txBody>
          <a:bodyPr/>
          <a:lstStyle/>
          <a:p>
            <a:r>
              <a:rPr lang="en-US" altLang="zh-CN" dirty="0" smtClean="0"/>
              <a:t>12.4.2 </a:t>
            </a:r>
            <a:r>
              <a:rPr lang="zh-CN" altLang="zh-CN" dirty="0" smtClean="0"/>
              <a:t>最终</a:t>
            </a:r>
            <a:r>
              <a:rPr lang="zh-CN" altLang="zh-CN" dirty="0"/>
              <a:t>派生类对象的</a:t>
            </a:r>
            <a:r>
              <a:rPr lang="zh-CN" altLang="zh-CN" dirty="0" smtClean="0"/>
              <a:t>初始化</a:t>
            </a:r>
            <a:endParaRPr lang="en-US" altLang="zh-CN" dirty="0" smtClean="0"/>
          </a:p>
        </p:txBody>
      </p:sp>
      <p:sp>
        <p:nvSpPr>
          <p:cNvPr id="4" name="Rectangle 2"/>
          <p:cNvSpPr txBox="1">
            <a:spLocks noChangeArrowheads="1"/>
          </p:cNvSpPr>
          <p:nvPr/>
        </p:nvSpPr>
        <p:spPr bwMode="auto">
          <a:xfrm>
            <a:off x="457200" y="1772816"/>
            <a:ext cx="8497887" cy="4721292"/>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spAutoFit/>
          </a:bodyPr>
          <a:lstStyle>
            <a:lvl1pPr marL="342900" indent="-342900" algn="l" rtl="0" fontAlgn="base">
              <a:lnSpc>
                <a:spcPct val="115000"/>
              </a:lnSpc>
              <a:spcBef>
                <a:spcPct val="20000"/>
              </a:spcBef>
              <a:spcAft>
                <a:spcPct val="0"/>
              </a:spcAft>
              <a:buClr>
                <a:schemeClr val="folHlink"/>
              </a:buClr>
              <a:buSzPct val="60000"/>
              <a:buFont typeface="Wingdings" panose="05000000000000000000" pitchFamily="2" charset="2"/>
              <a:buChar char="n"/>
              <a:defRPr sz="3200" b="1" kern="1200">
                <a:solidFill>
                  <a:schemeClr val="tx2"/>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600" b="1" kern="1200">
                <a:solidFill>
                  <a:srgbClr val="800080"/>
                </a:solidFill>
                <a:latin typeface="+mn-lt"/>
                <a:ea typeface="+mj-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b="1" kern="1200">
                <a:solidFill>
                  <a:schemeClr val="tx2"/>
                </a:solidFill>
                <a:latin typeface="+mn-lt"/>
                <a:ea typeface="仿宋_GB2312" pitchFamily="49" charset="-122"/>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class D1: public B1, public B2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public: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	int nVd;</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	D1(int a) : B0(a), B1(a), B2(a){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	void fund( )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		cout &lt;&lt; "Member of D1" &lt;&lt; endl;</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a:t>
            </a:r>
            <a:endParaRPr kumimoji="0" lang="en-US" altLang="zh-CN" sz="3200" b="1" i="0" u="none" strike="noStrike" kern="1200" cap="none" spc="0" normalizeH="0" baseline="0" noProof="0" dirty="0" smtClean="0">
              <a:ln>
                <a:noFill/>
              </a:ln>
              <a:solidFill>
                <a:srgbClr val="333399"/>
              </a:solidFill>
              <a:effectLst/>
              <a:uLnTx/>
              <a:uFillTx/>
              <a:latin typeface="Tahoma"/>
              <a:ea typeface="华文中宋"/>
              <a:cs typeface="+mn-cs"/>
            </a:endParaRPr>
          </a:p>
        </p:txBody>
      </p:sp>
    </p:spTree>
    <p:extLst>
      <p:ext uri="{BB962C8B-B14F-4D97-AF65-F5344CB8AC3E}">
        <p14:creationId xmlns:p14="http://schemas.microsoft.com/office/powerpoint/2010/main" val="17083184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 </a:t>
            </a:r>
            <a:r>
              <a:rPr lang="zh-CN" altLang="en-US" dirty="0" smtClean="0"/>
              <a:t>多继承中的其它话题</a:t>
            </a:r>
            <a:endParaRPr lang="zh-CN" altLang="en-US" dirty="0"/>
          </a:p>
        </p:txBody>
      </p:sp>
      <p:sp>
        <p:nvSpPr>
          <p:cNvPr id="3" name="内容占位符 2"/>
          <p:cNvSpPr>
            <a:spLocks noGrp="1"/>
          </p:cNvSpPr>
          <p:nvPr>
            <p:ph idx="1"/>
          </p:nvPr>
        </p:nvSpPr>
        <p:spPr>
          <a:xfrm>
            <a:off x="457200" y="1007314"/>
            <a:ext cx="8229600" cy="693494"/>
          </a:xfrm>
        </p:spPr>
        <p:txBody>
          <a:bodyPr/>
          <a:lstStyle/>
          <a:p>
            <a:r>
              <a:rPr lang="en-US" altLang="zh-CN" dirty="0" smtClean="0"/>
              <a:t>12.4.2 </a:t>
            </a:r>
            <a:r>
              <a:rPr lang="zh-CN" altLang="zh-CN" dirty="0" smtClean="0"/>
              <a:t>最终</a:t>
            </a:r>
            <a:r>
              <a:rPr lang="zh-CN" altLang="zh-CN" dirty="0"/>
              <a:t>派生类对象的</a:t>
            </a:r>
            <a:r>
              <a:rPr lang="zh-CN" altLang="zh-CN" dirty="0" smtClean="0"/>
              <a:t>初始化</a:t>
            </a:r>
            <a:endParaRPr lang="en-US" altLang="zh-CN" dirty="0" smtClean="0"/>
          </a:p>
        </p:txBody>
      </p:sp>
      <p:sp>
        <p:nvSpPr>
          <p:cNvPr id="4" name="Rectangle 2"/>
          <p:cNvSpPr txBox="1">
            <a:spLocks noChangeArrowheads="1"/>
          </p:cNvSpPr>
          <p:nvPr/>
        </p:nvSpPr>
        <p:spPr bwMode="auto">
          <a:xfrm>
            <a:off x="1115616" y="2276872"/>
            <a:ext cx="6553200" cy="3281363"/>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spAutoFit/>
          </a:bodyPr>
          <a:lstStyle>
            <a:lvl1pPr marL="342900" indent="-342900" algn="l" rtl="0" fontAlgn="base">
              <a:lnSpc>
                <a:spcPct val="115000"/>
              </a:lnSpc>
              <a:spcBef>
                <a:spcPct val="20000"/>
              </a:spcBef>
              <a:spcAft>
                <a:spcPct val="0"/>
              </a:spcAft>
              <a:buClr>
                <a:schemeClr val="folHlink"/>
              </a:buClr>
              <a:buSzPct val="60000"/>
              <a:buFont typeface="Wingdings" panose="05000000000000000000" pitchFamily="2" charset="2"/>
              <a:buChar char="n"/>
              <a:defRPr sz="3200" b="1" kern="1200">
                <a:solidFill>
                  <a:schemeClr val="tx2"/>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600" b="1" kern="1200">
                <a:solidFill>
                  <a:srgbClr val="800080"/>
                </a:solidFill>
                <a:latin typeface="+mn-lt"/>
                <a:ea typeface="+mj-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b="1" kern="1200">
                <a:solidFill>
                  <a:schemeClr val="tx2"/>
                </a:solidFill>
                <a:latin typeface="+mn-lt"/>
                <a:ea typeface="仿宋_GB2312" pitchFamily="49" charset="-122"/>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5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void main( ) {</a:t>
            </a:r>
          </a:p>
          <a:p>
            <a:pPr marL="342900" marR="0" lvl="0" indent="-342900" algn="l" defTabSz="914400" rtl="0" eaLnBrk="1" fontAlgn="base" latinLnBrk="0" hangingPunct="1">
              <a:lnSpc>
                <a:spcPct val="115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	D1 d1(1);	</a:t>
            </a:r>
          </a:p>
          <a:p>
            <a:pPr marL="342900" marR="0" lvl="0" indent="-342900" algn="l" defTabSz="914400" rtl="0" eaLnBrk="1" fontAlgn="base" latinLnBrk="0" hangingPunct="1">
              <a:lnSpc>
                <a:spcPct val="115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	d1.nV = 2;</a:t>
            </a:r>
          </a:p>
          <a:p>
            <a:pPr marL="342900" marR="0" lvl="0" indent="-342900" algn="l" defTabSz="914400" rtl="0" eaLnBrk="1" fontAlgn="base" latinLnBrk="0" hangingPunct="1">
              <a:lnSpc>
                <a:spcPct val="115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	d1.fun( );</a:t>
            </a:r>
          </a:p>
          <a:p>
            <a:pPr marL="342900" marR="0" lvl="0" indent="-342900" algn="l" defTabSz="914400" rtl="0" eaLnBrk="1" fontAlgn="base" latinLnBrk="0" hangingPunct="1">
              <a:lnSpc>
                <a:spcPct val="115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a:t>
            </a:r>
            <a:endParaRPr kumimoji="0" lang="en-US" altLang="zh-CN" sz="3200" b="1" i="0" u="none" strike="noStrike" kern="1200" cap="none" spc="0" normalizeH="0" baseline="0" noProof="0" dirty="0" smtClean="0">
              <a:ln>
                <a:noFill/>
              </a:ln>
              <a:solidFill>
                <a:srgbClr val="333399"/>
              </a:solidFill>
              <a:effectLst/>
              <a:uLnTx/>
              <a:uFillTx/>
              <a:latin typeface="Tahoma"/>
              <a:ea typeface="华文中宋"/>
              <a:cs typeface="+mn-cs"/>
            </a:endParaRPr>
          </a:p>
        </p:txBody>
      </p:sp>
    </p:spTree>
    <p:extLst>
      <p:ext uri="{BB962C8B-B14F-4D97-AF65-F5344CB8AC3E}">
        <p14:creationId xmlns:p14="http://schemas.microsoft.com/office/powerpoint/2010/main" val="1546757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 </a:t>
            </a:r>
            <a:r>
              <a:rPr lang="zh-CN" altLang="en-US" dirty="0" smtClean="0"/>
              <a:t>多继承中的其它话题</a:t>
            </a:r>
            <a:endParaRPr lang="zh-CN" altLang="en-US" dirty="0"/>
          </a:p>
        </p:txBody>
      </p:sp>
      <p:pic>
        <p:nvPicPr>
          <p:cNvPr id="4" name="图片 3"/>
          <p:cNvPicPr>
            <a:picLocks noChangeAspect="1"/>
          </p:cNvPicPr>
          <p:nvPr/>
        </p:nvPicPr>
        <p:blipFill>
          <a:blip r:embed="rId3"/>
          <a:stretch>
            <a:fillRect/>
          </a:stretch>
        </p:blipFill>
        <p:spPr>
          <a:xfrm>
            <a:off x="179511" y="1700808"/>
            <a:ext cx="8849161" cy="4608512"/>
          </a:xfrm>
          <a:prstGeom prst="rect">
            <a:avLst/>
          </a:prstGeom>
        </p:spPr>
      </p:pic>
      <p:sp>
        <p:nvSpPr>
          <p:cNvPr id="5" name="内容占位符 4"/>
          <p:cNvSpPr>
            <a:spLocks noGrp="1"/>
          </p:cNvSpPr>
          <p:nvPr>
            <p:ph idx="1"/>
          </p:nvPr>
        </p:nvSpPr>
        <p:spPr>
          <a:xfrm>
            <a:off x="457200" y="1007314"/>
            <a:ext cx="8229600" cy="549478"/>
          </a:xfrm>
        </p:spPr>
        <p:txBody>
          <a:bodyPr/>
          <a:lstStyle/>
          <a:p>
            <a:r>
              <a:rPr lang="zh-CN" altLang="en-US" dirty="0" smtClean="0"/>
              <a:t>课堂练习</a:t>
            </a:r>
            <a:endParaRPr lang="zh-CN" altLang="en-US" dirty="0"/>
          </a:p>
        </p:txBody>
      </p:sp>
    </p:spTree>
    <p:extLst>
      <p:ext uri="{BB962C8B-B14F-4D97-AF65-F5344CB8AC3E}">
        <p14:creationId xmlns:p14="http://schemas.microsoft.com/office/powerpoint/2010/main" val="2856507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 </a:t>
            </a:r>
            <a:r>
              <a:rPr lang="zh-CN" altLang="en-US" dirty="0" smtClean="0"/>
              <a:t>问题引入</a:t>
            </a:r>
            <a:endParaRPr lang="zh-CN" altLang="en-US" dirty="0"/>
          </a:p>
        </p:txBody>
      </p:sp>
      <p:sp>
        <p:nvSpPr>
          <p:cNvPr id="3" name="内容占位符 2"/>
          <p:cNvSpPr>
            <a:spLocks noGrp="1"/>
          </p:cNvSpPr>
          <p:nvPr>
            <p:ph idx="1"/>
          </p:nvPr>
        </p:nvSpPr>
        <p:spPr/>
        <p:txBody>
          <a:bodyPr/>
          <a:lstStyle/>
          <a:p>
            <a:r>
              <a:rPr lang="zh-CN" altLang="zh-CN" dirty="0"/>
              <a:t>【案例分析】</a:t>
            </a:r>
            <a:r>
              <a:rPr lang="zh-CN" altLang="zh-CN" dirty="0" smtClean="0"/>
              <a:t>不能</a:t>
            </a:r>
            <a:r>
              <a:rPr lang="zh-CN" altLang="zh-CN" dirty="0"/>
              <a:t>采用这样的继承方式：</a:t>
            </a:r>
            <a:r>
              <a:rPr lang="en-US" altLang="zh-CN" dirty="0" err="1"/>
              <a:t>liger→lion→tiger→felid→carnivore</a:t>
            </a:r>
            <a:r>
              <a:rPr lang="zh-CN" altLang="zh-CN" dirty="0"/>
              <a:t>，因为这违背了接口隔离原则。那么这样做才是正解？</a:t>
            </a:r>
          </a:p>
          <a:p>
            <a:r>
              <a:rPr lang="zh-CN" altLang="zh-CN" dirty="0" smtClean="0"/>
              <a:t>上述</a:t>
            </a:r>
            <a:r>
              <a:rPr lang="zh-CN" altLang="zh-CN" dirty="0"/>
              <a:t>代码描述的是一种单继承关系。很明显，单继承无法使派生类同时获得来自于多个基类的属性。因此，解决方案就是使用多继承。</a:t>
            </a:r>
            <a:r>
              <a:rPr lang="en-US" altLang="zh-CN" dirty="0"/>
              <a:t>C++</a:t>
            </a:r>
            <a:r>
              <a:rPr lang="zh-CN" altLang="zh-CN" dirty="0"/>
              <a:t>支持这种继承方式。</a:t>
            </a:r>
            <a:endParaRPr lang="zh-CN" altLang="zh-CN" dirty="0">
              <a:solidFill>
                <a:srgbClr val="FF0000"/>
              </a:solidFill>
            </a:endParaRPr>
          </a:p>
        </p:txBody>
      </p:sp>
    </p:spTree>
    <p:extLst>
      <p:ext uri="{BB962C8B-B14F-4D97-AF65-F5344CB8AC3E}">
        <p14:creationId xmlns:p14="http://schemas.microsoft.com/office/powerpoint/2010/main" val="3632160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 </a:t>
            </a:r>
            <a:r>
              <a:rPr lang="zh-CN" altLang="en-US" dirty="0" smtClean="0"/>
              <a:t>多继承的概念</a:t>
            </a:r>
            <a:endParaRPr lang="zh-CN" altLang="en-US" dirty="0"/>
          </a:p>
        </p:txBody>
      </p:sp>
      <p:sp>
        <p:nvSpPr>
          <p:cNvPr id="3" name="内容占位符 2"/>
          <p:cNvSpPr>
            <a:spLocks noGrp="1"/>
          </p:cNvSpPr>
          <p:nvPr>
            <p:ph idx="1"/>
          </p:nvPr>
        </p:nvSpPr>
        <p:spPr>
          <a:xfrm>
            <a:off x="457200" y="1007314"/>
            <a:ext cx="8229600" cy="4509918"/>
          </a:xfrm>
        </p:spPr>
        <p:txBody>
          <a:bodyPr/>
          <a:lstStyle/>
          <a:p>
            <a:pPr lvl="0"/>
            <a:r>
              <a:rPr lang="en-US" altLang="zh-CN" dirty="0"/>
              <a:t>12.2.1 </a:t>
            </a:r>
            <a:r>
              <a:rPr lang="zh-CN" altLang="zh-CN" dirty="0"/>
              <a:t>多继承的语法</a:t>
            </a:r>
            <a:endParaRPr lang="en-US" altLang="zh-CN" dirty="0" smtClean="0"/>
          </a:p>
          <a:p>
            <a:pPr lvl="0"/>
            <a:r>
              <a:rPr lang="en-US" altLang="zh-CN" dirty="0" smtClean="0"/>
              <a:t>C</a:t>
            </a:r>
            <a:r>
              <a:rPr lang="en-US" altLang="zh-CN" dirty="0"/>
              <a:t>++</a:t>
            </a:r>
            <a:r>
              <a:rPr lang="zh-CN" altLang="zh-CN" dirty="0"/>
              <a:t>为多继承提供了完整的语法支持，其语法如下：</a:t>
            </a:r>
          </a:p>
          <a:p>
            <a:r>
              <a:rPr lang="en-US" altLang="zh-CN" dirty="0"/>
              <a:t>class </a:t>
            </a:r>
            <a:r>
              <a:rPr lang="zh-CN" altLang="zh-CN" dirty="0"/>
              <a:t>类名</a:t>
            </a:r>
            <a:r>
              <a:rPr lang="en-US" altLang="zh-CN" dirty="0"/>
              <a:t> : </a:t>
            </a:r>
            <a:r>
              <a:rPr lang="en-US" altLang="zh-CN" dirty="0">
                <a:solidFill>
                  <a:srgbClr val="FF0000"/>
                </a:solidFill>
              </a:rPr>
              <a:t>&lt;access&gt; </a:t>
            </a:r>
            <a:r>
              <a:rPr lang="zh-CN" altLang="zh-CN" dirty="0">
                <a:solidFill>
                  <a:srgbClr val="FF0000"/>
                </a:solidFill>
              </a:rPr>
              <a:t>基类名</a:t>
            </a:r>
            <a:r>
              <a:rPr lang="en-US" altLang="zh-CN" dirty="0">
                <a:solidFill>
                  <a:srgbClr val="FF0000"/>
                </a:solidFill>
              </a:rPr>
              <a:t>, &lt;access&gt; </a:t>
            </a:r>
            <a:r>
              <a:rPr lang="zh-CN" altLang="zh-CN" dirty="0">
                <a:solidFill>
                  <a:srgbClr val="FF0000"/>
                </a:solidFill>
              </a:rPr>
              <a:t>基类名</a:t>
            </a:r>
            <a:r>
              <a:rPr lang="en-US" altLang="zh-CN" dirty="0">
                <a:solidFill>
                  <a:srgbClr val="FF0000"/>
                </a:solidFill>
              </a:rPr>
              <a:t>, …</a:t>
            </a:r>
            <a:endParaRPr lang="zh-CN" altLang="zh-CN" dirty="0">
              <a:solidFill>
                <a:srgbClr val="FF0000"/>
              </a:solidFill>
            </a:endParaRPr>
          </a:p>
          <a:p>
            <a:r>
              <a:rPr lang="en-US" altLang="zh-CN" dirty="0" smtClean="0"/>
              <a:t>{</a:t>
            </a:r>
          </a:p>
          <a:p>
            <a:r>
              <a:rPr lang="zh-CN" altLang="en-US" dirty="0"/>
              <a:t>成员声明</a:t>
            </a:r>
            <a:r>
              <a:rPr lang="zh-CN" altLang="en-US" dirty="0" smtClean="0"/>
              <a:t>；</a:t>
            </a:r>
            <a:endParaRPr lang="zh-CN" altLang="zh-CN" dirty="0"/>
          </a:p>
          <a:p>
            <a:r>
              <a:rPr lang="en-US" altLang="zh-CN" dirty="0"/>
              <a:t>};</a:t>
            </a:r>
            <a:endParaRPr lang="zh-CN" altLang="zh-CN" dirty="0">
              <a:solidFill>
                <a:srgbClr val="FF0000"/>
              </a:solidFill>
            </a:endParaRPr>
          </a:p>
        </p:txBody>
      </p:sp>
      <p:sp>
        <p:nvSpPr>
          <p:cNvPr id="4" name="矩形 3"/>
          <p:cNvSpPr/>
          <p:nvPr/>
        </p:nvSpPr>
        <p:spPr>
          <a:xfrm>
            <a:off x="611560" y="5544632"/>
            <a:ext cx="7776864" cy="1077218"/>
          </a:xfrm>
          <a:prstGeom prst="rect">
            <a:avLst/>
          </a:prstGeom>
          <a:solidFill>
            <a:srgbClr val="FFFF00"/>
          </a:solidFill>
        </p:spPr>
        <p:txBody>
          <a:bodyPr wrap="square">
            <a:spAutoFit/>
          </a:bodyPr>
          <a:lstStyle/>
          <a:p>
            <a:r>
              <a:rPr lang="zh-CN" altLang="en-US" sz="3200" b="1" dirty="0">
                <a:latin typeface="微软雅黑" panose="020B0503020204020204" pitchFamily="34" charset="-122"/>
                <a:ea typeface="微软雅黑" panose="020B0503020204020204" pitchFamily="34" charset="-122"/>
              </a:rPr>
              <a:t>注意：每一个“继承方式”，只用于限制对紧随其后之基类的继承。</a:t>
            </a:r>
          </a:p>
        </p:txBody>
      </p:sp>
    </p:spTree>
    <p:extLst>
      <p:ext uri="{BB962C8B-B14F-4D97-AF65-F5344CB8AC3E}">
        <p14:creationId xmlns:p14="http://schemas.microsoft.com/office/powerpoint/2010/main" val="285932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 </a:t>
            </a:r>
            <a:r>
              <a:rPr lang="zh-CN" altLang="en-US" dirty="0" smtClean="0"/>
              <a:t>多继承的概念</a:t>
            </a:r>
            <a:endParaRPr lang="zh-CN" altLang="en-US" dirty="0"/>
          </a:p>
        </p:txBody>
      </p:sp>
      <p:sp>
        <p:nvSpPr>
          <p:cNvPr id="3" name="内容占位符 2"/>
          <p:cNvSpPr>
            <a:spLocks noGrp="1"/>
          </p:cNvSpPr>
          <p:nvPr>
            <p:ph idx="1"/>
          </p:nvPr>
        </p:nvSpPr>
        <p:spPr>
          <a:xfrm>
            <a:off x="457200" y="1007314"/>
            <a:ext cx="8229600" cy="621486"/>
          </a:xfrm>
        </p:spPr>
        <p:txBody>
          <a:bodyPr/>
          <a:lstStyle/>
          <a:p>
            <a:pPr lvl="0"/>
            <a:r>
              <a:rPr lang="en-US" altLang="zh-CN" dirty="0"/>
              <a:t>12.2.1 </a:t>
            </a:r>
            <a:r>
              <a:rPr lang="zh-CN" altLang="zh-CN" dirty="0"/>
              <a:t>多继承的</a:t>
            </a:r>
            <a:r>
              <a:rPr lang="zh-CN" altLang="zh-CN" dirty="0" smtClean="0"/>
              <a:t>语法</a:t>
            </a:r>
            <a:endParaRPr lang="en-US" altLang="zh-CN" dirty="0" smtClean="0"/>
          </a:p>
        </p:txBody>
      </p:sp>
      <p:grpSp>
        <p:nvGrpSpPr>
          <p:cNvPr id="7" name="组合 6"/>
          <p:cNvGrpSpPr/>
          <p:nvPr/>
        </p:nvGrpSpPr>
        <p:grpSpPr>
          <a:xfrm>
            <a:off x="643789" y="1628800"/>
            <a:ext cx="7848872" cy="5031480"/>
            <a:chOff x="467544" y="1626520"/>
            <a:chExt cx="7848872" cy="5031480"/>
          </a:xfrm>
          <a:solidFill>
            <a:schemeClr val="bg1"/>
          </a:solidFill>
        </p:grpSpPr>
        <p:sp>
          <p:nvSpPr>
            <p:cNvPr id="5" name="Rectangle 3"/>
            <p:cNvSpPr txBox="1">
              <a:spLocks noChangeArrowheads="1"/>
            </p:cNvSpPr>
            <p:nvPr/>
          </p:nvSpPr>
          <p:spPr bwMode="auto">
            <a:xfrm>
              <a:off x="467544" y="1628800"/>
              <a:ext cx="3801616" cy="5029200"/>
            </a:xfrm>
            <a:prstGeom prst="rect">
              <a:avLst/>
            </a:prstGeom>
            <a:grp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sz="18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sz="1800" b="1">
                  <a:solidFill>
                    <a:schemeClr val="tx1"/>
                  </a:solidFill>
                  <a:latin typeface="+mn-lt"/>
                  <a:ea typeface="+mn-ea"/>
                </a:defRPr>
              </a:lvl5pPr>
              <a:lvl6pPr marL="2514600" indent="-228600" algn="l" rtl="0" fontAlgn="base">
                <a:spcBef>
                  <a:spcPct val="20000"/>
                </a:spcBef>
                <a:spcAft>
                  <a:spcPct val="0"/>
                </a:spcAft>
                <a:buClr>
                  <a:schemeClr val="hlink"/>
                </a:buClr>
                <a:buSzPct val="100000"/>
                <a:buChar char="–"/>
                <a:defRPr kumimoji="1" sz="1800" b="1">
                  <a:solidFill>
                    <a:schemeClr val="tx1"/>
                  </a:solidFill>
                  <a:latin typeface="+mn-lt"/>
                  <a:ea typeface="+mn-ea"/>
                </a:defRPr>
              </a:lvl6pPr>
              <a:lvl7pPr marL="2971800" indent="-228600" algn="l" rtl="0" fontAlgn="base">
                <a:spcBef>
                  <a:spcPct val="20000"/>
                </a:spcBef>
                <a:spcAft>
                  <a:spcPct val="0"/>
                </a:spcAft>
                <a:buClr>
                  <a:schemeClr val="hlink"/>
                </a:buClr>
                <a:buSzPct val="100000"/>
                <a:buChar char="–"/>
                <a:defRPr kumimoji="1" sz="1800" b="1">
                  <a:solidFill>
                    <a:schemeClr val="tx1"/>
                  </a:solidFill>
                  <a:latin typeface="+mn-lt"/>
                  <a:ea typeface="+mn-ea"/>
                </a:defRPr>
              </a:lvl7pPr>
              <a:lvl8pPr marL="3429000" indent="-228600" algn="l" rtl="0" fontAlgn="base">
                <a:spcBef>
                  <a:spcPct val="20000"/>
                </a:spcBef>
                <a:spcAft>
                  <a:spcPct val="0"/>
                </a:spcAft>
                <a:buClr>
                  <a:schemeClr val="hlink"/>
                </a:buClr>
                <a:buSzPct val="100000"/>
                <a:buChar char="–"/>
                <a:defRPr kumimoji="1" sz="1800" b="1">
                  <a:solidFill>
                    <a:schemeClr val="tx1"/>
                  </a:solidFill>
                  <a:latin typeface="+mn-lt"/>
                  <a:ea typeface="+mn-ea"/>
                </a:defRPr>
              </a:lvl8pPr>
              <a:lvl9pPr marL="3886200" indent="-228600" algn="l" rtl="0" fontAlgn="base">
                <a:spcBef>
                  <a:spcPct val="20000"/>
                </a:spcBef>
                <a:spcAft>
                  <a:spcPct val="0"/>
                </a:spcAft>
                <a:buClr>
                  <a:schemeClr val="hlink"/>
                </a:buClr>
                <a:buSzPct val="100000"/>
                <a:buChar char="–"/>
                <a:defRPr kumimoji="1" sz="1800"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class A{</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public:</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void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setA</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int</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void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showA</a:t>
              </a:r>
              <a:r>
                <a:rPr kumimoji="1" lang="zh-CN" altLang="en-US"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private:</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int</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a;</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class B{</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public:</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void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setB</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int</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void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showB</a:t>
              </a:r>
              <a:r>
                <a:rPr kumimoji="1" lang="zh-CN" altLang="en-US"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a:t>
              </a:r>
            </a:p>
          </p:txBody>
        </p:sp>
        <p:sp>
          <p:nvSpPr>
            <p:cNvPr id="6" name="Rectangle 4"/>
            <p:cNvSpPr txBox="1">
              <a:spLocks noChangeArrowheads="1"/>
            </p:cNvSpPr>
            <p:nvPr/>
          </p:nvSpPr>
          <p:spPr bwMode="auto">
            <a:xfrm>
              <a:off x="4269160" y="1626520"/>
              <a:ext cx="4047256" cy="5029200"/>
            </a:xfrm>
            <a:prstGeom prst="rect">
              <a:avLst/>
            </a:prstGeom>
            <a:grp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sz="18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sz="1800" b="1">
                  <a:solidFill>
                    <a:schemeClr val="tx1"/>
                  </a:solidFill>
                  <a:latin typeface="+mn-lt"/>
                  <a:ea typeface="+mn-ea"/>
                </a:defRPr>
              </a:lvl5pPr>
              <a:lvl6pPr marL="2514600" indent="-228600" algn="l" rtl="0" fontAlgn="base">
                <a:spcBef>
                  <a:spcPct val="20000"/>
                </a:spcBef>
                <a:spcAft>
                  <a:spcPct val="0"/>
                </a:spcAft>
                <a:buClr>
                  <a:schemeClr val="hlink"/>
                </a:buClr>
                <a:buSzPct val="100000"/>
                <a:buChar char="–"/>
                <a:defRPr kumimoji="1" sz="1800" b="1">
                  <a:solidFill>
                    <a:schemeClr val="tx1"/>
                  </a:solidFill>
                  <a:latin typeface="+mn-lt"/>
                  <a:ea typeface="+mn-ea"/>
                </a:defRPr>
              </a:lvl6pPr>
              <a:lvl7pPr marL="2971800" indent="-228600" algn="l" rtl="0" fontAlgn="base">
                <a:spcBef>
                  <a:spcPct val="20000"/>
                </a:spcBef>
                <a:spcAft>
                  <a:spcPct val="0"/>
                </a:spcAft>
                <a:buClr>
                  <a:schemeClr val="hlink"/>
                </a:buClr>
                <a:buSzPct val="100000"/>
                <a:buChar char="–"/>
                <a:defRPr kumimoji="1" sz="1800" b="1">
                  <a:solidFill>
                    <a:schemeClr val="tx1"/>
                  </a:solidFill>
                  <a:latin typeface="+mn-lt"/>
                  <a:ea typeface="+mn-ea"/>
                </a:defRPr>
              </a:lvl7pPr>
              <a:lvl8pPr marL="3429000" indent="-228600" algn="l" rtl="0" fontAlgn="base">
                <a:spcBef>
                  <a:spcPct val="20000"/>
                </a:spcBef>
                <a:spcAft>
                  <a:spcPct val="0"/>
                </a:spcAft>
                <a:buClr>
                  <a:schemeClr val="hlink"/>
                </a:buClr>
                <a:buSzPct val="100000"/>
                <a:buChar char="–"/>
                <a:defRPr kumimoji="1" sz="1800" b="1">
                  <a:solidFill>
                    <a:schemeClr val="tx1"/>
                  </a:solidFill>
                  <a:latin typeface="+mn-lt"/>
                  <a:ea typeface="+mn-ea"/>
                </a:defRPr>
              </a:lvl8pPr>
              <a:lvl9pPr marL="3886200" indent="-228600" algn="l" rtl="0" fontAlgn="base">
                <a:spcBef>
                  <a:spcPct val="20000"/>
                </a:spcBef>
                <a:spcAft>
                  <a:spcPct val="0"/>
                </a:spcAft>
                <a:buClr>
                  <a:schemeClr val="hlink"/>
                </a:buClr>
                <a:buSzPct val="100000"/>
                <a:buChar char="–"/>
                <a:defRPr kumimoji="1" sz="1800"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private:</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int</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b;</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class C : public A, private B{</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public:</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void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setC</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int</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int</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int</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void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showC</a:t>
              </a:r>
              <a:r>
                <a:rPr kumimoji="1" lang="zh-CN" altLang="en-US"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private:</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int</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c;</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a:t>
              </a:r>
            </a:p>
          </p:txBody>
        </p:sp>
      </p:grpSp>
    </p:spTree>
    <p:extLst>
      <p:ext uri="{BB962C8B-B14F-4D97-AF65-F5344CB8AC3E}">
        <p14:creationId xmlns:p14="http://schemas.microsoft.com/office/powerpoint/2010/main" val="3452100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 </a:t>
            </a:r>
            <a:r>
              <a:rPr lang="zh-CN" altLang="en-US" dirty="0" smtClean="0"/>
              <a:t>多继承的概念</a:t>
            </a:r>
            <a:endParaRPr lang="zh-CN" altLang="en-US" dirty="0"/>
          </a:p>
        </p:txBody>
      </p:sp>
      <p:sp>
        <p:nvSpPr>
          <p:cNvPr id="3" name="内容占位符 2"/>
          <p:cNvSpPr>
            <a:spLocks noGrp="1"/>
          </p:cNvSpPr>
          <p:nvPr>
            <p:ph idx="1"/>
          </p:nvPr>
        </p:nvSpPr>
        <p:spPr>
          <a:xfrm>
            <a:off x="457200" y="1007314"/>
            <a:ext cx="8229600" cy="621486"/>
          </a:xfrm>
        </p:spPr>
        <p:txBody>
          <a:bodyPr/>
          <a:lstStyle/>
          <a:p>
            <a:pPr lvl="0"/>
            <a:r>
              <a:rPr lang="en-US" altLang="zh-CN" dirty="0"/>
              <a:t>12.2.1 </a:t>
            </a:r>
            <a:r>
              <a:rPr lang="zh-CN" altLang="zh-CN" dirty="0"/>
              <a:t>多继承的</a:t>
            </a:r>
            <a:r>
              <a:rPr lang="zh-CN" altLang="zh-CN" dirty="0" smtClean="0"/>
              <a:t>语法</a:t>
            </a:r>
            <a:endParaRPr lang="en-US" altLang="zh-CN" dirty="0" smtClean="0"/>
          </a:p>
        </p:txBody>
      </p:sp>
      <p:grpSp>
        <p:nvGrpSpPr>
          <p:cNvPr id="4" name="组合 3"/>
          <p:cNvGrpSpPr/>
          <p:nvPr/>
        </p:nvGrpSpPr>
        <p:grpSpPr>
          <a:xfrm>
            <a:off x="594400" y="1609175"/>
            <a:ext cx="8160880" cy="5248825"/>
            <a:chOff x="594400" y="1609175"/>
            <a:chExt cx="8160880" cy="5248825"/>
          </a:xfrm>
        </p:grpSpPr>
        <p:sp>
          <p:nvSpPr>
            <p:cNvPr id="8" name="Rectangle 2"/>
            <p:cNvSpPr txBox="1">
              <a:spLocks noChangeArrowheads="1"/>
            </p:cNvSpPr>
            <p:nvPr/>
          </p:nvSpPr>
          <p:spPr bwMode="auto">
            <a:xfrm>
              <a:off x="594400" y="1612816"/>
              <a:ext cx="4191000" cy="5245184"/>
            </a:xfrm>
            <a:prstGeom prst="rect">
              <a:avLst/>
            </a:prstGeom>
            <a:solidFill>
              <a:schemeClr val="bg1"/>
            </a:solidFill>
            <a:ln w="38100">
              <a:solidFill>
                <a:srgbClr val="FF0000"/>
              </a:solid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sz="18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sz="1800" b="1">
                  <a:solidFill>
                    <a:schemeClr val="tx1"/>
                  </a:solidFill>
                  <a:latin typeface="+mn-lt"/>
                  <a:ea typeface="+mn-ea"/>
                </a:defRPr>
              </a:lvl5pPr>
              <a:lvl6pPr marL="2514600" indent="-228600" algn="l" rtl="0" fontAlgn="base">
                <a:spcBef>
                  <a:spcPct val="20000"/>
                </a:spcBef>
                <a:spcAft>
                  <a:spcPct val="0"/>
                </a:spcAft>
                <a:buClr>
                  <a:schemeClr val="hlink"/>
                </a:buClr>
                <a:buSzPct val="100000"/>
                <a:buChar char="–"/>
                <a:defRPr kumimoji="1" sz="1800" b="1">
                  <a:solidFill>
                    <a:schemeClr val="tx1"/>
                  </a:solidFill>
                  <a:latin typeface="+mn-lt"/>
                  <a:ea typeface="+mn-ea"/>
                </a:defRPr>
              </a:lvl6pPr>
              <a:lvl7pPr marL="2971800" indent="-228600" algn="l" rtl="0" fontAlgn="base">
                <a:spcBef>
                  <a:spcPct val="20000"/>
                </a:spcBef>
                <a:spcAft>
                  <a:spcPct val="0"/>
                </a:spcAft>
                <a:buClr>
                  <a:schemeClr val="hlink"/>
                </a:buClr>
                <a:buSzPct val="100000"/>
                <a:buChar char="–"/>
                <a:defRPr kumimoji="1" sz="1800" b="1">
                  <a:solidFill>
                    <a:schemeClr val="tx1"/>
                  </a:solidFill>
                  <a:latin typeface="+mn-lt"/>
                  <a:ea typeface="+mn-ea"/>
                </a:defRPr>
              </a:lvl7pPr>
              <a:lvl8pPr marL="3429000" indent="-228600" algn="l" rtl="0" fontAlgn="base">
                <a:spcBef>
                  <a:spcPct val="20000"/>
                </a:spcBef>
                <a:spcAft>
                  <a:spcPct val="0"/>
                </a:spcAft>
                <a:buClr>
                  <a:schemeClr val="hlink"/>
                </a:buClr>
                <a:buSzPct val="100000"/>
                <a:buChar char="–"/>
                <a:defRPr kumimoji="1" sz="1800" b="1">
                  <a:solidFill>
                    <a:schemeClr val="tx1"/>
                  </a:solidFill>
                  <a:latin typeface="+mn-lt"/>
                  <a:ea typeface="+mn-ea"/>
                </a:defRPr>
              </a:lvl8pPr>
              <a:lvl9pPr marL="3886200" indent="-228600" algn="l" rtl="0" fontAlgn="base">
                <a:spcBef>
                  <a:spcPct val="20000"/>
                </a:spcBef>
                <a:spcAft>
                  <a:spcPct val="0"/>
                </a:spcAft>
                <a:buClr>
                  <a:schemeClr val="hlink"/>
                </a:buClr>
                <a:buSzPct val="100000"/>
                <a:buChar char="–"/>
                <a:defRPr kumimoji="1" sz="1800"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000" b="1" i="0" u="none" strike="noStrike" kern="0" cap="none" spc="0" normalizeH="0" baseline="0" noProof="0" dirty="0" smtClean="0">
                  <a:ln>
                    <a:noFill/>
                  </a:ln>
                  <a:solidFill>
                    <a:srgbClr val="000000"/>
                  </a:solidFill>
                  <a:effectLst/>
                  <a:uLnTx/>
                  <a:uFillTx/>
                  <a:latin typeface="Arial"/>
                  <a:ea typeface="宋体"/>
                  <a:cs typeface="+mn-cs"/>
                </a:rPr>
                <a:t>void  A::setA(int x)</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000" b="1" i="0" u="none" strike="noStrike" kern="0" cap="none" spc="0" normalizeH="0" baseline="0" noProof="0" dirty="0" smtClean="0">
                  <a:ln>
                    <a:noFill/>
                  </a:ln>
                  <a:solidFill>
                    <a:srgbClr val="000000"/>
                  </a:solidFill>
                  <a:effectLst/>
                  <a:uLnTx/>
                  <a:uFillTx/>
                  <a:latin typeface="Arial"/>
                  <a:ea typeface="宋体"/>
                  <a:cs typeface="+mn-cs"/>
                </a:rPr>
                <a:t>{   a=x;  }</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endParaRPr kumimoji="1" lang="en-US" altLang="zh-CN" sz="2000" b="1"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000" b="1" i="0" u="none" strike="noStrike" kern="0" cap="none" spc="0" normalizeH="0" baseline="0" noProof="0" dirty="0" smtClean="0">
                  <a:ln>
                    <a:noFill/>
                  </a:ln>
                  <a:solidFill>
                    <a:srgbClr val="000000"/>
                  </a:solidFill>
                  <a:effectLst/>
                  <a:uLnTx/>
                  <a:uFillTx/>
                  <a:latin typeface="Arial"/>
                  <a:ea typeface="宋体"/>
                  <a:cs typeface="+mn-cs"/>
                </a:rPr>
                <a:t>void B::setB(int x)</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000" b="1" i="0" u="none" strike="noStrike" kern="0" cap="none" spc="0" normalizeH="0" baseline="0" noProof="0" dirty="0" smtClean="0">
                  <a:ln>
                    <a:noFill/>
                  </a:ln>
                  <a:solidFill>
                    <a:srgbClr val="000000"/>
                  </a:solidFill>
                  <a:effectLst/>
                  <a:uLnTx/>
                  <a:uFillTx/>
                  <a:latin typeface="Arial"/>
                  <a:ea typeface="宋体"/>
                  <a:cs typeface="+mn-cs"/>
                </a:rPr>
                <a:t>{   b=x;  }</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endParaRPr kumimoji="1" lang="en-US" altLang="zh-CN" sz="2000" b="1"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000" b="1" i="0" u="none" strike="noStrike" kern="0" cap="none" spc="0" normalizeH="0" baseline="0" noProof="0" dirty="0" smtClean="0">
                  <a:ln>
                    <a:noFill/>
                  </a:ln>
                  <a:solidFill>
                    <a:srgbClr val="000000"/>
                  </a:solidFill>
                  <a:effectLst/>
                  <a:uLnTx/>
                  <a:uFillTx/>
                  <a:latin typeface="Arial"/>
                  <a:ea typeface="宋体"/>
                  <a:cs typeface="+mn-cs"/>
                </a:rPr>
                <a:t>void C::setC(int x, </a:t>
              </a:r>
              <a:r>
                <a:rPr kumimoji="1" lang="en-US" altLang="zh-CN" sz="2000" b="1" i="0" u="none" strike="noStrike" kern="0" cap="none" spc="0" normalizeH="0" baseline="0" noProof="0" dirty="0" err="1" smtClean="0">
                  <a:ln>
                    <a:noFill/>
                  </a:ln>
                  <a:solidFill>
                    <a:srgbClr val="000000"/>
                  </a:solidFill>
                  <a:effectLst/>
                  <a:uLnTx/>
                  <a:uFillTx/>
                  <a:latin typeface="Arial"/>
                  <a:ea typeface="宋体"/>
                  <a:cs typeface="+mn-cs"/>
                </a:rPr>
                <a:t>int</a:t>
              </a:r>
              <a:r>
                <a:rPr kumimoji="1" lang="en-US" altLang="zh-CN" sz="2000" b="1" i="0" u="none" strike="noStrike" kern="0" cap="none" spc="0" normalizeH="0" baseline="0" noProof="0" dirty="0" smtClean="0">
                  <a:ln>
                    <a:noFill/>
                  </a:ln>
                  <a:solidFill>
                    <a:srgbClr val="000000"/>
                  </a:solidFill>
                  <a:effectLst/>
                  <a:uLnTx/>
                  <a:uFillTx/>
                  <a:latin typeface="Arial"/>
                  <a:ea typeface="宋体"/>
                  <a:cs typeface="+mn-cs"/>
                </a:rPr>
                <a:t> y, </a:t>
              </a:r>
              <a:r>
                <a:rPr kumimoji="1" lang="en-US" altLang="zh-CN" sz="2000" b="1" i="0" u="none" strike="noStrike" kern="0" cap="none" spc="0" normalizeH="0" baseline="0" noProof="0" dirty="0" err="1" smtClean="0">
                  <a:ln>
                    <a:noFill/>
                  </a:ln>
                  <a:solidFill>
                    <a:srgbClr val="000000"/>
                  </a:solidFill>
                  <a:effectLst/>
                  <a:uLnTx/>
                  <a:uFillTx/>
                  <a:latin typeface="Arial"/>
                  <a:ea typeface="宋体"/>
                  <a:cs typeface="+mn-cs"/>
                </a:rPr>
                <a:t>int</a:t>
              </a:r>
              <a:r>
                <a:rPr kumimoji="1" lang="en-US" altLang="zh-CN" sz="2000" b="1" i="0" u="none" strike="noStrike" kern="0" cap="none" spc="0" normalizeH="0" baseline="0" noProof="0" dirty="0" smtClean="0">
                  <a:ln>
                    <a:noFill/>
                  </a:ln>
                  <a:solidFill>
                    <a:srgbClr val="000000"/>
                  </a:solidFill>
                  <a:effectLst/>
                  <a:uLnTx/>
                  <a:uFillTx/>
                  <a:latin typeface="Arial"/>
                  <a:ea typeface="宋体"/>
                  <a:cs typeface="+mn-cs"/>
                </a:rPr>
                <a:t> z)</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000" b="1" i="0" u="none" strike="noStrike" kern="0" cap="none" spc="0" normalizeH="0" baseline="0" noProof="0" dirty="0" smtClean="0">
                  <a:ln>
                    <a:noFill/>
                  </a:ln>
                  <a:solidFill>
                    <a:srgbClr val="000000"/>
                  </a:solidFill>
                  <a:effectLst/>
                  <a:uLnTx/>
                  <a:uFillTx/>
                  <a:latin typeface="Arial"/>
                  <a:ea typeface="宋体"/>
                  <a:cs typeface="+mn-cs"/>
                </a:rPr>
                <a:t>{   //</a:t>
              </a:r>
              <a:r>
                <a:rPr kumimoji="1" lang="zh-CN" altLang="en-US" sz="2000" b="1" i="0" u="none" strike="noStrike" kern="0" cap="none" spc="0" normalizeH="0" baseline="0" noProof="0" dirty="0" smtClean="0">
                  <a:ln>
                    <a:noFill/>
                  </a:ln>
                  <a:solidFill>
                    <a:srgbClr val="000000"/>
                  </a:solidFill>
                  <a:effectLst/>
                  <a:uLnTx/>
                  <a:uFillTx/>
                  <a:latin typeface="Arial"/>
                  <a:ea typeface="宋体"/>
                  <a:cs typeface="+mn-cs"/>
                </a:rPr>
                <a:t>派生类成员直接访问基类的</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zh-CN" altLang="en-US" sz="20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000" b="1" i="0" u="none" strike="noStrike" kern="0" cap="none" spc="0" normalizeH="0" baseline="0" noProof="0" dirty="0" smtClean="0">
                  <a:ln>
                    <a:noFill/>
                  </a:ln>
                  <a:solidFill>
                    <a:srgbClr val="000000"/>
                  </a:solidFill>
                  <a:effectLst/>
                  <a:uLnTx/>
                  <a:uFillTx/>
                  <a:latin typeface="Arial"/>
                  <a:ea typeface="宋体"/>
                  <a:cs typeface="+mn-cs"/>
                </a:rPr>
                <a:t>//</a:t>
              </a:r>
              <a:r>
                <a:rPr kumimoji="1" lang="zh-CN" altLang="en-US" sz="2000" b="1" i="0" u="none" strike="noStrike" kern="0" cap="none" spc="0" normalizeH="0" baseline="0" noProof="0" dirty="0" smtClean="0">
                  <a:ln>
                    <a:noFill/>
                  </a:ln>
                  <a:solidFill>
                    <a:srgbClr val="000000"/>
                  </a:solidFill>
                  <a:effectLst/>
                  <a:uLnTx/>
                  <a:uFillTx/>
                  <a:latin typeface="Arial"/>
                  <a:ea typeface="宋体"/>
                  <a:cs typeface="+mn-cs"/>
                </a:rPr>
                <a:t>公有成员</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zh-CN" altLang="en-US" sz="20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000" b="1" i="0" u="none" strike="noStrike" kern="0" cap="none" spc="0" normalizeH="0" baseline="0" noProof="0" dirty="0" err="1" smtClean="0">
                  <a:ln>
                    <a:noFill/>
                  </a:ln>
                  <a:solidFill>
                    <a:srgbClr val="000000"/>
                  </a:solidFill>
                  <a:effectLst/>
                  <a:uLnTx/>
                  <a:uFillTx/>
                  <a:latin typeface="Arial"/>
                  <a:ea typeface="宋体"/>
                  <a:cs typeface="+mn-cs"/>
                </a:rPr>
                <a:t>SetA</a:t>
              </a:r>
              <a:r>
                <a:rPr kumimoji="1" lang="en-US" altLang="zh-CN" sz="2000" b="1" i="0" u="none" strike="noStrike" kern="0" cap="none" spc="0" normalizeH="0" baseline="0" noProof="0" dirty="0" smtClean="0">
                  <a:ln>
                    <a:noFill/>
                  </a:ln>
                  <a:solidFill>
                    <a:srgbClr val="000000"/>
                  </a:solidFill>
                  <a:effectLst/>
                  <a:uLnTx/>
                  <a:uFillTx/>
                  <a:latin typeface="Arial"/>
                  <a:ea typeface="宋体"/>
                  <a:cs typeface="+mn-cs"/>
                </a:rPr>
                <a:t>(x); </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0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000" b="1" i="0" u="none" strike="noStrike" kern="0" cap="none" spc="0" normalizeH="0" baseline="0" noProof="0" dirty="0" err="1" smtClean="0">
                  <a:ln>
                    <a:noFill/>
                  </a:ln>
                  <a:solidFill>
                    <a:srgbClr val="000000"/>
                  </a:solidFill>
                  <a:effectLst/>
                  <a:uLnTx/>
                  <a:uFillTx/>
                  <a:latin typeface="Arial"/>
                  <a:ea typeface="宋体"/>
                  <a:cs typeface="+mn-cs"/>
                </a:rPr>
                <a:t>SetB</a:t>
              </a:r>
              <a:r>
                <a:rPr kumimoji="1" lang="en-US" altLang="zh-CN" sz="2000" b="1" i="0" u="none" strike="noStrike" kern="0" cap="none" spc="0" normalizeH="0" baseline="0" noProof="0" dirty="0" smtClean="0">
                  <a:ln>
                    <a:noFill/>
                  </a:ln>
                  <a:solidFill>
                    <a:srgbClr val="000000"/>
                  </a:solidFill>
                  <a:effectLst/>
                  <a:uLnTx/>
                  <a:uFillTx/>
                  <a:latin typeface="Arial"/>
                  <a:ea typeface="宋体"/>
                  <a:cs typeface="+mn-cs"/>
                </a:rPr>
                <a:t>(y); </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000" b="1" i="0" u="none" strike="noStrike" kern="0" cap="none" spc="0" normalizeH="0" baseline="0" noProof="0" dirty="0" smtClean="0">
                  <a:ln>
                    <a:noFill/>
                  </a:ln>
                  <a:solidFill>
                    <a:srgbClr val="000000"/>
                  </a:solidFill>
                  <a:effectLst/>
                  <a:uLnTx/>
                  <a:uFillTx/>
                  <a:latin typeface="Arial"/>
                  <a:ea typeface="宋体"/>
                  <a:cs typeface="+mn-cs"/>
                </a:rPr>
                <a:t>     c=z;</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000" b="1" i="0" u="none" strike="noStrike" kern="0" cap="none" spc="0" normalizeH="0" baseline="0" noProof="0" dirty="0" smtClean="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000" b="1" i="0" u="none" strike="noStrike" kern="0" cap="none" spc="0" normalizeH="0" baseline="0" noProof="0" dirty="0" smtClean="0">
                  <a:ln>
                    <a:noFill/>
                  </a:ln>
                  <a:solidFill>
                    <a:srgbClr val="000000"/>
                  </a:solidFill>
                  <a:effectLst/>
                  <a:uLnTx/>
                  <a:uFillTx/>
                  <a:latin typeface="Arial"/>
                  <a:ea typeface="宋体"/>
                  <a:cs typeface="+mn-cs"/>
                </a:rPr>
                <a:t>//</a:t>
              </a:r>
              <a:r>
                <a:rPr kumimoji="1" lang="zh-CN" altLang="en-US" sz="2000" b="1" i="0" u="none" strike="noStrike" kern="0" cap="none" spc="0" normalizeH="0" baseline="0" noProof="0" dirty="0" smtClean="0">
                  <a:ln>
                    <a:noFill/>
                  </a:ln>
                  <a:solidFill>
                    <a:srgbClr val="000000"/>
                  </a:solidFill>
                  <a:effectLst/>
                  <a:uLnTx/>
                  <a:uFillTx/>
                  <a:latin typeface="Arial"/>
                  <a:ea typeface="宋体"/>
                  <a:cs typeface="+mn-cs"/>
                </a:rPr>
                <a:t>其它函数实现略</a:t>
              </a:r>
            </a:p>
          </p:txBody>
        </p:sp>
        <p:sp>
          <p:nvSpPr>
            <p:cNvPr id="9" name="Rectangle 3"/>
            <p:cNvSpPr txBox="1">
              <a:spLocks noChangeArrowheads="1"/>
            </p:cNvSpPr>
            <p:nvPr/>
          </p:nvSpPr>
          <p:spPr bwMode="auto">
            <a:xfrm>
              <a:off x="4785400" y="1609175"/>
              <a:ext cx="3969880" cy="5248825"/>
            </a:xfrm>
            <a:prstGeom prst="rect">
              <a:avLst/>
            </a:prstGeom>
            <a:solidFill>
              <a:schemeClr val="bg1"/>
            </a:solidFill>
            <a:ln w="38100">
              <a:solidFill>
                <a:srgbClr val="FF0000"/>
              </a:solidFill>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sz="18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sz="1800" b="1">
                  <a:solidFill>
                    <a:schemeClr val="tx1"/>
                  </a:solidFill>
                  <a:latin typeface="+mn-lt"/>
                  <a:ea typeface="+mn-ea"/>
                </a:defRPr>
              </a:lvl5pPr>
              <a:lvl6pPr marL="2514600" indent="-228600" algn="l" rtl="0" fontAlgn="base">
                <a:spcBef>
                  <a:spcPct val="20000"/>
                </a:spcBef>
                <a:spcAft>
                  <a:spcPct val="0"/>
                </a:spcAft>
                <a:buClr>
                  <a:schemeClr val="hlink"/>
                </a:buClr>
                <a:buSzPct val="100000"/>
                <a:buChar char="–"/>
                <a:defRPr kumimoji="1" sz="1800" b="1">
                  <a:solidFill>
                    <a:schemeClr val="tx1"/>
                  </a:solidFill>
                  <a:latin typeface="+mn-lt"/>
                  <a:ea typeface="+mn-ea"/>
                </a:defRPr>
              </a:lvl6pPr>
              <a:lvl7pPr marL="2971800" indent="-228600" algn="l" rtl="0" fontAlgn="base">
                <a:spcBef>
                  <a:spcPct val="20000"/>
                </a:spcBef>
                <a:spcAft>
                  <a:spcPct val="0"/>
                </a:spcAft>
                <a:buClr>
                  <a:schemeClr val="hlink"/>
                </a:buClr>
                <a:buSzPct val="100000"/>
                <a:buChar char="–"/>
                <a:defRPr kumimoji="1" sz="1800" b="1">
                  <a:solidFill>
                    <a:schemeClr val="tx1"/>
                  </a:solidFill>
                  <a:latin typeface="+mn-lt"/>
                  <a:ea typeface="+mn-ea"/>
                </a:defRPr>
              </a:lvl7pPr>
              <a:lvl8pPr marL="3429000" indent="-228600" algn="l" rtl="0" fontAlgn="base">
                <a:spcBef>
                  <a:spcPct val="20000"/>
                </a:spcBef>
                <a:spcAft>
                  <a:spcPct val="0"/>
                </a:spcAft>
                <a:buClr>
                  <a:schemeClr val="hlink"/>
                </a:buClr>
                <a:buSzPct val="100000"/>
                <a:buChar char="–"/>
                <a:defRPr kumimoji="1" sz="1800" b="1">
                  <a:solidFill>
                    <a:schemeClr val="tx1"/>
                  </a:solidFill>
                  <a:latin typeface="+mn-lt"/>
                  <a:ea typeface="+mn-ea"/>
                </a:defRPr>
              </a:lvl8pPr>
              <a:lvl9pPr marL="3886200" indent="-228600" algn="l" rtl="0" fontAlgn="base">
                <a:spcBef>
                  <a:spcPct val="20000"/>
                </a:spcBef>
                <a:spcAft>
                  <a:spcPct val="0"/>
                </a:spcAft>
                <a:buClr>
                  <a:schemeClr val="hlink"/>
                </a:buClr>
                <a:buSzPct val="100000"/>
                <a:buChar char="–"/>
                <a:defRPr kumimoji="1" sz="1800"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int</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main</a:t>
              </a:r>
              <a:r>
                <a:rPr kumimoji="1" lang="zh-CN" altLang="en-US" sz="2400" b="1" i="0" u="none" strike="noStrike" kern="0" cap="none" spc="0" normalizeH="0" baseline="0" noProof="0" dirty="0" smtClean="0">
                  <a:ln>
                    <a:noFill/>
                  </a:ln>
                  <a:solidFill>
                    <a:srgbClr val="000000"/>
                  </a:solidFill>
                  <a:effectLst/>
                  <a:uLnTx/>
                  <a:uFillTx/>
                  <a:latin typeface="Arial"/>
                  <a:ea typeface="宋体"/>
                  <a:cs typeface="+mn-cs"/>
                </a:rPr>
                <a:t>（ ）</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C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obj</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obj.setA</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(5);</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obj.showA</a:t>
              </a:r>
              <a:r>
                <a:rPr kumimoji="1" lang="zh-CN" altLang="en-US"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obj.setC</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(6,7,9);</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obj.showC</a:t>
              </a:r>
              <a:r>
                <a:rPr kumimoji="1" lang="zh-CN" altLang="en-US"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obj.setB</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(6);  </a:t>
              </a:r>
              <a:r>
                <a:rPr kumimoji="1" lang="zh-CN" altLang="zh-CN" sz="2400" b="1" i="0" u="none" strike="noStrike" kern="0" cap="none" spc="0" normalizeH="0" baseline="0" noProof="0" dirty="0" smtClean="0">
                  <a:ln>
                    <a:noFill/>
                  </a:ln>
                  <a:solidFill>
                    <a:srgbClr val="000000"/>
                  </a:solidFill>
                  <a:effectLst/>
                  <a:uLnTx/>
                  <a:uFillTx/>
                  <a:latin typeface="Arial"/>
                  <a:ea typeface="宋体"/>
                  <a:cs typeface="+mn-cs"/>
                </a:rPr>
                <a:t>错误</a:t>
              </a:r>
              <a:endParaRPr kumimoji="1" lang="zh-CN" altLang="en-US" sz="2400" b="1"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err="1" smtClean="0">
                  <a:ln>
                    <a:noFill/>
                  </a:ln>
                  <a:solidFill>
                    <a:srgbClr val="000000"/>
                  </a:solidFill>
                  <a:effectLst/>
                  <a:uLnTx/>
                  <a:uFillTx/>
                  <a:latin typeface="Arial"/>
                  <a:ea typeface="宋体"/>
                  <a:cs typeface="+mn-cs"/>
                </a:rPr>
                <a:t>obj.showB</a:t>
              </a:r>
              <a:r>
                <a:rPr kumimoji="1" lang="zh-CN" altLang="en-US"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 </a:t>
              </a:r>
              <a:r>
                <a:rPr kumimoji="1" lang="zh-CN" altLang="en-US" sz="2400" b="1" i="0" u="none" strike="noStrike" kern="0" cap="none" spc="0" normalizeH="0" baseline="0" noProof="0" dirty="0" smtClean="0">
                  <a:ln>
                    <a:noFill/>
                  </a:ln>
                  <a:solidFill>
                    <a:srgbClr val="000000"/>
                  </a:solidFill>
                  <a:effectLst/>
                  <a:uLnTx/>
                  <a:uFillTx/>
                  <a:latin typeface="Arial"/>
                  <a:ea typeface="宋体"/>
                  <a:cs typeface="+mn-cs"/>
                </a:rPr>
                <a:t>错误</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zh-CN" altLang="en-US" sz="2400" b="1" i="0" u="none" strike="noStrike" kern="0" cap="none" spc="0" normalizeH="0" baseline="0" noProof="0" dirty="0" smtClean="0">
                  <a:ln>
                    <a:noFill/>
                  </a:ln>
                  <a:solidFill>
                    <a:srgbClr val="000000"/>
                  </a:solidFill>
                  <a:effectLst/>
                  <a:uLnTx/>
                  <a:uFillTx/>
                  <a:latin typeface="Arial"/>
                  <a:ea typeface="宋体"/>
                  <a:cs typeface="+mn-cs"/>
                </a:rPr>
                <a:t>     </a:t>
              </a: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return 0;</a:t>
              </a: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Monotype Sorts" pitchFamily="2" charset="2"/>
                <a:buNone/>
                <a:tabLst/>
                <a:defRPr/>
              </a:pPr>
              <a:r>
                <a:rPr kumimoji="1" lang="en-US" altLang="zh-CN" sz="2400" b="1" i="0" u="none" strike="noStrike" kern="0" cap="none" spc="0" normalizeH="0" baseline="0" noProof="0" dirty="0" smtClean="0">
                  <a:ln>
                    <a:noFill/>
                  </a:ln>
                  <a:solidFill>
                    <a:srgbClr val="000000"/>
                  </a:solidFill>
                  <a:effectLst/>
                  <a:uLnTx/>
                  <a:uFillTx/>
                  <a:latin typeface="Arial"/>
                  <a:ea typeface="宋体"/>
                  <a:cs typeface="+mn-cs"/>
                </a:rPr>
                <a:t>}</a:t>
              </a:r>
            </a:p>
          </p:txBody>
        </p:sp>
      </p:grpSp>
    </p:spTree>
    <p:extLst>
      <p:ext uri="{BB962C8B-B14F-4D97-AF65-F5344CB8AC3E}">
        <p14:creationId xmlns:p14="http://schemas.microsoft.com/office/powerpoint/2010/main" val="812840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 </a:t>
            </a:r>
            <a:r>
              <a:rPr lang="zh-CN" altLang="en-US" dirty="0" smtClean="0"/>
              <a:t>多继承的概念</a:t>
            </a:r>
            <a:endParaRPr lang="zh-CN" altLang="en-US" dirty="0"/>
          </a:p>
        </p:txBody>
      </p:sp>
      <p:sp>
        <p:nvSpPr>
          <p:cNvPr id="3" name="内容占位符 2"/>
          <p:cNvSpPr>
            <a:spLocks noGrp="1"/>
          </p:cNvSpPr>
          <p:nvPr>
            <p:ph idx="1"/>
          </p:nvPr>
        </p:nvSpPr>
        <p:spPr>
          <a:xfrm>
            <a:off x="457200" y="1007314"/>
            <a:ext cx="8229600" cy="621486"/>
          </a:xfrm>
        </p:spPr>
        <p:txBody>
          <a:bodyPr/>
          <a:lstStyle/>
          <a:p>
            <a:pPr lvl="0"/>
            <a:r>
              <a:rPr lang="en-US" altLang="zh-CN" dirty="0"/>
              <a:t>12.2.1 </a:t>
            </a:r>
            <a:r>
              <a:rPr lang="zh-CN" altLang="zh-CN" dirty="0"/>
              <a:t>多继承的</a:t>
            </a:r>
            <a:r>
              <a:rPr lang="zh-CN" altLang="zh-CN" dirty="0" smtClean="0"/>
              <a:t>语法</a:t>
            </a:r>
            <a:endParaRPr lang="en-US" altLang="zh-CN" dirty="0" smtClean="0"/>
          </a:p>
        </p:txBody>
      </p:sp>
      <p:sp>
        <p:nvSpPr>
          <p:cNvPr id="5" name="矩形 4"/>
          <p:cNvSpPr/>
          <p:nvPr/>
        </p:nvSpPr>
        <p:spPr>
          <a:xfrm>
            <a:off x="539552" y="1628800"/>
            <a:ext cx="7632848" cy="70788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4000" b="1" i="0" u="none" strike="noStrike" kern="0" cap="none" spc="0" normalizeH="0" baseline="0" noProof="0" dirty="0" smtClean="0">
                <a:ln>
                  <a:noFill/>
                </a:ln>
                <a:solidFill>
                  <a:srgbClr val="000066"/>
                </a:solidFill>
                <a:effectLst/>
                <a:uLnTx/>
                <a:uFillTx/>
                <a:latin typeface="微软雅黑" panose="020B0503020204020204" pitchFamily="34" charset="-122"/>
                <a:ea typeface="微软雅黑" panose="020B0503020204020204" pitchFamily="34" charset="-122"/>
                <a:cs typeface="+mj-cs"/>
              </a:rPr>
              <a:t>继承时的构造函数</a:t>
            </a:r>
            <a:endParaRPr kumimoji="0" lang="zh-CN" altLang="en-US" sz="14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0" name="Rectangle 3"/>
          <p:cNvSpPr txBox="1">
            <a:spLocks noChangeArrowheads="1"/>
          </p:cNvSpPr>
          <p:nvPr/>
        </p:nvSpPr>
        <p:spPr bwMode="auto">
          <a:xfrm>
            <a:off x="539448" y="2420888"/>
            <a:ext cx="7796717"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sz="2000" b="1">
                <a:solidFill>
                  <a:schemeClr val="tx1"/>
                </a:solidFill>
                <a:latin typeface="+mn-lt"/>
                <a:ea typeface="+mn-ea"/>
              </a:defRPr>
            </a:lvl5pPr>
            <a:lvl6pPr marL="2514600" indent="-228600" algn="l" rtl="0" fontAlgn="base">
              <a:spcBef>
                <a:spcPct val="20000"/>
              </a:spcBef>
              <a:spcAft>
                <a:spcPct val="0"/>
              </a:spcAft>
              <a:buClr>
                <a:schemeClr val="hlink"/>
              </a:buClr>
              <a:buSzPct val="100000"/>
              <a:buChar char="–"/>
              <a:defRPr kumimoji="1" sz="2000" b="1">
                <a:solidFill>
                  <a:schemeClr val="tx1"/>
                </a:solidFill>
                <a:latin typeface="+mn-lt"/>
                <a:ea typeface="+mn-ea"/>
              </a:defRPr>
            </a:lvl6pPr>
            <a:lvl7pPr marL="2971800" indent="-228600" algn="l" rtl="0" fontAlgn="base">
              <a:spcBef>
                <a:spcPct val="20000"/>
              </a:spcBef>
              <a:spcAft>
                <a:spcPct val="0"/>
              </a:spcAft>
              <a:buClr>
                <a:schemeClr val="hlink"/>
              </a:buClr>
              <a:buSzPct val="100000"/>
              <a:buChar char="–"/>
              <a:defRPr kumimoji="1" sz="2000" b="1">
                <a:solidFill>
                  <a:schemeClr val="tx1"/>
                </a:solidFill>
                <a:latin typeface="+mn-lt"/>
                <a:ea typeface="+mn-ea"/>
              </a:defRPr>
            </a:lvl7pPr>
            <a:lvl8pPr marL="3429000" indent="-228600" algn="l" rtl="0" fontAlgn="base">
              <a:spcBef>
                <a:spcPct val="20000"/>
              </a:spcBef>
              <a:spcAft>
                <a:spcPct val="0"/>
              </a:spcAft>
              <a:buClr>
                <a:schemeClr val="hlink"/>
              </a:buClr>
              <a:buSzPct val="100000"/>
              <a:buChar char="–"/>
              <a:defRPr kumimoji="1" sz="2000" b="1">
                <a:solidFill>
                  <a:schemeClr val="tx1"/>
                </a:solidFill>
                <a:latin typeface="+mn-lt"/>
                <a:ea typeface="+mn-ea"/>
              </a:defRPr>
            </a:lvl8pPr>
            <a:lvl9pPr marL="3886200" indent="-228600" algn="l" rtl="0" fontAlgn="base">
              <a:spcBef>
                <a:spcPct val="20000"/>
              </a:spcBef>
              <a:spcAft>
                <a:spcPct val="0"/>
              </a:spcAft>
              <a:buClr>
                <a:schemeClr val="hlink"/>
              </a:buClr>
              <a:buSzPct val="100000"/>
              <a:buChar char="–"/>
              <a:defRPr kumimoji="1" sz="2000" b="1">
                <a:solidFill>
                  <a:schemeClr val="tx1"/>
                </a:solidFill>
                <a:latin typeface="+mn-lt"/>
                <a:ea typeface="+mn-ea"/>
              </a:defRPr>
            </a:lvl9pPr>
          </a:lstStyle>
          <a:p>
            <a:pPr marL="342900" marR="0" lvl="0" indent="-342900" algn="l" defTabSz="914400" rtl="0" eaLnBrk="1" fontAlgn="base" latinLnBrk="0" hangingPunct="1">
              <a:lnSpc>
                <a:spcPct val="150000"/>
              </a:lnSpc>
              <a:spcBef>
                <a:spcPct val="20000"/>
              </a:spcBef>
              <a:spcAft>
                <a:spcPct val="0"/>
              </a:spcAft>
              <a:buClr>
                <a:srgbClr val="000000"/>
              </a:buClr>
              <a:buSzPct val="50000"/>
              <a:buFont typeface="Monotype Sorts" pitchFamily="2" charset="2"/>
              <a:buChar char="n"/>
              <a:tabLst/>
              <a:defRPr/>
            </a:pPr>
            <a:r>
              <a:rPr kumimoji="1" lang="zh-CN" altLang="en-US" sz="3200" b="1" i="0" u="none" strike="noStrike" kern="0" cap="none" spc="0" normalizeH="0" baseline="0" noProof="0" dirty="0" smtClean="0">
                <a:ln>
                  <a:noFill/>
                </a:ln>
                <a:solidFill>
                  <a:srgbClr val="000000"/>
                </a:solidFill>
                <a:effectLst/>
                <a:uLnTx/>
                <a:uFillTx/>
                <a:latin typeface="Arial"/>
                <a:ea typeface="宋体"/>
                <a:cs typeface="+mn-cs"/>
              </a:rPr>
              <a:t>基类的构造函数不被继承，需要在派生类中自行声明。</a:t>
            </a:r>
          </a:p>
          <a:p>
            <a:pPr marL="342900" marR="0" lvl="0" indent="-342900" algn="l" defTabSz="914400" rtl="0" eaLnBrk="1" fontAlgn="base" latinLnBrk="0" hangingPunct="1">
              <a:lnSpc>
                <a:spcPct val="150000"/>
              </a:lnSpc>
              <a:spcBef>
                <a:spcPct val="20000"/>
              </a:spcBef>
              <a:spcAft>
                <a:spcPct val="0"/>
              </a:spcAft>
              <a:buClr>
                <a:srgbClr val="000000"/>
              </a:buClr>
              <a:buSzPct val="50000"/>
              <a:buFont typeface="Monotype Sorts" pitchFamily="2" charset="2"/>
              <a:buChar char="n"/>
              <a:tabLst/>
              <a:defRPr/>
            </a:pPr>
            <a:r>
              <a:rPr kumimoji="1" lang="zh-CN" altLang="en-US" sz="3200" b="1" i="0" u="none" strike="noStrike" kern="0" cap="none" spc="0" normalizeH="0" baseline="0" noProof="0" dirty="0" smtClean="0">
                <a:ln>
                  <a:noFill/>
                </a:ln>
                <a:solidFill>
                  <a:srgbClr val="000000"/>
                </a:solidFill>
                <a:effectLst/>
                <a:uLnTx/>
                <a:uFillTx/>
                <a:latin typeface="Arial"/>
                <a:ea typeface="宋体"/>
                <a:cs typeface="+mn-cs"/>
              </a:rPr>
              <a:t>声明构造函数时，只需要对本类中新增成员进行初始化，对继承来的基类成员的初始化由基类完成。</a:t>
            </a:r>
          </a:p>
        </p:txBody>
      </p:sp>
    </p:spTree>
    <p:extLst>
      <p:ext uri="{BB962C8B-B14F-4D97-AF65-F5344CB8AC3E}">
        <p14:creationId xmlns:p14="http://schemas.microsoft.com/office/powerpoint/2010/main" val="3239464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 </a:t>
            </a:r>
            <a:r>
              <a:rPr lang="zh-CN" altLang="en-US" dirty="0" smtClean="0"/>
              <a:t>多继承的概念</a:t>
            </a:r>
            <a:endParaRPr lang="zh-CN" altLang="en-US" dirty="0"/>
          </a:p>
        </p:txBody>
      </p:sp>
      <p:sp>
        <p:nvSpPr>
          <p:cNvPr id="3" name="内容占位符 2"/>
          <p:cNvSpPr>
            <a:spLocks noGrp="1"/>
          </p:cNvSpPr>
          <p:nvPr>
            <p:ph idx="1"/>
          </p:nvPr>
        </p:nvSpPr>
        <p:spPr>
          <a:xfrm>
            <a:off x="457200" y="1007314"/>
            <a:ext cx="8229600" cy="621486"/>
          </a:xfrm>
        </p:spPr>
        <p:txBody>
          <a:bodyPr/>
          <a:lstStyle/>
          <a:p>
            <a:pPr lvl="0"/>
            <a:r>
              <a:rPr lang="en-US" altLang="zh-CN" dirty="0"/>
              <a:t>12.2.1 </a:t>
            </a:r>
            <a:r>
              <a:rPr lang="zh-CN" altLang="zh-CN" dirty="0"/>
              <a:t>多继承的</a:t>
            </a:r>
            <a:r>
              <a:rPr lang="zh-CN" altLang="zh-CN" dirty="0" smtClean="0"/>
              <a:t>语法</a:t>
            </a:r>
            <a:endParaRPr lang="en-US" altLang="zh-CN" dirty="0" smtClean="0"/>
          </a:p>
        </p:txBody>
      </p:sp>
      <p:sp>
        <p:nvSpPr>
          <p:cNvPr id="4" name="Text Box 4"/>
          <p:cNvSpPr txBox="1">
            <a:spLocks noChangeArrowheads="1"/>
          </p:cNvSpPr>
          <p:nvPr/>
        </p:nvSpPr>
        <p:spPr bwMode="auto">
          <a:xfrm>
            <a:off x="467544" y="1648248"/>
            <a:ext cx="56166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p>
            <a:pPr eaLnBrk="0" hangingPunct="0">
              <a:spcBef>
                <a:spcPct val="50000"/>
              </a:spcBef>
            </a:pPr>
            <a:r>
              <a:rPr kumimoji="1" lang="zh-CN" altLang="en-US" sz="4000" dirty="0">
                <a:solidFill>
                  <a:srgbClr val="003300"/>
                </a:solidFill>
                <a:latin typeface="Times New Roman" panose="02020603050405020304" pitchFamily="18" charset="0"/>
                <a:ea typeface="隶书" panose="02010509060101010101" pitchFamily="49" charset="-122"/>
              </a:rPr>
              <a:t>多继承时的构造函数</a:t>
            </a:r>
          </a:p>
        </p:txBody>
      </p:sp>
      <p:sp>
        <p:nvSpPr>
          <p:cNvPr id="5" name="Rectangle 3"/>
          <p:cNvSpPr txBox="1">
            <a:spLocks noChangeArrowheads="1"/>
          </p:cNvSpPr>
          <p:nvPr/>
        </p:nvSpPr>
        <p:spPr bwMode="auto">
          <a:xfrm>
            <a:off x="682025" y="2292052"/>
            <a:ext cx="77724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lnSpc>
                <a:spcPct val="115000"/>
              </a:lnSpc>
              <a:spcBef>
                <a:spcPct val="20000"/>
              </a:spcBef>
              <a:spcAft>
                <a:spcPct val="0"/>
              </a:spcAft>
              <a:buClr>
                <a:schemeClr val="folHlink"/>
              </a:buClr>
              <a:buSzPct val="60000"/>
              <a:buFont typeface="Wingdings" panose="05000000000000000000" pitchFamily="2" charset="2"/>
              <a:buChar char="n"/>
              <a:defRPr sz="3200" b="1" kern="1200">
                <a:solidFill>
                  <a:schemeClr val="tx2"/>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600" b="1" kern="1200">
                <a:solidFill>
                  <a:srgbClr val="800080"/>
                </a:solidFill>
                <a:latin typeface="+mn-lt"/>
                <a:ea typeface="+mj-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b="1" kern="1200">
                <a:solidFill>
                  <a:schemeClr val="tx2"/>
                </a:solidFill>
                <a:latin typeface="+mn-lt"/>
                <a:ea typeface="仿宋_GB2312" pitchFamily="49" charset="-122"/>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5000"/>
              </a:lnSpc>
              <a:spcBef>
                <a:spcPct val="20000"/>
              </a:spcBef>
              <a:spcAft>
                <a:spcPct val="0"/>
              </a:spcAft>
              <a:buClr>
                <a:srgbClr val="3333CC"/>
              </a:buClr>
              <a:buSzPct val="60000"/>
              <a:buFont typeface="Wingdings" panose="05000000000000000000" pitchFamily="2" charset="2"/>
              <a:buNone/>
              <a:tabLst/>
              <a:defRPr/>
            </a:pP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派生类名</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派生类名</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基类</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1</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的形参</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 </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基类</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2</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的形参</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 ... , </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基类</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n</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的形参</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 </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本类形参</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 : </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基类名</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1(</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基类</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1</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的形参</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 </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基类名</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2(</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基类</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2</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的形参</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 ... , </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基类名</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n(</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基类</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n</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的形参</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a:t>
            </a:r>
          </a:p>
          <a:p>
            <a:pPr marL="342900" marR="0" lvl="0" indent="-342900" algn="l" defTabSz="914400" rtl="0" eaLnBrk="1" fontAlgn="base" latinLnBrk="0" hangingPunct="1">
              <a:lnSpc>
                <a:spcPct val="115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a:t>
            </a:r>
          </a:p>
          <a:p>
            <a:pPr marL="342900" marR="0" lvl="0" indent="-342900" algn="l" defTabSz="914400" rtl="0" eaLnBrk="1" fontAlgn="base" latinLnBrk="0" hangingPunct="1">
              <a:lnSpc>
                <a:spcPct val="115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        </a:t>
            </a:r>
            <a:r>
              <a:rPr kumimoji="0" lang="zh-CN" altLang="en-US" sz="3200" b="1" i="0" u="none" strike="noStrike" kern="1200" cap="none" spc="0" normalizeH="0" baseline="0" noProof="0" smtClean="0">
                <a:ln>
                  <a:noFill/>
                </a:ln>
                <a:solidFill>
                  <a:srgbClr val="333399"/>
                </a:solidFill>
                <a:effectLst/>
                <a:uLnTx/>
                <a:uFillTx/>
                <a:latin typeface="Tahoma"/>
                <a:ea typeface="华文中宋"/>
                <a:cs typeface="+mn-cs"/>
              </a:rPr>
              <a:t>本类成员初始化赋值语句</a:t>
            </a: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a:t>
            </a:r>
          </a:p>
          <a:p>
            <a:pPr marL="342900" marR="0" lvl="0" indent="-342900" algn="l" defTabSz="914400" rtl="0" eaLnBrk="1" fontAlgn="base" latinLnBrk="0" hangingPunct="1">
              <a:lnSpc>
                <a:spcPct val="115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333399"/>
                </a:solidFill>
                <a:effectLst/>
                <a:uLnTx/>
                <a:uFillTx/>
                <a:latin typeface="Tahoma"/>
                <a:ea typeface="华文中宋"/>
                <a:cs typeface="+mn-cs"/>
              </a:rPr>
              <a:t>}</a:t>
            </a:r>
            <a:endParaRPr kumimoji="0" lang="en-US" altLang="zh-CN" sz="3200" b="1" i="0" u="none" strike="noStrike" kern="1200" cap="none" spc="0" normalizeH="0" baseline="0" noProof="0" dirty="0" smtClean="0">
              <a:ln>
                <a:noFill/>
              </a:ln>
              <a:solidFill>
                <a:srgbClr val="333399"/>
              </a:solidFill>
              <a:effectLst/>
              <a:uLnTx/>
              <a:uFillTx/>
              <a:latin typeface="Tahoma"/>
              <a:ea typeface="华文中宋"/>
              <a:cs typeface="+mn-cs"/>
            </a:endParaRPr>
          </a:p>
        </p:txBody>
      </p:sp>
    </p:spTree>
    <p:extLst>
      <p:ext uri="{BB962C8B-B14F-4D97-AF65-F5344CB8AC3E}">
        <p14:creationId xmlns:p14="http://schemas.microsoft.com/office/powerpoint/2010/main" val="3341977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演示文稿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演示文稿1</Template>
  <TotalTime>2089</TotalTime>
  <Words>2405</Words>
  <Application>Microsoft Office PowerPoint</Application>
  <PresentationFormat>全屏显示(4:3)</PresentationFormat>
  <Paragraphs>285</Paragraphs>
  <Slides>36</Slides>
  <Notes>34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Monotype Sorts</vt:lpstr>
      <vt:lpstr>华文楷体</vt:lpstr>
      <vt:lpstr>华文中宋</vt:lpstr>
      <vt:lpstr>隶书</vt:lpstr>
      <vt:lpstr>宋体</vt:lpstr>
      <vt:lpstr>微软雅黑</vt:lpstr>
      <vt:lpstr>Arial</vt:lpstr>
      <vt:lpstr>Calibri</vt:lpstr>
      <vt:lpstr>Tahoma</vt:lpstr>
      <vt:lpstr>Times New Roman</vt:lpstr>
      <vt:lpstr>Verdana</vt:lpstr>
      <vt:lpstr>Wingdings</vt:lpstr>
      <vt:lpstr>演示文稿1</vt:lpstr>
      <vt:lpstr>C++程序设计与实践</vt:lpstr>
      <vt:lpstr>第十二章 多继承</vt:lpstr>
      <vt:lpstr>12.1 问题引入</vt:lpstr>
      <vt:lpstr>12.1 问题引入</vt:lpstr>
      <vt:lpstr>12.2 多继承的概念</vt:lpstr>
      <vt:lpstr>12.2 多继承的概念</vt:lpstr>
      <vt:lpstr>12.2 多继承的概念</vt:lpstr>
      <vt:lpstr>12.2 多继承的概念</vt:lpstr>
      <vt:lpstr>12.2 多继承的概念</vt:lpstr>
      <vt:lpstr>12.2 多继承的概念</vt:lpstr>
      <vt:lpstr>12.2 多继承的概念</vt:lpstr>
      <vt:lpstr>12.3 虚继承和虚基类</vt:lpstr>
      <vt:lpstr>12.3 虚继承和虚基类</vt:lpstr>
      <vt:lpstr>12.3 虚继承和虚基类</vt:lpstr>
      <vt:lpstr>12.3 虚继承和虚基类</vt:lpstr>
      <vt:lpstr>12.3 虚继承和虚基类</vt:lpstr>
      <vt:lpstr>12.3 虚继承和虚基类</vt:lpstr>
      <vt:lpstr>12.3 虚继承和虚基类</vt:lpstr>
      <vt:lpstr>12.3 虚继承和虚基类</vt:lpstr>
      <vt:lpstr>12.3 虚继承和虚基类</vt:lpstr>
      <vt:lpstr>12.3 虚继承和虚基类</vt:lpstr>
      <vt:lpstr>12.3 虚继承和虚基类</vt:lpstr>
      <vt:lpstr>12.3 虚继承和虚基类</vt:lpstr>
      <vt:lpstr>12.3 虚继承和虚基类</vt:lpstr>
      <vt:lpstr>12.3 虚继承和虚基类</vt:lpstr>
      <vt:lpstr>12.3 虚继承和虚基类</vt:lpstr>
      <vt:lpstr>12.3 虚继承和虚基类</vt:lpstr>
      <vt:lpstr>12.4 多继承中的其它话题</vt:lpstr>
      <vt:lpstr>12.4 多继承中的其它话题</vt:lpstr>
      <vt:lpstr>12.4 多继承中的其它话题</vt:lpstr>
      <vt:lpstr>12.4 多继承中的其它话题</vt:lpstr>
      <vt:lpstr>12.4 多继承中的其它话题</vt:lpstr>
      <vt:lpstr>12.4 多继承中的其它话题</vt:lpstr>
      <vt:lpstr>12.4 多继承中的其它话题</vt:lpstr>
      <vt:lpstr>12.4 多继承中的其它话题</vt:lpstr>
      <vt:lpstr>12.4 多继承中的其它话题</vt:lpstr>
    </vt:vector>
  </TitlesOfParts>
  <Company>CDUESTC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C++程序设计与实践</dc:title>
  <dc:creator>Bai Zhongjian</dc:creator>
  <cp:lastModifiedBy>赵太银</cp:lastModifiedBy>
  <cp:revision>734</cp:revision>
  <dcterms:created xsi:type="dcterms:W3CDTF">2012-06-13T02:30:03Z</dcterms:created>
  <dcterms:modified xsi:type="dcterms:W3CDTF">2019-11-06T11:09:24Z</dcterms:modified>
</cp:coreProperties>
</file>