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42"/>
  </p:notesMasterIdLst>
  <p:handoutMasterIdLst>
    <p:handoutMasterId r:id="rId43"/>
  </p:handoutMasterIdLst>
  <p:sldIdLst>
    <p:sldId id="256" r:id="rId2"/>
    <p:sldId id="366" r:id="rId3"/>
    <p:sldId id="368" r:id="rId4"/>
    <p:sldId id="367" r:id="rId5"/>
    <p:sldId id="365" r:id="rId6"/>
    <p:sldId id="369" r:id="rId7"/>
    <p:sldId id="370" r:id="rId8"/>
    <p:sldId id="373" r:id="rId9"/>
    <p:sldId id="371" r:id="rId10"/>
    <p:sldId id="372" r:id="rId11"/>
    <p:sldId id="374" r:id="rId12"/>
    <p:sldId id="377" r:id="rId13"/>
    <p:sldId id="375" r:id="rId14"/>
    <p:sldId id="378" r:id="rId15"/>
    <p:sldId id="379" r:id="rId16"/>
    <p:sldId id="376" r:id="rId17"/>
    <p:sldId id="380" r:id="rId18"/>
    <p:sldId id="381" r:id="rId19"/>
    <p:sldId id="382" r:id="rId20"/>
    <p:sldId id="405" r:id="rId21"/>
    <p:sldId id="383" r:id="rId22"/>
    <p:sldId id="406" r:id="rId23"/>
    <p:sldId id="407" r:id="rId24"/>
    <p:sldId id="408" r:id="rId25"/>
    <p:sldId id="411" r:id="rId26"/>
    <p:sldId id="409" r:id="rId27"/>
    <p:sldId id="384" r:id="rId28"/>
    <p:sldId id="410" r:id="rId29"/>
    <p:sldId id="385" r:id="rId30"/>
    <p:sldId id="386" r:id="rId31"/>
    <p:sldId id="387" r:id="rId32"/>
    <p:sldId id="388" r:id="rId33"/>
    <p:sldId id="412" r:id="rId34"/>
    <p:sldId id="413" r:id="rId35"/>
    <p:sldId id="414" r:id="rId36"/>
    <p:sldId id="415" r:id="rId37"/>
    <p:sldId id="416" r:id="rId38"/>
    <p:sldId id="417" r:id="rId39"/>
    <p:sldId id="389" r:id="rId40"/>
    <p:sldId id="390" r:id="rId4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50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0" autoAdjust="0"/>
    <p:restoredTop sz="74564" autoAdjust="0"/>
  </p:normalViewPr>
  <p:slideViewPr>
    <p:cSldViewPr>
      <p:cViewPr>
        <p:scale>
          <a:sx n="50" d="100"/>
          <a:sy n="50" d="100"/>
        </p:scale>
        <p:origin x="2112" y="389"/>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2971545" cy="458122"/>
          </a:xfrm>
          <a:prstGeom prst="rect">
            <a:avLst/>
          </a:prstGeom>
        </p:spPr>
        <p:txBody>
          <a:bodyPr vert="horz" lIns="84390" tIns="42195" rIns="84390" bIns="42195" rtlCol="0"/>
          <a:lstStyle>
            <a:lvl1pPr algn="l">
              <a:defRPr sz="1100"/>
            </a:lvl1pPr>
          </a:lstStyle>
          <a:p>
            <a:endParaRPr lang="zh-CN" altLang="en-US"/>
          </a:p>
        </p:txBody>
      </p:sp>
      <p:sp>
        <p:nvSpPr>
          <p:cNvPr id="3" name="日期占位符 2"/>
          <p:cNvSpPr>
            <a:spLocks noGrp="1"/>
          </p:cNvSpPr>
          <p:nvPr>
            <p:ph type="dt" sz="quarter" idx="1"/>
          </p:nvPr>
        </p:nvSpPr>
        <p:spPr>
          <a:xfrm>
            <a:off x="3884923" y="1"/>
            <a:ext cx="2971544" cy="458122"/>
          </a:xfrm>
          <a:prstGeom prst="rect">
            <a:avLst/>
          </a:prstGeom>
        </p:spPr>
        <p:txBody>
          <a:bodyPr vert="horz" lIns="84390" tIns="42195" rIns="84390" bIns="42195" rtlCol="0"/>
          <a:lstStyle>
            <a:lvl1pPr algn="r">
              <a:defRPr sz="1100"/>
            </a:lvl1pPr>
          </a:lstStyle>
          <a:p>
            <a:fld id="{C023EE87-315F-4BA5-B1B6-7E1B65EA9826}" type="datetimeFigureOut">
              <a:rPr lang="zh-CN" altLang="en-US" smtClean="0"/>
              <a:t>2019-11-27</a:t>
            </a:fld>
            <a:endParaRPr lang="zh-CN" altLang="en-US"/>
          </a:p>
        </p:txBody>
      </p:sp>
      <p:sp>
        <p:nvSpPr>
          <p:cNvPr id="4" name="页脚占位符 3"/>
          <p:cNvSpPr>
            <a:spLocks noGrp="1"/>
          </p:cNvSpPr>
          <p:nvPr>
            <p:ph type="ftr" sz="quarter" idx="2"/>
          </p:nvPr>
        </p:nvSpPr>
        <p:spPr>
          <a:xfrm>
            <a:off x="0" y="8685878"/>
            <a:ext cx="2971545" cy="458122"/>
          </a:xfrm>
          <a:prstGeom prst="rect">
            <a:avLst/>
          </a:prstGeom>
        </p:spPr>
        <p:txBody>
          <a:bodyPr vert="horz" lIns="84390" tIns="42195" rIns="84390" bIns="42195" rtlCol="0" anchor="b"/>
          <a:lstStyle>
            <a:lvl1pPr algn="l">
              <a:defRPr sz="1100"/>
            </a:lvl1pPr>
          </a:lstStyle>
          <a:p>
            <a:endParaRPr lang="zh-CN" altLang="en-US"/>
          </a:p>
        </p:txBody>
      </p:sp>
      <p:sp>
        <p:nvSpPr>
          <p:cNvPr id="5" name="灯片编号占位符 4"/>
          <p:cNvSpPr>
            <a:spLocks noGrp="1"/>
          </p:cNvSpPr>
          <p:nvPr>
            <p:ph type="sldNum" sz="quarter" idx="3"/>
          </p:nvPr>
        </p:nvSpPr>
        <p:spPr>
          <a:xfrm>
            <a:off x="3884923" y="8685878"/>
            <a:ext cx="2971544" cy="458122"/>
          </a:xfrm>
          <a:prstGeom prst="rect">
            <a:avLst/>
          </a:prstGeom>
        </p:spPr>
        <p:txBody>
          <a:bodyPr vert="horz" lIns="84390" tIns="42195" rIns="84390" bIns="42195" rtlCol="0" anchor="b"/>
          <a:lstStyle>
            <a:lvl1pPr algn="r">
              <a:defRPr sz="1100"/>
            </a:lvl1pPr>
          </a:lstStyle>
          <a:p>
            <a:fld id="{D5DFAC6F-C011-4529-BC9D-589C2FCBEF26}" type="slidenum">
              <a:rPr lang="zh-CN" altLang="en-US" smtClean="0"/>
              <a:t>‹#›</a:t>
            </a:fld>
            <a:endParaRPr lang="zh-CN" altLang="en-US"/>
          </a:p>
        </p:txBody>
      </p:sp>
    </p:spTree>
    <p:extLst>
      <p:ext uri="{BB962C8B-B14F-4D97-AF65-F5344CB8AC3E}">
        <p14:creationId xmlns:p14="http://schemas.microsoft.com/office/powerpoint/2010/main" val="21264649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2971800" cy="457200"/>
          </a:xfrm>
          <a:prstGeom prst="rect">
            <a:avLst/>
          </a:prstGeom>
        </p:spPr>
        <p:txBody>
          <a:bodyPr vert="horz" lIns="91436" tIns="45719" rIns="91436" bIns="45719" rtlCol="0"/>
          <a:lstStyle>
            <a:lvl1pPr algn="l">
              <a:defRPr sz="1200"/>
            </a:lvl1pPr>
          </a:lstStyle>
          <a:p>
            <a:endParaRPr lang="zh-CN" altLang="en-US"/>
          </a:p>
        </p:txBody>
      </p:sp>
      <p:sp>
        <p:nvSpPr>
          <p:cNvPr id="3" name="日期占位符 2"/>
          <p:cNvSpPr>
            <a:spLocks noGrp="1"/>
          </p:cNvSpPr>
          <p:nvPr>
            <p:ph type="dt" idx="1"/>
          </p:nvPr>
        </p:nvSpPr>
        <p:spPr>
          <a:xfrm>
            <a:off x="3884614" y="1"/>
            <a:ext cx="2971800" cy="457200"/>
          </a:xfrm>
          <a:prstGeom prst="rect">
            <a:avLst/>
          </a:prstGeom>
        </p:spPr>
        <p:txBody>
          <a:bodyPr vert="horz" lIns="91436" tIns="45719" rIns="91436" bIns="45719" rtlCol="0"/>
          <a:lstStyle>
            <a:lvl1pPr algn="r">
              <a:defRPr sz="1200"/>
            </a:lvl1pPr>
          </a:lstStyle>
          <a:p>
            <a:fld id="{EBAC4095-72A2-45B1-BA0E-9D4D767EF864}" type="datetimeFigureOut">
              <a:rPr lang="zh-CN" altLang="en-US" smtClean="0"/>
              <a:t>2019-11-27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36" tIns="45719" rIns="91436" bIns="45719"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36" tIns="45719" rIns="91436" bIns="45719"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4"/>
            <a:ext cx="2971800" cy="457200"/>
          </a:xfrm>
          <a:prstGeom prst="rect">
            <a:avLst/>
          </a:prstGeom>
        </p:spPr>
        <p:txBody>
          <a:bodyPr vert="horz" lIns="91436" tIns="45719" rIns="91436" bIns="45719"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4" y="8685214"/>
            <a:ext cx="2971800" cy="457200"/>
          </a:xfrm>
          <a:prstGeom prst="rect">
            <a:avLst/>
          </a:prstGeom>
        </p:spPr>
        <p:txBody>
          <a:bodyPr vert="horz" lIns="91436" tIns="45719" rIns="91436" bIns="45719" rtlCol="0" anchor="b"/>
          <a:lstStyle>
            <a:lvl1pPr algn="r">
              <a:defRPr sz="1200"/>
            </a:lvl1pPr>
          </a:lstStyle>
          <a:p>
            <a:fld id="{051A178C-5E60-45FF-8A33-A85A283CF038}" type="slidenum">
              <a:rPr lang="zh-CN" altLang="en-US" smtClean="0"/>
              <a:t>‹#›</a:t>
            </a:fld>
            <a:endParaRPr lang="zh-CN" altLang="en-US"/>
          </a:p>
        </p:txBody>
      </p:sp>
    </p:spTree>
    <p:extLst>
      <p:ext uri="{BB962C8B-B14F-4D97-AF65-F5344CB8AC3E}">
        <p14:creationId xmlns:p14="http://schemas.microsoft.com/office/powerpoint/2010/main" val="1987955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51A178C-5E60-45FF-8A33-A85A283CF038}" type="slidenum">
              <a:rPr lang="zh-CN" altLang="en-US" smtClean="0"/>
              <a:t>1</a:t>
            </a:fld>
            <a:endParaRPr lang="zh-CN" altLang="en-US"/>
          </a:p>
        </p:txBody>
      </p:sp>
    </p:spTree>
    <p:extLst>
      <p:ext uri="{BB962C8B-B14F-4D97-AF65-F5344CB8AC3E}">
        <p14:creationId xmlns:p14="http://schemas.microsoft.com/office/powerpoint/2010/main" val="3047111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51A178C-5E60-45FF-8A33-A85A283CF038}" type="slidenum">
              <a:rPr lang="zh-CN" altLang="en-US" smtClean="0"/>
              <a:t>2</a:t>
            </a:fld>
            <a:endParaRPr lang="zh-CN" altLang="en-US"/>
          </a:p>
        </p:txBody>
      </p:sp>
    </p:spTree>
    <p:extLst>
      <p:ext uri="{BB962C8B-B14F-4D97-AF65-F5344CB8AC3E}">
        <p14:creationId xmlns:p14="http://schemas.microsoft.com/office/powerpoint/2010/main" val="3600280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51A178C-5E60-45FF-8A33-A85A283CF038}" type="slidenum">
              <a:rPr lang="zh-CN" altLang="en-US" smtClean="0"/>
              <a:t>3</a:t>
            </a:fld>
            <a:endParaRPr lang="zh-CN" altLang="en-US"/>
          </a:p>
        </p:txBody>
      </p:sp>
    </p:spTree>
    <p:extLst>
      <p:ext uri="{BB962C8B-B14F-4D97-AF65-F5344CB8AC3E}">
        <p14:creationId xmlns:p14="http://schemas.microsoft.com/office/powerpoint/2010/main" val="1290470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51A178C-5E60-45FF-8A33-A85A283CF038}" type="slidenum">
              <a:rPr lang="zh-CN" altLang="en-US" smtClean="0"/>
              <a:t>4</a:t>
            </a:fld>
            <a:endParaRPr lang="zh-CN" altLang="en-US"/>
          </a:p>
        </p:txBody>
      </p:sp>
    </p:spTree>
    <p:extLst>
      <p:ext uri="{BB962C8B-B14F-4D97-AF65-F5344CB8AC3E}">
        <p14:creationId xmlns:p14="http://schemas.microsoft.com/office/powerpoint/2010/main" val="2374085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51A178C-5E60-45FF-8A33-A85A283CF038}" type="slidenum">
              <a:rPr lang="zh-CN" altLang="en-US" smtClean="0"/>
              <a:t>5</a:t>
            </a:fld>
            <a:endParaRPr lang="zh-CN" altLang="en-US"/>
          </a:p>
        </p:txBody>
      </p:sp>
    </p:spTree>
    <p:extLst>
      <p:ext uri="{BB962C8B-B14F-4D97-AF65-F5344CB8AC3E}">
        <p14:creationId xmlns:p14="http://schemas.microsoft.com/office/powerpoint/2010/main" val="609092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51A178C-5E60-45FF-8A33-A85A283CF038}" type="slidenum">
              <a:rPr lang="zh-CN" altLang="en-US" smtClean="0"/>
              <a:t>6</a:t>
            </a:fld>
            <a:endParaRPr lang="zh-CN" altLang="en-US"/>
          </a:p>
        </p:txBody>
      </p:sp>
    </p:spTree>
    <p:extLst>
      <p:ext uri="{BB962C8B-B14F-4D97-AF65-F5344CB8AC3E}">
        <p14:creationId xmlns:p14="http://schemas.microsoft.com/office/powerpoint/2010/main" val="2474951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51A178C-5E60-45FF-8A33-A85A283CF038}" type="slidenum">
              <a:rPr lang="zh-CN" altLang="en-US" smtClean="0"/>
              <a:t>7</a:t>
            </a:fld>
            <a:endParaRPr lang="zh-CN" altLang="en-US"/>
          </a:p>
        </p:txBody>
      </p:sp>
    </p:spTree>
    <p:extLst>
      <p:ext uri="{BB962C8B-B14F-4D97-AF65-F5344CB8AC3E}">
        <p14:creationId xmlns:p14="http://schemas.microsoft.com/office/powerpoint/2010/main" val="642065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51A178C-5E60-45FF-8A33-A85A283CF038}" type="slidenum">
              <a:rPr lang="zh-CN" altLang="en-US" smtClean="0"/>
              <a:t>9</a:t>
            </a:fld>
            <a:endParaRPr lang="zh-CN" altLang="en-US"/>
          </a:p>
        </p:txBody>
      </p:sp>
    </p:spTree>
    <p:extLst>
      <p:ext uri="{BB962C8B-B14F-4D97-AF65-F5344CB8AC3E}">
        <p14:creationId xmlns:p14="http://schemas.microsoft.com/office/powerpoint/2010/main" val="20368319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圆角矩形 6"/>
          <p:cNvSpPr/>
          <p:nvPr/>
        </p:nvSpPr>
        <p:spPr>
          <a:xfrm>
            <a:off x="683568" y="2132856"/>
            <a:ext cx="7776864" cy="1440160"/>
          </a:xfrm>
          <a:prstGeom prst="roundRect">
            <a:avLst/>
          </a:prstGeom>
          <a:solidFill>
            <a:schemeClr val="accent1">
              <a:alpha val="77000"/>
            </a:schemeClr>
          </a:solid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a:xfrm>
            <a:off x="685800" y="2130425"/>
            <a:ext cx="7772400" cy="1470025"/>
          </a:xfrm>
          <a:prstGeom prst="rect">
            <a:avLst/>
          </a:prstGeom>
          <a:noFill/>
        </p:spPr>
        <p:txBody>
          <a:bodyPr anchor="ctr" anchorCtr="0"/>
          <a:lstStyle>
            <a:lvl1pPr>
              <a:defRPr sz="4400">
                <a:solidFill>
                  <a:schemeClr val="bg1"/>
                </a:solidFill>
                <a:effectLst>
                  <a:outerShdw blurRad="38100" dist="38100" dir="2700000" algn="tl">
                    <a:srgbClr val="000000">
                      <a:alpha val="43137"/>
                    </a:srgbClr>
                  </a:outerShdw>
                </a:effectLst>
                <a:latin typeface="微软雅黑" pitchFamily="34" charset="-122"/>
                <a:ea typeface="微软雅黑" pitchFamily="34"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bg1"/>
                </a:solidFill>
                <a:effectLst>
                  <a:outerShdw blurRad="38100" dist="38100" dir="2700000" algn="tl">
                    <a:srgbClr val="000000">
                      <a:alpha val="43137"/>
                    </a:srgbClr>
                  </a:outerShdw>
                </a:effectLst>
                <a:latin typeface="微软雅黑" pitchFamily="34" charset="-122"/>
                <a:ea typeface="微软雅黑"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660685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a:xfrm>
            <a:off x="8716488" y="6237312"/>
            <a:ext cx="391472" cy="432048"/>
          </a:xfrm>
          <a:prstGeom prst="rect">
            <a:avLst/>
          </a:prstGeom>
        </p:spPr>
        <p:txBody>
          <a:bodyPr/>
          <a:lstStyle>
            <a:lvl1pPr>
              <a:defRPr sz="1400" b="1">
                <a:solidFill>
                  <a:schemeClr val="bg1"/>
                </a:solidFill>
                <a:effectLst>
                  <a:outerShdw blurRad="38100" dist="38100" dir="2700000" algn="tl">
                    <a:srgbClr val="000000">
                      <a:alpha val="43137"/>
                    </a:srgbClr>
                  </a:outerShdw>
                </a:effectLst>
              </a:defRPr>
            </a:lvl1pPr>
          </a:lstStyle>
          <a:p>
            <a:fld id="{E7623EF8-7A45-46FD-94AA-1522A5EEFB50}" type="slidenum">
              <a:rPr lang="zh-CN" altLang="en-US" smtClean="0"/>
              <a:pPr/>
              <a:t>‹#›</a:t>
            </a:fld>
            <a:endParaRPr lang="zh-CN" altLang="en-US"/>
          </a:p>
        </p:txBody>
      </p:sp>
      <p:sp>
        <p:nvSpPr>
          <p:cNvPr id="6" name="圆角矩形 5"/>
          <p:cNvSpPr/>
          <p:nvPr userDrawn="1"/>
        </p:nvSpPr>
        <p:spPr>
          <a:xfrm>
            <a:off x="467544" y="1007314"/>
            <a:ext cx="8208912" cy="5662046"/>
          </a:xfrm>
          <a:prstGeom prst="roundRect">
            <a:avLst>
              <a:gd name="adj" fmla="val 3817"/>
            </a:avLst>
          </a:prstGeom>
          <a:solidFill>
            <a:schemeClr val="bg1">
              <a:alpha val="85000"/>
            </a:schemeClr>
          </a:solidFill>
          <a:ln w="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endParaRPr>
          </a:p>
        </p:txBody>
      </p:sp>
      <p:sp>
        <p:nvSpPr>
          <p:cNvPr id="7" name="对角圆角矩形 6"/>
          <p:cNvSpPr/>
          <p:nvPr userDrawn="1"/>
        </p:nvSpPr>
        <p:spPr>
          <a:xfrm>
            <a:off x="467544" y="116632"/>
            <a:ext cx="8208912" cy="720080"/>
          </a:xfrm>
          <a:prstGeom prst="round2DiagRect">
            <a:avLst>
              <a:gd name="adj1" fmla="val 31326"/>
              <a:gd name="adj2" fmla="val 0"/>
            </a:avLst>
          </a:prstGeom>
          <a:solidFill>
            <a:schemeClr val="bg1">
              <a:alpha val="85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467544" y="130597"/>
            <a:ext cx="8201363" cy="692150"/>
          </a:xfrm>
          <a:prstGeom prst="rect">
            <a:avLst/>
          </a:prstGeom>
        </p:spPr>
        <p:txBody>
          <a:bodyPr/>
          <a:lstStyle>
            <a:lvl1pPr>
              <a:defRPr sz="36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007314"/>
            <a:ext cx="8229600" cy="5662046"/>
          </a:xfrm>
          <a:prstGeom prst="rect">
            <a:avLst/>
          </a:prstGeom>
        </p:spPr>
        <p:txBody>
          <a:bodyPr lIns="144000" rIns="144000"/>
          <a:lstStyle>
            <a:lvl1pPr algn="just">
              <a:defRPr/>
            </a:lvl1pPr>
            <a:lvl2pPr algn="just">
              <a:defRPr/>
            </a:lvl2pPr>
            <a:lvl3pPr algn="just">
              <a:defRPr/>
            </a:lvl3pPr>
            <a:lvl4pPr algn="just">
              <a:defRPr/>
            </a:lvl4pPr>
            <a:lvl5pPr algn="just">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8" name="TextBox 7"/>
          <p:cNvSpPr txBox="1"/>
          <p:nvPr userDrawn="1"/>
        </p:nvSpPr>
        <p:spPr>
          <a:xfrm>
            <a:off x="8716488" y="4365104"/>
            <a:ext cx="400110" cy="1800200"/>
          </a:xfrm>
          <a:prstGeom prst="rect">
            <a:avLst/>
          </a:prstGeom>
          <a:noFill/>
        </p:spPr>
        <p:txBody>
          <a:bodyPr vert="eaVert" wrap="square" rtlCol="0">
            <a:spAutoFit/>
          </a:bodyPr>
          <a:lstStyle/>
          <a:p>
            <a:r>
              <a:rPr lang="en-US" altLang="zh-CN" sz="1400" b="1"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C++</a:t>
            </a:r>
            <a:r>
              <a:rPr lang="zh-CN" altLang="en-US" sz="1400" b="1"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程序设计与实践</a:t>
            </a:r>
            <a:endParaRPr lang="zh-CN" altLang="en-US" sz="1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5500876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5814803"/>
      </p:ext>
    </p:extLst>
  </p:cSld>
  <p:clrMap bg1="lt1" tx1="dk1" bg2="lt2" tx2="dk2" accent1="accent1" accent2="accent2" accent3="accent3" accent4="accent4" accent5="accent5" accent6="accent6" hlink="hlink" folHlink="folHlink"/>
  <p:sldLayoutIdLst>
    <p:sldLayoutId id="2147483675" r:id="rId1"/>
    <p:sldLayoutId id="2147483677" r:id="rId2"/>
  </p:sldLayoutIdLst>
  <p:txStyles>
    <p:titleStyle>
      <a:lvl1pPr algn="ctr" defTabSz="914400" rtl="0" eaLnBrk="1" latinLnBrk="0" hangingPunct="1">
        <a:spcBef>
          <a:spcPct val="0"/>
        </a:spcBef>
        <a:buNone/>
        <a:defRPr sz="3200" kern="1200">
          <a:solidFill>
            <a:schemeClr val="tx2">
              <a:lumMod val="75000"/>
            </a:schemeClr>
          </a:solidFill>
          <a:effectLst>
            <a:outerShdw blurRad="38100" dist="38100" dir="2700000" algn="tl">
              <a:srgbClr val="000000">
                <a:alpha val="43137"/>
              </a:srgbClr>
            </a:outerShdw>
          </a:effectLst>
          <a:latin typeface="微软雅黑" pitchFamily="34" charset="-122"/>
          <a:ea typeface="微软雅黑" pitchFamily="34" charset="-122"/>
          <a:cs typeface="+mj-cs"/>
        </a:defRPr>
      </a:lvl1pPr>
    </p:titleStyle>
    <p:bodyStyle>
      <a:lvl1pPr marL="0" indent="0" algn="l" defTabSz="914400" rtl="0" eaLnBrk="1" latinLnBrk="0" hangingPunct="1">
        <a:spcBef>
          <a:spcPct val="20000"/>
        </a:spcBef>
        <a:buFont typeface="Arial" pitchFamily="34" charset="0"/>
        <a:buNone/>
        <a:defRPr sz="3200" kern="120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smtClean="0"/>
              <a:t>C++</a:t>
            </a:r>
            <a:r>
              <a:rPr lang="zh-CN" altLang="en-US" b="1" dirty="0" smtClean="0"/>
              <a:t>程序设计与实践</a:t>
            </a:r>
            <a:endParaRPr lang="zh-CN" altLang="en-US" b="1" dirty="0"/>
          </a:p>
        </p:txBody>
      </p:sp>
      <p:sp>
        <p:nvSpPr>
          <p:cNvPr id="3" name="副标题 2"/>
          <p:cNvSpPr>
            <a:spLocks noGrp="1"/>
          </p:cNvSpPr>
          <p:nvPr>
            <p:ph type="subTitle" idx="1"/>
          </p:nvPr>
        </p:nvSpPr>
        <p:spPr/>
        <p:txBody>
          <a:bodyPr/>
          <a:lstStyle/>
          <a:p>
            <a:r>
              <a:rPr lang="zh-CN" altLang="en-US" b="1" dirty="0" smtClean="0"/>
              <a:t>第十五章 再</a:t>
            </a:r>
            <a:r>
              <a:rPr lang="zh-CN" altLang="en-US" b="1" dirty="0"/>
              <a:t>论</a:t>
            </a:r>
            <a:r>
              <a:rPr lang="en-US" altLang="zh-CN" b="1" dirty="0"/>
              <a:t>C++</a:t>
            </a:r>
            <a:r>
              <a:rPr lang="zh-CN" altLang="en-US" b="1" dirty="0"/>
              <a:t>中的多态</a:t>
            </a:r>
            <a:endParaRPr lang="en-US" altLang="zh-CN" b="1" dirty="0" smtClean="0"/>
          </a:p>
          <a:p>
            <a:endParaRPr lang="en-US" altLang="zh-CN" dirty="0"/>
          </a:p>
        </p:txBody>
      </p:sp>
    </p:spTree>
    <p:extLst>
      <p:ext uri="{BB962C8B-B14F-4D97-AF65-F5344CB8AC3E}">
        <p14:creationId xmlns:p14="http://schemas.microsoft.com/office/powerpoint/2010/main" val="27483044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第十五章 再论</a:t>
            </a:r>
            <a:r>
              <a:rPr lang="en-US" altLang="zh-CN" b="1" dirty="0"/>
              <a:t>C++</a:t>
            </a:r>
            <a:r>
              <a:rPr lang="zh-CN" altLang="en-US" b="1" dirty="0"/>
              <a:t>中的多态</a:t>
            </a:r>
            <a:endParaRPr lang="zh-CN" altLang="en-US" dirty="0"/>
          </a:p>
        </p:txBody>
      </p:sp>
      <p:sp>
        <p:nvSpPr>
          <p:cNvPr id="3" name="内容占位符 2"/>
          <p:cNvSpPr>
            <a:spLocks noGrp="1"/>
          </p:cNvSpPr>
          <p:nvPr>
            <p:ph idx="1"/>
          </p:nvPr>
        </p:nvSpPr>
        <p:spPr/>
        <p:txBody>
          <a:bodyPr/>
          <a:lstStyle/>
          <a:p>
            <a:pPr marL="457200" indent="-457200" latinLnBrk="1">
              <a:lnSpc>
                <a:spcPct val="150000"/>
              </a:lnSpc>
              <a:buFont typeface="Wingdings" panose="05000000000000000000" pitchFamily="2" charset="2"/>
              <a:buChar char="l"/>
            </a:pPr>
            <a:r>
              <a:rPr lang="en-US" altLang="zh-CN" sz="2800" b="1" dirty="0">
                <a:effectLst/>
                <a:latin typeface="Times New Roman" panose="02020603050405020304" pitchFamily="18" charset="0"/>
                <a:cs typeface="Times New Roman" panose="02020603050405020304" pitchFamily="18" charset="0"/>
              </a:rPr>
              <a:t>C++</a:t>
            </a:r>
            <a:r>
              <a:rPr lang="zh-CN" altLang="en-US" sz="2800" b="1" dirty="0">
                <a:effectLst/>
                <a:latin typeface="Times New Roman" panose="02020603050405020304" pitchFamily="18" charset="0"/>
                <a:cs typeface="Times New Roman" panose="02020603050405020304" pitchFamily="18" charset="0"/>
              </a:rPr>
              <a:t>的动态</a:t>
            </a:r>
            <a:r>
              <a:rPr lang="zh-CN" altLang="en-US" sz="2800" b="1" dirty="0">
                <a:effectLst/>
                <a:latin typeface="Times New Roman" panose="02020603050405020304" pitchFamily="18" charset="0"/>
                <a:cs typeface="Times New Roman" panose="02020603050405020304" pitchFamily="18" charset="0"/>
              </a:rPr>
              <a:t>多态是基于虚函数的</a:t>
            </a:r>
            <a:r>
              <a:rPr lang="zh-CN" altLang="en-US" sz="2800" b="1" dirty="0" smtClean="0">
                <a:effectLst/>
                <a:latin typeface="Times New Roman" panose="02020603050405020304" pitchFamily="18" charset="0"/>
                <a:cs typeface="Times New Roman" panose="02020603050405020304" pitchFamily="18" charset="0"/>
              </a:rPr>
              <a:t>。</a:t>
            </a:r>
            <a:endParaRPr lang="en-US" altLang="zh-CN" sz="2800" b="1" dirty="0" smtClean="0">
              <a:effectLst/>
              <a:latin typeface="Times New Roman" panose="02020603050405020304" pitchFamily="18" charset="0"/>
              <a:cs typeface="Times New Roman" panose="02020603050405020304" pitchFamily="18" charset="0"/>
            </a:endParaRPr>
          </a:p>
          <a:p>
            <a:pPr marL="457200" indent="-457200" latinLnBrk="1">
              <a:lnSpc>
                <a:spcPct val="150000"/>
              </a:lnSpc>
              <a:buFont typeface="Wingdings" panose="05000000000000000000" pitchFamily="2" charset="2"/>
              <a:buChar char="l"/>
            </a:pPr>
            <a:r>
              <a:rPr lang="zh-CN" altLang="en-US" sz="2800" b="1" dirty="0" smtClean="0">
                <a:effectLst/>
                <a:latin typeface="Times New Roman" panose="02020603050405020304" pitchFamily="18" charset="0"/>
                <a:cs typeface="Times New Roman" panose="02020603050405020304" pitchFamily="18" charset="0"/>
              </a:rPr>
              <a:t>对于</a:t>
            </a:r>
            <a:r>
              <a:rPr lang="zh-CN" altLang="en-US" sz="2800" b="1" dirty="0">
                <a:effectLst/>
                <a:latin typeface="Times New Roman" panose="02020603050405020304" pitchFamily="18" charset="0"/>
                <a:cs typeface="Times New Roman" panose="02020603050405020304" pitchFamily="18" charset="0"/>
              </a:rPr>
              <a:t>相关的对象类型，确定它们之间的一个共同功能集，然后在基类中，把这些共同的功能声明为多个公共的虚函数接口</a:t>
            </a:r>
            <a:r>
              <a:rPr lang="zh-CN" altLang="en-US" sz="2800" b="1" dirty="0" smtClean="0">
                <a:effectLst/>
                <a:latin typeface="Times New Roman" panose="02020603050405020304" pitchFamily="18" charset="0"/>
                <a:cs typeface="Times New Roman" panose="02020603050405020304" pitchFamily="18" charset="0"/>
              </a:rPr>
              <a:t>。</a:t>
            </a:r>
            <a:endParaRPr lang="en-US" altLang="zh-CN" sz="2800" b="1" dirty="0" smtClean="0">
              <a:effectLst/>
              <a:latin typeface="Times New Roman" panose="02020603050405020304" pitchFamily="18" charset="0"/>
              <a:cs typeface="Times New Roman" panose="02020603050405020304" pitchFamily="18" charset="0"/>
            </a:endParaRPr>
          </a:p>
          <a:p>
            <a:pPr marL="457200" indent="-457200" latinLnBrk="1">
              <a:lnSpc>
                <a:spcPct val="150000"/>
              </a:lnSpc>
              <a:buFont typeface="Wingdings" panose="05000000000000000000" pitchFamily="2" charset="2"/>
              <a:buChar char="l"/>
            </a:pPr>
            <a:r>
              <a:rPr lang="zh-CN" altLang="en-US" sz="2800" b="1" dirty="0" smtClean="0">
                <a:effectLst/>
                <a:latin typeface="Times New Roman" panose="02020603050405020304" pitchFamily="18" charset="0"/>
                <a:cs typeface="Times New Roman" panose="02020603050405020304" pitchFamily="18" charset="0"/>
              </a:rPr>
              <a:t>各个</a:t>
            </a:r>
            <a:r>
              <a:rPr lang="zh-CN" altLang="en-US" sz="2800" b="1" dirty="0">
                <a:effectLst/>
                <a:latin typeface="Times New Roman" panose="02020603050405020304" pitchFamily="18" charset="0"/>
                <a:cs typeface="Times New Roman" panose="02020603050405020304" pitchFamily="18" charset="0"/>
              </a:rPr>
              <a:t>子类重写这些虚函数，以完成具体的功能</a:t>
            </a:r>
            <a:r>
              <a:rPr lang="zh-CN" altLang="en-US" sz="2800" b="1" dirty="0" smtClean="0">
                <a:effectLst/>
                <a:latin typeface="Times New Roman" panose="02020603050405020304" pitchFamily="18" charset="0"/>
                <a:cs typeface="Times New Roman" panose="02020603050405020304" pitchFamily="18" charset="0"/>
              </a:rPr>
              <a:t>。</a:t>
            </a:r>
            <a:endParaRPr lang="en-US" altLang="zh-CN" sz="2800" b="1" dirty="0" smtClean="0">
              <a:effectLst/>
              <a:latin typeface="Times New Roman" panose="02020603050405020304" pitchFamily="18" charset="0"/>
              <a:cs typeface="Times New Roman" panose="02020603050405020304" pitchFamily="18" charset="0"/>
            </a:endParaRPr>
          </a:p>
          <a:p>
            <a:pPr marL="457200" indent="-457200" latinLnBrk="1">
              <a:lnSpc>
                <a:spcPct val="150000"/>
              </a:lnSpc>
              <a:buFont typeface="Wingdings" panose="05000000000000000000" pitchFamily="2" charset="2"/>
              <a:buChar char="l"/>
            </a:pPr>
            <a:r>
              <a:rPr lang="zh-CN" altLang="en-US" sz="2800" b="1" dirty="0" smtClean="0">
                <a:effectLst/>
                <a:latin typeface="Times New Roman" panose="02020603050405020304" pitchFamily="18" charset="0"/>
                <a:cs typeface="Times New Roman" panose="02020603050405020304" pitchFamily="18" charset="0"/>
              </a:rPr>
              <a:t>客户端</a:t>
            </a:r>
            <a:r>
              <a:rPr lang="zh-CN" altLang="en-US" sz="2800" b="1" dirty="0">
                <a:effectLst/>
                <a:latin typeface="Times New Roman" panose="02020603050405020304" pitchFamily="18" charset="0"/>
                <a:cs typeface="Times New Roman" panose="02020603050405020304" pitchFamily="18" charset="0"/>
              </a:rPr>
              <a:t>的代码（操作函数）通过指向基类的引用或指针来操作这些对象，对虚函数的调用会自动绑定到实际提供的子类对象上去。</a:t>
            </a:r>
          </a:p>
        </p:txBody>
      </p:sp>
    </p:spTree>
    <p:extLst>
      <p:ext uri="{BB962C8B-B14F-4D97-AF65-F5344CB8AC3E}">
        <p14:creationId xmlns:p14="http://schemas.microsoft.com/office/powerpoint/2010/main" val="40342597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第十五章 再论</a:t>
            </a:r>
            <a:r>
              <a:rPr lang="en-US" altLang="zh-CN" b="1" dirty="0"/>
              <a:t>C++</a:t>
            </a:r>
            <a:r>
              <a:rPr lang="zh-CN" altLang="en-US" b="1" dirty="0"/>
              <a:t>中的多态</a:t>
            </a:r>
            <a:endParaRPr lang="zh-CN" altLang="en-US" dirty="0"/>
          </a:p>
        </p:txBody>
      </p:sp>
      <p:sp>
        <p:nvSpPr>
          <p:cNvPr id="3" name="内容占位符 2"/>
          <p:cNvSpPr>
            <a:spLocks noGrp="1"/>
          </p:cNvSpPr>
          <p:nvPr>
            <p:ph idx="1"/>
          </p:nvPr>
        </p:nvSpPr>
        <p:spPr>
          <a:xfrm>
            <a:off x="175737" y="130597"/>
            <a:ext cx="8784976" cy="6610770"/>
          </a:xfrm>
          <a:solidFill>
            <a:schemeClr val="bg1"/>
          </a:solidFill>
        </p:spPr>
        <p:txBody>
          <a:bodyPr/>
          <a:lstStyle/>
          <a:p>
            <a:pPr latinLnBrk="1"/>
            <a:r>
              <a:rPr lang="zh-CN" altLang="en-US" b="1" dirty="0">
                <a:effectLst/>
              </a:rPr>
              <a:t>静态多态</a:t>
            </a:r>
          </a:p>
          <a:p>
            <a:pPr latinLnBrk="1"/>
            <a:r>
              <a:rPr lang="zh-CN" altLang="en-US" sz="2800" b="1" dirty="0">
                <a:effectLst/>
              </a:rPr>
              <a:t>优点：</a:t>
            </a:r>
          </a:p>
          <a:p>
            <a:pPr lvl="1" latinLnBrk="1"/>
            <a:r>
              <a:rPr lang="zh-CN" altLang="en-US" b="1" dirty="0">
                <a:effectLst/>
              </a:rPr>
              <a:t>由于静多态是在编译期完成的，因此效率较高，编译器也可以进行优化；</a:t>
            </a:r>
          </a:p>
          <a:p>
            <a:pPr lvl="1" latinLnBrk="1"/>
            <a:r>
              <a:rPr lang="zh-CN" altLang="en-US" b="1" dirty="0">
                <a:effectLst/>
              </a:rPr>
              <a:t>有很强的适配性和松耦合性，比如可以通过偏特化、全特化来处理特殊类型；</a:t>
            </a:r>
          </a:p>
          <a:p>
            <a:pPr lvl="1" latinLnBrk="1"/>
            <a:r>
              <a:rPr lang="zh-CN" altLang="en-US" b="1" dirty="0">
                <a:effectLst/>
              </a:rPr>
              <a:t>最重要一点是静态多态通过模板编程为</a:t>
            </a:r>
            <a:r>
              <a:rPr lang="en-US" altLang="zh-CN" b="1" dirty="0">
                <a:effectLst/>
              </a:rPr>
              <a:t>C++</a:t>
            </a:r>
            <a:r>
              <a:rPr lang="zh-CN" altLang="en-US" b="1" dirty="0">
                <a:effectLst/>
              </a:rPr>
              <a:t>带来了泛型设计的概念，比如强大的</a:t>
            </a:r>
            <a:r>
              <a:rPr lang="en-US" altLang="zh-CN" b="1" dirty="0">
                <a:effectLst/>
              </a:rPr>
              <a:t>STL</a:t>
            </a:r>
            <a:r>
              <a:rPr lang="zh-CN" altLang="en-US" b="1" dirty="0">
                <a:effectLst/>
              </a:rPr>
              <a:t>库。</a:t>
            </a:r>
          </a:p>
          <a:p>
            <a:pPr latinLnBrk="1"/>
            <a:r>
              <a:rPr lang="zh-CN" altLang="en-US" sz="2800" b="1" dirty="0">
                <a:effectLst/>
              </a:rPr>
              <a:t>缺点：</a:t>
            </a:r>
          </a:p>
          <a:p>
            <a:pPr lvl="1" latinLnBrk="1"/>
            <a:r>
              <a:rPr lang="zh-CN" altLang="en-US" b="1" dirty="0">
                <a:effectLst/>
              </a:rPr>
              <a:t>由于是模板来实现静态多态，因此模板的不足也就是静多态的劣势，比如调试困难、编译耗时、代码膨胀、编译器支持的兼容性不能够处理异质对象集合</a:t>
            </a:r>
          </a:p>
          <a:p>
            <a:endParaRPr lang="zh-CN" altLang="en-US" dirty="0"/>
          </a:p>
        </p:txBody>
      </p:sp>
    </p:spTree>
    <p:extLst>
      <p:ext uri="{BB962C8B-B14F-4D97-AF65-F5344CB8AC3E}">
        <p14:creationId xmlns:p14="http://schemas.microsoft.com/office/powerpoint/2010/main" val="40351103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第十五章 再论</a:t>
            </a:r>
            <a:r>
              <a:rPr lang="en-US" altLang="zh-CN" b="1" dirty="0"/>
              <a:t>C++</a:t>
            </a:r>
            <a:r>
              <a:rPr lang="zh-CN" altLang="en-US" b="1" dirty="0"/>
              <a:t>中的多态</a:t>
            </a:r>
            <a:endParaRPr lang="zh-CN" altLang="en-US" dirty="0"/>
          </a:p>
        </p:txBody>
      </p:sp>
      <p:sp>
        <p:nvSpPr>
          <p:cNvPr id="3" name="内容占位符 2"/>
          <p:cNvSpPr>
            <a:spLocks noGrp="1"/>
          </p:cNvSpPr>
          <p:nvPr>
            <p:ph idx="1"/>
          </p:nvPr>
        </p:nvSpPr>
        <p:spPr>
          <a:xfrm>
            <a:off x="457200" y="1052736"/>
            <a:ext cx="8229600" cy="5616624"/>
          </a:xfrm>
          <a:solidFill>
            <a:schemeClr val="bg1"/>
          </a:solidFill>
        </p:spPr>
        <p:txBody>
          <a:bodyPr/>
          <a:lstStyle/>
          <a:p>
            <a:pPr latinLnBrk="1"/>
            <a:r>
              <a:rPr lang="zh-CN" altLang="en-US" sz="3600" b="1" dirty="0" smtClean="0">
                <a:effectLst/>
              </a:rPr>
              <a:t>动态</a:t>
            </a:r>
            <a:r>
              <a:rPr lang="zh-CN" altLang="en-US" sz="3600" b="1" dirty="0">
                <a:effectLst/>
              </a:rPr>
              <a:t>多态</a:t>
            </a:r>
          </a:p>
          <a:p>
            <a:pPr latinLnBrk="1"/>
            <a:r>
              <a:rPr lang="zh-CN" altLang="en-US" sz="2800" b="1" dirty="0">
                <a:effectLst/>
              </a:rPr>
              <a:t>优点：</a:t>
            </a:r>
          </a:p>
          <a:p>
            <a:pPr lvl="1" latinLnBrk="1"/>
            <a:r>
              <a:rPr lang="en-US" altLang="zh-CN" b="1" dirty="0">
                <a:effectLst/>
              </a:rPr>
              <a:t>OO</a:t>
            </a:r>
            <a:r>
              <a:rPr lang="zh-CN" altLang="en-US" b="1" dirty="0">
                <a:effectLst/>
              </a:rPr>
              <a:t>设计，对是客观世界的直觉认识；</a:t>
            </a:r>
          </a:p>
          <a:p>
            <a:pPr lvl="1" latinLnBrk="1"/>
            <a:r>
              <a:rPr lang="zh-CN" altLang="en-US" b="1" dirty="0">
                <a:effectLst/>
              </a:rPr>
              <a:t>实现与接口分离，可复用</a:t>
            </a:r>
          </a:p>
          <a:p>
            <a:pPr lvl="1" latinLnBrk="1"/>
            <a:r>
              <a:rPr lang="zh-CN" altLang="en-US" b="1" dirty="0">
                <a:effectLst/>
              </a:rPr>
              <a:t>处理同一继承体系下异质对象集合的强大威力</a:t>
            </a:r>
          </a:p>
          <a:p>
            <a:pPr latinLnBrk="1"/>
            <a:r>
              <a:rPr lang="zh-CN" altLang="en-US" sz="2800" b="1" dirty="0">
                <a:effectLst/>
              </a:rPr>
              <a:t>缺点：</a:t>
            </a:r>
          </a:p>
          <a:p>
            <a:pPr lvl="1" latinLnBrk="1"/>
            <a:r>
              <a:rPr lang="zh-CN" altLang="en-US" b="1" dirty="0">
                <a:effectLst/>
              </a:rPr>
              <a:t>运行期绑定，导致一定程度的运行时开销；</a:t>
            </a:r>
          </a:p>
          <a:p>
            <a:pPr lvl="1" latinLnBrk="1"/>
            <a:r>
              <a:rPr lang="zh-CN" altLang="en-US" b="1" dirty="0">
                <a:effectLst/>
              </a:rPr>
              <a:t>编译器无法对虚函数进行优化</a:t>
            </a:r>
          </a:p>
          <a:p>
            <a:pPr lvl="1" latinLnBrk="1"/>
            <a:r>
              <a:rPr lang="zh-CN" altLang="en-US" b="1" dirty="0">
                <a:effectLst/>
              </a:rPr>
              <a:t>笨重的类继承体系，对接口的修改影响整个类层次；</a:t>
            </a:r>
          </a:p>
          <a:p>
            <a:endParaRPr lang="zh-CN" altLang="en-US" dirty="0"/>
          </a:p>
        </p:txBody>
      </p:sp>
    </p:spTree>
    <p:extLst>
      <p:ext uri="{BB962C8B-B14F-4D97-AF65-F5344CB8AC3E}">
        <p14:creationId xmlns:p14="http://schemas.microsoft.com/office/powerpoint/2010/main" val="21366083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第十五章 再论</a:t>
            </a:r>
            <a:r>
              <a:rPr lang="en-US" altLang="zh-CN" b="1" dirty="0"/>
              <a:t>C++</a:t>
            </a:r>
            <a:r>
              <a:rPr lang="zh-CN" altLang="en-US" b="1" dirty="0"/>
              <a:t>中的多态</a:t>
            </a:r>
            <a:endParaRPr lang="zh-CN" altLang="en-US" dirty="0"/>
          </a:p>
        </p:txBody>
      </p:sp>
      <p:sp>
        <p:nvSpPr>
          <p:cNvPr id="3" name="内容占位符 2"/>
          <p:cNvSpPr>
            <a:spLocks noGrp="1"/>
          </p:cNvSpPr>
          <p:nvPr>
            <p:ph idx="1"/>
          </p:nvPr>
        </p:nvSpPr>
        <p:spPr>
          <a:xfrm>
            <a:off x="161619" y="980728"/>
            <a:ext cx="8802869" cy="5662046"/>
          </a:xfrm>
          <a:solidFill>
            <a:schemeClr val="bg1"/>
          </a:solidFill>
        </p:spPr>
        <p:txBody>
          <a:bodyPr/>
          <a:lstStyle/>
          <a:p>
            <a:pPr latinLnBrk="1">
              <a:lnSpc>
                <a:spcPct val="150000"/>
              </a:lnSpc>
            </a:pPr>
            <a:r>
              <a:rPr lang="zh-CN" altLang="en-US" sz="2800" b="1" dirty="0">
                <a:effectLst/>
              </a:rPr>
              <a:t>动态多态和静态多态的</a:t>
            </a:r>
            <a:r>
              <a:rPr lang="zh-CN" altLang="en-US" sz="2800" b="1" dirty="0" smtClean="0">
                <a:effectLst/>
              </a:rPr>
              <a:t>比较  </a:t>
            </a:r>
            <a:r>
              <a:rPr lang="zh-CN" altLang="en-US" sz="2800" b="1" dirty="0" smtClean="0">
                <a:solidFill>
                  <a:srgbClr val="FF0000"/>
                </a:solidFill>
                <a:effectLst/>
              </a:rPr>
              <a:t>不同点</a:t>
            </a:r>
            <a:r>
              <a:rPr lang="zh-CN" altLang="en-US" sz="2800" b="1" dirty="0">
                <a:solidFill>
                  <a:srgbClr val="FF0000"/>
                </a:solidFill>
                <a:effectLst/>
              </a:rPr>
              <a:t>：</a:t>
            </a:r>
          </a:p>
          <a:p>
            <a:pPr marL="457200" indent="-457200" latinLnBrk="1">
              <a:lnSpc>
                <a:spcPct val="150000"/>
              </a:lnSpc>
              <a:buFont typeface="Wingdings" panose="05000000000000000000" pitchFamily="2" charset="2"/>
              <a:buChar char="l"/>
            </a:pPr>
            <a:r>
              <a:rPr lang="zh-CN" altLang="en-US" sz="2800" b="1" dirty="0">
                <a:effectLst/>
              </a:rPr>
              <a:t>本质不同，早晚绑定。静态多态在编译期决定，由模板具现完成，而动态多态在运行期决定，由继承、虚函数实现；</a:t>
            </a:r>
          </a:p>
          <a:p>
            <a:pPr marL="457200" indent="-457200" latinLnBrk="1">
              <a:lnSpc>
                <a:spcPct val="150000"/>
              </a:lnSpc>
              <a:buFont typeface="Wingdings" panose="05000000000000000000" pitchFamily="2" charset="2"/>
              <a:buChar char="l"/>
            </a:pPr>
            <a:r>
              <a:rPr lang="zh-CN" altLang="en-US" sz="2800" b="1" dirty="0">
                <a:effectLst/>
              </a:rPr>
              <a:t>动态多态中接口是显式的，以函数签名为中心，多态通过虚函数在运行期实现，静态多台中接口是隐式的，以有效表达式为中心，多态通过模板具现在编译期完成</a:t>
            </a:r>
          </a:p>
          <a:p>
            <a:pPr>
              <a:lnSpc>
                <a:spcPct val="150000"/>
              </a:lnSpc>
            </a:pPr>
            <a:endParaRPr lang="zh-CN" altLang="en-US" sz="2800" b="1" dirty="0"/>
          </a:p>
          <a:p>
            <a:pPr>
              <a:lnSpc>
                <a:spcPct val="150000"/>
              </a:lnSpc>
            </a:pPr>
            <a:endParaRPr lang="zh-CN" altLang="en-US" sz="2800" b="1" dirty="0"/>
          </a:p>
        </p:txBody>
      </p:sp>
    </p:spTree>
    <p:extLst>
      <p:ext uri="{BB962C8B-B14F-4D97-AF65-F5344CB8AC3E}">
        <p14:creationId xmlns:p14="http://schemas.microsoft.com/office/powerpoint/2010/main" val="14509799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第十五章 再论</a:t>
            </a:r>
            <a:r>
              <a:rPr lang="en-US" altLang="zh-CN" b="1" dirty="0"/>
              <a:t>C++</a:t>
            </a:r>
            <a:r>
              <a:rPr lang="zh-CN" altLang="en-US" b="1" dirty="0"/>
              <a:t>中的多态</a:t>
            </a:r>
            <a:endParaRPr lang="zh-CN" altLang="en-US" dirty="0"/>
          </a:p>
        </p:txBody>
      </p:sp>
      <p:sp>
        <p:nvSpPr>
          <p:cNvPr id="3" name="内容占位符 2"/>
          <p:cNvSpPr>
            <a:spLocks noGrp="1"/>
          </p:cNvSpPr>
          <p:nvPr>
            <p:ph idx="1"/>
          </p:nvPr>
        </p:nvSpPr>
        <p:spPr>
          <a:xfrm>
            <a:off x="161620" y="980728"/>
            <a:ext cx="8226804" cy="5662046"/>
          </a:xfrm>
          <a:solidFill>
            <a:schemeClr val="bg1"/>
          </a:solidFill>
        </p:spPr>
        <p:txBody>
          <a:bodyPr/>
          <a:lstStyle/>
          <a:p>
            <a:pPr latinLnBrk="1">
              <a:lnSpc>
                <a:spcPct val="150000"/>
              </a:lnSpc>
            </a:pPr>
            <a:r>
              <a:rPr lang="zh-CN" altLang="en-US" b="1" dirty="0">
                <a:effectLst/>
              </a:rPr>
              <a:t>动态多态和静态多态的</a:t>
            </a:r>
            <a:r>
              <a:rPr lang="zh-CN" altLang="en-US" b="1" dirty="0" smtClean="0">
                <a:effectLst/>
              </a:rPr>
              <a:t>比较  </a:t>
            </a:r>
            <a:r>
              <a:rPr lang="zh-CN" altLang="en-US" b="1" dirty="0" smtClean="0">
                <a:solidFill>
                  <a:srgbClr val="FF0000"/>
                </a:solidFill>
                <a:effectLst/>
              </a:rPr>
              <a:t>相同</a:t>
            </a:r>
            <a:r>
              <a:rPr lang="zh-CN" altLang="en-US" b="1" dirty="0">
                <a:solidFill>
                  <a:srgbClr val="FF0000"/>
                </a:solidFill>
                <a:effectLst/>
              </a:rPr>
              <a:t>点：</a:t>
            </a:r>
          </a:p>
          <a:p>
            <a:pPr marL="457200" indent="-457200" latinLnBrk="1">
              <a:lnSpc>
                <a:spcPct val="150000"/>
              </a:lnSpc>
              <a:buFont typeface="Wingdings" panose="05000000000000000000" pitchFamily="2" charset="2"/>
              <a:buChar char="l"/>
            </a:pPr>
            <a:r>
              <a:rPr lang="zh-CN" altLang="en-US" b="1" dirty="0">
                <a:effectLst/>
              </a:rPr>
              <a:t>都能够实现多态性，静态多态</a:t>
            </a:r>
            <a:r>
              <a:rPr lang="en-US" altLang="zh-CN" b="1" dirty="0">
                <a:effectLst/>
              </a:rPr>
              <a:t>/</a:t>
            </a:r>
            <a:r>
              <a:rPr lang="zh-CN" altLang="en-US" b="1" dirty="0">
                <a:effectLst/>
              </a:rPr>
              <a:t>编译期多态、动态多态</a:t>
            </a:r>
            <a:r>
              <a:rPr lang="en-US" altLang="zh-CN" b="1" dirty="0">
                <a:effectLst/>
              </a:rPr>
              <a:t>/</a:t>
            </a:r>
            <a:r>
              <a:rPr lang="zh-CN" altLang="en-US" b="1" dirty="0">
                <a:effectLst/>
              </a:rPr>
              <a:t>运行期多态；</a:t>
            </a:r>
          </a:p>
          <a:p>
            <a:pPr marL="457200" indent="-457200" latinLnBrk="1">
              <a:lnSpc>
                <a:spcPct val="150000"/>
              </a:lnSpc>
              <a:buFont typeface="Wingdings" panose="05000000000000000000" pitchFamily="2" charset="2"/>
              <a:buChar char="l"/>
            </a:pPr>
            <a:r>
              <a:rPr lang="zh-CN" altLang="en-US" b="1" dirty="0">
                <a:effectLst/>
              </a:rPr>
              <a:t>都能够使接口和实现相分离，一个是模板定义接口，类型参数定义实现，一个是基类虚函数定义接口，继承类负责实现；</a:t>
            </a:r>
          </a:p>
          <a:p>
            <a:endParaRPr lang="zh-CN" altLang="en-US" b="1" dirty="0"/>
          </a:p>
          <a:p>
            <a:endParaRPr lang="zh-CN" altLang="en-US" b="1" dirty="0"/>
          </a:p>
        </p:txBody>
      </p:sp>
    </p:spTree>
    <p:extLst>
      <p:ext uri="{BB962C8B-B14F-4D97-AF65-F5344CB8AC3E}">
        <p14:creationId xmlns:p14="http://schemas.microsoft.com/office/powerpoint/2010/main" val="26930769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effectLst/>
              </a:rPr>
              <a:t>C++</a:t>
            </a:r>
            <a:r>
              <a:rPr lang="zh-CN" altLang="en-US" b="1" dirty="0">
                <a:effectLst/>
              </a:rPr>
              <a:t>函数对象，伪函数</a:t>
            </a:r>
            <a:endParaRPr lang="zh-CN" altLang="en-US" dirty="0"/>
          </a:p>
        </p:txBody>
      </p:sp>
      <p:sp>
        <p:nvSpPr>
          <p:cNvPr id="3" name="内容占位符 2"/>
          <p:cNvSpPr>
            <a:spLocks noGrp="1"/>
          </p:cNvSpPr>
          <p:nvPr>
            <p:ph idx="1"/>
          </p:nvPr>
        </p:nvSpPr>
        <p:spPr/>
        <p:txBody>
          <a:bodyPr/>
          <a:lstStyle/>
          <a:p>
            <a:pPr marL="457200" lvl="1" indent="-457200">
              <a:lnSpc>
                <a:spcPct val="120000"/>
              </a:lnSpc>
              <a:buFont typeface="Wingdings" panose="05000000000000000000" pitchFamily="2" charset="2"/>
              <a:buChar char="l"/>
            </a:pPr>
            <a:r>
              <a:rPr kumimoji="1" lang="zh-CN" altLang="en-US" b="1" dirty="0">
                <a:solidFill>
                  <a:srgbClr val="000000"/>
                </a:solidFill>
                <a:effectLst/>
                <a:latin typeface="宋体" panose="02010600030101010101" pitchFamily="2" charset="-122"/>
                <a:ea typeface="宋体"/>
              </a:rPr>
              <a:t>近代数学的</a:t>
            </a:r>
            <a:r>
              <a:rPr kumimoji="1" lang="zh-CN" altLang="en-US" b="1" dirty="0" smtClean="0">
                <a:solidFill>
                  <a:srgbClr val="000000"/>
                </a:solidFill>
                <a:effectLst/>
                <a:latin typeface="宋体" panose="02010600030101010101" pitchFamily="2" charset="-122"/>
                <a:ea typeface="宋体"/>
              </a:rPr>
              <a:t>发展为</a:t>
            </a:r>
            <a:r>
              <a:rPr kumimoji="1" lang="zh-CN" altLang="en-US" b="1" dirty="0">
                <a:solidFill>
                  <a:srgbClr val="000000"/>
                </a:solidFill>
                <a:effectLst/>
                <a:latin typeface="宋体" panose="02010600030101010101" pitchFamily="2" charset="-122"/>
                <a:ea typeface="宋体"/>
              </a:rPr>
              <a:t>算法的推广提供了很大的</a:t>
            </a:r>
            <a:r>
              <a:rPr kumimoji="1" lang="zh-CN" altLang="en-US" b="1" dirty="0" smtClean="0">
                <a:solidFill>
                  <a:srgbClr val="000000"/>
                </a:solidFill>
                <a:effectLst/>
                <a:latin typeface="宋体" panose="02010600030101010101" pitchFamily="2" charset="-122"/>
                <a:ea typeface="宋体"/>
              </a:rPr>
              <a:t>帮助，抽象代数</a:t>
            </a:r>
            <a:r>
              <a:rPr kumimoji="1" lang="zh-CN" altLang="en-US" b="1" dirty="0">
                <a:solidFill>
                  <a:srgbClr val="000000"/>
                </a:solidFill>
                <a:effectLst/>
                <a:latin typeface="宋体" panose="02010600030101010101" pitchFamily="2" charset="-122"/>
                <a:ea typeface="宋体"/>
              </a:rPr>
              <a:t>则使得那些本来只能处理整数的算法，逐渐变得可以处理分数、实数、复数，乃至多项式</a:t>
            </a:r>
            <a:r>
              <a:rPr kumimoji="1" lang="zh-CN" altLang="en-US" b="1" dirty="0" smtClean="0">
                <a:solidFill>
                  <a:srgbClr val="000000"/>
                </a:solidFill>
                <a:effectLst/>
                <a:latin typeface="宋体" panose="02010600030101010101" pitchFamily="2" charset="-122"/>
                <a:ea typeface="宋体"/>
              </a:rPr>
              <a:t>。</a:t>
            </a:r>
            <a:endParaRPr kumimoji="1" lang="en-US" altLang="zh-CN" b="1" dirty="0" smtClean="0">
              <a:solidFill>
                <a:srgbClr val="000000"/>
              </a:solidFill>
              <a:effectLst/>
              <a:latin typeface="宋体" panose="02010600030101010101" pitchFamily="2" charset="-122"/>
              <a:ea typeface="宋体"/>
            </a:endParaRPr>
          </a:p>
          <a:p>
            <a:pPr marL="457200" lvl="1" indent="-457200">
              <a:lnSpc>
                <a:spcPct val="120000"/>
              </a:lnSpc>
              <a:buFont typeface="Wingdings" panose="05000000000000000000" pitchFamily="2" charset="2"/>
              <a:buChar char="l"/>
            </a:pPr>
            <a:r>
              <a:rPr kumimoji="1" lang="zh-CN" altLang="en-US" b="1" dirty="0" smtClean="0">
                <a:solidFill>
                  <a:srgbClr val="000000"/>
                </a:solidFill>
                <a:effectLst/>
                <a:latin typeface="宋体" panose="02010600030101010101" pitchFamily="2" charset="-122"/>
                <a:ea typeface="宋体"/>
              </a:rPr>
              <a:t>这种</a:t>
            </a:r>
            <a:r>
              <a:rPr kumimoji="1" lang="zh-CN" altLang="en-US" b="1" dirty="0">
                <a:solidFill>
                  <a:srgbClr val="000000"/>
                </a:solidFill>
                <a:effectLst/>
                <a:latin typeface="宋体" panose="02010600030101010101" pitchFamily="2" charset="-122"/>
                <a:ea typeface="宋体"/>
              </a:rPr>
              <a:t>泛化还发生在数据之间的运算上面，比方说，通过连加可以实现求积，然而如果把其中的运算由加法换为乘法，那么效果就会从求积变成求幂。</a:t>
            </a:r>
            <a:endParaRPr kumimoji="1" lang="en-US" altLang="zh-CN" b="1" dirty="0" smtClean="0">
              <a:solidFill>
                <a:srgbClr val="000000"/>
              </a:solidFill>
              <a:effectLst/>
              <a:latin typeface="宋体" panose="02010600030101010101" pitchFamily="2" charset="-122"/>
              <a:ea typeface="宋体"/>
            </a:endParaRPr>
          </a:p>
          <a:p>
            <a:pPr marL="457200" lvl="1" indent="-457200">
              <a:lnSpc>
                <a:spcPct val="120000"/>
              </a:lnSpc>
              <a:buFont typeface="Wingdings" panose="05000000000000000000" pitchFamily="2" charset="2"/>
              <a:buChar char="l"/>
            </a:pPr>
            <a:r>
              <a:rPr kumimoji="1" lang="zh-CN" altLang="en-US" b="1" dirty="0" smtClean="0">
                <a:solidFill>
                  <a:srgbClr val="000000"/>
                </a:solidFill>
                <a:effectLst/>
                <a:latin typeface="宋体" panose="02010600030101010101" pitchFamily="2" charset="-122"/>
                <a:ea typeface="宋体"/>
              </a:rPr>
              <a:t>有些</a:t>
            </a:r>
            <a:r>
              <a:rPr kumimoji="1" lang="zh-CN" altLang="en-US" b="1" dirty="0">
                <a:solidFill>
                  <a:srgbClr val="000000"/>
                </a:solidFill>
                <a:effectLst/>
                <a:latin typeface="宋体" panose="02010600030101010101" pitchFamily="2" charset="-122"/>
                <a:ea typeface="宋体"/>
              </a:rPr>
              <a:t>算法并不依赖</a:t>
            </a:r>
            <a:r>
              <a:rPr kumimoji="1" lang="zh-CN" altLang="en-US" b="1" dirty="0" smtClean="0">
                <a:solidFill>
                  <a:srgbClr val="000000"/>
                </a:solidFill>
                <a:effectLst/>
                <a:latin typeface="宋体" panose="02010600030101010101" pitchFamily="2" charset="-122"/>
                <a:ea typeface="宋体"/>
              </a:rPr>
              <a:t>于特定数据类型的</a:t>
            </a:r>
            <a:r>
              <a:rPr kumimoji="1" lang="zh-CN" altLang="en-US" b="1" dirty="0">
                <a:solidFill>
                  <a:srgbClr val="000000"/>
                </a:solidFill>
                <a:effectLst/>
                <a:latin typeface="宋体" panose="02010600030101010101" pitchFamily="2" charset="-122"/>
                <a:ea typeface="宋体"/>
              </a:rPr>
              <a:t>特定实现，而只是依赖于该结构的</a:t>
            </a:r>
            <a:r>
              <a:rPr kumimoji="1" lang="zh-CN" altLang="en-US" b="1" dirty="0">
                <a:solidFill>
                  <a:srgbClr val="FF3300"/>
                </a:solidFill>
                <a:effectLst/>
                <a:latin typeface="宋体" panose="02010600030101010101" pitchFamily="2" charset="-122"/>
                <a:ea typeface="宋体"/>
              </a:rPr>
              <a:t>几个基本的语义属性</a:t>
            </a:r>
            <a:r>
              <a:rPr kumimoji="1" lang="zh-CN" altLang="en-US" b="1" dirty="0">
                <a:solidFill>
                  <a:srgbClr val="FF3300"/>
                </a:solidFill>
                <a:effectLst/>
                <a:latin typeface="Arial"/>
                <a:ea typeface="宋体"/>
              </a:rPr>
              <a:t>.</a:t>
            </a:r>
          </a:p>
          <a:p>
            <a:endParaRPr lang="zh-CN" altLang="en-US" dirty="0"/>
          </a:p>
        </p:txBody>
      </p:sp>
    </p:spTree>
    <p:extLst>
      <p:ext uri="{BB962C8B-B14F-4D97-AF65-F5344CB8AC3E}">
        <p14:creationId xmlns:p14="http://schemas.microsoft.com/office/powerpoint/2010/main" val="22143148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effectLst/>
              </a:rPr>
              <a:t>C++</a:t>
            </a:r>
            <a:r>
              <a:rPr lang="zh-CN" altLang="en-US" b="1" dirty="0">
                <a:effectLst/>
              </a:rPr>
              <a:t>函数对象，</a:t>
            </a:r>
            <a:r>
              <a:rPr lang="zh-CN" altLang="en-US" b="1" dirty="0" smtClean="0">
                <a:effectLst/>
              </a:rPr>
              <a:t>伪函数</a:t>
            </a:r>
            <a:endParaRPr lang="zh-CN" altLang="en-US" dirty="0"/>
          </a:p>
        </p:txBody>
      </p:sp>
      <p:sp>
        <p:nvSpPr>
          <p:cNvPr id="3" name="内容占位符 2"/>
          <p:cNvSpPr>
            <a:spLocks noGrp="1"/>
          </p:cNvSpPr>
          <p:nvPr>
            <p:ph idx="1"/>
          </p:nvPr>
        </p:nvSpPr>
        <p:spPr/>
        <p:txBody>
          <a:bodyPr/>
          <a:lstStyle/>
          <a:p>
            <a:r>
              <a:rPr lang="zh-CN" altLang="en-US" b="1" dirty="0">
                <a:effectLst/>
              </a:rPr>
              <a:t>函数</a:t>
            </a:r>
            <a:r>
              <a:rPr lang="zh-CN" altLang="en-US" b="1" dirty="0" smtClean="0">
                <a:effectLst/>
              </a:rPr>
              <a:t>对象： 重载</a:t>
            </a:r>
            <a:r>
              <a:rPr lang="zh-CN" altLang="en-US" b="1" dirty="0">
                <a:effectLst/>
              </a:rPr>
              <a:t>了</a:t>
            </a:r>
            <a:r>
              <a:rPr lang="en-US" altLang="zh-CN" b="1" dirty="0">
                <a:effectLst/>
              </a:rPr>
              <a:t>()</a:t>
            </a:r>
            <a:r>
              <a:rPr lang="zh-CN" altLang="en-US" b="1" dirty="0">
                <a:effectLst/>
              </a:rPr>
              <a:t>操作符的</a:t>
            </a:r>
            <a:r>
              <a:rPr lang="zh-CN" altLang="en-US" b="1" dirty="0" smtClean="0">
                <a:effectLst/>
              </a:rPr>
              <a:t>类</a:t>
            </a:r>
            <a:endParaRPr lang="en-US" altLang="zh-CN" b="1" dirty="0" smtClean="0">
              <a:effectLst/>
            </a:endParaRPr>
          </a:p>
          <a:p>
            <a:endParaRPr lang="en-US" altLang="zh-CN" sz="2400" b="1" dirty="0" smtClean="0">
              <a:effectLst/>
            </a:endParaRPr>
          </a:p>
          <a:p>
            <a:pPr marL="342900" indent="-342900">
              <a:lnSpc>
                <a:spcPct val="150000"/>
              </a:lnSpc>
              <a:buFont typeface="Wingdings" panose="05000000000000000000" pitchFamily="2" charset="2"/>
              <a:buChar char="n"/>
            </a:pPr>
            <a:r>
              <a:rPr lang="zh-CN" altLang="en-US" sz="2400" b="1" dirty="0">
                <a:effectLst/>
              </a:rPr>
              <a:t>虽然函数指针虽然也可以作为算法的参数，但是函数</a:t>
            </a:r>
            <a:r>
              <a:rPr lang="zh-CN" altLang="en-US" sz="2400" b="1" dirty="0" smtClean="0">
                <a:effectLst/>
              </a:rPr>
              <a:t>指针</a:t>
            </a:r>
            <a:r>
              <a:rPr lang="zh-CN" altLang="en-US" sz="2400" b="1" dirty="0">
                <a:effectLst/>
              </a:rPr>
              <a:t>难以</a:t>
            </a:r>
            <a:r>
              <a:rPr lang="zh-CN" altLang="en-US" sz="2400" b="1" dirty="0" smtClean="0">
                <a:effectLst/>
              </a:rPr>
              <a:t>满足抽象性</a:t>
            </a:r>
            <a:r>
              <a:rPr lang="zh-CN" altLang="en-US" sz="2400" b="1" dirty="0">
                <a:effectLst/>
              </a:rPr>
              <a:t>的要求，也不能满足软件积木的要求</a:t>
            </a:r>
            <a:r>
              <a:rPr lang="en-US" altLang="zh-CN" sz="2400" b="1" dirty="0">
                <a:effectLst/>
              </a:rPr>
              <a:t>–</a:t>
            </a:r>
            <a:r>
              <a:rPr lang="zh-CN" altLang="en-US" sz="2400" b="1" dirty="0">
                <a:effectLst/>
              </a:rPr>
              <a:t>函数</a:t>
            </a:r>
            <a:r>
              <a:rPr lang="zh-CN" altLang="en-US" sz="2400" b="1" dirty="0" smtClean="0">
                <a:effectLst/>
              </a:rPr>
              <a:t>指针</a:t>
            </a:r>
            <a:r>
              <a:rPr lang="zh-CN" altLang="en-US" sz="2400" b="1" dirty="0">
                <a:effectLst/>
              </a:rPr>
              <a:t>难以</a:t>
            </a:r>
            <a:r>
              <a:rPr lang="zh-CN" altLang="en-US" sz="2400" b="1" dirty="0" smtClean="0">
                <a:effectLst/>
              </a:rPr>
              <a:t>和其他</a:t>
            </a:r>
            <a:r>
              <a:rPr lang="zh-CN" altLang="en-US" sz="2400" b="1" dirty="0">
                <a:effectLst/>
              </a:rPr>
              <a:t>组件搭配，产生更灵活变化</a:t>
            </a:r>
            <a:r>
              <a:rPr lang="zh-CN" altLang="en-US" sz="2400" b="1" dirty="0" smtClean="0">
                <a:effectLst/>
              </a:rPr>
              <a:t>。</a:t>
            </a:r>
            <a:endParaRPr lang="en-US" altLang="zh-CN" sz="2400" b="1" dirty="0" smtClean="0">
              <a:effectLst/>
            </a:endParaRPr>
          </a:p>
          <a:p>
            <a:pPr marL="342900" indent="-342900">
              <a:lnSpc>
                <a:spcPct val="150000"/>
              </a:lnSpc>
              <a:buFont typeface="Wingdings" panose="05000000000000000000" pitchFamily="2" charset="2"/>
              <a:buChar char="n"/>
            </a:pPr>
            <a:r>
              <a:rPr lang="en-US" altLang="zh-CN" sz="2400" b="1" dirty="0" smtClean="0">
                <a:effectLst/>
              </a:rPr>
              <a:t>STL</a:t>
            </a:r>
            <a:r>
              <a:rPr lang="zh-CN" altLang="en-US" sz="2400" b="1" dirty="0" smtClean="0">
                <a:effectLst/>
              </a:rPr>
              <a:t>中把函数对象称呼为仿函数</a:t>
            </a:r>
            <a:r>
              <a:rPr lang="zh-CN" altLang="en-US" sz="2400" b="1" dirty="0">
                <a:effectLst/>
              </a:rPr>
              <a:t>（</a:t>
            </a:r>
            <a:r>
              <a:rPr lang="en-US" altLang="zh-CN" sz="2400" b="1" dirty="0" err="1">
                <a:effectLst/>
              </a:rPr>
              <a:t>functors</a:t>
            </a:r>
            <a:r>
              <a:rPr lang="zh-CN" altLang="en-US" sz="2400" b="1" dirty="0" smtClean="0">
                <a:effectLst/>
              </a:rPr>
              <a:t>）。</a:t>
            </a:r>
            <a:endParaRPr lang="en-US" altLang="zh-CN" sz="2400" b="1" dirty="0" smtClean="0">
              <a:effectLst/>
            </a:endParaRPr>
          </a:p>
          <a:p>
            <a:pPr marL="342900" indent="-342900">
              <a:lnSpc>
                <a:spcPct val="150000"/>
              </a:lnSpc>
              <a:buFont typeface="Wingdings" panose="05000000000000000000" pitchFamily="2" charset="2"/>
              <a:buChar char="n"/>
            </a:pPr>
            <a:r>
              <a:rPr lang="zh-CN" altLang="en-US" sz="2400" b="1" dirty="0" smtClean="0">
                <a:effectLst/>
              </a:rPr>
              <a:t>仿</a:t>
            </a:r>
            <a:r>
              <a:rPr lang="zh-CN" altLang="en-US" sz="2400" b="1" dirty="0">
                <a:effectLst/>
              </a:rPr>
              <a:t>函数的主要功能是为了搭配</a:t>
            </a:r>
            <a:r>
              <a:rPr lang="en-US" altLang="zh-CN" sz="2400" b="1" dirty="0">
                <a:effectLst/>
              </a:rPr>
              <a:t>STL</a:t>
            </a:r>
            <a:r>
              <a:rPr lang="zh-CN" altLang="en-US" sz="2400" b="1" dirty="0">
                <a:effectLst/>
              </a:rPr>
              <a:t>算法使用，单独使用仿函数的情况比较少</a:t>
            </a:r>
            <a:r>
              <a:rPr lang="zh-CN" altLang="en-US" sz="2400" b="1" dirty="0" smtClean="0">
                <a:effectLst/>
              </a:rPr>
              <a:t>。</a:t>
            </a:r>
            <a:endParaRPr lang="en-US" altLang="zh-CN" sz="2400" b="1" dirty="0" smtClean="0">
              <a:effectLst/>
            </a:endParaRPr>
          </a:p>
          <a:p>
            <a:endParaRPr lang="zh-CN" altLang="en-US" sz="2400" dirty="0"/>
          </a:p>
        </p:txBody>
      </p:sp>
    </p:spTree>
    <p:extLst>
      <p:ext uri="{BB962C8B-B14F-4D97-AF65-F5344CB8AC3E}">
        <p14:creationId xmlns:p14="http://schemas.microsoft.com/office/powerpoint/2010/main" val="27733993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effectLst/>
              </a:rPr>
              <a:t>C++</a:t>
            </a:r>
            <a:r>
              <a:rPr lang="zh-CN" altLang="en-US" b="1" dirty="0">
                <a:effectLst/>
              </a:rPr>
              <a:t>函数对象，伪函数</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323528" y="31276"/>
            <a:ext cx="8652221" cy="6846092"/>
          </a:xfrm>
          <a:prstGeom prst="rect">
            <a:avLst/>
          </a:prstGeom>
        </p:spPr>
      </p:pic>
    </p:spTree>
    <p:extLst>
      <p:ext uri="{BB962C8B-B14F-4D97-AF65-F5344CB8AC3E}">
        <p14:creationId xmlns:p14="http://schemas.microsoft.com/office/powerpoint/2010/main" val="41985278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effectLst/>
              </a:rPr>
              <a:t>C++</a:t>
            </a:r>
            <a:r>
              <a:rPr lang="zh-CN" altLang="en-US" b="1" dirty="0">
                <a:effectLst/>
              </a:rPr>
              <a:t>函数对象，伪函数</a:t>
            </a:r>
            <a:endParaRPr lang="zh-CN" altLang="en-US" dirty="0"/>
          </a:p>
        </p:txBody>
      </p:sp>
      <p:sp>
        <p:nvSpPr>
          <p:cNvPr id="3" name="内容占位符 2"/>
          <p:cNvSpPr>
            <a:spLocks noGrp="1"/>
          </p:cNvSpPr>
          <p:nvPr>
            <p:ph idx="1"/>
          </p:nvPr>
        </p:nvSpPr>
        <p:spPr>
          <a:xfrm>
            <a:off x="446955" y="1700808"/>
            <a:ext cx="8229600" cy="5157192"/>
          </a:xfrm>
        </p:spPr>
        <p:txBody>
          <a:bodyPr/>
          <a:lstStyle/>
          <a:p>
            <a:r>
              <a:rPr lang="zh-CN" altLang="en-US" dirty="0">
                <a:effectLst/>
              </a:rPr>
              <a:t>在</a:t>
            </a:r>
            <a:r>
              <a:rPr lang="en-US" altLang="zh-CN" dirty="0">
                <a:effectLst/>
              </a:rPr>
              <a:t>STL</a:t>
            </a:r>
            <a:r>
              <a:rPr lang="zh-CN" altLang="en-US" dirty="0">
                <a:effectLst/>
              </a:rPr>
              <a:t>中，当需要传递仿函数对象的时候，通过</a:t>
            </a:r>
            <a:r>
              <a:rPr lang="zh-CN" altLang="en-US" dirty="0" smtClean="0">
                <a:effectLst/>
              </a:rPr>
              <a:t>采用产生临时对象的方法</a:t>
            </a:r>
            <a:r>
              <a:rPr lang="zh-CN" altLang="en-US" dirty="0">
                <a:effectLst/>
              </a:rPr>
              <a:t>，因为传递进去仅仅为了给容器内部成员赋值，所以没有必要生成对象，产生临时对象即可</a:t>
            </a:r>
            <a:r>
              <a:rPr lang="zh-CN" altLang="en-US" dirty="0" smtClean="0">
                <a:effectLst/>
              </a:rPr>
              <a:t>。</a:t>
            </a:r>
            <a:endParaRPr lang="en-US" altLang="zh-CN" dirty="0">
              <a:effectLst/>
            </a:endParaRPr>
          </a:p>
          <a:p>
            <a:endParaRPr lang="en-US" altLang="zh-CN" dirty="0" smtClean="0">
              <a:effectLst/>
            </a:endParaRPr>
          </a:p>
          <a:p>
            <a:r>
              <a:rPr lang="en-US" altLang="zh-CN" b="1" dirty="0"/>
              <a:t>// </a:t>
            </a:r>
            <a:r>
              <a:rPr lang="zh-CN" altLang="en-US" b="1" dirty="0"/>
              <a:t>通过产生临时对象调用重载运算符</a:t>
            </a:r>
          </a:p>
          <a:p>
            <a:r>
              <a:rPr lang="fr-FR" altLang="zh-CN" b="1" dirty="0"/>
              <a:t>cout &lt;&lt; MyPlus()(1, 2) &lt;&lt; endl;</a:t>
            </a:r>
            <a:endParaRPr lang="zh-CN" altLang="en-US" b="1" dirty="0"/>
          </a:p>
        </p:txBody>
      </p:sp>
    </p:spTree>
    <p:extLst>
      <p:ext uri="{BB962C8B-B14F-4D97-AF65-F5344CB8AC3E}">
        <p14:creationId xmlns:p14="http://schemas.microsoft.com/office/powerpoint/2010/main" val="15018469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effectLst/>
              </a:rPr>
              <a:t>C++</a:t>
            </a:r>
            <a:r>
              <a:rPr lang="zh-CN" altLang="en-US" b="1" dirty="0">
                <a:effectLst/>
              </a:rPr>
              <a:t>函数对象，伪函数</a:t>
            </a:r>
            <a:endParaRPr lang="zh-CN" altLang="en-US" dirty="0"/>
          </a:p>
        </p:txBody>
      </p:sp>
      <p:sp>
        <p:nvSpPr>
          <p:cNvPr id="3" name="内容占位符 2"/>
          <p:cNvSpPr>
            <a:spLocks noGrp="1"/>
          </p:cNvSpPr>
          <p:nvPr>
            <p:ph idx="1"/>
          </p:nvPr>
        </p:nvSpPr>
        <p:spPr>
          <a:xfrm>
            <a:off x="457200" y="1007314"/>
            <a:ext cx="8229600" cy="693494"/>
          </a:xfrm>
        </p:spPr>
        <p:txBody>
          <a:bodyPr/>
          <a:lstStyle/>
          <a:p>
            <a:r>
              <a:rPr lang="zh-CN" altLang="en-US" b="1" dirty="0">
                <a:effectLst/>
              </a:rPr>
              <a:t>仿函数定义自己型别</a:t>
            </a:r>
            <a:endParaRPr lang="zh-CN" altLang="en-US" dirty="0"/>
          </a:p>
        </p:txBody>
      </p:sp>
      <p:sp>
        <p:nvSpPr>
          <p:cNvPr id="4" name="矩形 3"/>
          <p:cNvSpPr/>
          <p:nvPr/>
        </p:nvSpPr>
        <p:spPr>
          <a:xfrm>
            <a:off x="611560" y="1700808"/>
            <a:ext cx="7920880" cy="954107"/>
          </a:xfrm>
          <a:prstGeom prst="rect">
            <a:avLst/>
          </a:prstGeom>
        </p:spPr>
        <p:txBody>
          <a:bodyPr wrap="square">
            <a:spAutoFit/>
          </a:bodyPr>
          <a:lstStyle/>
          <a:p>
            <a:r>
              <a:rPr lang="zh-CN" altLang="en-US" sz="2800" b="1" dirty="0">
                <a:solidFill>
                  <a:srgbClr val="4D4D4D"/>
                </a:solidFill>
                <a:latin typeface="Microsoft YaHei" panose="020B0503020204020204" pitchFamily="34" charset="-122"/>
                <a:ea typeface="Microsoft YaHei" panose="020B0503020204020204" pitchFamily="34" charset="-122"/>
              </a:rPr>
              <a:t>算法内部可能需要使用仿函数返回值或者输出值的类型参数，因此定义两个类。</a:t>
            </a:r>
            <a:endParaRPr lang="zh-CN" altLang="en-US" sz="2800" b="1" dirty="0"/>
          </a:p>
        </p:txBody>
      </p:sp>
      <p:sp>
        <p:nvSpPr>
          <p:cNvPr id="6" name="矩形 5"/>
          <p:cNvSpPr/>
          <p:nvPr/>
        </p:nvSpPr>
        <p:spPr>
          <a:xfrm>
            <a:off x="457200" y="2852936"/>
            <a:ext cx="8417386" cy="3046988"/>
          </a:xfrm>
          <a:prstGeom prst="rect">
            <a:avLst/>
          </a:prstGeom>
          <a:solidFill>
            <a:schemeClr val="bg1"/>
          </a:solidFill>
        </p:spPr>
        <p:txBody>
          <a:bodyPr wrap="square">
            <a:spAutoFit/>
          </a:bodyPr>
          <a:lstStyle/>
          <a:p>
            <a:pPr algn="just">
              <a:spcAft>
                <a:spcPts val="0"/>
              </a:spcAft>
            </a:pPr>
            <a:r>
              <a:rPr lang="en-US" altLang="zh-CN" sz="32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32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一元函数的参数和返回值类型，通常被继承</a:t>
            </a:r>
            <a:endParaRPr lang="zh-CN" altLang="zh-CN" sz="3200" b="1"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en-US" altLang="zh-CN" sz="3200" b="1" kern="100" dirty="0">
                <a:latin typeface="微软雅黑" panose="020B0503020204020204" pitchFamily="34" charset="-122"/>
                <a:ea typeface="微软雅黑" panose="020B0503020204020204" pitchFamily="34" charset="-122"/>
                <a:cs typeface="Times New Roman" panose="02020603050405020304" pitchFamily="18" charset="0"/>
              </a:rPr>
              <a:t>template &lt;class </a:t>
            </a:r>
            <a:r>
              <a:rPr lang="en-US" altLang="zh-CN" sz="3200" b="1" kern="100" dirty="0" err="1">
                <a:latin typeface="微软雅黑" panose="020B0503020204020204" pitchFamily="34" charset="-122"/>
                <a:ea typeface="微软雅黑" panose="020B0503020204020204" pitchFamily="34" charset="-122"/>
                <a:cs typeface="Times New Roman" panose="02020603050405020304" pitchFamily="18" charset="0"/>
              </a:rPr>
              <a:t>Arg</a:t>
            </a:r>
            <a:r>
              <a:rPr lang="en-US" altLang="zh-CN" sz="3200" b="1" kern="100" dirty="0">
                <a:latin typeface="微软雅黑" panose="020B0503020204020204" pitchFamily="34" charset="-122"/>
                <a:ea typeface="微软雅黑" panose="020B0503020204020204" pitchFamily="34" charset="-122"/>
                <a:cs typeface="Times New Roman" panose="02020603050405020304" pitchFamily="18" charset="0"/>
              </a:rPr>
              <a:t>, class Result&gt;</a:t>
            </a:r>
            <a:endParaRPr lang="zh-CN" altLang="zh-CN" sz="3200" b="1"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en-US" altLang="zh-CN" sz="3200" b="1" kern="100" dirty="0" err="1">
                <a:latin typeface="微软雅黑" panose="020B0503020204020204" pitchFamily="34" charset="-122"/>
                <a:ea typeface="微软雅黑" panose="020B0503020204020204" pitchFamily="34" charset="-122"/>
                <a:cs typeface="Times New Roman" panose="02020603050405020304" pitchFamily="18" charset="0"/>
              </a:rPr>
              <a:t>struct</a:t>
            </a:r>
            <a:r>
              <a:rPr lang="en-US" altLang="zh-CN" sz="3200" b="1"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3200" b="1" kern="100" dirty="0" err="1">
                <a:latin typeface="微软雅黑" panose="020B0503020204020204" pitchFamily="34" charset="-122"/>
                <a:ea typeface="微软雅黑" panose="020B0503020204020204" pitchFamily="34" charset="-122"/>
                <a:cs typeface="Times New Roman" panose="02020603050405020304" pitchFamily="18" charset="0"/>
              </a:rPr>
              <a:t>unary_function</a:t>
            </a:r>
            <a:r>
              <a:rPr lang="en-US" altLang="zh-CN" sz="3200" b="1" kern="100" dirty="0">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sz="3200" b="1"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en-US" altLang="zh-CN" sz="3200" b="1"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3200" b="1" kern="100" dirty="0" err="1">
                <a:latin typeface="微软雅黑" panose="020B0503020204020204" pitchFamily="34" charset="-122"/>
                <a:ea typeface="微软雅黑" panose="020B0503020204020204" pitchFamily="34" charset="-122"/>
                <a:cs typeface="Times New Roman" panose="02020603050405020304" pitchFamily="18" charset="0"/>
              </a:rPr>
              <a:t>typedef</a:t>
            </a:r>
            <a:r>
              <a:rPr lang="en-US" altLang="zh-CN" sz="3200" b="1"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3200" b="1" kern="100" dirty="0" err="1" smtClean="0">
                <a:latin typeface="微软雅黑" panose="020B0503020204020204" pitchFamily="34" charset="-122"/>
                <a:ea typeface="微软雅黑" panose="020B0503020204020204" pitchFamily="34" charset="-122"/>
                <a:cs typeface="Times New Roman" panose="02020603050405020304" pitchFamily="18" charset="0"/>
              </a:rPr>
              <a:t>Arg</a:t>
            </a:r>
            <a:r>
              <a:rPr lang="en-US" altLang="zh-CN" sz="3200" b="1" kern="1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3200" b="1" kern="100" dirty="0" err="1">
                <a:latin typeface="微软雅黑" panose="020B0503020204020204" pitchFamily="34" charset="-122"/>
                <a:ea typeface="微软雅黑" panose="020B0503020204020204" pitchFamily="34" charset="-122"/>
                <a:cs typeface="Times New Roman" panose="02020603050405020304" pitchFamily="18" charset="0"/>
              </a:rPr>
              <a:t>argument_type</a:t>
            </a:r>
            <a:r>
              <a:rPr lang="en-US" altLang="zh-CN" sz="3200" b="1"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3200" b="1"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en-US" altLang="zh-CN" sz="3200" b="1"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3200" b="1" kern="100" dirty="0" err="1">
                <a:latin typeface="微软雅黑" panose="020B0503020204020204" pitchFamily="34" charset="-122"/>
                <a:ea typeface="微软雅黑" panose="020B0503020204020204" pitchFamily="34" charset="-122"/>
                <a:cs typeface="Times New Roman" panose="02020603050405020304" pitchFamily="18" charset="0"/>
              </a:rPr>
              <a:t>typedef</a:t>
            </a:r>
            <a:r>
              <a:rPr lang="en-US" altLang="zh-CN" sz="3200" b="1"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3200" b="1" kern="100" dirty="0" smtClean="0">
                <a:latin typeface="微软雅黑" panose="020B0503020204020204" pitchFamily="34" charset="-122"/>
                <a:ea typeface="微软雅黑" panose="020B0503020204020204" pitchFamily="34" charset="-122"/>
                <a:cs typeface="Times New Roman" panose="02020603050405020304" pitchFamily="18" charset="0"/>
              </a:rPr>
              <a:t>Result  </a:t>
            </a:r>
            <a:r>
              <a:rPr lang="en-US" altLang="zh-CN" sz="3200" b="1" kern="100" dirty="0" err="1" smtClean="0">
                <a:latin typeface="微软雅黑" panose="020B0503020204020204" pitchFamily="34" charset="-122"/>
                <a:ea typeface="微软雅黑" panose="020B0503020204020204" pitchFamily="34" charset="-122"/>
                <a:cs typeface="Times New Roman" panose="02020603050405020304" pitchFamily="18" charset="0"/>
              </a:rPr>
              <a:t>result_type</a:t>
            </a:r>
            <a:r>
              <a:rPr lang="en-US" altLang="zh-CN" sz="3200" b="1"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3200" b="1"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en-US" altLang="zh-CN" sz="3200" b="1"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3200" b="1"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9659897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第十五章 再论</a:t>
            </a:r>
            <a:r>
              <a:rPr lang="en-US" altLang="zh-CN" b="1" dirty="0"/>
              <a:t>C++</a:t>
            </a:r>
            <a:r>
              <a:rPr lang="zh-CN" altLang="en-US" b="1" dirty="0"/>
              <a:t>中的多态</a:t>
            </a:r>
            <a:endParaRPr lang="zh-CN" altLang="en-US" dirty="0"/>
          </a:p>
        </p:txBody>
      </p:sp>
      <p:sp>
        <p:nvSpPr>
          <p:cNvPr id="3" name="内容占位符 2"/>
          <p:cNvSpPr>
            <a:spLocks noGrp="1"/>
          </p:cNvSpPr>
          <p:nvPr>
            <p:ph idx="1"/>
          </p:nvPr>
        </p:nvSpPr>
        <p:spPr>
          <a:xfrm>
            <a:off x="467544" y="1167058"/>
            <a:ext cx="8229600" cy="621486"/>
          </a:xfrm>
        </p:spPr>
        <p:txBody>
          <a:bodyPr/>
          <a:lstStyle/>
          <a:p>
            <a:r>
              <a:rPr lang="en-US" altLang="zh-CN" b="1" dirty="0">
                <a:effectLst/>
              </a:rPr>
              <a:t>C++</a:t>
            </a:r>
            <a:r>
              <a:rPr lang="zh-CN" altLang="en-US" b="1" dirty="0">
                <a:effectLst/>
              </a:rPr>
              <a:t>的三大特性</a:t>
            </a:r>
            <a:r>
              <a:rPr lang="zh-CN" altLang="en-US" b="1" dirty="0">
                <a:solidFill>
                  <a:srgbClr val="FF0000"/>
                </a:solidFill>
                <a:effectLst/>
              </a:rPr>
              <a:t>封装</a:t>
            </a:r>
            <a:r>
              <a:rPr lang="zh-CN" altLang="en-US" b="1" dirty="0">
                <a:effectLst/>
              </a:rPr>
              <a:t>、</a:t>
            </a:r>
            <a:r>
              <a:rPr lang="zh-CN" altLang="en-US" b="1" dirty="0">
                <a:solidFill>
                  <a:srgbClr val="FF0000"/>
                </a:solidFill>
                <a:effectLst/>
              </a:rPr>
              <a:t>继承</a:t>
            </a:r>
            <a:r>
              <a:rPr lang="zh-CN" altLang="en-US" b="1" dirty="0">
                <a:effectLst/>
              </a:rPr>
              <a:t>和</a:t>
            </a:r>
            <a:r>
              <a:rPr lang="zh-CN" altLang="en-US" b="1" dirty="0">
                <a:solidFill>
                  <a:srgbClr val="FF0000"/>
                </a:solidFill>
                <a:effectLst/>
              </a:rPr>
              <a:t>多态</a:t>
            </a:r>
            <a:endParaRPr lang="zh-CN" altLang="en-US" b="1" dirty="0">
              <a:solidFill>
                <a:srgbClr val="FF0000"/>
              </a:solidFill>
              <a:effectLst/>
            </a:endParaRPr>
          </a:p>
        </p:txBody>
      </p:sp>
      <p:sp>
        <p:nvSpPr>
          <p:cNvPr id="5" name="矩形 4"/>
          <p:cNvSpPr/>
          <p:nvPr/>
        </p:nvSpPr>
        <p:spPr>
          <a:xfrm>
            <a:off x="1183849" y="2132856"/>
            <a:ext cx="6768752" cy="3046988"/>
          </a:xfrm>
          <a:prstGeom prst="rect">
            <a:avLst/>
          </a:prstGeom>
        </p:spPr>
        <p:txBody>
          <a:bodyPr wrap="square">
            <a:spAutoFit/>
          </a:bodyPr>
          <a:lstStyle/>
          <a:p>
            <a:pPr marL="342900" indent="-342900">
              <a:lnSpc>
                <a:spcPct val="150000"/>
              </a:lnSpc>
              <a:buFont typeface="Wingdings" panose="05000000000000000000" pitchFamily="2" charset="2"/>
              <a:buChar char="l"/>
            </a:pPr>
            <a:r>
              <a:rPr lang="zh-CN" altLang="en-US" sz="3200" b="1" dirty="0"/>
              <a:t>封装可以使得代码</a:t>
            </a:r>
            <a:r>
              <a:rPr lang="zh-CN" altLang="en-US" sz="3200" b="1" dirty="0" smtClean="0"/>
              <a:t>模块化</a:t>
            </a:r>
            <a:endParaRPr lang="en-US" altLang="zh-CN" sz="3200" b="1" dirty="0"/>
          </a:p>
          <a:p>
            <a:pPr marL="342900" indent="-342900">
              <a:lnSpc>
                <a:spcPct val="150000"/>
              </a:lnSpc>
              <a:buFont typeface="Wingdings" panose="05000000000000000000" pitchFamily="2" charset="2"/>
              <a:buChar char="l"/>
            </a:pPr>
            <a:r>
              <a:rPr lang="zh-CN" altLang="en-US" sz="3200" b="1" dirty="0" smtClean="0"/>
              <a:t>继承</a:t>
            </a:r>
            <a:r>
              <a:rPr lang="zh-CN" altLang="en-US" sz="3200" b="1" dirty="0"/>
              <a:t>可以扩展已存在的代码</a:t>
            </a:r>
            <a:r>
              <a:rPr lang="zh-CN" altLang="en-US" sz="3200" b="1" dirty="0" smtClean="0"/>
              <a:t>，核心目的</a:t>
            </a:r>
            <a:r>
              <a:rPr lang="zh-CN" altLang="en-US" sz="3200" b="1" dirty="0"/>
              <a:t>都是为了代码重用</a:t>
            </a:r>
            <a:r>
              <a:rPr lang="zh-CN" altLang="en-US" sz="3200" b="1" dirty="0" smtClean="0"/>
              <a:t>。</a:t>
            </a:r>
            <a:endParaRPr lang="en-US" altLang="zh-CN" sz="3200" b="1" dirty="0" smtClean="0"/>
          </a:p>
          <a:p>
            <a:pPr marL="342900" indent="-342900">
              <a:lnSpc>
                <a:spcPct val="150000"/>
              </a:lnSpc>
              <a:buFont typeface="Wingdings" panose="05000000000000000000" pitchFamily="2" charset="2"/>
              <a:buChar char="l"/>
            </a:pPr>
            <a:r>
              <a:rPr lang="zh-CN" altLang="en-US" sz="3200" b="1" dirty="0" smtClean="0"/>
              <a:t>而</a:t>
            </a:r>
            <a:r>
              <a:rPr lang="zh-CN" altLang="en-US" sz="3200" b="1" dirty="0"/>
              <a:t>多态的目的则是为了接口重用</a:t>
            </a:r>
          </a:p>
        </p:txBody>
      </p:sp>
    </p:spTree>
    <p:extLst>
      <p:ext uri="{BB962C8B-B14F-4D97-AF65-F5344CB8AC3E}">
        <p14:creationId xmlns:p14="http://schemas.microsoft.com/office/powerpoint/2010/main" val="1916844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effectLst/>
              </a:rPr>
              <a:t>C++</a:t>
            </a:r>
            <a:r>
              <a:rPr lang="zh-CN" altLang="en-US" b="1" dirty="0">
                <a:effectLst/>
              </a:rPr>
              <a:t>函数对象，伪函数</a:t>
            </a:r>
            <a:endParaRPr lang="zh-CN" altLang="en-US" dirty="0"/>
          </a:p>
        </p:txBody>
      </p:sp>
      <p:sp>
        <p:nvSpPr>
          <p:cNvPr id="3" name="内容占位符 2"/>
          <p:cNvSpPr>
            <a:spLocks noGrp="1"/>
          </p:cNvSpPr>
          <p:nvPr>
            <p:ph idx="1"/>
          </p:nvPr>
        </p:nvSpPr>
        <p:spPr>
          <a:xfrm>
            <a:off x="457200" y="1007314"/>
            <a:ext cx="8229600" cy="693494"/>
          </a:xfrm>
        </p:spPr>
        <p:txBody>
          <a:bodyPr/>
          <a:lstStyle/>
          <a:p>
            <a:r>
              <a:rPr lang="zh-CN" altLang="en-US" b="1" dirty="0">
                <a:effectLst/>
              </a:rPr>
              <a:t>仿函数定义自己型别</a:t>
            </a:r>
            <a:endParaRPr lang="zh-CN" altLang="en-US" dirty="0"/>
          </a:p>
        </p:txBody>
      </p:sp>
      <p:sp>
        <p:nvSpPr>
          <p:cNvPr id="5" name="矩形 4"/>
          <p:cNvSpPr/>
          <p:nvPr/>
        </p:nvSpPr>
        <p:spPr>
          <a:xfrm>
            <a:off x="611560" y="1556792"/>
            <a:ext cx="7920880" cy="3970318"/>
          </a:xfrm>
          <a:prstGeom prst="rect">
            <a:avLst/>
          </a:prstGeom>
          <a:solidFill>
            <a:schemeClr val="bg1"/>
          </a:solidFill>
        </p:spPr>
        <p:txBody>
          <a:bodyPr wrap="square">
            <a:spAutoFit/>
          </a:bodyPr>
          <a:lstStyle/>
          <a:p>
            <a:pPr algn="just">
              <a:spcAft>
                <a:spcPts val="0"/>
              </a:spcAft>
            </a:pPr>
            <a:r>
              <a:rPr lang="en-US" altLang="zh-CN" sz="28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8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二元函数的参数和返回值类型，通常被继承</a:t>
            </a:r>
            <a:endParaRPr lang="zh-CN" altLang="zh-CN" sz="2800" b="1"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en-US"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template &lt;class Arg1, class Arg2, class Result&gt;</a:t>
            </a:r>
            <a:endParaRPr lang="zh-CN" altLang="zh-CN" sz="2800" b="1"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en-US" altLang="zh-CN" sz="2800" b="1" kern="100" dirty="0" err="1">
                <a:latin typeface="微软雅黑" panose="020B0503020204020204" pitchFamily="34" charset="-122"/>
                <a:ea typeface="微软雅黑" panose="020B0503020204020204" pitchFamily="34" charset="-122"/>
                <a:cs typeface="Times New Roman" panose="02020603050405020304" pitchFamily="18" charset="0"/>
              </a:rPr>
              <a:t>struct</a:t>
            </a:r>
            <a:r>
              <a:rPr lang="en-US"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800" b="1" kern="100" dirty="0" err="1">
                <a:latin typeface="微软雅黑" panose="020B0503020204020204" pitchFamily="34" charset="-122"/>
                <a:ea typeface="微软雅黑" panose="020B0503020204020204" pitchFamily="34" charset="-122"/>
                <a:cs typeface="Times New Roman" panose="02020603050405020304" pitchFamily="18" charset="0"/>
              </a:rPr>
              <a:t>binary_function</a:t>
            </a:r>
            <a:r>
              <a:rPr lang="en-US"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sz="2800" b="1"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en-US"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800" b="1" kern="100" dirty="0" err="1">
                <a:latin typeface="微软雅黑" panose="020B0503020204020204" pitchFamily="34" charset="-122"/>
                <a:ea typeface="微软雅黑" panose="020B0503020204020204" pitchFamily="34" charset="-122"/>
                <a:cs typeface="Times New Roman" panose="02020603050405020304" pitchFamily="18" charset="0"/>
              </a:rPr>
              <a:t>typedef</a:t>
            </a:r>
            <a:r>
              <a:rPr lang="en-US"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 Arg1 </a:t>
            </a:r>
            <a:r>
              <a:rPr lang="en-US" altLang="zh-CN" sz="2800" b="1" kern="100" dirty="0" err="1">
                <a:latin typeface="微软雅黑" panose="020B0503020204020204" pitchFamily="34" charset="-122"/>
                <a:ea typeface="微软雅黑" panose="020B0503020204020204" pitchFamily="34" charset="-122"/>
                <a:cs typeface="Times New Roman" panose="02020603050405020304" pitchFamily="18" charset="0"/>
              </a:rPr>
              <a:t>first_argument_type</a:t>
            </a:r>
            <a:r>
              <a:rPr lang="en-US"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800" b="1"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en-US"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800" b="1" kern="100" dirty="0" err="1">
                <a:latin typeface="微软雅黑" panose="020B0503020204020204" pitchFamily="34" charset="-122"/>
                <a:ea typeface="微软雅黑" panose="020B0503020204020204" pitchFamily="34" charset="-122"/>
                <a:cs typeface="Times New Roman" panose="02020603050405020304" pitchFamily="18" charset="0"/>
              </a:rPr>
              <a:t>typedef</a:t>
            </a:r>
            <a:r>
              <a:rPr lang="en-US"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 Arg2 </a:t>
            </a:r>
            <a:r>
              <a:rPr lang="en-US" altLang="zh-CN" sz="2800" b="1" kern="100" dirty="0" err="1">
                <a:latin typeface="微软雅黑" panose="020B0503020204020204" pitchFamily="34" charset="-122"/>
                <a:ea typeface="微软雅黑" panose="020B0503020204020204" pitchFamily="34" charset="-122"/>
                <a:cs typeface="Times New Roman" panose="02020603050405020304" pitchFamily="18" charset="0"/>
              </a:rPr>
              <a:t>second_argument_type</a:t>
            </a:r>
            <a:r>
              <a:rPr lang="en-US"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800" b="1"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en-US"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800" b="1" kern="100" dirty="0" err="1">
                <a:latin typeface="微软雅黑" panose="020B0503020204020204" pitchFamily="34" charset="-122"/>
                <a:ea typeface="微软雅黑" panose="020B0503020204020204" pitchFamily="34" charset="-122"/>
                <a:cs typeface="Times New Roman" panose="02020603050405020304" pitchFamily="18" charset="0"/>
              </a:rPr>
              <a:t>typedef</a:t>
            </a:r>
            <a:r>
              <a:rPr lang="en-US"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 Result </a:t>
            </a:r>
            <a:r>
              <a:rPr lang="en-US" altLang="zh-CN" sz="2800" b="1" kern="100" dirty="0" err="1">
                <a:latin typeface="微软雅黑" panose="020B0503020204020204" pitchFamily="34" charset="-122"/>
                <a:ea typeface="微软雅黑" panose="020B0503020204020204" pitchFamily="34" charset="-122"/>
                <a:cs typeface="Times New Roman" panose="02020603050405020304" pitchFamily="18" charset="0"/>
              </a:rPr>
              <a:t>result_type</a:t>
            </a:r>
            <a:r>
              <a:rPr lang="en-US"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800" b="1"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en-US"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sz="2800" b="1"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en-US"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sz="2800" b="1"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矩形 6"/>
          <p:cNvSpPr/>
          <p:nvPr/>
        </p:nvSpPr>
        <p:spPr>
          <a:xfrm>
            <a:off x="403085" y="5661248"/>
            <a:ext cx="8417387" cy="954107"/>
          </a:xfrm>
          <a:prstGeom prst="rect">
            <a:avLst/>
          </a:prstGeom>
          <a:solidFill>
            <a:schemeClr val="bg1"/>
          </a:solidFill>
        </p:spPr>
        <p:txBody>
          <a:bodyPr wrap="square">
            <a:spAutoFit/>
          </a:bodyPr>
          <a:lstStyle/>
          <a:p>
            <a:r>
              <a:rPr lang="zh-CN" altLang="en-US" sz="2800" b="1" dirty="0">
                <a:solidFill>
                  <a:srgbClr val="4D4D4D"/>
                </a:solidFill>
                <a:latin typeface="Microsoft YaHei" panose="020B0503020204020204" pitchFamily="34" charset="-122"/>
                <a:ea typeface="Microsoft YaHei" panose="020B0503020204020204" pitchFamily="34" charset="-122"/>
              </a:rPr>
              <a:t>上述两个类分别定义了一元和二元函数参数和返回值型别，对应的仿函数类仅仅需要继承此类即可。</a:t>
            </a:r>
            <a:endParaRPr lang="zh-CN" altLang="en-US" sz="2800" b="1" dirty="0"/>
          </a:p>
        </p:txBody>
      </p:sp>
    </p:spTree>
    <p:extLst>
      <p:ext uri="{BB962C8B-B14F-4D97-AF65-F5344CB8AC3E}">
        <p14:creationId xmlns:p14="http://schemas.microsoft.com/office/powerpoint/2010/main" val="29447707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effectLst/>
              </a:rPr>
              <a:t>C++</a:t>
            </a:r>
            <a:r>
              <a:rPr lang="zh-CN" altLang="en-US" b="1" dirty="0">
                <a:effectLst/>
              </a:rPr>
              <a:t>函数对象，伪函数</a:t>
            </a:r>
            <a:endParaRPr lang="zh-CN" altLang="en-US" dirty="0"/>
          </a:p>
        </p:txBody>
      </p:sp>
      <p:sp>
        <p:nvSpPr>
          <p:cNvPr id="3" name="内容占位符 2"/>
          <p:cNvSpPr>
            <a:spLocks noGrp="1"/>
          </p:cNvSpPr>
          <p:nvPr>
            <p:ph idx="1"/>
          </p:nvPr>
        </p:nvSpPr>
        <p:spPr>
          <a:xfrm>
            <a:off x="457200" y="1007314"/>
            <a:ext cx="8229600" cy="621486"/>
          </a:xfrm>
        </p:spPr>
        <p:txBody>
          <a:bodyPr/>
          <a:lstStyle/>
          <a:p>
            <a:r>
              <a:rPr lang="zh-CN" altLang="en-US" b="1" dirty="0">
                <a:effectLst/>
              </a:rPr>
              <a:t>算术类仿函数</a:t>
            </a:r>
            <a:endParaRPr lang="zh-CN" altLang="en-US" dirty="0"/>
          </a:p>
        </p:txBody>
      </p:sp>
      <p:sp>
        <p:nvSpPr>
          <p:cNvPr id="4" name="矩形 3"/>
          <p:cNvSpPr/>
          <p:nvPr/>
        </p:nvSpPr>
        <p:spPr>
          <a:xfrm>
            <a:off x="611560" y="1628800"/>
            <a:ext cx="7848872" cy="523220"/>
          </a:xfrm>
          <a:prstGeom prst="rect">
            <a:avLst/>
          </a:prstGeom>
        </p:spPr>
        <p:txBody>
          <a:bodyPr wrap="square">
            <a:spAutoFit/>
          </a:bodyPr>
          <a:lstStyle/>
          <a:p>
            <a:r>
              <a:rPr lang="en-US" altLang="zh-CN" sz="2800" b="1" smtClean="0">
                <a:solidFill>
                  <a:srgbClr val="4D4D4D"/>
                </a:solidFill>
                <a:latin typeface="Microsoft YaHei" panose="020B0503020204020204" pitchFamily="34" charset="-122"/>
                <a:ea typeface="Microsoft YaHei" panose="020B0503020204020204" pitchFamily="34" charset="-122"/>
              </a:rPr>
              <a:t>STL</a:t>
            </a:r>
            <a:r>
              <a:rPr lang="zh-CN" altLang="en-US" sz="2800" b="1" dirty="0" smtClean="0">
                <a:solidFill>
                  <a:srgbClr val="4D4D4D"/>
                </a:solidFill>
                <a:latin typeface="Microsoft YaHei" panose="020B0503020204020204" pitchFamily="34" charset="-122"/>
                <a:ea typeface="Microsoft YaHei" panose="020B0503020204020204" pitchFamily="34" charset="-122"/>
              </a:rPr>
              <a:t>定义</a:t>
            </a:r>
            <a:r>
              <a:rPr lang="zh-CN" altLang="en-US" sz="2800" b="1" dirty="0">
                <a:solidFill>
                  <a:srgbClr val="4D4D4D"/>
                </a:solidFill>
                <a:latin typeface="Microsoft YaHei" panose="020B0503020204020204" pitchFamily="34" charset="-122"/>
                <a:ea typeface="Microsoft YaHei" panose="020B0503020204020204" pitchFamily="34" charset="-122"/>
              </a:rPr>
              <a:t>了一些通用的仿函数，可以直接</a:t>
            </a:r>
            <a:r>
              <a:rPr lang="zh-CN" altLang="en-US" sz="2800" b="1" dirty="0" smtClean="0">
                <a:solidFill>
                  <a:srgbClr val="4D4D4D"/>
                </a:solidFill>
                <a:latin typeface="Microsoft YaHei" panose="020B0503020204020204" pitchFamily="34" charset="-122"/>
                <a:ea typeface="Microsoft YaHei" panose="020B0503020204020204" pitchFamily="34" charset="-122"/>
              </a:rPr>
              <a:t>调用。</a:t>
            </a:r>
            <a:endParaRPr lang="zh-CN" altLang="en-US" sz="2800" b="1" dirty="0"/>
          </a:p>
        </p:txBody>
      </p:sp>
      <p:sp>
        <p:nvSpPr>
          <p:cNvPr id="5" name="矩形 4"/>
          <p:cNvSpPr/>
          <p:nvPr/>
        </p:nvSpPr>
        <p:spPr>
          <a:xfrm>
            <a:off x="247745" y="2284139"/>
            <a:ext cx="8640960" cy="4062651"/>
          </a:xfrm>
          <a:prstGeom prst="rect">
            <a:avLst/>
          </a:prstGeom>
          <a:solidFill>
            <a:schemeClr val="bg1"/>
          </a:solidFill>
        </p:spPr>
        <p:txBody>
          <a:bodyPr wrap="square">
            <a:spAutoFit/>
          </a:bodyPr>
          <a:lstStyle/>
          <a:p>
            <a:pPr algn="just">
              <a:lnSpc>
                <a:spcPct val="150000"/>
              </a:lnSpc>
              <a:spcAft>
                <a:spcPts val="0"/>
              </a:spcAft>
            </a:pPr>
            <a:r>
              <a:rPr lang="en-US" altLang="zh-CN" sz="2400" b="1" kern="1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b="1" kern="1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算术</a:t>
            </a:r>
            <a:r>
              <a:rPr lang="zh-CN" altLang="zh-CN" sz="24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类仿函数</a:t>
            </a:r>
            <a:r>
              <a:rPr lang="en-US" altLang="zh-CN" sz="24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 + - * / </a:t>
            </a:r>
            <a:r>
              <a:rPr lang="en-US" altLang="zh-CN" sz="2400" b="1" kern="1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4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spcAft>
                <a:spcPts val="0"/>
              </a:spcAft>
            </a:pPr>
            <a:r>
              <a:rPr lang="en-US" altLang="zh-CN" sz="2400" b="1" kern="1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200" b="1" kern="1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plus</a:t>
            </a:r>
            <a:r>
              <a:rPr lang="zh-CN" altLang="zh-CN" sz="22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仿函数，生成一个对象，里面仅仅有一个函数重载的方法。</a:t>
            </a:r>
            <a:endParaRPr lang="zh-CN" altLang="zh-CN" sz="2200" b="1"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spcAft>
                <a:spcPts val="0"/>
              </a:spcAft>
            </a:pPr>
            <a:r>
              <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template &lt;class T&gt;</a:t>
            </a:r>
            <a:endParaRPr lang="zh-CN" altLang="zh-CN" sz="2400" b="1"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spcAft>
                <a:spcPts val="0"/>
              </a:spcAft>
            </a:pPr>
            <a:r>
              <a:rPr lang="en-US" altLang="zh-CN" sz="2400" b="1" kern="100" dirty="0" err="1">
                <a:latin typeface="微软雅黑" panose="020B0503020204020204" pitchFamily="34" charset="-122"/>
                <a:ea typeface="微软雅黑" panose="020B0503020204020204" pitchFamily="34" charset="-122"/>
                <a:cs typeface="Times New Roman" panose="02020603050405020304" pitchFamily="18" charset="0"/>
              </a:rPr>
              <a:t>struct</a:t>
            </a:r>
            <a:r>
              <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plus</a:t>
            </a:r>
            <a:r>
              <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 : public </a:t>
            </a:r>
            <a:r>
              <a:rPr lang="en-US" altLang="zh-CN" sz="2800" b="1" kern="100"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binary_function</a:t>
            </a:r>
            <a:r>
              <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&lt;T, T, T&gt; {</a:t>
            </a:r>
            <a:endParaRPr lang="zh-CN" altLang="zh-CN" sz="2400" b="1"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spcAft>
                <a:spcPts val="0"/>
              </a:spcAft>
            </a:pPr>
            <a:r>
              <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    T operator()(</a:t>
            </a:r>
            <a:r>
              <a:rPr lang="en-US" altLang="zh-CN" sz="2400" b="1" kern="100" dirty="0" err="1">
                <a:latin typeface="微软雅黑" panose="020B0503020204020204" pitchFamily="34" charset="-122"/>
                <a:ea typeface="微软雅黑" panose="020B0503020204020204" pitchFamily="34" charset="-122"/>
                <a:cs typeface="Times New Roman" panose="02020603050405020304" pitchFamily="18" charset="0"/>
              </a:rPr>
              <a:t>const</a:t>
            </a:r>
            <a:r>
              <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 T&amp; x, </a:t>
            </a:r>
            <a:r>
              <a:rPr lang="en-US" altLang="zh-CN" sz="2400" b="1" kern="100" dirty="0" err="1">
                <a:latin typeface="微软雅黑" panose="020B0503020204020204" pitchFamily="34" charset="-122"/>
                <a:ea typeface="微软雅黑" panose="020B0503020204020204" pitchFamily="34" charset="-122"/>
                <a:cs typeface="Times New Roman" panose="02020603050405020304" pitchFamily="18" charset="0"/>
              </a:rPr>
              <a:t>const</a:t>
            </a:r>
            <a:r>
              <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 T&amp; y) </a:t>
            </a:r>
            <a:r>
              <a:rPr lang="en-US" altLang="zh-CN" sz="2400" b="1" kern="100" dirty="0" err="1">
                <a:latin typeface="微软雅黑" panose="020B0503020204020204" pitchFamily="34" charset="-122"/>
                <a:ea typeface="微软雅黑" panose="020B0503020204020204" pitchFamily="34" charset="-122"/>
                <a:cs typeface="Times New Roman" panose="02020603050405020304" pitchFamily="18" charset="0"/>
              </a:rPr>
              <a:t>const</a:t>
            </a:r>
            <a:r>
              <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b="1" kern="100" dirty="0" smtClean="0">
                <a:latin typeface="微软雅黑" panose="020B0503020204020204" pitchFamily="34" charset="-122"/>
                <a:ea typeface="微软雅黑" panose="020B0503020204020204" pitchFamily="34" charset="-122"/>
                <a:cs typeface="Times New Roman" panose="02020603050405020304" pitchFamily="18" charset="0"/>
              </a:rPr>
              <a:t>   { </a:t>
            </a:r>
            <a:r>
              <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return x + y; }</a:t>
            </a:r>
            <a:endParaRPr lang="zh-CN" altLang="zh-CN" sz="2400" b="1"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spcAft>
                <a:spcPts val="0"/>
              </a:spcAft>
            </a:pPr>
            <a:r>
              <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400" b="1"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2764059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effectLst/>
              </a:rPr>
              <a:t>C++</a:t>
            </a:r>
            <a:r>
              <a:rPr lang="zh-CN" altLang="en-US" b="1" dirty="0">
                <a:effectLst/>
              </a:rPr>
              <a:t>函数对象，伪函数</a:t>
            </a:r>
            <a:endParaRPr lang="zh-CN" altLang="en-US" dirty="0"/>
          </a:p>
        </p:txBody>
      </p:sp>
      <p:sp>
        <p:nvSpPr>
          <p:cNvPr id="4" name="矩形 3"/>
          <p:cNvSpPr/>
          <p:nvPr/>
        </p:nvSpPr>
        <p:spPr>
          <a:xfrm>
            <a:off x="283749" y="130597"/>
            <a:ext cx="8568952" cy="6121035"/>
          </a:xfrm>
          <a:prstGeom prst="rect">
            <a:avLst/>
          </a:prstGeom>
          <a:solidFill>
            <a:schemeClr val="bg1"/>
          </a:solidFill>
        </p:spPr>
        <p:txBody>
          <a:bodyPr wrap="square">
            <a:spAutoFit/>
          </a:bodyPr>
          <a:lstStyle/>
          <a:p>
            <a:pPr algn="just">
              <a:lnSpc>
                <a:spcPct val="150000"/>
              </a:lnSpc>
              <a:spcAft>
                <a:spcPts val="0"/>
              </a:spcAft>
            </a:pPr>
            <a:r>
              <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template &lt;class T&gt;</a:t>
            </a:r>
            <a:endParaRPr lang="zh-CN" altLang="zh-CN" sz="2400" b="1"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spcAft>
                <a:spcPts val="0"/>
              </a:spcAft>
            </a:pPr>
            <a:r>
              <a:rPr lang="en-US" altLang="zh-CN" sz="2400" b="1" kern="100" dirty="0" err="1">
                <a:latin typeface="微软雅黑" panose="020B0503020204020204" pitchFamily="34" charset="-122"/>
                <a:ea typeface="微软雅黑" panose="020B0503020204020204" pitchFamily="34" charset="-122"/>
                <a:cs typeface="Times New Roman" panose="02020603050405020304" pitchFamily="18" charset="0"/>
              </a:rPr>
              <a:t>struct</a:t>
            </a:r>
            <a:r>
              <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minus</a:t>
            </a:r>
            <a:r>
              <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 : public </a:t>
            </a:r>
            <a:r>
              <a:rPr lang="en-US" altLang="zh-CN" sz="2400" b="1" kern="100"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binary_function</a:t>
            </a:r>
            <a:r>
              <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&lt;T, T, T&gt; {</a:t>
            </a:r>
            <a:endParaRPr lang="zh-CN" altLang="zh-CN" sz="2400" b="1"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spcAft>
                <a:spcPts val="0"/>
              </a:spcAft>
            </a:pPr>
            <a:r>
              <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    T operator()(</a:t>
            </a:r>
            <a:r>
              <a:rPr lang="en-US" altLang="zh-CN" sz="2400" b="1" kern="100" dirty="0" err="1">
                <a:latin typeface="微软雅黑" panose="020B0503020204020204" pitchFamily="34" charset="-122"/>
                <a:ea typeface="微软雅黑" panose="020B0503020204020204" pitchFamily="34" charset="-122"/>
                <a:cs typeface="Times New Roman" panose="02020603050405020304" pitchFamily="18" charset="0"/>
              </a:rPr>
              <a:t>const</a:t>
            </a:r>
            <a:r>
              <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 T&amp; x, </a:t>
            </a:r>
            <a:r>
              <a:rPr lang="en-US" altLang="zh-CN" sz="2400" b="1" kern="100" dirty="0" err="1">
                <a:latin typeface="微软雅黑" panose="020B0503020204020204" pitchFamily="34" charset="-122"/>
                <a:ea typeface="微软雅黑" panose="020B0503020204020204" pitchFamily="34" charset="-122"/>
                <a:cs typeface="Times New Roman" panose="02020603050405020304" pitchFamily="18" charset="0"/>
              </a:rPr>
              <a:t>const</a:t>
            </a:r>
            <a:r>
              <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 T&amp; y) </a:t>
            </a:r>
            <a:r>
              <a:rPr lang="en-US" altLang="zh-CN" sz="2400" b="1" kern="100" dirty="0" err="1">
                <a:latin typeface="微软雅黑" panose="020B0503020204020204" pitchFamily="34" charset="-122"/>
                <a:ea typeface="微软雅黑" panose="020B0503020204020204" pitchFamily="34" charset="-122"/>
                <a:cs typeface="Times New Roman" panose="02020603050405020304" pitchFamily="18" charset="0"/>
              </a:rPr>
              <a:t>const</a:t>
            </a:r>
            <a:r>
              <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 { return x - y; }</a:t>
            </a:r>
            <a:endParaRPr lang="zh-CN" altLang="zh-CN" sz="2400" b="1"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spcAft>
                <a:spcPts val="0"/>
              </a:spcAft>
            </a:pPr>
            <a:r>
              <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400" b="1"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spcAft>
                <a:spcPts val="0"/>
              </a:spcAft>
            </a:pPr>
            <a:r>
              <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sz="2400" b="1"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spcAft>
                <a:spcPts val="0"/>
              </a:spcAft>
            </a:pPr>
            <a:r>
              <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template &lt;class T&gt;</a:t>
            </a:r>
            <a:endParaRPr lang="zh-CN" altLang="zh-CN" sz="2400" b="1"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spcAft>
                <a:spcPts val="0"/>
              </a:spcAft>
            </a:pPr>
            <a:r>
              <a:rPr lang="en-US" altLang="zh-CN" sz="2400" b="1" kern="100" dirty="0" err="1">
                <a:latin typeface="微软雅黑" panose="020B0503020204020204" pitchFamily="34" charset="-122"/>
                <a:ea typeface="微软雅黑" panose="020B0503020204020204" pitchFamily="34" charset="-122"/>
                <a:cs typeface="Times New Roman" panose="02020603050405020304" pitchFamily="18" charset="0"/>
              </a:rPr>
              <a:t>struct</a:t>
            </a:r>
            <a:r>
              <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multiplies</a:t>
            </a:r>
            <a:r>
              <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 : public </a:t>
            </a:r>
            <a:r>
              <a:rPr lang="en-US" altLang="zh-CN" sz="2400" b="1" kern="100"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binary_function</a:t>
            </a:r>
            <a:r>
              <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&lt;T, T, T&gt; {</a:t>
            </a:r>
            <a:endParaRPr lang="zh-CN" altLang="zh-CN" sz="2400" b="1"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spcAft>
                <a:spcPts val="0"/>
              </a:spcAft>
            </a:pPr>
            <a:r>
              <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    T operator()(</a:t>
            </a:r>
            <a:r>
              <a:rPr lang="en-US" altLang="zh-CN" sz="2400" b="1" kern="100" dirty="0" err="1">
                <a:latin typeface="微软雅黑" panose="020B0503020204020204" pitchFamily="34" charset="-122"/>
                <a:ea typeface="微软雅黑" panose="020B0503020204020204" pitchFamily="34" charset="-122"/>
                <a:cs typeface="Times New Roman" panose="02020603050405020304" pitchFamily="18" charset="0"/>
              </a:rPr>
              <a:t>const</a:t>
            </a:r>
            <a:r>
              <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 T&amp; x, </a:t>
            </a:r>
            <a:r>
              <a:rPr lang="en-US" altLang="zh-CN" sz="2400" b="1" kern="100" dirty="0" err="1">
                <a:latin typeface="微软雅黑" panose="020B0503020204020204" pitchFamily="34" charset="-122"/>
                <a:ea typeface="微软雅黑" panose="020B0503020204020204" pitchFamily="34" charset="-122"/>
                <a:cs typeface="Times New Roman" panose="02020603050405020304" pitchFamily="18" charset="0"/>
              </a:rPr>
              <a:t>const</a:t>
            </a:r>
            <a:r>
              <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 T&amp; y) </a:t>
            </a:r>
            <a:r>
              <a:rPr lang="en-US" altLang="zh-CN" sz="2400" b="1" kern="100" dirty="0" err="1">
                <a:latin typeface="微软雅黑" panose="020B0503020204020204" pitchFamily="34" charset="-122"/>
                <a:ea typeface="微软雅黑" panose="020B0503020204020204" pitchFamily="34" charset="-122"/>
                <a:cs typeface="Times New Roman" panose="02020603050405020304" pitchFamily="18" charset="0"/>
              </a:rPr>
              <a:t>const</a:t>
            </a:r>
            <a:r>
              <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 { return x * y; }</a:t>
            </a:r>
            <a:endParaRPr lang="zh-CN" altLang="zh-CN" sz="2400" b="1"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spcAft>
                <a:spcPts val="0"/>
              </a:spcAft>
            </a:pPr>
            <a:r>
              <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400" b="1"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9228176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effectLst/>
              </a:rPr>
              <a:t>C++</a:t>
            </a:r>
            <a:r>
              <a:rPr lang="zh-CN" altLang="en-US" b="1" dirty="0">
                <a:effectLst/>
              </a:rPr>
              <a:t>函数对象，伪函数</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矩形 3"/>
          <p:cNvSpPr/>
          <p:nvPr/>
        </p:nvSpPr>
        <p:spPr>
          <a:xfrm>
            <a:off x="134184" y="822747"/>
            <a:ext cx="9101256" cy="5632311"/>
          </a:xfrm>
          <a:prstGeom prst="rect">
            <a:avLst/>
          </a:prstGeom>
          <a:solidFill>
            <a:schemeClr val="bg1"/>
          </a:solidFill>
        </p:spPr>
        <p:txBody>
          <a:bodyPr wrap="square">
            <a:spAutoFit/>
          </a:bodyPr>
          <a:lstStyle/>
          <a:p>
            <a:pPr algn="just">
              <a:lnSpc>
                <a:spcPct val="150000"/>
              </a:lnSpc>
              <a:spcAft>
                <a:spcPts val="0"/>
              </a:spcAft>
            </a:pPr>
            <a:r>
              <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template &lt;class T&gt;</a:t>
            </a:r>
            <a:endParaRPr lang="zh-CN" altLang="zh-CN" sz="2400" b="1"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spcAft>
                <a:spcPts val="0"/>
              </a:spcAft>
            </a:pPr>
            <a:r>
              <a:rPr lang="en-US" altLang="zh-CN" sz="2400" b="1" kern="100" dirty="0" err="1">
                <a:latin typeface="微软雅黑" panose="020B0503020204020204" pitchFamily="34" charset="-122"/>
                <a:ea typeface="微软雅黑" panose="020B0503020204020204" pitchFamily="34" charset="-122"/>
                <a:cs typeface="Times New Roman" panose="02020603050405020304" pitchFamily="18" charset="0"/>
              </a:rPr>
              <a:t>struct</a:t>
            </a:r>
            <a:r>
              <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divides</a:t>
            </a:r>
            <a:r>
              <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 : public </a:t>
            </a:r>
            <a:r>
              <a:rPr lang="en-US" altLang="zh-CN" sz="2400" b="1" kern="100"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binary_function</a:t>
            </a:r>
            <a:r>
              <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&lt;T, T, T&gt; {</a:t>
            </a:r>
            <a:endParaRPr lang="zh-CN" altLang="zh-CN" sz="2400" b="1"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spcAft>
                <a:spcPts val="0"/>
              </a:spcAft>
            </a:pPr>
            <a:r>
              <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    T operator()(</a:t>
            </a:r>
            <a:r>
              <a:rPr lang="en-US" altLang="zh-CN" sz="2400" b="1" kern="100" dirty="0" err="1">
                <a:latin typeface="微软雅黑" panose="020B0503020204020204" pitchFamily="34" charset="-122"/>
                <a:ea typeface="微软雅黑" panose="020B0503020204020204" pitchFamily="34" charset="-122"/>
                <a:cs typeface="Times New Roman" panose="02020603050405020304" pitchFamily="18" charset="0"/>
              </a:rPr>
              <a:t>const</a:t>
            </a:r>
            <a:r>
              <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 T&amp; x, </a:t>
            </a:r>
            <a:r>
              <a:rPr lang="en-US" altLang="zh-CN" sz="2400" b="1" kern="100" dirty="0" err="1">
                <a:latin typeface="微软雅黑" panose="020B0503020204020204" pitchFamily="34" charset="-122"/>
                <a:ea typeface="微软雅黑" panose="020B0503020204020204" pitchFamily="34" charset="-122"/>
                <a:cs typeface="Times New Roman" panose="02020603050405020304" pitchFamily="18" charset="0"/>
              </a:rPr>
              <a:t>const</a:t>
            </a:r>
            <a:r>
              <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 T&amp; y) </a:t>
            </a:r>
            <a:r>
              <a:rPr lang="en-US" altLang="zh-CN" sz="2400" b="1" kern="100" dirty="0" err="1">
                <a:latin typeface="微软雅黑" panose="020B0503020204020204" pitchFamily="34" charset="-122"/>
                <a:ea typeface="微软雅黑" panose="020B0503020204020204" pitchFamily="34" charset="-122"/>
                <a:cs typeface="Times New Roman" panose="02020603050405020304" pitchFamily="18" charset="0"/>
              </a:rPr>
              <a:t>const</a:t>
            </a:r>
            <a:r>
              <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 { return x / y; }</a:t>
            </a:r>
            <a:endParaRPr lang="zh-CN" altLang="zh-CN" sz="2400" b="1"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spcAft>
                <a:spcPts val="0"/>
              </a:spcAft>
            </a:pPr>
            <a:r>
              <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400" b="1"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spcAft>
                <a:spcPts val="0"/>
              </a:spcAft>
            </a:pPr>
            <a:r>
              <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template &lt;class T&gt;</a:t>
            </a:r>
            <a:endParaRPr lang="zh-CN" altLang="zh-CN" sz="2400" b="1"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spcAft>
                <a:spcPts val="0"/>
              </a:spcAft>
            </a:pPr>
            <a:r>
              <a:rPr lang="en-US" altLang="zh-CN" sz="2400" b="1" kern="100" dirty="0" err="1">
                <a:latin typeface="微软雅黑" panose="020B0503020204020204" pitchFamily="34" charset="-122"/>
                <a:ea typeface="微软雅黑" panose="020B0503020204020204" pitchFamily="34" charset="-122"/>
                <a:cs typeface="Times New Roman" panose="02020603050405020304" pitchFamily="18" charset="0"/>
              </a:rPr>
              <a:t>struct</a:t>
            </a:r>
            <a:r>
              <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modulus</a:t>
            </a:r>
            <a:r>
              <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 : public </a:t>
            </a:r>
            <a:r>
              <a:rPr lang="en-US" altLang="zh-CN" sz="2400" b="1" kern="100" dirty="0" err="1">
                <a:latin typeface="微软雅黑" panose="020B0503020204020204" pitchFamily="34" charset="-122"/>
                <a:ea typeface="微软雅黑" panose="020B0503020204020204" pitchFamily="34" charset="-122"/>
                <a:cs typeface="Times New Roman" panose="02020603050405020304" pitchFamily="18" charset="0"/>
              </a:rPr>
              <a:t>binary_function</a:t>
            </a:r>
            <a:r>
              <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&lt;T, T, T&gt; {</a:t>
            </a:r>
            <a:endParaRPr lang="zh-CN" altLang="zh-CN" sz="2400" b="1"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spcAft>
                <a:spcPts val="0"/>
              </a:spcAft>
            </a:pPr>
            <a:r>
              <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    T operator()(</a:t>
            </a:r>
            <a:r>
              <a:rPr lang="en-US" altLang="zh-CN" sz="2400" b="1" kern="100" dirty="0" err="1">
                <a:latin typeface="微软雅黑" panose="020B0503020204020204" pitchFamily="34" charset="-122"/>
                <a:ea typeface="微软雅黑" panose="020B0503020204020204" pitchFamily="34" charset="-122"/>
                <a:cs typeface="Times New Roman" panose="02020603050405020304" pitchFamily="18" charset="0"/>
              </a:rPr>
              <a:t>const</a:t>
            </a:r>
            <a:r>
              <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 T&amp; x, </a:t>
            </a:r>
            <a:r>
              <a:rPr lang="en-US" altLang="zh-CN" sz="2400" b="1" kern="100" dirty="0" err="1">
                <a:latin typeface="微软雅黑" panose="020B0503020204020204" pitchFamily="34" charset="-122"/>
                <a:ea typeface="微软雅黑" panose="020B0503020204020204" pitchFamily="34" charset="-122"/>
                <a:cs typeface="Times New Roman" panose="02020603050405020304" pitchFamily="18" charset="0"/>
              </a:rPr>
              <a:t>const</a:t>
            </a:r>
            <a:r>
              <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 T&amp; y) </a:t>
            </a:r>
            <a:r>
              <a:rPr lang="en-US" altLang="zh-CN" sz="2400" b="1" kern="100" dirty="0" err="1">
                <a:latin typeface="微软雅黑" panose="020B0503020204020204" pitchFamily="34" charset="-122"/>
                <a:ea typeface="微软雅黑" panose="020B0503020204020204" pitchFamily="34" charset="-122"/>
                <a:cs typeface="Times New Roman" panose="02020603050405020304" pitchFamily="18" charset="0"/>
              </a:rPr>
              <a:t>const</a:t>
            </a:r>
            <a:r>
              <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 { return x % y; }</a:t>
            </a:r>
            <a:endParaRPr lang="zh-CN" altLang="zh-CN" sz="2400" b="1"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spcAft>
                <a:spcPts val="0"/>
              </a:spcAft>
            </a:pPr>
            <a:r>
              <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400" b="1"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8171327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effectLst/>
              </a:rPr>
              <a:t>C++</a:t>
            </a:r>
            <a:r>
              <a:rPr lang="zh-CN" altLang="en-US" b="1" dirty="0">
                <a:effectLst/>
              </a:rPr>
              <a:t>函数对象，伪函数</a:t>
            </a:r>
            <a:endParaRPr lang="zh-CN" altLang="en-US" dirty="0"/>
          </a:p>
        </p:txBody>
      </p:sp>
      <p:sp>
        <p:nvSpPr>
          <p:cNvPr id="4" name="矩形 3"/>
          <p:cNvSpPr/>
          <p:nvPr/>
        </p:nvSpPr>
        <p:spPr>
          <a:xfrm>
            <a:off x="611559" y="1628800"/>
            <a:ext cx="8057347" cy="3539430"/>
          </a:xfrm>
          <a:prstGeom prst="rect">
            <a:avLst/>
          </a:prstGeom>
          <a:solidFill>
            <a:schemeClr val="bg1"/>
          </a:solidFill>
        </p:spPr>
        <p:txBody>
          <a:bodyPr wrap="square">
            <a:spAutoFit/>
          </a:bodyPr>
          <a:lstStyle/>
          <a:p>
            <a:pPr algn="just">
              <a:spcAft>
                <a:spcPts val="0"/>
              </a:spcAft>
            </a:pPr>
            <a:r>
              <a:rPr lang="en-US"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取负值</a:t>
            </a:r>
          </a:p>
          <a:p>
            <a:pPr algn="just">
              <a:spcAft>
                <a:spcPts val="0"/>
              </a:spcAft>
            </a:pPr>
            <a:r>
              <a:rPr lang="en-US"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template &lt;class T&gt;</a:t>
            </a:r>
            <a:endParaRPr lang="zh-CN" altLang="zh-CN" sz="2800" b="1"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en-US" altLang="zh-CN" sz="2800" b="1" kern="100" dirty="0" err="1">
                <a:latin typeface="微软雅黑" panose="020B0503020204020204" pitchFamily="34" charset="-122"/>
                <a:ea typeface="微软雅黑" panose="020B0503020204020204" pitchFamily="34" charset="-122"/>
                <a:cs typeface="Times New Roman" panose="02020603050405020304" pitchFamily="18" charset="0"/>
              </a:rPr>
              <a:t>struct</a:t>
            </a:r>
            <a:r>
              <a:rPr lang="en-US"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8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negate</a:t>
            </a:r>
            <a:r>
              <a:rPr lang="en-US"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 : public </a:t>
            </a:r>
            <a:r>
              <a:rPr lang="en-US" altLang="zh-CN" sz="2800" b="1" kern="100" dirty="0" err="1">
                <a:latin typeface="微软雅黑" panose="020B0503020204020204" pitchFamily="34" charset="-122"/>
                <a:ea typeface="微软雅黑" panose="020B0503020204020204" pitchFamily="34" charset="-122"/>
                <a:cs typeface="Times New Roman" panose="02020603050405020304" pitchFamily="18" charset="0"/>
              </a:rPr>
              <a:t>unary_function</a:t>
            </a:r>
            <a:r>
              <a:rPr lang="en-US"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&lt;T, T&gt; {</a:t>
            </a:r>
            <a:endParaRPr lang="zh-CN" altLang="zh-CN" sz="2800" b="1"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en-US"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    T operator()(</a:t>
            </a:r>
            <a:r>
              <a:rPr lang="en-US" altLang="zh-CN" sz="2800" b="1" kern="100" dirty="0" err="1">
                <a:latin typeface="微软雅黑" panose="020B0503020204020204" pitchFamily="34" charset="-122"/>
                <a:ea typeface="微软雅黑" panose="020B0503020204020204" pitchFamily="34" charset="-122"/>
                <a:cs typeface="Times New Roman" panose="02020603050405020304" pitchFamily="18" charset="0"/>
              </a:rPr>
              <a:t>const</a:t>
            </a:r>
            <a:r>
              <a:rPr lang="en-US"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 T&amp; x) </a:t>
            </a:r>
            <a:r>
              <a:rPr lang="en-US" altLang="zh-CN" sz="2800" b="1" kern="100" dirty="0" err="1">
                <a:latin typeface="微软雅黑" panose="020B0503020204020204" pitchFamily="34" charset="-122"/>
                <a:ea typeface="微软雅黑" panose="020B0503020204020204" pitchFamily="34" charset="-122"/>
                <a:cs typeface="Times New Roman" panose="02020603050405020304" pitchFamily="18" charset="0"/>
              </a:rPr>
              <a:t>const</a:t>
            </a:r>
            <a:r>
              <a:rPr lang="en-US"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800" b="1" kern="100" dirty="0" smtClean="0">
                <a:latin typeface="微软雅黑" panose="020B0503020204020204" pitchFamily="34" charset="-122"/>
                <a:ea typeface="微软雅黑" panose="020B0503020204020204" pitchFamily="34" charset="-122"/>
                <a:cs typeface="Times New Roman" panose="02020603050405020304" pitchFamily="18" charset="0"/>
              </a:rPr>
              <a:t>{</a:t>
            </a:r>
          </a:p>
          <a:p>
            <a:pPr algn="just">
              <a:spcAft>
                <a:spcPts val="0"/>
              </a:spcAft>
            </a:pPr>
            <a:r>
              <a:rPr lang="en-US" altLang="zh-CN" sz="2800" b="1" kern="100" dirty="0" smtClean="0">
                <a:latin typeface="微软雅黑" panose="020B0503020204020204" pitchFamily="34" charset="-122"/>
                <a:ea typeface="微软雅黑" panose="020B0503020204020204" pitchFamily="34" charset="-122"/>
                <a:cs typeface="Times New Roman" panose="02020603050405020304" pitchFamily="18" charset="0"/>
              </a:rPr>
              <a:t>                 return </a:t>
            </a:r>
            <a:r>
              <a:rPr lang="en-US"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-x; </a:t>
            </a:r>
            <a:endParaRPr lang="en-US" altLang="zh-CN" sz="28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en-US"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800" b="1" kern="100" dirty="0" smtClean="0">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sz="2800" b="1" kern="100" dirty="0">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865583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effectLst/>
              </a:rPr>
              <a:t>C++</a:t>
            </a:r>
            <a:r>
              <a:rPr lang="zh-CN" altLang="en-US" b="1" dirty="0">
                <a:effectLst/>
              </a:rPr>
              <a:t>函数对象，伪函数</a:t>
            </a:r>
            <a:endParaRPr lang="zh-CN" altLang="en-US" dirty="0"/>
          </a:p>
        </p:txBody>
      </p:sp>
      <p:sp>
        <p:nvSpPr>
          <p:cNvPr id="4" name="Rectangle 1"/>
          <p:cNvSpPr>
            <a:spLocks noGrp="1" noChangeArrowheads="1"/>
          </p:cNvSpPr>
          <p:nvPr>
            <p:ph idx="1"/>
          </p:nvPr>
        </p:nvSpPr>
        <p:spPr bwMode="auto">
          <a:xfrm>
            <a:off x="1111841" y="1556792"/>
            <a:ext cx="6912768" cy="4448205"/>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180000" marR="0" lvl="0" indent="0" algn="l" defTabSz="914400" rtl="0" eaLnBrk="0" fontAlgn="base" latinLnBrk="0" hangingPunct="0">
              <a:lnSpc>
                <a:spcPct val="150000"/>
              </a:lnSpc>
              <a:spcBef>
                <a:spcPct val="0"/>
              </a:spcBef>
              <a:spcAft>
                <a:spcPct val="0"/>
              </a:spcAft>
              <a:buClrTx/>
              <a:buSzTx/>
              <a:buFontTx/>
              <a:buNone/>
              <a:tabLst/>
            </a:pPr>
            <a:r>
              <a:rPr kumimoji="0" lang="zh-CN" altLang="zh-CN" sz="2800" b="1" i="0" u="none" strike="noStrike" cap="none" normalizeH="0" baseline="0" dirty="0" smtClean="0">
                <a:ln>
                  <a:noFill/>
                </a:ln>
                <a:solidFill>
                  <a:srgbClr val="4F4F4F"/>
                </a:solidFill>
                <a:effectLst/>
                <a:latin typeface="微软雅黑" panose="020B0503020204020204" pitchFamily="34" charset="-122"/>
              </a:rPr>
              <a:t>六个算数运算符</a:t>
            </a:r>
          </a:p>
          <a:p>
            <a:pPr marL="180000" marR="0" lvl="0" indent="0" algn="l" defTabSz="914400" rtl="0" eaLnBrk="0" fontAlgn="base" latinLnBrk="0" hangingPunct="0">
              <a:lnSpc>
                <a:spcPct val="150000"/>
              </a:lnSpc>
              <a:spcBef>
                <a:spcPct val="0"/>
              </a:spcBef>
              <a:spcAft>
                <a:spcPct val="0"/>
              </a:spcAft>
              <a:buClrTx/>
              <a:buSzTx/>
              <a:buFontTx/>
              <a:buNone/>
              <a:tabLst/>
            </a:pPr>
            <a:r>
              <a:rPr kumimoji="0" lang="zh-CN" altLang="zh-CN" sz="2800" b="1" i="0" u="none" strike="noStrike" cap="none" normalizeH="0" baseline="0" dirty="0" smtClean="0">
                <a:ln>
                  <a:noFill/>
                </a:ln>
                <a:solidFill>
                  <a:srgbClr val="C7254E"/>
                </a:solidFill>
                <a:effectLst/>
                <a:latin typeface="微软雅黑" panose="020B0503020204020204" pitchFamily="34" charset="-122"/>
              </a:rPr>
              <a:t>plus&lt;type&gt;</a:t>
            </a:r>
            <a:r>
              <a:rPr kumimoji="0" lang="zh-CN" altLang="zh-CN" sz="2800" b="1" i="0" u="none" strike="noStrike" cap="none" normalizeH="0" baseline="0" dirty="0" smtClean="0">
                <a:ln>
                  <a:noFill/>
                </a:ln>
                <a:solidFill>
                  <a:srgbClr val="4D4D4D"/>
                </a:solidFill>
                <a:effectLst/>
                <a:latin typeface="微软雅黑" panose="020B0503020204020204" pitchFamily="34" charset="-122"/>
              </a:rPr>
              <a:t> //加法</a:t>
            </a:r>
            <a:br>
              <a:rPr kumimoji="0" lang="zh-CN" altLang="zh-CN" sz="2800" b="1" i="0" u="none" strike="noStrike" cap="none" normalizeH="0" baseline="0" dirty="0" smtClean="0">
                <a:ln>
                  <a:noFill/>
                </a:ln>
                <a:solidFill>
                  <a:srgbClr val="4D4D4D"/>
                </a:solidFill>
                <a:effectLst/>
                <a:latin typeface="微软雅黑" panose="020B0503020204020204" pitchFamily="34" charset="-122"/>
              </a:rPr>
            </a:br>
            <a:r>
              <a:rPr kumimoji="0" lang="zh-CN" altLang="zh-CN" sz="2800" b="1" i="0" u="none" strike="noStrike" cap="none" normalizeH="0" baseline="0" dirty="0" smtClean="0">
                <a:ln>
                  <a:noFill/>
                </a:ln>
                <a:solidFill>
                  <a:srgbClr val="C7254E"/>
                </a:solidFill>
                <a:effectLst/>
                <a:latin typeface="微软雅黑" panose="020B0503020204020204" pitchFamily="34" charset="-122"/>
              </a:rPr>
              <a:t>minus&lt;type&gt;</a:t>
            </a:r>
            <a:r>
              <a:rPr kumimoji="0" lang="zh-CN" altLang="zh-CN" sz="2800" b="1" i="0" u="none" strike="noStrike" cap="none" normalizeH="0" baseline="0" dirty="0" smtClean="0">
                <a:ln>
                  <a:noFill/>
                </a:ln>
                <a:solidFill>
                  <a:srgbClr val="4D4D4D"/>
                </a:solidFill>
                <a:effectLst/>
                <a:latin typeface="微软雅黑" panose="020B0503020204020204" pitchFamily="34" charset="-122"/>
              </a:rPr>
              <a:t> //减法</a:t>
            </a:r>
            <a:br>
              <a:rPr kumimoji="0" lang="zh-CN" altLang="zh-CN" sz="2800" b="1" i="0" u="none" strike="noStrike" cap="none" normalizeH="0" baseline="0" dirty="0" smtClean="0">
                <a:ln>
                  <a:noFill/>
                </a:ln>
                <a:solidFill>
                  <a:srgbClr val="4D4D4D"/>
                </a:solidFill>
                <a:effectLst/>
                <a:latin typeface="微软雅黑" panose="020B0503020204020204" pitchFamily="34" charset="-122"/>
              </a:rPr>
            </a:br>
            <a:r>
              <a:rPr kumimoji="0" lang="zh-CN" altLang="zh-CN" sz="2800" b="1" i="0" u="none" strike="noStrike" cap="none" normalizeH="0" baseline="0" dirty="0" smtClean="0">
                <a:ln>
                  <a:noFill/>
                </a:ln>
                <a:solidFill>
                  <a:srgbClr val="C7254E"/>
                </a:solidFill>
                <a:effectLst/>
                <a:latin typeface="微软雅黑" panose="020B0503020204020204" pitchFamily="34" charset="-122"/>
              </a:rPr>
              <a:t>negetive&lt;type&gt;</a:t>
            </a:r>
            <a:r>
              <a:rPr kumimoji="0" lang="zh-CN" altLang="zh-CN" sz="2800" b="1" i="0" u="none" strike="noStrike" cap="none" normalizeH="0" baseline="0" dirty="0" smtClean="0">
                <a:ln>
                  <a:noFill/>
                </a:ln>
                <a:solidFill>
                  <a:srgbClr val="4D4D4D"/>
                </a:solidFill>
                <a:effectLst/>
                <a:latin typeface="微软雅黑" panose="020B0503020204020204" pitchFamily="34" charset="-122"/>
              </a:rPr>
              <a:t> //否定</a:t>
            </a:r>
            <a:br>
              <a:rPr kumimoji="0" lang="zh-CN" altLang="zh-CN" sz="2800" b="1" i="0" u="none" strike="noStrike" cap="none" normalizeH="0" baseline="0" dirty="0" smtClean="0">
                <a:ln>
                  <a:noFill/>
                </a:ln>
                <a:solidFill>
                  <a:srgbClr val="4D4D4D"/>
                </a:solidFill>
                <a:effectLst/>
                <a:latin typeface="微软雅黑" panose="020B0503020204020204" pitchFamily="34" charset="-122"/>
              </a:rPr>
            </a:br>
            <a:r>
              <a:rPr kumimoji="0" lang="zh-CN" altLang="zh-CN" sz="2800" b="1" i="0" u="none" strike="noStrike" cap="none" normalizeH="0" baseline="0" dirty="0" smtClean="0">
                <a:ln>
                  <a:noFill/>
                </a:ln>
                <a:solidFill>
                  <a:srgbClr val="C7254E"/>
                </a:solidFill>
                <a:effectLst/>
                <a:latin typeface="微软雅黑" panose="020B0503020204020204" pitchFamily="34" charset="-122"/>
              </a:rPr>
              <a:t>multiplies&lt;type&gt;</a:t>
            </a:r>
            <a:r>
              <a:rPr kumimoji="0" lang="zh-CN" altLang="zh-CN" sz="2800" b="1" i="0" u="none" strike="noStrike" cap="none" normalizeH="0" baseline="0" dirty="0" smtClean="0">
                <a:ln>
                  <a:noFill/>
                </a:ln>
                <a:solidFill>
                  <a:srgbClr val="4D4D4D"/>
                </a:solidFill>
                <a:effectLst/>
                <a:latin typeface="微软雅黑" panose="020B0503020204020204" pitchFamily="34" charset="-122"/>
              </a:rPr>
              <a:t> //乘法</a:t>
            </a:r>
            <a:br>
              <a:rPr kumimoji="0" lang="zh-CN" altLang="zh-CN" sz="2800" b="1" i="0" u="none" strike="noStrike" cap="none" normalizeH="0" baseline="0" dirty="0" smtClean="0">
                <a:ln>
                  <a:noFill/>
                </a:ln>
                <a:solidFill>
                  <a:srgbClr val="4D4D4D"/>
                </a:solidFill>
                <a:effectLst/>
                <a:latin typeface="微软雅黑" panose="020B0503020204020204" pitchFamily="34" charset="-122"/>
              </a:rPr>
            </a:br>
            <a:r>
              <a:rPr kumimoji="0" lang="zh-CN" altLang="zh-CN" sz="2800" b="1" i="0" u="none" strike="noStrike" cap="none" normalizeH="0" baseline="0" dirty="0" smtClean="0">
                <a:ln>
                  <a:noFill/>
                </a:ln>
                <a:solidFill>
                  <a:srgbClr val="C7254E"/>
                </a:solidFill>
                <a:effectLst/>
                <a:latin typeface="微软雅黑" panose="020B0503020204020204" pitchFamily="34" charset="-122"/>
              </a:rPr>
              <a:t>divides&lt;type&gt;</a:t>
            </a:r>
            <a:r>
              <a:rPr kumimoji="0" lang="zh-CN" altLang="zh-CN" sz="2800" b="1" i="0" u="none" strike="noStrike" cap="none" normalizeH="0" baseline="0" dirty="0" smtClean="0">
                <a:ln>
                  <a:noFill/>
                </a:ln>
                <a:solidFill>
                  <a:srgbClr val="4D4D4D"/>
                </a:solidFill>
                <a:effectLst/>
                <a:latin typeface="微软雅黑" panose="020B0503020204020204" pitchFamily="34" charset="-122"/>
              </a:rPr>
              <a:t> //除法</a:t>
            </a:r>
            <a:br>
              <a:rPr kumimoji="0" lang="zh-CN" altLang="zh-CN" sz="2800" b="1" i="0" u="none" strike="noStrike" cap="none" normalizeH="0" baseline="0" dirty="0" smtClean="0">
                <a:ln>
                  <a:noFill/>
                </a:ln>
                <a:solidFill>
                  <a:srgbClr val="4D4D4D"/>
                </a:solidFill>
                <a:effectLst/>
                <a:latin typeface="微软雅黑" panose="020B0503020204020204" pitchFamily="34" charset="-122"/>
              </a:rPr>
            </a:br>
            <a:r>
              <a:rPr kumimoji="0" lang="zh-CN" altLang="zh-CN" sz="2800" b="1" i="0" u="none" strike="noStrike" cap="none" normalizeH="0" baseline="0" dirty="0" smtClean="0">
                <a:ln>
                  <a:noFill/>
                </a:ln>
                <a:solidFill>
                  <a:srgbClr val="C7254E"/>
                </a:solidFill>
                <a:effectLst/>
                <a:latin typeface="微软雅黑" panose="020B0503020204020204" pitchFamily="34" charset="-122"/>
              </a:rPr>
              <a:t>modules&lt;type&gt;</a:t>
            </a:r>
            <a:r>
              <a:rPr kumimoji="0" lang="zh-CN" altLang="zh-CN" sz="2800" b="1" i="0" u="none" strike="noStrike" cap="none" normalizeH="0" baseline="0" dirty="0" smtClean="0">
                <a:ln>
                  <a:noFill/>
                </a:ln>
                <a:solidFill>
                  <a:srgbClr val="4D4D4D"/>
                </a:solidFill>
                <a:effectLst/>
                <a:latin typeface="微软雅黑" panose="020B0503020204020204" pitchFamily="34" charset="-122"/>
              </a:rPr>
              <a:t> //取模</a:t>
            </a:r>
            <a:endParaRPr kumimoji="0" lang="zh-CN" altLang="zh-CN" sz="2800" b="1" i="0" u="none" strike="noStrike" cap="none" normalizeH="0" baseline="0" dirty="0" smtClean="0">
              <a:ln>
                <a:noFill/>
              </a:ln>
              <a:solidFill>
                <a:schemeClr val="tx1"/>
              </a:solidFill>
              <a:effectLst/>
              <a:latin typeface="微软雅黑" panose="020B0503020204020204" pitchFamily="34" charset="-122"/>
            </a:endParaRPr>
          </a:p>
        </p:txBody>
      </p:sp>
    </p:spTree>
    <p:extLst>
      <p:ext uri="{BB962C8B-B14F-4D97-AF65-F5344CB8AC3E}">
        <p14:creationId xmlns:p14="http://schemas.microsoft.com/office/powerpoint/2010/main" val="27126444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effectLst/>
              </a:rPr>
              <a:t>C++</a:t>
            </a:r>
            <a:r>
              <a:rPr lang="zh-CN" altLang="en-US" b="1" dirty="0">
                <a:effectLst/>
              </a:rPr>
              <a:t>函数对象，伪函数</a:t>
            </a:r>
            <a:endParaRPr lang="zh-CN" altLang="en-US" dirty="0"/>
          </a:p>
        </p:txBody>
      </p:sp>
      <p:sp>
        <p:nvSpPr>
          <p:cNvPr id="4" name="矩形 3"/>
          <p:cNvSpPr/>
          <p:nvPr/>
        </p:nvSpPr>
        <p:spPr>
          <a:xfrm>
            <a:off x="374013" y="130597"/>
            <a:ext cx="8388424" cy="6555641"/>
          </a:xfrm>
          <a:prstGeom prst="rect">
            <a:avLst/>
          </a:prstGeom>
          <a:solidFill>
            <a:schemeClr val="bg1"/>
          </a:solidFill>
        </p:spPr>
        <p:txBody>
          <a:bodyPr wrap="square">
            <a:spAutoFit/>
          </a:bodyPr>
          <a:lstStyle/>
          <a:p>
            <a:pPr algn="just">
              <a:spcAft>
                <a:spcPts val="0"/>
              </a:spcAft>
            </a:pPr>
            <a:endParaRPr lang="en-US" altLang="zh-CN" sz="28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zh-CN" altLang="zh-CN" sz="2800" b="1" kern="100" dirty="0" smtClean="0">
                <a:latin typeface="微软雅黑" panose="020B0503020204020204" pitchFamily="34" charset="-122"/>
                <a:ea typeface="微软雅黑" panose="020B0503020204020204" pitchFamily="34" charset="-122"/>
                <a:cs typeface="Times New Roman" panose="02020603050405020304" pitchFamily="18" charset="0"/>
              </a:rPr>
              <a:t>单独</a:t>
            </a:r>
            <a:r>
              <a:rPr lang="zh-CN"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使用仿函数，通常将仿函数和算法部分单独分开使用。</a:t>
            </a:r>
          </a:p>
          <a:p>
            <a:pPr algn="just">
              <a:spcAft>
                <a:spcPts val="0"/>
              </a:spcAft>
            </a:pPr>
            <a:r>
              <a:rPr lang="en-US"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#include &lt;</a:t>
            </a:r>
            <a:r>
              <a:rPr lang="en-US" altLang="zh-CN" sz="2800" b="1" kern="100" dirty="0" err="1">
                <a:latin typeface="微软雅黑" panose="020B0503020204020204" pitchFamily="34" charset="-122"/>
                <a:ea typeface="微软雅黑" panose="020B0503020204020204" pitchFamily="34" charset="-122"/>
                <a:cs typeface="Times New Roman" panose="02020603050405020304" pitchFamily="18" charset="0"/>
              </a:rPr>
              <a:t>iostream</a:t>
            </a:r>
            <a:r>
              <a:rPr lang="en-US"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&gt;     // </a:t>
            </a:r>
            <a:r>
              <a:rPr lang="en-US" altLang="zh-CN" sz="2800" b="1" kern="100" dirty="0" err="1">
                <a:latin typeface="微软雅黑" panose="020B0503020204020204" pitchFamily="34" charset="-122"/>
                <a:ea typeface="微软雅黑" panose="020B0503020204020204" pitchFamily="34" charset="-122"/>
                <a:cs typeface="Times New Roman" panose="02020603050405020304" pitchFamily="18" charset="0"/>
              </a:rPr>
              <a:t>std</a:t>
            </a:r>
            <a:r>
              <a:rPr lang="en-US"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800" b="1" kern="100" dirty="0" err="1">
                <a:latin typeface="微软雅黑" panose="020B0503020204020204" pitchFamily="34" charset="-122"/>
                <a:ea typeface="微软雅黑" panose="020B0503020204020204" pitchFamily="34" charset="-122"/>
                <a:cs typeface="Times New Roman" panose="02020603050405020304" pitchFamily="18" charset="0"/>
              </a:rPr>
              <a:t>cout</a:t>
            </a:r>
            <a:endParaRPr lang="zh-CN" altLang="zh-CN" sz="2800" b="1"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en-US"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#include &lt;functional&gt;   // </a:t>
            </a:r>
            <a:r>
              <a:rPr lang="en-US" altLang="zh-CN" sz="2800" b="1" kern="100" dirty="0" err="1">
                <a:latin typeface="微软雅黑" panose="020B0503020204020204" pitchFamily="34" charset="-122"/>
                <a:ea typeface="微软雅黑" panose="020B0503020204020204" pitchFamily="34" charset="-122"/>
                <a:cs typeface="Times New Roman" panose="02020603050405020304" pitchFamily="18" charset="0"/>
              </a:rPr>
              <a:t>std</a:t>
            </a:r>
            <a:r>
              <a:rPr lang="en-US"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::plus</a:t>
            </a:r>
            <a:endParaRPr lang="zh-CN" altLang="zh-CN" sz="2800" b="1"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en-US"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#include &lt;algorithm&gt;    // </a:t>
            </a:r>
            <a:r>
              <a:rPr lang="en-US" altLang="zh-CN" sz="2800" b="1" kern="100" dirty="0" err="1">
                <a:latin typeface="微软雅黑" panose="020B0503020204020204" pitchFamily="34" charset="-122"/>
                <a:ea typeface="微软雅黑" panose="020B0503020204020204" pitchFamily="34" charset="-122"/>
                <a:cs typeface="Times New Roman" panose="02020603050405020304" pitchFamily="18" charset="0"/>
              </a:rPr>
              <a:t>std</a:t>
            </a:r>
            <a:r>
              <a:rPr lang="en-US"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::transform</a:t>
            </a:r>
            <a:endParaRPr lang="zh-CN" altLang="zh-CN" sz="2800" b="1"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en-US"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using namespace </a:t>
            </a:r>
            <a:r>
              <a:rPr lang="en-US" altLang="zh-CN" sz="2800" b="1" kern="100" dirty="0" err="1">
                <a:latin typeface="微软雅黑" panose="020B0503020204020204" pitchFamily="34" charset="-122"/>
                <a:ea typeface="微软雅黑" panose="020B0503020204020204" pitchFamily="34" charset="-122"/>
                <a:cs typeface="Times New Roman" panose="02020603050405020304" pitchFamily="18" charset="0"/>
              </a:rPr>
              <a:t>std</a:t>
            </a:r>
            <a:r>
              <a:rPr lang="en-US"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800" b="1"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en-US" altLang="zh-CN" sz="2800" b="1" kern="100" dirty="0" err="1">
                <a:latin typeface="微软雅黑" panose="020B0503020204020204" pitchFamily="34" charset="-122"/>
                <a:ea typeface="微软雅黑" panose="020B0503020204020204" pitchFamily="34" charset="-122"/>
                <a:cs typeface="Times New Roman" panose="02020603050405020304" pitchFamily="18" charset="0"/>
              </a:rPr>
              <a:t>int</a:t>
            </a:r>
            <a:r>
              <a:rPr lang="en-US"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 main(void)  {</a:t>
            </a:r>
            <a:endParaRPr lang="zh-CN" altLang="zh-CN" sz="2800" b="1"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en-US"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800" b="1" kern="100" dirty="0" err="1">
                <a:latin typeface="微软雅黑" panose="020B0503020204020204" pitchFamily="34" charset="-122"/>
                <a:ea typeface="微软雅黑" panose="020B0503020204020204" pitchFamily="34" charset="-122"/>
                <a:cs typeface="Times New Roman" panose="02020603050405020304" pitchFamily="18" charset="0"/>
              </a:rPr>
              <a:t>cout</a:t>
            </a:r>
            <a:r>
              <a:rPr lang="en-US"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 &lt;&lt; </a:t>
            </a:r>
            <a:r>
              <a:rPr lang="en-US" altLang="zh-CN" sz="32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minus&lt;</a:t>
            </a:r>
            <a:r>
              <a:rPr lang="en-US" altLang="zh-CN" sz="3200" b="1" kern="100"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int</a:t>
            </a:r>
            <a:r>
              <a:rPr lang="en-US" altLang="zh-CN" sz="32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&gt;()</a:t>
            </a:r>
            <a:r>
              <a:rPr lang="en-US"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(10,5) &lt;&lt; </a:t>
            </a:r>
            <a:r>
              <a:rPr lang="en-US" altLang="zh-CN" sz="2800" b="1" kern="100" dirty="0" err="1">
                <a:latin typeface="微软雅黑" panose="020B0503020204020204" pitchFamily="34" charset="-122"/>
                <a:ea typeface="微软雅黑" panose="020B0503020204020204" pitchFamily="34" charset="-122"/>
                <a:cs typeface="Times New Roman" panose="02020603050405020304" pitchFamily="18" charset="0"/>
              </a:rPr>
              <a:t>endl</a:t>
            </a:r>
            <a:r>
              <a:rPr lang="en-US"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800" b="1"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en-US"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800" b="1" kern="100" dirty="0" err="1">
                <a:latin typeface="微软雅黑" panose="020B0503020204020204" pitchFamily="34" charset="-122"/>
                <a:ea typeface="微软雅黑" panose="020B0503020204020204" pitchFamily="34" charset="-122"/>
                <a:cs typeface="Times New Roman" panose="02020603050405020304" pitchFamily="18" charset="0"/>
              </a:rPr>
              <a:t>cout</a:t>
            </a:r>
            <a:r>
              <a:rPr lang="en-US"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 &lt;&lt; multiplies&lt;</a:t>
            </a:r>
            <a:r>
              <a:rPr lang="en-US" altLang="zh-CN" sz="2800" b="1" kern="100" dirty="0" err="1">
                <a:latin typeface="微软雅黑" panose="020B0503020204020204" pitchFamily="34" charset="-122"/>
                <a:ea typeface="微软雅黑" panose="020B0503020204020204" pitchFamily="34" charset="-122"/>
                <a:cs typeface="Times New Roman" panose="02020603050405020304" pitchFamily="18" charset="0"/>
              </a:rPr>
              <a:t>int</a:t>
            </a:r>
            <a:r>
              <a:rPr lang="en-US"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&gt;()(10,5) &lt;&lt; </a:t>
            </a:r>
            <a:r>
              <a:rPr lang="en-US" altLang="zh-CN" sz="2800" b="1" kern="100" dirty="0" err="1">
                <a:latin typeface="微软雅黑" panose="020B0503020204020204" pitchFamily="34" charset="-122"/>
                <a:ea typeface="微软雅黑" panose="020B0503020204020204" pitchFamily="34" charset="-122"/>
                <a:cs typeface="Times New Roman" panose="02020603050405020304" pitchFamily="18" charset="0"/>
              </a:rPr>
              <a:t>endl</a:t>
            </a:r>
            <a:r>
              <a:rPr lang="en-US"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800" b="1"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en-US"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800" b="1" kern="100" dirty="0" err="1">
                <a:latin typeface="微软雅黑" panose="020B0503020204020204" pitchFamily="34" charset="-122"/>
                <a:ea typeface="微软雅黑" panose="020B0503020204020204" pitchFamily="34" charset="-122"/>
                <a:cs typeface="Times New Roman" panose="02020603050405020304" pitchFamily="18" charset="0"/>
              </a:rPr>
              <a:t>cout</a:t>
            </a:r>
            <a:r>
              <a:rPr lang="en-US"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 &lt;&lt; divides&lt;</a:t>
            </a:r>
            <a:r>
              <a:rPr lang="en-US" altLang="zh-CN" sz="2800" b="1" kern="100" dirty="0" err="1">
                <a:latin typeface="微软雅黑" panose="020B0503020204020204" pitchFamily="34" charset="-122"/>
                <a:ea typeface="微软雅黑" panose="020B0503020204020204" pitchFamily="34" charset="-122"/>
                <a:cs typeface="Times New Roman" panose="02020603050405020304" pitchFamily="18" charset="0"/>
              </a:rPr>
              <a:t>int</a:t>
            </a:r>
            <a:r>
              <a:rPr lang="en-US"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&gt;()(10,5) &lt;&lt; </a:t>
            </a:r>
            <a:r>
              <a:rPr lang="en-US" altLang="zh-CN" sz="2800" b="1" kern="100" dirty="0" err="1">
                <a:latin typeface="微软雅黑" panose="020B0503020204020204" pitchFamily="34" charset="-122"/>
                <a:ea typeface="微软雅黑" panose="020B0503020204020204" pitchFamily="34" charset="-122"/>
                <a:cs typeface="Times New Roman" panose="02020603050405020304" pitchFamily="18" charset="0"/>
              </a:rPr>
              <a:t>endl</a:t>
            </a:r>
            <a:r>
              <a:rPr lang="en-US"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800" b="1"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en-US"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800" b="1" kern="100" dirty="0" err="1">
                <a:latin typeface="微软雅黑" panose="020B0503020204020204" pitchFamily="34" charset="-122"/>
                <a:ea typeface="微软雅黑" panose="020B0503020204020204" pitchFamily="34" charset="-122"/>
                <a:cs typeface="Times New Roman" panose="02020603050405020304" pitchFamily="18" charset="0"/>
              </a:rPr>
              <a:t>cout</a:t>
            </a:r>
            <a:r>
              <a:rPr lang="en-US"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 &lt;&lt; modulus&lt;</a:t>
            </a:r>
            <a:r>
              <a:rPr lang="en-US" altLang="zh-CN" sz="2800" b="1" kern="100" dirty="0" err="1">
                <a:latin typeface="微软雅黑" panose="020B0503020204020204" pitchFamily="34" charset="-122"/>
                <a:ea typeface="微软雅黑" panose="020B0503020204020204" pitchFamily="34" charset="-122"/>
                <a:cs typeface="Times New Roman" panose="02020603050405020304" pitchFamily="18" charset="0"/>
              </a:rPr>
              <a:t>int</a:t>
            </a:r>
            <a:r>
              <a:rPr lang="en-US"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&gt;()(10,5) &lt;&lt; </a:t>
            </a:r>
            <a:r>
              <a:rPr lang="en-US" altLang="zh-CN" sz="2800" b="1" kern="100" dirty="0" err="1">
                <a:latin typeface="微软雅黑" panose="020B0503020204020204" pitchFamily="34" charset="-122"/>
                <a:ea typeface="微软雅黑" panose="020B0503020204020204" pitchFamily="34" charset="-122"/>
                <a:cs typeface="Times New Roman" panose="02020603050405020304" pitchFamily="18" charset="0"/>
              </a:rPr>
              <a:t>endl</a:t>
            </a:r>
            <a:r>
              <a:rPr lang="en-US"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800" b="1"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en-US"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800" b="1" kern="100" dirty="0" err="1">
                <a:latin typeface="微软雅黑" panose="020B0503020204020204" pitchFamily="34" charset="-122"/>
                <a:ea typeface="微软雅黑" panose="020B0503020204020204" pitchFamily="34" charset="-122"/>
                <a:cs typeface="Times New Roman" panose="02020603050405020304" pitchFamily="18" charset="0"/>
              </a:rPr>
              <a:t>cout</a:t>
            </a:r>
            <a:r>
              <a:rPr lang="en-US"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 &lt;&lt; negate&lt;</a:t>
            </a:r>
            <a:r>
              <a:rPr lang="en-US" altLang="zh-CN" sz="2800" b="1" kern="100" dirty="0" err="1">
                <a:latin typeface="微软雅黑" panose="020B0503020204020204" pitchFamily="34" charset="-122"/>
                <a:ea typeface="微软雅黑" panose="020B0503020204020204" pitchFamily="34" charset="-122"/>
                <a:cs typeface="Times New Roman" panose="02020603050405020304" pitchFamily="18" charset="0"/>
              </a:rPr>
              <a:t>int</a:t>
            </a:r>
            <a:r>
              <a:rPr lang="en-US"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&gt;()(10) &lt;&lt; </a:t>
            </a:r>
            <a:r>
              <a:rPr lang="en-US" altLang="zh-CN" sz="2800" b="1" kern="100" dirty="0" err="1">
                <a:latin typeface="微软雅黑" panose="020B0503020204020204" pitchFamily="34" charset="-122"/>
                <a:ea typeface="微软雅黑" panose="020B0503020204020204" pitchFamily="34" charset="-122"/>
                <a:cs typeface="Times New Roman" panose="02020603050405020304" pitchFamily="18" charset="0"/>
              </a:rPr>
              <a:t>endl</a:t>
            </a:r>
            <a:r>
              <a:rPr lang="en-US"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800" b="1"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en-US"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    return 0;</a:t>
            </a:r>
            <a:endParaRPr lang="zh-CN" altLang="zh-CN" sz="2800" b="1"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en-US" altLang="zh-CN" sz="2800" b="1"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800" b="1"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2150440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effectLst/>
              </a:rPr>
              <a:t>C++</a:t>
            </a:r>
            <a:r>
              <a:rPr lang="zh-CN" altLang="en-US" b="1" dirty="0">
                <a:effectLst/>
              </a:rPr>
              <a:t>函数对象，伪函数</a:t>
            </a:r>
            <a:endParaRPr lang="zh-CN" altLang="en-US" dirty="0"/>
          </a:p>
        </p:txBody>
      </p:sp>
      <p:sp>
        <p:nvSpPr>
          <p:cNvPr id="3" name="内容占位符 2"/>
          <p:cNvSpPr>
            <a:spLocks noGrp="1"/>
          </p:cNvSpPr>
          <p:nvPr>
            <p:ph idx="1"/>
          </p:nvPr>
        </p:nvSpPr>
        <p:spPr>
          <a:xfrm>
            <a:off x="144016" y="1"/>
            <a:ext cx="9684568" cy="6669360"/>
          </a:xfrm>
          <a:solidFill>
            <a:schemeClr val="bg1"/>
          </a:solidFill>
        </p:spPr>
        <p:txBody>
          <a:bodyPr/>
          <a:lstStyle/>
          <a:p>
            <a:pPr algn="l">
              <a:spcAft>
                <a:spcPts val="0"/>
              </a:spcAft>
            </a:pPr>
            <a:r>
              <a:rPr lang="en-US" altLang="zh-CN" sz="2400" b="1" kern="0" dirty="0">
                <a:solidFill>
                  <a:srgbClr val="808080"/>
                </a:solidFill>
                <a:effectLst/>
                <a:cs typeface="新宋体" panose="02010609030101010101" pitchFamily="49" charset="-122"/>
              </a:rPr>
              <a:t>#include</a:t>
            </a:r>
            <a:r>
              <a:rPr lang="en-US" altLang="zh-CN" sz="2400" b="1" kern="0" dirty="0">
                <a:solidFill>
                  <a:srgbClr val="000000"/>
                </a:solidFill>
                <a:effectLst/>
                <a:cs typeface="新宋体" panose="02010609030101010101" pitchFamily="49" charset="-122"/>
              </a:rPr>
              <a:t> </a:t>
            </a:r>
            <a:r>
              <a:rPr lang="en-US" altLang="zh-CN" sz="2400" b="1" kern="0" dirty="0">
                <a:solidFill>
                  <a:srgbClr val="A31515"/>
                </a:solidFill>
                <a:effectLst/>
                <a:cs typeface="新宋体" panose="02010609030101010101" pitchFamily="49" charset="-122"/>
              </a:rPr>
              <a:t>&lt;</a:t>
            </a:r>
            <a:r>
              <a:rPr lang="en-US" altLang="zh-CN" sz="2400" b="1" kern="0" dirty="0" err="1">
                <a:solidFill>
                  <a:srgbClr val="A31515"/>
                </a:solidFill>
                <a:effectLst/>
                <a:cs typeface="新宋体" panose="02010609030101010101" pitchFamily="49" charset="-122"/>
              </a:rPr>
              <a:t>iostream</a:t>
            </a:r>
            <a:r>
              <a:rPr lang="en-US" altLang="zh-CN" sz="2400" b="1" kern="0" dirty="0">
                <a:solidFill>
                  <a:srgbClr val="A31515"/>
                </a:solidFill>
                <a:effectLst/>
                <a:cs typeface="新宋体" panose="02010609030101010101" pitchFamily="49" charset="-122"/>
              </a:rPr>
              <a:t>&gt;</a:t>
            </a:r>
            <a:endParaRPr lang="zh-CN" altLang="zh-CN" sz="2400" b="1" kern="100" dirty="0">
              <a:effectLst/>
              <a:cs typeface="Times New Roman" panose="02020603050405020304" pitchFamily="18" charset="0"/>
            </a:endParaRPr>
          </a:p>
          <a:p>
            <a:pPr algn="l">
              <a:spcAft>
                <a:spcPts val="0"/>
              </a:spcAft>
            </a:pPr>
            <a:r>
              <a:rPr lang="en-US" altLang="zh-CN" sz="2400" b="1" kern="0" dirty="0">
                <a:solidFill>
                  <a:srgbClr val="808080"/>
                </a:solidFill>
                <a:effectLst/>
                <a:cs typeface="新宋体" panose="02010609030101010101" pitchFamily="49" charset="-122"/>
              </a:rPr>
              <a:t>#include</a:t>
            </a:r>
            <a:r>
              <a:rPr lang="en-US" altLang="zh-CN" sz="2400" b="1" kern="0" dirty="0">
                <a:solidFill>
                  <a:srgbClr val="000000"/>
                </a:solidFill>
                <a:effectLst/>
                <a:cs typeface="新宋体" panose="02010609030101010101" pitchFamily="49" charset="-122"/>
              </a:rPr>
              <a:t> </a:t>
            </a:r>
            <a:r>
              <a:rPr lang="en-US" altLang="zh-CN" sz="2400" b="1" kern="0" dirty="0">
                <a:solidFill>
                  <a:srgbClr val="A31515"/>
                </a:solidFill>
                <a:effectLst/>
                <a:cs typeface="新宋体" panose="02010609030101010101" pitchFamily="49" charset="-122"/>
              </a:rPr>
              <a:t>&lt;numeric&gt;</a:t>
            </a:r>
            <a:endParaRPr lang="zh-CN" altLang="zh-CN" sz="2400" b="1" kern="100" dirty="0">
              <a:effectLst/>
              <a:cs typeface="Times New Roman" panose="02020603050405020304" pitchFamily="18" charset="0"/>
            </a:endParaRPr>
          </a:p>
          <a:p>
            <a:pPr algn="l">
              <a:spcAft>
                <a:spcPts val="0"/>
              </a:spcAft>
            </a:pPr>
            <a:r>
              <a:rPr lang="en-US" altLang="zh-CN" sz="2400" b="1" kern="0" dirty="0">
                <a:solidFill>
                  <a:srgbClr val="808080"/>
                </a:solidFill>
                <a:effectLst/>
                <a:cs typeface="新宋体" panose="02010609030101010101" pitchFamily="49" charset="-122"/>
              </a:rPr>
              <a:t>#include</a:t>
            </a:r>
            <a:r>
              <a:rPr lang="en-US" altLang="zh-CN" sz="2400" b="1" kern="0" dirty="0">
                <a:solidFill>
                  <a:srgbClr val="000000"/>
                </a:solidFill>
                <a:effectLst/>
                <a:cs typeface="新宋体" panose="02010609030101010101" pitchFamily="49" charset="-122"/>
              </a:rPr>
              <a:t> </a:t>
            </a:r>
            <a:r>
              <a:rPr lang="en-US" altLang="zh-CN" sz="2400" b="1" kern="0" dirty="0">
                <a:solidFill>
                  <a:srgbClr val="A31515"/>
                </a:solidFill>
                <a:effectLst/>
                <a:cs typeface="新宋体" panose="02010609030101010101" pitchFamily="49" charset="-122"/>
              </a:rPr>
              <a:t>&lt;vector&gt;</a:t>
            </a:r>
            <a:r>
              <a:rPr lang="en-US" altLang="zh-CN" sz="2400" b="1" kern="0" dirty="0">
                <a:solidFill>
                  <a:srgbClr val="000000"/>
                </a:solidFill>
                <a:effectLst/>
                <a:cs typeface="新宋体" panose="02010609030101010101" pitchFamily="49" charset="-122"/>
              </a:rPr>
              <a:t> </a:t>
            </a:r>
            <a:endParaRPr lang="zh-CN" altLang="zh-CN" sz="2400" b="1" kern="100" dirty="0">
              <a:effectLst/>
              <a:cs typeface="Times New Roman" panose="02020603050405020304" pitchFamily="18" charset="0"/>
            </a:endParaRPr>
          </a:p>
          <a:p>
            <a:pPr algn="l">
              <a:spcAft>
                <a:spcPts val="0"/>
              </a:spcAft>
            </a:pPr>
            <a:r>
              <a:rPr lang="en-US" altLang="zh-CN" sz="2400" b="1" kern="0" dirty="0">
                <a:solidFill>
                  <a:srgbClr val="808080"/>
                </a:solidFill>
                <a:effectLst/>
                <a:cs typeface="新宋体" panose="02010609030101010101" pitchFamily="49" charset="-122"/>
              </a:rPr>
              <a:t>#include</a:t>
            </a:r>
            <a:r>
              <a:rPr lang="en-US" altLang="zh-CN" sz="2400" b="1" kern="0" dirty="0">
                <a:solidFill>
                  <a:srgbClr val="000000"/>
                </a:solidFill>
                <a:effectLst/>
                <a:cs typeface="新宋体" panose="02010609030101010101" pitchFamily="49" charset="-122"/>
              </a:rPr>
              <a:t> </a:t>
            </a:r>
            <a:r>
              <a:rPr lang="en-US" altLang="zh-CN" sz="2400" b="1" kern="0" dirty="0">
                <a:solidFill>
                  <a:srgbClr val="A31515"/>
                </a:solidFill>
                <a:effectLst/>
                <a:cs typeface="新宋体" panose="02010609030101010101" pitchFamily="49" charset="-122"/>
              </a:rPr>
              <a:t>&lt;functional&gt;</a:t>
            </a:r>
            <a:r>
              <a:rPr lang="en-US" altLang="zh-CN" sz="2400" b="1" kern="0" dirty="0">
                <a:solidFill>
                  <a:srgbClr val="000000"/>
                </a:solidFill>
                <a:effectLst/>
                <a:cs typeface="新宋体" panose="02010609030101010101" pitchFamily="49" charset="-122"/>
              </a:rPr>
              <a:t> </a:t>
            </a:r>
            <a:endParaRPr lang="zh-CN" altLang="zh-CN" sz="2400" b="1" kern="100" dirty="0">
              <a:effectLst/>
              <a:cs typeface="Times New Roman" panose="02020603050405020304" pitchFamily="18" charset="0"/>
            </a:endParaRPr>
          </a:p>
          <a:p>
            <a:pPr algn="l">
              <a:spcAft>
                <a:spcPts val="0"/>
              </a:spcAft>
            </a:pPr>
            <a:r>
              <a:rPr lang="en-US" altLang="zh-CN" sz="2400" b="1" kern="0" dirty="0">
                <a:solidFill>
                  <a:srgbClr val="0000FF"/>
                </a:solidFill>
                <a:effectLst/>
                <a:cs typeface="新宋体" panose="02010609030101010101" pitchFamily="49" charset="-122"/>
              </a:rPr>
              <a:t>using</a:t>
            </a:r>
            <a:r>
              <a:rPr lang="en-US" altLang="zh-CN" sz="2400" b="1" kern="0" dirty="0">
                <a:solidFill>
                  <a:srgbClr val="000000"/>
                </a:solidFill>
                <a:effectLst/>
                <a:cs typeface="新宋体" panose="02010609030101010101" pitchFamily="49" charset="-122"/>
              </a:rPr>
              <a:t> </a:t>
            </a:r>
            <a:r>
              <a:rPr lang="en-US" altLang="zh-CN" sz="2400" b="1" kern="0" dirty="0">
                <a:solidFill>
                  <a:srgbClr val="0000FF"/>
                </a:solidFill>
                <a:effectLst/>
                <a:cs typeface="新宋体" panose="02010609030101010101" pitchFamily="49" charset="-122"/>
              </a:rPr>
              <a:t>namespace</a:t>
            </a:r>
            <a:r>
              <a:rPr lang="en-US" altLang="zh-CN" sz="2400" b="1" kern="0" dirty="0">
                <a:solidFill>
                  <a:srgbClr val="000000"/>
                </a:solidFill>
                <a:effectLst/>
                <a:cs typeface="新宋体" panose="02010609030101010101" pitchFamily="49" charset="-122"/>
              </a:rPr>
              <a:t> </a:t>
            </a:r>
            <a:r>
              <a:rPr lang="en-US" altLang="zh-CN" sz="2400" b="1" kern="0" dirty="0" err="1">
                <a:solidFill>
                  <a:srgbClr val="000000"/>
                </a:solidFill>
                <a:effectLst/>
                <a:cs typeface="新宋体" panose="02010609030101010101" pitchFamily="49" charset="-122"/>
              </a:rPr>
              <a:t>std</a:t>
            </a:r>
            <a:r>
              <a:rPr lang="en-US" altLang="zh-CN" sz="2400" b="1" kern="0" dirty="0">
                <a:solidFill>
                  <a:srgbClr val="000000"/>
                </a:solidFill>
                <a:effectLst/>
                <a:cs typeface="新宋体" panose="02010609030101010101" pitchFamily="49" charset="-122"/>
              </a:rPr>
              <a:t>;</a:t>
            </a:r>
            <a:endParaRPr lang="zh-CN" altLang="zh-CN" sz="2400" b="1" kern="100" dirty="0">
              <a:effectLst/>
              <a:cs typeface="Times New Roman" panose="02020603050405020304" pitchFamily="18" charset="0"/>
            </a:endParaRPr>
          </a:p>
          <a:p>
            <a:pPr algn="l">
              <a:spcAft>
                <a:spcPts val="0"/>
              </a:spcAft>
            </a:pPr>
            <a:r>
              <a:rPr lang="en-US" altLang="zh-CN" sz="2400" b="1" kern="0" dirty="0" err="1">
                <a:solidFill>
                  <a:srgbClr val="0000FF"/>
                </a:solidFill>
                <a:effectLst/>
                <a:cs typeface="新宋体" panose="02010609030101010101" pitchFamily="49" charset="-122"/>
              </a:rPr>
              <a:t>int</a:t>
            </a:r>
            <a:r>
              <a:rPr lang="en-US" altLang="zh-CN" sz="2400" b="1" kern="0" dirty="0">
                <a:solidFill>
                  <a:srgbClr val="000000"/>
                </a:solidFill>
                <a:effectLst/>
                <a:cs typeface="新宋体" panose="02010609030101010101" pitchFamily="49" charset="-122"/>
              </a:rPr>
              <a:t> main(){</a:t>
            </a:r>
            <a:endParaRPr lang="zh-CN" altLang="zh-CN" sz="2400" b="1" kern="100" dirty="0">
              <a:effectLst/>
              <a:cs typeface="Times New Roman" panose="02020603050405020304" pitchFamily="18" charset="0"/>
            </a:endParaRPr>
          </a:p>
          <a:p>
            <a:pPr algn="l">
              <a:spcAft>
                <a:spcPts val="0"/>
              </a:spcAft>
            </a:pPr>
            <a:r>
              <a:rPr lang="en-US" altLang="zh-CN" sz="2400" b="1" kern="0" dirty="0">
                <a:solidFill>
                  <a:srgbClr val="000000"/>
                </a:solidFill>
                <a:effectLst/>
                <a:cs typeface="新宋体" panose="02010609030101010101" pitchFamily="49" charset="-122"/>
              </a:rPr>
              <a:t>	</a:t>
            </a:r>
            <a:r>
              <a:rPr lang="en-US" altLang="zh-CN" sz="2400" b="1" kern="0" dirty="0" err="1">
                <a:solidFill>
                  <a:srgbClr val="0000FF"/>
                </a:solidFill>
                <a:effectLst/>
                <a:cs typeface="新宋体" panose="02010609030101010101" pitchFamily="49" charset="-122"/>
              </a:rPr>
              <a:t>int</a:t>
            </a:r>
            <a:r>
              <a:rPr lang="en-US" altLang="zh-CN" sz="2400" b="1" kern="0" dirty="0">
                <a:solidFill>
                  <a:srgbClr val="000000"/>
                </a:solidFill>
                <a:effectLst/>
                <a:cs typeface="新宋体" panose="02010609030101010101" pitchFamily="49" charset="-122"/>
              </a:rPr>
              <a:t> </a:t>
            </a:r>
            <a:r>
              <a:rPr lang="en-US" altLang="zh-CN" sz="2400" b="1" kern="0" dirty="0" err="1">
                <a:solidFill>
                  <a:srgbClr val="000000"/>
                </a:solidFill>
                <a:effectLst/>
                <a:cs typeface="新宋体" panose="02010609030101010101" pitchFamily="49" charset="-122"/>
              </a:rPr>
              <a:t>ia</a:t>
            </a:r>
            <a:r>
              <a:rPr lang="en-US" altLang="zh-CN" sz="2400" b="1" kern="0" dirty="0">
                <a:solidFill>
                  <a:srgbClr val="000000"/>
                </a:solidFill>
                <a:effectLst/>
                <a:cs typeface="新宋体" panose="02010609030101010101" pitchFamily="49" charset="-122"/>
              </a:rPr>
              <a:t>[] = { 1,2,3,4,5 };</a:t>
            </a:r>
            <a:endParaRPr lang="zh-CN" altLang="zh-CN" sz="2400" b="1" kern="100" dirty="0">
              <a:effectLst/>
              <a:cs typeface="Times New Roman" panose="02020603050405020304" pitchFamily="18" charset="0"/>
            </a:endParaRPr>
          </a:p>
          <a:p>
            <a:pPr algn="l">
              <a:spcAft>
                <a:spcPts val="0"/>
              </a:spcAft>
            </a:pPr>
            <a:r>
              <a:rPr lang="en-US" altLang="zh-CN" sz="2400" b="1" kern="0" dirty="0">
                <a:solidFill>
                  <a:srgbClr val="000000"/>
                </a:solidFill>
                <a:effectLst/>
                <a:cs typeface="新宋体" panose="02010609030101010101" pitchFamily="49" charset="-122"/>
              </a:rPr>
              <a:t>	</a:t>
            </a:r>
            <a:r>
              <a:rPr lang="en-US" altLang="zh-CN" sz="2400" b="1" kern="0" dirty="0">
                <a:solidFill>
                  <a:srgbClr val="2B91AF"/>
                </a:solidFill>
                <a:effectLst/>
                <a:cs typeface="新宋体" panose="02010609030101010101" pitchFamily="49" charset="-122"/>
              </a:rPr>
              <a:t>vector</a:t>
            </a:r>
            <a:r>
              <a:rPr lang="en-US" altLang="zh-CN" sz="2400" b="1" kern="0" dirty="0">
                <a:solidFill>
                  <a:srgbClr val="000000"/>
                </a:solidFill>
                <a:effectLst/>
                <a:cs typeface="新宋体" panose="02010609030101010101" pitchFamily="49" charset="-122"/>
              </a:rPr>
              <a:t>&lt;</a:t>
            </a:r>
            <a:r>
              <a:rPr lang="en-US" altLang="zh-CN" sz="2400" b="1" kern="0" dirty="0" err="1">
                <a:solidFill>
                  <a:srgbClr val="0000FF"/>
                </a:solidFill>
                <a:effectLst/>
                <a:cs typeface="新宋体" panose="02010609030101010101" pitchFamily="49" charset="-122"/>
              </a:rPr>
              <a:t>int</a:t>
            </a:r>
            <a:r>
              <a:rPr lang="en-US" altLang="zh-CN" sz="2400" b="1" kern="0" dirty="0">
                <a:solidFill>
                  <a:srgbClr val="000000"/>
                </a:solidFill>
                <a:effectLst/>
                <a:cs typeface="新宋体" panose="02010609030101010101" pitchFamily="49" charset="-122"/>
              </a:rPr>
              <a:t>&gt; iv(</a:t>
            </a:r>
            <a:r>
              <a:rPr lang="en-US" altLang="zh-CN" sz="2400" b="1" kern="0" dirty="0" err="1">
                <a:solidFill>
                  <a:srgbClr val="000000"/>
                </a:solidFill>
                <a:effectLst/>
                <a:cs typeface="新宋体" panose="02010609030101010101" pitchFamily="49" charset="-122"/>
              </a:rPr>
              <a:t>ia</a:t>
            </a:r>
            <a:r>
              <a:rPr lang="en-US" altLang="zh-CN" sz="2400" b="1" kern="0" dirty="0">
                <a:solidFill>
                  <a:srgbClr val="000000"/>
                </a:solidFill>
                <a:effectLst/>
                <a:cs typeface="新宋体" panose="02010609030101010101" pitchFamily="49" charset="-122"/>
              </a:rPr>
              <a:t>, </a:t>
            </a:r>
            <a:r>
              <a:rPr lang="en-US" altLang="zh-CN" sz="2400" b="1" kern="0" dirty="0" err="1">
                <a:solidFill>
                  <a:srgbClr val="000000"/>
                </a:solidFill>
                <a:effectLst/>
                <a:cs typeface="新宋体" panose="02010609030101010101" pitchFamily="49" charset="-122"/>
              </a:rPr>
              <a:t>ia</a:t>
            </a:r>
            <a:r>
              <a:rPr lang="en-US" altLang="zh-CN" sz="2400" b="1" kern="0" dirty="0">
                <a:solidFill>
                  <a:srgbClr val="000000"/>
                </a:solidFill>
                <a:effectLst/>
                <a:cs typeface="新宋体" panose="02010609030101010101" pitchFamily="49" charset="-122"/>
              </a:rPr>
              <a:t> + 5);</a:t>
            </a:r>
            <a:endParaRPr lang="zh-CN" altLang="zh-CN" sz="2400" b="1" kern="100" dirty="0">
              <a:effectLst/>
              <a:cs typeface="Times New Roman" panose="02020603050405020304" pitchFamily="18" charset="0"/>
            </a:endParaRPr>
          </a:p>
          <a:p>
            <a:pPr algn="l">
              <a:spcAft>
                <a:spcPts val="0"/>
              </a:spcAft>
            </a:pPr>
            <a:r>
              <a:rPr lang="en-US" altLang="zh-CN" sz="2400" b="1" kern="0" dirty="0" err="1" smtClean="0">
                <a:solidFill>
                  <a:srgbClr val="000000"/>
                </a:solidFill>
                <a:effectLst/>
                <a:cs typeface="新宋体" panose="02010609030101010101" pitchFamily="49" charset="-122"/>
              </a:rPr>
              <a:t>cout</a:t>
            </a:r>
            <a:r>
              <a:rPr lang="en-US" altLang="zh-CN" sz="2400" b="1" kern="0" dirty="0" smtClean="0">
                <a:solidFill>
                  <a:srgbClr val="000000"/>
                </a:solidFill>
                <a:effectLst/>
                <a:cs typeface="新宋体" panose="02010609030101010101" pitchFamily="49" charset="-122"/>
              </a:rPr>
              <a:t> </a:t>
            </a:r>
            <a:r>
              <a:rPr lang="en-US" altLang="zh-CN" sz="2400" b="1" kern="0" dirty="0">
                <a:solidFill>
                  <a:srgbClr val="008080"/>
                </a:solidFill>
                <a:effectLst/>
                <a:cs typeface="新宋体" panose="02010609030101010101" pitchFamily="49" charset="-122"/>
              </a:rPr>
              <a:t>&lt;&lt;</a:t>
            </a:r>
            <a:r>
              <a:rPr lang="en-US" altLang="zh-CN" sz="2400" b="1" kern="0" dirty="0">
                <a:solidFill>
                  <a:srgbClr val="000000"/>
                </a:solidFill>
                <a:effectLst/>
                <a:cs typeface="新宋体" panose="02010609030101010101" pitchFamily="49" charset="-122"/>
              </a:rPr>
              <a:t> accumulate(</a:t>
            </a:r>
            <a:r>
              <a:rPr lang="en-US" altLang="zh-CN" sz="2400" b="1" kern="0" dirty="0" err="1">
                <a:solidFill>
                  <a:srgbClr val="000000"/>
                </a:solidFill>
                <a:effectLst/>
                <a:cs typeface="新宋体" panose="02010609030101010101" pitchFamily="49" charset="-122"/>
              </a:rPr>
              <a:t>iv.begin</a:t>
            </a:r>
            <a:r>
              <a:rPr lang="en-US" altLang="zh-CN" sz="2400" b="1" kern="0" dirty="0">
                <a:solidFill>
                  <a:srgbClr val="000000"/>
                </a:solidFill>
                <a:effectLst/>
                <a:cs typeface="新宋体" panose="02010609030101010101" pitchFamily="49" charset="-122"/>
              </a:rPr>
              <a:t>(), </a:t>
            </a:r>
            <a:r>
              <a:rPr lang="en-US" altLang="zh-CN" sz="2400" b="1" kern="0" dirty="0" err="1">
                <a:solidFill>
                  <a:srgbClr val="000000"/>
                </a:solidFill>
                <a:effectLst/>
                <a:cs typeface="新宋体" panose="02010609030101010101" pitchFamily="49" charset="-122"/>
              </a:rPr>
              <a:t>iv.end</a:t>
            </a:r>
            <a:r>
              <a:rPr lang="en-US" altLang="zh-CN" sz="2400" b="1" kern="0" dirty="0">
                <a:solidFill>
                  <a:srgbClr val="000000"/>
                </a:solidFill>
                <a:effectLst/>
                <a:cs typeface="新宋体" panose="02010609030101010101" pitchFamily="49" charset="-122"/>
              </a:rPr>
              <a:t>(), 1, </a:t>
            </a:r>
            <a:r>
              <a:rPr lang="en-US" altLang="zh-CN" sz="2400" b="1" kern="0" dirty="0">
                <a:solidFill>
                  <a:srgbClr val="2B91AF"/>
                </a:solidFill>
                <a:effectLst/>
                <a:cs typeface="新宋体" panose="02010609030101010101" pitchFamily="49" charset="-122"/>
              </a:rPr>
              <a:t>multiplies</a:t>
            </a:r>
            <a:r>
              <a:rPr lang="en-US" altLang="zh-CN" sz="2400" b="1" kern="0" dirty="0">
                <a:solidFill>
                  <a:srgbClr val="000000"/>
                </a:solidFill>
                <a:effectLst/>
                <a:cs typeface="新宋体" panose="02010609030101010101" pitchFamily="49" charset="-122"/>
              </a:rPr>
              <a:t>&lt;</a:t>
            </a:r>
            <a:r>
              <a:rPr lang="en-US" altLang="zh-CN" sz="2400" b="1" kern="0" dirty="0" err="1">
                <a:solidFill>
                  <a:srgbClr val="0000FF"/>
                </a:solidFill>
                <a:effectLst/>
                <a:cs typeface="新宋体" panose="02010609030101010101" pitchFamily="49" charset="-122"/>
              </a:rPr>
              <a:t>int</a:t>
            </a:r>
            <a:r>
              <a:rPr lang="en-US" altLang="zh-CN" sz="2400" b="1" kern="0" dirty="0">
                <a:solidFill>
                  <a:srgbClr val="000000"/>
                </a:solidFill>
                <a:effectLst/>
                <a:cs typeface="新宋体" panose="02010609030101010101" pitchFamily="49" charset="-122"/>
              </a:rPr>
              <a:t>&gt;()) </a:t>
            </a:r>
            <a:r>
              <a:rPr lang="en-US" altLang="zh-CN" sz="2200" b="1" kern="0" dirty="0" smtClean="0">
                <a:solidFill>
                  <a:srgbClr val="008080"/>
                </a:solidFill>
                <a:effectLst/>
                <a:cs typeface="新宋体" panose="02010609030101010101" pitchFamily="49" charset="-122"/>
              </a:rPr>
              <a:t>&lt;&lt;</a:t>
            </a:r>
            <a:r>
              <a:rPr lang="en-US" altLang="zh-CN" sz="2200" b="1" kern="0" dirty="0" smtClean="0">
                <a:solidFill>
                  <a:srgbClr val="000000"/>
                </a:solidFill>
                <a:effectLst/>
                <a:cs typeface="新宋体" panose="02010609030101010101" pitchFamily="49" charset="-122"/>
              </a:rPr>
              <a:t> </a:t>
            </a:r>
            <a:r>
              <a:rPr lang="en-US" altLang="zh-CN" sz="2200" b="1" kern="0" dirty="0" err="1" smtClean="0">
                <a:solidFill>
                  <a:srgbClr val="000000"/>
                </a:solidFill>
                <a:effectLst/>
                <a:cs typeface="新宋体" panose="02010609030101010101" pitchFamily="49" charset="-122"/>
              </a:rPr>
              <a:t>endl</a:t>
            </a:r>
            <a:r>
              <a:rPr lang="en-US" altLang="zh-CN" sz="2200" b="1" kern="0" dirty="0" smtClean="0">
                <a:solidFill>
                  <a:srgbClr val="000000"/>
                </a:solidFill>
                <a:effectLst/>
                <a:cs typeface="新宋体" panose="02010609030101010101" pitchFamily="49" charset="-122"/>
              </a:rPr>
              <a:t>;</a:t>
            </a:r>
            <a:endParaRPr lang="zh-CN" altLang="zh-CN" sz="2200" b="1" kern="100" dirty="0">
              <a:effectLst/>
              <a:cs typeface="Times New Roman" panose="02020603050405020304" pitchFamily="18" charset="0"/>
            </a:endParaRPr>
          </a:p>
          <a:p>
            <a:pPr algn="l">
              <a:spcAft>
                <a:spcPts val="0"/>
              </a:spcAft>
            </a:pPr>
            <a:r>
              <a:rPr lang="en-US" altLang="zh-CN" sz="2400" b="1" kern="0" dirty="0">
                <a:solidFill>
                  <a:srgbClr val="000000"/>
                </a:solidFill>
                <a:effectLst/>
                <a:cs typeface="新宋体" panose="02010609030101010101" pitchFamily="49" charset="-122"/>
              </a:rPr>
              <a:t>	</a:t>
            </a:r>
            <a:r>
              <a:rPr lang="en-US" altLang="zh-CN" sz="2400" b="1" kern="0" dirty="0" err="1">
                <a:solidFill>
                  <a:srgbClr val="000000"/>
                </a:solidFill>
                <a:effectLst/>
                <a:cs typeface="新宋体" panose="02010609030101010101" pitchFamily="49" charset="-122"/>
              </a:rPr>
              <a:t>cout</a:t>
            </a:r>
            <a:r>
              <a:rPr lang="en-US" altLang="zh-CN" sz="2400" b="1" kern="0" dirty="0">
                <a:solidFill>
                  <a:srgbClr val="000000"/>
                </a:solidFill>
                <a:effectLst/>
                <a:cs typeface="新宋体" panose="02010609030101010101" pitchFamily="49" charset="-122"/>
              </a:rPr>
              <a:t> </a:t>
            </a:r>
            <a:r>
              <a:rPr lang="en-US" altLang="zh-CN" sz="2400" b="1" kern="0" dirty="0">
                <a:solidFill>
                  <a:srgbClr val="008080"/>
                </a:solidFill>
                <a:effectLst/>
                <a:cs typeface="新宋体" panose="02010609030101010101" pitchFamily="49" charset="-122"/>
              </a:rPr>
              <a:t>&lt;&lt;</a:t>
            </a:r>
            <a:r>
              <a:rPr lang="en-US" altLang="zh-CN" sz="2400" b="1" kern="0" dirty="0">
                <a:solidFill>
                  <a:srgbClr val="000000"/>
                </a:solidFill>
                <a:effectLst/>
                <a:cs typeface="新宋体" panose="02010609030101010101" pitchFamily="49" charset="-122"/>
              </a:rPr>
              <a:t> </a:t>
            </a:r>
            <a:r>
              <a:rPr lang="en-US" altLang="zh-CN" sz="2400" b="1" kern="0" dirty="0">
                <a:solidFill>
                  <a:srgbClr val="2B91AF"/>
                </a:solidFill>
                <a:effectLst/>
                <a:cs typeface="新宋体" panose="02010609030101010101" pitchFamily="49" charset="-122"/>
              </a:rPr>
              <a:t>multiplies</a:t>
            </a:r>
            <a:r>
              <a:rPr lang="en-US" altLang="zh-CN" sz="2400" b="1" kern="0" dirty="0">
                <a:solidFill>
                  <a:srgbClr val="000000"/>
                </a:solidFill>
                <a:effectLst/>
                <a:cs typeface="新宋体" panose="02010609030101010101" pitchFamily="49" charset="-122"/>
              </a:rPr>
              <a:t>&lt;</a:t>
            </a:r>
            <a:r>
              <a:rPr lang="en-US" altLang="zh-CN" sz="2400" b="1" kern="0" dirty="0" err="1">
                <a:solidFill>
                  <a:srgbClr val="0000FF"/>
                </a:solidFill>
                <a:effectLst/>
                <a:cs typeface="新宋体" panose="02010609030101010101" pitchFamily="49" charset="-122"/>
              </a:rPr>
              <a:t>int</a:t>
            </a:r>
            <a:r>
              <a:rPr lang="en-US" altLang="zh-CN" sz="2400" b="1" kern="0" dirty="0">
                <a:solidFill>
                  <a:srgbClr val="000000"/>
                </a:solidFill>
                <a:effectLst/>
                <a:cs typeface="新宋体" panose="02010609030101010101" pitchFamily="49" charset="-122"/>
              </a:rPr>
              <a:t>&gt;()</a:t>
            </a:r>
            <a:r>
              <a:rPr lang="en-US" altLang="zh-CN" sz="2400" b="1" kern="0" dirty="0">
                <a:solidFill>
                  <a:srgbClr val="008080"/>
                </a:solidFill>
                <a:effectLst/>
                <a:cs typeface="新宋体" panose="02010609030101010101" pitchFamily="49" charset="-122"/>
              </a:rPr>
              <a:t>(</a:t>
            </a:r>
            <a:r>
              <a:rPr lang="en-US" altLang="zh-CN" sz="2400" b="1" kern="0" dirty="0">
                <a:solidFill>
                  <a:srgbClr val="000000"/>
                </a:solidFill>
                <a:effectLst/>
                <a:cs typeface="新宋体" panose="02010609030101010101" pitchFamily="49" charset="-122"/>
              </a:rPr>
              <a:t>3, 5</a:t>
            </a:r>
            <a:r>
              <a:rPr lang="en-US" altLang="zh-CN" sz="2400" b="1" kern="0" dirty="0">
                <a:solidFill>
                  <a:srgbClr val="008080"/>
                </a:solidFill>
                <a:effectLst/>
                <a:cs typeface="新宋体" panose="02010609030101010101" pitchFamily="49" charset="-122"/>
              </a:rPr>
              <a:t>)</a:t>
            </a:r>
            <a:r>
              <a:rPr lang="en-US" altLang="zh-CN" sz="2400" b="1" kern="0" dirty="0">
                <a:solidFill>
                  <a:srgbClr val="000000"/>
                </a:solidFill>
                <a:effectLst/>
                <a:cs typeface="新宋体" panose="02010609030101010101" pitchFamily="49" charset="-122"/>
              </a:rPr>
              <a:t> </a:t>
            </a:r>
            <a:r>
              <a:rPr lang="en-US" altLang="zh-CN" sz="2400" b="1" kern="0" dirty="0">
                <a:solidFill>
                  <a:srgbClr val="008080"/>
                </a:solidFill>
                <a:effectLst/>
                <a:cs typeface="新宋体" panose="02010609030101010101" pitchFamily="49" charset="-122"/>
              </a:rPr>
              <a:t>&lt;&lt;</a:t>
            </a:r>
            <a:r>
              <a:rPr lang="en-US" altLang="zh-CN" sz="2400" b="1" kern="0" dirty="0">
                <a:solidFill>
                  <a:srgbClr val="000000"/>
                </a:solidFill>
                <a:effectLst/>
                <a:cs typeface="新宋体" panose="02010609030101010101" pitchFamily="49" charset="-122"/>
              </a:rPr>
              <a:t> </a:t>
            </a:r>
            <a:r>
              <a:rPr lang="en-US" altLang="zh-CN" sz="2400" b="1" kern="0" dirty="0" err="1">
                <a:solidFill>
                  <a:srgbClr val="000000"/>
                </a:solidFill>
                <a:effectLst/>
                <a:cs typeface="新宋体" panose="02010609030101010101" pitchFamily="49" charset="-122"/>
              </a:rPr>
              <a:t>endl</a:t>
            </a:r>
            <a:r>
              <a:rPr lang="en-US" altLang="zh-CN" sz="2400" b="1" kern="0" dirty="0">
                <a:solidFill>
                  <a:srgbClr val="000000"/>
                </a:solidFill>
                <a:effectLst/>
                <a:cs typeface="新宋体" panose="02010609030101010101" pitchFamily="49" charset="-122"/>
              </a:rPr>
              <a:t>;</a:t>
            </a:r>
            <a:endParaRPr lang="zh-CN" altLang="zh-CN" sz="2400" b="1" kern="100" dirty="0">
              <a:effectLst/>
              <a:cs typeface="Times New Roman" panose="02020603050405020304" pitchFamily="18" charset="0"/>
            </a:endParaRPr>
          </a:p>
          <a:p>
            <a:pPr algn="l">
              <a:spcAft>
                <a:spcPts val="0"/>
              </a:spcAft>
            </a:pPr>
            <a:r>
              <a:rPr lang="en-US" altLang="zh-CN" sz="2400" b="1" kern="0" dirty="0">
                <a:solidFill>
                  <a:srgbClr val="000000"/>
                </a:solidFill>
                <a:effectLst/>
                <a:cs typeface="新宋体" panose="02010609030101010101" pitchFamily="49" charset="-122"/>
              </a:rPr>
              <a:t>	</a:t>
            </a:r>
            <a:r>
              <a:rPr lang="en-US" altLang="zh-CN" sz="2400" b="1" kern="0" dirty="0">
                <a:solidFill>
                  <a:srgbClr val="2B91AF"/>
                </a:solidFill>
                <a:effectLst/>
                <a:cs typeface="新宋体" panose="02010609030101010101" pitchFamily="49" charset="-122"/>
              </a:rPr>
              <a:t>modulus</a:t>
            </a:r>
            <a:r>
              <a:rPr lang="en-US" altLang="zh-CN" sz="2400" b="1" kern="0" dirty="0">
                <a:solidFill>
                  <a:srgbClr val="000000"/>
                </a:solidFill>
                <a:effectLst/>
                <a:cs typeface="新宋体" panose="02010609030101010101" pitchFamily="49" charset="-122"/>
              </a:rPr>
              <a:t>&lt;</a:t>
            </a:r>
            <a:r>
              <a:rPr lang="en-US" altLang="zh-CN" sz="2400" b="1" kern="0" dirty="0" err="1">
                <a:solidFill>
                  <a:srgbClr val="0000FF"/>
                </a:solidFill>
                <a:effectLst/>
                <a:cs typeface="新宋体" panose="02010609030101010101" pitchFamily="49" charset="-122"/>
              </a:rPr>
              <a:t>int</a:t>
            </a:r>
            <a:r>
              <a:rPr lang="en-US" altLang="zh-CN" sz="2400" b="1" kern="0" dirty="0">
                <a:solidFill>
                  <a:srgbClr val="000000"/>
                </a:solidFill>
                <a:effectLst/>
                <a:cs typeface="新宋体" panose="02010609030101010101" pitchFamily="49" charset="-122"/>
              </a:rPr>
              <a:t>&gt;  </a:t>
            </a:r>
            <a:r>
              <a:rPr lang="en-US" altLang="zh-CN" sz="2400" b="1" kern="0" dirty="0" err="1">
                <a:solidFill>
                  <a:srgbClr val="000000"/>
                </a:solidFill>
                <a:effectLst/>
                <a:cs typeface="新宋体" panose="02010609030101010101" pitchFamily="49" charset="-122"/>
              </a:rPr>
              <a:t>modulusObj</a:t>
            </a:r>
            <a:r>
              <a:rPr lang="en-US" altLang="zh-CN" sz="2400" b="1" kern="0" dirty="0">
                <a:solidFill>
                  <a:srgbClr val="000000"/>
                </a:solidFill>
                <a:effectLst/>
                <a:cs typeface="新宋体" panose="02010609030101010101" pitchFamily="49" charset="-122"/>
              </a:rPr>
              <a:t>;</a:t>
            </a:r>
            <a:endParaRPr lang="zh-CN" altLang="zh-CN" sz="2400" b="1" kern="100" dirty="0">
              <a:effectLst/>
              <a:cs typeface="Times New Roman" panose="02020603050405020304" pitchFamily="18" charset="0"/>
            </a:endParaRPr>
          </a:p>
          <a:p>
            <a:pPr algn="l">
              <a:spcAft>
                <a:spcPts val="0"/>
              </a:spcAft>
            </a:pPr>
            <a:r>
              <a:rPr lang="en-US" altLang="zh-CN" sz="2400" b="1" kern="0" dirty="0">
                <a:solidFill>
                  <a:srgbClr val="000000"/>
                </a:solidFill>
                <a:effectLst/>
                <a:cs typeface="新宋体" panose="02010609030101010101" pitchFamily="49" charset="-122"/>
              </a:rPr>
              <a:t>	</a:t>
            </a:r>
            <a:r>
              <a:rPr lang="en-US" altLang="zh-CN" sz="2400" b="1" kern="0" dirty="0" err="1">
                <a:solidFill>
                  <a:srgbClr val="000000"/>
                </a:solidFill>
                <a:effectLst/>
                <a:cs typeface="新宋体" panose="02010609030101010101" pitchFamily="49" charset="-122"/>
              </a:rPr>
              <a:t>cout</a:t>
            </a:r>
            <a:r>
              <a:rPr lang="en-US" altLang="zh-CN" sz="2400" b="1" kern="0" dirty="0">
                <a:solidFill>
                  <a:srgbClr val="000000"/>
                </a:solidFill>
                <a:effectLst/>
                <a:cs typeface="新宋体" panose="02010609030101010101" pitchFamily="49" charset="-122"/>
              </a:rPr>
              <a:t> </a:t>
            </a:r>
            <a:r>
              <a:rPr lang="en-US" altLang="zh-CN" sz="2400" b="1" kern="0" dirty="0">
                <a:solidFill>
                  <a:srgbClr val="008080"/>
                </a:solidFill>
                <a:effectLst/>
                <a:cs typeface="新宋体" panose="02010609030101010101" pitchFamily="49" charset="-122"/>
              </a:rPr>
              <a:t>&lt;&lt;</a:t>
            </a:r>
            <a:r>
              <a:rPr lang="en-US" altLang="zh-CN" sz="2400" b="1" kern="0" dirty="0">
                <a:solidFill>
                  <a:srgbClr val="000000"/>
                </a:solidFill>
                <a:effectLst/>
                <a:cs typeface="新宋体" panose="02010609030101010101" pitchFamily="49" charset="-122"/>
              </a:rPr>
              <a:t> </a:t>
            </a:r>
            <a:r>
              <a:rPr lang="en-US" altLang="zh-CN" sz="2400" b="1" kern="0" dirty="0" err="1">
                <a:solidFill>
                  <a:srgbClr val="000000"/>
                </a:solidFill>
                <a:effectLst/>
                <a:cs typeface="新宋体" panose="02010609030101010101" pitchFamily="49" charset="-122"/>
              </a:rPr>
              <a:t>modulusObj</a:t>
            </a:r>
            <a:r>
              <a:rPr lang="en-US" altLang="zh-CN" sz="2400" b="1" kern="0" dirty="0">
                <a:solidFill>
                  <a:srgbClr val="008080"/>
                </a:solidFill>
                <a:effectLst/>
                <a:cs typeface="新宋体" panose="02010609030101010101" pitchFamily="49" charset="-122"/>
              </a:rPr>
              <a:t>(</a:t>
            </a:r>
            <a:r>
              <a:rPr lang="en-US" altLang="zh-CN" sz="2400" b="1" kern="0" dirty="0">
                <a:solidFill>
                  <a:srgbClr val="000000"/>
                </a:solidFill>
                <a:effectLst/>
                <a:cs typeface="新宋体" panose="02010609030101010101" pitchFamily="49" charset="-122"/>
              </a:rPr>
              <a:t>3, 5</a:t>
            </a:r>
            <a:r>
              <a:rPr lang="en-US" altLang="zh-CN" sz="2400" b="1" kern="0" dirty="0">
                <a:solidFill>
                  <a:srgbClr val="008080"/>
                </a:solidFill>
                <a:effectLst/>
                <a:cs typeface="新宋体" panose="02010609030101010101" pitchFamily="49" charset="-122"/>
              </a:rPr>
              <a:t>)</a:t>
            </a:r>
            <a:r>
              <a:rPr lang="en-US" altLang="zh-CN" sz="2400" b="1" kern="0" dirty="0">
                <a:solidFill>
                  <a:srgbClr val="000000"/>
                </a:solidFill>
                <a:effectLst/>
                <a:cs typeface="新宋体" panose="02010609030101010101" pitchFamily="49" charset="-122"/>
              </a:rPr>
              <a:t> </a:t>
            </a:r>
            <a:r>
              <a:rPr lang="en-US" altLang="zh-CN" sz="2400" b="1" kern="0" dirty="0">
                <a:solidFill>
                  <a:srgbClr val="008080"/>
                </a:solidFill>
                <a:effectLst/>
                <a:cs typeface="新宋体" panose="02010609030101010101" pitchFamily="49" charset="-122"/>
              </a:rPr>
              <a:t>&lt;&lt;</a:t>
            </a:r>
            <a:r>
              <a:rPr lang="en-US" altLang="zh-CN" sz="2400" b="1" kern="0" dirty="0">
                <a:solidFill>
                  <a:srgbClr val="000000"/>
                </a:solidFill>
                <a:effectLst/>
                <a:cs typeface="新宋体" panose="02010609030101010101" pitchFamily="49" charset="-122"/>
              </a:rPr>
              <a:t> </a:t>
            </a:r>
            <a:r>
              <a:rPr lang="en-US" altLang="zh-CN" sz="2400" b="1" kern="0" dirty="0" err="1">
                <a:solidFill>
                  <a:srgbClr val="000000"/>
                </a:solidFill>
                <a:effectLst/>
                <a:cs typeface="新宋体" panose="02010609030101010101" pitchFamily="49" charset="-122"/>
              </a:rPr>
              <a:t>endl</a:t>
            </a:r>
            <a:r>
              <a:rPr lang="en-US" altLang="zh-CN" sz="2400" b="1" kern="0" dirty="0">
                <a:solidFill>
                  <a:srgbClr val="000000"/>
                </a:solidFill>
                <a:effectLst/>
                <a:cs typeface="新宋体" panose="02010609030101010101" pitchFamily="49" charset="-122"/>
              </a:rPr>
              <a:t>;</a:t>
            </a:r>
            <a:endParaRPr lang="zh-CN" altLang="zh-CN" sz="2400" b="1" kern="100" dirty="0">
              <a:effectLst/>
              <a:cs typeface="Times New Roman" panose="02020603050405020304" pitchFamily="18" charset="0"/>
            </a:endParaRPr>
          </a:p>
          <a:p>
            <a:pPr algn="l">
              <a:spcAft>
                <a:spcPts val="0"/>
              </a:spcAft>
            </a:pPr>
            <a:r>
              <a:rPr lang="en-US" altLang="zh-CN" sz="2400" b="1" kern="0" dirty="0">
                <a:solidFill>
                  <a:srgbClr val="000000"/>
                </a:solidFill>
                <a:effectLst/>
                <a:cs typeface="新宋体" panose="02010609030101010101" pitchFamily="49" charset="-122"/>
              </a:rPr>
              <a:t>	system(</a:t>
            </a:r>
            <a:r>
              <a:rPr lang="en-US" altLang="zh-CN" sz="2400" b="1" kern="0" dirty="0">
                <a:solidFill>
                  <a:srgbClr val="A31515"/>
                </a:solidFill>
                <a:effectLst/>
                <a:cs typeface="新宋体" panose="02010609030101010101" pitchFamily="49" charset="-122"/>
              </a:rPr>
              <a:t>"pause"</a:t>
            </a:r>
            <a:r>
              <a:rPr lang="en-US" altLang="zh-CN" sz="2400" b="1" kern="0" dirty="0">
                <a:solidFill>
                  <a:srgbClr val="000000"/>
                </a:solidFill>
                <a:effectLst/>
                <a:cs typeface="新宋体" panose="02010609030101010101" pitchFamily="49" charset="-122"/>
              </a:rPr>
              <a:t>);</a:t>
            </a:r>
            <a:endParaRPr lang="zh-CN" altLang="zh-CN" sz="2400" b="1" kern="100" dirty="0">
              <a:effectLst/>
              <a:cs typeface="Times New Roman" panose="02020603050405020304" pitchFamily="18" charset="0"/>
            </a:endParaRPr>
          </a:p>
          <a:p>
            <a:pPr algn="l">
              <a:spcAft>
                <a:spcPts val="0"/>
              </a:spcAft>
            </a:pPr>
            <a:r>
              <a:rPr lang="en-US" altLang="zh-CN" sz="2400" b="1" kern="0" dirty="0">
                <a:solidFill>
                  <a:srgbClr val="000000"/>
                </a:solidFill>
                <a:effectLst/>
                <a:cs typeface="新宋体" panose="02010609030101010101" pitchFamily="49" charset="-122"/>
              </a:rPr>
              <a:t>	</a:t>
            </a:r>
            <a:r>
              <a:rPr lang="en-US" altLang="zh-CN" sz="2400" b="1" kern="0" dirty="0">
                <a:solidFill>
                  <a:srgbClr val="0000FF"/>
                </a:solidFill>
                <a:effectLst/>
                <a:cs typeface="新宋体" panose="02010609030101010101" pitchFamily="49" charset="-122"/>
              </a:rPr>
              <a:t>return</a:t>
            </a:r>
            <a:r>
              <a:rPr lang="en-US" altLang="zh-CN" sz="2400" b="1" kern="0" dirty="0">
                <a:solidFill>
                  <a:srgbClr val="000000"/>
                </a:solidFill>
                <a:effectLst/>
                <a:cs typeface="新宋体" panose="02010609030101010101" pitchFamily="49" charset="-122"/>
              </a:rPr>
              <a:t> 0;</a:t>
            </a:r>
            <a:endParaRPr lang="zh-CN" altLang="zh-CN" sz="2400" b="1" kern="100" dirty="0">
              <a:effectLst/>
              <a:cs typeface="Times New Roman" panose="02020603050405020304" pitchFamily="18" charset="0"/>
            </a:endParaRPr>
          </a:p>
          <a:p>
            <a:r>
              <a:rPr lang="en-US" altLang="zh-CN" sz="2400" b="1" kern="0" dirty="0">
                <a:solidFill>
                  <a:srgbClr val="000000"/>
                </a:solidFill>
                <a:effectLst/>
                <a:cs typeface="新宋体" panose="02010609030101010101" pitchFamily="49" charset="-122"/>
              </a:rPr>
              <a:t>}</a:t>
            </a:r>
            <a:endParaRPr lang="zh-CN" altLang="zh-CN" sz="2400" b="1" kern="100" dirty="0">
              <a:effectLst/>
              <a:cs typeface="Times New Roman" panose="02020603050405020304" pitchFamily="18" charset="0"/>
            </a:endParaRPr>
          </a:p>
          <a:p>
            <a:endParaRPr lang="zh-CN" altLang="en-US" sz="2400" b="1" dirty="0"/>
          </a:p>
        </p:txBody>
      </p:sp>
    </p:spTree>
    <p:extLst>
      <p:ext uri="{BB962C8B-B14F-4D97-AF65-F5344CB8AC3E}">
        <p14:creationId xmlns:p14="http://schemas.microsoft.com/office/powerpoint/2010/main" val="20975247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effectLst/>
              </a:rPr>
              <a:t>C++</a:t>
            </a:r>
            <a:r>
              <a:rPr lang="zh-CN" altLang="en-US" b="1" dirty="0">
                <a:effectLst/>
              </a:rPr>
              <a:t>函数对象，伪函数</a:t>
            </a:r>
            <a:endParaRPr lang="zh-CN" altLang="en-US" dirty="0"/>
          </a:p>
        </p:txBody>
      </p:sp>
      <p:sp>
        <p:nvSpPr>
          <p:cNvPr id="3" name="内容占位符 2"/>
          <p:cNvSpPr>
            <a:spLocks noGrp="1"/>
          </p:cNvSpPr>
          <p:nvPr>
            <p:ph idx="1"/>
          </p:nvPr>
        </p:nvSpPr>
        <p:spPr>
          <a:xfrm>
            <a:off x="800523" y="5661248"/>
            <a:ext cx="7859216" cy="792088"/>
          </a:xfrm>
        </p:spPr>
        <p:txBody>
          <a:bodyPr/>
          <a:lstStyle/>
          <a:p>
            <a:pPr algn="ctr"/>
            <a:r>
              <a:rPr lang="en-US" altLang="zh-CN" sz="4000" b="1" dirty="0" smtClean="0"/>
              <a:t>&lt;     &lt;=    &gt;    &gt;=     ==    !=</a:t>
            </a:r>
            <a:endParaRPr lang="zh-CN" altLang="en-US" sz="4000" b="1" dirty="0"/>
          </a:p>
        </p:txBody>
      </p:sp>
      <p:sp>
        <p:nvSpPr>
          <p:cNvPr id="5" name="Rectangle 2"/>
          <p:cNvSpPr>
            <a:spLocks noChangeArrowheads="1"/>
          </p:cNvSpPr>
          <p:nvPr/>
        </p:nvSpPr>
        <p:spPr bwMode="auto">
          <a:xfrm>
            <a:off x="710625" y="840795"/>
            <a:ext cx="7715200" cy="4448205"/>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60000" marR="0" lvl="0" indent="0" algn="l" defTabSz="914400" rtl="0" eaLnBrk="0" fontAlgn="base" latinLnBrk="0" hangingPunct="0">
              <a:lnSpc>
                <a:spcPct val="150000"/>
              </a:lnSpc>
              <a:spcBef>
                <a:spcPct val="0"/>
              </a:spcBef>
              <a:spcAft>
                <a:spcPct val="0"/>
              </a:spcAft>
              <a:buClrTx/>
              <a:buSzTx/>
              <a:buFontTx/>
              <a:buNone/>
              <a:tabLst/>
            </a:pPr>
            <a:r>
              <a:rPr kumimoji="0" lang="zh-CN" altLang="zh-CN" sz="2800" b="1" i="0" u="none" strike="noStrike" cap="none" normalizeH="0" baseline="0" smtClean="0">
                <a:ln>
                  <a:noFill/>
                </a:ln>
                <a:solidFill>
                  <a:srgbClr val="4F4F4F"/>
                </a:solidFill>
                <a:effectLst/>
                <a:latin typeface="微软雅黑" panose="020B0503020204020204" pitchFamily="34" charset="-122"/>
                <a:ea typeface="微软雅黑" panose="020B0503020204020204" pitchFamily="34" charset="-122"/>
              </a:rPr>
              <a:t>六个关系运算类仿函数</a:t>
            </a:r>
          </a:p>
          <a:p>
            <a:pPr marL="360000" marR="0" lvl="0" indent="0" algn="l" defTabSz="914400" rtl="0" eaLnBrk="0" fontAlgn="base" latinLnBrk="0" hangingPunct="0">
              <a:lnSpc>
                <a:spcPct val="150000"/>
              </a:lnSpc>
              <a:spcBef>
                <a:spcPct val="0"/>
              </a:spcBef>
              <a:spcAft>
                <a:spcPct val="0"/>
              </a:spcAft>
              <a:buClrTx/>
              <a:buSzTx/>
              <a:buFontTx/>
              <a:buNone/>
              <a:tabLst/>
            </a:pPr>
            <a:r>
              <a:rPr kumimoji="0" lang="zh-CN" altLang="zh-CN" sz="2800" b="1" i="0" u="none" strike="noStrike" cap="none" normalizeH="0" baseline="0" smtClean="0">
                <a:ln>
                  <a:noFill/>
                </a:ln>
                <a:solidFill>
                  <a:srgbClr val="C7254E"/>
                </a:solidFill>
                <a:effectLst/>
                <a:latin typeface="微软雅黑" panose="020B0503020204020204" pitchFamily="34" charset="-122"/>
                <a:ea typeface="微软雅黑" panose="020B0503020204020204" pitchFamily="34" charset="-122"/>
              </a:rPr>
              <a:t>less&lt;type&gt;</a:t>
            </a:r>
            <a:r>
              <a:rPr kumimoji="0" lang="zh-CN" altLang="zh-CN" sz="2800" b="1" i="0" u="none" strike="noStrike" cap="none" normalizeH="0" baseline="0" smtClean="0">
                <a:ln>
                  <a:noFill/>
                </a:ln>
                <a:solidFill>
                  <a:srgbClr val="4D4D4D"/>
                </a:solidFill>
                <a:effectLst/>
                <a:latin typeface="微软雅黑" panose="020B0503020204020204" pitchFamily="34" charset="-122"/>
                <a:ea typeface="微软雅黑" panose="020B0503020204020204" pitchFamily="34" charset="-122"/>
              </a:rPr>
              <a:t> //小于</a:t>
            </a:r>
            <a:br>
              <a:rPr kumimoji="0" lang="zh-CN" altLang="zh-CN" sz="2800" b="1" i="0" u="none" strike="noStrike" cap="none" normalizeH="0" baseline="0" smtClean="0">
                <a:ln>
                  <a:noFill/>
                </a:ln>
                <a:solidFill>
                  <a:srgbClr val="4D4D4D"/>
                </a:solidFill>
                <a:effectLst/>
                <a:latin typeface="微软雅黑" panose="020B0503020204020204" pitchFamily="34" charset="-122"/>
                <a:ea typeface="微软雅黑" panose="020B0503020204020204" pitchFamily="34" charset="-122"/>
              </a:rPr>
            </a:br>
            <a:r>
              <a:rPr kumimoji="0" lang="zh-CN" altLang="zh-CN" sz="2800" b="1" i="0" u="none" strike="noStrike" cap="none" normalizeH="0" baseline="0" smtClean="0">
                <a:ln>
                  <a:noFill/>
                </a:ln>
                <a:solidFill>
                  <a:srgbClr val="C7254E"/>
                </a:solidFill>
                <a:effectLst/>
                <a:latin typeface="微软雅黑" panose="020B0503020204020204" pitchFamily="34" charset="-122"/>
                <a:ea typeface="微软雅黑" panose="020B0503020204020204" pitchFamily="34" charset="-122"/>
              </a:rPr>
              <a:t>less_equal&lt;type&gt;</a:t>
            </a:r>
            <a:r>
              <a:rPr kumimoji="0" lang="zh-CN" altLang="zh-CN" sz="2800" b="1" i="0" u="none" strike="noStrike" cap="none" normalizeH="0" baseline="0" smtClean="0">
                <a:ln>
                  <a:noFill/>
                </a:ln>
                <a:solidFill>
                  <a:srgbClr val="4D4D4D"/>
                </a:solidFill>
                <a:effectLst/>
                <a:latin typeface="微软雅黑" panose="020B0503020204020204" pitchFamily="34" charset="-122"/>
                <a:ea typeface="微软雅黑" panose="020B0503020204020204" pitchFamily="34" charset="-122"/>
              </a:rPr>
              <a:t> //小于等于</a:t>
            </a:r>
            <a:br>
              <a:rPr kumimoji="0" lang="zh-CN" altLang="zh-CN" sz="2800" b="1" i="0" u="none" strike="noStrike" cap="none" normalizeH="0" baseline="0" smtClean="0">
                <a:ln>
                  <a:noFill/>
                </a:ln>
                <a:solidFill>
                  <a:srgbClr val="4D4D4D"/>
                </a:solidFill>
                <a:effectLst/>
                <a:latin typeface="微软雅黑" panose="020B0503020204020204" pitchFamily="34" charset="-122"/>
                <a:ea typeface="微软雅黑" panose="020B0503020204020204" pitchFamily="34" charset="-122"/>
              </a:rPr>
            </a:br>
            <a:r>
              <a:rPr kumimoji="0" lang="zh-CN" altLang="zh-CN" sz="2800" b="1" i="0" u="none" strike="noStrike" cap="none" normalizeH="0" baseline="0" smtClean="0">
                <a:ln>
                  <a:noFill/>
                </a:ln>
                <a:solidFill>
                  <a:srgbClr val="C7254E"/>
                </a:solidFill>
                <a:effectLst/>
                <a:latin typeface="微软雅黑" panose="020B0503020204020204" pitchFamily="34" charset="-122"/>
                <a:ea typeface="微软雅黑" panose="020B0503020204020204" pitchFamily="34" charset="-122"/>
              </a:rPr>
              <a:t>greater&lt;type&gt;</a:t>
            </a:r>
            <a:r>
              <a:rPr kumimoji="0" lang="zh-CN" altLang="zh-CN" sz="2800" b="1" i="0" u="none" strike="noStrike" cap="none" normalizeH="0" baseline="0" smtClean="0">
                <a:ln>
                  <a:noFill/>
                </a:ln>
                <a:solidFill>
                  <a:srgbClr val="4D4D4D"/>
                </a:solidFill>
                <a:effectLst/>
                <a:latin typeface="微软雅黑" panose="020B0503020204020204" pitchFamily="34" charset="-122"/>
                <a:ea typeface="微软雅黑" panose="020B0503020204020204" pitchFamily="34" charset="-122"/>
              </a:rPr>
              <a:t> //大于</a:t>
            </a:r>
            <a:br>
              <a:rPr kumimoji="0" lang="zh-CN" altLang="zh-CN" sz="2800" b="1" i="0" u="none" strike="noStrike" cap="none" normalizeH="0" baseline="0" smtClean="0">
                <a:ln>
                  <a:noFill/>
                </a:ln>
                <a:solidFill>
                  <a:srgbClr val="4D4D4D"/>
                </a:solidFill>
                <a:effectLst/>
                <a:latin typeface="微软雅黑" panose="020B0503020204020204" pitchFamily="34" charset="-122"/>
                <a:ea typeface="微软雅黑" panose="020B0503020204020204" pitchFamily="34" charset="-122"/>
              </a:rPr>
            </a:br>
            <a:r>
              <a:rPr kumimoji="0" lang="zh-CN" altLang="zh-CN" sz="2800" b="1" i="0" u="none" strike="noStrike" cap="none" normalizeH="0" baseline="0" smtClean="0">
                <a:ln>
                  <a:noFill/>
                </a:ln>
                <a:solidFill>
                  <a:srgbClr val="C7254E"/>
                </a:solidFill>
                <a:effectLst/>
                <a:latin typeface="微软雅黑" panose="020B0503020204020204" pitchFamily="34" charset="-122"/>
                <a:ea typeface="微软雅黑" panose="020B0503020204020204" pitchFamily="34" charset="-122"/>
              </a:rPr>
              <a:t>greater_equal&lt;type&gt;</a:t>
            </a:r>
            <a:r>
              <a:rPr kumimoji="0" lang="zh-CN" altLang="zh-CN" sz="2800" b="1" i="0" u="none" strike="noStrike" cap="none" normalizeH="0" baseline="0" smtClean="0">
                <a:ln>
                  <a:noFill/>
                </a:ln>
                <a:solidFill>
                  <a:srgbClr val="4D4D4D"/>
                </a:solidFill>
                <a:effectLst/>
                <a:latin typeface="微软雅黑" panose="020B0503020204020204" pitchFamily="34" charset="-122"/>
                <a:ea typeface="微软雅黑" panose="020B0503020204020204" pitchFamily="34" charset="-122"/>
              </a:rPr>
              <a:t> //大于等于</a:t>
            </a:r>
            <a:br>
              <a:rPr kumimoji="0" lang="zh-CN" altLang="zh-CN" sz="2800" b="1" i="0" u="none" strike="noStrike" cap="none" normalizeH="0" baseline="0" smtClean="0">
                <a:ln>
                  <a:noFill/>
                </a:ln>
                <a:solidFill>
                  <a:srgbClr val="4D4D4D"/>
                </a:solidFill>
                <a:effectLst/>
                <a:latin typeface="微软雅黑" panose="020B0503020204020204" pitchFamily="34" charset="-122"/>
                <a:ea typeface="微软雅黑" panose="020B0503020204020204" pitchFamily="34" charset="-122"/>
              </a:rPr>
            </a:br>
            <a:r>
              <a:rPr kumimoji="0" lang="zh-CN" altLang="zh-CN" sz="2800" b="1" i="0" u="none" strike="noStrike" cap="none" normalizeH="0" baseline="0" smtClean="0">
                <a:ln>
                  <a:noFill/>
                </a:ln>
                <a:solidFill>
                  <a:srgbClr val="C7254E"/>
                </a:solidFill>
                <a:effectLst/>
                <a:latin typeface="微软雅黑" panose="020B0503020204020204" pitchFamily="34" charset="-122"/>
                <a:ea typeface="微软雅黑" panose="020B0503020204020204" pitchFamily="34" charset="-122"/>
              </a:rPr>
              <a:t>equal_to&lt;type&gt;</a:t>
            </a:r>
            <a:r>
              <a:rPr kumimoji="0" lang="zh-CN" altLang="zh-CN" sz="2800" b="1" i="0" u="none" strike="noStrike" cap="none" normalizeH="0" baseline="0" smtClean="0">
                <a:ln>
                  <a:noFill/>
                </a:ln>
                <a:solidFill>
                  <a:srgbClr val="4D4D4D"/>
                </a:solidFill>
                <a:effectLst/>
                <a:latin typeface="微软雅黑" panose="020B0503020204020204" pitchFamily="34" charset="-122"/>
                <a:ea typeface="微软雅黑" panose="020B0503020204020204" pitchFamily="34" charset="-122"/>
              </a:rPr>
              <a:t> //等于</a:t>
            </a:r>
            <a:br>
              <a:rPr kumimoji="0" lang="zh-CN" altLang="zh-CN" sz="2800" b="1" i="0" u="none" strike="noStrike" cap="none" normalizeH="0" baseline="0" smtClean="0">
                <a:ln>
                  <a:noFill/>
                </a:ln>
                <a:solidFill>
                  <a:srgbClr val="4D4D4D"/>
                </a:solidFill>
                <a:effectLst/>
                <a:latin typeface="微软雅黑" panose="020B0503020204020204" pitchFamily="34" charset="-122"/>
                <a:ea typeface="微软雅黑" panose="020B0503020204020204" pitchFamily="34" charset="-122"/>
              </a:rPr>
            </a:br>
            <a:r>
              <a:rPr kumimoji="0" lang="zh-CN" altLang="zh-CN" sz="2800" b="1" i="0" u="none" strike="noStrike" cap="none" normalizeH="0" baseline="0" smtClean="0">
                <a:ln>
                  <a:noFill/>
                </a:ln>
                <a:solidFill>
                  <a:srgbClr val="C7254E"/>
                </a:solidFill>
                <a:effectLst/>
                <a:latin typeface="微软雅黑" panose="020B0503020204020204" pitchFamily="34" charset="-122"/>
                <a:ea typeface="微软雅黑" panose="020B0503020204020204" pitchFamily="34" charset="-122"/>
              </a:rPr>
              <a:t>not_equal&lt;type&gt;</a:t>
            </a:r>
            <a:r>
              <a:rPr kumimoji="0" lang="zh-CN" altLang="zh-CN" sz="2800" b="1" i="0" u="none" strike="noStrike" cap="none" normalizeH="0" baseline="0" smtClean="0">
                <a:ln>
                  <a:noFill/>
                </a:ln>
                <a:solidFill>
                  <a:srgbClr val="4D4D4D"/>
                </a:solidFill>
                <a:effectLst/>
                <a:latin typeface="微软雅黑" panose="020B0503020204020204" pitchFamily="34" charset="-122"/>
                <a:ea typeface="微软雅黑" panose="020B0503020204020204" pitchFamily="34" charset="-122"/>
              </a:rPr>
              <a:t> //不等于</a:t>
            </a:r>
            <a:endParaRPr kumimoji="0" lang="zh-CN" altLang="zh-CN" sz="2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802619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effectLst/>
              </a:rPr>
              <a:t>C++</a:t>
            </a:r>
            <a:r>
              <a:rPr lang="zh-CN" altLang="en-US" b="1" dirty="0">
                <a:effectLst/>
              </a:rPr>
              <a:t>函数对象，伪函数</a:t>
            </a:r>
            <a:endParaRPr lang="zh-CN" altLang="en-US" dirty="0"/>
          </a:p>
        </p:txBody>
      </p:sp>
      <p:sp>
        <p:nvSpPr>
          <p:cNvPr id="3" name="内容占位符 2"/>
          <p:cNvSpPr>
            <a:spLocks noGrp="1"/>
          </p:cNvSpPr>
          <p:nvPr>
            <p:ph idx="1"/>
          </p:nvPr>
        </p:nvSpPr>
        <p:spPr>
          <a:xfrm>
            <a:off x="326445" y="34164"/>
            <a:ext cx="8363272" cy="6491180"/>
          </a:xfrm>
          <a:solidFill>
            <a:schemeClr val="bg1"/>
          </a:solidFill>
        </p:spPr>
        <p:txBody>
          <a:bodyPr/>
          <a:lstStyle/>
          <a:p>
            <a:pPr marL="360000" algn="l">
              <a:spcAft>
                <a:spcPts val="0"/>
              </a:spcAft>
            </a:pPr>
            <a:endParaRPr lang="en-US" altLang="zh-CN" sz="2400" b="1" kern="0" dirty="0" smtClean="0">
              <a:solidFill>
                <a:srgbClr val="0000FF"/>
              </a:solidFill>
              <a:effectLst/>
              <a:latin typeface="新宋体" panose="02010609030101010101" pitchFamily="49" charset="-122"/>
              <a:ea typeface="等线" panose="02010600030101010101" pitchFamily="2" charset="-122"/>
              <a:cs typeface="新宋体" panose="02010609030101010101" pitchFamily="49" charset="-122"/>
            </a:endParaRPr>
          </a:p>
          <a:p>
            <a:pPr marL="360000" algn="l">
              <a:spcAft>
                <a:spcPts val="0"/>
              </a:spcAft>
            </a:pPr>
            <a:r>
              <a:rPr lang="en-US" altLang="zh-CN" sz="2400" b="1" kern="0" dirty="0" smtClean="0">
                <a:solidFill>
                  <a:srgbClr val="0000FF"/>
                </a:solidFill>
                <a:effectLst/>
                <a:latin typeface="新宋体" panose="02010609030101010101" pitchFamily="49" charset="-122"/>
                <a:ea typeface="等线" panose="02010600030101010101" pitchFamily="2" charset="-122"/>
                <a:cs typeface="新宋体" panose="02010609030101010101" pitchFamily="49" charset="-122"/>
              </a:rPr>
              <a:t>template</a:t>
            </a:r>
            <a:r>
              <a:rPr lang="en-US" altLang="zh-CN" sz="2400" b="1" kern="0" dirty="0" smtClean="0">
                <a:solidFill>
                  <a:srgbClr val="000000"/>
                </a:solidFill>
                <a:effectLst/>
                <a:latin typeface="新宋体" panose="02010609030101010101" pitchFamily="49" charset="-122"/>
                <a:ea typeface="等线" panose="02010600030101010101" pitchFamily="2" charset="-122"/>
                <a:cs typeface="新宋体" panose="02010609030101010101" pitchFamily="49" charset="-122"/>
              </a:rPr>
              <a:t> </a:t>
            </a:r>
            <a:r>
              <a:rPr lang="en-US" altLang="zh-CN" sz="2400" b="1" kern="0" dirty="0">
                <a:solidFill>
                  <a:srgbClr val="000000"/>
                </a:solidFill>
                <a:effectLst/>
                <a:latin typeface="新宋体" panose="02010609030101010101" pitchFamily="49" charset="-122"/>
                <a:ea typeface="等线" panose="02010600030101010101" pitchFamily="2" charset="-122"/>
                <a:cs typeface="新宋体" panose="02010609030101010101" pitchFamily="49" charset="-122"/>
              </a:rPr>
              <a:t>&lt;</a:t>
            </a:r>
            <a:r>
              <a:rPr lang="en-US" altLang="zh-CN" sz="2400" b="1" kern="0" dirty="0">
                <a:solidFill>
                  <a:srgbClr val="0000FF"/>
                </a:solidFill>
                <a:effectLst/>
                <a:latin typeface="新宋体" panose="02010609030101010101" pitchFamily="49" charset="-122"/>
                <a:ea typeface="等线" panose="02010600030101010101" pitchFamily="2" charset="-122"/>
                <a:cs typeface="新宋体" panose="02010609030101010101" pitchFamily="49" charset="-122"/>
              </a:rPr>
              <a:t>class</a:t>
            </a:r>
            <a:r>
              <a:rPr lang="en-US" altLang="zh-CN" sz="2400" b="1" kern="0" dirty="0">
                <a:solidFill>
                  <a:srgbClr val="000000"/>
                </a:solidFill>
                <a:effectLst/>
                <a:latin typeface="新宋体" panose="02010609030101010101" pitchFamily="49" charset="-122"/>
                <a:ea typeface="等线" panose="02010600030101010101" pitchFamily="2" charset="-122"/>
                <a:cs typeface="新宋体" panose="02010609030101010101" pitchFamily="49" charset="-122"/>
              </a:rPr>
              <a:t> </a:t>
            </a:r>
            <a:r>
              <a:rPr lang="en-US" altLang="zh-CN" sz="2400" b="1" kern="0" dirty="0">
                <a:solidFill>
                  <a:srgbClr val="2B91AF"/>
                </a:solidFill>
                <a:effectLst/>
                <a:latin typeface="新宋体" panose="02010609030101010101" pitchFamily="49" charset="-122"/>
                <a:ea typeface="等线" panose="02010600030101010101" pitchFamily="2" charset="-122"/>
                <a:cs typeface="新宋体" panose="02010609030101010101" pitchFamily="49" charset="-122"/>
              </a:rPr>
              <a:t>T</a:t>
            </a:r>
            <a:r>
              <a:rPr lang="en-US" altLang="zh-CN" sz="2400" b="1" kern="0" dirty="0" smtClean="0">
                <a:solidFill>
                  <a:srgbClr val="000000"/>
                </a:solidFill>
                <a:effectLst/>
                <a:latin typeface="新宋体" panose="02010609030101010101" pitchFamily="49" charset="-122"/>
                <a:ea typeface="等线" panose="02010600030101010101" pitchFamily="2" charset="-122"/>
                <a:cs typeface="新宋体" panose="02010609030101010101" pitchFamily="49" charset="-122"/>
              </a:rPr>
              <a:t>&gt;  </a:t>
            </a:r>
            <a:r>
              <a:rPr lang="en-US" altLang="zh-CN" sz="2400" b="1" kern="0" dirty="0" smtClean="0">
                <a:solidFill>
                  <a:srgbClr val="0000FF"/>
                </a:solidFill>
                <a:effectLst/>
                <a:latin typeface="新宋体" panose="02010609030101010101" pitchFamily="49" charset="-122"/>
                <a:ea typeface="等线" panose="02010600030101010101" pitchFamily="2" charset="-122"/>
                <a:cs typeface="新宋体" panose="02010609030101010101" pitchFamily="49" charset="-122"/>
              </a:rPr>
              <a:t>class</a:t>
            </a:r>
            <a:r>
              <a:rPr lang="en-US" altLang="zh-CN" sz="2400" b="1" kern="0" dirty="0" smtClean="0">
                <a:solidFill>
                  <a:srgbClr val="000000"/>
                </a:solidFill>
                <a:effectLst/>
                <a:latin typeface="新宋体" panose="02010609030101010101" pitchFamily="49" charset="-122"/>
                <a:ea typeface="等线" panose="02010600030101010101" pitchFamily="2" charset="-122"/>
                <a:cs typeface="新宋体" panose="02010609030101010101" pitchFamily="49" charset="-122"/>
              </a:rPr>
              <a:t> </a:t>
            </a:r>
            <a:r>
              <a:rPr lang="en-US" altLang="zh-CN" sz="2400" b="1" kern="0" dirty="0">
                <a:solidFill>
                  <a:srgbClr val="2B91AF"/>
                </a:solidFill>
                <a:effectLst/>
                <a:latin typeface="新宋体" panose="02010609030101010101" pitchFamily="49" charset="-122"/>
                <a:ea typeface="等线" panose="02010600030101010101" pitchFamily="2" charset="-122"/>
                <a:cs typeface="新宋体" panose="02010609030101010101" pitchFamily="49" charset="-122"/>
              </a:rPr>
              <a:t>display</a:t>
            </a:r>
            <a:r>
              <a:rPr lang="en-US" altLang="zh-CN" sz="2400" b="1" kern="0" dirty="0">
                <a:solidFill>
                  <a:srgbClr val="000000"/>
                </a:solidFill>
                <a:effectLst/>
                <a:latin typeface="新宋体" panose="02010609030101010101" pitchFamily="49" charset="-122"/>
                <a:ea typeface="等线" panose="02010600030101010101" pitchFamily="2" charset="-122"/>
                <a:cs typeface="新宋体" panose="02010609030101010101" pitchFamily="49" charset="-122"/>
              </a:rPr>
              <a:t>{</a:t>
            </a:r>
            <a:endPar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a:p>
            <a:pPr marL="360000" algn="l">
              <a:spcAft>
                <a:spcPts val="0"/>
              </a:spcAft>
            </a:pPr>
            <a:r>
              <a:rPr lang="en-US" altLang="zh-CN" sz="2400" b="1" kern="0" dirty="0">
                <a:solidFill>
                  <a:srgbClr val="0000FF"/>
                </a:solidFill>
                <a:effectLst/>
                <a:latin typeface="新宋体" panose="02010609030101010101" pitchFamily="49" charset="-122"/>
                <a:ea typeface="等线" panose="02010600030101010101" pitchFamily="2" charset="-122"/>
                <a:cs typeface="新宋体" panose="02010609030101010101" pitchFamily="49" charset="-122"/>
              </a:rPr>
              <a:t>public</a:t>
            </a:r>
            <a:r>
              <a:rPr lang="en-US" altLang="zh-CN" sz="2400" b="1" kern="0" dirty="0">
                <a:solidFill>
                  <a:srgbClr val="000000"/>
                </a:solidFill>
                <a:effectLst/>
                <a:latin typeface="新宋体" panose="02010609030101010101" pitchFamily="49" charset="-122"/>
                <a:ea typeface="等线" panose="02010600030101010101" pitchFamily="2" charset="-122"/>
                <a:cs typeface="新宋体" panose="02010609030101010101" pitchFamily="49" charset="-122"/>
              </a:rPr>
              <a:t>:</a:t>
            </a:r>
            <a:endPar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a:p>
            <a:pPr marL="360000" algn="l">
              <a:spcAft>
                <a:spcPts val="0"/>
              </a:spcAft>
            </a:pPr>
            <a:r>
              <a:rPr lang="en-US" altLang="zh-CN" sz="2400" b="1" kern="0" dirty="0">
                <a:solidFill>
                  <a:srgbClr val="000000"/>
                </a:solidFill>
                <a:effectLst/>
                <a:latin typeface="新宋体" panose="02010609030101010101" pitchFamily="49" charset="-122"/>
                <a:ea typeface="等线" panose="02010600030101010101" pitchFamily="2" charset="-122"/>
                <a:cs typeface="新宋体" panose="02010609030101010101" pitchFamily="49" charset="-122"/>
              </a:rPr>
              <a:t>	</a:t>
            </a:r>
            <a:r>
              <a:rPr lang="en-US" altLang="zh-CN" sz="2400" b="1" kern="0" dirty="0">
                <a:solidFill>
                  <a:srgbClr val="0000FF"/>
                </a:solidFill>
                <a:effectLst/>
                <a:latin typeface="新宋体" panose="02010609030101010101" pitchFamily="49" charset="-122"/>
                <a:ea typeface="等线" panose="02010600030101010101" pitchFamily="2" charset="-122"/>
                <a:cs typeface="新宋体" panose="02010609030101010101" pitchFamily="49" charset="-122"/>
              </a:rPr>
              <a:t>void</a:t>
            </a:r>
            <a:r>
              <a:rPr lang="en-US" altLang="zh-CN" sz="2400" b="1" kern="0" dirty="0">
                <a:solidFill>
                  <a:srgbClr val="000000"/>
                </a:solidFill>
                <a:effectLst/>
                <a:latin typeface="新宋体" panose="02010609030101010101" pitchFamily="49" charset="-122"/>
                <a:ea typeface="等线" panose="02010600030101010101" pitchFamily="2" charset="-122"/>
                <a:cs typeface="新宋体" panose="02010609030101010101" pitchFamily="49" charset="-122"/>
              </a:rPr>
              <a:t> </a:t>
            </a:r>
            <a:r>
              <a:rPr lang="en-US" altLang="zh-CN" sz="2400" b="1" kern="0" dirty="0">
                <a:solidFill>
                  <a:srgbClr val="008080"/>
                </a:solidFill>
                <a:effectLst/>
                <a:latin typeface="新宋体" panose="02010609030101010101" pitchFamily="49" charset="-122"/>
                <a:ea typeface="等线" panose="02010600030101010101" pitchFamily="2" charset="-122"/>
                <a:cs typeface="新宋体" panose="02010609030101010101" pitchFamily="49" charset="-122"/>
              </a:rPr>
              <a:t>operator()</a:t>
            </a:r>
            <a:r>
              <a:rPr lang="en-US" altLang="zh-CN" sz="2400" b="1" kern="0" dirty="0">
                <a:solidFill>
                  <a:srgbClr val="000000"/>
                </a:solidFill>
                <a:effectLst/>
                <a:latin typeface="新宋体" panose="02010609030101010101" pitchFamily="49" charset="-122"/>
                <a:ea typeface="等线" panose="02010600030101010101" pitchFamily="2" charset="-122"/>
                <a:cs typeface="新宋体" panose="02010609030101010101" pitchFamily="49" charset="-122"/>
              </a:rPr>
              <a:t>(</a:t>
            </a:r>
            <a:r>
              <a:rPr lang="en-US" altLang="zh-CN" sz="2400" b="1" kern="0" dirty="0" err="1">
                <a:solidFill>
                  <a:srgbClr val="0000FF"/>
                </a:solidFill>
                <a:effectLst/>
                <a:latin typeface="新宋体" panose="02010609030101010101" pitchFamily="49" charset="-122"/>
                <a:ea typeface="等线" panose="02010600030101010101" pitchFamily="2" charset="-122"/>
                <a:cs typeface="新宋体" panose="02010609030101010101" pitchFamily="49" charset="-122"/>
              </a:rPr>
              <a:t>const</a:t>
            </a:r>
            <a:r>
              <a:rPr lang="en-US" altLang="zh-CN" sz="2400" b="1" kern="0" dirty="0">
                <a:solidFill>
                  <a:srgbClr val="000000"/>
                </a:solidFill>
                <a:effectLst/>
                <a:latin typeface="新宋体" panose="02010609030101010101" pitchFamily="49" charset="-122"/>
                <a:ea typeface="等线" panose="02010600030101010101" pitchFamily="2" charset="-122"/>
                <a:cs typeface="新宋体" panose="02010609030101010101" pitchFamily="49" charset="-122"/>
              </a:rPr>
              <a:t> </a:t>
            </a:r>
            <a:r>
              <a:rPr lang="en-US" altLang="zh-CN" sz="2400" b="1" kern="0" dirty="0">
                <a:solidFill>
                  <a:srgbClr val="2B91AF"/>
                </a:solidFill>
                <a:effectLst/>
                <a:latin typeface="新宋体" panose="02010609030101010101" pitchFamily="49" charset="-122"/>
                <a:ea typeface="等线" panose="02010600030101010101" pitchFamily="2" charset="-122"/>
                <a:cs typeface="新宋体" panose="02010609030101010101" pitchFamily="49" charset="-122"/>
              </a:rPr>
              <a:t>T</a:t>
            </a:r>
            <a:r>
              <a:rPr lang="en-US" altLang="zh-CN" sz="2400" b="1" kern="0" dirty="0">
                <a:solidFill>
                  <a:srgbClr val="000000"/>
                </a:solidFill>
                <a:effectLst/>
                <a:latin typeface="新宋体" panose="02010609030101010101" pitchFamily="49" charset="-122"/>
                <a:ea typeface="等线" panose="02010600030101010101" pitchFamily="2" charset="-122"/>
                <a:cs typeface="新宋体" panose="02010609030101010101" pitchFamily="49" charset="-122"/>
              </a:rPr>
              <a:t> &amp;</a:t>
            </a:r>
            <a:r>
              <a:rPr lang="en-US" altLang="zh-CN" sz="2400" b="1" kern="0" dirty="0">
                <a:solidFill>
                  <a:srgbClr val="808080"/>
                </a:solidFill>
                <a:effectLst/>
                <a:latin typeface="新宋体" panose="02010609030101010101" pitchFamily="49" charset="-122"/>
                <a:ea typeface="等线" panose="02010600030101010101" pitchFamily="2" charset="-122"/>
                <a:cs typeface="新宋体" panose="02010609030101010101" pitchFamily="49" charset="-122"/>
              </a:rPr>
              <a:t>x</a:t>
            </a:r>
            <a:r>
              <a:rPr lang="en-US" altLang="zh-CN" sz="2400" b="1" kern="0" dirty="0">
                <a:solidFill>
                  <a:srgbClr val="000000"/>
                </a:solidFill>
                <a:effectLst/>
                <a:latin typeface="新宋体" panose="02010609030101010101" pitchFamily="49" charset="-122"/>
                <a:ea typeface="等线" panose="02010600030101010101" pitchFamily="2" charset="-122"/>
                <a:cs typeface="新宋体" panose="02010609030101010101" pitchFamily="49" charset="-122"/>
              </a:rPr>
              <a:t>)	{</a:t>
            </a:r>
            <a:endPar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a:p>
            <a:pPr marL="360000" algn="l">
              <a:spcAft>
                <a:spcPts val="0"/>
              </a:spcAft>
            </a:pPr>
            <a:r>
              <a:rPr lang="en-US" altLang="zh-CN" sz="2400" b="1" kern="0" dirty="0">
                <a:solidFill>
                  <a:srgbClr val="000000"/>
                </a:solidFill>
                <a:effectLst/>
                <a:latin typeface="新宋体" panose="02010609030101010101" pitchFamily="49" charset="-122"/>
                <a:ea typeface="等线" panose="02010600030101010101" pitchFamily="2" charset="-122"/>
                <a:cs typeface="新宋体" panose="02010609030101010101" pitchFamily="49" charset="-122"/>
              </a:rPr>
              <a:t>		</a:t>
            </a:r>
            <a:r>
              <a:rPr lang="en-US" altLang="zh-CN" sz="2400" b="1" kern="0" dirty="0" err="1">
                <a:solidFill>
                  <a:srgbClr val="000000"/>
                </a:solidFill>
                <a:effectLst/>
                <a:latin typeface="新宋体" panose="02010609030101010101" pitchFamily="49" charset="-122"/>
                <a:ea typeface="等线" panose="02010600030101010101" pitchFamily="2" charset="-122"/>
                <a:cs typeface="新宋体" panose="02010609030101010101" pitchFamily="49" charset="-122"/>
              </a:rPr>
              <a:t>cout</a:t>
            </a:r>
            <a:r>
              <a:rPr lang="en-US" altLang="zh-CN" sz="2400" b="1" kern="0" dirty="0">
                <a:solidFill>
                  <a:srgbClr val="000000"/>
                </a:solidFill>
                <a:effectLst/>
                <a:latin typeface="新宋体" panose="02010609030101010101" pitchFamily="49" charset="-122"/>
                <a:ea typeface="等线" panose="02010600030101010101" pitchFamily="2" charset="-122"/>
                <a:cs typeface="新宋体" panose="02010609030101010101" pitchFamily="49" charset="-122"/>
              </a:rPr>
              <a:t> &lt;&lt; </a:t>
            </a:r>
            <a:r>
              <a:rPr lang="en-US" altLang="zh-CN" sz="2400" b="1" kern="0" dirty="0">
                <a:solidFill>
                  <a:srgbClr val="808080"/>
                </a:solidFill>
                <a:effectLst/>
                <a:latin typeface="新宋体" panose="02010609030101010101" pitchFamily="49" charset="-122"/>
                <a:ea typeface="等线" panose="02010600030101010101" pitchFamily="2" charset="-122"/>
                <a:cs typeface="新宋体" panose="02010609030101010101" pitchFamily="49" charset="-122"/>
              </a:rPr>
              <a:t>x</a:t>
            </a:r>
            <a:r>
              <a:rPr lang="en-US" altLang="zh-CN" sz="2400" b="1" kern="0" dirty="0">
                <a:solidFill>
                  <a:srgbClr val="000000"/>
                </a:solidFill>
                <a:effectLst/>
                <a:latin typeface="新宋体" panose="02010609030101010101" pitchFamily="49" charset="-122"/>
                <a:ea typeface="等线" panose="02010600030101010101" pitchFamily="2" charset="-122"/>
                <a:cs typeface="新宋体" panose="02010609030101010101" pitchFamily="49" charset="-122"/>
              </a:rPr>
              <a:t> &lt;&lt; </a:t>
            </a:r>
            <a:r>
              <a:rPr lang="en-US" altLang="zh-CN" sz="2400" b="1" kern="0" dirty="0">
                <a:solidFill>
                  <a:srgbClr val="A31515"/>
                </a:solidFill>
                <a:effectLst/>
                <a:latin typeface="新宋体" panose="02010609030101010101" pitchFamily="49" charset="-122"/>
                <a:ea typeface="等线" panose="02010600030101010101" pitchFamily="2" charset="-122"/>
                <a:cs typeface="新宋体" panose="02010609030101010101" pitchFamily="49" charset="-122"/>
              </a:rPr>
              <a:t>" "</a:t>
            </a:r>
            <a:r>
              <a:rPr lang="en-US" altLang="zh-CN" sz="2400" b="1" kern="0" dirty="0">
                <a:solidFill>
                  <a:srgbClr val="000000"/>
                </a:solidFill>
                <a:effectLst/>
                <a:latin typeface="新宋体" panose="02010609030101010101" pitchFamily="49" charset="-122"/>
                <a:ea typeface="等线" panose="02010600030101010101" pitchFamily="2" charset="-122"/>
                <a:cs typeface="新宋体" panose="02010609030101010101" pitchFamily="49" charset="-122"/>
              </a:rPr>
              <a:t>;</a:t>
            </a:r>
            <a:endPar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a:p>
            <a:pPr marL="360000" algn="l">
              <a:spcAft>
                <a:spcPts val="0"/>
              </a:spcAft>
            </a:pPr>
            <a:r>
              <a:rPr lang="en-US" altLang="zh-CN" sz="2400" b="1" kern="0" dirty="0">
                <a:solidFill>
                  <a:srgbClr val="000000"/>
                </a:solidFill>
                <a:effectLst/>
                <a:latin typeface="新宋体" panose="02010609030101010101" pitchFamily="49" charset="-122"/>
                <a:ea typeface="等线" panose="02010600030101010101" pitchFamily="2" charset="-122"/>
                <a:cs typeface="新宋体" panose="02010609030101010101" pitchFamily="49" charset="-122"/>
              </a:rPr>
              <a:t>	}</a:t>
            </a:r>
            <a:endPar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a:p>
            <a:pPr marL="360000" algn="l">
              <a:spcAft>
                <a:spcPts val="0"/>
              </a:spcAft>
            </a:pPr>
            <a:r>
              <a:rPr lang="en-US" altLang="zh-CN" sz="2400" b="1" kern="0" dirty="0">
                <a:solidFill>
                  <a:srgbClr val="000000"/>
                </a:solidFill>
                <a:effectLst/>
                <a:latin typeface="新宋体" panose="02010609030101010101" pitchFamily="49" charset="-122"/>
                <a:ea typeface="等线" panose="02010600030101010101" pitchFamily="2" charset="-122"/>
                <a:cs typeface="新宋体" panose="02010609030101010101" pitchFamily="49" charset="-122"/>
              </a:rPr>
              <a:t>};</a:t>
            </a:r>
            <a:endPar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a:p>
            <a:pPr marL="360000" algn="l">
              <a:spcAft>
                <a:spcPts val="0"/>
              </a:spcAft>
            </a:pPr>
            <a:r>
              <a:rPr lang="en-US" altLang="zh-CN" sz="2400" b="1" kern="0" dirty="0" err="1">
                <a:solidFill>
                  <a:srgbClr val="0000FF"/>
                </a:solidFill>
                <a:effectLst/>
                <a:latin typeface="新宋体" panose="02010609030101010101" pitchFamily="49" charset="-122"/>
                <a:ea typeface="等线" panose="02010600030101010101" pitchFamily="2" charset="-122"/>
                <a:cs typeface="新宋体" panose="02010609030101010101" pitchFamily="49" charset="-122"/>
              </a:rPr>
              <a:t>int</a:t>
            </a:r>
            <a:r>
              <a:rPr lang="en-US" altLang="zh-CN" sz="2400" b="1" kern="0" dirty="0">
                <a:solidFill>
                  <a:srgbClr val="000000"/>
                </a:solidFill>
                <a:effectLst/>
                <a:latin typeface="新宋体" panose="02010609030101010101" pitchFamily="49" charset="-122"/>
                <a:ea typeface="等线" panose="02010600030101010101" pitchFamily="2" charset="-122"/>
                <a:cs typeface="新宋体" panose="02010609030101010101" pitchFamily="49" charset="-122"/>
              </a:rPr>
              <a:t> main(){</a:t>
            </a:r>
            <a:endPar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a:p>
            <a:pPr marL="360000" algn="l">
              <a:spcAft>
                <a:spcPts val="0"/>
              </a:spcAft>
            </a:pPr>
            <a:r>
              <a:rPr lang="en-US" altLang="zh-CN" sz="2400" b="1" kern="0" dirty="0">
                <a:solidFill>
                  <a:srgbClr val="000000"/>
                </a:solidFill>
                <a:effectLst/>
                <a:latin typeface="新宋体" panose="02010609030101010101" pitchFamily="49" charset="-122"/>
                <a:ea typeface="等线" panose="02010600030101010101" pitchFamily="2" charset="-122"/>
                <a:cs typeface="新宋体" panose="02010609030101010101" pitchFamily="49" charset="-122"/>
              </a:rPr>
              <a:t>	</a:t>
            </a:r>
            <a:r>
              <a:rPr lang="en-US" altLang="zh-CN" sz="2400" b="1" kern="0" dirty="0" err="1">
                <a:solidFill>
                  <a:srgbClr val="0000FF"/>
                </a:solidFill>
                <a:effectLst/>
                <a:latin typeface="新宋体" panose="02010609030101010101" pitchFamily="49" charset="-122"/>
                <a:ea typeface="等线" panose="02010600030101010101" pitchFamily="2" charset="-122"/>
                <a:cs typeface="新宋体" panose="02010609030101010101" pitchFamily="49" charset="-122"/>
              </a:rPr>
              <a:t>int</a:t>
            </a:r>
            <a:r>
              <a:rPr lang="en-US" altLang="zh-CN" sz="2400" b="1" kern="0" dirty="0">
                <a:solidFill>
                  <a:srgbClr val="000000"/>
                </a:solidFill>
                <a:effectLst/>
                <a:latin typeface="新宋体" panose="02010609030101010101" pitchFamily="49" charset="-122"/>
                <a:ea typeface="等线" panose="02010600030101010101" pitchFamily="2" charset="-122"/>
                <a:cs typeface="新宋体" panose="02010609030101010101" pitchFamily="49" charset="-122"/>
              </a:rPr>
              <a:t> </a:t>
            </a:r>
            <a:r>
              <a:rPr lang="en-US" altLang="zh-CN" sz="2400" b="1" kern="0" dirty="0" err="1">
                <a:solidFill>
                  <a:srgbClr val="000000"/>
                </a:solidFill>
                <a:effectLst/>
                <a:latin typeface="新宋体" panose="02010609030101010101" pitchFamily="49" charset="-122"/>
                <a:ea typeface="等线" panose="02010600030101010101" pitchFamily="2" charset="-122"/>
                <a:cs typeface="新宋体" panose="02010609030101010101" pitchFamily="49" charset="-122"/>
              </a:rPr>
              <a:t>ia</a:t>
            </a:r>
            <a:r>
              <a:rPr lang="en-US" altLang="zh-CN" sz="2400" b="1" kern="0" dirty="0">
                <a:solidFill>
                  <a:srgbClr val="000000"/>
                </a:solidFill>
                <a:effectLst/>
                <a:latin typeface="新宋体" panose="02010609030101010101" pitchFamily="49" charset="-122"/>
                <a:ea typeface="等线" panose="02010600030101010101" pitchFamily="2" charset="-122"/>
                <a:cs typeface="新宋体" panose="02010609030101010101" pitchFamily="49" charset="-122"/>
              </a:rPr>
              <a:t>[] = { 1,5,4,3,2 };</a:t>
            </a:r>
            <a:endPar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a:p>
            <a:pPr marL="360000" algn="l">
              <a:spcAft>
                <a:spcPts val="0"/>
              </a:spcAft>
            </a:pPr>
            <a:r>
              <a:rPr lang="en-US" altLang="zh-CN" sz="2400" b="1" kern="0" dirty="0">
                <a:solidFill>
                  <a:srgbClr val="000000"/>
                </a:solidFill>
                <a:effectLst/>
                <a:latin typeface="新宋体" panose="02010609030101010101" pitchFamily="49" charset="-122"/>
                <a:ea typeface="等线" panose="02010600030101010101" pitchFamily="2" charset="-122"/>
                <a:cs typeface="新宋体" panose="02010609030101010101" pitchFamily="49" charset="-122"/>
              </a:rPr>
              <a:t>	</a:t>
            </a:r>
            <a:r>
              <a:rPr lang="en-US" altLang="zh-CN" sz="2400" b="1" kern="0" dirty="0">
                <a:solidFill>
                  <a:srgbClr val="2B91AF"/>
                </a:solidFill>
                <a:effectLst/>
                <a:latin typeface="新宋体" panose="02010609030101010101" pitchFamily="49" charset="-122"/>
                <a:ea typeface="等线" panose="02010600030101010101" pitchFamily="2" charset="-122"/>
                <a:cs typeface="新宋体" panose="02010609030101010101" pitchFamily="49" charset="-122"/>
              </a:rPr>
              <a:t>vector</a:t>
            </a:r>
            <a:r>
              <a:rPr lang="en-US" altLang="zh-CN" sz="2400" b="1" kern="0" dirty="0">
                <a:solidFill>
                  <a:srgbClr val="000000"/>
                </a:solidFill>
                <a:effectLst/>
                <a:latin typeface="新宋体" panose="02010609030101010101" pitchFamily="49" charset="-122"/>
                <a:ea typeface="等线" panose="02010600030101010101" pitchFamily="2" charset="-122"/>
                <a:cs typeface="新宋体" panose="02010609030101010101" pitchFamily="49" charset="-122"/>
              </a:rPr>
              <a:t>&lt;</a:t>
            </a:r>
            <a:r>
              <a:rPr lang="en-US" altLang="zh-CN" sz="2400" b="1" kern="0" dirty="0" err="1">
                <a:solidFill>
                  <a:srgbClr val="0000FF"/>
                </a:solidFill>
                <a:effectLst/>
                <a:latin typeface="新宋体" panose="02010609030101010101" pitchFamily="49" charset="-122"/>
                <a:ea typeface="等线" panose="02010600030101010101" pitchFamily="2" charset="-122"/>
                <a:cs typeface="新宋体" panose="02010609030101010101" pitchFamily="49" charset="-122"/>
              </a:rPr>
              <a:t>int</a:t>
            </a:r>
            <a:r>
              <a:rPr lang="en-US" altLang="zh-CN" sz="2400" b="1" kern="0" dirty="0">
                <a:solidFill>
                  <a:srgbClr val="000000"/>
                </a:solidFill>
                <a:effectLst/>
                <a:latin typeface="新宋体" panose="02010609030101010101" pitchFamily="49" charset="-122"/>
                <a:ea typeface="等线" panose="02010600030101010101" pitchFamily="2" charset="-122"/>
                <a:cs typeface="新宋体" panose="02010609030101010101" pitchFamily="49" charset="-122"/>
              </a:rPr>
              <a:t>&gt; iv(</a:t>
            </a:r>
            <a:r>
              <a:rPr lang="en-US" altLang="zh-CN" sz="2400" b="1" kern="0" dirty="0" err="1">
                <a:solidFill>
                  <a:srgbClr val="000000"/>
                </a:solidFill>
                <a:effectLst/>
                <a:latin typeface="新宋体" panose="02010609030101010101" pitchFamily="49" charset="-122"/>
                <a:ea typeface="等线" panose="02010600030101010101" pitchFamily="2" charset="-122"/>
                <a:cs typeface="新宋体" panose="02010609030101010101" pitchFamily="49" charset="-122"/>
              </a:rPr>
              <a:t>ia</a:t>
            </a:r>
            <a:r>
              <a:rPr lang="en-US" altLang="zh-CN" sz="2400" b="1" kern="0" dirty="0">
                <a:solidFill>
                  <a:srgbClr val="000000"/>
                </a:solidFill>
                <a:effectLst/>
                <a:latin typeface="新宋体" panose="02010609030101010101" pitchFamily="49" charset="-122"/>
                <a:ea typeface="等线" panose="02010600030101010101" pitchFamily="2" charset="-122"/>
                <a:cs typeface="新宋体" panose="02010609030101010101" pitchFamily="49" charset="-122"/>
              </a:rPr>
              <a:t>, </a:t>
            </a:r>
            <a:r>
              <a:rPr lang="en-US" altLang="zh-CN" sz="2400" b="1" kern="0" dirty="0" err="1">
                <a:solidFill>
                  <a:srgbClr val="000000"/>
                </a:solidFill>
                <a:effectLst/>
                <a:latin typeface="新宋体" panose="02010609030101010101" pitchFamily="49" charset="-122"/>
                <a:ea typeface="等线" panose="02010600030101010101" pitchFamily="2" charset="-122"/>
                <a:cs typeface="新宋体" panose="02010609030101010101" pitchFamily="49" charset="-122"/>
              </a:rPr>
              <a:t>ia</a:t>
            </a:r>
            <a:r>
              <a:rPr lang="en-US" altLang="zh-CN" sz="2400" b="1" kern="0" dirty="0">
                <a:solidFill>
                  <a:srgbClr val="000000"/>
                </a:solidFill>
                <a:effectLst/>
                <a:latin typeface="新宋体" panose="02010609030101010101" pitchFamily="49" charset="-122"/>
                <a:ea typeface="等线" panose="02010600030101010101" pitchFamily="2" charset="-122"/>
                <a:cs typeface="新宋体" panose="02010609030101010101" pitchFamily="49" charset="-122"/>
              </a:rPr>
              <a:t> + 5);</a:t>
            </a:r>
            <a:endPar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a:p>
            <a:pPr marL="360000" algn="l">
              <a:spcAft>
                <a:spcPts val="0"/>
              </a:spcAft>
            </a:pPr>
            <a:r>
              <a:rPr lang="en-US" altLang="zh-CN" sz="2400" b="1" kern="0" dirty="0">
                <a:solidFill>
                  <a:srgbClr val="000000"/>
                </a:solidFill>
                <a:effectLst/>
                <a:latin typeface="新宋体" panose="02010609030101010101" pitchFamily="49" charset="-122"/>
                <a:ea typeface="等线" panose="02010600030101010101" pitchFamily="2" charset="-122"/>
                <a:cs typeface="新宋体" panose="02010609030101010101" pitchFamily="49" charset="-122"/>
              </a:rPr>
              <a:t>	sort(</a:t>
            </a:r>
            <a:r>
              <a:rPr lang="en-US" altLang="zh-CN" sz="2400" b="1" kern="0" dirty="0" err="1">
                <a:solidFill>
                  <a:srgbClr val="000000"/>
                </a:solidFill>
                <a:effectLst/>
                <a:latin typeface="新宋体" panose="02010609030101010101" pitchFamily="49" charset="-122"/>
                <a:ea typeface="等线" panose="02010600030101010101" pitchFamily="2" charset="-122"/>
                <a:cs typeface="新宋体" panose="02010609030101010101" pitchFamily="49" charset="-122"/>
              </a:rPr>
              <a:t>iv.begin</a:t>
            </a:r>
            <a:r>
              <a:rPr lang="en-US" altLang="zh-CN" sz="2400" b="1" kern="0" dirty="0">
                <a:solidFill>
                  <a:srgbClr val="000000"/>
                </a:solidFill>
                <a:effectLst/>
                <a:latin typeface="新宋体" panose="02010609030101010101" pitchFamily="49" charset="-122"/>
                <a:ea typeface="等线" panose="02010600030101010101" pitchFamily="2" charset="-122"/>
                <a:cs typeface="新宋体" panose="02010609030101010101" pitchFamily="49" charset="-122"/>
              </a:rPr>
              <a:t>(), </a:t>
            </a:r>
            <a:r>
              <a:rPr lang="en-US" altLang="zh-CN" sz="2400" b="1" kern="0" dirty="0" err="1">
                <a:solidFill>
                  <a:srgbClr val="000000"/>
                </a:solidFill>
                <a:effectLst/>
                <a:latin typeface="新宋体" panose="02010609030101010101" pitchFamily="49" charset="-122"/>
                <a:ea typeface="等线" panose="02010600030101010101" pitchFamily="2" charset="-122"/>
                <a:cs typeface="新宋体" panose="02010609030101010101" pitchFamily="49" charset="-122"/>
              </a:rPr>
              <a:t>iv.end</a:t>
            </a:r>
            <a:r>
              <a:rPr lang="en-US" altLang="zh-CN" sz="2400" b="1" kern="0" dirty="0">
                <a:solidFill>
                  <a:srgbClr val="000000"/>
                </a:solidFill>
                <a:effectLst/>
                <a:latin typeface="新宋体" panose="02010609030101010101" pitchFamily="49" charset="-122"/>
                <a:ea typeface="等线" panose="02010600030101010101" pitchFamily="2" charset="-122"/>
                <a:cs typeface="新宋体" panose="02010609030101010101" pitchFamily="49" charset="-122"/>
              </a:rPr>
              <a:t>(), </a:t>
            </a:r>
            <a:r>
              <a:rPr lang="en-US" altLang="zh-CN" sz="2400" b="1" kern="0" dirty="0">
                <a:solidFill>
                  <a:srgbClr val="2B91AF"/>
                </a:solidFill>
                <a:effectLst/>
                <a:latin typeface="新宋体" panose="02010609030101010101" pitchFamily="49" charset="-122"/>
                <a:ea typeface="等线" panose="02010600030101010101" pitchFamily="2" charset="-122"/>
                <a:cs typeface="新宋体" panose="02010609030101010101" pitchFamily="49" charset="-122"/>
              </a:rPr>
              <a:t>greater</a:t>
            </a:r>
            <a:r>
              <a:rPr lang="en-US" altLang="zh-CN" sz="2400" b="1" kern="0" dirty="0">
                <a:solidFill>
                  <a:srgbClr val="000000"/>
                </a:solidFill>
                <a:effectLst/>
                <a:latin typeface="新宋体" panose="02010609030101010101" pitchFamily="49" charset="-122"/>
                <a:ea typeface="等线" panose="02010600030101010101" pitchFamily="2" charset="-122"/>
                <a:cs typeface="新宋体" panose="02010609030101010101" pitchFamily="49" charset="-122"/>
              </a:rPr>
              <a:t>&lt;</a:t>
            </a:r>
            <a:r>
              <a:rPr lang="en-US" altLang="zh-CN" sz="2400" b="1" kern="0" dirty="0" err="1">
                <a:solidFill>
                  <a:srgbClr val="0000FF"/>
                </a:solidFill>
                <a:effectLst/>
                <a:latin typeface="新宋体" panose="02010609030101010101" pitchFamily="49" charset="-122"/>
                <a:ea typeface="等线" panose="02010600030101010101" pitchFamily="2" charset="-122"/>
                <a:cs typeface="新宋体" panose="02010609030101010101" pitchFamily="49" charset="-122"/>
              </a:rPr>
              <a:t>int</a:t>
            </a:r>
            <a:r>
              <a:rPr lang="en-US" altLang="zh-CN" sz="2400" b="1" kern="0" dirty="0">
                <a:solidFill>
                  <a:srgbClr val="000000"/>
                </a:solidFill>
                <a:effectLst/>
                <a:latin typeface="新宋体" panose="02010609030101010101" pitchFamily="49" charset="-122"/>
                <a:ea typeface="等线" panose="02010600030101010101" pitchFamily="2" charset="-122"/>
                <a:cs typeface="新宋体" panose="02010609030101010101" pitchFamily="49" charset="-122"/>
              </a:rPr>
              <a:t>&gt;());</a:t>
            </a:r>
            <a:endPar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a:p>
            <a:pPr marL="360000" algn="l">
              <a:spcAft>
                <a:spcPts val="0"/>
              </a:spcAft>
            </a:pPr>
            <a:r>
              <a:rPr lang="en-US" altLang="zh-CN" sz="2400" b="1" kern="0" dirty="0">
                <a:solidFill>
                  <a:srgbClr val="000000"/>
                </a:solidFill>
                <a:effectLst/>
                <a:latin typeface="新宋体" panose="02010609030101010101" pitchFamily="49" charset="-122"/>
                <a:ea typeface="等线" panose="02010600030101010101" pitchFamily="2" charset="-122"/>
                <a:cs typeface="新宋体" panose="02010609030101010101" pitchFamily="49" charset="-122"/>
              </a:rPr>
              <a:t>	</a:t>
            </a:r>
            <a:r>
              <a:rPr lang="en-US" altLang="zh-CN" sz="2400" b="1" kern="0" dirty="0" err="1">
                <a:solidFill>
                  <a:srgbClr val="000000"/>
                </a:solidFill>
                <a:effectLst/>
                <a:latin typeface="新宋体" panose="02010609030101010101" pitchFamily="49" charset="-122"/>
                <a:ea typeface="等线" panose="02010600030101010101" pitchFamily="2" charset="-122"/>
                <a:cs typeface="新宋体" panose="02010609030101010101" pitchFamily="49" charset="-122"/>
              </a:rPr>
              <a:t>for_each</a:t>
            </a:r>
            <a:r>
              <a:rPr lang="en-US" altLang="zh-CN" sz="2400" b="1" kern="0" dirty="0">
                <a:solidFill>
                  <a:srgbClr val="000000"/>
                </a:solidFill>
                <a:effectLst/>
                <a:latin typeface="新宋体" panose="02010609030101010101" pitchFamily="49" charset="-122"/>
                <a:ea typeface="等线" panose="02010600030101010101" pitchFamily="2" charset="-122"/>
                <a:cs typeface="新宋体" panose="02010609030101010101" pitchFamily="49" charset="-122"/>
              </a:rPr>
              <a:t>(</a:t>
            </a:r>
            <a:r>
              <a:rPr lang="en-US" altLang="zh-CN" sz="2400" b="1" kern="0" dirty="0" err="1">
                <a:solidFill>
                  <a:srgbClr val="000000"/>
                </a:solidFill>
                <a:effectLst/>
                <a:latin typeface="新宋体" panose="02010609030101010101" pitchFamily="49" charset="-122"/>
                <a:ea typeface="等线" panose="02010600030101010101" pitchFamily="2" charset="-122"/>
                <a:cs typeface="新宋体" panose="02010609030101010101" pitchFamily="49" charset="-122"/>
              </a:rPr>
              <a:t>iv.begin</a:t>
            </a:r>
            <a:r>
              <a:rPr lang="en-US" altLang="zh-CN" sz="2400" b="1" kern="0" dirty="0">
                <a:solidFill>
                  <a:srgbClr val="000000"/>
                </a:solidFill>
                <a:effectLst/>
                <a:latin typeface="新宋体" panose="02010609030101010101" pitchFamily="49" charset="-122"/>
                <a:ea typeface="等线" panose="02010600030101010101" pitchFamily="2" charset="-122"/>
                <a:cs typeface="新宋体" panose="02010609030101010101" pitchFamily="49" charset="-122"/>
              </a:rPr>
              <a:t>(), </a:t>
            </a:r>
            <a:r>
              <a:rPr lang="en-US" altLang="zh-CN" sz="2400" b="1" kern="0" dirty="0" err="1">
                <a:solidFill>
                  <a:srgbClr val="000000"/>
                </a:solidFill>
                <a:effectLst/>
                <a:latin typeface="新宋体" panose="02010609030101010101" pitchFamily="49" charset="-122"/>
                <a:ea typeface="等线" panose="02010600030101010101" pitchFamily="2" charset="-122"/>
                <a:cs typeface="新宋体" panose="02010609030101010101" pitchFamily="49" charset="-122"/>
              </a:rPr>
              <a:t>iv.end</a:t>
            </a:r>
            <a:r>
              <a:rPr lang="en-US" altLang="zh-CN" sz="2400" b="1" kern="0" dirty="0">
                <a:solidFill>
                  <a:srgbClr val="000000"/>
                </a:solidFill>
                <a:effectLst/>
                <a:latin typeface="新宋体" panose="02010609030101010101" pitchFamily="49" charset="-122"/>
                <a:ea typeface="等线" panose="02010600030101010101" pitchFamily="2" charset="-122"/>
                <a:cs typeface="新宋体" panose="02010609030101010101" pitchFamily="49" charset="-122"/>
              </a:rPr>
              <a:t>(), </a:t>
            </a:r>
            <a:r>
              <a:rPr lang="en-US" altLang="zh-CN" sz="2400" b="1" kern="0" dirty="0">
                <a:solidFill>
                  <a:srgbClr val="2B91AF"/>
                </a:solidFill>
                <a:effectLst/>
                <a:latin typeface="新宋体" panose="02010609030101010101" pitchFamily="49" charset="-122"/>
                <a:ea typeface="等线" panose="02010600030101010101" pitchFamily="2" charset="-122"/>
                <a:cs typeface="新宋体" panose="02010609030101010101" pitchFamily="49" charset="-122"/>
              </a:rPr>
              <a:t>display</a:t>
            </a:r>
            <a:r>
              <a:rPr lang="en-US" altLang="zh-CN" sz="2400" b="1" kern="0" dirty="0">
                <a:solidFill>
                  <a:srgbClr val="000000"/>
                </a:solidFill>
                <a:effectLst/>
                <a:latin typeface="新宋体" panose="02010609030101010101" pitchFamily="49" charset="-122"/>
                <a:ea typeface="等线" panose="02010600030101010101" pitchFamily="2" charset="-122"/>
                <a:cs typeface="新宋体" panose="02010609030101010101" pitchFamily="49" charset="-122"/>
              </a:rPr>
              <a:t>&lt;</a:t>
            </a:r>
            <a:r>
              <a:rPr lang="en-US" altLang="zh-CN" sz="2400" b="1" kern="0" dirty="0" err="1">
                <a:solidFill>
                  <a:srgbClr val="0000FF"/>
                </a:solidFill>
                <a:effectLst/>
                <a:latin typeface="新宋体" panose="02010609030101010101" pitchFamily="49" charset="-122"/>
                <a:ea typeface="等线" panose="02010600030101010101" pitchFamily="2" charset="-122"/>
                <a:cs typeface="新宋体" panose="02010609030101010101" pitchFamily="49" charset="-122"/>
              </a:rPr>
              <a:t>int</a:t>
            </a:r>
            <a:r>
              <a:rPr lang="en-US" altLang="zh-CN" sz="2400" b="1" kern="0" dirty="0">
                <a:solidFill>
                  <a:srgbClr val="000000"/>
                </a:solidFill>
                <a:effectLst/>
                <a:latin typeface="新宋体" panose="02010609030101010101" pitchFamily="49" charset="-122"/>
                <a:ea typeface="等线" panose="02010600030101010101" pitchFamily="2" charset="-122"/>
                <a:cs typeface="新宋体" panose="02010609030101010101" pitchFamily="49" charset="-122"/>
              </a:rPr>
              <a:t>&gt;());</a:t>
            </a:r>
            <a:endPar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a:p>
            <a:pPr marL="360000" algn="l">
              <a:spcAft>
                <a:spcPts val="0"/>
              </a:spcAft>
            </a:pPr>
            <a:r>
              <a:rPr lang="en-US" altLang="zh-CN" sz="2400" b="1" kern="0" dirty="0">
                <a:solidFill>
                  <a:srgbClr val="000000"/>
                </a:solidFill>
                <a:effectLst/>
                <a:latin typeface="新宋体" panose="02010609030101010101" pitchFamily="49" charset="-122"/>
                <a:ea typeface="等线" panose="02010600030101010101" pitchFamily="2" charset="-122"/>
                <a:cs typeface="新宋体" panose="02010609030101010101" pitchFamily="49" charset="-122"/>
              </a:rPr>
              <a:t>	</a:t>
            </a:r>
            <a:r>
              <a:rPr lang="en-US" altLang="zh-CN" sz="2400" b="1" kern="0" dirty="0">
                <a:solidFill>
                  <a:srgbClr val="0000FF"/>
                </a:solidFill>
                <a:effectLst/>
                <a:latin typeface="新宋体" panose="02010609030101010101" pitchFamily="49" charset="-122"/>
                <a:ea typeface="等线" panose="02010600030101010101" pitchFamily="2" charset="-122"/>
                <a:cs typeface="新宋体" panose="02010609030101010101" pitchFamily="49" charset="-122"/>
              </a:rPr>
              <a:t>return</a:t>
            </a:r>
            <a:r>
              <a:rPr lang="en-US" altLang="zh-CN" sz="2400" b="1" kern="0" dirty="0">
                <a:solidFill>
                  <a:srgbClr val="000000"/>
                </a:solidFill>
                <a:effectLst/>
                <a:latin typeface="新宋体" panose="02010609030101010101" pitchFamily="49" charset="-122"/>
                <a:ea typeface="等线" panose="02010600030101010101" pitchFamily="2" charset="-122"/>
                <a:cs typeface="新宋体" panose="02010609030101010101" pitchFamily="49" charset="-122"/>
              </a:rPr>
              <a:t> 0;</a:t>
            </a:r>
            <a:endPar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a:p>
            <a:pPr marL="360000" algn="l">
              <a:spcAft>
                <a:spcPts val="0"/>
              </a:spcAft>
            </a:pPr>
            <a:r>
              <a:rPr lang="en-US" altLang="zh-CN" sz="2400" b="1" kern="0" dirty="0">
                <a:solidFill>
                  <a:srgbClr val="000000"/>
                </a:solidFill>
                <a:effectLst/>
                <a:latin typeface="新宋体" panose="02010609030101010101" pitchFamily="49" charset="-122"/>
                <a:ea typeface="等线" panose="02010600030101010101" pitchFamily="2" charset="-122"/>
                <a:cs typeface="新宋体" panose="02010609030101010101" pitchFamily="49" charset="-122"/>
              </a:rPr>
              <a:t>}</a:t>
            </a:r>
            <a:endPar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a:p>
            <a:pPr marL="360000"/>
            <a:endParaRPr lang="zh-CN" altLang="en-US" sz="2400" b="1" dirty="0"/>
          </a:p>
        </p:txBody>
      </p:sp>
    </p:spTree>
    <p:extLst>
      <p:ext uri="{BB962C8B-B14F-4D97-AF65-F5344CB8AC3E}">
        <p14:creationId xmlns:p14="http://schemas.microsoft.com/office/powerpoint/2010/main" val="25684855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第十五章 再论</a:t>
            </a:r>
            <a:r>
              <a:rPr lang="en-US" altLang="zh-CN" b="1" dirty="0"/>
              <a:t>C++</a:t>
            </a:r>
            <a:r>
              <a:rPr lang="zh-CN" altLang="en-US" b="1" dirty="0"/>
              <a:t>中的多态</a:t>
            </a:r>
            <a:endParaRPr lang="zh-CN" altLang="en-US" dirty="0"/>
          </a:p>
        </p:txBody>
      </p:sp>
      <p:sp>
        <p:nvSpPr>
          <p:cNvPr id="3" name="内容占位符 2"/>
          <p:cNvSpPr>
            <a:spLocks noGrp="1"/>
          </p:cNvSpPr>
          <p:nvPr>
            <p:ph idx="1"/>
          </p:nvPr>
        </p:nvSpPr>
        <p:spPr>
          <a:xfrm>
            <a:off x="457200" y="1007314"/>
            <a:ext cx="8229600" cy="621486"/>
          </a:xfrm>
        </p:spPr>
        <p:txBody>
          <a:bodyPr/>
          <a:lstStyle/>
          <a:p>
            <a:r>
              <a:rPr lang="en-US" altLang="zh-CN" b="1" dirty="0"/>
              <a:t>C++</a:t>
            </a:r>
            <a:r>
              <a:rPr lang="zh-CN" altLang="en-US" b="1" dirty="0"/>
              <a:t>的三大特性封装、继承和多态</a:t>
            </a:r>
            <a:endParaRPr lang="zh-CN" altLang="en-US" b="1" dirty="0"/>
          </a:p>
        </p:txBody>
      </p:sp>
      <p:sp>
        <p:nvSpPr>
          <p:cNvPr id="4" name="矩形 3"/>
          <p:cNvSpPr/>
          <p:nvPr/>
        </p:nvSpPr>
        <p:spPr>
          <a:xfrm>
            <a:off x="179512" y="908720"/>
            <a:ext cx="8856984" cy="5632311"/>
          </a:xfrm>
          <a:prstGeom prst="rect">
            <a:avLst/>
          </a:prstGeom>
          <a:solidFill>
            <a:schemeClr val="bg1"/>
          </a:solidFill>
        </p:spPr>
        <p:txBody>
          <a:bodyPr wrap="square">
            <a:spAutoFit/>
          </a:bodyPr>
          <a:lstStyle/>
          <a:p>
            <a:pPr marL="342900" indent="-342900">
              <a:lnSpc>
                <a:spcPct val="150000"/>
              </a:lnSpc>
              <a:buFont typeface="Wingdings" panose="05000000000000000000" pitchFamily="2" charset="2"/>
              <a:buChar char="n"/>
            </a:pPr>
            <a:r>
              <a:rPr lang="zh-CN" altLang="en-US" sz="2400" b="1" dirty="0" smtClean="0">
                <a:latin typeface="微软雅黑" panose="020B0503020204020204" pitchFamily="34" charset="-122"/>
                <a:ea typeface="微软雅黑" panose="020B0503020204020204" pitchFamily="34" charset="-122"/>
              </a:rPr>
              <a:t>封装</a:t>
            </a:r>
            <a:r>
              <a:rPr lang="zh-CN" altLang="en-US" sz="2400" b="1" dirty="0">
                <a:latin typeface="微软雅黑" panose="020B0503020204020204" pitchFamily="34" charset="-122"/>
                <a:ea typeface="微软雅黑" panose="020B0503020204020204" pitchFamily="34" charset="-122"/>
              </a:rPr>
              <a:t>就是将抽象得到的数据和行为相结合，形成一个有机的整体</a:t>
            </a:r>
            <a:r>
              <a:rPr lang="zh-CN" altLang="en-US" sz="2400" b="1" dirty="0" smtClean="0">
                <a:latin typeface="微软雅黑" panose="020B0503020204020204" pitchFamily="34" charset="-122"/>
                <a:ea typeface="微软雅黑" panose="020B0503020204020204" pitchFamily="34" charset="-122"/>
              </a:rPr>
              <a:t>。 也就是</a:t>
            </a:r>
            <a:r>
              <a:rPr lang="zh-CN" altLang="en-US" sz="2400" b="1" dirty="0">
                <a:latin typeface="微软雅黑" panose="020B0503020204020204" pitchFamily="34" charset="-122"/>
                <a:ea typeface="微软雅黑" panose="020B0503020204020204" pitchFamily="34" charset="-122"/>
              </a:rPr>
              <a:t>将数据与操作数据的源代码进行有机的结合，形成类，其中数据和函数都是类的成员。</a:t>
            </a:r>
          </a:p>
          <a:p>
            <a:pPr marL="342900" indent="-342900">
              <a:lnSpc>
                <a:spcPct val="150000"/>
              </a:lnSpc>
              <a:buFont typeface="Wingdings" panose="05000000000000000000" pitchFamily="2" charset="2"/>
              <a:buChar char="n"/>
            </a:pPr>
            <a:r>
              <a:rPr lang="zh-CN" altLang="en-US" sz="2400" b="1" dirty="0" smtClean="0">
                <a:latin typeface="微软雅黑" panose="020B0503020204020204" pitchFamily="34" charset="-122"/>
                <a:ea typeface="微软雅黑" panose="020B0503020204020204" pitchFamily="34" charset="-122"/>
              </a:rPr>
              <a:t>目的： 将</a:t>
            </a:r>
            <a:r>
              <a:rPr lang="zh-CN" altLang="en-US" sz="2400" b="1" dirty="0">
                <a:latin typeface="微软雅黑" panose="020B0503020204020204" pitchFamily="34" charset="-122"/>
                <a:ea typeface="微软雅黑" panose="020B0503020204020204" pitchFamily="34" charset="-122"/>
              </a:rPr>
              <a:t>对象的使用者和设计者分开，以提高软件的可维护性和可修改性</a:t>
            </a:r>
          </a:p>
          <a:p>
            <a:pPr marL="342900" indent="-342900">
              <a:lnSpc>
                <a:spcPct val="150000"/>
              </a:lnSpc>
              <a:buFont typeface="Wingdings" panose="05000000000000000000" pitchFamily="2" charset="2"/>
              <a:buChar char="n"/>
            </a:pPr>
            <a:r>
              <a:rPr lang="zh-CN" altLang="en-US" sz="2400" b="1" dirty="0" smtClean="0">
                <a:latin typeface="微软雅黑" panose="020B0503020204020204" pitchFamily="34" charset="-122"/>
                <a:ea typeface="微软雅黑" panose="020B0503020204020204" pitchFamily="34" charset="-122"/>
              </a:rPr>
              <a:t>特性：</a:t>
            </a:r>
            <a:endParaRPr lang="zh-CN" altLang="en-US" sz="2400" b="1" dirty="0">
              <a:latin typeface="微软雅黑" panose="020B0503020204020204" pitchFamily="34" charset="-122"/>
              <a:ea typeface="微软雅黑" panose="020B0503020204020204" pitchFamily="34" charset="-122"/>
            </a:endParaRPr>
          </a:p>
          <a:p>
            <a:pPr lvl="1">
              <a:lnSpc>
                <a:spcPct val="150000"/>
              </a:lnSpc>
              <a:buFont typeface="+mj-lt"/>
              <a:buAutoNum type="arabicPeriod"/>
            </a:pPr>
            <a:r>
              <a:rPr lang="zh-CN" altLang="en-US" sz="2400" b="1" dirty="0">
                <a:latin typeface="微软雅黑" panose="020B0503020204020204" pitchFamily="34" charset="-122"/>
                <a:ea typeface="微软雅黑" panose="020B0503020204020204" pitchFamily="34" charset="-122"/>
              </a:rPr>
              <a:t>结合性，即是将属性和方法结合</a:t>
            </a:r>
          </a:p>
          <a:p>
            <a:pPr lvl="1">
              <a:lnSpc>
                <a:spcPct val="150000"/>
              </a:lnSpc>
              <a:buFont typeface="+mj-lt"/>
              <a:buAutoNum type="arabicPeriod"/>
            </a:pPr>
            <a:r>
              <a:rPr lang="zh-CN" altLang="en-US" sz="2400" b="1" dirty="0">
                <a:latin typeface="微软雅黑" panose="020B0503020204020204" pitchFamily="34" charset="-122"/>
                <a:ea typeface="微软雅黑" panose="020B0503020204020204" pitchFamily="34" charset="-122"/>
              </a:rPr>
              <a:t>信息隐蔽性，利用接口机制隐蔽内部实现细节，只留下接口给外界调用</a:t>
            </a:r>
          </a:p>
          <a:p>
            <a:pPr lvl="1">
              <a:lnSpc>
                <a:spcPct val="150000"/>
              </a:lnSpc>
              <a:buFont typeface="+mj-lt"/>
              <a:buAutoNum type="arabicPeriod"/>
            </a:pPr>
            <a:r>
              <a:rPr lang="zh-CN" altLang="en-US" sz="2400" b="1" dirty="0">
                <a:latin typeface="微软雅黑" panose="020B0503020204020204" pitchFamily="34" charset="-122"/>
                <a:ea typeface="微软雅黑" panose="020B0503020204020204" pitchFamily="34" charset="-122"/>
              </a:rPr>
              <a:t>实现代码</a:t>
            </a:r>
            <a:r>
              <a:rPr lang="zh-CN" altLang="en-US" sz="2400" b="1" dirty="0" smtClean="0">
                <a:latin typeface="微软雅黑" panose="020B0503020204020204" pitchFamily="34" charset="-122"/>
                <a:ea typeface="微软雅黑" panose="020B0503020204020204" pitchFamily="34" charset="-122"/>
              </a:rPr>
              <a:t>重用</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46656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 calcmode="lin" valueType="num">
                                      <p:cBhvr additive="base">
                                        <p:cTn id="7" dur="500" fill="hold"/>
                                        <p:tgtEl>
                                          <p:spTgt spid="4">
                                            <p:bg/>
                                          </p:spTgt>
                                        </p:tgtEl>
                                        <p:attrNameLst>
                                          <p:attrName>ppt_x</p:attrName>
                                        </p:attrNameLst>
                                      </p:cBhvr>
                                      <p:tavLst>
                                        <p:tav tm="0">
                                          <p:val>
                                            <p:strVal val="#ppt_x"/>
                                          </p:val>
                                        </p:tav>
                                        <p:tav tm="100000">
                                          <p:val>
                                            <p:strVal val="#ppt_x"/>
                                          </p:val>
                                        </p:tav>
                                      </p:tavLst>
                                    </p:anim>
                                    <p:anim calcmode="lin" valueType="num">
                                      <p:cBhvr additive="base">
                                        <p:cTn id="8" dur="500" fill="hold"/>
                                        <p:tgtEl>
                                          <p:spTgt spid="4">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additive="base">
                                        <p:cTn id="1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 calcmode="lin" valueType="num">
                                      <p:cBhvr additive="base">
                                        <p:cTn id="2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anim calcmode="lin" valueType="num">
                                      <p:cBhvr additive="base">
                                        <p:cTn id="2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anim calcmode="lin" valueType="num">
                                      <p:cBhvr additive="base">
                                        <p:cTn id="3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effectLst/>
              </a:rPr>
              <a:t>C++</a:t>
            </a:r>
            <a:r>
              <a:rPr lang="zh-CN" altLang="en-US" b="1" dirty="0">
                <a:effectLst/>
              </a:rPr>
              <a:t>函数对象，伪函数</a:t>
            </a:r>
            <a:endParaRPr lang="zh-CN" altLang="en-US" dirty="0"/>
          </a:p>
        </p:txBody>
      </p:sp>
      <p:sp>
        <p:nvSpPr>
          <p:cNvPr id="4" name="Rectangle 1"/>
          <p:cNvSpPr>
            <a:spLocks noGrp="1" noChangeArrowheads="1"/>
          </p:cNvSpPr>
          <p:nvPr>
            <p:ph idx="1"/>
          </p:nvPr>
        </p:nvSpPr>
        <p:spPr bwMode="auto">
          <a:xfrm>
            <a:off x="1862753" y="2276872"/>
            <a:ext cx="5410944" cy="2585323"/>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60000" marR="0" lvl="0" indent="0" algn="l" defTabSz="914400" rtl="0" eaLnBrk="0" fontAlgn="base" latinLnBrk="0" hangingPunct="0">
              <a:lnSpc>
                <a:spcPct val="150000"/>
              </a:lnSpc>
              <a:spcBef>
                <a:spcPct val="0"/>
              </a:spcBef>
              <a:spcAft>
                <a:spcPct val="0"/>
              </a:spcAft>
              <a:buClrTx/>
              <a:buSzTx/>
              <a:buFontTx/>
              <a:buNone/>
              <a:tabLst/>
            </a:pPr>
            <a:r>
              <a:rPr kumimoji="0" lang="zh-CN" altLang="zh-CN" sz="2800" b="1" i="0" u="none" strike="noStrike" cap="none" normalizeH="0" baseline="0" dirty="0" smtClean="0">
                <a:ln>
                  <a:noFill/>
                </a:ln>
                <a:solidFill>
                  <a:srgbClr val="4F4F4F"/>
                </a:solidFill>
                <a:effectLst/>
                <a:latin typeface="微软雅黑" panose="020B0503020204020204" pitchFamily="34" charset="-122"/>
              </a:rPr>
              <a:t>三个逻辑运算符</a:t>
            </a:r>
          </a:p>
          <a:p>
            <a:pPr marL="360000" marR="0" lvl="0" indent="0" algn="l" defTabSz="914400" rtl="0" eaLnBrk="0" fontAlgn="base" latinLnBrk="0" hangingPunct="0">
              <a:lnSpc>
                <a:spcPct val="150000"/>
              </a:lnSpc>
              <a:spcBef>
                <a:spcPct val="0"/>
              </a:spcBef>
              <a:spcAft>
                <a:spcPct val="0"/>
              </a:spcAft>
              <a:buClrTx/>
              <a:buSzTx/>
              <a:buFontTx/>
              <a:buNone/>
              <a:tabLst/>
            </a:pPr>
            <a:r>
              <a:rPr kumimoji="0" lang="zh-CN" altLang="zh-CN" sz="2800" b="1" i="0" u="none" strike="noStrike" cap="none" normalizeH="0" baseline="0" dirty="0" smtClean="0">
                <a:ln>
                  <a:noFill/>
                </a:ln>
                <a:solidFill>
                  <a:srgbClr val="C7254E"/>
                </a:solidFill>
                <a:effectLst/>
                <a:latin typeface="微软雅黑" panose="020B0503020204020204" pitchFamily="34" charset="-122"/>
              </a:rPr>
              <a:t>logic_and&lt;type&gt;</a:t>
            </a:r>
            <a:r>
              <a:rPr kumimoji="0" lang="zh-CN" altLang="zh-CN" sz="2800" b="1" i="0" u="none" strike="noStrike" cap="none" normalizeH="0" baseline="0" dirty="0" smtClean="0">
                <a:ln>
                  <a:noFill/>
                </a:ln>
                <a:solidFill>
                  <a:srgbClr val="4D4D4D"/>
                </a:solidFill>
                <a:effectLst/>
                <a:latin typeface="微软雅黑" panose="020B0503020204020204" pitchFamily="34" charset="-122"/>
              </a:rPr>
              <a:t> //逻辑于</a:t>
            </a:r>
            <a:br>
              <a:rPr kumimoji="0" lang="zh-CN" altLang="zh-CN" sz="2800" b="1" i="0" u="none" strike="noStrike" cap="none" normalizeH="0" baseline="0" dirty="0" smtClean="0">
                <a:ln>
                  <a:noFill/>
                </a:ln>
                <a:solidFill>
                  <a:srgbClr val="4D4D4D"/>
                </a:solidFill>
                <a:effectLst/>
                <a:latin typeface="微软雅黑" panose="020B0503020204020204" pitchFamily="34" charset="-122"/>
              </a:rPr>
            </a:br>
            <a:r>
              <a:rPr kumimoji="0" lang="zh-CN" altLang="zh-CN" sz="2800" b="1" i="0" u="none" strike="noStrike" cap="none" normalizeH="0" baseline="0" dirty="0" smtClean="0">
                <a:ln>
                  <a:noFill/>
                </a:ln>
                <a:solidFill>
                  <a:srgbClr val="C7254E"/>
                </a:solidFill>
                <a:effectLst/>
                <a:latin typeface="微软雅黑" panose="020B0503020204020204" pitchFamily="34" charset="-122"/>
              </a:rPr>
              <a:t>logic_and&lt;type&gt;</a:t>
            </a:r>
            <a:r>
              <a:rPr kumimoji="0" lang="zh-CN" altLang="zh-CN" sz="2800" b="1" i="0" u="none" strike="noStrike" cap="none" normalizeH="0" baseline="0" dirty="0" smtClean="0">
                <a:ln>
                  <a:noFill/>
                </a:ln>
                <a:solidFill>
                  <a:srgbClr val="4D4D4D"/>
                </a:solidFill>
                <a:effectLst/>
                <a:latin typeface="微软雅黑" panose="020B0503020204020204" pitchFamily="34" charset="-122"/>
              </a:rPr>
              <a:t> //逻辑或</a:t>
            </a:r>
            <a:br>
              <a:rPr kumimoji="0" lang="zh-CN" altLang="zh-CN" sz="2800" b="1" i="0" u="none" strike="noStrike" cap="none" normalizeH="0" baseline="0" dirty="0" smtClean="0">
                <a:ln>
                  <a:noFill/>
                </a:ln>
                <a:solidFill>
                  <a:srgbClr val="4D4D4D"/>
                </a:solidFill>
                <a:effectLst/>
                <a:latin typeface="微软雅黑" panose="020B0503020204020204" pitchFamily="34" charset="-122"/>
              </a:rPr>
            </a:br>
            <a:r>
              <a:rPr kumimoji="0" lang="zh-CN" altLang="zh-CN" sz="2800" b="1" i="0" u="none" strike="noStrike" cap="none" normalizeH="0" baseline="0" dirty="0" smtClean="0">
                <a:ln>
                  <a:noFill/>
                </a:ln>
                <a:solidFill>
                  <a:srgbClr val="C7254E"/>
                </a:solidFill>
                <a:effectLst/>
                <a:latin typeface="微软雅黑" panose="020B0503020204020204" pitchFamily="34" charset="-122"/>
              </a:rPr>
              <a:t>logic_not&lt;type&gt;</a:t>
            </a:r>
            <a:r>
              <a:rPr kumimoji="0" lang="zh-CN" altLang="zh-CN" sz="2800" b="1" i="0" u="none" strike="noStrike" cap="none" normalizeH="0" baseline="0" dirty="0" smtClean="0">
                <a:ln>
                  <a:noFill/>
                </a:ln>
                <a:solidFill>
                  <a:srgbClr val="4D4D4D"/>
                </a:solidFill>
                <a:effectLst/>
                <a:latin typeface="微软雅黑" panose="020B0503020204020204" pitchFamily="34" charset="-122"/>
              </a:rPr>
              <a:t> //逻辑否</a:t>
            </a:r>
            <a:endParaRPr kumimoji="0" lang="zh-CN" altLang="zh-CN" sz="2800" b="1" i="0" u="none" strike="noStrike" cap="none" normalizeH="0" baseline="0" dirty="0" smtClean="0">
              <a:ln>
                <a:noFill/>
              </a:ln>
              <a:solidFill>
                <a:schemeClr val="tx1"/>
              </a:solidFill>
              <a:effectLst/>
              <a:latin typeface="微软雅黑" panose="020B0503020204020204" pitchFamily="34" charset="-122"/>
            </a:endParaRPr>
          </a:p>
        </p:txBody>
      </p:sp>
    </p:spTree>
    <p:extLst>
      <p:ext uri="{BB962C8B-B14F-4D97-AF65-F5344CB8AC3E}">
        <p14:creationId xmlns:p14="http://schemas.microsoft.com/office/powerpoint/2010/main" val="27480462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effectLst/>
              </a:rPr>
              <a:t>C++</a:t>
            </a:r>
            <a:r>
              <a:rPr lang="zh-CN" altLang="en-US" b="1" dirty="0">
                <a:effectLst/>
              </a:rPr>
              <a:t>函数对象，伪函数</a:t>
            </a:r>
            <a:endParaRPr lang="zh-CN" altLang="en-US" dirty="0"/>
          </a:p>
        </p:txBody>
      </p:sp>
      <p:sp>
        <p:nvSpPr>
          <p:cNvPr id="3" name="内容占位符 2"/>
          <p:cNvSpPr>
            <a:spLocks noGrp="1"/>
          </p:cNvSpPr>
          <p:nvPr>
            <p:ph idx="1"/>
          </p:nvPr>
        </p:nvSpPr>
        <p:spPr>
          <a:xfrm>
            <a:off x="457200" y="1007314"/>
            <a:ext cx="8229600" cy="1845622"/>
          </a:xfrm>
        </p:spPr>
        <p:txBody>
          <a:bodyPr/>
          <a:lstStyle/>
          <a:p>
            <a:r>
              <a:rPr lang="en-US" altLang="zh-CN" b="1" dirty="0" smtClean="0">
                <a:effectLst/>
              </a:rPr>
              <a:t>STL</a:t>
            </a:r>
            <a:r>
              <a:rPr lang="zh-CN" altLang="zh-CN" b="1" dirty="0">
                <a:effectLst/>
              </a:rPr>
              <a:t>中仿函数适配器</a:t>
            </a:r>
          </a:p>
          <a:p>
            <a:r>
              <a:rPr lang="zh-CN" altLang="zh-CN" dirty="0">
                <a:effectLst/>
              </a:rPr>
              <a:t>仿函数适配器是通过将上述仿函数重新配置成含有新功能的模板函数。</a:t>
            </a:r>
          </a:p>
          <a:p>
            <a:endParaRPr lang="zh-CN" altLang="en-US" dirty="0"/>
          </a:p>
        </p:txBody>
      </p:sp>
    </p:spTree>
    <p:extLst>
      <p:ext uri="{BB962C8B-B14F-4D97-AF65-F5344CB8AC3E}">
        <p14:creationId xmlns:p14="http://schemas.microsoft.com/office/powerpoint/2010/main" val="40275354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effectLst/>
              </a:rPr>
              <a:t>C++</a:t>
            </a:r>
            <a:r>
              <a:rPr lang="zh-CN" altLang="en-US" b="1" dirty="0">
                <a:effectLst/>
              </a:rPr>
              <a:t>函数对象，伪函数</a:t>
            </a:r>
            <a:endParaRPr lang="zh-CN" altLang="en-US" dirty="0"/>
          </a:p>
        </p:txBody>
      </p:sp>
      <p:sp>
        <p:nvSpPr>
          <p:cNvPr id="3" name="内容占位符 2"/>
          <p:cNvSpPr>
            <a:spLocks noGrp="1"/>
          </p:cNvSpPr>
          <p:nvPr>
            <p:ph idx="1"/>
          </p:nvPr>
        </p:nvSpPr>
        <p:spPr>
          <a:xfrm>
            <a:off x="107504" y="147012"/>
            <a:ext cx="9036496" cy="6954395"/>
          </a:xfrm>
          <a:solidFill>
            <a:schemeClr val="bg1"/>
          </a:solidFill>
        </p:spPr>
        <p:txBody>
          <a:bodyPr/>
          <a:lstStyle/>
          <a:p>
            <a:pPr algn="l"/>
            <a:r>
              <a:rPr lang="en-US" altLang="zh-CN" sz="2400" b="1" dirty="0">
                <a:effectLst/>
              </a:rPr>
              <a:t>//</a:t>
            </a:r>
            <a:r>
              <a:rPr lang="zh-CN" altLang="zh-CN" sz="2400" b="1" dirty="0">
                <a:effectLst/>
              </a:rPr>
              <a:t>否定一元返回</a:t>
            </a:r>
            <a:r>
              <a:rPr lang="zh-CN" altLang="zh-CN" sz="2400" b="1" dirty="0" smtClean="0">
                <a:effectLst/>
              </a:rPr>
              <a:t>值</a:t>
            </a:r>
            <a:r>
              <a:rPr lang="en-US" altLang="zh-CN" sz="2400" b="1" dirty="0" smtClean="0">
                <a:effectLst/>
              </a:rPr>
              <a:t>, </a:t>
            </a:r>
            <a:r>
              <a:rPr lang="zh-CN" altLang="zh-CN" sz="2400" b="1" dirty="0" smtClean="0">
                <a:effectLst/>
              </a:rPr>
              <a:t>模板</a:t>
            </a:r>
            <a:r>
              <a:rPr lang="zh-CN" altLang="zh-CN" sz="2400" b="1" dirty="0">
                <a:effectLst/>
              </a:rPr>
              <a:t>参数传入仿函数类</a:t>
            </a:r>
          </a:p>
          <a:p>
            <a:pPr algn="l"/>
            <a:r>
              <a:rPr lang="en-US" altLang="zh-CN" sz="2400" b="1" dirty="0">
                <a:effectLst/>
              </a:rPr>
              <a:t>template &lt;class Predicate&gt;</a:t>
            </a:r>
            <a:endParaRPr lang="zh-CN" altLang="zh-CN" sz="2400" b="1" dirty="0">
              <a:effectLst/>
            </a:endParaRPr>
          </a:p>
          <a:p>
            <a:pPr algn="l"/>
            <a:r>
              <a:rPr lang="en-US" altLang="zh-CN" sz="2400" b="1" dirty="0">
                <a:effectLst/>
              </a:rPr>
              <a:t>class </a:t>
            </a:r>
            <a:r>
              <a:rPr lang="en-US" altLang="zh-CN" sz="2400" b="1" dirty="0" err="1">
                <a:solidFill>
                  <a:srgbClr val="FF0000"/>
                </a:solidFill>
                <a:effectLst/>
              </a:rPr>
              <a:t>unary_negate</a:t>
            </a:r>
            <a:endParaRPr lang="zh-CN" altLang="zh-CN" sz="2400" b="1" dirty="0">
              <a:solidFill>
                <a:srgbClr val="FF0000"/>
              </a:solidFill>
              <a:effectLst/>
            </a:endParaRPr>
          </a:p>
          <a:p>
            <a:pPr algn="l"/>
            <a:r>
              <a:rPr lang="en-US" altLang="zh-CN" sz="2400" b="1" dirty="0">
                <a:effectLst/>
              </a:rPr>
              <a:t>  : public </a:t>
            </a:r>
            <a:r>
              <a:rPr lang="en-US" altLang="zh-CN" sz="2400" b="1" dirty="0" err="1" smtClean="0">
                <a:solidFill>
                  <a:srgbClr val="FF0000"/>
                </a:solidFill>
                <a:effectLst/>
              </a:rPr>
              <a:t>unary_function</a:t>
            </a:r>
            <a:endParaRPr lang="en-US" altLang="zh-CN" sz="2400" b="1" dirty="0" smtClean="0">
              <a:solidFill>
                <a:srgbClr val="FF0000"/>
              </a:solidFill>
              <a:effectLst/>
            </a:endParaRPr>
          </a:p>
          <a:p>
            <a:pPr algn="l"/>
            <a:r>
              <a:rPr lang="en-US" altLang="zh-CN" sz="2400" b="1" dirty="0">
                <a:solidFill>
                  <a:srgbClr val="FF0000"/>
                </a:solidFill>
                <a:effectLst/>
              </a:rPr>
              <a:t> </a:t>
            </a:r>
            <a:r>
              <a:rPr lang="en-US" altLang="zh-CN" sz="2400" b="1" dirty="0" smtClean="0">
                <a:solidFill>
                  <a:srgbClr val="FF0000"/>
                </a:solidFill>
                <a:effectLst/>
              </a:rPr>
              <a:t>     </a:t>
            </a:r>
            <a:r>
              <a:rPr lang="en-US" altLang="zh-CN" sz="2400" b="1" dirty="0" smtClean="0">
                <a:effectLst/>
              </a:rPr>
              <a:t>&lt;</a:t>
            </a:r>
            <a:r>
              <a:rPr lang="en-US" altLang="zh-CN" sz="2400" b="1" dirty="0" err="1">
                <a:effectLst/>
              </a:rPr>
              <a:t>typename</a:t>
            </a:r>
            <a:r>
              <a:rPr lang="en-US" altLang="zh-CN" sz="2400" b="1" dirty="0">
                <a:effectLst/>
              </a:rPr>
              <a:t> Predicate::</a:t>
            </a:r>
            <a:r>
              <a:rPr lang="en-US" altLang="zh-CN" sz="2400" b="1" dirty="0" err="1">
                <a:effectLst/>
              </a:rPr>
              <a:t>argument_type</a:t>
            </a:r>
            <a:r>
              <a:rPr lang="en-US" altLang="zh-CN" sz="2400" b="1" dirty="0">
                <a:effectLst/>
              </a:rPr>
              <a:t>, bool&gt; {</a:t>
            </a:r>
            <a:endParaRPr lang="zh-CN" altLang="zh-CN" sz="2400" b="1" dirty="0">
              <a:effectLst/>
            </a:endParaRPr>
          </a:p>
          <a:p>
            <a:pPr algn="l"/>
            <a:r>
              <a:rPr lang="en-US" altLang="zh-CN" sz="2400" b="1" dirty="0">
                <a:effectLst/>
              </a:rPr>
              <a:t>protected:</a:t>
            </a:r>
            <a:endParaRPr lang="zh-CN" altLang="zh-CN" sz="2400" b="1" dirty="0">
              <a:effectLst/>
            </a:endParaRPr>
          </a:p>
          <a:p>
            <a:pPr algn="l"/>
            <a:r>
              <a:rPr lang="en-US" altLang="zh-CN" sz="2400" b="1" dirty="0">
                <a:effectLst/>
              </a:rPr>
              <a:t>  Predicate </a:t>
            </a:r>
            <a:r>
              <a:rPr lang="en-US" altLang="zh-CN" sz="2400" b="1" dirty="0" err="1">
                <a:effectLst/>
              </a:rPr>
              <a:t>pred</a:t>
            </a:r>
            <a:r>
              <a:rPr lang="en-US" altLang="zh-CN" sz="2400" b="1" dirty="0">
                <a:effectLst/>
              </a:rPr>
              <a:t>;//</a:t>
            </a:r>
            <a:r>
              <a:rPr lang="zh-CN" altLang="zh-CN" sz="2400" b="1" dirty="0">
                <a:effectLst/>
              </a:rPr>
              <a:t>对象</a:t>
            </a:r>
          </a:p>
          <a:p>
            <a:pPr algn="l"/>
            <a:r>
              <a:rPr lang="en-US" altLang="zh-CN" sz="2400" b="1" dirty="0">
                <a:effectLst/>
              </a:rPr>
              <a:t>public:</a:t>
            </a:r>
            <a:endParaRPr lang="zh-CN" altLang="zh-CN" sz="2400" b="1" dirty="0">
              <a:effectLst/>
            </a:endParaRPr>
          </a:p>
          <a:p>
            <a:pPr algn="l"/>
            <a:r>
              <a:rPr lang="en-US" altLang="zh-CN" sz="2400" b="1" dirty="0">
                <a:effectLst/>
              </a:rPr>
              <a:t>  explicit </a:t>
            </a:r>
            <a:r>
              <a:rPr lang="en-US" altLang="zh-CN" sz="2400" b="1" dirty="0" err="1">
                <a:effectLst/>
              </a:rPr>
              <a:t>unary_negate</a:t>
            </a:r>
            <a:r>
              <a:rPr lang="en-US" altLang="zh-CN" sz="2400" b="1" dirty="0">
                <a:effectLst/>
              </a:rPr>
              <a:t>(</a:t>
            </a:r>
            <a:r>
              <a:rPr lang="en-US" altLang="zh-CN" sz="2400" b="1" dirty="0" err="1">
                <a:effectLst/>
              </a:rPr>
              <a:t>const</a:t>
            </a:r>
            <a:r>
              <a:rPr lang="en-US" altLang="zh-CN" sz="2400" b="1" dirty="0">
                <a:effectLst/>
              </a:rPr>
              <a:t> Predicate&amp; x) : </a:t>
            </a:r>
            <a:r>
              <a:rPr lang="en-US" altLang="zh-CN" sz="2400" b="1" dirty="0" err="1">
                <a:effectLst/>
              </a:rPr>
              <a:t>pred</a:t>
            </a:r>
            <a:r>
              <a:rPr lang="en-US" altLang="zh-CN" sz="2400" b="1" dirty="0">
                <a:effectLst/>
              </a:rPr>
              <a:t>(x) </a:t>
            </a:r>
            <a:r>
              <a:rPr lang="en-US" altLang="zh-CN" sz="2400" b="1" dirty="0" smtClean="0">
                <a:effectLst/>
              </a:rPr>
              <a:t>{}</a:t>
            </a:r>
          </a:p>
          <a:p>
            <a:pPr algn="l"/>
            <a:endParaRPr lang="zh-CN" altLang="zh-CN" sz="2400" b="1" dirty="0">
              <a:effectLst/>
            </a:endParaRPr>
          </a:p>
          <a:p>
            <a:pPr algn="l"/>
            <a:r>
              <a:rPr lang="en-US" altLang="zh-CN" sz="2400" b="1" dirty="0" smtClean="0">
                <a:effectLst/>
              </a:rPr>
              <a:t>bool operator</a:t>
            </a:r>
            <a:r>
              <a:rPr lang="en-US" altLang="zh-CN" sz="2400" b="1" dirty="0">
                <a:effectLst/>
              </a:rPr>
              <a:t>()(</a:t>
            </a:r>
            <a:r>
              <a:rPr lang="en-US" altLang="zh-CN" sz="2000" b="1" dirty="0" err="1">
                <a:effectLst/>
              </a:rPr>
              <a:t>const</a:t>
            </a:r>
            <a:r>
              <a:rPr lang="en-US" altLang="zh-CN" sz="2000" b="1" dirty="0">
                <a:effectLst/>
              </a:rPr>
              <a:t> </a:t>
            </a:r>
            <a:r>
              <a:rPr lang="en-US" altLang="zh-CN" sz="2000" b="1" dirty="0" err="1">
                <a:effectLst/>
              </a:rPr>
              <a:t>typename</a:t>
            </a:r>
            <a:r>
              <a:rPr lang="en-US" altLang="zh-CN" sz="2000" b="1" dirty="0">
                <a:effectLst/>
              </a:rPr>
              <a:t> Predicate::</a:t>
            </a:r>
            <a:r>
              <a:rPr lang="en-US" altLang="zh-CN" sz="2000" b="1" dirty="0" err="1">
                <a:effectLst/>
              </a:rPr>
              <a:t>argument_type</a:t>
            </a:r>
            <a:r>
              <a:rPr lang="en-US" altLang="zh-CN" sz="2000" b="1" dirty="0">
                <a:effectLst/>
              </a:rPr>
              <a:t>&amp; x</a:t>
            </a:r>
            <a:r>
              <a:rPr lang="en-US" altLang="zh-CN" sz="2400" b="1" dirty="0">
                <a:effectLst/>
              </a:rPr>
              <a:t>) </a:t>
            </a:r>
            <a:r>
              <a:rPr lang="en-US" altLang="zh-CN" sz="2400" b="1" dirty="0" err="1">
                <a:effectLst/>
              </a:rPr>
              <a:t>const</a:t>
            </a:r>
            <a:r>
              <a:rPr lang="en-US" altLang="zh-CN" sz="2400" b="1" dirty="0">
                <a:effectLst/>
              </a:rPr>
              <a:t> {</a:t>
            </a:r>
            <a:endParaRPr lang="zh-CN" altLang="zh-CN" sz="2400" b="1" dirty="0">
              <a:effectLst/>
            </a:endParaRPr>
          </a:p>
          <a:p>
            <a:pPr algn="l"/>
            <a:r>
              <a:rPr lang="en-US" altLang="zh-CN" sz="2400" b="1" dirty="0">
                <a:effectLst/>
              </a:rPr>
              <a:t>    return !</a:t>
            </a:r>
            <a:r>
              <a:rPr lang="en-US" altLang="zh-CN" sz="2400" b="1" dirty="0" err="1">
                <a:effectLst/>
              </a:rPr>
              <a:t>pred</a:t>
            </a:r>
            <a:r>
              <a:rPr lang="en-US" altLang="zh-CN" sz="2400" b="1" dirty="0">
                <a:effectLst/>
              </a:rPr>
              <a:t>(x</a:t>
            </a:r>
            <a:r>
              <a:rPr lang="en-US" altLang="zh-CN" sz="2400" b="1" dirty="0" smtClean="0">
                <a:effectLst/>
              </a:rPr>
              <a:t>);</a:t>
            </a:r>
            <a:endParaRPr lang="zh-CN" altLang="zh-CN" sz="2400" b="1" dirty="0">
              <a:effectLst/>
            </a:endParaRPr>
          </a:p>
          <a:p>
            <a:pPr algn="l"/>
            <a:r>
              <a:rPr lang="en-US" altLang="zh-CN" sz="2400" b="1" dirty="0">
                <a:effectLst/>
              </a:rPr>
              <a:t>  }</a:t>
            </a:r>
            <a:endParaRPr lang="zh-CN" altLang="zh-CN" sz="2400" b="1" dirty="0">
              <a:effectLst/>
            </a:endParaRPr>
          </a:p>
          <a:p>
            <a:pPr algn="l"/>
            <a:r>
              <a:rPr lang="en-US" altLang="zh-CN" sz="2400" b="1" dirty="0">
                <a:effectLst/>
              </a:rPr>
              <a:t>};</a:t>
            </a:r>
            <a:endParaRPr lang="zh-CN" altLang="zh-CN" sz="2400" b="1" dirty="0">
              <a:effectLst/>
            </a:endParaRPr>
          </a:p>
          <a:p>
            <a:pPr algn="l"/>
            <a:endParaRPr lang="zh-CN" altLang="en-US" sz="2400" b="1" dirty="0"/>
          </a:p>
        </p:txBody>
      </p:sp>
    </p:spTree>
    <p:extLst>
      <p:ext uri="{BB962C8B-B14F-4D97-AF65-F5344CB8AC3E}">
        <p14:creationId xmlns:p14="http://schemas.microsoft.com/office/powerpoint/2010/main" val="20264167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effectLst/>
              </a:rPr>
              <a:t>C++</a:t>
            </a:r>
            <a:r>
              <a:rPr lang="zh-CN" altLang="en-US" b="1" dirty="0">
                <a:effectLst/>
              </a:rPr>
              <a:t>函数对象，伪函数</a:t>
            </a:r>
            <a:endParaRPr lang="zh-CN" altLang="en-US" dirty="0"/>
          </a:p>
        </p:txBody>
      </p:sp>
      <p:sp>
        <p:nvSpPr>
          <p:cNvPr id="3" name="内容占位符 2"/>
          <p:cNvSpPr>
            <a:spLocks noGrp="1"/>
          </p:cNvSpPr>
          <p:nvPr>
            <p:ph idx="1"/>
          </p:nvPr>
        </p:nvSpPr>
        <p:spPr>
          <a:xfrm>
            <a:off x="457200" y="1916832"/>
            <a:ext cx="8229600" cy="4752528"/>
          </a:xfrm>
          <a:solidFill>
            <a:schemeClr val="bg1"/>
          </a:solidFill>
        </p:spPr>
        <p:txBody>
          <a:bodyPr/>
          <a:lstStyle/>
          <a:p>
            <a:pPr algn="l"/>
            <a:r>
              <a:rPr lang="en-US" altLang="zh-CN" sz="2400" b="1" dirty="0">
                <a:effectLst/>
              </a:rPr>
              <a:t>//</a:t>
            </a:r>
            <a:r>
              <a:rPr lang="zh-CN" altLang="zh-CN" sz="2400" b="1" dirty="0">
                <a:effectLst/>
              </a:rPr>
              <a:t>辅助函数</a:t>
            </a:r>
            <a:r>
              <a:rPr lang="zh-CN" altLang="zh-CN" sz="2400" b="1" dirty="0" smtClean="0">
                <a:effectLst/>
              </a:rPr>
              <a:t>，传入</a:t>
            </a:r>
            <a:r>
              <a:rPr lang="zh-CN" altLang="zh-CN" sz="2400" b="1" dirty="0">
                <a:effectLst/>
              </a:rPr>
              <a:t>对象，并返回临时对象。</a:t>
            </a:r>
          </a:p>
          <a:p>
            <a:pPr algn="l"/>
            <a:r>
              <a:rPr lang="en-US" altLang="zh-CN" sz="2400" b="1" dirty="0">
                <a:effectLst/>
              </a:rPr>
              <a:t>template &lt;class Predicate&gt;</a:t>
            </a:r>
            <a:endParaRPr lang="zh-CN" altLang="zh-CN" sz="2400" b="1" dirty="0">
              <a:effectLst/>
            </a:endParaRPr>
          </a:p>
          <a:p>
            <a:pPr algn="l"/>
            <a:r>
              <a:rPr lang="en-US" altLang="zh-CN" sz="2400" b="1" dirty="0">
                <a:effectLst/>
              </a:rPr>
              <a:t>inline </a:t>
            </a:r>
            <a:r>
              <a:rPr lang="en-US" altLang="zh-CN" sz="2400" b="1" dirty="0" err="1">
                <a:effectLst/>
              </a:rPr>
              <a:t>unary_negate</a:t>
            </a:r>
            <a:r>
              <a:rPr lang="en-US" altLang="zh-CN" sz="2400" b="1" dirty="0">
                <a:effectLst/>
              </a:rPr>
              <a:t>&lt;Predicate&gt; not1(</a:t>
            </a:r>
            <a:r>
              <a:rPr lang="en-US" altLang="zh-CN" sz="2400" b="1" dirty="0" err="1">
                <a:effectLst/>
              </a:rPr>
              <a:t>const</a:t>
            </a:r>
            <a:r>
              <a:rPr lang="en-US" altLang="zh-CN" sz="2400" b="1" dirty="0">
                <a:effectLst/>
              </a:rPr>
              <a:t> Predicate&amp; </a:t>
            </a:r>
            <a:r>
              <a:rPr lang="en-US" altLang="zh-CN" sz="2400" b="1" dirty="0" err="1">
                <a:effectLst/>
              </a:rPr>
              <a:t>pred</a:t>
            </a:r>
            <a:r>
              <a:rPr lang="en-US" altLang="zh-CN" sz="2400" b="1" dirty="0">
                <a:effectLst/>
              </a:rPr>
              <a:t>) {</a:t>
            </a:r>
            <a:endParaRPr lang="zh-CN" altLang="zh-CN" sz="2400" b="1" dirty="0">
              <a:effectLst/>
            </a:endParaRPr>
          </a:p>
          <a:p>
            <a:pPr algn="l"/>
            <a:r>
              <a:rPr lang="en-US" altLang="zh-CN" sz="2400" b="1" dirty="0">
                <a:effectLst/>
              </a:rPr>
              <a:t>  return </a:t>
            </a:r>
            <a:r>
              <a:rPr lang="en-US" altLang="zh-CN" sz="2400" b="1" dirty="0" err="1">
                <a:effectLst/>
              </a:rPr>
              <a:t>unary_negate</a:t>
            </a:r>
            <a:r>
              <a:rPr lang="en-US" altLang="zh-CN" sz="2400" b="1" dirty="0">
                <a:effectLst/>
              </a:rPr>
              <a:t>&lt;Predicate&gt;(</a:t>
            </a:r>
            <a:r>
              <a:rPr lang="en-US" altLang="zh-CN" sz="2400" b="1" dirty="0" err="1">
                <a:effectLst/>
              </a:rPr>
              <a:t>pred</a:t>
            </a:r>
            <a:r>
              <a:rPr lang="en-US" altLang="zh-CN" sz="2400" b="1" dirty="0">
                <a:effectLst/>
              </a:rPr>
              <a:t>);//</a:t>
            </a:r>
            <a:r>
              <a:rPr lang="zh-CN" altLang="zh-CN" sz="2400" b="1" dirty="0">
                <a:effectLst/>
              </a:rPr>
              <a:t>返回临时对象</a:t>
            </a:r>
          </a:p>
          <a:p>
            <a:pPr algn="l"/>
            <a:r>
              <a:rPr lang="en-US" altLang="zh-CN" sz="2400" b="1" dirty="0">
                <a:effectLst/>
              </a:rPr>
              <a:t>}</a:t>
            </a:r>
            <a:endParaRPr lang="zh-CN" altLang="en-US" sz="2400" b="1" dirty="0"/>
          </a:p>
        </p:txBody>
      </p:sp>
    </p:spTree>
    <p:extLst>
      <p:ext uri="{BB962C8B-B14F-4D97-AF65-F5344CB8AC3E}">
        <p14:creationId xmlns:p14="http://schemas.microsoft.com/office/powerpoint/2010/main" val="11801032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bg1"/>
          </a:solidFill>
        </p:spPr>
        <p:txBody>
          <a:bodyPr/>
          <a:lstStyle/>
          <a:p>
            <a:r>
              <a:rPr lang="en-US" altLang="zh-CN" b="1" dirty="0">
                <a:effectLst/>
              </a:rPr>
              <a:t>C++</a:t>
            </a:r>
            <a:r>
              <a:rPr lang="zh-CN" altLang="en-US" b="1" dirty="0">
                <a:effectLst/>
              </a:rPr>
              <a:t>函数对象，伪函数</a:t>
            </a:r>
            <a:endParaRPr lang="zh-CN" altLang="en-US" dirty="0"/>
          </a:p>
        </p:txBody>
      </p:sp>
      <p:sp>
        <p:nvSpPr>
          <p:cNvPr id="3" name="内容占位符 2"/>
          <p:cNvSpPr>
            <a:spLocks noGrp="1"/>
          </p:cNvSpPr>
          <p:nvPr>
            <p:ph idx="1"/>
          </p:nvPr>
        </p:nvSpPr>
        <p:spPr>
          <a:xfrm>
            <a:off x="14848" y="191557"/>
            <a:ext cx="9144000" cy="6309320"/>
          </a:xfrm>
          <a:solidFill>
            <a:schemeClr val="bg1"/>
          </a:solidFill>
        </p:spPr>
        <p:txBody>
          <a:bodyPr/>
          <a:lstStyle/>
          <a:p>
            <a:r>
              <a:rPr lang="en-US" altLang="zh-CN" sz="2400" b="1" dirty="0">
                <a:effectLst/>
              </a:rPr>
              <a:t> </a:t>
            </a:r>
            <a:r>
              <a:rPr lang="en-US" altLang="zh-CN" sz="2400" b="1" dirty="0" err="1" smtClean="0">
                <a:effectLst/>
              </a:rPr>
              <a:t>struct</a:t>
            </a:r>
            <a:r>
              <a:rPr lang="en-US" altLang="zh-CN" sz="2400" b="1" dirty="0" smtClean="0">
                <a:effectLst/>
              </a:rPr>
              <a:t> </a:t>
            </a:r>
            <a:r>
              <a:rPr lang="en-US" altLang="zh-CN" sz="2400" b="1" dirty="0" err="1">
                <a:effectLst/>
              </a:rPr>
              <a:t>IsOdd</a:t>
            </a:r>
            <a:r>
              <a:rPr lang="en-US" altLang="zh-CN" sz="2400" b="1" dirty="0">
                <a:effectLst/>
              </a:rPr>
              <a:t> {</a:t>
            </a:r>
            <a:endParaRPr lang="zh-CN" altLang="zh-CN" sz="2400" b="1" dirty="0">
              <a:effectLst/>
            </a:endParaRPr>
          </a:p>
          <a:p>
            <a:r>
              <a:rPr lang="en-US" altLang="zh-CN" sz="2400" b="1" dirty="0">
                <a:effectLst/>
              </a:rPr>
              <a:t>  bool operator() (</a:t>
            </a:r>
            <a:r>
              <a:rPr lang="en-US" altLang="zh-CN" sz="2400" b="1" dirty="0" err="1">
                <a:effectLst/>
              </a:rPr>
              <a:t>const</a:t>
            </a:r>
            <a:r>
              <a:rPr lang="en-US" altLang="zh-CN" sz="2400" b="1" dirty="0">
                <a:effectLst/>
              </a:rPr>
              <a:t> </a:t>
            </a:r>
            <a:r>
              <a:rPr lang="en-US" altLang="zh-CN" sz="2400" b="1" dirty="0" err="1">
                <a:effectLst/>
              </a:rPr>
              <a:t>int</a:t>
            </a:r>
            <a:r>
              <a:rPr lang="en-US" altLang="zh-CN" sz="2400" b="1" dirty="0">
                <a:effectLst/>
              </a:rPr>
              <a:t>&amp; x) </a:t>
            </a:r>
            <a:r>
              <a:rPr lang="en-US" altLang="zh-CN" sz="2400" b="1" dirty="0" err="1">
                <a:effectLst/>
              </a:rPr>
              <a:t>const</a:t>
            </a:r>
            <a:r>
              <a:rPr lang="en-US" altLang="zh-CN" sz="2400" b="1" dirty="0">
                <a:effectLst/>
              </a:rPr>
              <a:t> {return x%2 == 1;}</a:t>
            </a:r>
            <a:endParaRPr lang="zh-CN" altLang="zh-CN" sz="2400" b="1" dirty="0">
              <a:effectLst/>
            </a:endParaRPr>
          </a:p>
          <a:p>
            <a:r>
              <a:rPr lang="en-US" altLang="zh-CN" sz="2400" b="1" dirty="0">
                <a:effectLst/>
              </a:rPr>
              <a:t>  </a:t>
            </a:r>
            <a:r>
              <a:rPr lang="en-US" altLang="zh-CN" sz="2400" b="1" dirty="0" err="1">
                <a:effectLst/>
              </a:rPr>
              <a:t>typedef</a:t>
            </a:r>
            <a:r>
              <a:rPr lang="en-US" altLang="zh-CN" sz="2400" b="1" dirty="0">
                <a:effectLst/>
              </a:rPr>
              <a:t> </a:t>
            </a:r>
            <a:r>
              <a:rPr lang="en-US" altLang="zh-CN" sz="2400" b="1" dirty="0" err="1">
                <a:effectLst/>
              </a:rPr>
              <a:t>int</a:t>
            </a:r>
            <a:r>
              <a:rPr lang="en-US" altLang="zh-CN" sz="2400" b="1" dirty="0">
                <a:effectLst/>
              </a:rPr>
              <a:t> </a:t>
            </a:r>
            <a:r>
              <a:rPr lang="en-US" altLang="zh-CN" sz="2400" b="1" dirty="0" err="1">
                <a:effectLst/>
              </a:rPr>
              <a:t>argument_type</a:t>
            </a:r>
            <a:r>
              <a:rPr lang="en-US" altLang="zh-CN" sz="2400" b="1" dirty="0">
                <a:effectLst/>
              </a:rPr>
              <a:t>;</a:t>
            </a:r>
            <a:endParaRPr lang="zh-CN" altLang="zh-CN" sz="2400" b="1" dirty="0">
              <a:effectLst/>
            </a:endParaRPr>
          </a:p>
          <a:p>
            <a:r>
              <a:rPr lang="en-US" altLang="zh-CN" sz="2400" b="1" dirty="0">
                <a:effectLst/>
              </a:rPr>
              <a:t>};//</a:t>
            </a:r>
            <a:r>
              <a:rPr lang="zh-CN" altLang="zh-CN" sz="2400" b="1" dirty="0">
                <a:effectLst/>
              </a:rPr>
              <a:t>类</a:t>
            </a:r>
          </a:p>
          <a:p>
            <a:r>
              <a:rPr lang="en-US" altLang="zh-CN" sz="2400" b="1" dirty="0">
                <a:effectLst/>
              </a:rPr>
              <a:t> </a:t>
            </a:r>
            <a:endParaRPr lang="zh-CN" altLang="zh-CN" sz="2400" b="1" dirty="0">
              <a:effectLst/>
            </a:endParaRPr>
          </a:p>
          <a:p>
            <a:r>
              <a:rPr lang="en-US" altLang="zh-CN" sz="2400" b="1" dirty="0" err="1">
                <a:effectLst/>
              </a:rPr>
              <a:t>int</a:t>
            </a:r>
            <a:r>
              <a:rPr lang="en-US" altLang="zh-CN" sz="2400" b="1" dirty="0">
                <a:effectLst/>
              </a:rPr>
              <a:t> main () {</a:t>
            </a:r>
            <a:endParaRPr lang="zh-CN" altLang="zh-CN" sz="2400" b="1" dirty="0">
              <a:effectLst/>
            </a:endParaRPr>
          </a:p>
          <a:p>
            <a:r>
              <a:rPr lang="en-US" altLang="zh-CN" sz="2400" b="1" dirty="0">
                <a:effectLst/>
              </a:rPr>
              <a:t>  </a:t>
            </a:r>
            <a:r>
              <a:rPr lang="en-US" altLang="zh-CN" sz="2400" b="1" dirty="0" err="1">
                <a:effectLst/>
              </a:rPr>
              <a:t>int</a:t>
            </a:r>
            <a:r>
              <a:rPr lang="en-US" altLang="zh-CN" sz="2400" b="1" dirty="0">
                <a:effectLst/>
              </a:rPr>
              <a:t> values[] = {1,2,3,4,5};</a:t>
            </a:r>
            <a:endParaRPr lang="zh-CN" altLang="zh-CN" sz="2400" b="1" dirty="0">
              <a:effectLst/>
            </a:endParaRPr>
          </a:p>
          <a:p>
            <a:r>
              <a:rPr lang="en-US" altLang="zh-CN" sz="2400" b="1" dirty="0">
                <a:effectLst/>
              </a:rPr>
              <a:t>  </a:t>
            </a:r>
            <a:r>
              <a:rPr lang="en-US" altLang="zh-CN" sz="2400" b="1" dirty="0" err="1">
                <a:effectLst/>
              </a:rPr>
              <a:t>int</a:t>
            </a:r>
            <a:r>
              <a:rPr lang="en-US" altLang="zh-CN" sz="2400" b="1" dirty="0">
                <a:effectLst/>
              </a:rPr>
              <a:t> cx = </a:t>
            </a:r>
            <a:r>
              <a:rPr lang="en-US" altLang="zh-CN" sz="2400" b="1" dirty="0" err="1">
                <a:effectLst/>
              </a:rPr>
              <a:t>std</a:t>
            </a:r>
            <a:r>
              <a:rPr lang="en-US" altLang="zh-CN" sz="2400" b="1" dirty="0">
                <a:effectLst/>
              </a:rPr>
              <a:t>::</a:t>
            </a:r>
            <a:r>
              <a:rPr lang="en-US" altLang="zh-CN" sz="2400" b="1" dirty="0" err="1">
                <a:effectLst/>
              </a:rPr>
              <a:t>count_if</a:t>
            </a:r>
            <a:r>
              <a:rPr lang="en-US" altLang="zh-CN" sz="2400" b="1" dirty="0">
                <a:effectLst/>
              </a:rPr>
              <a:t>( values, values+5, </a:t>
            </a:r>
            <a:r>
              <a:rPr lang="en-US" altLang="zh-CN" sz="2400" b="1" dirty="0" err="1">
                <a:effectLst/>
              </a:rPr>
              <a:t>std</a:t>
            </a:r>
            <a:r>
              <a:rPr lang="en-US" altLang="zh-CN" sz="2400" b="1" dirty="0">
                <a:effectLst/>
              </a:rPr>
              <a:t>::not1(</a:t>
            </a:r>
            <a:r>
              <a:rPr lang="en-US" altLang="zh-CN" sz="2400" b="1" dirty="0" err="1">
                <a:effectLst/>
              </a:rPr>
              <a:t>IsOdd</a:t>
            </a:r>
            <a:r>
              <a:rPr lang="en-US" altLang="zh-CN" sz="2400" b="1" dirty="0">
                <a:effectLst/>
              </a:rPr>
              <a:t>()) );//</a:t>
            </a:r>
            <a:r>
              <a:rPr lang="zh-CN" altLang="zh-CN" sz="2400" b="1" dirty="0">
                <a:effectLst/>
              </a:rPr>
              <a:t>找出不是奇数的个数</a:t>
            </a:r>
          </a:p>
          <a:p>
            <a:r>
              <a:rPr lang="en-US" altLang="zh-CN" sz="2400" b="1" dirty="0">
                <a:effectLst/>
              </a:rPr>
              <a:t>  //</a:t>
            </a:r>
            <a:r>
              <a:rPr lang="en-US" altLang="zh-CN" sz="2400" b="1" dirty="0" err="1">
                <a:effectLst/>
              </a:rPr>
              <a:t>IsOdd</a:t>
            </a:r>
            <a:r>
              <a:rPr lang="en-US" altLang="zh-CN" sz="2400" b="1" dirty="0">
                <a:effectLst/>
              </a:rPr>
              <a:t>()</a:t>
            </a:r>
            <a:r>
              <a:rPr lang="zh-CN" altLang="zh-CN" sz="2400" b="1" dirty="0">
                <a:effectLst/>
              </a:rPr>
              <a:t>产生临时对象</a:t>
            </a:r>
            <a:r>
              <a:rPr lang="en-US" altLang="zh-CN" sz="2400" b="1" dirty="0">
                <a:effectLst/>
              </a:rPr>
              <a:t>a</a:t>
            </a:r>
            <a:r>
              <a:rPr lang="zh-CN" altLang="zh-CN" sz="2400" b="1" dirty="0">
                <a:effectLst/>
              </a:rPr>
              <a:t>，</a:t>
            </a:r>
            <a:r>
              <a:rPr lang="en-US" altLang="zh-CN" sz="2400" b="1" dirty="0">
                <a:effectLst/>
              </a:rPr>
              <a:t>not1</a:t>
            </a:r>
            <a:r>
              <a:rPr lang="zh-CN" altLang="zh-CN" sz="2400" b="1" dirty="0">
                <a:effectLst/>
              </a:rPr>
              <a:t>返回临时对象并用</a:t>
            </a:r>
            <a:r>
              <a:rPr lang="en-US" altLang="zh-CN" sz="2400" b="1" dirty="0">
                <a:effectLst/>
              </a:rPr>
              <a:t>a</a:t>
            </a:r>
            <a:r>
              <a:rPr lang="zh-CN" altLang="zh-CN" sz="2400" b="1" dirty="0">
                <a:effectLst/>
              </a:rPr>
              <a:t>初始化。</a:t>
            </a:r>
          </a:p>
          <a:p>
            <a:r>
              <a:rPr lang="en-US" altLang="zh-CN" sz="2400" b="1" dirty="0">
                <a:effectLst/>
              </a:rPr>
              <a:t>  </a:t>
            </a:r>
            <a:r>
              <a:rPr lang="en-US" altLang="zh-CN" sz="2400" b="1" dirty="0" err="1">
                <a:effectLst/>
              </a:rPr>
              <a:t>std</a:t>
            </a:r>
            <a:r>
              <a:rPr lang="en-US" altLang="zh-CN" sz="2400" b="1" dirty="0">
                <a:effectLst/>
              </a:rPr>
              <a:t>::</a:t>
            </a:r>
            <a:r>
              <a:rPr lang="en-US" altLang="zh-CN" sz="2400" b="1" dirty="0" err="1">
                <a:effectLst/>
              </a:rPr>
              <a:t>cout</a:t>
            </a:r>
            <a:r>
              <a:rPr lang="en-US" altLang="zh-CN" sz="2400" b="1" dirty="0">
                <a:effectLst/>
              </a:rPr>
              <a:t> &lt;&lt; "There are " &lt;&lt; cx &lt;&lt; " elements with even values.\n";</a:t>
            </a:r>
            <a:endParaRPr lang="zh-CN" altLang="zh-CN" sz="2400" b="1" dirty="0">
              <a:effectLst/>
            </a:endParaRPr>
          </a:p>
          <a:p>
            <a:r>
              <a:rPr lang="en-US" altLang="zh-CN" sz="2400" b="1" dirty="0">
                <a:effectLst/>
              </a:rPr>
              <a:t>  return 0;</a:t>
            </a:r>
            <a:endParaRPr lang="zh-CN" altLang="zh-CN" sz="2400" b="1" dirty="0">
              <a:effectLst/>
            </a:endParaRPr>
          </a:p>
          <a:p>
            <a:r>
              <a:rPr lang="en-US" altLang="zh-CN" sz="2400" b="1" dirty="0">
                <a:effectLst/>
              </a:rPr>
              <a:t>}</a:t>
            </a:r>
            <a:endParaRPr lang="zh-CN" altLang="en-US" sz="2400" b="1" dirty="0"/>
          </a:p>
        </p:txBody>
      </p:sp>
    </p:spTree>
    <p:extLst>
      <p:ext uri="{BB962C8B-B14F-4D97-AF65-F5344CB8AC3E}">
        <p14:creationId xmlns:p14="http://schemas.microsoft.com/office/powerpoint/2010/main" val="16605547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effectLst/>
              </a:rPr>
              <a:t>C++</a:t>
            </a:r>
            <a:r>
              <a:rPr lang="zh-CN" altLang="en-US" b="1" dirty="0">
                <a:effectLst/>
              </a:rPr>
              <a:t>函数对象，伪函数</a:t>
            </a:r>
            <a:endParaRPr lang="zh-CN" altLang="en-US" dirty="0"/>
          </a:p>
        </p:txBody>
      </p:sp>
      <p:sp>
        <p:nvSpPr>
          <p:cNvPr id="3" name="内容占位符 2"/>
          <p:cNvSpPr>
            <a:spLocks noGrp="1"/>
          </p:cNvSpPr>
          <p:nvPr>
            <p:ph idx="1"/>
          </p:nvPr>
        </p:nvSpPr>
        <p:spPr>
          <a:xfrm>
            <a:off x="457200" y="1484784"/>
            <a:ext cx="8229600" cy="5184576"/>
          </a:xfrm>
        </p:spPr>
        <p:txBody>
          <a:bodyPr/>
          <a:lstStyle/>
          <a:p>
            <a:r>
              <a:rPr lang="zh-CN" altLang="en-US" b="1">
                <a:effectLst/>
              </a:rPr>
              <a:t>将仿函数某个参数绑定为固定值的适配器</a:t>
            </a:r>
            <a:endParaRPr lang="zh-CN" altLang="en-US"/>
          </a:p>
        </p:txBody>
      </p:sp>
    </p:spTree>
    <p:extLst>
      <p:ext uri="{BB962C8B-B14F-4D97-AF65-F5344CB8AC3E}">
        <p14:creationId xmlns:p14="http://schemas.microsoft.com/office/powerpoint/2010/main" val="15890242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effectLst/>
              </a:rPr>
              <a:t>C++</a:t>
            </a:r>
            <a:r>
              <a:rPr lang="zh-CN" altLang="en-US" b="1" dirty="0">
                <a:effectLst/>
              </a:rPr>
              <a:t>函数对象，伪函数</a:t>
            </a:r>
            <a:endParaRPr lang="zh-CN" altLang="en-US" dirty="0"/>
          </a:p>
        </p:txBody>
      </p:sp>
      <p:sp>
        <p:nvSpPr>
          <p:cNvPr id="3" name="内容占位符 2"/>
          <p:cNvSpPr>
            <a:spLocks noGrp="1"/>
          </p:cNvSpPr>
          <p:nvPr>
            <p:ph idx="1"/>
          </p:nvPr>
        </p:nvSpPr>
        <p:spPr/>
        <p:txBody>
          <a:bodyPr/>
          <a:lstStyle/>
          <a:p>
            <a:endParaRPr lang="en-US" altLang="zh-CN" b="1" dirty="0" smtClean="0">
              <a:effectLst/>
            </a:endParaRPr>
          </a:p>
          <a:p>
            <a:r>
              <a:rPr lang="zh-CN" altLang="en-US" b="1" dirty="0" smtClean="0">
                <a:effectLst/>
              </a:rPr>
              <a:t>将</a:t>
            </a:r>
            <a:r>
              <a:rPr lang="zh-CN" altLang="en-US" b="1" dirty="0">
                <a:effectLst/>
              </a:rPr>
              <a:t>两个仿函数合并成一个仿函数的</a:t>
            </a:r>
            <a:r>
              <a:rPr lang="zh-CN" altLang="en-US" b="1" dirty="0" smtClean="0">
                <a:effectLst/>
              </a:rPr>
              <a:t>适配器</a:t>
            </a:r>
            <a:endParaRPr lang="en-US" altLang="zh-CN" b="1" dirty="0" smtClean="0">
              <a:effectLst/>
            </a:endParaRPr>
          </a:p>
          <a:p>
            <a:endParaRPr lang="en-US" altLang="zh-CN" b="1" dirty="0">
              <a:effectLst/>
            </a:endParaRPr>
          </a:p>
          <a:p>
            <a:pPr algn="ctr"/>
            <a:r>
              <a:rPr lang="en-US" altLang="zh-CN" b="1" dirty="0" smtClean="0">
                <a:effectLst/>
              </a:rPr>
              <a:t>h(x</a:t>
            </a:r>
            <a:r>
              <a:rPr lang="en-US" altLang="zh-CN" b="1" dirty="0">
                <a:effectLst/>
              </a:rPr>
              <a:t>) = f( g(x) )</a:t>
            </a:r>
            <a:endParaRPr lang="zh-CN" altLang="en-US" b="1" dirty="0"/>
          </a:p>
        </p:txBody>
      </p:sp>
    </p:spTree>
    <p:extLst>
      <p:ext uri="{BB962C8B-B14F-4D97-AF65-F5344CB8AC3E}">
        <p14:creationId xmlns:p14="http://schemas.microsoft.com/office/powerpoint/2010/main" val="32669867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effectLst/>
              </a:rPr>
              <a:t>C++</a:t>
            </a:r>
            <a:r>
              <a:rPr lang="zh-CN" altLang="en-US" b="1" dirty="0">
                <a:effectLst/>
              </a:rPr>
              <a:t>函数对象，伪函数</a:t>
            </a:r>
            <a:endParaRPr lang="zh-CN" altLang="en-US" dirty="0"/>
          </a:p>
        </p:txBody>
      </p:sp>
      <p:sp>
        <p:nvSpPr>
          <p:cNvPr id="3" name="内容占位符 2"/>
          <p:cNvSpPr>
            <a:spLocks noGrp="1"/>
          </p:cNvSpPr>
          <p:nvPr>
            <p:ph idx="1"/>
          </p:nvPr>
        </p:nvSpPr>
        <p:spPr/>
        <p:txBody>
          <a:bodyPr/>
          <a:lstStyle/>
          <a:p>
            <a:r>
              <a:rPr lang="zh-CN" altLang="en-US" b="1" dirty="0">
                <a:effectLst/>
              </a:rPr>
              <a:t>将函数指针合并成仿函数的</a:t>
            </a:r>
            <a:r>
              <a:rPr lang="zh-CN" altLang="en-US" b="1" dirty="0" smtClean="0">
                <a:effectLst/>
              </a:rPr>
              <a:t>适配器</a:t>
            </a:r>
            <a:endParaRPr lang="en-US" altLang="zh-CN" b="1" dirty="0">
              <a:effectLst/>
            </a:endParaRPr>
          </a:p>
          <a:p>
            <a:pPr marL="360000" algn="l"/>
            <a:r>
              <a:rPr lang="en-US" altLang="zh-CN" sz="2400" b="1" dirty="0" err="1" smtClean="0">
                <a:effectLst/>
              </a:rPr>
              <a:t>int</a:t>
            </a:r>
            <a:r>
              <a:rPr lang="en-US" altLang="zh-CN" sz="2400" b="1" dirty="0" smtClean="0">
                <a:effectLst/>
              </a:rPr>
              <a:t> </a:t>
            </a:r>
            <a:r>
              <a:rPr lang="en-US" altLang="zh-CN" sz="2400" b="1" dirty="0">
                <a:effectLst/>
              </a:rPr>
              <a:t>main () {</a:t>
            </a:r>
            <a:endParaRPr lang="zh-CN" altLang="zh-CN" sz="2400" b="1" dirty="0">
              <a:effectLst/>
            </a:endParaRPr>
          </a:p>
          <a:p>
            <a:pPr marL="360000" algn="l"/>
            <a:r>
              <a:rPr lang="en-US" altLang="zh-CN" sz="2400" b="1" dirty="0">
                <a:effectLst/>
              </a:rPr>
              <a:t>  char* foo[] = {"10","20","30","40","50"};</a:t>
            </a:r>
            <a:endParaRPr lang="zh-CN" altLang="zh-CN" sz="2400" b="1" dirty="0">
              <a:effectLst/>
            </a:endParaRPr>
          </a:p>
          <a:p>
            <a:pPr marL="360000" algn="l"/>
            <a:r>
              <a:rPr lang="en-US" altLang="zh-CN" sz="2400" b="1" dirty="0">
                <a:effectLst/>
              </a:rPr>
              <a:t>  </a:t>
            </a:r>
            <a:r>
              <a:rPr lang="en-US" altLang="zh-CN" sz="2400" b="1" dirty="0" err="1">
                <a:effectLst/>
              </a:rPr>
              <a:t>int</a:t>
            </a:r>
            <a:r>
              <a:rPr lang="en-US" altLang="zh-CN" sz="2400" b="1" dirty="0">
                <a:effectLst/>
              </a:rPr>
              <a:t> bar[5];</a:t>
            </a:r>
            <a:endParaRPr lang="zh-CN" altLang="zh-CN" sz="2400" b="1" dirty="0">
              <a:effectLst/>
            </a:endParaRPr>
          </a:p>
          <a:p>
            <a:pPr marL="360000" algn="l"/>
            <a:r>
              <a:rPr lang="en-US" altLang="zh-CN" sz="2400" b="1" dirty="0">
                <a:effectLst/>
              </a:rPr>
              <a:t>  </a:t>
            </a:r>
            <a:r>
              <a:rPr lang="en-US" altLang="zh-CN" sz="2400" b="1" dirty="0" err="1">
                <a:effectLst/>
              </a:rPr>
              <a:t>int</a:t>
            </a:r>
            <a:r>
              <a:rPr lang="en-US" altLang="zh-CN" sz="2400" b="1" dirty="0">
                <a:effectLst/>
              </a:rPr>
              <a:t> sum;</a:t>
            </a:r>
            <a:endParaRPr lang="zh-CN" altLang="zh-CN" sz="2400" b="1" dirty="0">
              <a:effectLst/>
            </a:endParaRPr>
          </a:p>
          <a:p>
            <a:pPr marL="360000" algn="l"/>
            <a:r>
              <a:rPr lang="en-US" altLang="zh-CN" sz="2400" b="1" dirty="0">
                <a:effectLst/>
              </a:rPr>
              <a:t>  transform (foo, foo+5, bar, </a:t>
            </a:r>
            <a:r>
              <a:rPr lang="en-US" altLang="zh-CN" sz="2400" b="1" dirty="0" err="1">
                <a:effectLst/>
              </a:rPr>
              <a:t>ptr_fun</a:t>
            </a:r>
            <a:r>
              <a:rPr lang="en-US" altLang="zh-CN" sz="2400" b="1" dirty="0">
                <a:effectLst/>
              </a:rPr>
              <a:t>(</a:t>
            </a:r>
            <a:r>
              <a:rPr lang="en-US" altLang="zh-CN" sz="2400" b="1" dirty="0" err="1">
                <a:effectLst/>
              </a:rPr>
              <a:t>atoi</a:t>
            </a:r>
            <a:r>
              <a:rPr lang="en-US" altLang="zh-CN" sz="2400" b="1" dirty="0">
                <a:effectLst/>
              </a:rPr>
              <a:t>) </a:t>
            </a:r>
            <a:r>
              <a:rPr lang="en-US" altLang="zh-CN" sz="2400" b="1" dirty="0" smtClean="0">
                <a:effectLst/>
              </a:rPr>
              <a:t>);  </a:t>
            </a:r>
            <a:r>
              <a:rPr lang="en-US" altLang="zh-CN" sz="2400" b="1" dirty="0">
                <a:effectLst/>
              </a:rPr>
              <a:t>transform (foo, foo+5, bar, </a:t>
            </a:r>
            <a:r>
              <a:rPr lang="en-US" altLang="zh-CN" sz="2400" b="1" dirty="0" err="1">
                <a:effectLst/>
              </a:rPr>
              <a:t>atoi</a:t>
            </a:r>
            <a:r>
              <a:rPr lang="en-US" altLang="zh-CN" sz="2400" b="1" dirty="0">
                <a:effectLst/>
              </a:rPr>
              <a:t> );</a:t>
            </a:r>
            <a:endParaRPr lang="zh-CN" altLang="zh-CN" sz="2400" b="1" dirty="0">
              <a:effectLst/>
            </a:endParaRPr>
          </a:p>
          <a:p>
            <a:pPr marL="360000" algn="l"/>
            <a:r>
              <a:rPr lang="en-US" altLang="zh-CN" sz="2400" b="1" dirty="0">
                <a:effectLst/>
              </a:rPr>
              <a:t>  sum = accumulate (bar, bar+5, 0);</a:t>
            </a:r>
            <a:endParaRPr lang="zh-CN" altLang="zh-CN" sz="2400" b="1" dirty="0">
              <a:effectLst/>
            </a:endParaRPr>
          </a:p>
          <a:p>
            <a:pPr marL="360000" algn="l"/>
            <a:r>
              <a:rPr lang="en-US" altLang="zh-CN" sz="2400" b="1" dirty="0">
                <a:effectLst/>
              </a:rPr>
              <a:t>  </a:t>
            </a:r>
            <a:r>
              <a:rPr lang="en-US" altLang="zh-CN" sz="2400" b="1" dirty="0" err="1">
                <a:effectLst/>
              </a:rPr>
              <a:t>cout</a:t>
            </a:r>
            <a:r>
              <a:rPr lang="en-US" altLang="zh-CN" sz="2400" b="1" dirty="0">
                <a:effectLst/>
              </a:rPr>
              <a:t> &lt;&lt; "sum = " &lt;&lt; sum &lt;&lt; </a:t>
            </a:r>
            <a:r>
              <a:rPr lang="en-US" altLang="zh-CN" sz="2400" b="1" dirty="0" err="1">
                <a:effectLst/>
              </a:rPr>
              <a:t>endl</a:t>
            </a:r>
            <a:r>
              <a:rPr lang="en-US" altLang="zh-CN" sz="2400" b="1" dirty="0">
                <a:effectLst/>
              </a:rPr>
              <a:t>;</a:t>
            </a:r>
            <a:endParaRPr lang="zh-CN" altLang="zh-CN" sz="2400" b="1" dirty="0">
              <a:effectLst/>
            </a:endParaRPr>
          </a:p>
          <a:p>
            <a:pPr marL="360000" algn="l"/>
            <a:r>
              <a:rPr lang="en-US" altLang="zh-CN" sz="2400" b="1" dirty="0">
                <a:effectLst/>
              </a:rPr>
              <a:t>  return 0;</a:t>
            </a:r>
            <a:endParaRPr lang="zh-CN" altLang="zh-CN" sz="2400" b="1" dirty="0">
              <a:effectLst/>
            </a:endParaRPr>
          </a:p>
          <a:p>
            <a:pPr marL="360000" algn="l"/>
            <a:r>
              <a:rPr lang="en-US" altLang="zh-CN" sz="2400" b="1" dirty="0">
                <a:effectLst/>
              </a:rPr>
              <a:t>}</a:t>
            </a:r>
            <a:endParaRPr lang="zh-CN" altLang="zh-CN" sz="2400" b="1" dirty="0">
              <a:effectLst/>
            </a:endParaRPr>
          </a:p>
          <a:p>
            <a:pPr marL="360000"/>
            <a:endParaRPr lang="zh-CN" altLang="en-US" sz="2400" b="1" dirty="0"/>
          </a:p>
        </p:txBody>
      </p:sp>
    </p:spTree>
    <p:extLst>
      <p:ext uri="{BB962C8B-B14F-4D97-AF65-F5344CB8AC3E}">
        <p14:creationId xmlns:p14="http://schemas.microsoft.com/office/powerpoint/2010/main" val="297615373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effectLst/>
              </a:rPr>
              <a:t>C++</a:t>
            </a:r>
            <a:r>
              <a:rPr lang="zh-CN" altLang="en-US" b="1" dirty="0">
                <a:effectLst/>
              </a:rPr>
              <a:t>函数对象，伪函数</a:t>
            </a:r>
            <a:endParaRPr lang="zh-CN" altLang="en-US" dirty="0"/>
          </a:p>
        </p:txBody>
      </p:sp>
      <p:sp>
        <p:nvSpPr>
          <p:cNvPr id="3" name="内容占位符 2"/>
          <p:cNvSpPr>
            <a:spLocks noGrp="1"/>
          </p:cNvSpPr>
          <p:nvPr>
            <p:ph idx="1"/>
          </p:nvPr>
        </p:nvSpPr>
        <p:spPr/>
        <p:txBody>
          <a:bodyPr/>
          <a:lstStyle/>
          <a:p>
            <a:r>
              <a:rPr lang="zh-CN" altLang="en-US" b="1" dirty="0">
                <a:effectLst/>
              </a:rPr>
              <a:t>将成员函数指针提取出来包装成仿函数适配器</a:t>
            </a:r>
            <a:endParaRPr lang="zh-CN" altLang="en-US" dirty="0"/>
          </a:p>
        </p:txBody>
      </p:sp>
    </p:spTree>
    <p:extLst>
      <p:ext uri="{BB962C8B-B14F-4D97-AF65-F5344CB8AC3E}">
        <p14:creationId xmlns:p14="http://schemas.microsoft.com/office/powerpoint/2010/main" val="30378976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effectLst/>
              </a:rPr>
              <a:t>课堂编程练习</a:t>
            </a:r>
            <a:endParaRPr lang="zh-CN" altLang="en-US" dirty="0"/>
          </a:p>
        </p:txBody>
      </p:sp>
      <p:sp>
        <p:nvSpPr>
          <p:cNvPr id="3" name="内容占位符 2"/>
          <p:cNvSpPr>
            <a:spLocks noGrp="1"/>
          </p:cNvSpPr>
          <p:nvPr>
            <p:ph idx="1"/>
          </p:nvPr>
        </p:nvSpPr>
        <p:spPr>
          <a:xfrm>
            <a:off x="457200" y="1628800"/>
            <a:ext cx="8229600" cy="5040560"/>
          </a:xfrm>
        </p:spPr>
        <p:txBody>
          <a:bodyPr/>
          <a:lstStyle/>
          <a:p>
            <a:r>
              <a:rPr lang="en-US" altLang="zh-CN" sz="2800" b="1" dirty="0" smtClean="0">
                <a:effectLst/>
              </a:rPr>
              <a:t>C++</a:t>
            </a:r>
            <a:r>
              <a:rPr lang="zh-CN" altLang="en-US" sz="2800" b="1" dirty="0" smtClean="0">
                <a:effectLst/>
              </a:rPr>
              <a:t>中</a:t>
            </a:r>
            <a:r>
              <a:rPr lang="zh-CN" altLang="en-US" sz="2800" b="1" dirty="0">
                <a:effectLst/>
              </a:rPr>
              <a:t>的普通迭代器，一般不添加删除容器中的元素</a:t>
            </a:r>
            <a:r>
              <a:rPr lang="zh-CN" altLang="en-US" sz="2800" b="1" dirty="0" smtClean="0">
                <a:effectLst/>
              </a:rPr>
              <a:t>。一些</a:t>
            </a:r>
            <a:r>
              <a:rPr lang="zh-CN" altLang="en-US" sz="2800" b="1" dirty="0">
                <a:effectLst/>
              </a:rPr>
              <a:t>特殊的迭代器会添加删除容器元素。</a:t>
            </a:r>
            <a:endParaRPr lang="en-US" altLang="zh-CN" sz="2800" b="1" dirty="0">
              <a:effectLst/>
            </a:endParaRPr>
          </a:p>
          <a:p>
            <a:r>
              <a:rPr lang="zh-CN" altLang="en-US" sz="2800" b="1" dirty="0">
                <a:effectLst/>
              </a:rPr>
              <a:t>试着自己</a:t>
            </a:r>
            <a:r>
              <a:rPr lang="zh-CN" altLang="en-US" sz="2800" b="1" dirty="0" smtClean="0">
                <a:effectLst/>
              </a:rPr>
              <a:t>写</a:t>
            </a:r>
            <a:r>
              <a:rPr lang="zh-CN" altLang="en-US" sz="2800" b="1" dirty="0">
                <a:effectLst/>
              </a:rPr>
              <a:t>一个</a:t>
            </a:r>
            <a:r>
              <a:rPr lang="zh-CN" altLang="en-US" sz="2800" b="1" dirty="0" smtClean="0">
                <a:effectLst/>
              </a:rPr>
              <a:t>插入</a:t>
            </a:r>
            <a:r>
              <a:rPr lang="zh-CN" altLang="en-US" sz="2800" b="1" dirty="0">
                <a:effectLst/>
              </a:rPr>
              <a:t>迭代器，</a:t>
            </a:r>
            <a:r>
              <a:rPr lang="zh-CN" altLang="en-US" sz="2800" b="1" dirty="0">
                <a:effectLst/>
              </a:rPr>
              <a:t>插入迭代器是指被绑定在一个容器上，可用来向容器插入元素的迭代器</a:t>
            </a:r>
            <a:r>
              <a:rPr lang="zh-CN" altLang="en-US" sz="2800" b="1" dirty="0" smtClean="0">
                <a:effectLst/>
              </a:rPr>
              <a:t>。</a:t>
            </a:r>
            <a:endParaRPr lang="en-US" altLang="zh-CN" sz="2800" b="1" dirty="0" smtClean="0">
              <a:effectLst/>
            </a:endParaRPr>
          </a:p>
          <a:p>
            <a:endParaRPr lang="en-US" altLang="zh-CN" sz="2800" b="1" dirty="0">
              <a:effectLst/>
            </a:endParaRPr>
          </a:p>
          <a:p>
            <a:r>
              <a:rPr lang="zh-CN" altLang="en-US" sz="2800" b="1" dirty="0" smtClean="0">
                <a:effectLst/>
              </a:rPr>
              <a:t>功能如下：</a:t>
            </a:r>
            <a:endParaRPr lang="en-US" altLang="zh-CN" sz="2800" b="1" dirty="0">
              <a:effectLst/>
            </a:endParaRPr>
          </a:p>
          <a:p>
            <a:endParaRPr lang="en-US" altLang="zh-CN" sz="2800" b="1" dirty="0">
              <a:effectLst/>
            </a:endParaRPr>
          </a:p>
        </p:txBody>
      </p:sp>
    </p:spTree>
    <p:extLst>
      <p:ext uri="{BB962C8B-B14F-4D97-AF65-F5344CB8AC3E}">
        <p14:creationId xmlns:p14="http://schemas.microsoft.com/office/powerpoint/2010/main" val="28353850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第十五章 再论</a:t>
            </a:r>
            <a:r>
              <a:rPr lang="en-US" altLang="zh-CN" b="1" dirty="0"/>
              <a:t>C++</a:t>
            </a:r>
            <a:r>
              <a:rPr lang="zh-CN" altLang="en-US" b="1" dirty="0"/>
              <a:t>中的多态</a:t>
            </a:r>
            <a:endParaRPr lang="zh-CN" altLang="en-US" dirty="0"/>
          </a:p>
        </p:txBody>
      </p:sp>
      <p:sp>
        <p:nvSpPr>
          <p:cNvPr id="3" name="内容占位符 2"/>
          <p:cNvSpPr>
            <a:spLocks noGrp="1"/>
          </p:cNvSpPr>
          <p:nvPr>
            <p:ph idx="1"/>
          </p:nvPr>
        </p:nvSpPr>
        <p:spPr>
          <a:xfrm>
            <a:off x="467544" y="1340768"/>
            <a:ext cx="8229600" cy="5184576"/>
          </a:xfrm>
        </p:spPr>
        <p:txBody>
          <a:bodyPr/>
          <a:lstStyle/>
          <a:p>
            <a:pPr marL="457200" indent="-457200">
              <a:lnSpc>
                <a:spcPct val="150000"/>
              </a:lnSpc>
              <a:buFont typeface="Wingdings" panose="05000000000000000000" pitchFamily="2" charset="2"/>
              <a:buChar char="n"/>
            </a:pPr>
            <a:r>
              <a:rPr lang="zh-CN" altLang="en-US" b="1" dirty="0">
                <a:effectLst/>
              </a:rPr>
              <a:t>继承就是新类从已有类那里得到已有的特性</a:t>
            </a:r>
            <a:r>
              <a:rPr lang="zh-CN" altLang="en-US" b="1" dirty="0" smtClean="0">
                <a:effectLst/>
              </a:rPr>
              <a:t>。</a:t>
            </a:r>
            <a:endParaRPr lang="en-US" altLang="zh-CN" b="1" dirty="0" smtClean="0">
              <a:effectLst/>
            </a:endParaRPr>
          </a:p>
          <a:p>
            <a:pPr marL="457200" indent="-457200" algn="l">
              <a:lnSpc>
                <a:spcPct val="150000"/>
              </a:lnSpc>
              <a:buFont typeface="Wingdings" panose="05000000000000000000" pitchFamily="2" charset="2"/>
              <a:buChar char="n"/>
            </a:pPr>
            <a:r>
              <a:rPr lang="zh-CN" altLang="en-US" b="1" dirty="0" smtClean="0">
                <a:effectLst/>
              </a:rPr>
              <a:t>类</a:t>
            </a:r>
            <a:r>
              <a:rPr lang="zh-CN" altLang="en-US" b="1" dirty="0">
                <a:effectLst/>
              </a:rPr>
              <a:t>的派生指的是从已有类产生新类的过程。</a:t>
            </a:r>
            <a:br>
              <a:rPr lang="zh-CN" altLang="en-US" b="1" dirty="0">
                <a:effectLst/>
              </a:rPr>
            </a:br>
            <a:r>
              <a:rPr lang="zh-CN" altLang="en-US" b="1" dirty="0">
                <a:effectLst/>
              </a:rPr>
              <a:t>原有的类成为基类或父类，产生的新类称为派生类或子类，子类继承基类后，可以创建子类对象来调用基类函数，变量等。</a:t>
            </a:r>
          </a:p>
          <a:p>
            <a:pPr algn="l">
              <a:lnSpc>
                <a:spcPct val="150000"/>
              </a:lnSpc>
            </a:pPr>
            <a:r>
              <a:rPr lang="zh-CN" altLang="en-US" b="1" dirty="0">
                <a:effectLst/>
              </a:rPr>
              <a:t/>
            </a:r>
            <a:br>
              <a:rPr lang="zh-CN" altLang="en-US" b="1" dirty="0">
                <a:effectLst/>
              </a:rPr>
            </a:br>
            <a:r>
              <a:rPr lang="zh-CN" altLang="en-US" b="1" dirty="0">
                <a:effectLst/>
              </a:rPr>
              <a:t/>
            </a:r>
            <a:br>
              <a:rPr lang="zh-CN" altLang="en-US" b="1" dirty="0">
                <a:effectLst/>
              </a:rPr>
            </a:br>
            <a:endParaRPr lang="zh-CN" altLang="en-US" b="1" dirty="0">
              <a:effectLst/>
            </a:endParaRPr>
          </a:p>
        </p:txBody>
      </p:sp>
    </p:spTree>
    <p:extLst>
      <p:ext uri="{BB962C8B-B14F-4D97-AF65-F5344CB8AC3E}">
        <p14:creationId xmlns:p14="http://schemas.microsoft.com/office/powerpoint/2010/main" val="30923070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effectLst/>
              </a:rPr>
              <a:t>C++</a:t>
            </a:r>
            <a:r>
              <a:rPr lang="zh-CN" altLang="en-US" b="1" dirty="0">
                <a:effectLst/>
              </a:rPr>
              <a:t>函数对象，伪函数</a:t>
            </a:r>
            <a:endParaRPr lang="zh-CN" altLang="en-US" dirty="0"/>
          </a:p>
        </p:txBody>
      </p:sp>
      <p:sp>
        <p:nvSpPr>
          <p:cNvPr id="3" name="内容占位符 2"/>
          <p:cNvSpPr>
            <a:spLocks noGrp="1"/>
          </p:cNvSpPr>
          <p:nvPr>
            <p:ph idx="1"/>
          </p:nvPr>
        </p:nvSpPr>
        <p:spPr>
          <a:xfrm>
            <a:off x="11792" y="130597"/>
            <a:ext cx="9144000" cy="6466755"/>
          </a:xfrm>
          <a:solidFill>
            <a:schemeClr val="bg1"/>
          </a:solidFill>
        </p:spPr>
        <p:txBody>
          <a:bodyPr/>
          <a:lstStyle/>
          <a:p>
            <a:pPr algn="l">
              <a:spcAft>
                <a:spcPts val="0"/>
              </a:spcAft>
            </a:pPr>
            <a:r>
              <a:rPr lang="en-US" altLang="zh-CN" sz="2400" b="1" kern="0" dirty="0">
                <a:solidFill>
                  <a:srgbClr val="000000"/>
                </a:solidFill>
                <a:effectLst/>
                <a:cs typeface="新宋体" panose="02010609030101010101" pitchFamily="49" charset="-122"/>
              </a:rPr>
              <a:t> </a:t>
            </a:r>
            <a:endParaRPr lang="zh-CN" altLang="zh-CN" sz="2400" b="1" kern="100" dirty="0">
              <a:effectLst/>
              <a:cs typeface="Times New Roman" panose="02020603050405020304" pitchFamily="18" charset="0"/>
            </a:endParaRPr>
          </a:p>
          <a:p>
            <a:pPr algn="l">
              <a:spcAft>
                <a:spcPts val="0"/>
              </a:spcAft>
            </a:pPr>
            <a:r>
              <a:rPr lang="en-US" altLang="zh-CN" sz="2400" b="1" kern="0" dirty="0" err="1">
                <a:solidFill>
                  <a:srgbClr val="0000FF"/>
                </a:solidFill>
                <a:effectLst/>
                <a:cs typeface="新宋体" panose="02010609030101010101" pitchFamily="49" charset="-122"/>
              </a:rPr>
              <a:t>int</a:t>
            </a:r>
            <a:r>
              <a:rPr lang="en-US" altLang="zh-CN" sz="2400" b="1" kern="0" dirty="0">
                <a:solidFill>
                  <a:srgbClr val="000000"/>
                </a:solidFill>
                <a:effectLst/>
                <a:cs typeface="新宋体" panose="02010609030101010101" pitchFamily="49" charset="-122"/>
              </a:rPr>
              <a:t> main() {</a:t>
            </a:r>
            <a:endParaRPr lang="zh-CN" altLang="zh-CN" sz="2400" b="1" kern="100" dirty="0">
              <a:effectLst/>
              <a:cs typeface="Times New Roman" panose="02020603050405020304" pitchFamily="18" charset="0"/>
            </a:endParaRPr>
          </a:p>
          <a:p>
            <a:pPr algn="l">
              <a:spcAft>
                <a:spcPts val="0"/>
              </a:spcAft>
            </a:pPr>
            <a:r>
              <a:rPr lang="en-US" altLang="zh-CN" sz="2400" b="1" kern="0" dirty="0">
                <a:solidFill>
                  <a:srgbClr val="000000"/>
                </a:solidFill>
                <a:effectLst/>
                <a:cs typeface="新宋体" panose="02010609030101010101" pitchFamily="49" charset="-122"/>
              </a:rPr>
              <a:t>	</a:t>
            </a:r>
            <a:r>
              <a:rPr lang="en-US" altLang="zh-CN" sz="2400" b="1" kern="0" dirty="0">
                <a:solidFill>
                  <a:srgbClr val="2B91AF"/>
                </a:solidFill>
                <a:effectLst/>
                <a:cs typeface="新宋体" panose="02010609030101010101" pitchFamily="49" charset="-122"/>
              </a:rPr>
              <a:t>list</a:t>
            </a:r>
            <a:r>
              <a:rPr lang="en-US" altLang="zh-CN" sz="2400" b="1" kern="0" dirty="0">
                <a:solidFill>
                  <a:srgbClr val="000000"/>
                </a:solidFill>
                <a:effectLst/>
                <a:cs typeface="新宋体" panose="02010609030101010101" pitchFamily="49" charset="-122"/>
              </a:rPr>
              <a:t>&lt;</a:t>
            </a:r>
            <a:r>
              <a:rPr lang="en-US" altLang="zh-CN" sz="2400" b="1" kern="0" dirty="0" err="1">
                <a:solidFill>
                  <a:srgbClr val="0000FF"/>
                </a:solidFill>
                <a:effectLst/>
                <a:cs typeface="新宋体" panose="02010609030101010101" pitchFamily="49" charset="-122"/>
              </a:rPr>
              <a:t>int</a:t>
            </a:r>
            <a:r>
              <a:rPr lang="en-US" altLang="zh-CN" sz="2400" b="1" kern="0" dirty="0">
                <a:solidFill>
                  <a:srgbClr val="000000"/>
                </a:solidFill>
                <a:effectLst/>
                <a:cs typeface="新宋体" panose="02010609030101010101" pitchFamily="49" charset="-122"/>
              </a:rPr>
              <a:t>&gt; </a:t>
            </a:r>
            <a:r>
              <a:rPr lang="en-US" altLang="zh-CN" sz="2400" b="1" kern="0" dirty="0" err="1">
                <a:solidFill>
                  <a:srgbClr val="000000"/>
                </a:solidFill>
                <a:effectLst/>
                <a:cs typeface="新宋体" panose="02010609030101010101" pitchFamily="49" charset="-122"/>
              </a:rPr>
              <a:t>lst</a:t>
            </a:r>
            <a:r>
              <a:rPr lang="en-US" altLang="zh-CN" sz="2400" b="1" kern="0" dirty="0">
                <a:solidFill>
                  <a:srgbClr val="000000"/>
                </a:solidFill>
                <a:effectLst/>
                <a:cs typeface="新宋体" panose="02010609030101010101" pitchFamily="49" charset="-122"/>
              </a:rPr>
              <a:t> = { 1, 2, 3, 4, 5, 6, 7, 8, 9 };</a:t>
            </a:r>
            <a:endParaRPr lang="zh-CN" altLang="zh-CN" sz="2400" b="1" kern="100" dirty="0">
              <a:effectLst/>
              <a:cs typeface="Times New Roman" panose="02020603050405020304" pitchFamily="18" charset="0"/>
            </a:endParaRPr>
          </a:p>
          <a:p>
            <a:pPr algn="l">
              <a:spcAft>
                <a:spcPts val="0"/>
              </a:spcAft>
            </a:pPr>
            <a:r>
              <a:rPr lang="en-US" altLang="zh-CN" sz="2400" b="1" kern="0" dirty="0">
                <a:solidFill>
                  <a:srgbClr val="000000"/>
                </a:solidFill>
                <a:effectLst/>
                <a:cs typeface="新宋体" panose="02010609030101010101" pitchFamily="49" charset="-122"/>
              </a:rPr>
              <a:t>	</a:t>
            </a:r>
            <a:r>
              <a:rPr lang="en-US" altLang="zh-CN" sz="2400" b="1" kern="0" dirty="0">
                <a:solidFill>
                  <a:srgbClr val="2B91AF"/>
                </a:solidFill>
                <a:effectLst/>
                <a:cs typeface="新宋体" panose="02010609030101010101" pitchFamily="49" charset="-122"/>
              </a:rPr>
              <a:t>list</a:t>
            </a:r>
            <a:r>
              <a:rPr lang="en-US" altLang="zh-CN" sz="2400" b="1" kern="0" dirty="0">
                <a:solidFill>
                  <a:srgbClr val="000000"/>
                </a:solidFill>
                <a:effectLst/>
                <a:cs typeface="新宋体" panose="02010609030101010101" pitchFamily="49" charset="-122"/>
              </a:rPr>
              <a:t>&lt;</a:t>
            </a:r>
            <a:r>
              <a:rPr lang="en-US" altLang="zh-CN" sz="2400" b="1" kern="0" dirty="0" err="1">
                <a:solidFill>
                  <a:srgbClr val="0000FF"/>
                </a:solidFill>
                <a:effectLst/>
                <a:cs typeface="新宋体" panose="02010609030101010101" pitchFamily="49" charset="-122"/>
              </a:rPr>
              <a:t>int</a:t>
            </a:r>
            <a:r>
              <a:rPr lang="en-US" altLang="zh-CN" sz="2400" b="1" kern="0" dirty="0">
                <a:solidFill>
                  <a:srgbClr val="000000"/>
                </a:solidFill>
                <a:effectLst/>
                <a:cs typeface="新宋体" panose="02010609030101010101" pitchFamily="49" charset="-122"/>
              </a:rPr>
              <a:t>&gt; lst2 = { 10,20 }, lst3 = { 10,20 }, lst4 = { 10,20 };</a:t>
            </a:r>
            <a:endParaRPr lang="zh-CN" altLang="zh-CN" sz="2400" b="1" kern="100" dirty="0">
              <a:effectLst/>
              <a:cs typeface="Times New Roman" panose="02020603050405020304" pitchFamily="18" charset="0"/>
            </a:endParaRPr>
          </a:p>
          <a:p>
            <a:pPr algn="l">
              <a:spcAft>
                <a:spcPts val="0"/>
              </a:spcAft>
            </a:pPr>
            <a:r>
              <a:rPr lang="en-US" altLang="zh-CN" sz="2400" b="1" kern="0" dirty="0">
                <a:solidFill>
                  <a:srgbClr val="000000"/>
                </a:solidFill>
                <a:effectLst/>
                <a:cs typeface="新宋体" panose="02010609030101010101" pitchFamily="49" charset="-122"/>
              </a:rPr>
              <a:t>	copy(</a:t>
            </a:r>
            <a:r>
              <a:rPr lang="en-US" altLang="zh-CN" sz="2400" b="1" kern="0" dirty="0" err="1">
                <a:solidFill>
                  <a:srgbClr val="000000"/>
                </a:solidFill>
                <a:effectLst/>
                <a:cs typeface="新宋体" panose="02010609030101010101" pitchFamily="49" charset="-122"/>
              </a:rPr>
              <a:t>lst.cbegin</a:t>
            </a:r>
            <a:r>
              <a:rPr lang="en-US" altLang="zh-CN" sz="2400" b="1" kern="0" dirty="0">
                <a:solidFill>
                  <a:srgbClr val="000000"/>
                </a:solidFill>
                <a:effectLst/>
                <a:cs typeface="新宋体" panose="02010609030101010101" pitchFamily="49" charset="-122"/>
              </a:rPr>
              <a:t>(), </a:t>
            </a:r>
            <a:r>
              <a:rPr lang="en-US" altLang="zh-CN" sz="2400" b="1" kern="0" dirty="0" err="1">
                <a:solidFill>
                  <a:srgbClr val="000000"/>
                </a:solidFill>
                <a:effectLst/>
                <a:cs typeface="新宋体" panose="02010609030101010101" pitchFamily="49" charset="-122"/>
              </a:rPr>
              <a:t>lst.cend</a:t>
            </a:r>
            <a:r>
              <a:rPr lang="en-US" altLang="zh-CN" sz="2400" b="1" kern="0" dirty="0">
                <a:solidFill>
                  <a:srgbClr val="000000"/>
                </a:solidFill>
                <a:effectLst/>
                <a:cs typeface="新宋体" panose="02010609030101010101" pitchFamily="49" charset="-122"/>
              </a:rPr>
              <a:t>(), </a:t>
            </a:r>
            <a:r>
              <a:rPr lang="en-US" altLang="zh-CN" sz="2800" b="1" kern="0" dirty="0" err="1">
                <a:solidFill>
                  <a:srgbClr val="FF0000"/>
                </a:solidFill>
                <a:effectLst/>
                <a:cs typeface="新宋体" panose="02010609030101010101" pitchFamily="49" charset="-122"/>
              </a:rPr>
              <a:t>back_inserter</a:t>
            </a:r>
            <a:r>
              <a:rPr lang="en-US" altLang="zh-CN" sz="2400" b="1" kern="0" dirty="0">
                <a:solidFill>
                  <a:srgbClr val="000000"/>
                </a:solidFill>
                <a:effectLst/>
                <a:cs typeface="新宋体" panose="02010609030101010101" pitchFamily="49" charset="-122"/>
              </a:rPr>
              <a:t>(lst2));</a:t>
            </a:r>
            <a:endParaRPr lang="zh-CN" altLang="zh-CN" sz="2400" b="1" kern="100" dirty="0">
              <a:effectLst/>
              <a:cs typeface="Times New Roman" panose="02020603050405020304" pitchFamily="18" charset="0"/>
            </a:endParaRPr>
          </a:p>
          <a:p>
            <a:pPr algn="l">
              <a:spcAft>
                <a:spcPts val="0"/>
              </a:spcAft>
            </a:pPr>
            <a:r>
              <a:rPr lang="en-US" altLang="zh-CN" sz="2400" b="1" kern="0" dirty="0">
                <a:solidFill>
                  <a:srgbClr val="000000"/>
                </a:solidFill>
                <a:effectLst/>
                <a:cs typeface="新宋体" panose="02010609030101010101" pitchFamily="49" charset="-122"/>
              </a:rPr>
              <a:t>	copy(</a:t>
            </a:r>
            <a:r>
              <a:rPr lang="en-US" altLang="zh-CN" sz="2400" b="1" kern="0" dirty="0" err="1">
                <a:solidFill>
                  <a:srgbClr val="000000"/>
                </a:solidFill>
                <a:effectLst/>
                <a:cs typeface="新宋体" panose="02010609030101010101" pitchFamily="49" charset="-122"/>
              </a:rPr>
              <a:t>lst.cbegin</a:t>
            </a:r>
            <a:r>
              <a:rPr lang="en-US" altLang="zh-CN" sz="2400" b="1" kern="0" dirty="0">
                <a:solidFill>
                  <a:srgbClr val="000000"/>
                </a:solidFill>
                <a:effectLst/>
                <a:cs typeface="新宋体" panose="02010609030101010101" pitchFamily="49" charset="-122"/>
              </a:rPr>
              <a:t>(), </a:t>
            </a:r>
            <a:r>
              <a:rPr lang="en-US" altLang="zh-CN" sz="2400" b="1" kern="0" dirty="0" err="1">
                <a:solidFill>
                  <a:srgbClr val="000000"/>
                </a:solidFill>
                <a:effectLst/>
                <a:cs typeface="新宋体" panose="02010609030101010101" pitchFamily="49" charset="-122"/>
              </a:rPr>
              <a:t>lst.cend</a:t>
            </a:r>
            <a:r>
              <a:rPr lang="en-US" altLang="zh-CN" sz="2400" b="1" kern="0" dirty="0">
                <a:solidFill>
                  <a:srgbClr val="000000"/>
                </a:solidFill>
                <a:effectLst/>
                <a:cs typeface="新宋体" panose="02010609030101010101" pitchFamily="49" charset="-122"/>
              </a:rPr>
              <a:t>(), </a:t>
            </a:r>
            <a:r>
              <a:rPr lang="en-US" altLang="zh-CN" sz="2800" b="1" kern="0" dirty="0">
                <a:solidFill>
                  <a:srgbClr val="FF0000"/>
                </a:solidFill>
                <a:effectLst/>
                <a:cs typeface="新宋体" panose="02010609030101010101" pitchFamily="49" charset="-122"/>
              </a:rPr>
              <a:t>inserter</a:t>
            </a:r>
            <a:r>
              <a:rPr lang="en-US" altLang="zh-CN" sz="2400" b="1" kern="0" dirty="0">
                <a:solidFill>
                  <a:srgbClr val="000000"/>
                </a:solidFill>
                <a:effectLst/>
                <a:cs typeface="新宋体" panose="02010609030101010101" pitchFamily="49" charset="-122"/>
              </a:rPr>
              <a:t>(lst3, lst3.begin()));</a:t>
            </a:r>
            <a:endParaRPr lang="zh-CN" altLang="zh-CN" sz="2400" b="1" kern="100" dirty="0">
              <a:effectLst/>
              <a:cs typeface="Times New Roman" panose="02020603050405020304" pitchFamily="18" charset="0"/>
            </a:endParaRPr>
          </a:p>
          <a:p>
            <a:pPr algn="l">
              <a:spcAft>
                <a:spcPts val="0"/>
              </a:spcAft>
            </a:pPr>
            <a:r>
              <a:rPr lang="en-US" altLang="zh-CN" sz="2400" b="1" kern="0" dirty="0">
                <a:solidFill>
                  <a:srgbClr val="000000"/>
                </a:solidFill>
                <a:effectLst/>
                <a:cs typeface="新宋体" panose="02010609030101010101" pitchFamily="49" charset="-122"/>
              </a:rPr>
              <a:t>	copy(</a:t>
            </a:r>
            <a:r>
              <a:rPr lang="en-US" altLang="zh-CN" sz="2400" b="1" kern="0" dirty="0" err="1">
                <a:solidFill>
                  <a:srgbClr val="000000"/>
                </a:solidFill>
                <a:effectLst/>
                <a:cs typeface="新宋体" panose="02010609030101010101" pitchFamily="49" charset="-122"/>
              </a:rPr>
              <a:t>lst.cbegin</a:t>
            </a:r>
            <a:r>
              <a:rPr lang="en-US" altLang="zh-CN" sz="2400" b="1" kern="0" dirty="0">
                <a:solidFill>
                  <a:srgbClr val="000000"/>
                </a:solidFill>
                <a:effectLst/>
                <a:cs typeface="新宋体" panose="02010609030101010101" pitchFamily="49" charset="-122"/>
              </a:rPr>
              <a:t>(), </a:t>
            </a:r>
            <a:r>
              <a:rPr lang="en-US" altLang="zh-CN" sz="2400" b="1" kern="0" dirty="0" err="1">
                <a:solidFill>
                  <a:srgbClr val="000000"/>
                </a:solidFill>
                <a:effectLst/>
                <a:cs typeface="新宋体" panose="02010609030101010101" pitchFamily="49" charset="-122"/>
              </a:rPr>
              <a:t>lst.cend</a:t>
            </a:r>
            <a:r>
              <a:rPr lang="en-US" altLang="zh-CN" sz="2400" b="1" kern="0" dirty="0">
                <a:solidFill>
                  <a:srgbClr val="000000"/>
                </a:solidFill>
                <a:effectLst/>
                <a:cs typeface="新宋体" panose="02010609030101010101" pitchFamily="49" charset="-122"/>
              </a:rPr>
              <a:t>(), </a:t>
            </a:r>
            <a:r>
              <a:rPr lang="en-US" altLang="zh-CN" sz="2800" b="1" kern="0" dirty="0" err="1">
                <a:solidFill>
                  <a:srgbClr val="FF0000"/>
                </a:solidFill>
                <a:effectLst/>
                <a:cs typeface="新宋体" panose="02010609030101010101" pitchFamily="49" charset="-122"/>
              </a:rPr>
              <a:t>front_inserter</a:t>
            </a:r>
            <a:r>
              <a:rPr lang="en-US" altLang="zh-CN" sz="2400" b="1" kern="0" dirty="0">
                <a:solidFill>
                  <a:srgbClr val="000000"/>
                </a:solidFill>
                <a:effectLst/>
                <a:cs typeface="新宋体" panose="02010609030101010101" pitchFamily="49" charset="-122"/>
              </a:rPr>
              <a:t>(lst4));</a:t>
            </a:r>
            <a:endParaRPr lang="zh-CN" altLang="zh-CN" sz="2400" b="1" kern="100" dirty="0">
              <a:effectLst/>
              <a:cs typeface="Times New Roman" panose="02020603050405020304" pitchFamily="18" charset="0"/>
            </a:endParaRPr>
          </a:p>
          <a:p>
            <a:pPr algn="l">
              <a:spcAft>
                <a:spcPts val="0"/>
              </a:spcAft>
            </a:pPr>
            <a:r>
              <a:rPr lang="en-US" altLang="zh-CN" sz="2400" b="1" kern="0" dirty="0">
                <a:solidFill>
                  <a:srgbClr val="000000"/>
                </a:solidFill>
                <a:effectLst/>
                <a:cs typeface="新宋体" panose="02010609030101010101" pitchFamily="49" charset="-122"/>
              </a:rPr>
              <a:t>	</a:t>
            </a:r>
            <a:r>
              <a:rPr lang="en-US" altLang="zh-CN" sz="2400" b="1" kern="0" dirty="0">
                <a:solidFill>
                  <a:srgbClr val="008000"/>
                </a:solidFill>
                <a:effectLst/>
                <a:cs typeface="新宋体" panose="02010609030101010101" pitchFamily="49" charset="-122"/>
              </a:rPr>
              <a:t>// </a:t>
            </a:r>
            <a:r>
              <a:rPr lang="zh-CN" altLang="zh-CN" sz="2400" b="1" kern="0" dirty="0">
                <a:solidFill>
                  <a:srgbClr val="008000"/>
                </a:solidFill>
                <a:effectLst/>
                <a:cs typeface="新宋体" panose="02010609030101010101" pitchFamily="49" charset="-122"/>
              </a:rPr>
              <a:t>执行完后，</a:t>
            </a:r>
            <a:r>
              <a:rPr lang="en-US" altLang="zh-CN" sz="2400" b="1" kern="0" dirty="0" err="1">
                <a:solidFill>
                  <a:srgbClr val="008000"/>
                </a:solidFill>
                <a:effectLst/>
                <a:cs typeface="新宋体" panose="02010609030101010101" pitchFamily="49" charset="-122"/>
              </a:rPr>
              <a:t>lst</a:t>
            </a:r>
            <a:r>
              <a:rPr lang="zh-CN" altLang="zh-CN" sz="2400" b="1" kern="0" dirty="0">
                <a:solidFill>
                  <a:srgbClr val="008000"/>
                </a:solidFill>
                <a:effectLst/>
                <a:cs typeface="新宋体" panose="02010609030101010101" pitchFamily="49" charset="-122"/>
              </a:rPr>
              <a:t>内容不变</a:t>
            </a:r>
            <a:endParaRPr lang="zh-CN" altLang="zh-CN" sz="2400" b="1" kern="100" dirty="0">
              <a:effectLst/>
              <a:cs typeface="Times New Roman" panose="02020603050405020304" pitchFamily="18" charset="0"/>
            </a:endParaRPr>
          </a:p>
          <a:p>
            <a:pPr algn="l">
              <a:spcAft>
                <a:spcPts val="0"/>
              </a:spcAft>
            </a:pPr>
            <a:r>
              <a:rPr lang="en-US" altLang="zh-CN" sz="2400" b="1" kern="0" dirty="0">
                <a:solidFill>
                  <a:srgbClr val="000000"/>
                </a:solidFill>
                <a:effectLst/>
                <a:cs typeface="新宋体" panose="02010609030101010101" pitchFamily="49" charset="-122"/>
              </a:rPr>
              <a:t>	</a:t>
            </a:r>
            <a:r>
              <a:rPr lang="en-US" altLang="zh-CN" sz="2400" b="1" kern="0" dirty="0">
                <a:solidFill>
                  <a:srgbClr val="008000"/>
                </a:solidFill>
                <a:effectLst/>
                <a:cs typeface="新宋体" panose="02010609030101010101" pitchFamily="49" charset="-122"/>
              </a:rPr>
              <a:t>// lst2</a:t>
            </a:r>
            <a:r>
              <a:rPr lang="zh-CN" altLang="zh-CN" sz="2400" b="1" kern="0" dirty="0">
                <a:solidFill>
                  <a:srgbClr val="008000"/>
                </a:solidFill>
                <a:effectLst/>
                <a:cs typeface="新宋体" panose="02010609030101010101" pitchFamily="49" charset="-122"/>
              </a:rPr>
              <a:t>包含</a:t>
            </a:r>
            <a:r>
              <a:rPr lang="en-US" altLang="zh-CN" sz="2400" b="1" kern="0" dirty="0">
                <a:solidFill>
                  <a:srgbClr val="008000"/>
                </a:solidFill>
                <a:effectLst/>
                <a:cs typeface="新宋体" panose="02010609030101010101" pitchFamily="49" charset="-122"/>
              </a:rPr>
              <a:t>10,20,1,2,3,4,5,6,7,8,9</a:t>
            </a:r>
            <a:endParaRPr lang="zh-CN" altLang="zh-CN" sz="2400" b="1" kern="100" dirty="0">
              <a:effectLst/>
              <a:cs typeface="Times New Roman" panose="02020603050405020304" pitchFamily="18" charset="0"/>
            </a:endParaRPr>
          </a:p>
          <a:p>
            <a:pPr algn="l">
              <a:spcAft>
                <a:spcPts val="0"/>
              </a:spcAft>
            </a:pPr>
            <a:r>
              <a:rPr lang="en-US" altLang="zh-CN" sz="2400" b="1" kern="0" dirty="0">
                <a:solidFill>
                  <a:srgbClr val="000000"/>
                </a:solidFill>
                <a:effectLst/>
                <a:cs typeface="新宋体" panose="02010609030101010101" pitchFamily="49" charset="-122"/>
              </a:rPr>
              <a:t>	</a:t>
            </a:r>
            <a:r>
              <a:rPr lang="en-US" altLang="zh-CN" sz="2400" b="1" kern="0" dirty="0">
                <a:solidFill>
                  <a:srgbClr val="008000"/>
                </a:solidFill>
                <a:effectLst/>
                <a:cs typeface="新宋体" panose="02010609030101010101" pitchFamily="49" charset="-122"/>
              </a:rPr>
              <a:t>// lst3</a:t>
            </a:r>
            <a:r>
              <a:rPr lang="zh-CN" altLang="zh-CN" sz="2400" b="1" kern="0" dirty="0">
                <a:solidFill>
                  <a:srgbClr val="008000"/>
                </a:solidFill>
                <a:effectLst/>
                <a:cs typeface="新宋体" panose="02010609030101010101" pitchFamily="49" charset="-122"/>
              </a:rPr>
              <a:t>包含</a:t>
            </a:r>
            <a:r>
              <a:rPr lang="en-US" altLang="zh-CN" sz="2400" b="1" kern="0" dirty="0">
                <a:solidFill>
                  <a:srgbClr val="008000"/>
                </a:solidFill>
                <a:effectLst/>
                <a:cs typeface="新宋体" panose="02010609030101010101" pitchFamily="49" charset="-122"/>
              </a:rPr>
              <a:t>1,2,3,4,5,6,7,8,9,10,20</a:t>
            </a:r>
            <a:endParaRPr lang="zh-CN" altLang="zh-CN" sz="2400" b="1" kern="100" dirty="0">
              <a:effectLst/>
              <a:cs typeface="Times New Roman" panose="02020603050405020304" pitchFamily="18" charset="0"/>
            </a:endParaRPr>
          </a:p>
          <a:p>
            <a:pPr algn="l">
              <a:spcAft>
                <a:spcPts val="0"/>
              </a:spcAft>
            </a:pPr>
            <a:r>
              <a:rPr lang="en-US" altLang="zh-CN" sz="2400" b="1" kern="0" dirty="0">
                <a:solidFill>
                  <a:srgbClr val="000000"/>
                </a:solidFill>
                <a:effectLst/>
                <a:cs typeface="新宋体" panose="02010609030101010101" pitchFamily="49" charset="-122"/>
              </a:rPr>
              <a:t>	</a:t>
            </a:r>
            <a:r>
              <a:rPr lang="en-US" altLang="zh-CN" sz="2400" b="1" kern="0" dirty="0">
                <a:solidFill>
                  <a:srgbClr val="008000"/>
                </a:solidFill>
                <a:effectLst/>
                <a:cs typeface="新宋体" panose="02010609030101010101" pitchFamily="49" charset="-122"/>
              </a:rPr>
              <a:t>// lst4</a:t>
            </a:r>
            <a:r>
              <a:rPr lang="zh-CN" altLang="zh-CN" sz="2400" b="1" kern="0" dirty="0">
                <a:solidFill>
                  <a:srgbClr val="008000"/>
                </a:solidFill>
                <a:effectLst/>
                <a:cs typeface="新宋体" panose="02010609030101010101" pitchFamily="49" charset="-122"/>
              </a:rPr>
              <a:t>包含</a:t>
            </a:r>
            <a:r>
              <a:rPr lang="en-US" altLang="zh-CN" sz="2400" b="1" kern="0" dirty="0">
                <a:solidFill>
                  <a:srgbClr val="008000"/>
                </a:solidFill>
                <a:effectLst/>
                <a:cs typeface="新宋体" panose="02010609030101010101" pitchFamily="49" charset="-122"/>
              </a:rPr>
              <a:t>9,8,7,6,5,4,3,2,1,10,20</a:t>
            </a:r>
            <a:endParaRPr lang="zh-CN" altLang="zh-CN" sz="2400" b="1" kern="100" dirty="0">
              <a:effectLst/>
              <a:cs typeface="Times New Roman" panose="02020603050405020304" pitchFamily="18" charset="0"/>
            </a:endParaRPr>
          </a:p>
          <a:p>
            <a:pPr algn="l">
              <a:spcAft>
                <a:spcPts val="0"/>
              </a:spcAft>
            </a:pPr>
            <a:r>
              <a:rPr lang="en-US" altLang="zh-CN" sz="2400" b="1" kern="0" dirty="0">
                <a:solidFill>
                  <a:srgbClr val="000000"/>
                </a:solidFill>
                <a:effectLst/>
                <a:cs typeface="新宋体" panose="02010609030101010101" pitchFamily="49" charset="-122"/>
              </a:rPr>
              <a:t>	</a:t>
            </a:r>
            <a:r>
              <a:rPr lang="en-US" altLang="zh-CN" sz="2400" b="1" kern="0" dirty="0">
                <a:solidFill>
                  <a:srgbClr val="0000FF"/>
                </a:solidFill>
                <a:effectLst/>
                <a:cs typeface="新宋体" panose="02010609030101010101" pitchFamily="49" charset="-122"/>
              </a:rPr>
              <a:t>return</a:t>
            </a:r>
            <a:r>
              <a:rPr lang="en-US" altLang="zh-CN" sz="2400" b="1" kern="0" dirty="0">
                <a:solidFill>
                  <a:srgbClr val="000000"/>
                </a:solidFill>
                <a:effectLst/>
                <a:cs typeface="新宋体" panose="02010609030101010101" pitchFamily="49" charset="-122"/>
              </a:rPr>
              <a:t> 0;</a:t>
            </a:r>
            <a:endParaRPr lang="zh-CN" altLang="zh-CN" sz="2400" b="1" kern="100" dirty="0">
              <a:effectLst/>
              <a:cs typeface="Times New Roman" panose="02020603050405020304" pitchFamily="18" charset="0"/>
            </a:endParaRPr>
          </a:p>
          <a:p>
            <a:r>
              <a:rPr lang="en-US" altLang="zh-CN" sz="2400" b="1" kern="0" dirty="0">
                <a:solidFill>
                  <a:srgbClr val="000000"/>
                </a:solidFill>
                <a:effectLst/>
                <a:cs typeface="新宋体" panose="02010609030101010101" pitchFamily="49" charset="-122"/>
              </a:rPr>
              <a:t>}</a:t>
            </a:r>
            <a:endParaRPr lang="zh-CN" altLang="zh-CN" sz="2400" b="1" kern="100" dirty="0">
              <a:effectLst/>
              <a:cs typeface="Times New Roman" panose="02020603050405020304" pitchFamily="18" charset="0"/>
            </a:endParaRPr>
          </a:p>
          <a:p>
            <a:endParaRPr lang="zh-CN" altLang="en-US" sz="2400" b="1" dirty="0"/>
          </a:p>
        </p:txBody>
      </p:sp>
    </p:spTree>
    <p:extLst>
      <p:ext uri="{BB962C8B-B14F-4D97-AF65-F5344CB8AC3E}">
        <p14:creationId xmlns:p14="http://schemas.microsoft.com/office/powerpoint/2010/main" val="10609958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第十五章 再论</a:t>
            </a:r>
            <a:r>
              <a:rPr lang="en-US" altLang="zh-CN" b="1" dirty="0"/>
              <a:t>C++</a:t>
            </a:r>
            <a:r>
              <a:rPr lang="zh-CN" altLang="en-US" b="1" dirty="0"/>
              <a:t>中的多态</a:t>
            </a:r>
            <a:endParaRPr lang="zh-CN" altLang="en-US" dirty="0"/>
          </a:p>
        </p:txBody>
      </p:sp>
      <p:sp>
        <p:nvSpPr>
          <p:cNvPr id="3" name="内容占位符 2"/>
          <p:cNvSpPr>
            <a:spLocks noGrp="1"/>
          </p:cNvSpPr>
          <p:nvPr>
            <p:ph idx="1"/>
          </p:nvPr>
        </p:nvSpPr>
        <p:spPr/>
        <p:txBody>
          <a:bodyPr/>
          <a:lstStyle/>
          <a:p>
            <a:pPr marL="457200" indent="-457200">
              <a:buFont typeface="Wingdings" panose="05000000000000000000" pitchFamily="2" charset="2"/>
              <a:buChar char="n"/>
            </a:pPr>
            <a:r>
              <a:rPr lang="zh-CN" altLang="en-US" b="1" dirty="0"/>
              <a:t>单一继承</a:t>
            </a:r>
          </a:p>
          <a:p>
            <a:r>
              <a:rPr lang="zh-CN" altLang="en-US" dirty="0"/>
              <a:t>继承一个父类，这种继承称为单一继承，一般情况尽量使用单一继承，使用多重继承容易造成混乱易出问题</a:t>
            </a:r>
          </a:p>
          <a:p>
            <a:pPr marL="457200" indent="-457200">
              <a:buFont typeface="Wingdings" panose="05000000000000000000" pitchFamily="2" charset="2"/>
              <a:buChar char="n"/>
            </a:pPr>
            <a:r>
              <a:rPr lang="zh-CN" altLang="en-US" b="1" dirty="0"/>
              <a:t>多重继承</a:t>
            </a:r>
          </a:p>
          <a:p>
            <a:r>
              <a:rPr lang="zh-CN" altLang="en-US" dirty="0"/>
              <a:t>继承多个父类，类与类之间要用逗号隔开，类名之前要有继承权限，假使两个或两个基类都有某变量或函数，在子类中调用时需要加类名限定符如</a:t>
            </a:r>
            <a:r>
              <a:rPr lang="en-US" altLang="zh-CN" dirty="0" err="1"/>
              <a:t>c.a</a:t>
            </a:r>
            <a:r>
              <a:rPr lang="en-US" altLang="zh-CN" dirty="0"/>
              <a:t>::</a:t>
            </a:r>
            <a:r>
              <a:rPr lang="en-US" altLang="zh-CN" dirty="0" err="1"/>
              <a:t>i</a:t>
            </a:r>
            <a:r>
              <a:rPr lang="en-US" altLang="zh-CN" dirty="0"/>
              <a:t> = 1</a:t>
            </a:r>
            <a:r>
              <a:rPr lang="zh-CN" altLang="en-US" dirty="0" smtClean="0"/>
              <a:t>；</a:t>
            </a:r>
            <a:endParaRPr lang="zh-CN" altLang="en-US" dirty="0"/>
          </a:p>
        </p:txBody>
      </p:sp>
    </p:spTree>
    <p:extLst>
      <p:ext uri="{BB962C8B-B14F-4D97-AF65-F5344CB8AC3E}">
        <p14:creationId xmlns:p14="http://schemas.microsoft.com/office/powerpoint/2010/main" val="25597584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第十五章 再论</a:t>
            </a:r>
            <a:r>
              <a:rPr lang="en-US" altLang="zh-CN" b="1" dirty="0"/>
              <a:t>C++</a:t>
            </a:r>
            <a:r>
              <a:rPr lang="zh-CN" altLang="en-US" b="1" dirty="0"/>
              <a:t>中的多态</a:t>
            </a:r>
            <a:endParaRPr lang="zh-CN" altLang="en-US" dirty="0"/>
          </a:p>
        </p:txBody>
      </p:sp>
      <p:sp>
        <p:nvSpPr>
          <p:cNvPr id="3" name="内容占位符 2"/>
          <p:cNvSpPr>
            <a:spLocks noGrp="1"/>
          </p:cNvSpPr>
          <p:nvPr>
            <p:ph idx="1"/>
          </p:nvPr>
        </p:nvSpPr>
        <p:spPr/>
        <p:txBody>
          <a:bodyPr/>
          <a:lstStyle/>
          <a:p>
            <a:pPr marL="457200" indent="-457200">
              <a:lnSpc>
                <a:spcPct val="150000"/>
              </a:lnSpc>
              <a:buFont typeface="Wingdings" panose="05000000000000000000" pitchFamily="2" charset="2"/>
              <a:buChar char="n"/>
            </a:pPr>
            <a:r>
              <a:rPr lang="zh-CN" altLang="en-US" b="1" dirty="0">
                <a:effectLst/>
              </a:rPr>
              <a:t>菱形继承</a:t>
            </a:r>
          </a:p>
          <a:p>
            <a:r>
              <a:rPr lang="zh-CN" altLang="en-US" b="1" dirty="0">
                <a:effectLst/>
              </a:rPr>
              <a:t>多重继承掺杂隔代继承</a:t>
            </a:r>
            <a:r>
              <a:rPr lang="en-US" altLang="zh-CN" b="1" dirty="0">
                <a:effectLst/>
              </a:rPr>
              <a:t>1-n-1</a:t>
            </a:r>
            <a:r>
              <a:rPr lang="zh-CN" altLang="en-US" b="1" dirty="0">
                <a:effectLst/>
              </a:rPr>
              <a:t>模式，此时需要用到虚继承，例如 </a:t>
            </a:r>
            <a:r>
              <a:rPr lang="en-US" altLang="zh-CN" b="1" dirty="0">
                <a:effectLst/>
              </a:rPr>
              <a:t>B</a:t>
            </a:r>
            <a:r>
              <a:rPr lang="zh-CN" altLang="en-US" b="1" dirty="0">
                <a:effectLst/>
              </a:rPr>
              <a:t>，</a:t>
            </a:r>
            <a:r>
              <a:rPr lang="en-US" altLang="zh-CN" b="1" dirty="0">
                <a:effectLst/>
              </a:rPr>
              <a:t>C</a:t>
            </a:r>
            <a:r>
              <a:rPr lang="zh-CN" altLang="en-US" b="1" dirty="0">
                <a:effectLst/>
              </a:rPr>
              <a:t>虚拟继承于</a:t>
            </a:r>
            <a:r>
              <a:rPr lang="en-US" altLang="zh-CN" b="1" dirty="0">
                <a:effectLst/>
              </a:rPr>
              <a:t>A</a:t>
            </a:r>
            <a:r>
              <a:rPr lang="zh-CN" altLang="en-US" b="1" dirty="0">
                <a:effectLst/>
              </a:rPr>
              <a:t>，</a:t>
            </a:r>
            <a:r>
              <a:rPr lang="en-US" altLang="zh-CN" b="1" dirty="0">
                <a:effectLst/>
              </a:rPr>
              <a:t>D</a:t>
            </a:r>
            <a:r>
              <a:rPr lang="zh-CN" altLang="en-US" b="1" dirty="0">
                <a:effectLst/>
              </a:rPr>
              <a:t>再多重继承</a:t>
            </a:r>
            <a:r>
              <a:rPr lang="en-US" altLang="zh-CN" b="1" dirty="0">
                <a:effectLst/>
              </a:rPr>
              <a:t>B</a:t>
            </a:r>
            <a:r>
              <a:rPr lang="zh-CN" altLang="en-US" b="1" dirty="0">
                <a:effectLst/>
              </a:rPr>
              <a:t>，</a:t>
            </a:r>
            <a:r>
              <a:rPr lang="en-US" altLang="zh-CN" b="1" dirty="0">
                <a:effectLst/>
              </a:rPr>
              <a:t>C</a:t>
            </a:r>
            <a:r>
              <a:rPr lang="zh-CN" altLang="en-US" b="1" dirty="0">
                <a:effectLst/>
              </a:rPr>
              <a:t>，否则会出错</a:t>
            </a:r>
          </a:p>
          <a:p>
            <a:pPr marL="457200" indent="-457200">
              <a:buFont typeface="Wingdings" panose="05000000000000000000" pitchFamily="2" charset="2"/>
              <a:buChar char="n"/>
            </a:pPr>
            <a:r>
              <a:rPr lang="zh-CN" altLang="en-US" b="1" dirty="0">
                <a:effectLst/>
              </a:rPr>
              <a:t>继承权限</a:t>
            </a:r>
          </a:p>
          <a:p>
            <a:r>
              <a:rPr lang="zh-CN" altLang="en-US" b="1" dirty="0">
                <a:effectLst/>
              </a:rPr>
              <a:t>继承方式规定了如何访问继承的基类的成员。</a:t>
            </a:r>
            <a:br>
              <a:rPr lang="zh-CN" altLang="en-US" b="1" dirty="0">
                <a:effectLst/>
              </a:rPr>
            </a:br>
            <a:r>
              <a:rPr lang="zh-CN" altLang="en-US" b="1" dirty="0">
                <a:effectLst/>
              </a:rPr>
              <a:t>继承方式指定了派生类成员以及类外对象对于从基类继承来的成员的访问</a:t>
            </a:r>
            <a:r>
              <a:rPr lang="zh-CN" altLang="en-US" b="1" dirty="0" smtClean="0">
                <a:effectLst/>
              </a:rPr>
              <a:t>权限</a:t>
            </a:r>
            <a:endParaRPr lang="zh-CN" altLang="en-US" b="1" dirty="0">
              <a:effectLst/>
            </a:endParaRPr>
          </a:p>
        </p:txBody>
      </p:sp>
    </p:spTree>
    <p:extLst>
      <p:ext uri="{BB962C8B-B14F-4D97-AF65-F5344CB8AC3E}">
        <p14:creationId xmlns:p14="http://schemas.microsoft.com/office/powerpoint/2010/main" val="6250063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第十五章 再论</a:t>
            </a:r>
            <a:r>
              <a:rPr lang="en-US" altLang="zh-CN" b="1" dirty="0"/>
              <a:t>C++</a:t>
            </a:r>
            <a:r>
              <a:rPr lang="zh-CN" altLang="en-US" b="1" dirty="0"/>
              <a:t>中的多态</a:t>
            </a:r>
            <a:endParaRPr lang="zh-CN" altLang="en-US" dirty="0"/>
          </a:p>
        </p:txBody>
      </p:sp>
      <p:sp>
        <p:nvSpPr>
          <p:cNvPr id="4" name="内容占位符 3"/>
          <p:cNvSpPr>
            <a:spLocks noGrp="1"/>
          </p:cNvSpPr>
          <p:nvPr>
            <p:ph idx="1"/>
          </p:nvPr>
        </p:nvSpPr>
        <p:spPr>
          <a:xfrm>
            <a:off x="457200" y="1007314"/>
            <a:ext cx="8075240" cy="5662046"/>
          </a:xfrm>
        </p:spPr>
        <p:txBody>
          <a:bodyPr/>
          <a:lstStyle/>
          <a:p>
            <a:pPr marL="457200" indent="-457200">
              <a:buFont typeface="Wingdings" panose="05000000000000000000" pitchFamily="2" charset="2"/>
              <a:buChar char="n"/>
            </a:pPr>
            <a:r>
              <a:rPr lang="zh-CN" altLang="en-US" b="1" dirty="0">
                <a:solidFill>
                  <a:srgbClr val="FF0000"/>
                </a:solidFill>
                <a:effectLst/>
              </a:rPr>
              <a:t>多态</a:t>
            </a:r>
          </a:p>
          <a:p>
            <a:pPr marL="457200" indent="-457200">
              <a:buFont typeface="Wingdings" panose="05000000000000000000" pitchFamily="2" charset="2"/>
              <a:buChar char="u"/>
            </a:pPr>
            <a:r>
              <a:rPr lang="zh-CN" altLang="en-US" sz="2800" b="1" dirty="0" smtClean="0">
                <a:effectLst/>
              </a:rPr>
              <a:t>可以</a:t>
            </a:r>
            <a:r>
              <a:rPr lang="zh-CN" altLang="en-US" sz="2800" b="1" dirty="0">
                <a:effectLst/>
              </a:rPr>
              <a:t>简单概括为“一个接口，多种方法”，即用的是同一个接口，但是效果各不</a:t>
            </a:r>
            <a:r>
              <a:rPr lang="zh-CN" altLang="en-US" sz="2800" b="1" dirty="0" smtClean="0">
                <a:effectLst/>
              </a:rPr>
              <a:t>相同。</a:t>
            </a:r>
            <a:endParaRPr lang="en-US" altLang="zh-CN" sz="2800" b="1" dirty="0" smtClean="0">
              <a:effectLst/>
            </a:endParaRPr>
          </a:p>
          <a:p>
            <a:pPr marL="457200" indent="-457200">
              <a:buFont typeface="Wingdings" panose="05000000000000000000" pitchFamily="2" charset="2"/>
              <a:buChar char="u"/>
            </a:pPr>
            <a:endParaRPr lang="en-US" altLang="zh-CN" sz="2800" b="1" dirty="0" smtClean="0">
              <a:effectLst/>
            </a:endParaRPr>
          </a:p>
          <a:p>
            <a:pPr marL="457200" indent="-457200">
              <a:buFont typeface="Wingdings" panose="05000000000000000000" pitchFamily="2" charset="2"/>
              <a:buChar char="u"/>
            </a:pPr>
            <a:r>
              <a:rPr lang="zh-CN" altLang="en-US" sz="2800" b="1" dirty="0" smtClean="0">
                <a:effectLst/>
              </a:rPr>
              <a:t>多态</a:t>
            </a:r>
            <a:r>
              <a:rPr lang="zh-CN" altLang="en-US" sz="2800" b="1" dirty="0">
                <a:effectLst/>
              </a:rPr>
              <a:t>有两种形式的多态，一种是静态多态，一种是动态</a:t>
            </a:r>
            <a:r>
              <a:rPr lang="zh-CN" altLang="en-US" sz="2800" b="1" dirty="0" smtClean="0">
                <a:effectLst/>
              </a:rPr>
              <a:t>多态</a:t>
            </a:r>
            <a:endParaRPr lang="en-US" altLang="zh-CN" sz="2800" b="1" dirty="0" smtClean="0">
              <a:effectLst/>
            </a:endParaRPr>
          </a:p>
          <a:p>
            <a:pPr marL="457200" indent="-457200">
              <a:buFont typeface="Wingdings" panose="05000000000000000000" pitchFamily="2" charset="2"/>
              <a:buChar char="u"/>
            </a:pPr>
            <a:r>
              <a:rPr lang="zh-CN" altLang="en-US" sz="2800" b="1" dirty="0">
                <a:effectLst/>
              </a:rPr>
              <a:t>静态多态：静态多态其实</a:t>
            </a:r>
            <a:r>
              <a:rPr lang="zh-CN" altLang="en-US" sz="2800" b="1" dirty="0" smtClean="0">
                <a:effectLst/>
              </a:rPr>
              <a:t>就是重载和泛</a:t>
            </a:r>
            <a:r>
              <a:rPr lang="zh-CN" altLang="en-US" sz="2800" b="1" dirty="0">
                <a:effectLst/>
              </a:rPr>
              <a:t>型，在静态编译的时候实现多态</a:t>
            </a:r>
            <a:r>
              <a:rPr lang="zh-CN" altLang="en-US" sz="2800" b="1" dirty="0" smtClean="0">
                <a:effectLst/>
              </a:rPr>
              <a:t>。</a:t>
            </a:r>
            <a:endParaRPr lang="en-US" altLang="zh-CN" sz="2800" b="1" dirty="0" smtClean="0">
              <a:effectLst/>
            </a:endParaRPr>
          </a:p>
          <a:p>
            <a:pPr marL="457200" indent="-457200">
              <a:buFont typeface="Wingdings" panose="05000000000000000000" pitchFamily="2" charset="2"/>
              <a:buChar char="u"/>
            </a:pPr>
            <a:r>
              <a:rPr lang="zh-CN" altLang="en-US" sz="2800" b="1" dirty="0" smtClean="0">
                <a:effectLst/>
              </a:rPr>
              <a:t>动态</a:t>
            </a:r>
            <a:r>
              <a:rPr lang="zh-CN" altLang="en-US" sz="2800" b="1" dirty="0">
                <a:effectLst/>
              </a:rPr>
              <a:t>多态：动态多态就是在程序运行过程中，拿着父类的指针去访问子类的对象</a:t>
            </a:r>
            <a:r>
              <a:rPr lang="zh-CN" altLang="en-US" sz="2800" b="1" dirty="0" smtClean="0">
                <a:effectLst/>
              </a:rPr>
              <a:t>。</a:t>
            </a:r>
            <a:endParaRPr lang="zh-CN" altLang="en-US" sz="2800" b="1" dirty="0">
              <a:effectLst/>
            </a:endParaRPr>
          </a:p>
        </p:txBody>
      </p:sp>
    </p:spTree>
    <p:extLst>
      <p:ext uri="{BB962C8B-B14F-4D97-AF65-F5344CB8AC3E}">
        <p14:creationId xmlns:p14="http://schemas.microsoft.com/office/powerpoint/2010/main" val="31797268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第十五章 再论</a:t>
            </a:r>
            <a:r>
              <a:rPr lang="en-US" altLang="zh-CN" b="1" dirty="0"/>
              <a:t>C++</a:t>
            </a:r>
            <a:r>
              <a:rPr lang="zh-CN" altLang="en-US" b="1" dirty="0"/>
              <a:t>中的多态</a:t>
            </a:r>
            <a:endParaRPr lang="zh-CN" altLang="en-US" dirty="0"/>
          </a:p>
        </p:txBody>
      </p:sp>
      <p:sp>
        <p:nvSpPr>
          <p:cNvPr id="3" name="内容占位符 2"/>
          <p:cNvSpPr>
            <a:spLocks noGrp="1"/>
          </p:cNvSpPr>
          <p:nvPr>
            <p:ph idx="1"/>
          </p:nvPr>
        </p:nvSpPr>
        <p:spPr/>
        <p:txBody>
          <a:bodyPr/>
          <a:lstStyle/>
          <a:p>
            <a:pPr marL="457200" indent="-457200" latinLnBrk="1">
              <a:buFont typeface="Wingdings" panose="05000000000000000000" pitchFamily="2" charset="2"/>
              <a:buChar char="n"/>
            </a:pPr>
            <a:r>
              <a:rPr lang="zh-CN" altLang="en-US" sz="2800" b="1" dirty="0">
                <a:effectLst/>
              </a:rPr>
              <a:t>静态多态</a:t>
            </a:r>
            <a:r>
              <a:rPr lang="zh-CN" altLang="en-US" sz="2800" b="1" dirty="0" smtClean="0">
                <a:effectLst/>
              </a:rPr>
              <a:t>：编译器</a:t>
            </a:r>
            <a:r>
              <a:rPr lang="zh-CN" altLang="en-US" sz="2800" b="1" dirty="0">
                <a:effectLst/>
              </a:rPr>
              <a:t>在编译期间完成的，编译器根据函数实参的类型</a:t>
            </a:r>
            <a:r>
              <a:rPr lang="en-US" altLang="zh-CN" sz="2800" b="1" dirty="0">
                <a:effectLst/>
              </a:rPr>
              <a:t>(</a:t>
            </a:r>
            <a:r>
              <a:rPr lang="zh-CN" altLang="en-US" sz="2800" b="1" dirty="0">
                <a:effectLst/>
              </a:rPr>
              <a:t>可能会进行隐式类型转换</a:t>
            </a:r>
            <a:r>
              <a:rPr lang="en-US" altLang="zh-CN" sz="2800" b="1" dirty="0">
                <a:effectLst/>
              </a:rPr>
              <a:t>)</a:t>
            </a:r>
            <a:r>
              <a:rPr lang="zh-CN" altLang="en-US" sz="2800" b="1" dirty="0">
                <a:effectLst/>
              </a:rPr>
              <a:t>，可推断出要调用那个函数，如果有对应的函数就调用该函数，否则出现编译错误</a:t>
            </a:r>
            <a:r>
              <a:rPr lang="zh-CN" altLang="en-US" sz="2800" b="1" dirty="0" smtClean="0">
                <a:effectLst/>
              </a:rPr>
              <a:t>。</a:t>
            </a:r>
            <a:endParaRPr lang="en-US" altLang="zh-CN" sz="2800" b="1" dirty="0" smtClean="0">
              <a:effectLst/>
            </a:endParaRPr>
          </a:p>
          <a:p>
            <a:pPr marL="457200" indent="-457200" latinLnBrk="1">
              <a:buFont typeface="Wingdings" panose="05000000000000000000" pitchFamily="2" charset="2"/>
              <a:buChar char="n"/>
            </a:pPr>
            <a:endParaRPr lang="zh-CN" altLang="en-US" sz="2800" b="1" dirty="0">
              <a:effectLst/>
            </a:endParaRPr>
          </a:p>
          <a:p>
            <a:pPr marL="457200" indent="-457200" latinLnBrk="1">
              <a:buFont typeface="Wingdings" panose="05000000000000000000" pitchFamily="2" charset="2"/>
              <a:buChar char="u"/>
            </a:pPr>
            <a:r>
              <a:rPr lang="zh-CN" altLang="en-US" sz="2800" b="1" dirty="0">
                <a:effectLst/>
              </a:rPr>
              <a:t>函数</a:t>
            </a:r>
            <a:r>
              <a:rPr lang="zh-CN" altLang="en-US" sz="2800" b="1" dirty="0" smtClean="0">
                <a:effectLst/>
              </a:rPr>
              <a:t>重载：编译器</a:t>
            </a:r>
            <a:r>
              <a:rPr lang="zh-CN" altLang="en-US" sz="2800" b="1" dirty="0">
                <a:effectLst/>
              </a:rPr>
              <a:t>根据函数不同的参数表，对同名函数的名称做修饰，然后这些同名函数就成了不同的</a:t>
            </a:r>
            <a:r>
              <a:rPr lang="zh-CN" altLang="en-US" sz="2800" b="1" dirty="0" smtClean="0">
                <a:effectLst/>
              </a:rPr>
              <a:t>函数。</a:t>
            </a:r>
            <a:r>
              <a:rPr lang="zh-CN" altLang="en-US" sz="2800" b="1" dirty="0">
                <a:effectLst/>
              </a:rPr>
              <a:t>函数的调用，在编译器间就已经确定</a:t>
            </a:r>
            <a:r>
              <a:rPr lang="zh-CN" altLang="en-US" sz="2800" b="1" dirty="0" smtClean="0">
                <a:effectLst/>
              </a:rPr>
              <a:t>了。</a:t>
            </a:r>
            <a:endParaRPr lang="zh-CN" altLang="en-US" sz="2800" b="1" dirty="0">
              <a:effectLst/>
            </a:endParaRPr>
          </a:p>
          <a:p>
            <a:pPr marL="457200" indent="-457200" latinLnBrk="1">
              <a:buFont typeface="Wingdings" panose="05000000000000000000" pitchFamily="2" charset="2"/>
              <a:buChar char="u"/>
            </a:pPr>
            <a:r>
              <a:rPr lang="zh-CN" altLang="en-US" sz="2800" b="1" dirty="0">
                <a:effectLst/>
              </a:rPr>
              <a:t>泛型</a:t>
            </a:r>
            <a:r>
              <a:rPr lang="zh-CN" altLang="en-US" sz="2800" b="1" dirty="0" smtClean="0">
                <a:effectLst/>
              </a:rPr>
              <a:t>编程：泛</a:t>
            </a:r>
            <a:r>
              <a:rPr lang="zh-CN" altLang="en-US" sz="2800" b="1" dirty="0">
                <a:effectLst/>
              </a:rPr>
              <a:t>型编程就是指编写独立于特定类型的代码，泛型在</a:t>
            </a:r>
            <a:r>
              <a:rPr lang="en-US" altLang="zh-CN" sz="2800" b="1" dirty="0">
                <a:effectLst/>
              </a:rPr>
              <a:t>C++</a:t>
            </a:r>
            <a:r>
              <a:rPr lang="zh-CN" altLang="en-US" sz="2800" b="1" dirty="0">
                <a:effectLst/>
              </a:rPr>
              <a:t>中的主要实现为模板函数和模板类。</a:t>
            </a:r>
            <a:endParaRPr lang="zh-CN" altLang="en-US" sz="2800" b="1" dirty="0"/>
          </a:p>
        </p:txBody>
      </p:sp>
    </p:spTree>
    <p:extLst>
      <p:ext uri="{BB962C8B-B14F-4D97-AF65-F5344CB8AC3E}">
        <p14:creationId xmlns:p14="http://schemas.microsoft.com/office/powerpoint/2010/main" val="39764242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第十五章 再论</a:t>
            </a:r>
            <a:r>
              <a:rPr lang="en-US" altLang="zh-CN" b="1" dirty="0"/>
              <a:t>C++</a:t>
            </a:r>
            <a:r>
              <a:rPr lang="zh-CN" altLang="en-US" b="1" dirty="0"/>
              <a:t>中的多态</a:t>
            </a:r>
            <a:endParaRPr lang="zh-CN" altLang="en-US" dirty="0"/>
          </a:p>
        </p:txBody>
      </p:sp>
      <p:sp>
        <p:nvSpPr>
          <p:cNvPr id="4" name="内容占位符 3"/>
          <p:cNvSpPr>
            <a:spLocks noGrp="1"/>
          </p:cNvSpPr>
          <p:nvPr>
            <p:ph idx="1"/>
          </p:nvPr>
        </p:nvSpPr>
        <p:spPr>
          <a:xfrm>
            <a:off x="457200" y="1268760"/>
            <a:ext cx="8229600" cy="5400600"/>
          </a:xfrm>
        </p:spPr>
        <p:txBody>
          <a:bodyPr/>
          <a:lstStyle/>
          <a:p>
            <a:pPr latinLnBrk="1"/>
            <a:r>
              <a:rPr lang="zh-CN" altLang="en-US" sz="2800" b="1" dirty="0">
                <a:effectLst/>
              </a:rPr>
              <a:t>泛型的特性：</a:t>
            </a:r>
          </a:p>
          <a:p>
            <a:pPr marL="514350" indent="-514350" latinLnBrk="1">
              <a:buAutoNum type="arabicPeriod"/>
            </a:pPr>
            <a:r>
              <a:rPr lang="zh-CN" altLang="en-US" sz="2800" b="1" dirty="0" smtClean="0">
                <a:effectLst/>
              </a:rPr>
              <a:t>函数</a:t>
            </a:r>
            <a:r>
              <a:rPr lang="zh-CN" altLang="en-US" sz="2800" b="1" dirty="0">
                <a:effectLst/>
              </a:rPr>
              <a:t>模板并不是真正的函数，它只是</a:t>
            </a:r>
            <a:r>
              <a:rPr lang="en-US" altLang="zh-CN" sz="2800" b="1" dirty="0">
                <a:effectLst/>
              </a:rPr>
              <a:t>C++</a:t>
            </a:r>
            <a:r>
              <a:rPr lang="zh-CN" altLang="en-US" sz="2800" b="1" dirty="0">
                <a:effectLst/>
              </a:rPr>
              <a:t>编译生成具体函数的一个模子</a:t>
            </a:r>
            <a:r>
              <a:rPr lang="zh-CN" altLang="en-US" sz="2800" b="1" dirty="0" smtClean="0">
                <a:effectLst/>
              </a:rPr>
              <a:t>。</a:t>
            </a:r>
            <a:endParaRPr lang="en-US" altLang="zh-CN" sz="2800" b="1" dirty="0" smtClean="0">
              <a:effectLst/>
            </a:endParaRPr>
          </a:p>
          <a:p>
            <a:pPr marL="514350" indent="-514350" latinLnBrk="1">
              <a:buAutoNum type="arabicPeriod"/>
            </a:pPr>
            <a:r>
              <a:rPr lang="zh-CN" altLang="en-US" sz="2800" b="1" dirty="0" smtClean="0">
                <a:effectLst/>
              </a:rPr>
              <a:t>函数</a:t>
            </a:r>
            <a:r>
              <a:rPr lang="zh-CN" altLang="en-US" sz="2800" b="1" dirty="0">
                <a:effectLst/>
              </a:rPr>
              <a:t>模板本身并不生成函数，实际生成的函数是替换函数模板的那个函数</a:t>
            </a:r>
            <a:r>
              <a:rPr lang="zh-CN" altLang="en-US" sz="2800" b="1" dirty="0" smtClean="0">
                <a:effectLst/>
              </a:rPr>
              <a:t>，这种</a:t>
            </a:r>
            <a:r>
              <a:rPr lang="zh-CN" altLang="en-US" sz="2800" b="1" dirty="0">
                <a:effectLst/>
              </a:rPr>
              <a:t>替换是编译期就绑定的</a:t>
            </a:r>
            <a:r>
              <a:rPr lang="zh-CN" altLang="en-US" sz="2800" b="1" dirty="0" smtClean="0">
                <a:effectLst/>
              </a:rPr>
              <a:t>。</a:t>
            </a:r>
            <a:endParaRPr lang="en-US" altLang="zh-CN" sz="2800" b="1" dirty="0" smtClean="0">
              <a:effectLst/>
            </a:endParaRPr>
          </a:p>
          <a:p>
            <a:pPr marL="514350" indent="-514350" latinLnBrk="1">
              <a:buAutoNum type="arabicPeriod"/>
            </a:pPr>
            <a:r>
              <a:rPr lang="zh-CN" altLang="en-US" sz="2800" b="1" dirty="0" smtClean="0">
                <a:effectLst/>
              </a:rPr>
              <a:t>函数</a:t>
            </a:r>
            <a:r>
              <a:rPr lang="zh-CN" altLang="en-US" sz="2800" b="1" dirty="0">
                <a:effectLst/>
              </a:rPr>
              <a:t>模板不是只编译一份满足多重需要，而是为每一种替换它的函数编译一份</a:t>
            </a:r>
            <a:r>
              <a:rPr lang="zh-CN" altLang="en-US" sz="2800" b="1" dirty="0" smtClean="0">
                <a:effectLst/>
              </a:rPr>
              <a:t>。</a:t>
            </a:r>
            <a:endParaRPr lang="en-US" altLang="zh-CN" sz="2800" b="1" dirty="0" smtClean="0">
              <a:effectLst/>
            </a:endParaRPr>
          </a:p>
          <a:p>
            <a:pPr marL="514350" indent="-514350" latinLnBrk="1">
              <a:buAutoNum type="arabicPeriod"/>
            </a:pPr>
            <a:r>
              <a:rPr lang="zh-CN" altLang="en-US" sz="2800" b="1" dirty="0" smtClean="0">
                <a:effectLst/>
              </a:rPr>
              <a:t>函数</a:t>
            </a:r>
            <a:r>
              <a:rPr lang="zh-CN" altLang="en-US" sz="2800" b="1" dirty="0">
                <a:effectLst/>
              </a:rPr>
              <a:t>模板不允许自动类型转换</a:t>
            </a:r>
            <a:r>
              <a:rPr lang="zh-CN" altLang="en-US" sz="2800" b="1" dirty="0" smtClean="0">
                <a:effectLst/>
              </a:rPr>
              <a:t>。</a:t>
            </a:r>
            <a:endParaRPr lang="en-US" altLang="zh-CN" sz="2800" b="1" dirty="0" smtClean="0">
              <a:effectLst/>
            </a:endParaRPr>
          </a:p>
          <a:p>
            <a:pPr marL="514350" indent="-514350" latinLnBrk="1">
              <a:buAutoNum type="arabicPeriod"/>
            </a:pPr>
            <a:r>
              <a:rPr lang="zh-CN" altLang="en-US" sz="2800" b="1" dirty="0" smtClean="0">
                <a:effectLst/>
              </a:rPr>
              <a:t>函数</a:t>
            </a:r>
            <a:r>
              <a:rPr lang="zh-CN" altLang="en-US" sz="2800" b="1" dirty="0">
                <a:effectLst/>
              </a:rPr>
              <a:t>模板不可以设置默认模板实参</a:t>
            </a:r>
            <a:r>
              <a:rPr lang="zh-CN" altLang="en-US" sz="2800" b="1" dirty="0" smtClean="0">
                <a:effectLst/>
              </a:rPr>
              <a:t>。 </a:t>
            </a:r>
            <a:endParaRPr lang="zh-CN" altLang="en-US" sz="2800" b="1" dirty="0">
              <a:effectLst/>
            </a:endParaRPr>
          </a:p>
        </p:txBody>
      </p:sp>
    </p:spTree>
    <p:extLst>
      <p:ext uri="{BB962C8B-B14F-4D97-AF65-F5344CB8AC3E}">
        <p14:creationId xmlns:p14="http://schemas.microsoft.com/office/powerpoint/2010/main" val="340247688"/>
      </p:ext>
    </p:extLst>
  </p:cSld>
  <p:clrMapOvr>
    <a:masterClrMapping/>
  </p:clrMapOvr>
  <p:timing>
    <p:tnLst>
      <p:par>
        <p:cTn id="1" dur="indefinite" restart="never" nodeType="tmRoot"/>
      </p:par>
    </p:tnLst>
  </p:timing>
</p:sld>
</file>

<file path=ppt/theme/theme1.xml><?xml version="1.0" encoding="utf-8"?>
<a:theme xmlns:a="http://schemas.openxmlformats.org/drawingml/2006/main" name="演示文稿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演示文稿1</Template>
  <TotalTime>4499</TotalTime>
  <Words>2501</Words>
  <Application>Microsoft Office PowerPoint</Application>
  <PresentationFormat>全屏显示(4:3)</PresentationFormat>
  <Paragraphs>291</Paragraphs>
  <Slides>40</Slides>
  <Notes>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40</vt:i4>
      </vt:variant>
    </vt:vector>
  </HeadingPairs>
  <TitlesOfParts>
    <vt:vector size="50" baseType="lpstr">
      <vt:lpstr>等线</vt:lpstr>
      <vt:lpstr>宋体</vt:lpstr>
      <vt:lpstr>微软雅黑</vt:lpstr>
      <vt:lpstr>微软雅黑</vt:lpstr>
      <vt:lpstr>新宋体</vt:lpstr>
      <vt:lpstr>Arial</vt:lpstr>
      <vt:lpstr>Calibri</vt:lpstr>
      <vt:lpstr>Times New Roman</vt:lpstr>
      <vt:lpstr>Wingdings</vt:lpstr>
      <vt:lpstr>演示文稿1</vt:lpstr>
      <vt:lpstr>C++程序设计与实践</vt:lpstr>
      <vt:lpstr>第十五章 再论C++中的多态</vt:lpstr>
      <vt:lpstr>第十五章 再论C++中的多态</vt:lpstr>
      <vt:lpstr>第十五章 再论C++中的多态</vt:lpstr>
      <vt:lpstr>第十五章 再论C++中的多态</vt:lpstr>
      <vt:lpstr>第十五章 再论C++中的多态</vt:lpstr>
      <vt:lpstr>第十五章 再论C++中的多态</vt:lpstr>
      <vt:lpstr>第十五章 再论C++中的多态</vt:lpstr>
      <vt:lpstr>第十五章 再论C++中的多态</vt:lpstr>
      <vt:lpstr>第十五章 再论C++中的多态</vt:lpstr>
      <vt:lpstr>第十五章 再论C++中的多态</vt:lpstr>
      <vt:lpstr>第十五章 再论C++中的多态</vt:lpstr>
      <vt:lpstr>第十五章 再论C++中的多态</vt:lpstr>
      <vt:lpstr>第十五章 再论C++中的多态</vt:lpstr>
      <vt:lpstr>C++函数对象，伪函数</vt:lpstr>
      <vt:lpstr>C++函数对象，伪函数</vt:lpstr>
      <vt:lpstr>C++函数对象，伪函数</vt:lpstr>
      <vt:lpstr>C++函数对象，伪函数</vt:lpstr>
      <vt:lpstr>C++函数对象，伪函数</vt:lpstr>
      <vt:lpstr>C++函数对象，伪函数</vt:lpstr>
      <vt:lpstr>C++函数对象，伪函数</vt:lpstr>
      <vt:lpstr>C++函数对象，伪函数</vt:lpstr>
      <vt:lpstr>C++函数对象，伪函数</vt:lpstr>
      <vt:lpstr>C++函数对象，伪函数</vt:lpstr>
      <vt:lpstr>C++函数对象，伪函数</vt:lpstr>
      <vt:lpstr>C++函数对象，伪函数</vt:lpstr>
      <vt:lpstr>C++函数对象，伪函数</vt:lpstr>
      <vt:lpstr>C++函数对象，伪函数</vt:lpstr>
      <vt:lpstr>C++函数对象，伪函数</vt:lpstr>
      <vt:lpstr>C++函数对象，伪函数</vt:lpstr>
      <vt:lpstr>C++函数对象，伪函数</vt:lpstr>
      <vt:lpstr>C++函数对象，伪函数</vt:lpstr>
      <vt:lpstr>C++函数对象，伪函数</vt:lpstr>
      <vt:lpstr>C++函数对象，伪函数</vt:lpstr>
      <vt:lpstr>C++函数对象，伪函数</vt:lpstr>
      <vt:lpstr>C++函数对象，伪函数</vt:lpstr>
      <vt:lpstr>C++函数对象，伪函数</vt:lpstr>
      <vt:lpstr>C++函数对象，伪函数</vt:lpstr>
      <vt:lpstr>课堂编程练习</vt:lpstr>
      <vt:lpstr>C++函数对象，伪函数</vt:lpstr>
    </vt:vector>
  </TitlesOfParts>
  <Company>CDUESTC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C++程序设计与实践</dc:title>
  <dc:creator>Bai Zhongjian</dc:creator>
  <cp:lastModifiedBy>赵太银</cp:lastModifiedBy>
  <cp:revision>407</cp:revision>
  <cp:lastPrinted>2019-09-18T09:07:38Z</cp:lastPrinted>
  <dcterms:created xsi:type="dcterms:W3CDTF">2012-06-13T02:30:03Z</dcterms:created>
  <dcterms:modified xsi:type="dcterms:W3CDTF">2019-11-27T11:11:38Z</dcterms:modified>
</cp:coreProperties>
</file>