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handoutMasterIdLst>
    <p:handoutMasterId r:id="rId51"/>
  </p:handoutMasterIdLst>
  <p:sldIdLst>
    <p:sldId id="256" r:id="rId2"/>
    <p:sldId id="366" r:id="rId3"/>
    <p:sldId id="368" r:id="rId4"/>
    <p:sldId id="418" r:id="rId5"/>
    <p:sldId id="367" r:id="rId6"/>
    <p:sldId id="365" r:id="rId7"/>
    <p:sldId id="369" r:id="rId8"/>
    <p:sldId id="419" r:id="rId9"/>
    <p:sldId id="423" r:id="rId10"/>
    <p:sldId id="420" r:id="rId11"/>
    <p:sldId id="373" r:id="rId12"/>
    <p:sldId id="370" r:id="rId13"/>
    <p:sldId id="424" r:id="rId14"/>
    <p:sldId id="440" r:id="rId15"/>
    <p:sldId id="441" r:id="rId16"/>
    <p:sldId id="421" r:id="rId17"/>
    <p:sldId id="422" r:id="rId18"/>
    <p:sldId id="442" r:id="rId19"/>
    <p:sldId id="453" r:id="rId20"/>
    <p:sldId id="443" r:id="rId21"/>
    <p:sldId id="447" r:id="rId22"/>
    <p:sldId id="448" r:id="rId23"/>
    <p:sldId id="449" r:id="rId24"/>
    <p:sldId id="450" r:id="rId25"/>
    <p:sldId id="444" r:id="rId26"/>
    <p:sldId id="460" r:id="rId27"/>
    <p:sldId id="445" r:id="rId28"/>
    <p:sldId id="446" r:id="rId29"/>
    <p:sldId id="459" r:id="rId30"/>
    <p:sldId id="454" r:id="rId31"/>
    <p:sldId id="455" r:id="rId32"/>
    <p:sldId id="456" r:id="rId33"/>
    <p:sldId id="457" r:id="rId34"/>
    <p:sldId id="425" r:id="rId35"/>
    <p:sldId id="427" r:id="rId36"/>
    <p:sldId id="426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8" r:id="rId45"/>
    <p:sldId id="439" r:id="rId46"/>
    <p:sldId id="451" r:id="rId47"/>
    <p:sldId id="389" r:id="rId48"/>
    <p:sldId id="452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0592" autoAdjust="0"/>
  </p:normalViewPr>
  <p:slideViewPr>
    <p:cSldViewPr>
      <p:cViewPr varScale="1">
        <p:scale>
          <a:sx n="81" d="100"/>
          <a:sy n="81" d="100"/>
        </p:scale>
        <p:origin x="124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545" cy="458122"/>
          </a:xfrm>
          <a:prstGeom prst="rect">
            <a:avLst/>
          </a:prstGeom>
        </p:spPr>
        <p:txBody>
          <a:bodyPr vert="horz" lIns="84390" tIns="42195" rIns="84390" bIns="42195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923" y="1"/>
            <a:ext cx="2971544" cy="458122"/>
          </a:xfrm>
          <a:prstGeom prst="rect">
            <a:avLst/>
          </a:prstGeom>
        </p:spPr>
        <p:txBody>
          <a:bodyPr vert="horz" lIns="84390" tIns="42195" rIns="84390" bIns="42195" rtlCol="0"/>
          <a:lstStyle>
            <a:lvl1pPr algn="r">
              <a:defRPr sz="1100"/>
            </a:lvl1pPr>
          </a:lstStyle>
          <a:p>
            <a:fld id="{C023EE87-315F-4BA5-B1B6-7E1B65EA9826}" type="datetimeFigureOut">
              <a:rPr lang="zh-CN" altLang="en-US" smtClean="0"/>
              <a:t>2019-12-04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878"/>
            <a:ext cx="2971545" cy="458122"/>
          </a:xfrm>
          <a:prstGeom prst="rect">
            <a:avLst/>
          </a:prstGeom>
        </p:spPr>
        <p:txBody>
          <a:bodyPr vert="horz" lIns="84390" tIns="42195" rIns="84390" bIns="42195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923" y="8685878"/>
            <a:ext cx="2971544" cy="458122"/>
          </a:xfrm>
          <a:prstGeom prst="rect">
            <a:avLst/>
          </a:prstGeom>
        </p:spPr>
        <p:txBody>
          <a:bodyPr vert="horz" lIns="84390" tIns="42195" rIns="84390" bIns="42195" rtlCol="0" anchor="b"/>
          <a:lstStyle>
            <a:lvl1pPr algn="r">
              <a:defRPr sz="1100"/>
            </a:lvl1pPr>
          </a:lstStyle>
          <a:p>
            <a:fld id="{D5DFAC6F-C011-4529-BC9D-589C2FCBE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64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EBAC4095-72A2-45B1-BA0E-9D4D767EF864}" type="datetimeFigureOut">
              <a:rPr lang="zh-CN" altLang="en-US" smtClean="0"/>
              <a:t>2019-12-04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051A178C-5E60-45FF-8A33-A85A283CF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1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3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06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39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52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37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3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82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14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98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8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80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42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77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23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93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22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5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28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77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4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中的工作流的一个示例，它是由不同的步骤构成的：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对输入的数据进行数据访问，然后对数据进行操作，然后执行一些分析，并进行可视化和开发。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70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42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22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63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776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10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9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39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03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569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1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088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573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466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20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09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95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0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8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9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5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71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作业编辑</a:t>
            </a:r>
            <a:endParaRPr kumimoji="1" lang="en-US" altLang="zh-CN" sz="1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集群管理</a:t>
            </a:r>
            <a:endParaRPr kumimoji="1" lang="en-US" altLang="zh-CN" sz="1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作业执行</a:t>
            </a:r>
            <a:endParaRPr kumimoji="1" lang="en-US" altLang="zh-CN" sz="1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A178C-5E60-45FF-8A33-A85A283CF0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5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83568" y="2132856"/>
            <a:ext cx="7776864" cy="1440160"/>
          </a:xfrm>
          <a:prstGeom prst="roundRect">
            <a:avLst/>
          </a:prstGeom>
          <a:solidFill>
            <a:schemeClr val="accent1">
              <a:alpha val="77000"/>
            </a:schemeClr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8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716488" y="6237312"/>
            <a:ext cx="391472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7623EF8-7A45-46FD-94AA-1522A5EEFB5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>
            <a:off x="467544" y="1007314"/>
            <a:ext cx="8208912" cy="5662046"/>
          </a:xfrm>
          <a:prstGeom prst="roundRect">
            <a:avLst>
              <a:gd name="adj" fmla="val 3817"/>
            </a:avLst>
          </a:prstGeom>
          <a:solidFill>
            <a:schemeClr val="bg1">
              <a:alpha val="85000"/>
            </a:schemeClr>
          </a:solidFill>
          <a:ln w="381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7" name="对角圆角矩形 6"/>
          <p:cNvSpPr/>
          <p:nvPr userDrawn="1"/>
        </p:nvSpPr>
        <p:spPr>
          <a:xfrm>
            <a:off x="467544" y="116632"/>
            <a:ext cx="8208912" cy="720080"/>
          </a:xfrm>
          <a:prstGeom prst="round2DiagRect">
            <a:avLst>
              <a:gd name="adj1" fmla="val 31326"/>
              <a:gd name="adj2" fmla="val 0"/>
            </a:avLst>
          </a:prstGeom>
          <a:solidFill>
            <a:schemeClr val="bg1">
              <a:alpha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0597"/>
            <a:ext cx="8201363" cy="6921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5662046"/>
          </a:xfrm>
          <a:prstGeom prst="rect">
            <a:avLst/>
          </a:prstGeom>
        </p:spPr>
        <p:txBody>
          <a:bodyPr lIns="144000" rIns="144000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716488" y="4365104"/>
            <a:ext cx="400110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程序设计与实践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0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1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C++</a:t>
            </a:r>
            <a:r>
              <a:rPr lang="zh-CN" altLang="en-US" b="1" dirty="0" smtClean="0"/>
              <a:t>程序设计与实践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</a:t>
            </a:r>
            <a:r>
              <a:rPr lang="en-US" altLang="zh-CN" b="1" dirty="0"/>
              <a:t>++</a:t>
            </a:r>
            <a:r>
              <a:rPr lang="zh-CN" altLang="en-US" b="1" dirty="0"/>
              <a:t>多态应用实例</a:t>
            </a:r>
            <a:endParaRPr lang="en-US" altLang="zh-CN" b="1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83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44701"/>
              </p:ext>
            </p:extLst>
          </p:nvPr>
        </p:nvGraphicFramePr>
        <p:xfrm>
          <a:off x="1475656" y="1545685"/>
          <a:ext cx="7052592" cy="519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Picture" r:id="rId4" imgW="6283440" imgH="4244400" progId="Word.Picture.8">
                  <p:embed/>
                </p:oleObj>
              </mc:Choice>
              <mc:Fallback>
                <p:oleObj name="Picture" r:id="rId4" imgW="6283440" imgH="4244400" progId="Word.Picture.8">
                  <p:embed/>
                  <p:pic>
                    <p:nvPicPr>
                      <p:cNvPr id="397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545685"/>
                        <a:ext cx="7052592" cy="51956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83568" y="1073803"/>
            <a:ext cx="4248472" cy="462307"/>
          </a:xfrm>
          <a:prstGeom prst="rect">
            <a:avLst/>
          </a:prstGeom>
          <a:solidFill>
            <a:srgbClr val="FF66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eaLnBrk="0" hangingPunct="0"/>
            <a:r>
              <a:rPr kumimoji="1"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数据驱动执行总体</a:t>
            </a:r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结构框架</a:t>
            </a:r>
          </a:p>
        </p:txBody>
      </p:sp>
    </p:spTree>
    <p:extLst>
      <p:ext uri="{BB962C8B-B14F-4D97-AF65-F5344CB8AC3E}">
        <p14:creationId xmlns:p14="http://schemas.microsoft.com/office/powerpoint/2010/main" val="20406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179388" y="1102833"/>
            <a:ext cx="3485427" cy="523862"/>
          </a:xfrm>
          <a:prstGeom prst="rect">
            <a:avLst/>
          </a:prstGeom>
          <a:solidFill>
            <a:srgbClr val="FF66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l" eaLnBrk="0" hangingPunct="0"/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功能模块的自动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3" descr="花束"/>
          <p:cNvSpPr txBox="1">
            <a:spLocks noChangeArrowheads="1"/>
          </p:cNvSpPr>
          <p:nvPr/>
        </p:nvSpPr>
        <p:spPr bwMode="auto">
          <a:xfrm>
            <a:off x="1034256" y="4140787"/>
            <a:ext cx="7291387" cy="251357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70000"/>
              </a:lnSpc>
              <a:buFontTx/>
              <a:buAutoNum type="arabicPeriod"/>
            </a:pPr>
            <a:r>
              <a:rPr lang="zh-CN" altLang="en-US" sz="2400" b="1"/>
              <a:t>用链表保存所有动态库信息；</a:t>
            </a:r>
          </a:p>
          <a:p>
            <a:pPr>
              <a:lnSpc>
                <a:spcPct val="170000"/>
              </a:lnSpc>
              <a:buFontTx/>
              <a:buAutoNum type="arabicPeriod"/>
            </a:pPr>
            <a:r>
              <a:rPr lang="zh-CN" altLang="en-US" sz="2400" b="1"/>
              <a:t>自动加载和释放功能模块对应的动态链接库；</a:t>
            </a:r>
          </a:p>
          <a:p>
            <a:pPr>
              <a:lnSpc>
                <a:spcPct val="170000"/>
              </a:lnSpc>
              <a:buFontTx/>
              <a:buAutoNum type="arabicPeriod"/>
            </a:pPr>
            <a:r>
              <a:rPr lang="zh-CN" altLang="en-US" sz="2400" b="1"/>
              <a:t>为每个链接保存引用计数，引用计数为</a:t>
            </a:r>
            <a:r>
              <a:rPr lang="en-US" altLang="zh-CN" sz="2400" b="1"/>
              <a:t>0</a:t>
            </a:r>
            <a:r>
              <a:rPr lang="zh-CN" altLang="en-US" sz="2400" b="1"/>
              <a:t>的时候删除对应的动态链接，并释放对应的资源。</a:t>
            </a:r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179388" y="1988840"/>
            <a:ext cx="4104580" cy="205659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l" eaLnBrk="0" hangingPunct="0">
              <a:spcAft>
                <a:spcPct val="20000"/>
              </a:spcAft>
            </a:pPr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作业（功能模块）特点</a:t>
            </a:r>
          </a:p>
          <a:p>
            <a:pPr algn="l" eaLnBrk="0" hangingPunct="0"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运行时候才知道执行程序名称</a:t>
            </a:r>
          </a:p>
          <a:p>
            <a:pPr algn="l" eaLnBrk="0" hangingPunct="0"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运行时候才知道模块连接方式</a:t>
            </a:r>
          </a:p>
          <a:p>
            <a:pPr algn="l" eaLnBrk="0" hangingPunct="0"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运行时候才知道模块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参数</a:t>
            </a:r>
            <a:endParaRPr kumimoji="1" lang="en-US" altLang="zh-CN" sz="22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 eaLnBrk="0" hangingPunct="0"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endParaRPr kumimoji="1" lang="zh-CN" altLang="en-US" sz="2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4897562" y="1988840"/>
            <a:ext cx="4066926" cy="1988879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l" eaLnBrk="0" hangingPunct="0"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实现方式</a:t>
            </a:r>
          </a:p>
          <a:p>
            <a:pPr algn="l" eaLnBrk="0" hangingPunct="0"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功能模块动态加载</a:t>
            </a:r>
          </a:p>
          <a:p>
            <a:pPr algn="l" eaLnBrk="0" hangingPunct="0"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参数运行时检查</a:t>
            </a:r>
          </a:p>
          <a:p>
            <a:pPr marL="266700" indent="-266700" algn="l" eaLnBrk="0" hangingPunct="0"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设计一套统一的功能模块编程结构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>
            <a:off x="4301803" y="2816473"/>
            <a:ext cx="630237" cy="503238"/>
          </a:xfrm>
          <a:prstGeom prst="rightArrow">
            <a:avLst>
              <a:gd name="adj1" fmla="val 50000"/>
              <a:gd name="adj2" fmla="val 313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9764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21486"/>
          </a:xfrm>
        </p:spPr>
        <p:txBody>
          <a:bodyPr/>
          <a:lstStyle/>
          <a:p>
            <a:r>
              <a:rPr lang="zh-CN" altLang="en-US" dirty="0" smtClean="0"/>
              <a:t>模块的部署与执行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543" y="2117551"/>
            <a:ext cx="649287" cy="1917700"/>
          </a:xfrm>
          <a:prstGeom prst="rect">
            <a:avLst/>
          </a:prstGeom>
          <a:gradFill rotWithShape="0">
            <a:gsLst>
              <a:gs pos="0">
                <a:srgbClr val="FF7C80">
                  <a:gamma/>
                  <a:shade val="46275"/>
                  <a:invGamma/>
                </a:srgbClr>
              </a:gs>
              <a:gs pos="5000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作</a:t>
            </a:r>
          </a:p>
          <a:p>
            <a:pPr eaLnBrk="0" hangingPunct="0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业</a:t>
            </a:r>
          </a:p>
          <a:p>
            <a:pPr eaLnBrk="0" hangingPunct="0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调</a:t>
            </a:r>
          </a:p>
          <a:p>
            <a:pPr eaLnBrk="0" hangingPunct="0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度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96955" y="1784176"/>
            <a:ext cx="2066925" cy="53340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功能模块加载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59893" y="5184601"/>
            <a:ext cx="1454150" cy="609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功能模块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2986" y="6099001"/>
            <a:ext cx="2259014" cy="45720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18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（分布式）共享</a:t>
            </a:r>
            <a:r>
              <a:rPr kumimoji="1" lang="zh-CN" altLang="en-US" sz="1800" b="0" dirty="0">
                <a:latin typeface="隶书" panose="02010509060101010101" pitchFamily="49" charset="-122"/>
                <a:ea typeface="隶书" panose="02010509060101010101" pitchFamily="49" charset="-122"/>
              </a:rPr>
              <a:t>内存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898080" y="4817889"/>
            <a:ext cx="0" cy="360362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6049268" y="2117551"/>
            <a:ext cx="0" cy="23399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049268" y="2131839"/>
            <a:ext cx="5397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461643" y="5794201"/>
            <a:ext cx="0" cy="3048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848868" y="2317576"/>
            <a:ext cx="458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394718" y="1979439"/>
            <a:ext cx="1460500" cy="68897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1800" b="0">
                <a:latin typeface="隶书" panose="02010509060101010101" pitchFamily="49" charset="-122"/>
                <a:ea typeface="隶书" panose="02010509060101010101" pitchFamily="49" charset="-122"/>
              </a:rPr>
              <a:t>作业文件</a:t>
            </a:r>
            <a:endParaRPr kumimoji="1" lang="zh-CN" altLang="en-US" b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993830" y="5413201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849368" y="5484639"/>
            <a:ext cx="361950" cy="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flipH="1">
            <a:off x="935930" y="2774776"/>
            <a:ext cx="458788" cy="774700"/>
          </a:xfrm>
          <a:prstGeom prst="leftArrow">
            <a:avLst>
              <a:gd name="adj1" fmla="val 26926"/>
              <a:gd name="adj2" fmla="val 36273"/>
            </a:avLst>
          </a:prstGeom>
          <a:solidFill>
            <a:srgbClr val="FF9900"/>
          </a:solidFill>
          <a:ln w="9525" algn="ctr">
            <a:miter lim="800000"/>
            <a:headEnd/>
            <a:tailEnd/>
          </a:ln>
          <a:effectLst/>
          <a:scene3d>
            <a:camera prst="legacyObliqueTopRight">
              <a:rot lat="20399999" lon="20399999" rev="0"/>
            </a:camera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kumimoji="1" lang="zh-CN" altLang="zh-CN" sz="3200" b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48543" y="4374976"/>
            <a:ext cx="649287" cy="2006352"/>
          </a:xfrm>
          <a:prstGeom prst="rect">
            <a:avLst/>
          </a:prstGeom>
          <a:gradFill rotWithShape="0">
            <a:gsLst>
              <a:gs pos="0">
                <a:srgbClr val="FF7C80">
                  <a:gamma/>
                  <a:shade val="46275"/>
                  <a:invGamma/>
                </a:srgbClr>
              </a:gs>
              <a:gs pos="5000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b="1"/>
          </a:p>
          <a:p>
            <a:pPr algn="ctr"/>
            <a:r>
              <a:rPr kumimoji="1" lang="zh-CN" altLang="en-US" b="1"/>
              <a:t>作</a:t>
            </a:r>
          </a:p>
          <a:p>
            <a:pPr algn="ctr"/>
            <a:r>
              <a:rPr kumimoji="1" lang="zh-CN" altLang="en-US" b="1"/>
              <a:t>业</a:t>
            </a:r>
          </a:p>
          <a:p>
            <a:pPr algn="ctr"/>
            <a:r>
              <a:rPr kumimoji="1" lang="zh-CN" altLang="en-US" b="1"/>
              <a:t>队</a:t>
            </a:r>
          </a:p>
          <a:p>
            <a:pPr algn="ctr"/>
            <a:r>
              <a:rPr kumimoji="1" lang="zh-CN" altLang="en-US" b="1"/>
              <a:t>列</a:t>
            </a:r>
          </a:p>
          <a:p>
            <a:pPr algn="ctr"/>
            <a:r>
              <a:rPr kumimoji="1" lang="zh-CN" altLang="en-US" b="1"/>
              <a:t>服</a:t>
            </a:r>
          </a:p>
          <a:p>
            <a:pPr algn="ctr"/>
            <a:r>
              <a:rPr kumimoji="1" lang="zh-CN" altLang="en-US" b="1"/>
              <a:t>务</a:t>
            </a:r>
          </a:p>
          <a:p>
            <a:pPr algn="ctr"/>
            <a:r>
              <a:rPr kumimoji="1" lang="zh-CN" altLang="en-US" b="1"/>
              <a:t>器</a:t>
            </a:r>
          </a:p>
          <a:p>
            <a:pPr algn="ctr" eaLnBrk="0" hangingPunct="0"/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307655" y="2088976"/>
            <a:ext cx="1530350" cy="45720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作业解析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996630" y="2546176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925068" y="3155776"/>
            <a:ext cx="2143125" cy="685800"/>
          </a:xfrm>
          <a:prstGeom prst="rect">
            <a:avLst/>
          </a:prstGeom>
          <a:gradFill rotWithShape="0">
            <a:gsLst>
              <a:gs pos="0">
                <a:srgbClr val="FDF9A1"/>
              </a:gs>
              <a:gs pos="50000">
                <a:srgbClr val="00CCFF"/>
              </a:gs>
              <a:gs pos="100000">
                <a:srgbClr val="FDF9A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执行控制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596955" y="2393776"/>
            <a:ext cx="2066925" cy="45720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拓扑设置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596955" y="3003376"/>
            <a:ext cx="2066925" cy="45720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参数设置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596955" y="3612976"/>
            <a:ext cx="2066925" cy="45720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事件驱动消息队列</a:t>
            </a:r>
          </a:p>
        </p:txBody>
      </p:sp>
      <p:cxnSp>
        <p:nvCxnSpPr>
          <p:cNvPr id="25" name="AutoShape 23"/>
          <p:cNvCxnSpPr>
            <a:cxnSpLocks noChangeShapeType="1"/>
            <a:stCxn id="21" idx="1"/>
            <a:endCxn id="18" idx="3"/>
          </p:cNvCxnSpPr>
          <p:nvPr/>
        </p:nvCxnSpPr>
        <p:spPr bwMode="auto">
          <a:xfrm rot="10800000" flipV="1">
            <a:off x="897830" y="3498676"/>
            <a:ext cx="2027238" cy="1879476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5058668" y="3466926"/>
            <a:ext cx="990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766443" y="5184601"/>
            <a:ext cx="1454150" cy="609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功能模块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296793" y="5184601"/>
            <a:ext cx="1454150" cy="609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功能模块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285930" y="5184601"/>
            <a:ext cx="1454150" cy="609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功能模块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761805" y="6099001"/>
            <a:ext cx="1071563" cy="45720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1800" b="0">
                <a:latin typeface="隶书" panose="02010509060101010101" pitchFamily="49" charset="-122"/>
                <a:ea typeface="隶书" panose="02010509060101010101" pitchFamily="49" charset="-122"/>
              </a:rPr>
              <a:t>共享内存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156176" y="6099001"/>
            <a:ext cx="2232248" cy="45720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18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（分布式）共享</a:t>
            </a:r>
            <a:r>
              <a:rPr kumimoji="1" lang="zh-CN" altLang="en-US" sz="1800" b="0" dirty="0">
                <a:latin typeface="隶书" panose="02010509060101010101" pitchFamily="49" charset="-122"/>
                <a:ea typeface="隶书" panose="02010509060101010101" pitchFamily="49" charset="-122"/>
              </a:rPr>
              <a:t>内存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979168" y="3827289"/>
            <a:ext cx="0" cy="9906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3996630" y="5794201"/>
            <a:ext cx="0" cy="3048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4990405" y="5794201"/>
            <a:ext cx="0" cy="3048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V="1">
            <a:off x="5526980" y="5794201"/>
            <a:ext cx="0" cy="3048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6596955" y="5794201"/>
            <a:ext cx="0" cy="3048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7439918" y="5794201"/>
            <a:ext cx="0" cy="3048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1012130" y="1707976"/>
            <a:ext cx="7880350" cy="5105400"/>
          </a:xfrm>
          <a:prstGeom prst="rect">
            <a:avLst/>
          </a:prstGeom>
          <a:noFill/>
          <a:ln w="28575">
            <a:solidFill>
              <a:srgbClr val="FF00FF"/>
            </a:solidFill>
            <a:prstDash val="lgDashDot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6596955" y="4222576"/>
            <a:ext cx="2066925" cy="45720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日志输出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2883793" y="4817889"/>
            <a:ext cx="4951412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4428430" y="4817889"/>
            <a:ext cx="0" cy="360362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5868293" y="4817889"/>
            <a:ext cx="0" cy="360362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7820918" y="4817889"/>
            <a:ext cx="0" cy="360362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 flipV="1">
            <a:off x="6049268" y="2657301"/>
            <a:ext cx="5397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V="1">
            <a:off x="6049268" y="3197051"/>
            <a:ext cx="5397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 flipV="1">
            <a:off x="6049268" y="3827289"/>
            <a:ext cx="5397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 flipV="1">
            <a:off x="6049268" y="4428951"/>
            <a:ext cx="53975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第十六章 </a:t>
            </a:r>
            <a:r>
              <a:rPr lang="en-US" altLang="zh-CN" b="1" dirty="0" smtClean="0">
                <a:effectLst/>
              </a:rPr>
              <a:t>C++</a:t>
            </a:r>
            <a:r>
              <a:rPr lang="zh-CN" altLang="en-US" b="1" dirty="0" smtClean="0">
                <a:effectLst/>
              </a:rPr>
              <a:t>多态应用实例</a:t>
            </a: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6275040" cy="693494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kumimoji="1" lang="zh-CN" altLang="en-US" b="1" dirty="0" smtClean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控制引擎与</a:t>
            </a:r>
            <a:r>
              <a:rPr kumimoji="1" lang="zh-CN" altLang="en-US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功能模块的协作</a:t>
            </a:r>
            <a:r>
              <a:rPr kumimoji="1" lang="zh-CN" altLang="en-US" b="1" dirty="0">
                <a:effectLst/>
              </a:rPr>
              <a:t> </a:t>
            </a:r>
          </a:p>
        </p:txBody>
      </p:sp>
      <p:sp>
        <p:nvSpPr>
          <p:cNvPr id="5" name="AutoShape 8"/>
          <p:cNvSpPr>
            <a:spLocks/>
          </p:cNvSpPr>
          <p:nvPr/>
        </p:nvSpPr>
        <p:spPr bwMode="auto">
          <a:xfrm>
            <a:off x="4971845" y="1484784"/>
            <a:ext cx="2790825" cy="965274"/>
          </a:xfrm>
          <a:prstGeom prst="callout2">
            <a:avLst>
              <a:gd name="adj1" fmla="val 14968"/>
              <a:gd name="adj2" fmla="val -2731"/>
              <a:gd name="adj3" fmla="val 14968"/>
              <a:gd name="adj4" fmla="val -81060"/>
              <a:gd name="adj5" fmla="val 91563"/>
              <a:gd name="adj6" fmla="val -105336"/>
            </a:avLst>
          </a:prstGeom>
          <a:solidFill>
            <a:srgbClr val="FFCCFF"/>
          </a:solidFill>
          <a:ln w="28575">
            <a:solidFill>
              <a:srgbClr val="FF0066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FF"/>
                </a:solidFill>
              </a:rPr>
              <a:t>作业步骤数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FF"/>
                </a:solidFill>
              </a:rPr>
              <a:t>功能模块拓扑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FF"/>
                </a:solidFill>
              </a:rPr>
              <a:t>参数配置信息</a:t>
            </a:r>
          </a:p>
        </p:txBody>
      </p:sp>
      <p:sp>
        <p:nvSpPr>
          <p:cNvPr id="6" name="AutoShape 9"/>
          <p:cNvSpPr>
            <a:spLocks/>
          </p:cNvSpPr>
          <p:nvPr/>
        </p:nvSpPr>
        <p:spPr bwMode="auto">
          <a:xfrm>
            <a:off x="5010771" y="2961903"/>
            <a:ext cx="2790825" cy="755129"/>
          </a:xfrm>
          <a:prstGeom prst="callout2">
            <a:avLst>
              <a:gd name="adj1" fmla="val 23454"/>
              <a:gd name="adj2" fmla="val -2731"/>
              <a:gd name="adj3" fmla="val 23454"/>
              <a:gd name="adj4" fmla="val -85722"/>
              <a:gd name="adj5" fmla="val 40718"/>
              <a:gd name="adj6" fmla="val -101819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FF"/>
                </a:solidFill>
              </a:rPr>
              <a:t>拓扑连接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FF"/>
                </a:solidFill>
              </a:rPr>
              <a:t>输入输出端口匹配</a:t>
            </a: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5001246" y="3917950"/>
            <a:ext cx="3531194" cy="487363"/>
          </a:xfrm>
          <a:prstGeom prst="callout2">
            <a:avLst>
              <a:gd name="adj1" fmla="val 23454"/>
              <a:gd name="adj2" fmla="val -2361"/>
              <a:gd name="adj3" fmla="val 23454"/>
              <a:gd name="adj4" fmla="val -11079"/>
              <a:gd name="adj5" fmla="val 41823"/>
              <a:gd name="adj6" fmla="val -22728"/>
            </a:avLst>
          </a:prstGeom>
          <a:solidFill>
            <a:srgbClr val="FFFF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FF"/>
                </a:solidFill>
              </a:rPr>
              <a:t>设置参数、参数检查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FF"/>
                </a:solidFill>
              </a:rPr>
              <a:t>参数分析结果写入</a:t>
            </a:r>
            <a:r>
              <a:rPr lang="en-US" altLang="zh-CN" sz="1600" b="1" dirty="0" err="1">
                <a:solidFill>
                  <a:srgbClr val="0000FF"/>
                </a:solidFill>
              </a:rPr>
              <a:t>PrintOut</a:t>
            </a:r>
            <a:r>
              <a:rPr lang="zh-CN" altLang="en-US" sz="1600" b="1" dirty="0">
                <a:solidFill>
                  <a:srgbClr val="0000FF"/>
                </a:solidFill>
              </a:rPr>
              <a:t>文件</a:t>
            </a:r>
          </a:p>
        </p:txBody>
      </p:sp>
      <p:sp>
        <p:nvSpPr>
          <p:cNvPr id="8" name="AutoShape 11"/>
          <p:cNvSpPr>
            <a:spLocks/>
          </p:cNvSpPr>
          <p:nvPr/>
        </p:nvSpPr>
        <p:spPr bwMode="auto">
          <a:xfrm>
            <a:off x="5010770" y="4598988"/>
            <a:ext cx="2945605" cy="990252"/>
          </a:xfrm>
          <a:prstGeom prst="callout2">
            <a:avLst>
              <a:gd name="adj1" fmla="val 15583"/>
              <a:gd name="adj2" fmla="val -2852"/>
              <a:gd name="adj3" fmla="val 15583"/>
              <a:gd name="adj4" fmla="val -13778"/>
              <a:gd name="adj5" fmla="val 5406"/>
              <a:gd name="adj6" fmla="val -20002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FF"/>
                </a:solidFill>
              </a:rPr>
              <a:t>运行相关参数初始化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FF"/>
                </a:solidFill>
              </a:rPr>
              <a:t>共享内存创建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FF"/>
                </a:solidFill>
              </a:rPr>
              <a:t>申请缓冲临时文件</a:t>
            </a:r>
          </a:p>
        </p:txBody>
      </p:sp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651693"/>
              </p:ext>
            </p:extLst>
          </p:nvPr>
        </p:nvGraphicFramePr>
        <p:xfrm>
          <a:off x="805981" y="1484784"/>
          <a:ext cx="3862671" cy="525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icture" r:id="rId4" imgW="3886200" imgH="5238000" progId="Word.Picture.8">
                  <p:embed/>
                </p:oleObj>
              </mc:Choice>
              <mc:Fallback>
                <p:oleObj name="Picture" r:id="rId4" imgW="3886200" imgH="5238000" progId="Word.Picture.8">
                  <p:embed/>
                  <p:pic>
                    <p:nvPicPr>
                      <p:cNvPr id="4004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81" y="1484784"/>
                        <a:ext cx="3862671" cy="5256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7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1124744"/>
            <a:ext cx="615553" cy="221791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模块接口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80728"/>
            <a:ext cx="591440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7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1124744"/>
            <a:ext cx="615553" cy="221791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模块接口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7056784" cy="464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2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556792"/>
            <a:ext cx="5832648" cy="49203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7027" y="2780928"/>
            <a:ext cx="615553" cy="221791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模块接口</a:t>
            </a:r>
            <a:endParaRPr lang="zh-CN" altLang="en-US" sz="28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lang="en-US" altLang="zh-CN" b="1" dirty="0" err="1"/>
              <a:t>IGmModule</a:t>
            </a:r>
            <a:r>
              <a:rPr lang="zh-CN" altLang="en-US" b="1" dirty="0" smtClean="0"/>
              <a:t>类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80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14" y="1988840"/>
            <a:ext cx="9157914" cy="35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lang="en-US" altLang="zh-CN" b="1" dirty="0" err="1" smtClean="0"/>
              <a:t>CGmModuleThread</a:t>
            </a:r>
            <a:r>
              <a:rPr lang="zh-CN" altLang="en-US" b="1" dirty="0" smtClean="0"/>
              <a:t>类</a:t>
            </a:r>
            <a:endParaRPr lang="zh-CN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32" b="60442"/>
          <a:stretch/>
        </p:blipFill>
        <p:spPr bwMode="auto">
          <a:xfrm>
            <a:off x="780953" y="2132856"/>
            <a:ext cx="3799288" cy="33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" t="39022" r="23226" b="1596"/>
          <a:stretch/>
        </p:blipFill>
        <p:spPr bwMode="auto">
          <a:xfrm>
            <a:off x="5004048" y="1556792"/>
            <a:ext cx="338437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4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lang="en-US" altLang="zh-CN" b="1" dirty="0" err="1" smtClean="0"/>
              <a:t>CGmModuleThread</a:t>
            </a:r>
            <a:r>
              <a:rPr lang="zh-CN" altLang="en-US" b="1" dirty="0" smtClean="0"/>
              <a:t>类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56792"/>
            <a:ext cx="778825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5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307" y="2616586"/>
            <a:ext cx="8229600" cy="15324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effectLst/>
              </a:rPr>
              <a:t>以科学工作流处理中涉及到的</a:t>
            </a:r>
            <a:r>
              <a:rPr lang="en-US" altLang="zh-CN" sz="2800" b="1" dirty="0" smtClean="0">
                <a:effectLst/>
              </a:rPr>
              <a:t>C++</a:t>
            </a:r>
            <a:r>
              <a:rPr lang="zh-CN" altLang="en-US" sz="2800" b="1" dirty="0" smtClean="0">
                <a:effectLst/>
              </a:rPr>
              <a:t>多态进行讲解</a:t>
            </a:r>
            <a:endParaRPr lang="zh-CN" altLang="en-US" sz="28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396501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63" y="1484784"/>
            <a:ext cx="884272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75" y="1556792"/>
            <a:ext cx="870181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32" y="1124744"/>
            <a:ext cx="7169386" cy="53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84784"/>
            <a:ext cx="8694314" cy="452321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259632" y="1885374"/>
            <a:ext cx="4608512" cy="679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lang="zh-CN" altLang="zh-CN" b="1" dirty="0">
                <a:effectLst/>
              </a:rPr>
              <a:t>模块的动态加载（类</a:t>
            </a:r>
            <a:r>
              <a:rPr lang="en-US" altLang="zh-CN" b="1" dirty="0" err="1">
                <a:effectLst/>
              </a:rPr>
              <a:t>CGmModuleLoader</a:t>
            </a:r>
            <a:r>
              <a:rPr lang="zh-CN" altLang="zh-CN" b="1" dirty="0">
                <a:effectLst/>
              </a:rPr>
              <a:t>）</a:t>
            </a:r>
            <a:endParaRPr lang="zh-CN" alt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569520" cy="438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7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lang="zh-CN" altLang="en-US" b="1" dirty="0" smtClean="0">
                <a:effectLst/>
              </a:rPr>
              <a:t>一个实际的功能模块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738" y="1628800"/>
            <a:ext cx="8039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由工具软件自动生动代码框架和编译、测试环境</a:t>
            </a:r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用户填写初始化、特殊事件处理代码，特别是</a:t>
            </a:r>
            <a:r>
              <a:rPr lang="en-US" altLang="zh-CN" sz="2400" b="1" dirty="0" smtClean="0"/>
              <a:t>Run</a:t>
            </a:r>
            <a:r>
              <a:rPr lang="zh-CN" altLang="en-US" sz="2400" b="1" dirty="0" smtClean="0"/>
              <a:t>算法计算代码</a:t>
            </a:r>
            <a:endParaRPr lang="zh-CN" altLang="en-US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55576" y="2829129"/>
            <a:ext cx="30591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简明的循环结构体：</a:t>
            </a:r>
          </a:p>
          <a:p>
            <a:pPr algn="l" eaLnBrk="1" hangingPunct="1"/>
            <a:endParaRPr lang="zh-CN" altLang="en-US" dirty="0"/>
          </a:p>
          <a:p>
            <a:pPr algn="l" eaLnBrk="1" hangingPunct="1"/>
            <a:endParaRPr lang="zh-CN" altLang="en-US" dirty="0"/>
          </a:p>
          <a:p>
            <a:pPr algn="l" eaLnBrk="1" hangingPunct="1"/>
            <a:endParaRPr lang="zh-CN" altLang="en-US" dirty="0"/>
          </a:p>
          <a:p>
            <a:pPr algn="l" eaLnBrk="1" hangingPunct="1"/>
            <a:endParaRPr lang="zh-CN" altLang="en-US" dirty="0"/>
          </a:p>
          <a:p>
            <a:pPr algn="l" eaLnBrk="1" hangingPunct="1"/>
            <a:endParaRPr lang="zh-CN" altLang="en-US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422630"/>
              </p:ext>
            </p:extLst>
          </p:nvPr>
        </p:nvGraphicFramePr>
        <p:xfrm>
          <a:off x="720483" y="3573017"/>
          <a:ext cx="2555373" cy="168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4" imgW="1044117" imgH="693577" progId="Equation.3">
                  <p:embed/>
                </p:oleObj>
              </mc:Choice>
              <mc:Fallback>
                <p:oleObj name="公式" r:id="rId4" imgW="1044117" imgH="693577" progId="Equation.3">
                  <p:embed/>
                  <p:pic>
                    <p:nvPicPr>
                      <p:cNvPr id="2253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83" y="3573017"/>
                        <a:ext cx="2555373" cy="1686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36" y="1268760"/>
            <a:ext cx="5878984" cy="53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2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lang="zh-CN" altLang="en-US" b="1" dirty="0" smtClean="0">
                <a:effectLst/>
              </a:rPr>
              <a:t>一个实际的功能模块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60848"/>
            <a:ext cx="5616624" cy="39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77125"/>
            <a:ext cx="7817598" cy="38618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738971"/>
            <a:ext cx="5190814" cy="20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35532"/>
            <a:ext cx="8558690" cy="50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85375"/>
            <a:ext cx="782192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3" y="1988840"/>
            <a:ext cx="8882303" cy="41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67544" y="1340768"/>
            <a:ext cx="3804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b="1" dirty="0"/>
              <a:t>Scientific Workflow </a:t>
            </a:r>
            <a:r>
              <a:rPr lang="nl-NL" altLang="zh-CN" b="1" dirty="0" smtClean="0"/>
              <a:t>Systems</a:t>
            </a:r>
            <a:r>
              <a:rPr lang="zh-CN" altLang="en-US" b="1" dirty="0" smtClean="0"/>
              <a:t>： </a:t>
            </a:r>
            <a:r>
              <a:rPr lang="en-US" altLang="zh-CN" b="1" dirty="0" smtClean="0"/>
              <a:t>KNIME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6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23477"/>
            <a:ext cx="7416824" cy="58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24744"/>
            <a:ext cx="8184077" cy="54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007314"/>
            <a:ext cx="5040560" cy="54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07314"/>
            <a:ext cx="6120680" cy="53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kumimoji="1" lang="zh-CN" altLang="en-US" b="1" dirty="0">
                <a:effectLst/>
              </a:rPr>
              <a:t>异常处理</a:t>
            </a:r>
            <a:r>
              <a:rPr kumimoji="1" lang="zh-CN" altLang="en-US" b="1" dirty="0" smtClean="0">
                <a:effectLst/>
              </a:rPr>
              <a:t>分类</a:t>
            </a:r>
            <a:endParaRPr kumimoji="1" lang="zh-CN" altLang="en-US" b="1" dirty="0">
              <a:effectLst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552" y="1871795"/>
            <a:ext cx="3687762" cy="38735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华文行楷" panose="02010800040101010101" pitchFamily="2" charset="-122"/>
              </a:rPr>
              <a:t>功能模块软件编程中的异常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4"/>
              </a:buBlip>
            </a:pPr>
            <a:r>
              <a:rPr lang="zh-CN" altLang="en-US" sz="2000" b="1" dirty="0">
                <a:latin typeface="宋体" panose="02010600030101010101" pitchFamily="2" charset="-122"/>
              </a:rPr>
              <a:t>异常</a:t>
            </a:r>
            <a:r>
              <a:rPr lang="zh-CN" altLang="en-US" sz="2000" b="1" dirty="0"/>
              <a:t>分类：共享内存分配失 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 b="1" dirty="0"/>
              <a:t>   败，端口读写错误，等等。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4"/>
              </a:buBlip>
            </a:pPr>
            <a:r>
              <a:rPr lang="zh-CN" altLang="en-US" sz="2000" b="1" dirty="0"/>
              <a:t>异常中可以查看抛出异常的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 b="1" dirty="0"/>
              <a:t>   源代码文件名、位置（行号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 b="1" dirty="0"/>
              <a:t>   ）描述信息等。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Blip>
                <a:blip r:embed="rId4"/>
              </a:buBlip>
            </a:pPr>
            <a:r>
              <a:rPr lang="zh-CN" altLang="en-US" sz="2000" b="1" dirty="0"/>
              <a:t>调用C++异常处理机制。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endParaRPr lang="zh-CN" altLang="en-US" sz="2000" b="1" dirty="0"/>
          </a:p>
        </p:txBody>
      </p:sp>
      <p:graphicFrame>
        <p:nvGraphicFramePr>
          <p:cNvPr id="5" name="Object 4" descr="小纸屑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173512"/>
              </p:ext>
            </p:extLst>
          </p:nvPr>
        </p:nvGraphicFramePr>
        <p:xfrm>
          <a:off x="4644008" y="1885375"/>
          <a:ext cx="4338637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Picture" r:id="rId5" imgW="2349000" imgH="2073960" progId="Word.Picture.8">
                  <p:embed/>
                </p:oleObj>
              </mc:Choice>
              <mc:Fallback>
                <p:oleObj name="Picture" r:id="rId5" imgW="2349000" imgH="2073960" progId="Word.Picture.8">
                  <p:embed/>
                  <p:pic>
                    <p:nvPicPr>
                      <p:cNvPr id="464900" name="Object 4" descr="小纸屑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885375"/>
                        <a:ext cx="4338637" cy="3887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8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kumimoji="1" lang="zh-CN" altLang="en-US" b="1" dirty="0">
                <a:effectLst/>
              </a:rPr>
              <a:t>异常处理：功能模块软件编程中的异常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39112" y="1880699"/>
            <a:ext cx="8658225" cy="40322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/>
        </p:spPr>
        <p:txBody>
          <a:bodyPr lIns="144000" rIns="144000"/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spcBef>
                <a:spcPct val="40000"/>
              </a:spcBef>
              <a:spcAft>
                <a:spcPct val="20000"/>
              </a:spcAft>
              <a:buFontTx/>
              <a:buChar char="•"/>
            </a:pPr>
            <a:r>
              <a:rPr lang="zh-CN" altLang="en-US" sz="2500" b="1" smtClean="0">
                <a:effectLst/>
              </a:rPr>
              <a:t>作业执行过程中的驱动信息需要输出时，调用</a:t>
            </a:r>
            <a:r>
              <a:rPr lang="en-US" altLang="zh-CN" sz="2500" b="1" smtClean="0">
                <a:effectLst/>
              </a:rPr>
              <a:t>PRINTOUT</a:t>
            </a:r>
            <a:r>
              <a:rPr lang="zh-CN" altLang="en-US" sz="2500" b="1" smtClean="0">
                <a:effectLst/>
              </a:rPr>
              <a:t>输出</a:t>
            </a:r>
            <a:r>
              <a:rPr lang="en-US" altLang="zh-CN" sz="2500" b="1" smtClean="0">
                <a:effectLst/>
              </a:rPr>
              <a:t>JobDriverInfo</a:t>
            </a:r>
            <a:r>
              <a:rPr lang="zh-CN" altLang="en-US" sz="2500" b="1" smtClean="0">
                <a:effectLst/>
              </a:rPr>
              <a:t>信息。</a:t>
            </a:r>
          </a:p>
          <a:p>
            <a:pPr marL="381000" indent="-381000">
              <a:spcAft>
                <a:spcPct val="20000"/>
              </a:spcAft>
              <a:buFontTx/>
              <a:buChar char="•"/>
            </a:pPr>
            <a:r>
              <a:rPr lang="zh-CN" altLang="en-US" sz="2500" b="1" smtClean="0">
                <a:effectLst/>
              </a:rPr>
              <a:t>作业参数错误，打开输入数据文件失败等严重问题，功能模块可以调用</a:t>
            </a:r>
            <a:r>
              <a:rPr lang="en-US" altLang="zh-CN" sz="2500" b="1" smtClean="0">
                <a:effectLst/>
              </a:rPr>
              <a:t>PRINTOUT</a:t>
            </a:r>
            <a:r>
              <a:rPr lang="zh-CN" altLang="en-US" sz="2500" b="1" smtClean="0">
                <a:effectLst/>
              </a:rPr>
              <a:t>输出</a:t>
            </a:r>
            <a:r>
              <a:rPr lang="en-US" altLang="zh-CN" sz="2500" b="1" smtClean="0">
                <a:effectLst/>
              </a:rPr>
              <a:t>ErrorInfo</a:t>
            </a:r>
            <a:r>
              <a:rPr lang="zh-CN" altLang="en-US" sz="2500" b="1" smtClean="0">
                <a:effectLst/>
              </a:rPr>
              <a:t>错误信息。</a:t>
            </a:r>
          </a:p>
          <a:p>
            <a:pPr marL="381000" indent="-381000">
              <a:spcAft>
                <a:spcPct val="20000"/>
              </a:spcAft>
              <a:buFontTx/>
              <a:buChar char="•"/>
            </a:pPr>
            <a:r>
              <a:rPr lang="zh-CN" altLang="en-US" sz="2500" b="1" smtClean="0">
                <a:effectLst/>
              </a:rPr>
              <a:t>功能编写人员模块认为参数不是很合理，需要提醒作业编写人员注意，但是并不影响作业的继续运行，可以调用</a:t>
            </a:r>
            <a:r>
              <a:rPr lang="en-US" altLang="zh-CN" sz="2500" b="1" smtClean="0">
                <a:effectLst/>
              </a:rPr>
              <a:t>PRINTOUT</a:t>
            </a:r>
            <a:r>
              <a:rPr lang="zh-CN" altLang="en-US" sz="2500" b="1" smtClean="0">
                <a:effectLst/>
              </a:rPr>
              <a:t>输出</a:t>
            </a:r>
            <a:r>
              <a:rPr lang="en-US" altLang="zh-CN" sz="2500" b="1" smtClean="0">
                <a:effectLst/>
              </a:rPr>
              <a:t>WarningInfo</a:t>
            </a:r>
            <a:r>
              <a:rPr lang="zh-CN" altLang="en-US" sz="2500" b="1" smtClean="0">
                <a:effectLst/>
              </a:rPr>
              <a:t>警告信息。</a:t>
            </a:r>
          </a:p>
          <a:p>
            <a:pPr marL="381000" indent="-381000">
              <a:spcAft>
                <a:spcPct val="20000"/>
              </a:spcAft>
              <a:buFontTx/>
              <a:buChar char="•"/>
            </a:pPr>
            <a:r>
              <a:rPr lang="zh-CN" altLang="en-US" sz="2500" b="1" smtClean="0">
                <a:effectLst/>
              </a:rPr>
              <a:t>多线程程序，不允许功能模块编写人员调用</a:t>
            </a:r>
            <a:r>
              <a:rPr lang="en-US" altLang="zh-CN" sz="2500" b="1" smtClean="0">
                <a:effectLst/>
              </a:rPr>
              <a:t>exit</a:t>
            </a:r>
            <a:r>
              <a:rPr lang="zh-CN" altLang="en-US" sz="2500" b="1" smtClean="0">
                <a:effectLst/>
              </a:rPr>
              <a:t>等函数直接退出程序。</a:t>
            </a:r>
            <a:endParaRPr lang="zh-CN" altLang="en-US" sz="2500" b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46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kumimoji="1" lang="zh-CN" altLang="en-US" b="1" dirty="0">
                <a:effectLst/>
              </a:rPr>
              <a:t>异常处理：功能模块软件编程中的</a:t>
            </a:r>
            <a:r>
              <a:rPr kumimoji="1" lang="zh-CN" altLang="en-US" b="1" dirty="0" smtClean="0">
                <a:effectLst/>
              </a:rPr>
              <a:t>异常</a:t>
            </a:r>
            <a:endParaRPr kumimoji="1" lang="zh-CN" altLang="en-US" b="1" dirty="0">
              <a:effectLst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89727" y="1769830"/>
            <a:ext cx="7956996" cy="1620837"/>
          </a:xfrm>
          <a:prstGeom prst="rect">
            <a:avLst/>
          </a:prstGeom>
          <a:noFill/>
          <a:ln/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对作业控制异常进行分类，根据发生的异常自动抛出相应类型的异常，便于捕获异常并进行对应的处理</a:t>
            </a:r>
            <a:endParaRPr lang="zh-CN" alt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8281" y="2106166"/>
            <a:ext cx="91805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107609"/>
              </p:ext>
            </p:extLst>
          </p:nvPr>
        </p:nvGraphicFramePr>
        <p:xfrm>
          <a:off x="467544" y="3573016"/>
          <a:ext cx="8459787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图片" r:id="rId4" imgW="5826421" imgH="1581224" progId="Word.Picture.8">
                  <p:embed/>
                </p:oleObj>
              </mc:Choice>
              <mc:Fallback>
                <p:oleObj name="图片" r:id="rId4" imgW="5826421" imgH="1581224" progId="Word.Picture.8">
                  <p:embed/>
                  <p:pic>
                    <p:nvPicPr>
                      <p:cNvPr id="428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73016"/>
                        <a:ext cx="8459787" cy="229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0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kumimoji="1" lang="zh-CN" altLang="en-US" b="1" dirty="0">
                <a:effectLst/>
              </a:rPr>
              <a:t>异常处理：功能模块软件编程中的</a:t>
            </a:r>
            <a:r>
              <a:rPr kumimoji="1" lang="zh-CN" altLang="en-US" b="1" dirty="0" smtClean="0">
                <a:effectLst/>
              </a:rPr>
              <a:t>异常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51520" y="1885375"/>
            <a:ext cx="8729662" cy="252253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0638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ffectLst/>
              </a:rPr>
              <a:t>大型且多线程软件系统的调试是一个非常困难的问题。本系统提供了丰富的调试函数，方便功能模块编写人员以各种方式输出调试信息</a:t>
            </a:r>
          </a:p>
          <a:p>
            <a:pPr indent="20638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ffectLst/>
              </a:rPr>
              <a:t>例：</a:t>
            </a:r>
            <a:r>
              <a:rPr lang="en-US" altLang="zh-CN" sz="2000" b="1" noProof="1" smtClean="0">
                <a:effectLst/>
              </a:rPr>
              <a:t>DEBUG_TRACE_OUT_DETAIL(</a:t>
            </a:r>
            <a:r>
              <a:rPr lang="en-US" altLang="zh-CN" sz="2000" b="1" dirty="0" err="1" smtClean="0">
                <a:effectLst/>
              </a:rPr>
              <a:t>traceString</a:t>
            </a:r>
            <a:r>
              <a:rPr lang="en-US" altLang="zh-CN" sz="2000" b="1" noProof="1" smtClean="0">
                <a:effectLst/>
              </a:rPr>
              <a:t>);</a:t>
            </a:r>
            <a:endParaRPr lang="en-US" altLang="zh-CN" sz="2000" b="1" dirty="0" smtClean="0">
              <a:effectLst/>
            </a:endParaRPr>
          </a:p>
          <a:p>
            <a:pPr indent="20638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effectLst/>
              </a:rPr>
              <a:t>          </a:t>
            </a:r>
            <a:r>
              <a:rPr lang="en-US" altLang="zh-CN" sz="2000" b="1" noProof="1" smtClean="0">
                <a:effectLst/>
              </a:rPr>
              <a:t>DEBUG_TRACE_OUT_WRITENUM(nBufLen)</a:t>
            </a:r>
            <a:r>
              <a:rPr lang="en-US" altLang="zh-CN" sz="2000" b="1" dirty="0" smtClean="0">
                <a:effectLst/>
              </a:rPr>
              <a:t>;</a:t>
            </a:r>
            <a:endParaRPr lang="en-US" altLang="zh-CN" sz="2000" b="1" dirty="0">
              <a:effectLst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09120"/>
            <a:ext cx="6319921" cy="2086252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82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kumimoji="1" lang="zh-CN" altLang="en-US" b="1" dirty="0" smtClean="0">
                <a:effectLst/>
              </a:rPr>
              <a:t>作业的解析与执行</a:t>
            </a:r>
            <a:endParaRPr lang="zh-CN" altLang="en-US" b="1" dirty="0">
              <a:effectLst/>
            </a:endParaRPr>
          </a:p>
        </p:txBody>
      </p:sp>
      <p:sp>
        <p:nvSpPr>
          <p:cNvPr id="4" name="Text Box 9" descr="白色大理石"/>
          <p:cNvSpPr txBox="1">
            <a:spLocks noChangeArrowheads="1"/>
          </p:cNvSpPr>
          <p:nvPr/>
        </p:nvSpPr>
        <p:spPr bwMode="auto">
          <a:xfrm>
            <a:off x="755576" y="1700808"/>
            <a:ext cx="810101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800100" indent="-277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322388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844675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66963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24163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81363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38563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95763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作业</a:t>
            </a:r>
            <a:r>
              <a:rPr lang="zh-CN" altLang="en-US" sz="2000" dirty="0" smtClean="0">
                <a:ea typeface="宋体" panose="02010600030101010101" pitchFamily="2" charset="-122"/>
              </a:rPr>
              <a:t>文件通常保存为类</a:t>
            </a:r>
            <a:r>
              <a:rPr lang="en-US" altLang="zh-CN" sz="2000" dirty="0" smtClean="0">
                <a:ea typeface="宋体" panose="02010600030101010101" pitchFamily="2" charset="-122"/>
              </a:rPr>
              <a:t>XML</a:t>
            </a:r>
            <a:r>
              <a:rPr lang="zh-CN" altLang="en-US" sz="2000" dirty="0">
                <a:ea typeface="宋体" panose="02010600030101010101" pitchFamily="2" charset="-122"/>
              </a:rPr>
              <a:t>格式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 smtClean="0">
                <a:ea typeface="宋体" panose="02010600030101010101" pitchFamily="2" charset="-122"/>
              </a:rPr>
              <a:t>基本功</a:t>
            </a:r>
            <a:r>
              <a:rPr lang="zh-CN" altLang="en-US" sz="2000" dirty="0">
                <a:ea typeface="宋体" panose="02010600030101010101" pitchFamily="2" charset="-122"/>
              </a:rPr>
              <a:t>能：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读取</a:t>
            </a:r>
            <a:r>
              <a:rPr lang="en-US" altLang="zh-CN" sz="2000" dirty="0">
                <a:ea typeface="宋体" panose="02010600030101010101" pitchFamily="2" charset="-122"/>
              </a:rPr>
              <a:t>XML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修改</a:t>
            </a:r>
            <a:r>
              <a:rPr lang="en-US" altLang="zh-CN" sz="2000" dirty="0">
                <a:ea typeface="宋体" panose="02010600030101010101" pitchFamily="2" charset="-122"/>
              </a:rPr>
              <a:t>XML</a:t>
            </a:r>
            <a:r>
              <a:rPr lang="zh-CN" altLang="en-US" sz="2000" dirty="0">
                <a:ea typeface="宋体" panose="02010600030101010101" pitchFamily="2" charset="-122"/>
              </a:rPr>
              <a:t>文件（插入节点，删除节点，修改节点）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作业解析功能：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确定</a:t>
            </a:r>
            <a:r>
              <a:rPr lang="en-US" altLang="zh-CN" sz="2000" dirty="0">
                <a:ea typeface="宋体" panose="02010600030101010101" pitchFamily="2" charset="-122"/>
              </a:rPr>
              <a:t>Step</a:t>
            </a:r>
            <a:r>
              <a:rPr lang="zh-CN" altLang="en-US" sz="2000" dirty="0">
                <a:ea typeface="宋体" panose="02010600030101010101" pitchFamily="2" charset="-122"/>
              </a:rPr>
              <a:t>数量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获取指定的</a:t>
            </a:r>
            <a:r>
              <a:rPr lang="en-US" altLang="zh-CN" sz="2000" dirty="0">
                <a:ea typeface="宋体" panose="02010600030101010101" pitchFamily="2" charset="-122"/>
              </a:rPr>
              <a:t>Step</a:t>
            </a:r>
            <a:r>
              <a:rPr lang="zh-CN" altLang="en-US" sz="2000" dirty="0">
                <a:ea typeface="宋体" panose="02010600030101010101" pitchFamily="2" charset="-122"/>
              </a:rPr>
              <a:t>内容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获取一个</a:t>
            </a:r>
            <a:r>
              <a:rPr lang="en-US" altLang="zh-CN" sz="2000" dirty="0">
                <a:ea typeface="宋体" panose="02010600030101010101" pitchFamily="2" charset="-122"/>
              </a:rPr>
              <a:t>Step</a:t>
            </a:r>
            <a:r>
              <a:rPr lang="zh-CN" altLang="en-US" sz="2000" dirty="0">
                <a:ea typeface="宋体" panose="02010600030101010101" pitchFamily="2" charset="-122"/>
              </a:rPr>
              <a:t>中的功能模块数量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获取指定</a:t>
            </a:r>
            <a:r>
              <a:rPr lang="en-US" altLang="zh-CN" sz="2000" dirty="0">
                <a:ea typeface="宋体" panose="02010600030101010101" pitchFamily="2" charset="-122"/>
              </a:rPr>
              <a:t>Step</a:t>
            </a:r>
            <a:r>
              <a:rPr lang="zh-CN" altLang="en-US" sz="2000" dirty="0">
                <a:ea typeface="宋体" panose="02010600030101010101" pitchFamily="2" charset="-122"/>
              </a:rPr>
              <a:t>中的一个功能模块内容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获取功能模块的拓扑关系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获取其他需要的信息</a:t>
            </a:r>
          </a:p>
        </p:txBody>
      </p:sp>
    </p:spTree>
    <p:extLst>
      <p:ext uri="{BB962C8B-B14F-4D97-AF65-F5344CB8AC3E}">
        <p14:creationId xmlns:p14="http://schemas.microsoft.com/office/powerpoint/2010/main" val="8467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18" y="1287512"/>
            <a:ext cx="2903537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3568" y="4437112"/>
            <a:ext cx="8101012" cy="1196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类</a:t>
            </a:r>
            <a:r>
              <a:rPr lang="en-US" altLang="zh-CN"/>
              <a:t>CGmXmlFile</a:t>
            </a:r>
            <a:r>
              <a:rPr lang="zh-CN" altLang="en-US"/>
              <a:t>负责</a:t>
            </a:r>
            <a:r>
              <a:rPr lang="en-US" altLang="zh-CN"/>
              <a:t>XML</a:t>
            </a:r>
            <a:r>
              <a:rPr lang="zh-CN" altLang="en-US"/>
              <a:t>文件解析和保持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类</a:t>
            </a:r>
            <a:r>
              <a:rPr lang="en-US" altLang="zh-CN"/>
              <a:t>CGmXmlJobFile</a:t>
            </a:r>
            <a:r>
              <a:rPr lang="zh-CN" altLang="en-US"/>
              <a:t>对作业文件进行解析</a:t>
            </a:r>
          </a:p>
        </p:txBody>
      </p:sp>
    </p:spTree>
    <p:extLst>
      <p:ext uri="{BB962C8B-B14F-4D97-AF65-F5344CB8AC3E}">
        <p14:creationId xmlns:p14="http://schemas.microsoft.com/office/powerpoint/2010/main" val="42280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home\tom\Desktop\work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357313"/>
            <a:ext cx="62928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Callout 1 4"/>
          <p:cNvSpPr/>
          <p:nvPr/>
        </p:nvSpPr>
        <p:spPr>
          <a:xfrm>
            <a:off x="7500958" y="1112690"/>
            <a:ext cx="1428760" cy="714380"/>
          </a:xfrm>
          <a:prstGeom prst="borderCallout1">
            <a:avLst>
              <a:gd name="adj1" fmla="val 49335"/>
              <a:gd name="adj2" fmla="val 410"/>
              <a:gd name="adj3" fmla="val 183457"/>
              <a:gd name="adj4" fmla="val -11144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Data query</a:t>
            </a:r>
          </a:p>
        </p:txBody>
      </p:sp>
      <p:sp>
        <p:nvSpPr>
          <p:cNvPr id="10" name="Line Callout 1 6"/>
          <p:cNvSpPr/>
          <p:nvPr/>
        </p:nvSpPr>
        <p:spPr>
          <a:xfrm>
            <a:off x="4572000" y="260648"/>
            <a:ext cx="1785950" cy="709166"/>
          </a:xfrm>
          <a:prstGeom prst="borderCallout1">
            <a:avLst>
              <a:gd name="adj1" fmla="val 98271"/>
              <a:gd name="adj2" fmla="val 38250"/>
              <a:gd name="adj3" fmla="val 313136"/>
              <a:gd name="adj4" fmla="val 2000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/>
              <a:t>Workflow diagram</a:t>
            </a:r>
          </a:p>
        </p:txBody>
      </p:sp>
      <p:sp>
        <p:nvSpPr>
          <p:cNvPr id="11" name="Line Callout 1 7"/>
          <p:cNvSpPr/>
          <p:nvPr/>
        </p:nvSpPr>
        <p:spPr>
          <a:xfrm>
            <a:off x="714348" y="5786454"/>
            <a:ext cx="2286016" cy="810898"/>
          </a:xfrm>
          <a:prstGeom prst="borderCallout1">
            <a:avLst>
              <a:gd name="adj1" fmla="val 399"/>
              <a:gd name="adj2" fmla="val 58880"/>
              <a:gd name="adj3" fmla="val -171327"/>
              <a:gd name="adj4" fmla="val 7215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/>
              <a:t>Tree view of workflow structure</a:t>
            </a:r>
          </a:p>
        </p:txBody>
      </p:sp>
      <p:sp>
        <p:nvSpPr>
          <p:cNvPr id="12" name="Line Callout 1 8"/>
          <p:cNvSpPr/>
          <p:nvPr/>
        </p:nvSpPr>
        <p:spPr>
          <a:xfrm>
            <a:off x="571472" y="357166"/>
            <a:ext cx="1714512" cy="755524"/>
          </a:xfrm>
          <a:prstGeom prst="borderCallout1">
            <a:avLst>
              <a:gd name="adj1" fmla="val 99494"/>
              <a:gd name="adj2" fmla="val 60738"/>
              <a:gd name="adj3" fmla="val 289892"/>
              <a:gd name="adj4" fmla="val 12341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/>
              <a:t>Available services</a:t>
            </a:r>
          </a:p>
        </p:txBody>
      </p:sp>
    </p:spTree>
    <p:extLst>
      <p:ext uri="{BB962C8B-B14F-4D97-AF65-F5344CB8AC3E}">
        <p14:creationId xmlns:p14="http://schemas.microsoft.com/office/powerpoint/2010/main" val="35633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lang="zh-CN" altLang="en-US" b="1" dirty="0" smtClean="0"/>
              <a:t>执行引擎</a:t>
            </a:r>
            <a:endParaRPr lang="zh-CN" alt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6588" y="1713579"/>
            <a:ext cx="1519237" cy="9366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服务器</a:t>
            </a:r>
          </a:p>
          <a:p>
            <a:pPr eaLnBrk="1" hangingPunct="1"/>
            <a:r>
              <a:rPr lang="en-US" altLang="zh-CN" sz="2000"/>
              <a:t>GMServer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67163" y="1713579"/>
            <a:ext cx="1709737" cy="9366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节点守护进程</a:t>
            </a:r>
          </a:p>
          <a:p>
            <a:pPr eaLnBrk="1" hangingPunct="1"/>
            <a:r>
              <a:rPr lang="en-US" altLang="zh-CN" sz="2000"/>
              <a:t>GmDeamon</a:t>
            </a:r>
          </a:p>
        </p:txBody>
      </p:sp>
      <p:cxnSp>
        <p:nvCxnSpPr>
          <p:cNvPr id="6" name="AutoShape 6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170113" y="2181892"/>
            <a:ext cx="17827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55825" y="1769142"/>
            <a:ext cx="1901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FF"/>
                </a:solidFill>
              </a:rPr>
              <a:t>GmRequestRunJob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76675" y="3064542"/>
            <a:ext cx="1890713" cy="9366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Mom</a:t>
            </a:r>
            <a:r>
              <a:rPr lang="zh-CN" altLang="en-US" sz="2000"/>
              <a:t>参数准备</a:t>
            </a:r>
          </a:p>
        </p:txBody>
      </p:sp>
      <p:cxnSp>
        <p:nvCxnSpPr>
          <p:cNvPr id="9" name="AutoShape 9"/>
          <p:cNvCxnSpPr>
            <a:cxnSpLocks noChangeShapeType="1"/>
            <a:stCxn id="5" idx="2"/>
            <a:endCxn id="8" idx="0"/>
          </p:cNvCxnSpPr>
          <p:nvPr/>
        </p:nvCxnSpPr>
        <p:spPr bwMode="auto">
          <a:xfrm>
            <a:off x="4822825" y="2664492"/>
            <a:ext cx="0" cy="3857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026275" y="3064542"/>
            <a:ext cx="1879600" cy="9366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作业执行进程</a:t>
            </a:r>
          </a:p>
          <a:p>
            <a:pPr eaLnBrk="1" hangingPunct="1"/>
            <a:r>
              <a:rPr lang="en-US" altLang="zh-CN" sz="2000"/>
              <a:t>GmJobDriver</a:t>
            </a:r>
          </a:p>
        </p:txBody>
      </p:sp>
      <p:cxnSp>
        <p:nvCxnSpPr>
          <p:cNvPr id="11" name="AutoShape 11"/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5781675" y="3532854"/>
            <a:ext cx="12303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857875" y="3155029"/>
            <a:ext cx="1190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FF"/>
                </a:solidFill>
              </a:rPr>
              <a:t>fork() </a:t>
            </a:r>
            <a:r>
              <a:rPr lang="zh-CN" altLang="en-US" sz="1400">
                <a:solidFill>
                  <a:srgbClr val="0000FF"/>
                </a:solidFill>
              </a:rPr>
              <a:t>传参</a:t>
            </a:r>
          </a:p>
        </p:txBody>
      </p:sp>
      <p:cxnSp>
        <p:nvCxnSpPr>
          <p:cNvPr id="13" name="AutoShape 13"/>
          <p:cNvCxnSpPr>
            <a:cxnSpLocks noChangeShapeType="1"/>
            <a:stCxn id="8" idx="1"/>
            <a:endCxn id="4" idx="2"/>
          </p:cNvCxnSpPr>
          <p:nvPr/>
        </p:nvCxnSpPr>
        <p:spPr bwMode="auto">
          <a:xfrm rot="10800000">
            <a:off x="1397000" y="2664492"/>
            <a:ext cx="2465388" cy="8683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536700" y="3210592"/>
            <a:ext cx="2228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FF"/>
                </a:solidFill>
              </a:rPr>
              <a:t>启动成功与否状态报告</a:t>
            </a:r>
          </a:p>
        </p:txBody>
      </p:sp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42472"/>
              </p:ext>
            </p:extLst>
          </p:nvPr>
        </p:nvGraphicFramePr>
        <p:xfrm>
          <a:off x="265112" y="4479869"/>
          <a:ext cx="864076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图片" r:id="rId4" imgW="8492067" imgH="795867" progId="Word.Picture.8">
                  <p:embed/>
                </p:oleObj>
              </mc:Choice>
              <mc:Fallback>
                <p:oleObj name="图片" r:id="rId4" imgW="8492067" imgH="795867" progId="Word.Picture.8">
                  <p:embed/>
                  <p:pic>
                    <p:nvPicPr>
                      <p:cNvPr id="4577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" y="4479869"/>
                        <a:ext cx="8640763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34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kumimoji="1"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本实例以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线程方式启动作业中各功能模块</a:t>
            </a:r>
            <a:endParaRPr lang="zh-CN" altLang="en-US" b="1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773733" y="2078360"/>
            <a:ext cx="2339975" cy="630238"/>
          </a:xfrm>
          <a:prstGeom prst="rect">
            <a:avLst/>
          </a:prstGeom>
          <a:gradFill rotWithShape="0">
            <a:gsLst>
              <a:gs pos="0">
                <a:srgbClr val="762F47"/>
              </a:gs>
              <a:gs pos="50000">
                <a:srgbClr val="FF6699"/>
              </a:gs>
              <a:gs pos="100000">
                <a:srgbClr val="762F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564558" y="2079948"/>
            <a:ext cx="2339975" cy="630237"/>
          </a:xfrm>
          <a:prstGeom prst="rect">
            <a:avLst/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初始化线程状态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915520" y="3159448"/>
            <a:ext cx="2339975" cy="630237"/>
          </a:xfrm>
          <a:prstGeom prst="rect">
            <a:avLst/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线程函数</a:t>
            </a:r>
          </a:p>
          <a:p>
            <a:r>
              <a:rPr kumimoji="1" lang="en-US" altLang="zh-CN" sz="2000" noProof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KernelProcess</a:t>
            </a:r>
            <a:r>
              <a:rPr kumimoji="1" lang="en-US" altLang="zh-CN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()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174408" y="2078360"/>
            <a:ext cx="2339975" cy="630238"/>
          </a:xfrm>
          <a:prstGeom prst="rect">
            <a:avLst/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更新线程状态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915520" y="4238948"/>
            <a:ext cx="2339975" cy="80962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数据处理函数</a:t>
            </a:r>
          </a:p>
          <a:p>
            <a:pPr algn="ctr">
              <a:defRPr/>
            </a:pPr>
            <a:r>
              <a:rPr kumimoji="1" lang="en-US" alt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MainLoop()</a:t>
            </a: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5455270" y="2708598"/>
            <a:ext cx="0" cy="4508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455270" y="3789685"/>
            <a:ext cx="0" cy="4508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3113708" y="2395860"/>
            <a:ext cx="450850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6625258" y="2708598"/>
            <a:ext cx="0" cy="4508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6625258" y="3789685"/>
            <a:ext cx="0" cy="4508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043608" y="3068960"/>
            <a:ext cx="2878137" cy="3149600"/>
          </a:xfrm>
          <a:prstGeom prst="rect">
            <a:avLst/>
          </a:prstGeom>
          <a:gradFill rotWithShape="1">
            <a:gsLst>
              <a:gs pos="0">
                <a:srgbClr val="764776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/>
              <a:t>获取</a:t>
            </a:r>
            <a:r>
              <a:rPr lang="en-US" altLang="zh-CN" sz="2000"/>
              <a:t>GM</a:t>
            </a:r>
            <a:r>
              <a:rPr lang="zh-CN" altLang="en-US" sz="2000"/>
              <a:t>线头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/>
              <a:t>输出</a:t>
            </a:r>
            <a:r>
              <a:rPr lang="en-US" altLang="zh-CN" sz="2000"/>
              <a:t>GM</a:t>
            </a:r>
            <a:r>
              <a:rPr lang="zh-CN" altLang="en-US" sz="2000"/>
              <a:t>线头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/>
              <a:t>while(</a:t>
            </a:r>
            <a:r>
              <a:rPr lang="zh-CN" altLang="en-US" sz="2000"/>
              <a:t>获取一道数据</a:t>
            </a:r>
            <a:r>
              <a:rPr lang="en-US" altLang="zh-CN" sz="2000"/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/>
              <a:t>{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zh-CN" altLang="en-US" sz="2000"/>
              <a:t>处理道数据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zh-CN" altLang="en-US" sz="2000"/>
              <a:t>输出道数据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 flipH="1">
            <a:off x="3924920" y="4419923"/>
            <a:ext cx="990600" cy="539750"/>
          </a:xfrm>
          <a:custGeom>
            <a:avLst/>
            <a:gdLst>
              <a:gd name="T0" fmla="*/ 742950 w 21600"/>
              <a:gd name="T1" fmla="*/ 0 h 21600"/>
              <a:gd name="T2" fmla="*/ 0 w 21600"/>
              <a:gd name="T3" fmla="*/ 269875 h 21600"/>
              <a:gd name="T4" fmla="*/ 742950 w 21600"/>
              <a:gd name="T5" fmla="*/ 539750 h 21600"/>
              <a:gd name="T6" fmla="*/ 990600 w 21600"/>
              <a:gd name="T7" fmla="*/ 2698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线程间的同步处理</a:t>
            </a:r>
          </a:p>
          <a:p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1561" y="1559692"/>
            <a:ext cx="7848872" cy="1223963"/>
          </a:xfrm>
          <a:prstGeom prst="rect">
            <a:avLst/>
          </a:prstGeom>
          <a:noFill/>
        </p:spPr>
        <p:txBody>
          <a:bodyPr lIns="96767" tIns="48383" rIns="96767" bIns="48383"/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功能模块线程间同步主要通过数据通道间数据读写来同步。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功能模块基类实现数据、状态、控制信号的输入输出。</a:t>
            </a:r>
            <a:endParaRPr lang="zh-CN" altLang="en-US" sz="2800" b="1" dirty="0" smtClean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167773"/>
              </p:ext>
            </p:extLst>
          </p:nvPr>
        </p:nvGraphicFramePr>
        <p:xfrm>
          <a:off x="457200" y="3391197"/>
          <a:ext cx="4860925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图片" r:id="rId4" imgW="3934437" imgH="1778466" progId="Word.Picture.8">
                  <p:embed/>
                </p:oleObj>
              </mc:Choice>
              <mc:Fallback>
                <p:oleObj name="图片" r:id="rId4" imgW="3934437" imgH="1778466" progId="Word.Picture.8">
                  <p:embed/>
                  <p:pic>
                    <p:nvPicPr>
                      <p:cNvPr id="450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91197"/>
                        <a:ext cx="4860925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639590"/>
              </p:ext>
            </p:extLst>
          </p:nvPr>
        </p:nvGraphicFramePr>
        <p:xfrm>
          <a:off x="4139952" y="4509120"/>
          <a:ext cx="5129213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图片" r:id="rId6" imgW="3955975" imgH="1777744" progId="Word.Picture.8">
                  <p:embed/>
                </p:oleObj>
              </mc:Choice>
              <mc:Fallback>
                <p:oleObj name="图片" r:id="rId6" imgW="3955975" imgH="1777744" progId="Word.Picture.8">
                  <p:embed/>
                  <p:pic>
                    <p:nvPicPr>
                      <p:cNvPr id="4506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509120"/>
                        <a:ext cx="5129213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7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314"/>
            <a:ext cx="8229600" cy="693494"/>
          </a:xfrm>
        </p:spPr>
        <p:txBody>
          <a:bodyPr/>
          <a:lstStyle/>
          <a:p>
            <a:r>
              <a:rPr lang="zh-CN" altLang="en-US" dirty="0" smtClean="0"/>
              <a:t>作业运行监控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3" y="1628800"/>
            <a:ext cx="84042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3" y="1781200"/>
            <a:ext cx="8355012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7739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6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effectLst/>
              </a:rPr>
              <a:t>课程实验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609" y="1340768"/>
            <a:ext cx="8003232" cy="5040560"/>
          </a:xfrm>
        </p:spPr>
        <p:txBody>
          <a:bodyPr/>
          <a:lstStyle/>
          <a:p>
            <a:r>
              <a:rPr lang="zh-CN" altLang="zh-CN" sz="2400" b="1" dirty="0" smtClean="0">
                <a:effectLst/>
              </a:rPr>
              <a:t>实验</a:t>
            </a:r>
            <a:r>
              <a:rPr lang="zh-CN" altLang="zh-CN" sz="2400" b="1" dirty="0">
                <a:effectLst/>
              </a:rPr>
              <a:t>项目名称：微型</a:t>
            </a:r>
            <a:r>
              <a:rPr lang="en-US" altLang="zh-CN" sz="2400" b="1" dirty="0">
                <a:effectLst/>
              </a:rPr>
              <a:t>C++</a:t>
            </a:r>
            <a:r>
              <a:rPr lang="zh-CN" altLang="zh-CN" sz="2400" b="1" dirty="0">
                <a:effectLst/>
              </a:rPr>
              <a:t>控制台应用</a:t>
            </a:r>
            <a:r>
              <a:rPr lang="zh-CN" altLang="zh-CN" sz="2400" b="1" dirty="0" smtClean="0">
                <a:effectLst/>
              </a:rPr>
              <a:t>开发</a:t>
            </a:r>
            <a:endParaRPr lang="en-US" altLang="zh-CN" sz="2400" b="1" dirty="0" smtClean="0">
              <a:effectLst/>
            </a:endParaRPr>
          </a:p>
          <a:p>
            <a:r>
              <a:rPr lang="zh-CN" altLang="zh-CN" sz="2400" b="1" dirty="0" smtClean="0">
                <a:effectLst/>
              </a:rPr>
              <a:t>实验目的：</a:t>
            </a:r>
            <a:endParaRPr lang="zh-CN" altLang="zh-CN" sz="2400" b="1" dirty="0">
              <a:effectLst/>
            </a:endParaRPr>
          </a:p>
          <a:p>
            <a:pPr marL="720000"/>
            <a:r>
              <a:rPr lang="zh-CN" altLang="zh-CN" sz="2400" b="1" dirty="0">
                <a:effectLst/>
              </a:rPr>
              <a:t>充分运用所学的</a:t>
            </a:r>
            <a:r>
              <a:rPr lang="en-US" altLang="zh-CN" sz="2400" b="1" dirty="0">
                <a:effectLst/>
              </a:rPr>
              <a:t>C++</a:t>
            </a:r>
            <a:r>
              <a:rPr lang="zh-CN" altLang="zh-CN" sz="2400" b="1" dirty="0">
                <a:effectLst/>
              </a:rPr>
              <a:t>的全部核心内容，开发一个微型的</a:t>
            </a:r>
            <a:r>
              <a:rPr lang="en-US" altLang="zh-CN" sz="2400" b="1" dirty="0">
                <a:effectLst/>
              </a:rPr>
              <a:t>C++</a:t>
            </a:r>
            <a:r>
              <a:rPr lang="zh-CN" altLang="zh-CN" sz="2400" b="1" dirty="0">
                <a:effectLst/>
              </a:rPr>
              <a:t>控制台</a:t>
            </a:r>
            <a:r>
              <a:rPr lang="zh-CN" altLang="zh-CN" sz="2400" b="1" dirty="0" smtClean="0">
                <a:effectLst/>
              </a:rPr>
              <a:t>应用程序</a:t>
            </a:r>
            <a:r>
              <a:rPr lang="zh-CN" altLang="en-US" sz="2400" b="1" dirty="0" smtClean="0">
                <a:effectLst/>
              </a:rPr>
              <a:t>。</a:t>
            </a:r>
            <a:endParaRPr lang="en-US" altLang="zh-CN" sz="2400" b="1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完成本试验后，以期</a:t>
            </a:r>
            <a:r>
              <a:rPr lang="zh-CN" altLang="zh-CN" sz="2400" b="1" dirty="0" smtClean="0">
                <a:effectLst/>
              </a:rPr>
              <a:t>能够</a:t>
            </a:r>
            <a:r>
              <a:rPr lang="zh-CN" altLang="zh-CN" sz="2400" b="1" dirty="0">
                <a:effectLst/>
              </a:rPr>
              <a:t>：</a:t>
            </a:r>
          </a:p>
          <a:p>
            <a:pPr marL="720000" lvl="0" indent="-514350">
              <a:buFont typeface="+mj-ea"/>
              <a:buAutoNum type="circleNumDbPlain"/>
            </a:pPr>
            <a:r>
              <a:rPr lang="zh-CN" altLang="zh-CN" sz="2400" b="1" dirty="0">
                <a:effectLst/>
              </a:rPr>
              <a:t>熟练掌握面向对象的核心知识：封装、继承、多态，基本掌握泛型编程；</a:t>
            </a:r>
          </a:p>
          <a:p>
            <a:pPr marL="720000" lvl="0" indent="-514350">
              <a:buFont typeface="+mj-ea"/>
              <a:buAutoNum type="circleNumDbPlain"/>
            </a:pPr>
            <a:r>
              <a:rPr lang="zh-CN" altLang="zh-CN" sz="2400" b="1" dirty="0">
                <a:effectLst/>
              </a:rPr>
              <a:t>基本掌握</a:t>
            </a:r>
            <a:r>
              <a:rPr lang="en-US" altLang="zh-CN" sz="2400" b="1" dirty="0">
                <a:effectLst/>
              </a:rPr>
              <a:t>OOA</a:t>
            </a:r>
            <a:r>
              <a:rPr lang="zh-CN" altLang="zh-CN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OOD</a:t>
            </a:r>
            <a:r>
              <a:rPr lang="zh-CN" altLang="zh-CN" sz="2400" b="1" dirty="0">
                <a:effectLst/>
              </a:rPr>
              <a:t>方法；熟练掌握</a:t>
            </a:r>
            <a:r>
              <a:rPr lang="en-US" altLang="zh-CN" sz="2400" b="1" dirty="0">
                <a:effectLst/>
              </a:rPr>
              <a:t>OOP</a:t>
            </a:r>
            <a:r>
              <a:rPr lang="zh-CN" altLang="zh-CN" sz="2400" b="1" dirty="0">
                <a:effectLst/>
              </a:rPr>
              <a:t>方法；</a:t>
            </a:r>
          </a:p>
          <a:p>
            <a:pPr marL="720000" lvl="0" indent="-514350">
              <a:buFont typeface="+mj-ea"/>
              <a:buAutoNum type="circleNumDbPlain"/>
            </a:pPr>
            <a:r>
              <a:rPr lang="zh-CN" altLang="zh-CN" sz="2400" b="1" dirty="0">
                <a:effectLst/>
              </a:rPr>
              <a:t>掌握</a:t>
            </a:r>
            <a:r>
              <a:rPr lang="en-US" altLang="zh-CN" sz="2400" b="1" dirty="0">
                <a:effectLst/>
              </a:rPr>
              <a:t>C++</a:t>
            </a:r>
            <a:r>
              <a:rPr lang="zh-CN" altLang="zh-CN" sz="2400" b="1" dirty="0">
                <a:effectLst/>
              </a:rPr>
              <a:t>应用的开发过程，掌握编程工具的使用；</a:t>
            </a:r>
          </a:p>
          <a:p>
            <a:pPr marL="720000" lvl="0" indent="-514350">
              <a:buFont typeface="+mj-ea"/>
              <a:buAutoNum type="circleNumDbPlain"/>
            </a:pPr>
            <a:r>
              <a:rPr lang="zh-CN" altLang="zh-CN" sz="2400" b="1" dirty="0">
                <a:effectLst/>
              </a:rPr>
              <a:t>初步掌握建模工具的使用；</a:t>
            </a:r>
          </a:p>
          <a:p>
            <a:pPr marL="720000" lvl="0" indent="-514350">
              <a:buFont typeface="+mj-ea"/>
              <a:buAutoNum type="circleNumDbPlain"/>
            </a:pPr>
            <a:r>
              <a:rPr lang="zh-CN" altLang="zh-CN" sz="2400" b="1" dirty="0">
                <a:effectLst/>
              </a:rPr>
              <a:t>基本掌握阅读、调试程序的能力。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40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pPr algn="l"/>
            <a:r>
              <a:rPr lang="zh-CN" altLang="zh-CN" sz="2400" b="1" dirty="0">
                <a:effectLst/>
              </a:rPr>
              <a:t>实验内容：</a:t>
            </a:r>
          </a:p>
          <a:p>
            <a:pPr algn="l"/>
            <a:r>
              <a:rPr lang="en-US" altLang="zh-CN" sz="2400" b="1" dirty="0" smtClean="0">
                <a:effectLst/>
              </a:rPr>
              <a:t>    </a:t>
            </a:r>
            <a:r>
              <a:rPr lang="zh-CN" altLang="zh-CN" sz="2400" b="1" dirty="0" smtClean="0">
                <a:effectLst/>
              </a:rPr>
              <a:t>一</a:t>
            </a:r>
            <a:r>
              <a:rPr lang="zh-CN" altLang="zh-CN" sz="2400" b="1" dirty="0">
                <a:effectLst/>
              </a:rPr>
              <a:t>位小学教师</a:t>
            </a:r>
            <a:r>
              <a:rPr lang="en-US" altLang="zh-CN" sz="2400" b="1" dirty="0">
                <a:effectLst/>
              </a:rPr>
              <a:t>Ken</a:t>
            </a:r>
            <a:r>
              <a:rPr lang="zh-CN" altLang="zh-CN" sz="2400" b="1" dirty="0">
                <a:effectLst/>
              </a:rPr>
              <a:t>希望完成这样的任务：针对于小学生正在学习四边形</a:t>
            </a:r>
            <a:r>
              <a:rPr lang="en-US" altLang="zh-CN" sz="2400" b="1" dirty="0">
                <a:effectLst/>
              </a:rPr>
              <a:t>(quadrangle)</a:t>
            </a:r>
            <a:r>
              <a:rPr lang="zh-CN" altLang="zh-CN" sz="2400" b="1" dirty="0">
                <a:effectLst/>
              </a:rPr>
              <a:t>的特性，编写一个小软件，能够随机在屏幕上显示矩形</a:t>
            </a:r>
            <a:r>
              <a:rPr lang="en-US" altLang="zh-CN" sz="2400" b="1" dirty="0">
                <a:effectLst/>
              </a:rPr>
              <a:t>(rectangle)</a:t>
            </a:r>
            <a:r>
              <a:rPr lang="zh-CN" altLang="zh-CN" sz="2400" b="1" dirty="0">
                <a:effectLst/>
              </a:rPr>
              <a:t>、正方形</a:t>
            </a:r>
            <a:r>
              <a:rPr lang="en-US" altLang="zh-CN" sz="2400" b="1" dirty="0">
                <a:effectLst/>
              </a:rPr>
              <a:t>(square)</a:t>
            </a:r>
            <a:r>
              <a:rPr lang="zh-CN" altLang="zh-CN" sz="2400" b="1" dirty="0">
                <a:effectLst/>
              </a:rPr>
              <a:t>、平行四边形</a:t>
            </a:r>
            <a:r>
              <a:rPr lang="en-US" altLang="zh-CN" sz="2400" b="1" dirty="0">
                <a:effectLst/>
              </a:rPr>
              <a:t>(parallelogram)</a:t>
            </a:r>
            <a:r>
              <a:rPr lang="zh-CN" altLang="zh-CN" sz="2400" b="1" dirty="0">
                <a:effectLst/>
              </a:rPr>
              <a:t>、梯形</a:t>
            </a:r>
            <a:r>
              <a:rPr lang="en-US" altLang="zh-CN" sz="2400" b="1" dirty="0">
                <a:effectLst/>
              </a:rPr>
              <a:t>(trapezoid)</a:t>
            </a:r>
            <a:r>
              <a:rPr lang="zh-CN" altLang="zh-CN" sz="2400" b="1" dirty="0">
                <a:effectLst/>
              </a:rPr>
              <a:t>和菱形</a:t>
            </a:r>
            <a:r>
              <a:rPr lang="en-US" altLang="zh-CN" sz="2400" b="1" dirty="0">
                <a:effectLst/>
              </a:rPr>
              <a:t>(diamond)</a:t>
            </a:r>
            <a:r>
              <a:rPr lang="zh-CN" altLang="zh-CN" sz="2400" b="1" dirty="0">
                <a:effectLst/>
              </a:rPr>
              <a:t>五种形体之一，同时显示该形体的轮廓形状和关键数据（随机产生），学生根据给出的关键数据计算形体的面积并输入，软件判断其结果的正确性。在学习过程中，软件记录产生的每一个形体，在学生选择不再继续后，将其学习的过程重放一遍（及显示所有学过的形体数据、形状及结果），用以重温，加深印象。</a:t>
            </a:r>
          </a:p>
          <a:p>
            <a:pPr algn="l"/>
            <a:r>
              <a:rPr lang="en-US" altLang="zh-CN" sz="2400" b="1" dirty="0">
                <a:effectLst/>
              </a:rPr>
              <a:t> </a:t>
            </a:r>
            <a:r>
              <a:rPr lang="en-US" altLang="zh-CN" sz="2400" b="1" dirty="0" smtClean="0">
                <a:effectLst/>
              </a:rPr>
              <a:t>   </a:t>
            </a:r>
            <a:r>
              <a:rPr lang="zh-CN" altLang="zh-CN" sz="2400" b="1" dirty="0" smtClean="0">
                <a:effectLst/>
              </a:rPr>
              <a:t>根据</a:t>
            </a:r>
            <a:r>
              <a:rPr lang="zh-CN" altLang="zh-CN" sz="2400" b="1" dirty="0">
                <a:effectLst/>
              </a:rPr>
              <a:t>上述描述，编写程序，完成</a:t>
            </a:r>
            <a:r>
              <a:rPr lang="en-US" altLang="zh-CN" sz="2400" b="1" dirty="0">
                <a:effectLst/>
              </a:rPr>
              <a:t>Ken</a:t>
            </a:r>
            <a:r>
              <a:rPr lang="zh-CN" altLang="zh-CN" sz="2400" b="1" dirty="0">
                <a:effectLst/>
              </a:rPr>
              <a:t>老师的需求。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1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7931224" cy="5112568"/>
          </a:xfrm>
        </p:spPr>
        <p:txBody>
          <a:bodyPr/>
          <a:lstStyle/>
          <a:p>
            <a:r>
              <a:rPr lang="zh-CN" altLang="zh-CN" sz="2800" b="1" dirty="0">
                <a:effectLst/>
              </a:rPr>
              <a:t>编码要求：</a:t>
            </a:r>
          </a:p>
          <a:p>
            <a:pPr marL="1080000" lvl="0" indent="-514350">
              <a:buFont typeface="+mj-ea"/>
              <a:buAutoNum type="circleNumDbPlain"/>
            </a:pPr>
            <a:r>
              <a:rPr lang="zh-CN" altLang="zh-CN" sz="2800" b="1" dirty="0">
                <a:effectLst/>
              </a:rPr>
              <a:t>理清形体概念之间的关系，然后用（多）继承来实现这些关系。</a:t>
            </a:r>
          </a:p>
          <a:p>
            <a:pPr marL="1080000" lvl="0" indent="-514350">
              <a:buFont typeface="+mj-ea"/>
              <a:buAutoNum type="circleNumDbPlain"/>
            </a:pPr>
            <a:r>
              <a:rPr lang="zh-CN" altLang="zh-CN" sz="2800" b="1" dirty="0">
                <a:effectLst/>
              </a:rPr>
              <a:t>使用抽象类来表示顶层概念。</a:t>
            </a:r>
          </a:p>
          <a:p>
            <a:pPr marL="1080000" lvl="0" indent="-514350">
              <a:buFont typeface="+mj-ea"/>
              <a:buAutoNum type="circleNumDbPlain"/>
            </a:pPr>
            <a:r>
              <a:rPr lang="zh-CN" altLang="zh-CN" sz="2800" b="1" dirty="0">
                <a:effectLst/>
              </a:rPr>
              <a:t>矩形、平行四边形用长和高表示；正方形用边长表示；梯形用两条平行边长和高表示；菱形用两条对象线长表示。</a:t>
            </a:r>
          </a:p>
          <a:p>
            <a:pPr marL="1080000" lvl="0" indent="-514350">
              <a:buFont typeface="+mj-ea"/>
              <a:buAutoNum type="circleNumDbPlain"/>
            </a:pPr>
            <a:r>
              <a:rPr lang="zh-CN" altLang="zh-CN" sz="2800" b="1" dirty="0">
                <a:effectLst/>
              </a:rPr>
              <a:t>使用链表模板来存储数据。</a:t>
            </a:r>
          </a:p>
          <a:p>
            <a:pPr marL="1080000" lvl="0" indent="-514350">
              <a:buFont typeface="+mj-ea"/>
              <a:buAutoNum type="circleNumDbPlain"/>
            </a:pPr>
            <a:r>
              <a:rPr lang="zh-CN" altLang="zh-CN" sz="2800" b="1" dirty="0">
                <a:effectLst/>
              </a:rPr>
              <a:t>为链表模板设计迭代器。</a:t>
            </a:r>
          </a:p>
          <a:p>
            <a:pPr marL="1080000" lvl="0" indent="-514350">
              <a:buFont typeface="+mj-ea"/>
              <a:buAutoNum type="circleNumDbPlain"/>
            </a:pPr>
            <a:r>
              <a:rPr lang="zh-CN" altLang="zh-CN" sz="2800" b="1" dirty="0">
                <a:effectLst/>
              </a:rPr>
              <a:t>要体现多态。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8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课堂编程练习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765" y="1170227"/>
            <a:ext cx="8229600" cy="765502"/>
          </a:xfrm>
        </p:spPr>
        <p:txBody>
          <a:bodyPr/>
          <a:lstStyle/>
          <a:p>
            <a:r>
              <a:rPr lang="zh-CN" altLang="en-US" dirty="0" smtClean="0"/>
              <a:t>设计一个简单的消息类，消息管理类</a:t>
            </a:r>
            <a:endParaRPr lang="zh-CN" altLang="en-US" dirty="0"/>
          </a:p>
        </p:txBody>
      </p:sp>
      <p:pic>
        <p:nvPicPr>
          <p:cNvPr id="8194" name="Picture 2" descr="https://leanote.com/api/file/getImage?fileId=5ad56d7cab64411333000b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6194919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课堂编程练习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484784"/>
            <a:ext cx="6912768" cy="432048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ffectLst/>
              </a:rPr>
              <a:t>支持任意数据类型的消息，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支持用户扩展消息类型</a:t>
            </a:r>
            <a:endParaRPr lang="en-US" altLang="zh-CN" b="1" dirty="0" smtClean="0">
              <a:solidFill>
                <a:srgbClr val="FF0000"/>
              </a:solidFill>
              <a:effectLst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effectLst/>
              </a:rPr>
              <a:t>对象</a:t>
            </a:r>
            <a:r>
              <a:rPr lang="zh-CN" altLang="en-US" b="1" dirty="0" smtClean="0">
                <a:effectLst/>
              </a:rPr>
              <a:t>序列化、反序列化</a:t>
            </a:r>
            <a:endParaRPr lang="en-US" altLang="zh-CN" b="1" dirty="0" smtClean="0">
              <a:effectLst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ffectLst/>
              </a:rPr>
              <a:t>消息注册，事件响应</a:t>
            </a:r>
            <a:endParaRPr lang="zh-CN" alt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2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425" y="1124744"/>
            <a:ext cx="8229600" cy="525658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effectLst/>
              </a:rPr>
              <a:t>科学</a:t>
            </a:r>
            <a:r>
              <a:rPr lang="zh-CN" altLang="en-US" b="1" dirty="0">
                <a:solidFill>
                  <a:srgbClr val="FF0000"/>
                </a:solidFill>
                <a:effectLst/>
              </a:rPr>
              <a:t>工作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流</a:t>
            </a:r>
            <a:endParaRPr lang="en-US" altLang="zh-CN" b="1" dirty="0" smtClean="0">
              <a:solidFill>
                <a:srgbClr val="FF0000"/>
              </a:solidFill>
              <a:effectLst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ffectLst/>
              </a:rPr>
              <a:t>SWF: Scientific Workflow</a:t>
            </a:r>
            <a:endParaRPr lang="en-US" altLang="zh-CN" b="1" dirty="0">
              <a:solidFill>
                <a:srgbClr val="FF0000"/>
              </a:solidFill>
              <a:effectLst/>
            </a:endParaRPr>
          </a:p>
          <a:p>
            <a:endParaRPr lang="en-US" altLang="zh-CN" b="1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b="1" dirty="0">
                <a:effectLst/>
              </a:rPr>
              <a:t>目标</a:t>
            </a:r>
            <a:r>
              <a:rPr lang="en-US" altLang="zh-CN" b="1" dirty="0">
                <a:effectLst/>
              </a:rPr>
              <a:t>: </a:t>
            </a:r>
            <a:r>
              <a:rPr lang="zh-CN" altLang="en-US" b="1" dirty="0">
                <a:effectLst/>
              </a:rPr>
              <a:t>对科学家的重复的数据管理与分析任务自动化。</a:t>
            </a:r>
            <a:endParaRPr lang="en-US" altLang="zh-CN" b="1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b="1" dirty="0">
                <a:effectLst/>
              </a:rPr>
              <a:t>典型的过程与阶段</a:t>
            </a:r>
            <a:r>
              <a:rPr lang="en-US" altLang="zh-CN" b="1" dirty="0">
                <a:effectLst/>
              </a:rPr>
              <a:t>:</a:t>
            </a:r>
          </a:p>
          <a:p>
            <a:pPr marL="1200150" lvl="1" indent="-457200" algn="l">
              <a:buFont typeface="Wingdings" panose="05000000000000000000" pitchFamily="2" charset="2"/>
              <a:buChar char="n"/>
            </a:pPr>
            <a:r>
              <a:rPr lang="zh-CN" altLang="en-US" b="1" dirty="0">
                <a:effectLst/>
              </a:rPr>
              <a:t>数据访问、调度、生成、转换、聚合、分析、可视化。</a:t>
            </a:r>
            <a:endParaRPr lang="en-US" altLang="zh-CN" b="1" dirty="0">
              <a:effectLst/>
            </a:endParaRPr>
          </a:p>
          <a:p>
            <a:pPr marL="1200150" lvl="1" indent="-457200" algn="l">
              <a:buFont typeface="Wingdings" panose="05000000000000000000" pitchFamily="2" charset="2"/>
              <a:buChar char="n"/>
            </a:pPr>
            <a:r>
              <a:rPr lang="zh-CN" altLang="en-US" b="1" dirty="0">
                <a:effectLst/>
              </a:rPr>
              <a:t>设计、测试、共享、部署、执行、重用</a:t>
            </a:r>
            <a:r>
              <a:rPr lang="en-US" altLang="zh-CN" b="1" dirty="0" smtClean="0">
                <a:effectLst/>
              </a:rPr>
              <a:t>SWF</a:t>
            </a:r>
            <a:endParaRPr lang="zh-CN" alt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23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/>
          <a:lstStyle/>
          <a:p>
            <a:r>
              <a:rPr lang="en-US" altLang="zh-CN" sz="3600" b="1" dirty="0" smtClean="0"/>
              <a:t>SWF</a:t>
            </a:r>
            <a:r>
              <a:rPr lang="zh-CN" altLang="en-US" sz="3600" b="1" dirty="0" smtClean="0"/>
              <a:t>特点</a:t>
            </a:r>
            <a:endParaRPr lang="en-US" altLang="zh-CN" sz="3600" b="1" dirty="0" smtClean="0"/>
          </a:p>
          <a:p>
            <a:pPr marL="1200150" lvl="1" indent="-457200">
              <a:buFont typeface="Wingdings" panose="05000000000000000000" pitchFamily="2" charset="2"/>
              <a:buChar char="n"/>
            </a:pPr>
            <a:r>
              <a:rPr lang="zh-CN" altLang="en-US" sz="3200" dirty="0">
                <a:effectLst/>
              </a:rPr>
              <a:t>数据密集</a:t>
            </a:r>
            <a:endParaRPr lang="en-US" altLang="zh-CN" sz="3200" dirty="0">
              <a:effectLst/>
            </a:endParaRPr>
          </a:p>
          <a:p>
            <a:pPr marL="1200150" lvl="1" indent="-457200">
              <a:buFont typeface="Wingdings" panose="05000000000000000000" pitchFamily="2" charset="2"/>
              <a:buChar char="n"/>
            </a:pPr>
            <a:r>
              <a:rPr lang="zh-CN" altLang="en-US" sz="3200" dirty="0">
                <a:effectLst/>
              </a:rPr>
              <a:t>计算密集</a:t>
            </a:r>
            <a:endParaRPr lang="en-US" altLang="zh-CN" sz="3200" dirty="0">
              <a:effectLst/>
            </a:endParaRPr>
          </a:p>
          <a:p>
            <a:pPr marL="1200150" lvl="1" indent="-457200" algn="l">
              <a:buFont typeface="Wingdings" panose="05000000000000000000" pitchFamily="2" charset="2"/>
              <a:buChar char="n"/>
            </a:pPr>
            <a:r>
              <a:rPr lang="zh-CN" altLang="en-US" sz="3200" dirty="0">
                <a:effectLst/>
              </a:rPr>
              <a:t>分布式数据、分布式计算</a:t>
            </a:r>
            <a:endParaRPr lang="en-US" altLang="zh-CN" sz="3200" dirty="0">
              <a:effectLst/>
            </a:endParaRPr>
          </a:p>
          <a:p>
            <a:pPr marL="1200150" lvl="1" indent="-457200" algn="l">
              <a:buFont typeface="Wingdings" panose="05000000000000000000" pitchFamily="2" charset="2"/>
              <a:buChar char="n"/>
            </a:pPr>
            <a:r>
              <a:rPr lang="zh-CN" altLang="en-US" sz="3200" dirty="0">
                <a:effectLst/>
              </a:rPr>
              <a:t>分析链</a:t>
            </a:r>
            <a:endParaRPr lang="en-US" altLang="zh-CN" sz="3200" dirty="0">
              <a:effectLst/>
            </a:endParaRPr>
          </a:p>
          <a:p>
            <a:pPr marL="1200150" lvl="1" indent="-457200" algn="l">
              <a:buFont typeface="Wingdings" panose="05000000000000000000" pitchFamily="2" charset="2"/>
              <a:buChar char="n"/>
            </a:pPr>
            <a:r>
              <a:rPr lang="zh-CN" altLang="en-US" sz="3200" dirty="0">
                <a:effectLst/>
              </a:rPr>
              <a:t>大量的数据格式化</a:t>
            </a:r>
            <a:r>
              <a:rPr lang="en-US" altLang="zh-CN" sz="3200" dirty="0">
                <a:effectLst/>
              </a:rPr>
              <a:t>/</a:t>
            </a:r>
            <a:r>
              <a:rPr lang="zh-CN" altLang="en-US" sz="3200" dirty="0">
                <a:effectLst/>
              </a:rPr>
              <a:t>交换标准</a:t>
            </a:r>
            <a:endParaRPr lang="en-US" altLang="zh-CN" sz="3200" dirty="0">
              <a:effectLst/>
            </a:endParaRPr>
          </a:p>
          <a:p>
            <a:pPr marL="1200150" lvl="1" indent="-457200" algn="l">
              <a:buFont typeface="Wingdings" panose="05000000000000000000" pitchFamily="2" charset="2"/>
              <a:buChar char="n"/>
            </a:pPr>
            <a:r>
              <a:rPr lang="zh-CN" altLang="en-US" sz="3200" dirty="0">
                <a:effectLst/>
              </a:rPr>
              <a:t>需要“编程扩展”</a:t>
            </a:r>
            <a:endParaRPr lang="en-US" altLang="zh-CN" sz="3200" dirty="0">
              <a:effectLst/>
            </a:endParaRPr>
          </a:p>
          <a:p>
            <a:pPr marL="1200150" lvl="1" indent="-457200" algn="l">
              <a:buFont typeface="Wingdings" panose="05000000000000000000" pitchFamily="2" charset="2"/>
              <a:buChar char="n"/>
            </a:pPr>
            <a:r>
              <a:rPr lang="zh-CN" altLang="en-US" sz="3200" dirty="0">
                <a:effectLst/>
              </a:rPr>
              <a:t>需要抽象与嵌套工作流</a:t>
            </a:r>
            <a:endParaRPr lang="en-US" altLang="zh-CN" sz="3200" dirty="0">
              <a:effectLst/>
            </a:endParaRPr>
          </a:p>
          <a:p>
            <a:pPr marL="1200150" lvl="1" indent="-457200" algn="l">
              <a:buFont typeface="Wingdings" panose="05000000000000000000" pitchFamily="2" charset="2"/>
              <a:buChar char="n"/>
            </a:pPr>
            <a:endParaRPr lang="zh-CN" alt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97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>
                <a:schemeClr val="tx1"/>
              </a:buClr>
            </a:pPr>
            <a:r>
              <a:rPr lang="zh-CN" altLang="en-US" sz="3600" b="1" dirty="0">
                <a:solidFill>
                  <a:srgbClr val="FF0000"/>
                </a:solidFill>
                <a:effectLst/>
              </a:rPr>
              <a:t>基本</a:t>
            </a:r>
            <a:r>
              <a:rPr lang="zh-CN" altLang="en-US" sz="3600" b="1" dirty="0" smtClean="0">
                <a:solidFill>
                  <a:srgbClr val="FF0000"/>
                </a:solidFill>
                <a:effectLst/>
              </a:rPr>
              <a:t>类型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effectLst/>
              </a:rPr>
              <a:t>控制流为主导</a:t>
            </a:r>
            <a:endParaRPr lang="en-US" altLang="zh-CN" dirty="0" smtClean="0"/>
          </a:p>
          <a:p>
            <a:pPr marL="1200150" lvl="1" indent="-4572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effectLst/>
              </a:rPr>
              <a:t>不知道</a:t>
            </a:r>
            <a:r>
              <a:rPr lang="zh-CN" altLang="en-US" dirty="0">
                <a:effectLst/>
              </a:rPr>
              <a:t>数据何时到达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快速反应</a:t>
            </a:r>
            <a:r>
              <a:rPr lang="en-US" altLang="zh-CN" dirty="0" smtClean="0">
                <a:effectLst/>
              </a:rPr>
              <a:t>)</a:t>
            </a:r>
            <a:endParaRPr lang="en-US" altLang="zh-CN" dirty="0" smtClean="0"/>
          </a:p>
          <a:p>
            <a:pPr marL="1200150" lvl="1" indent="-4572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effectLst/>
              </a:rPr>
              <a:t>到达</a:t>
            </a:r>
            <a:r>
              <a:rPr lang="zh-CN" altLang="en-US" dirty="0">
                <a:effectLst/>
              </a:rPr>
              <a:t>的时间往往</a:t>
            </a:r>
            <a:r>
              <a:rPr lang="zh-CN" altLang="en-US" dirty="0" smtClean="0">
                <a:effectLst/>
              </a:rPr>
              <a:t>比数据值更重要</a:t>
            </a:r>
            <a:endParaRPr lang="en-US" altLang="zh-CN" dirty="0" smtClean="0"/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effectLst/>
              </a:rPr>
              <a:t>数据流为主导</a:t>
            </a:r>
            <a:endParaRPr lang="en-US" altLang="zh-CN" dirty="0" smtClean="0"/>
          </a:p>
          <a:p>
            <a:pPr marL="1200150" lvl="1" indent="-4572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effectLst/>
              </a:rPr>
              <a:t>数据以数据流按时到达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>
                <a:effectLst/>
              </a:rPr>
              <a:t>样本</a:t>
            </a:r>
            <a:r>
              <a:rPr lang="en-US" altLang="zh-CN" dirty="0" smtClean="0">
                <a:effectLst/>
              </a:rPr>
              <a:t>)</a:t>
            </a:r>
            <a:endParaRPr lang="en-US" altLang="zh-CN" dirty="0" smtClean="0"/>
          </a:p>
          <a:p>
            <a:pPr marL="1200150" lvl="1" indent="-4572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effectLst/>
              </a:rPr>
              <a:t>数据值最重要</a:t>
            </a:r>
            <a:endParaRPr lang="zh-CN" alt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50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/>
          <a:lstStyle/>
          <a:p>
            <a:pPr marL="457200" indent="-457200" algn="l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effectLst/>
              </a:rPr>
              <a:t>控制流</a:t>
            </a:r>
            <a:endParaRPr lang="en-US" altLang="zh-CN" b="1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事件响应相关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应答时间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针对</a:t>
            </a:r>
            <a:r>
              <a:rPr lang="en-US" altLang="zh-CN" dirty="0">
                <a:effectLst/>
              </a:rPr>
              <a:t>”deadline”</a:t>
            </a:r>
            <a:r>
              <a:rPr lang="zh-CN" altLang="en-US" dirty="0">
                <a:effectLst/>
              </a:rPr>
              <a:t>的实时</a:t>
            </a:r>
            <a:r>
              <a:rPr lang="zh-CN" altLang="en-US" dirty="0" smtClean="0">
                <a:effectLst/>
              </a:rPr>
              <a:t>调度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事件和处理</a:t>
            </a:r>
            <a:r>
              <a:rPr lang="zh-CN" altLang="en-US" dirty="0" smtClean="0">
                <a:effectLst/>
              </a:rPr>
              <a:t>优先</a:t>
            </a:r>
            <a:endParaRPr lang="en-US" altLang="zh-CN" dirty="0" smtClean="0"/>
          </a:p>
          <a:p>
            <a:pPr marL="457200" indent="-457200" algn="l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effectLst/>
              </a:rPr>
              <a:t>数据流</a:t>
            </a:r>
            <a:endParaRPr lang="en-US" altLang="zh-CN" b="1" dirty="0" smtClean="0"/>
          </a:p>
          <a:p>
            <a:pPr lvl="1"/>
            <a:r>
              <a:rPr lang="zh-CN" altLang="en-US" dirty="0">
                <a:effectLst/>
              </a:rPr>
              <a:t>基于</a:t>
            </a:r>
            <a:r>
              <a:rPr lang="en-US" altLang="zh-CN" dirty="0">
                <a:effectLst/>
              </a:rPr>
              <a:t>input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output</a:t>
            </a:r>
            <a:r>
              <a:rPr lang="zh-CN" altLang="en-US" dirty="0">
                <a:effectLst/>
              </a:rPr>
              <a:t>的功能依赖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内存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时间 有效性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针对有效的流水线思想的数据流调度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所有的事件与处理是平等的。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75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第十六章 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多态应用实例</a:t>
            </a:r>
            <a:endParaRPr lang="zh-CN" altLang="en-US" dirty="0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981372"/>
              </p:ext>
            </p:extLst>
          </p:nvPr>
        </p:nvGraphicFramePr>
        <p:xfrm>
          <a:off x="847985" y="1844824"/>
          <a:ext cx="7440479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icture" r:id="rId4" imgW="7886880" imgH="4387320" progId="Word.Picture.8">
                  <p:embed/>
                </p:oleObj>
              </mc:Choice>
              <mc:Fallback>
                <p:oleObj name="Picture" r:id="rId4" imgW="7886880" imgH="4387320" progId="Word.Picture.8">
                  <p:embed/>
                  <p:pic>
                    <p:nvPicPr>
                      <p:cNvPr id="3829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985" y="1844824"/>
                        <a:ext cx="7440479" cy="47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46209" y="1268760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一个科学工作流执行系统实例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84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5002</TotalTime>
  <Words>1671</Words>
  <Application>Microsoft Office PowerPoint</Application>
  <PresentationFormat>全屏显示(4:3)</PresentationFormat>
  <Paragraphs>290</Paragraphs>
  <Slides>48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4" baseType="lpstr">
      <vt:lpstr>等线</vt:lpstr>
      <vt:lpstr>黑体</vt:lpstr>
      <vt:lpstr>华文行楷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演示文稿1</vt:lpstr>
      <vt:lpstr>Picture</vt:lpstr>
      <vt:lpstr>图片</vt:lpstr>
      <vt:lpstr>Microsoft 公式 3.0</vt:lpstr>
      <vt:lpstr>Microsoft Word 图片</vt:lpstr>
      <vt:lpstr>C++程序设计与实践</vt:lpstr>
      <vt:lpstr>第十六章 C++多态应用实例</vt:lpstr>
      <vt:lpstr>第十六章 C++多态应用实例</vt:lpstr>
      <vt:lpstr>PowerPoint 演示文稿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第十六章 C++多态应用实例</vt:lpstr>
      <vt:lpstr>课程实验</vt:lpstr>
      <vt:lpstr>第十六章 C++多态应用实例</vt:lpstr>
      <vt:lpstr>第十六章 C++多态应用实例</vt:lpstr>
      <vt:lpstr>课堂编程练习</vt:lpstr>
      <vt:lpstr>课堂编程练习</vt:lpstr>
    </vt:vector>
  </TitlesOfParts>
  <Company>CDUESTC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C++程序设计与实践</dc:title>
  <dc:creator>Bai Zhongjian</dc:creator>
  <cp:lastModifiedBy>赵太银</cp:lastModifiedBy>
  <cp:revision>437</cp:revision>
  <cp:lastPrinted>2019-09-18T09:07:38Z</cp:lastPrinted>
  <dcterms:created xsi:type="dcterms:W3CDTF">2012-06-13T02:30:03Z</dcterms:created>
  <dcterms:modified xsi:type="dcterms:W3CDTF">2019-12-04T10:50:22Z</dcterms:modified>
</cp:coreProperties>
</file>