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56" r:id="rId2"/>
    <p:sldId id="774" r:id="rId3"/>
    <p:sldId id="790" r:id="rId4"/>
    <p:sldId id="827" r:id="rId5"/>
    <p:sldId id="792" r:id="rId6"/>
    <p:sldId id="793" r:id="rId7"/>
    <p:sldId id="794" r:id="rId8"/>
    <p:sldId id="795" r:id="rId9"/>
    <p:sldId id="796" r:id="rId10"/>
    <p:sldId id="797" r:id="rId11"/>
    <p:sldId id="798" r:id="rId12"/>
    <p:sldId id="799" r:id="rId13"/>
    <p:sldId id="801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3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2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2"/>
    <p:restoredTop sz="67995" autoAdjust="0"/>
  </p:normalViewPr>
  <p:slideViewPr>
    <p:cSldViewPr>
      <p:cViewPr varScale="1">
        <p:scale>
          <a:sx n="65" d="100"/>
          <a:sy n="65" d="100"/>
        </p:scale>
        <p:origin x="956" y="48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C5770-2DC6-4791-8CD0-48A180C86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95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2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9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5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F07C1D-919A-43C7-8441-1531B589B72D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2CC843-6262-46A2-992A-F8B95ABD08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B2C-7B37-40F3-B2D9-41DB35C0E468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6B72-6910-4AA6-9732-7AB56978AEB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093-0D8F-426C-A63D-ABED4D5CB3EA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4AAC-1A5D-4984-84F9-0C46CA45079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474-87D4-4EF2-BFAB-48F086F90B46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965A-43D2-46A2-8D08-178D8EF4A2E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DFC-C9F5-4626-A317-6B520185FE37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826-C409-43F3-A1F9-4061BA14266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17C-581C-4AEB-88C5-4B62597E2FC9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146B-FDF3-4F11-9DB9-7A571253B2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BFB-00B2-4BEC-A643-52F8D18BE5BB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FFA-6EFE-4E9A-B32F-00259FC405A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AC3-963B-4B55-8AEA-6E54E6E5531C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1BB-3505-4AE1-92A8-10CFFB5D9C6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63C8F3-749A-45AC-9038-5FB55E88B451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CFEF-A8CD-46C8-9440-656AB0F615D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19594-9E80-40B3-B240-26AA8477DBDF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ECC3E-E1B1-4237-9869-CE1CA4B72F9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078891-A1CB-4D76-B88C-B176B8205D46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AD5B78-918F-4A3C-93F5-4D108D29D63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smtClean="0"/>
              <a:t>面向对象程序设计Java</a:t>
            </a:r>
            <a:endParaRPr lang="zh-CN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AWT</a:t>
            </a:r>
            <a:r>
              <a:rPr lang="zh-CN" altLang="en-US" dirty="0" smtClean="0"/>
              <a:t>中的容器</a:t>
            </a:r>
          </a:p>
          <a:p>
            <a:endParaRPr lang="zh-CN" altLang="en-US" dirty="0" smtClean="0"/>
          </a:p>
          <a:p>
            <a:pPr lvl="1"/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 smtClean="0"/>
              <a:t>Frame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Dialog</a:t>
            </a:r>
          </a:p>
          <a:p>
            <a:pPr lvl="1"/>
            <a:r>
              <a:rPr lang="en-US" altLang="zh-CN" dirty="0" smtClean="0"/>
              <a:t>Panel</a:t>
            </a:r>
          </a:p>
          <a:p>
            <a:pPr lvl="1"/>
            <a:r>
              <a:rPr lang="en-US" altLang="zh-CN" dirty="0" smtClean="0"/>
              <a:t>Applet</a:t>
            </a:r>
            <a:endParaRPr lang="en-US" altLang="zh-CN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容器（</a:t>
            </a:r>
            <a:r>
              <a:rPr lang="en-US" altLang="zh-CN" smtClean="0"/>
              <a:t>Container 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介绍：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是一个带有边框、标题栏、菜单的图形容器。</a:t>
            </a:r>
          </a:p>
          <a:p>
            <a:r>
              <a:rPr lang="zh-CN" altLang="en-US" dirty="0" smtClean="0"/>
              <a:t>构造方法：</a:t>
            </a:r>
          </a:p>
          <a:p>
            <a:pPr lvl="1"/>
            <a:r>
              <a:rPr lang="en-US" altLang="zh-CN" dirty="0" smtClean="0"/>
              <a:t>Frame()	</a:t>
            </a:r>
            <a:r>
              <a:rPr lang="zh-CN" altLang="en-US" dirty="0" smtClean="0"/>
              <a:t>创建一个空白框架</a:t>
            </a:r>
          </a:p>
          <a:p>
            <a:pPr lvl="1"/>
            <a:r>
              <a:rPr lang="en-US" altLang="zh-CN" dirty="0" smtClean="0"/>
              <a:t>Frame(String s)  </a:t>
            </a:r>
            <a:r>
              <a:rPr lang="zh-CN" altLang="en-US" dirty="0" smtClean="0"/>
              <a:t>创建一个使用 </a:t>
            </a:r>
            <a:r>
              <a:rPr lang="en-US" altLang="zh-CN" dirty="0" smtClean="0"/>
              <a:t>s </a:t>
            </a:r>
            <a:r>
              <a:rPr lang="zh-CN" altLang="en-US" dirty="0" smtClean="0"/>
              <a:t>做标题的框架。</a:t>
            </a:r>
          </a:p>
          <a:p>
            <a:r>
              <a:rPr lang="en-US" altLang="zh-CN" dirty="0" smtClean="0"/>
              <a:t>Frame</a:t>
            </a:r>
            <a:r>
              <a:rPr lang="zh-CN" altLang="en-US" dirty="0" smtClean="0"/>
              <a:t>类常用的方法：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setIconImage</a:t>
            </a:r>
            <a:r>
              <a:rPr lang="en-US" altLang="zh-CN" dirty="0" smtClean="0"/>
              <a:t>(Image image)</a:t>
            </a:r>
            <a:r>
              <a:rPr lang="zh-CN" altLang="en-US" dirty="0" smtClean="0"/>
              <a:t>：设置窗体显示的图标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setMenuBar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MenuBar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menubar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：加载窗体使用的菜单对象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LayoutManager</a:t>
            </a:r>
            <a:r>
              <a:rPr lang="en-US" altLang="zh-CN" dirty="0" smtClean="0"/>
              <a:t> manager)</a:t>
            </a:r>
            <a:r>
              <a:rPr lang="zh-CN" altLang="en-US" dirty="0" smtClean="0"/>
              <a:t>：设置窗体使用的布局管理器</a:t>
            </a:r>
            <a:endParaRPr lang="zh-CN" alt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  </a:t>
            </a:r>
            <a:r>
              <a:rPr lang="zh-CN" altLang="en-US" dirty="0" smtClean="0"/>
              <a:t>窗体</a:t>
            </a:r>
            <a:endParaRPr lang="zh-CN" altLang="en-US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 l="42953" t="41798" r="33798" b="38133"/>
          <a:stretch>
            <a:fillRect/>
          </a:stretch>
        </p:blipFill>
        <p:spPr bwMode="auto">
          <a:xfrm>
            <a:off x="2895644" y="2971812"/>
            <a:ext cx="3671887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public void dispose()  </a:t>
            </a:r>
          </a:p>
          <a:p>
            <a:pPr lvl="1"/>
            <a:r>
              <a:rPr lang="en-US" altLang="zh-CN" smtClean="0"/>
              <a:t>//</a:t>
            </a:r>
            <a:r>
              <a:rPr lang="zh-CN" altLang="en-US" smtClean="0"/>
              <a:t>可以撤销当前窗口，释放窗口所使用的资源</a:t>
            </a:r>
          </a:p>
          <a:p>
            <a:r>
              <a:rPr lang="en-US" altLang="zh-CN" smtClean="0"/>
              <a:t>Frame</a:t>
            </a:r>
            <a:r>
              <a:rPr lang="zh-CN" altLang="en-US" smtClean="0"/>
              <a:t>是</a:t>
            </a:r>
            <a:r>
              <a:rPr lang="en-US" altLang="zh-CN" smtClean="0"/>
              <a:t>Window</a:t>
            </a:r>
            <a:r>
              <a:rPr lang="zh-CN" altLang="en-US" smtClean="0"/>
              <a:t>的子类，凡是</a:t>
            </a:r>
            <a:r>
              <a:rPr lang="en-US" altLang="zh-CN" smtClean="0"/>
              <a:t>Window</a:t>
            </a:r>
            <a:r>
              <a:rPr lang="zh-CN" altLang="en-US" smtClean="0"/>
              <a:t>子类的对象都引发</a:t>
            </a:r>
            <a:r>
              <a:rPr lang="en-US" altLang="zh-CN" smtClean="0"/>
              <a:t>WindowEvent</a:t>
            </a:r>
            <a:r>
              <a:rPr lang="zh-CN" altLang="en-US" smtClean="0"/>
              <a:t>事件。</a:t>
            </a:r>
          </a:p>
          <a:p>
            <a:r>
              <a:rPr lang="zh-CN" altLang="en-US" smtClean="0"/>
              <a:t>当一个</a:t>
            </a:r>
            <a:r>
              <a:rPr lang="en-US" altLang="zh-CN" smtClean="0"/>
              <a:t>Frame</a:t>
            </a:r>
            <a:r>
              <a:rPr lang="zh-CN" altLang="en-US" smtClean="0"/>
              <a:t>窗口被激活、撤销激活、打开、关闭、最小化或撤销最小化，就会引发窗口事件，获得监视器的方法如下：</a:t>
            </a:r>
          </a:p>
          <a:p>
            <a:r>
              <a:rPr lang="en-US" altLang="zh-CN" smtClean="0"/>
              <a:t>public void addWindowListener(WindowListener)</a:t>
            </a:r>
            <a:endParaRPr lang="en-US" altLang="zh-CN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 </a:t>
            </a:r>
            <a:r>
              <a:rPr lang="zh-CN" altLang="en-US" dirty="0"/>
              <a:t>窗体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面板是一个简单的容器类。一个面板提供装载其它组件的空间，包括装载其它的面板。面板的默认布局控制器是</a:t>
            </a:r>
            <a:r>
              <a:rPr lang="en-US" altLang="zh-CN" dirty="0" err="1" smtClean="0"/>
              <a:t>FlowLayout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Panel</a:t>
            </a:r>
            <a:r>
              <a:rPr lang="zh-CN" altLang="en-US" dirty="0" smtClean="0"/>
              <a:t>主要构造器和方法：</a:t>
            </a:r>
          </a:p>
          <a:p>
            <a:pPr lvl="1"/>
            <a:r>
              <a:rPr lang="en-US" altLang="zh-CN" dirty="0" smtClean="0"/>
              <a:t>public Panel()</a:t>
            </a:r>
            <a:r>
              <a:rPr lang="zh-CN" altLang="en-US" dirty="0" smtClean="0"/>
              <a:t>：创建一个默认布局管理器的面板。</a:t>
            </a:r>
          </a:p>
          <a:p>
            <a:pPr lvl="1"/>
            <a:r>
              <a:rPr lang="en-US" altLang="zh-CN" dirty="0" smtClean="0"/>
              <a:t>public Panel(</a:t>
            </a:r>
            <a:r>
              <a:rPr lang="en-US" altLang="zh-CN" dirty="0" err="1" smtClean="0"/>
              <a:t>LayoutManager</a:t>
            </a:r>
            <a:r>
              <a:rPr lang="en-US" altLang="zh-CN" dirty="0" smtClean="0"/>
              <a:t> layout)</a:t>
            </a:r>
            <a:r>
              <a:rPr lang="zh-CN" altLang="en-US" dirty="0" smtClean="0"/>
              <a:t>：创建一个指定布局管理器的面板，</a:t>
            </a:r>
            <a:r>
              <a:rPr lang="en-US" altLang="zh-CN" dirty="0" err="1" smtClean="0"/>
              <a:t>LayoutManager</a:t>
            </a:r>
            <a:r>
              <a:rPr lang="en-US" altLang="zh-CN" dirty="0" smtClean="0"/>
              <a:t> layout</a:t>
            </a:r>
            <a:r>
              <a:rPr lang="zh-CN" altLang="en-US" dirty="0" smtClean="0"/>
              <a:t>为指定的布局管理器。</a:t>
            </a:r>
          </a:p>
          <a:p>
            <a:pPr lvl="1"/>
            <a:r>
              <a:rPr lang="en-US" altLang="zh-CN" dirty="0" smtClean="0"/>
              <a:t>public Component add(Component comp)</a:t>
            </a:r>
            <a:r>
              <a:rPr lang="zh-CN" altLang="en-US" dirty="0" smtClean="0"/>
              <a:t>：在当前面板中添加一个组件</a:t>
            </a:r>
            <a:endParaRPr lang="zh-CN" alt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Panel  </a:t>
            </a:r>
            <a:r>
              <a:rPr lang="zh-CN" altLang="en-US" dirty="0" smtClean="0"/>
              <a:t>面板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在实际编程中，我们每设计一个窗体，都要往其中添加若干组件。为了管理好这些组件的布局，我们就需要使用布局管理器。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在布局管理上采用了容器和布局管理分离的方案。</a:t>
            </a:r>
          </a:p>
          <a:p>
            <a:r>
              <a:rPr lang="zh-CN" altLang="en-US" dirty="0" smtClean="0"/>
              <a:t>容器只管将其组件放入其中（使用</a:t>
            </a:r>
            <a:r>
              <a:rPr lang="en-US" altLang="zh-CN" dirty="0" smtClean="0"/>
              <a:t>add()</a:t>
            </a:r>
            <a:r>
              <a:rPr lang="zh-CN" altLang="en-US" dirty="0" smtClean="0"/>
              <a:t>方法）。</a:t>
            </a:r>
          </a:p>
          <a:p>
            <a:r>
              <a:rPr lang="zh-CN" altLang="en-US" dirty="0" smtClean="0"/>
              <a:t>如何放置组件的布局管理交给专门的布局管理器类（</a:t>
            </a:r>
            <a:r>
              <a:rPr lang="en-US" altLang="zh-CN" dirty="0" err="1" smtClean="0"/>
              <a:t>LayoutManager</a:t>
            </a:r>
            <a:r>
              <a:rPr lang="zh-CN" altLang="en-US" dirty="0" smtClean="0"/>
              <a:t>）来完成：</a:t>
            </a:r>
          </a:p>
          <a:p>
            <a:r>
              <a:rPr lang="en-US" altLang="zh-CN" dirty="0" err="1" smtClean="0"/>
              <a:t>setLayout</a:t>
            </a:r>
            <a:r>
              <a:rPr lang="en-US" altLang="zh-CN" dirty="0" smtClean="0"/>
              <a:t>(new </a:t>
            </a:r>
            <a:r>
              <a:rPr lang="zh-CN" altLang="en-US" dirty="0" smtClean="0"/>
              <a:t>布局设计方式</a:t>
            </a:r>
            <a:r>
              <a:rPr lang="en-US" altLang="zh-CN" dirty="0" smtClean="0"/>
              <a:t>());</a:t>
            </a:r>
            <a:endParaRPr lang="en-US" altLang="zh-CN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布局管理器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java.awt</a:t>
            </a:r>
            <a:r>
              <a:rPr lang="zh-CN" altLang="en-US" sz="3200" dirty="0" smtClean="0"/>
              <a:t>包中的布局类：</a:t>
            </a:r>
          </a:p>
          <a:p>
            <a:pPr lvl="1"/>
            <a:r>
              <a:rPr lang="en-US" altLang="zh-CN" sz="2800" dirty="0" err="1" smtClean="0"/>
              <a:t>FlowLayout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将组件按从左到右而后从上到下的顺序依次排列，一行不能放完则折到下一行继续放置。</a:t>
            </a:r>
            <a:endParaRPr lang="zh-CN" altLang="en-US" sz="2800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流式布局设计方式</a:t>
            </a:r>
            <a:endParaRPr lang="zh-CN" altLang="en-US" dirty="0"/>
          </a:p>
        </p:txBody>
      </p:sp>
      <p:pic>
        <p:nvPicPr>
          <p:cNvPr id="71684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644900"/>
            <a:ext cx="3241675" cy="1177925"/>
          </a:xfrm>
          <a:prstGeom prst="rect">
            <a:avLst/>
          </a:prstGeom>
          <a:noFill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789363"/>
            <a:ext cx="1560512" cy="2087562"/>
          </a:xfrm>
          <a:prstGeom prst="rect">
            <a:avLst/>
          </a:prstGeom>
          <a:noFill/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5013325"/>
            <a:ext cx="3095625" cy="1277938"/>
          </a:xfrm>
          <a:prstGeom prst="rect">
            <a:avLst/>
          </a:prstGeom>
          <a:noFill/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4581525"/>
            <a:ext cx="1676400" cy="1552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构造器定义：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FlowLayout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FlowLayout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align);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FlowLayout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align,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hgap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FlowLayout</a:t>
            </a:r>
            <a:r>
              <a:rPr lang="zh-CN" altLang="en-US" dirty="0" smtClean="0"/>
              <a:t>类定义有三个对齐常量：</a:t>
            </a:r>
          </a:p>
          <a:p>
            <a:pPr lvl="1"/>
            <a:r>
              <a:rPr lang="en-US" altLang="zh-CN" dirty="0" smtClean="0"/>
              <a:t>LEFT</a:t>
            </a:r>
            <a:r>
              <a:rPr lang="zh-CN" altLang="en-US" dirty="0" smtClean="0"/>
              <a:t>表示部件从左至右顺序放置，</a:t>
            </a:r>
          </a:p>
          <a:p>
            <a:pPr lvl="1"/>
            <a:r>
              <a:rPr lang="en-US" altLang="zh-CN" dirty="0" smtClean="0"/>
              <a:t>CENTER</a:t>
            </a:r>
            <a:r>
              <a:rPr lang="zh-CN" altLang="en-US" dirty="0" smtClean="0"/>
              <a:t>表示部件从中间开始放置，</a:t>
            </a:r>
          </a:p>
          <a:p>
            <a:pPr lvl="1"/>
            <a:r>
              <a:rPr lang="en-US" altLang="zh-CN" dirty="0" smtClean="0"/>
              <a:t>RIGHT</a:t>
            </a:r>
            <a:r>
              <a:rPr lang="zh-CN" altLang="en-US" dirty="0" smtClean="0"/>
              <a:t>表示部件从右至左放置。</a:t>
            </a:r>
          </a:p>
          <a:p>
            <a:r>
              <a:rPr lang="zh-CN" altLang="en-US" dirty="0" smtClean="0"/>
              <a:t>缺省的对齐参数是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FlowLayout</a:t>
            </a:r>
            <a:endParaRPr lang="en-US" altLang="zh-CN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800850" y="649120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FlowLayoutTest.java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java.awt</a:t>
            </a:r>
            <a:r>
              <a:rPr lang="zh-CN" altLang="en-US" dirty="0" smtClean="0"/>
              <a:t>包中的布局类：</a:t>
            </a:r>
          </a:p>
          <a:p>
            <a:pPr lvl="1"/>
            <a:r>
              <a:rPr lang="en-US" altLang="zh-CN" dirty="0" err="1" smtClean="0"/>
              <a:t>BorderLayout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将组件按东、南、西、北、中五个区域放置，每个方向最多只能放置一个组件。</a:t>
            </a:r>
            <a:endParaRPr lang="zh-CN" alt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BorderLayout</a:t>
            </a:r>
            <a:endParaRPr lang="en-US" altLang="zh-CN"/>
          </a:p>
        </p:txBody>
      </p:sp>
      <p:pic>
        <p:nvPicPr>
          <p:cNvPr id="73732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3284538"/>
            <a:ext cx="5254625" cy="3168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</a:p>
          <a:p>
            <a:pPr lvl="1"/>
            <a:r>
              <a:rPr lang="en-US" altLang="zh-CN" dirty="0" err="1" smtClean="0"/>
              <a:t>BorderLayout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//</a:t>
            </a:r>
            <a:r>
              <a:rPr lang="zh-CN" altLang="en-US" dirty="0" smtClean="0"/>
              <a:t>各组件纵、横间距为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err="1" smtClean="0"/>
              <a:t>BorderLayout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hgap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//</a:t>
            </a:r>
            <a:r>
              <a:rPr lang="en-US" altLang="zh-CN" dirty="0" err="1" smtClean="0"/>
              <a:t>hgap</a:t>
            </a:r>
            <a:r>
              <a:rPr lang="zh-CN" altLang="en-US" dirty="0" smtClean="0"/>
              <a:t>横间距，</a:t>
            </a:r>
            <a:r>
              <a:rPr lang="en-US" altLang="zh-CN" dirty="0" err="1" smtClean="0"/>
              <a:t>vgap</a:t>
            </a:r>
            <a:r>
              <a:rPr lang="zh-CN" altLang="en-US" dirty="0" smtClean="0"/>
              <a:t>纵间距，象素为单位</a:t>
            </a:r>
          </a:p>
          <a:p>
            <a:r>
              <a:rPr lang="en-US" altLang="zh-CN" dirty="0" smtClean="0"/>
              <a:t>add (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位置可取值：</a:t>
            </a:r>
          </a:p>
          <a:p>
            <a:pPr lvl="1"/>
            <a:r>
              <a:rPr lang="en-US" altLang="zh-CN" dirty="0" err="1" smtClean="0"/>
              <a:t>BorderLayout.NORTH</a:t>
            </a:r>
            <a:r>
              <a:rPr lang="en-US" altLang="zh-CN" dirty="0" smtClean="0"/>
              <a:t>[WEST,CENTER,EAST,SOUTH]</a:t>
            </a:r>
            <a:endParaRPr lang="en-US" altLang="zh-CN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BorderLayout</a:t>
            </a:r>
            <a:r>
              <a:rPr lang="zh-CN" altLang="en-US" smtClean="0"/>
              <a:t>（边框布局）</a:t>
            </a:r>
            <a:endParaRPr lang="zh-CN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791200" y="6491288"/>
            <a:ext cx="248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BorderLayoutTest.java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CardLayout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的容器可以容纳多个组件，但同一时刻容器只能从这些组件中选出一个来显示，这个被显示的组件将占据所有的容器空间。 </a:t>
            </a:r>
          </a:p>
          <a:p>
            <a:r>
              <a:rPr lang="en-US" altLang="zh-CN" dirty="0" smtClean="0"/>
              <a:t>add(</a:t>
            </a:r>
            <a:r>
              <a:rPr lang="zh-CN" altLang="en-US" dirty="0" smtClean="0"/>
              <a:t>组件名称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CardLayout</a:t>
            </a:r>
            <a:r>
              <a:rPr lang="zh-CN" altLang="en-US" dirty="0" smtClean="0"/>
              <a:t>的方法：</a:t>
            </a:r>
          </a:p>
          <a:p>
            <a:pPr lvl="1"/>
            <a:r>
              <a:rPr lang="en-US" altLang="zh-CN" dirty="0" smtClean="0"/>
              <a:t>Show(</a:t>
            </a:r>
            <a:r>
              <a:rPr lang="zh-CN" altLang="en-US" dirty="0" smtClean="0"/>
              <a:t>容器名</a:t>
            </a:r>
            <a:r>
              <a:rPr lang="en-US" altLang="zh-CN" dirty="0" smtClean="0"/>
              <a:t>con,</a:t>
            </a:r>
            <a:r>
              <a:rPr lang="zh-CN" altLang="en-US" dirty="0" smtClean="0"/>
              <a:t>组件名</a:t>
            </a:r>
            <a:r>
              <a:rPr lang="en-US" altLang="zh-CN" dirty="0" smtClean="0"/>
              <a:t>s)</a:t>
            </a:r>
          </a:p>
          <a:p>
            <a:pPr lvl="1"/>
            <a:r>
              <a:rPr lang="en-US" altLang="zh-CN" dirty="0" smtClean="0"/>
              <a:t>first(con)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last(con)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next(con)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previous(con)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show(</a:t>
            </a:r>
            <a:r>
              <a:rPr lang="en-US" altLang="zh-CN" dirty="0" err="1" smtClean="0"/>
              <a:t>con,s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方法均可使卡 片成为可见的。</a:t>
            </a:r>
            <a:endParaRPr lang="zh-CN" alt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CardLayout</a:t>
            </a:r>
            <a:r>
              <a:rPr lang="zh-CN" altLang="en-US" smtClean="0"/>
              <a:t>（卡片布局）</a:t>
            </a:r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781756" y="6491288"/>
            <a:ext cx="235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CardLayoutTest.java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ea typeface="宋体" pitchFamily="2" charset="-122"/>
              </a:rPr>
              <a:t>第十一章 </a:t>
            </a:r>
            <a:r>
              <a:rPr lang="zh-CN" altLang="zh-CN" sz="4400" dirty="0" smtClean="0">
                <a:ea typeface="宋体" pitchFamily="2" charset="-122"/>
              </a:rPr>
              <a:t>GUI</a:t>
            </a:r>
            <a:r>
              <a:rPr lang="zh-CN" altLang="en-US" sz="4400" dirty="0" smtClean="0">
                <a:ea typeface="宋体" pitchFamily="2" charset="-122"/>
              </a:rPr>
              <a:t>编程</a:t>
            </a:r>
            <a:endParaRPr lang="zh-CN" altLang="en-US" sz="4400" dirty="0">
              <a:ea typeface="宋体" pitchFamily="2" charset="-122"/>
            </a:endParaRP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811337" y="2057400"/>
            <a:ext cx="788988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420937" y="2667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771775" y="2100263"/>
            <a:ext cx="376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图形用户界面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014537" y="2155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ea typeface="宋体" pitchFamily="2" charset="-122"/>
              </a:rPr>
              <a:t>1</a:t>
            </a:r>
            <a:endParaRPr lang="en-US" altLang="zh-CN" sz="2400" b="1" dirty="0">
              <a:ea typeface="宋体" pitchFamily="2" charset="-122"/>
            </a:endParaRP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811337" y="2819400"/>
            <a:ext cx="788988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420937" y="3429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752725" y="2862263"/>
            <a:ext cx="401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容器和组件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014537" y="2917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ea typeface="宋体" pitchFamily="2" charset="-122"/>
              </a:rPr>
              <a:t>2</a:t>
            </a:r>
            <a:endParaRPr lang="en-US" altLang="zh-CN" sz="2400" b="1" dirty="0">
              <a:ea typeface="宋体" pitchFamily="2" charset="-122"/>
            </a:endParaRP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811337" y="3603625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420937" y="42132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71775" y="3646488"/>
            <a:ext cx="3001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布局管理器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008187" y="3702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ea typeface="宋体" pitchFamily="2" charset="-122"/>
              </a:rPr>
              <a:t>3</a:t>
            </a:r>
            <a:endParaRPr lang="en-US" altLang="zh-CN" sz="2400" b="1" dirty="0">
              <a:ea typeface="宋体" pitchFamily="2" charset="-122"/>
            </a:endParaRP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1811337" y="4365625"/>
            <a:ext cx="762000" cy="666750"/>
            <a:chOff x="0" y="0"/>
            <a:chExt cx="1549" cy="1351"/>
          </a:xfrm>
        </p:grpSpPr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AutoShape 3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AutoShape 3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420937" y="50514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2752725" y="4429125"/>
            <a:ext cx="302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zh-CN" sz="2800" b="1">
                <a:sym typeface="Arial" charset="0"/>
              </a:rPr>
              <a:t>AWT</a:t>
            </a:r>
            <a:r>
              <a:rPr lang="zh-CN" sz="2800" b="1">
                <a:ea typeface="宋体" pitchFamily="2" charset="-122"/>
                <a:sym typeface="Arial" charset="0"/>
              </a:rPr>
              <a:t>组件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008187" y="4464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ea typeface="宋体" pitchFamily="2" charset="-122"/>
              </a:rPr>
              <a:t>4</a:t>
            </a:r>
            <a:endParaRPr lang="en-US" altLang="zh-CN" sz="2400" b="1" dirty="0">
              <a:ea typeface="宋体" pitchFamily="2" charset="-122"/>
            </a:endParaRP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1811337" y="5146675"/>
            <a:ext cx="762000" cy="666750"/>
            <a:chOff x="0" y="0"/>
            <a:chExt cx="1549" cy="1351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utoShape 4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AutoShape 5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2420937" y="57562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2752725" y="5189538"/>
            <a:ext cx="3249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菜单设计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2008187" y="52451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 smtClean="0">
                <a:ea typeface="宋体" pitchFamily="2" charset="-122"/>
              </a:rPr>
              <a:t>5</a:t>
            </a:r>
            <a:endParaRPr lang="en-US" altLang="zh-CN" sz="24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卡片布局设计方式</a:t>
            </a:r>
            <a:endParaRPr lang="zh-CN" altLang="en-US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844675"/>
            <a:ext cx="3527425" cy="33829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GridLayout</a:t>
            </a:r>
            <a:r>
              <a:rPr lang="zh-CN" altLang="en-US" smtClean="0"/>
              <a:t>的布局策略是把容器划分成若干行乘若干列的网格区域，组件就位于这些划分出来的小格中。</a:t>
            </a:r>
            <a:r>
              <a:rPr lang="en-US" altLang="zh-CN" smtClean="0"/>
              <a:t>GridLayout</a:t>
            </a:r>
            <a:r>
              <a:rPr lang="zh-CN" altLang="en-US" smtClean="0"/>
              <a:t>比较灵活，划分多少网格由程序自由控制，而且组件定位也比较精确。</a:t>
            </a:r>
          </a:p>
          <a:p>
            <a:r>
              <a:rPr lang="zh-CN" altLang="en-US" smtClean="0"/>
              <a:t>由于</a:t>
            </a:r>
            <a:r>
              <a:rPr lang="en-US" altLang="zh-CN" smtClean="0"/>
              <a:t>GridLayout</a:t>
            </a:r>
            <a:r>
              <a:rPr lang="zh-CN" altLang="en-US" smtClean="0"/>
              <a:t>布局中每个网格都是相同大小并且强制组件与网格的大小相同，使得容器中的每个组件也都是相同的大小，显得很不自然。为了克服这个缺点，你可以使用容器嵌套策略。 </a:t>
            </a:r>
            <a:endParaRPr lang="zh-CN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GridLayout</a:t>
            </a:r>
            <a:r>
              <a:rPr lang="zh-CN" altLang="en-US" smtClean="0"/>
              <a:t>（网格布局）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</a:p>
          <a:p>
            <a:pPr lvl="1"/>
            <a:r>
              <a:rPr lang="en-US" altLang="zh-CN" dirty="0" err="1" smtClean="0"/>
              <a:t>Gridout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m,int</a:t>
            </a:r>
            <a:r>
              <a:rPr lang="en-US" altLang="zh-CN" dirty="0" smtClean="0"/>
              <a:t> n);</a:t>
            </a:r>
          </a:p>
          <a:p>
            <a:pPr lvl="1"/>
            <a:r>
              <a:rPr lang="en-US" altLang="zh-CN" dirty="0" smtClean="0"/>
              <a:t>//m</a:t>
            </a:r>
            <a:r>
              <a:rPr lang="zh-CN" altLang="en-US" dirty="0" smtClean="0"/>
              <a:t>行数，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列数</a:t>
            </a:r>
          </a:p>
          <a:p>
            <a:pPr lvl="1"/>
            <a:r>
              <a:rPr lang="en-US" altLang="zh-CN" dirty="0" err="1" smtClean="0"/>
              <a:t>Gridout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hgap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add ()</a:t>
            </a:r>
            <a:r>
              <a:rPr lang="zh-CN" altLang="en-US" dirty="0" smtClean="0"/>
              <a:t>方法按顺序加入组件。</a:t>
            </a:r>
          </a:p>
          <a:p>
            <a:pPr lvl="1"/>
            <a:r>
              <a:rPr lang="zh-CN" altLang="en-US" dirty="0" smtClean="0"/>
              <a:t>若希望某个网格为空，可以为它加入一个空标签。</a:t>
            </a:r>
          </a:p>
          <a:p>
            <a:pPr lvl="1"/>
            <a:r>
              <a:rPr lang="zh-CN" altLang="en-US" dirty="0" smtClean="0"/>
              <a:t>	</a:t>
            </a:r>
            <a:r>
              <a:rPr lang="en-US" altLang="zh-CN" dirty="0" smtClean="0"/>
              <a:t>add(new Label());</a:t>
            </a:r>
            <a:endParaRPr lang="en-US" altLang="zh-CN" dirty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GridLayout</a:t>
            </a:r>
            <a:r>
              <a:rPr lang="zh-CN" altLang="en-US" smtClean="0"/>
              <a:t>（网格布局）</a:t>
            </a:r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7130930" y="64912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GridBagTest.java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463930" y="64912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GridLayoutTest.java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AWT </a:t>
            </a:r>
            <a:r>
              <a:rPr lang="zh-CN" altLang="en-US" sz="2800" dirty="0"/>
              <a:t>部件是指 </a:t>
            </a:r>
            <a:r>
              <a:rPr lang="en-US" altLang="zh-CN" sz="2800" dirty="0"/>
              <a:t>Component </a:t>
            </a:r>
            <a:r>
              <a:rPr lang="zh-CN" altLang="en-US" sz="2800" dirty="0"/>
              <a:t>子类生成的对象</a:t>
            </a:r>
            <a:r>
              <a:rPr lang="en-US" altLang="zh-CN" sz="2800" dirty="0"/>
              <a:t>,</a:t>
            </a:r>
            <a:r>
              <a:rPr lang="zh-CN" altLang="en-US" sz="2800" dirty="0"/>
              <a:t>是设计 </a:t>
            </a:r>
            <a:r>
              <a:rPr lang="en-US" altLang="zh-CN" sz="2800" dirty="0"/>
              <a:t>GUI </a:t>
            </a:r>
            <a:r>
              <a:rPr lang="zh-CN" altLang="en-US" sz="2800" dirty="0"/>
              <a:t>程序的基本元素。 </a:t>
            </a:r>
          </a:p>
          <a:p>
            <a:r>
              <a:rPr lang="zh-CN" altLang="en-US" dirty="0"/>
              <a:t>方法涉及到事件注册、组件移动和尺寸、位置设置、图形和风格相关、布局管理和容 器绘制、父子组件获取、状态设置及判断、图象处理、组件对等、菜单等相关的方法。 </a:t>
            </a:r>
          </a:p>
          <a:p>
            <a:r>
              <a:rPr lang="zh-CN" altLang="en-US" dirty="0" smtClean="0"/>
              <a:t>学习组件，</a:t>
            </a:r>
            <a:r>
              <a:rPr lang="en-US" altLang="zh-CN" dirty="0"/>
              <a:t>Button</a:t>
            </a:r>
            <a:r>
              <a:rPr lang="en-US" altLang="zh-CN" dirty="0" smtClean="0"/>
              <a:t>, Label, Checkbox, Choice, Scrollbar, </a:t>
            </a:r>
            <a:r>
              <a:rPr lang="en-US" altLang="zh-CN" dirty="0" err="1" smtClean="0"/>
              <a:t>TextField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, Canvas</a:t>
            </a:r>
            <a:r>
              <a:rPr lang="zh-CN" altLang="en-US" dirty="0" smtClean="0"/>
              <a:t>的属性和功能</a:t>
            </a:r>
            <a:endParaRPr lang="en-US" altLang="zh-CN" dirty="0" smtClean="0"/>
          </a:p>
          <a:p>
            <a:r>
              <a:rPr lang="zh-CN" altLang="en-US" dirty="0" smtClean="0"/>
              <a:t>综合使用容器和组件构造一个程序</a:t>
            </a:r>
            <a:r>
              <a:rPr lang="en-US" altLang="zh-CN" dirty="0" smtClean="0"/>
              <a:t>UI</a:t>
            </a:r>
          </a:p>
          <a:p>
            <a:endParaRPr lang="zh-CN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按钮是图形界面最常用的一个构件。</a:t>
            </a:r>
          </a:p>
          <a:p>
            <a:r>
              <a:rPr lang="en-US" altLang="zh-CN" dirty="0" smtClean="0"/>
              <a:t>Button</a:t>
            </a:r>
            <a:r>
              <a:rPr lang="zh-CN" altLang="en-US" dirty="0" smtClean="0"/>
              <a:t>常用的构造器和方法：</a:t>
            </a:r>
          </a:p>
          <a:p>
            <a:pPr lvl="1"/>
            <a:r>
              <a:rPr lang="en-US" altLang="zh-CN" dirty="0" smtClean="0"/>
              <a:t>public Button(String </a:t>
            </a:r>
            <a:r>
              <a:rPr lang="en-US" altLang="zh-CN" dirty="0" err="1" smtClean="0"/>
              <a:t>lable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定义指定标签的按钮，</a:t>
            </a:r>
            <a:r>
              <a:rPr lang="en-US" altLang="zh-CN" dirty="0" smtClean="0"/>
              <a:t>String label</a:t>
            </a:r>
            <a:r>
              <a:rPr lang="zh-CN" altLang="en-US" dirty="0" smtClean="0"/>
              <a:t>为指定标签。</a:t>
            </a:r>
          </a:p>
          <a:p>
            <a:pPr lvl="1"/>
            <a:r>
              <a:rPr lang="en-US" altLang="zh-CN" dirty="0" smtClean="0"/>
              <a:t>public String </a:t>
            </a:r>
            <a:r>
              <a:rPr lang="en-US" altLang="zh-CN" dirty="0" err="1" smtClean="0"/>
              <a:t>getLabel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返回按钮的标签。</a:t>
            </a:r>
          </a:p>
          <a:p>
            <a:pPr lvl="1"/>
            <a:r>
              <a:rPr lang="en-US" altLang="zh-CN" dirty="0" smtClean="0"/>
              <a:t>public synchronized void </a:t>
            </a:r>
            <a:r>
              <a:rPr lang="en-US" altLang="zh-CN" dirty="0" err="1" smtClean="0"/>
              <a:t>setLabel</a:t>
            </a:r>
            <a:r>
              <a:rPr lang="en-US" altLang="zh-CN" dirty="0" smtClean="0"/>
              <a:t>(String label) </a:t>
            </a:r>
            <a:r>
              <a:rPr lang="zh-CN" altLang="en-US" dirty="0" smtClean="0"/>
              <a:t>设置按钮的标签为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lable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  钮</a:t>
            </a:r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308850" y="64912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ButtonTest.java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标签是用来显示一段文字或是一个图片，标签无法接收键盘的信息输入，只能作为其它元件的提示。</a:t>
            </a:r>
          </a:p>
          <a:p>
            <a:pPr lvl="1"/>
            <a:r>
              <a:rPr lang="en-US" altLang="zh-CN" dirty="0" smtClean="0"/>
              <a:t>public Label() </a:t>
            </a:r>
            <a:r>
              <a:rPr lang="zh-CN" altLang="en-US" dirty="0" smtClean="0"/>
              <a:t>构造一个空白的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组件。</a:t>
            </a:r>
          </a:p>
          <a:p>
            <a:pPr lvl="1"/>
            <a:r>
              <a:rPr lang="en-US" altLang="zh-CN" dirty="0" smtClean="0"/>
              <a:t>public Label(String 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align)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表示标签显示内容，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为对齐方式。</a:t>
            </a:r>
          </a:p>
          <a:p>
            <a:pPr lvl="1"/>
            <a:r>
              <a:rPr lang="en-US" altLang="zh-CN" dirty="0" smtClean="0"/>
              <a:t>public Label(String text) </a:t>
            </a:r>
            <a:r>
              <a:rPr lang="zh-CN" altLang="en-US" dirty="0" smtClean="0"/>
              <a:t>构造一个含有文字的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组件，文字的默认排列方式是</a:t>
            </a:r>
            <a:r>
              <a:rPr lang="en-US" altLang="zh-CN" dirty="0" err="1" smtClean="0"/>
              <a:t>Label.LEFT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setText</a:t>
            </a:r>
            <a:r>
              <a:rPr lang="en-US" altLang="zh-CN" dirty="0" smtClean="0"/>
              <a:t>(String text) </a:t>
            </a:r>
            <a:r>
              <a:rPr lang="zh-CN" altLang="en-US" dirty="0" smtClean="0"/>
              <a:t>设置标签的文字。</a:t>
            </a:r>
          </a:p>
          <a:p>
            <a:pPr lvl="1"/>
            <a:r>
              <a:rPr lang="en-US" altLang="zh-CN" dirty="0" smtClean="0"/>
              <a:t>public String </a:t>
            </a:r>
            <a:r>
              <a:rPr lang="en-US" altLang="zh-CN" dirty="0" err="1" smtClean="0"/>
              <a:t>getText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返回标签的文字。</a:t>
            </a:r>
            <a:endParaRPr lang="zh-CN" alt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  签</a:t>
            </a:r>
            <a:endParaRPr lang="zh-CN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410450" y="64912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LabelTest.java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中单行文本域使用</a:t>
            </a:r>
            <a:r>
              <a:rPr lang="en-US" altLang="zh-CN" dirty="0" err="1" smtClean="0"/>
              <a:t>TextField</a:t>
            </a:r>
            <a:r>
              <a:rPr lang="zh-CN" altLang="en-US" dirty="0" smtClean="0"/>
              <a:t>类来描述，提供对单行文本的编辑。</a:t>
            </a:r>
          </a:p>
          <a:p>
            <a:r>
              <a:rPr lang="en-US" altLang="zh-CN" dirty="0" err="1" smtClean="0"/>
              <a:t>TextField</a:t>
            </a:r>
            <a:r>
              <a:rPr lang="zh-CN" altLang="en-US" dirty="0" smtClean="0"/>
              <a:t>类常用构造器和方法：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TextField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构造一个新的单行文本域。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TextField</a:t>
            </a:r>
            <a:r>
              <a:rPr lang="en-US" altLang="zh-CN" dirty="0" smtClean="0"/>
              <a:t>(String text) </a:t>
            </a:r>
            <a:r>
              <a:rPr lang="zh-CN" altLang="en-US" dirty="0" smtClean="0"/>
              <a:t>构造一个有初始文字的单行文本域；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TextField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columns) </a:t>
            </a:r>
            <a:r>
              <a:rPr lang="zh-CN" altLang="en-US" dirty="0" smtClean="0"/>
              <a:t>构造一个空的单行文本域，指定长度。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setText</a:t>
            </a:r>
            <a:r>
              <a:rPr lang="en-US" altLang="zh-CN" dirty="0" smtClean="0"/>
              <a:t>(String s) </a:t>
            </a:r>
            <a:r>
              <a:rPr lang="zh-CN" altLang="en-US" dirty="0" smtClean="0"/>
              <a:t>设置输入文本内容。</a:t>
            </a:r>
          </a:p>
          <a:p>
            <a:pPr lvl="1"/>
            <a:r>
              <a:rPr lang="en-US" altLang="zh-CN" dirty="0" smtClean="0"/>
              <a:t>public String </a:t>
            </a:r>
            <a:r>
              <a:rPr lang="en-US" altLang="zh-CN" dirty="0" err="1" smtClean="0"/>
              <a:t>getText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获取文本显示字体。</a:t>
            </a:r>
            <a:endParaRPr lang="zh-CN" altLang="en-US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单行文本域</a:t>
            </a:r>
            <a:endParaRPr lang="zh-CN" altLang="en-US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/>
          <a:srcRect l="32922" t="37024" r="38115" b="46484"/>
          <a:stretch>
            <a:fillRect/>
          </a:stretch>
        </p:blipFill>
        <p:spPr bwMode="auto">
          <a:xfrm>
            <a:off x="3203575" y="3573463"/>
            <a:ext cx="33845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029450" y="6491288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TextFieldTest.java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多文本域是用来编辑多行文本，</a:t>
            </a:r>
            <a:r>
              <a:rPr lang="en-US" altLang="zh-CN" dirty="0" err="1" smtClean="0"/>
              <a:t>TextArea</a:t>
            </a:r>
            <a:r>
              <a:rPr lang="zh-CN" altLang="en-US" dirty="0" smtClean="0"/>
              <a:t>类的构造器及主要方法：</a:t>
            </a:r>
          </a:p>
          <a:p>
            <a:pPr lvl="1"/>
            <a:r>
              <a:rPr lang="en-US" altLang="zh-CN" dirty="0" err="1" smtClean="0"/>
              <a:t>TextArea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构造一个新的文本域</a:t>
            </a:r>
          </a:p>
          <a:p>
            <a:pPr lvl="1"/>
            <a:r>
              <a:rPr lang="en-US" altLang="zh-CN" dirty="0" err="1" smtClean="0"/>
              <a:t>TextArea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rows,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columns) </a:t>
            </a:r>
            <a:r>
              <a:rPr lang="zh-CN" altLang="en-US" dirty="0" smtClean="0"/>
              <a:t>构造一个指定显示行数和宽度的文本域</a:t>
            </a:r>
          </a:p>
          <a:p>
            <a:pPr lvl="1"/>
            <a:r>
              <a:rPr lang="en-US" altLang="zh-CN" dirty="0" err="1" smtClean="0"/>
              <a:t>TextArea</a:t>
            </a:r>
            <a:r>
              <a:rPr lang="en-US" altLang="zh-CN" dirty="0" smtClean="0"/>
              <a:t>(String text) </a:t>
            </a:r>
            <a:r>
              <a:rPr lang="zh-CN" altLang="en-US" dirty="0" smtClean="0"/>
              <a:t>构造一个具有初始文字的文本域</a:t>
            </a:r>
          </a:p>
          <a:p>
            <a:pPr lvl="1"/>
            <a:r>
              <a:rPr lang="en-US" altLang="zh-CN" dirty="0" smtClean="0"/>
              <a:t>public void append(String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向文本域追加文字。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setColumns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columns) </a:t>
            </a:r>
            <a:r>
              <a:rPr lang="zh-CN" altLang="en-US" dirty="0" smtClean="0"/>
              <a:t>设置文本域列宽。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setFont</a:t>
            </a:r>
            <a:r>
              <a:rPr lang="en-US" altLang="zh-CN" dirty="0" smtClean="0"/>
              <a:t>(Font f) </a:t>
            </a:r>
            <a:r>
              <a:rPr lang="zh-CN" altLang="en-US" dirty="0" smtClean="0"/>
              <a:t>设置文本域内显示字体。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setRows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rows) </a:t>
            </a:r>
            <a:r>
              <a:rPr lang="zh-CN" altLang="en-US" dirty="0" smtClean="0"/>
              <a:t>设置文本域显示行数。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8633-4825-4864-B34F-F1CC3C5DFA11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6154-3A5A-4215-8F45-025F205E71CC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多行文本域</a:t>
            </a:r>
            <a:endParaRPr lang="zh-CN" altLang="en-US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/>
          <a:srcRect l="33566" t="29387" r="27000" b="40285"/>
          <a:stretch>
            <a:fillRect/>
          </a:stretch>
        </p:blipFill>
        <p:spPr bwMode="auto">
          <a:xfrm>
            <a:off x="2916238" y="3284538"/>
            <a:ext cx="432117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248400" y="6491288"/>
            <a:ext cx="210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TextAreaTest.java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java.awt</a:t>
            </a:r>
            <a:r>
              <a:rPr lang="zh-CN" altLang="en-US" smtClean="0"/>
              <a:t>包中的类</a:t>
            </a:r>
            <a:r>
              <a:rPr lang="en-US" altLang="zh-CN" smtClean="0"/>
              <a:t>TextArea</a:t>
            </a:r>
            <a:r>
              <a:rPr lang="zh-CN" altLang="en-US" smtClean="0"/>
              <a:t>类是专门用来建立文本区的，即</a:t>
            </a:r>
            <a:r>
              <a:rPr lang="en-US" altLang="zh-CN" smtClean="0"/>
              <a:t>TextArea</a:t>
            </a:r>
            <a:r>
              <a:rPr lang="zh-CN" altLang="en-US" smtClean="0"/>
              <a:t>创建的一个对象称做一个文本区。用户可以在文本区输入多行的文本。 </a:t>
            </a:r>
            <a:endParaRPr lang="zh-CN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文本区</a:t>
            </a:r>
            <a:endParaRPr lang="zh-CN" altLang="en-US"/>
          </a:p>
        </p:txBody>
      </p:sp>
      <p:pic>
        <p:nvPicPr>
          <p:cNvPr id="93188" name="Picture 4" descr="未命名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80" y="2819416"/>
            <a:ext cx="6264275" cy="3673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TextArea(int x,int y)  </a:t>
            </a:r>
            <a:r>
              <a:rPr lang="zh-CN" altLang="en-US" smtClean="0"/>
              <a:t>使用这个构造方法创建文本区对象，文本框可见行数和列数数分别为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。文本区有水平和垂直滚动条。</a:t>
            </a:r>
          </a:p>
          <a:p>
            <a:r>
              <a:rPr lang="en-US" altLang="zh-CN" smtClean="0"/>
              <a:t>public void setText(String s)  </a:t>
            </a:r>
            <a:r>
              <a:rPr lang="zh-CN" altLang="en-US" smtClean="0"/>
              <a:t>文本区对象调用该方法可以将文本区中的文本设置为参数</a:t>
            </a:r>
            <a:r>
              <a:rPr lang="en-US" altLang="zh-CN" smtClean="0"/>
              <a:t>s</a:t>
            </a:r>
            <a:r>
              <a:rPr lang="zh-CN" altLang="en-US" smtClean="0"/>
              <a:t>指定的文本，文本区中先前的文本将被清除。</a:t>
            </a:r>
          </a:p>
          <a:p>
            <a:r>
              <a:rPr lang="en-US" altLang="zh-CN" smtClean="0"/>
              <a:t>public String getText()  </a:t>
            </a:r>
            <a:r>
              <a:rPr lang="zh-CN" altLang="en-US" smtClean="0"/>
              <a:t>文本区对象调用该方法可以获取文本区中的文本。</a:t>
            </a:r>
          </a:p>
          <a:p>
            <a:r>
              <a:rPr lang="en-US" altLang="zh-CN" smtClean="0"/>
              <a:t>public void append(String s)  </a:t>
            </a:r>
            <a:r>
              <a:rPr lang="zh-CN" altLang="en-US" smtClean="0"/>
              <a:t>文本区对象调用该方法可以在文本区中尾加文本 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addTextListener(TextListener)  </a:t>
            </a:r>
            <a:r>
              <a:rPr lang="zh-CN" altLang="en-US" smtClean="0"/>
              <a:t>文本区对象调用该方法可以向文本框增加文本监视器。</a:t>
            </a:r>
            <a:endParaRPr lang="zh-CN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TextArea</a:t>
            </a:r>
            <a:r>
              <a:rPr lang="zh-CN" altLang="en-US" smtClean="0"/>
              <a:t>类主要方法 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AWT (Abstract Window Toolkit)</a:t>
            </a:r>
          </a:p>
          <a:p>
            <a:pPr lvl="1"/>
            <a:r>
              <a:rPr lang="zh-CN" altLang="en-US" dirty="0" smtClean="0"/>
              <a:t>组件一律是 </a:t>
            </a:r>
            <a:r>
              <a:rPr lang="en-US" altLang="zh-CN" dirty="0" smtClean="0"/>
              <a:t>heavyweight</a:t>
            </a:r>
            <a:r>
              <a:rPr lang="zh-CN" altLang="en-US" dirty="0" smtClean="0"/>
              <a:t>（重组件）</a:t>
            </a:r>
          </a:p>
          <a:p>
            <a:pPr lvl="1"/>
            <a:r>
              <a:rPr lang="en-US" altLang="zh-CN" dirty="0" smtClean="0"/>
              <a:t>AWT</a:t>
            </a:r>
            <a:r>
              <a:rPr lang="zh-CN" altLang="en-US" dirty="0" smtClean="0"/>
              <a:t>把显示组件和处理组件事件的工作交给本地</a:t>
            </a:r>
            <a:r>
              <a:rPr lang="zh-CN" altLang="en-US" dirty="0" smtClean="0"/>
              <a:t>组件来</a:t>
            </a:r>
            <a:r>
              <a:rPr lang="zh-CN" altLang="en-US" dirty="0" smtClean="0"/>
              <a:t>完成。</a:t>
            </a:r>
          </a:p>
          <a:p>
            <a:r>
              <a:rPr lang="en-US" altLang="zh-CN" dirty="0" smtClean="0"/>
              <a:t>Swing</a:t>
            </a:r>
          </a:p>
          <a:p>
            <a:pPr lvl="1"/>
            <a:r>
              <a:rPr lang="zh-CN" altLang="en-US" dirty="0" smtClean="0"/>
              <a:t>组件大部分都是 </a:t>
            </a:r>
            <a:r>
              <a:rPr lang="en-US" altLang="zh-CN" dirty="0" smtClean="0"/>
              <a:t>lightweight</a:t>
            </a:r>
            <a:r>
              <a:rPr lang="zh-CN" altLang="en-US" dirty="0" smtClean="0"/>
              <a:t>（轻组件）</a:t>
            </a:r>
          </a:p>
          <a:p>
            <a:pPr lvl="1"/>
            <a:r>
              <a:rPr lang="zh-CN" altLang="en-US" dirty="0" smtClean="0"/>
              <a:t>轻</a:t>
            </a:r>
            <a:r>
              <a:rPr lang="zh-CN" altLang="en-US" dirty="0" smtClean="0"/>
              <a:t>组件把</a:t>
            </a:r>
            <a:r>
              <a:rPr lang="zh-CN" altLang="en-US" dirty="0" smtClean="0"/>
              <a:t>显示组件和处理组件事件的工作交给相应的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代表来完成。</a:t>
            </a:r>
            <a:endParaRPr lang="zh-CN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图形用户界面基础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例子： </a:t>
            </a:r>
            <a:r>
              <a:rPr lang="en-US" altLang="zh-CN" smtClean="0"/>
              <a:t>TextArea</a:t>
            </a:r>
            <a:r>
              <a:rPr lang="zh-CN" altLang="en-US" smtClean="0"/>
              <a:t>类</a:t>
            </a:r>
            <a:endParaRPr lang="zh-CN" alt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714" y="1447852"/>
            <a:ext cx="8642350" cy="3848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菜单是标题栏下面的一行文字部分。菜单是应用程序中最常用的组件。</a:t>
            </a:r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构建菜单</a:t>
            </a:r>
          </a:p>
          <a:p>
            <a:pPr lvl="1"/>
            <a:r>
              <a:rPr lang="zh-CN" altLang="en-US" dirty="0" smtClean="0"/>
              <a:t>         </a:t>
            </a:r>
            <a:r>
              <a:rPr lang="en-US" altLang="zh-CN" dirty="0" smtClean="0"/>
              <a:t>Menu f = new Menu("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");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菜单事件</a:t>
            </a:r>
          </a:p>
          <a:p>
            <a:pPr lvl="1"/>
            <a:r>
              <a:rPr lang="zh-CN" altLang="en-US" dirty="0" smtClean="0"/>
              <a:t>        使用</a:t>
            </a:r>
            <a:r>
              <a:rPr lang="en-US" altLang="zh-CN" dirty="0" err="1" smtClean="0"/>
              <a:t>ActiveEvent</a:t>
            </a:r>
            <a:r>
              <a:rPr lang="zh-CN" altLang="en-US" dirty="0" smtClean="0"/>
              <a:t>类中的</a:t>
            </a:r>
            <a:r>
              <a:rPr lang="en-US" altLang="zh-CN" dirty="0" err="1" smtClean="0"/>
              <a:t>getActionCommand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菜单助记符和快捷键</a:t>
            </a:r>
          </a:p>
          <a:p>
            <a:pPr lvl="1"/>
            <a:r>
              <a:rPr lang="zh-CN" altLang="en-US" dirty="0" smtClean="0"/>
              <a:t>        所谓助记符是快速让用户认识菜单，通常使用大写字母表示。</a:t>
            </a:r>
            <a:endParaRPr lang="zh-CN" altLang="en-US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  单</a:t>
            </a:r>
            <a:endParaRPr lang="zh-CN" altLang="en-US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/>
          <a:srcRect l="13777" t="21759" r="6964" b="19299"/>
          <a:stretch>
            <a:fillRect/>
          </a:stretch>
        </p:blipFill>
        <p:spPr bwMode="auto">
          <a:xfrm>
            <a:off x="1143090" y="1371654"/>
            <a:ext cx="72009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7385099" y="6491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MenuTest.java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创建组成界面的各种元素，如：按钮、文本框等</a:t>
            </a:r>
            <a:endParaRPr lang="en-US" altLang="zh-CN" dirty="0" smtClean="0"/>
          </a:p>
          <a:p>
            <a:r>
              <a:rPr lang="zh-CN" altLang="en-US" dirty="0" smtClean="0"/>
              <a:t>指定布局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根据具体需要排列组件的位置关系</a:t>
            </a:r>
            <a:endParaRPr lang="en-US" altLang="zh-CN" dirty="0" smtClean="0"/>
          </a:p>
          <a:p>
            <a:r>
              <a:rPr lang="zh-CN" altLang="en-US" dirty="0" smtClean="0"/>
              <a:t>响应事件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定义图形用户界面的事件和各界面元素对不同事件的响应，从而实现图形用户界面与用户的交互功能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2018年12月3日星期一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类</a:t>
            </a:r>
          </a:p>
          <a:p>
            <a:pPr lvl="1"/>
            <a:r>
              <a:rPr lang="en-US" altLang="zh-CN" dirty="0" smtClean="0"/>
              <a:t>Component</a:t>
            </a:r>
            <a:r>
              <a:rPr lang="zh-CN" altLang="en-US" dirty="0" smtClean="0"/>
              <a:t>的所有子类，布置管理器类。</a:t>
            </a:r>
          </a:p>
          <a:p>
            <a:r>
              <a:rPr lang="zh-CN" altLang="en-US" dirty="0" smtClean="0"/>
              <a:t>菜单类</a:t>
            </a:r>
          </a:p>
          <a:p>
            <a:pPr lvl="1"/>
            <a:r>
              <a:rPr lang="zh-CN" altLang="en-US" dirty="0" smtClean="0"/>
              <a:t>包括</a:t>
            </a:r>
            <a:r>
              <a:rPr lang="en-US" altLang="zh-CN" dirty="0" err="1" smtClean="0"/>
              <a:t>MenuBar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MenuItem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CheckboxMenuItem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PopupMenu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MenuShortcut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图形类</a:t>
            </a:r>
          </a:p>
          <a:p>
            <a:pPr lvl="1"/>
            <a:r>
              <a:rPr lang="en-US" altLang="zh-CN" dirty="0" err="1" smtClean="0"/>
              <a:t>Graphices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FontMetrios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几何类</a:t>
            </a:r>
          </a:p>
          <a:p>
            <a:pPr lvl="1"/>
            <a:r>
              <a:rPr lang="zh-CN" altLang="en-US" dirty="0" smtClean="0"/>
              <a:t>包括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Polygon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Rectangle</a:t>
            </a:r>
            <a:r>
              <a:rPr lang="zh-CN" altLang="en-US" dirty="0" smtClean="0"/>
              <a:t>四个类。</a:t>
            </a:r>
          </a:p>
          <a:p>
            <a:r>
              <a:rPr lang="zh-CN" altLang="en-US" dirty="0" smtClean="0"/>
              <a:t>事件类</a:t>
            </a:r>
          </a:p>
          <a:p>
            <a:pPr lvl="1"/>
            <a:r>
              <a:rPr lang="en-US" altLang="zh-CN" dirty="0" err="1" smtClean="0"/>
              <a:t>AWTEvent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类，完成对事件的响应。 </a:t>
            </a:r>
          </a:p>
          <a:p>
            <a:r>
              <a:rPr lang="zh-CN" altLang="en-US" dirty="0" smtClean="0"/>
              <a:t>其他类</a:t>
            </a:r>
          </a:p>
          <a:p>
            <a:pPr lvl="1"/>
            <a:r>
              <a:rPr lang="zh-CN" altLang="en-US" dirty="0" smtClean="0"/>
              <a:t>包括</a:t>
            </a:r>
            <a:r>
              <a:rPr lang="en-US" altLang="zh-CN" dirty="0" err="1" smtClean="0"/>
              <a:t>MediaTracker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Toolkit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AWT</a:t>
            </a:r>
            <a:r>
              <a:rPr lang="zh-CN" altLang="en-US" smtClean="0"/>
              <a:t>包功能分组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</a:t>
            </a:r>
          </a:p>
          <a:p>
            <a:pPr lvl="1"/>
            <a:r>
              <a:rPr lang="zh-CN" altLang="en-US" smtClean="0"/>
              <a:t>容器是用来组织其他界面成分和元素的单元。</a:t>
            </a:r>
          </a:p>
          <a:p>
            <a:pPr lvl="1"/>
            <a:r>
              <a:rPr lang="en-US" altLang="zh-CN" smtClean="0"/>
              <a:t>Container</a:t>
            </a:r>
            <a:r>
              <a:rPr lang="zh-CN" altLang="en-US" smtClean="0"/>
              <a:t>的直接或间接子类创建的对象称为容器。</a:t>
            </a:r>
          </a:p>
          <a:p>
            <a:r>
              <a:rPr lang="zh-CN" altLang="en-US" smtClean="0"/>
              <a:t>控制组件</a:t>
            </a:r>
          </a:p>
          <a:p>
            <a:pPr lvl="1"/>
            <a:r>
              <a:rPr lang="zh-CN" altLang="en-US" smtClean="0"/>
              <a:t>与容器不同，控制组件是图形用户界面的最小单位之一，它里面一般不再包含其他的成分。</a:t>
            </a:r>
          </a:p>
          <a:p>
            <a:r>
              <a:rPr lang="zh-CN" altLang="en-US" smtClean="0"/>
              <a:t>用户自定义成分  </a:t>
            </a:r>
            <a:endParaRPr lang="zh-CN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图形用户界面的构成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GUI</a:t>
            </a:r>
            <a:r>
              <a:rPr lang="zh-CN" altLang="en-US" smtClean="0"/>
              <a:t>程序的基础：</a:t>
            </a:r>
          </a:p>
          <a:p>
            <a:pPr lvl="1"/>
            <a:r>
              <a:rPr lang="zh-CN" altLang="en-US" smtClean="0"/>
              <a:t>布置管理器、容器和部件是设计</a:t>
            </a:r>
            <a:r>
              <a:rPr lang="en-US" altLang="zh-CN" smtClean="0"/>
              <a:t>GUI</a:t>
            </a:r>
            <a:r>
              <a:rPr lang="zh-CN" altLang="en-US" smtClean="0"/>
              <a:t>程序的基础。</a:t>
            </a:r>
          </a:p>
          <a:p>
            <a:r>
              <a:rPr lang="zh-CN" altLang="en-US" smtClean="0"/>
              <a:t>几乎所有的</a:t>
            </a:r>
            <a:r>
              <a:rPr lang="en-US" altLang="zh-CN" smtClean="0"/>
              <a:t>GUI</a:t>
            </a:r>
            <a:r>
              <a:rPr lang="zh-CN" altLang="en-US" smtClean="0"/>
              <a:t>程序编写步骤：</a:t>
            </a:r>
          </a:p>
          <a:p>
            <a:pPr lvl="1"/>
            <a:r>
              <a:rPr lang="zh-CN" altLang="en-US" smtClean="0"/>
              <a:t>选择容器。</a:t>
            </a:r>
          </a:p>
          <a:p>
            <a:pPr lvl="1"/>
            <a:r>
              <a:rPr lang="zh-CN" altLang="en-US" smtClean="0"/>
              <a:t>为容器选择一种布置管理器。</a:t>
            </a:r>
          </a:p>
          <a:p>
            <a:pPr lvl="1"/>
            <a:r>
              <a:rPr lang="zh-CN" altLang="en-US" smtClean="0"/>
              <a:t>将部件加入到容器中。</a:t>
            </a:r>
            <a:endParaRPr lang="zh-CN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GUI</a:t>
            </a:r>
            <a:r>
              <a:rPr lang="zh-CN" altLang="en-US" smtClean="0"/>
              <a:t>程序的编写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java.awt</a:t>
            </a:r>
            <a:r>
              <a:rPr lang="zh-CN" altLang="en-US" smtClean="0"/>
              <a:t>包中一部分类的层次关系</a:t>
            </a:r>
            <a:endParaRPr lang="zh-CN" altLang="en-US"/>
          </a:p>
        </p:txBody>
      </p:sp>
      <p:pic>
        <p:nvPicPr>
          <p:cNvPr id="61442" name="Picture 2" descr="未命名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00213"/>
            <a:ext cx="8280400" cy="44465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容器的主要作用和特点有：</a:t>
            </a:r>
          </a:p>
          <a:p>
            <a:pPr lvl="1"/>
            <a:r>
              <a:rPr lang="zh-CN" altLang="en-US" dirty="0" smtClean="0"/>
              <a:t>容器有一定的范围。</a:t>
            </a:r>
          </a:p>
          <a:p>
            <a:pPr lvl="1"/>
            <a:r>
              <a:rPr lang="zh-CN" altLang="en-US" dirty="0" smtClean="0"/>
              <a:t>容器有一定的位置。（这个位置可以是屏幕四角的绝对位置，也可以是相对于其他容器边框的相对位置）</a:t>
            </a:r>
          </a:p>
          <a:p>
            <a:pPr lvl="1"/>
            <a:r>
              <a:rPr lang="zh-CN" altLang="en-US" dirty="0" smtClean="0"/>
              <a:t>容器中可以包含其他的许多界面元素。（当容器被打开显示时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它上面的元素也显示出来，当容器被关闭和隐藏时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它所包含的元素也一起被隐藏。）</a:t>
            </a:r>
          </a:p>
          <a:p>
            <a:pPr lvl="1"/>
            <a:r>
              <a:rPr lang="zh-CN" altLang="en-US" dirty="0" smtClean="0"/>
              <a:t>容器可以按一定的规则来物理地安排它所包含的元素（如这些元素的相对位置关系、它们的的前后排列关系等。）</a:t>
            </a:r>
          </a:p>
          <a:p>
            <a:pPr lvl="1"/>
            <a:r>
              <a:rPr lang="zh-CN" altLang="en-US" dirty="0" smtClean="0"/>
              <a:t>容器可能被包含在其他容器之中。</a:t>
            </a:r>
            <a:endParaRPr lang="zh-CN" alt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容器（</a:t>
            </a:r>
            <a:r>
              <a:rPr lang="en-US" altLang="zh-CN" smtClean="0"/>
              <a:t>Container 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01429" y="649120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Example.java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1158</TotalTime>
  <Pages>0</Pages>
  <Words>1910</Words>
  <Characters>0</Characters>
  <Application>Microsoft Office PowerPoint</Application>
  <DocSecurity>0</DocSecurity>
  <PresentationFormat>全屏显示(4:3)</PresentationFormat>
  <Lines>0</Lines>
  <Paragraphs>209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宋体</vt:lpstr>
      <vt:lpstr>Arial</vt:lpstr>
      <vt:lpstr>Lucida Sans Unicode</vt:lpstr>
      <vt:lpstr>Verdana</vt:lpstr>
      <vt:lpstr>Wingdings 2</vt:lpstr>
      <vt:lpstr>Wingdings 3</vt:lpstr>
      <vt:lpstr>聚合</vt:lpstr>
      <vt:lpstr>面向对象程序设计Java</vt:lpstr>
      <vt:lpstr>第十一章 GUI编程</vt:lpstr>
      <vt:lpstr>Java图形用户界面基础</vt:lpstr>
      <vt:lpstr>图形界面的工作</vt:lpstr>
      <vt:lpstr>Java AWT包功能分组</vt:lpstr>
      <vt:lpstr>图形用户界面的构成</vt:lpstr>
      <vt:lpstr>GUI程序的编写</vt:lpstr>
      <vt:lpstr>java.awt包中一部分类的层次关系</vt:lpstr>
      <vt:lpstr>容器（Container ）</vt:lpstr>
      <vt:lpstr>容器（Container ）</vt:lpstr>
      <vt:lpstr>Frame  窗体</vt:lpstr>
      <vt:lpstr>Frame  窗体</vt:lpstr>
      <vt:lpstr>Panel  面板</vt:lpstr>
      <vt:lpstr>布局管理器</vt:lpstr>
      <vt:lpstr>流式布局设计方式</vt:lpstr>
      <vt:lpstr>FlowLayout</vt:lpstr>
      <vt:lpstr>BorderLayout</vt:lpstr>
      <vt:lpstr>BorderLayout（边框布局）</vt:lpstr>
      <vt:lpstr>CardLayout（卡片布局）</vt:lpstr>
      <vt:lpstr>卡片布局设计方式</vt:lpstr>
      <vt:lpstr>GridLayout（网格布局）</vt:lpstr>
      <vt:lpstr>GridLayout（网格布局）</vt:lpstr>
      <vt:lpstr>组件</vt:lpstr>
      <vt:lpstr>按  钮</vt:lpstr>
      <vt:lpstr>标  签</vt:lpstr>
      <vt:lpstr>单行文本域</vt:lpstr>
      <vt:lpstr>多行文本域</vt:lpstr>
      <vt:lpstr>文本区</vt:lpstr>
      <vt:lpstr>TextArea类主要方法 </vt:lpstr>
      <vt:lpstr>例子： TextArea类</vt:lpstr>
      <vt:lpstr>菜  单</vt:lpstr>
      <vt:lpstr>The end…</vt:lpstr>
    </vt:vector>
  </TitlesOfParts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Steve Chian</cp:lastModifiedBy>
  <cp:revision>85</cp:revision>
  <cp:lastPrinted>1899-12-30T00:00:00Z</cp:lastPrinted>
  <dcterms:created xsi:type="dcterms:W3CDTF">2004-07-21T02:43:03Z</dcterms:created>
  <dcterms:modified xsi:type="dcterms:W3CDTF">2018-12-03T15:37:17Z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