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8BA3-9E94-2410-5C06-65256D121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71BFC-4E7C-F425-838D-25057A164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69745-8B24-A336-61D7-00692C42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B06C-511E-465D-881D-5FAC882B26F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767F6-DB2B-8F12-71A5-B09E33918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11ED1-A33F-87A5-69C5-B1C6FF05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7C72-4A1F-4CD6-A1C1-3CF6A009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07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C9A9-7602-E552-DC75-E8D3A362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9D948-AEF3-C65F-F436-15DCB0114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277DA-BEB3-66A6-39DB-6355954C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B06C-511E-465D-881D-5FAC882B26F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C502B-810C-96F7-F6D6-8EA26F7E8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1306E-6FFF-CE0C-CDF9-B07054B9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7C72-4A1F-4CD6-A1C1-3CF6A009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4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C07175-46CA-6D8B-90A0-A51250C19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108F7-CA77-5DCA-12A7-1D99EA1D5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8FD5C-DB7E-80A8-B79A-18F5F896E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B06C-511E-465D-881D-5FAC882B26F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D404D-2DF0-F616-AFB5-EDC3DDF5E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00A9E-6B83-2A67-B8F4-F688625D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7C72-4A1F-4CD6-A1C1-3CF6A009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4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FACD-900E-B5E0-56E1-D7F3B3E38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5C12D-E6E3-3409-6D28-1D9B315DF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6EF6D-568D-6AC3-F585-9EAC0D0E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B06C-511E-465D-881D-5FAC882B26F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A5D2-9273-33CD-270C-E58821D3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A1BFA-EAA4-BD46-72E6-389AC879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7C72-4A1F-4CD6-A1C1-3CF6A009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0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B356-C904-6BEA-8CFF-F944D2C0D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B3301-3B0C-27F1-2B14-AFA56790E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7168C-1061-10BD-2AB4-06B0E0E7E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B06C-511E-465D-881D-5FAC882B26F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2BAF2-FB29-E558-DD97-A1F604BA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033E5-4008-12C2-C058-844A62BDB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7C72-4A1F-4CD6-A1C1-3CF6A009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37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209C-60B3-59B7-76F3-DC7A9226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C54B-1611-2846-2C62-989AC7591F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05619-9943-9F9F-74EE-319CA2989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D2FE4-A9F4-3CF7-5450-09D386282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B06C-511E-465D-881D-5FAC882B26F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D56CB-E549-24EF-18E7-6114953D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34536-1E4D-1F0A-BE7A-E61E5DF2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7C72-4A1F-4CD6-A1C1-3CF6A009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7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DD50-CDFF-186E-DEE4-68176E14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609B4-303E-996C-7A7B-2098C4B01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73FF5-DA8E-271D-D000-972A51E82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FD3FD-DC5C-8038-5ED1-EC51C56CC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44BEC-2F34-3629-EC60-10D94C4C8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B8892-7655-6790-5245-A4A3A93AA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B06C-511E-465D-881D-5FAC882B26F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E072E3-1310-391A-26D8-D12E0058D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25F02E-E71E-39E3-C76B-4EF39318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7C72-4A1F-4CD6-A1C1-3CF6A009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9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09792-41BC-1EDB-8485-0F609E13F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85D79-FE8A-F262-6107-60876E00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B06C-511E-465D-881D-5FAC882B26F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AF0CF-D1C8-6C35-39C8-B64DBFCD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24EA9-1D28-ACC3-809B-18D602E69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7C72-4A1F-4CD6-A1C1-3CF6A009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6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2C79F1-8E51-CF79-BF04-37A28DF9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B06C-511E-465D-881D-5FAC882B26F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49F729-072B-8B05-C2C7-9D8798BE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B734B-D5AC-1BDE-90F1-1A52D0F8B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7C72-4A1F-4CD6-A1C1-3CF6A009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3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D8D85-8173-8426-C5E3-DE7C2A087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B3A92-5C34-5772-A590-D69CF6994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70372-5DA9-22DB-4175-022C8C900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62D8D-25E7-B299-B6C4-E4E78F45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B06C-511E-465D-881D-5FAC882B26F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32954-A33F-182A-27D0-D74060D6B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A66DD-FF9B-F8D1-6956-4047D5A6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7C72-4A1F-4CD6-A1C1-3CF6A009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5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B247B-9C5A-4B38-C1D7-F35C0F29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41CA-14BD-C356-5FDE-FD720A8D5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3718C-FC15-CE00-FB26-072113FC7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CD16B-D07A-E242-3528-10708582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B06C-511E-465D-881D-5FAC882B26F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09351-BFDC-E28B-E5E3-5AF3B84C8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A1F74-21F9-7EEC-0D23-7CBACC22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7C72-4A1F-4CD6-A1C1-3CF6A009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4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31A88B-CF76-84E2-01FF-A569B7F6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30628-5902-AD07-DA54-1DFA1CDC7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BD56F-7418-AF9E-5BFF-9B4856A86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7B06C-511E-465D-881D-5FAC882B26F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2155C-76E5-5A68-5D58-1F18F7CFF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B950F-DC9E-CA5F-1AE2-9B80D2FF2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97C72-4A1F-4CD6-A1C1-3CF6A009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datasets/moritzm00/utkface-cropped?resource=download" TargetMode="Externa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moritzm00/utkface-cropped?resource=download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moritzm00/utkface-cropped?resource=download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covolutional-neural-network-cb0883dd652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covolutional-neural-network-cb0883dd652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covolutional-neural-network-cb0883dd652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covolutional-neural-network-cb0883dd652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covolutional-neural-network-cb0883dd6529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covolutional-neural-network-cb0883dd652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c.ustc.edu.cn/share/115e96b0-957b-11ee-bdf2-e14dad2cd3d8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37DF-E52C-003B-0982-7BD61CD29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4347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Deep Learning-based Facial Expression Recognition using the RAF-DB 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27855-6013-27B9-C2D2-CAD043EF78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Mrs. Dong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Lanfang</a:t>
            </a:r>
            <a:b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</a:t>
            </a:r>
            <a:r>
              <a:rPr lang="en-US" sz="2400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Computer Technology</a:t>
            </a:r>
            <a:b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Science and Technology of China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1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3D38-8358-324F-A22A-C6919EA0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853"/>
            <a:ext cx="10515600" cy="452794"/>
          </a:xfrm>
        </p:spPr>
        <p:txBody>
          <a:bodyPr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 ExtraBold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ExtraBold"/>
                <a:sym typeface="Barlow ExtraBold"/>
              </a:rPr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B4A60-74AB-619D-3B98-A40A57DBB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885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>
                <a:solidFill>
                  <a:schemeClr val="bg1"/>
                </a:solidFill>
              </a:rPr>
              <a:t>Model Overview</a:t>
            </a:r>
            <a:endParaRPr lang="en-US" u="sng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Utilized a four-layer Convolutional Neural Network (CNN)</a:t>
            </a:r>
          </a:p>
          <a:p>
            <a:r>
              <a:rPr lang="en-US" dirty="0">
                <a:solidFill>
                  <a:schemeClr val="bg1"/>
                </a:solidFill>
              </a:rPr>
              <a:t>Employed max-pooling for down-sampling and feature extraction</a:t>
            </a:r>
          </a:p>
          <a:p>
            <a:r>
              <a:rPr lang="en-US" dirty="0">
                <a:solidFill>
                  <a:schemeClr val="bg1"/>
                </a:solidFill>
              </a:rPr>
              <a:t>Implemented Adam optimizer for model optimization</a:t>
            </a:r>
          </a:p>
          <a:p>
            <a:r>
              <a:rPr lang="en-US" dirty="0">
                <a:solidFill>
                  <a:schemeClr val="bg1"/>
                </a:solidFill>
              </a:rPr>
              <a:t>Used categorical cross-entropy loss for effective training</a:t>
            </a:r>
          </a:p>
          <a:p>
            <a:r>
              <a:rPr lang="en-US" dirty="0">
                <a:solidFill>
                  <a:schemeClr val="bg1"/>
                </a:solidFill>
              </a:rPr>
              <a:t>Structured the CNN for sequential feature extraction and classification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FF9D3F-AE71-9026-D3C4-0BBD5AE59840}"/>
              </a:ext>
            </a:extLst>
          </p:cNvPr>
          <p:cNvSpPr txBox="1">
            <a:spLocks/>
          </p:cNvSpPr>
          <p:nvPr/>
        </p:nvSpPr>
        <p:spPr>
          <a:xfrm>
            <a:off x="626706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CNN Architecture</a:t>
            </a:r>
          </a:p>
        </p:txBody>
      </p:sp>
    </p:spTree>
    <p:extLst>
      <p:ext uri="{BB962C8B-B14F-4D97-AF65-F5344CB8AC3E}">
        <p14:creationId xmlns:p14="http://schemas.microsoft.com/office/powerpoint/2010/main" val="1310051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3D38-8358-324F-A22A-C6919EA0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853"/>
            <a:ext cx="10515600" cy="452794"/>
          </a:xfrm>
        </p:spPr>
        <p:txBody>
          <a:bodyPr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 ExtraBold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ExtraBold"/>
                <a:sym typeface="Barlow ExtraBold"/>
              </a:rPr>
              <a:t>Method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FF9D3F-AE71-9026-D3C4-0BBD5AE59840}"/>
              </a:ext>
            </a:extLst>
          </p:cNvPr>
          <p:cNvSpPr txBox="1">
            <a:spLocks/>
          </p:cNvSpPr>
          <p:nvPr/>
        </p:nvSpPr>
        <p:spPr>
          <a:xfrm>
            <a:off x="626706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CNN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E25093-13C1-4B47-C4BA-0106D28C9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902" y="1445112"/>
            <a:ext cx="7018240" cy="41140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E46058-8E47-72D4-C4DF-C4770CE6D902}"/>
              </a:ext>
            </a:extLst>
          </p:cNvPr>
          <p:cNvSpPr txBox="1"/>
          <p:nvPr/>
        </p:nvSpPr>
        <p:spPr>
          <a:xfrm>
            <a:off x="2479966" y="5727736"/>
            <a:ext cx="7616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Conceptual Overview of the Proposed Facial Expression Recognition Neural Network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368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3D38-8358-324F-A22A-C6919EA0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853"/>
            <a:ext cx="10515600" cy="452794"/>
          </a:xfrm>
        </p:spPr>
        <p:txBody>
          <a:bodyPr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 ExtraBold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ExtraBold"/>
                <a:sym typeface="Barlow ExtraBold"/>
              </a:rPr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B4A60-74AB-619D-3B98-A40A57DBB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42913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Learning Rate</a:t>
            </a:r>
            <a:r>
              <a:rPr lang="en-US" dirty="0">
                <a:solidFill>
                  <a:schemeClr val="bg1"/>
                </a:solidFill>
              </a:rPr>
              <a:t>: Explored values: 0.01, 0.001, 0.0001</a:t>
            </a:r>
          </a:p>
          <a:p>
            <a:r>
              <a:rPr lang="en-US" b="1" dirty="0">
                <a:solidFill>
                  <a:schemeClr val="bg1"/>
                </a:solidFill>
              </a:rPr>
              <a:t>Epochs</a:t>
            </a:r>
            <a:r>
              <a:rPr lang="en-US" dirty="0">
                <a:solidFill>
                  <a:schemeClr val="bg1"/>
                </a:solidFill>
              </a:rPr>
              <a:t>: Systematic variation to determine optimal training duration</a:t>
            </a:r>
          </a:p>
          <a:p>
            <a:r>
              <a:rPr lang="en-US" b="1" dirty="0">
                <a:solidFill>
                  <a:schemeClr val="bg1"/>
                </a:solidFill>
              </a:rPr>
              <a:t>Network Depth</a:t>
            </a:r>
            <a:r>
              <a:rPr lang="en-US" dirty="0">
                <a:solidFill>
                  <a:schemeClr val="bg1"/>
                </a:solidFill>
              </a:rPr>
              <a:t>: Experimented with different depths to assess impact</a:t>
            </a:r>
          </a:p>
          <a:p>
            <a:r>
              <a:rPr lang="en-US" b="1" dirty="0">
                <a:solidFill>
                  <a:schemeClr val="bg1"/>
                </a:solidFill>
              </a:rPr>
              <a:t>Batch Size</a:t>
            </a:r>
            <a:r>
              <a:rPr lang="en-US" dirty="0">
                <a:solidFill>
                  <a:schemeClr val="bg1"/>
                </a:solidFill>
              </a:rPr>
              <a:t>: Systematically explored various batch sizes for optimization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FF9D3F-AE71-9026-D3C4-0BBD5AE59840}"/>
              </a:ext>
            </a:extLst>
          </p:cNvPr>
          <p:cNvSpPr txBox="1">
            <a:spLocks/>
          </p:cNvSpPr>
          <p:nvPr/>
        </p:nvSpPr>
        <p:spPr>
          <a:xfrm>
            <a:off x="626706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Hyperparameter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3704525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3D38-8358-324F-A22A-C6919EA0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853"/>
            <a:ext cx="10515600" cy="452794"/>
          </a:xfrm>
        </p:spPr>
        <p:txBody>
          <a:bodyPr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 ExtraBold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ExtraBold"/>
                <a:sym typeface="Barlow ExtraBold"/>
              </a:rPr>
              <a:t>Experiments and Results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FF9D3F-AE71-9026-D3C4-0BBD5AE59840}"/>
              </a:ext>
            </a:extLst>
          </p:cNvPr>
          <p:cNvSpPr txBox="1">
            <a:spLocks/>
          </p:cNvSpPr>
          <p:nvPr/>
        </p:nvSpPr>
        <p:spPr>
          <a:xfrm>
            <a:off x="626706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Hyperparameter Tuning</a:t>
            </a:r>
          </a:p>
        </p:txBody>
      </p:sp>
      <p:sp>
        <p:nvSpPr>
          <p:cNvPr id="39" name="Google Shape;148;p27">
            <a:extLst>
              <a:ext uri="{FF2B5EF4-FFF2-40B4-BE49-F238E27FC236}">
                <a16:creationId xmlns:a16="http://schemas.microsoft.com/office/drawing/2014/main" id="{41E408BC-B876-6DE0-8782-64FEDF1C0086}"/>
              </a:ext>
            </a:extLst>
          </p:cNvPr>
          <p:cNvSpPr txBox="1">
            <a:spLocks/>
          </p:cNvSpPr>
          <p:nvPr/>
        </p:nvSpPr>
        <p:spPr>
          <a:xfrm>
            <a:off x="1811600" y="2304419"/>
            <a:ext cx="1485000" cy="12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Barlow ExtraBold"/>
              <a:buNone/>
              <a:defRPr sz="8400" b="0" i="0" u="none" strike="noStrike" cap="none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Barlow ExtraBold"/>
              <a:buNone/>
              <a:tabLst/>
              <a:defRPr/>
            </a:pPr>
            <a:r>
              <a:rPr kumimoji="0" lang="en" sz="8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ExtraBold"/>
                <a:sym typeface="Barlow ExtraBold"/>
              </a:rPr>
              <a:t>01</a:t>
            </a:r>
          </a:p>
        </p:txBody>
      </p:sp>
      <p:sp>
        <p:nvSpPr>
          <p:cNvPr id="40" name="Google Shape;149;p27">
            <a:extLst>
              <a:ext uri="{FF2B5EF4-FFF2-40B4-BE49-F238E27FC236}">
                <a16:creationId xmlns:a16="http://schemas.microsoft.com/office/drawing/2014/main" id="{E3F86918-68F2-EB75-BAB0-13697AAF85A5}"/>
              </a:ext>
            </a:extLst>
          </p:cNvPr>
          <p:cNvSpPr txBox="1">
            <a:spLocks/>
          </p:cNvSpPr>
          <p:nvPr/>
        </p:nvSpPr>
        <p:spPr>
          <a:xfrm>
            <a:off x="3112638" y="2578697"/>
            <a:ext cx="2830962" cy="57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 ExtraBold"/>
              <a:buNone/>
              <a:defRPr sz="2300" b="0" i="0" u="none" strike="noStrike" cap="none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Learning Rate (LR)</a:t>
            </a:r>
          </a:p>
        </p:txBody>
      </p:sp>
      <p:sp>
        <p:nvSpPr>
          <p:cNvPr id="41" name="Google Shape;150;p27">
            <a:extLst>
              <a:ext uri="{FF2B5EF4-FFF2-40B4-BE49-F238E27FC236}">
                <a16:creationId xmlns:a16="http://schemas.microsoft.com/office/drawing/2014/main" id="{06B147C2-ED7F-CEA9-C137-E715DD3DDBD8}"/>
              </a:ext>
            </a:extLst>
          </p:cNvPr>
          <p:cNvSpPr txBox="1">
            <a:spLocks/>
          </p:cNvSpPr>
          <p:nvPr/>
        </p:nvSpPr>
        <p:spPr>
          <a:xfrm>
            <a:off x="6178425" y="2304419"/>
            <a:ext cx="1514400" cy="12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Barlow ExtraBold"/>
              <a:buNone/>
              <a:defRPr sz="8400" b="0" i="0" u="none" strike="noStrike" cap="none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Barlow ExtraBold"/>
              <a:buNone/>
              <a:tabLst/>
              <a:defRPr/>
            </a:pPr>
            <a:r>
              <a:rPr kumimoji="0" lang="en" sz="8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ExtraBold"/>
                <a:sym typeface="Barlow ExtraBold"/>
              </a:rPr>
              <a:t>03</a:t>
            </a:r>
          </a:p>
        </p:txBody>
      </p:sp>
      <p:sp>
        <p:nvSpPr>
          <p:cNvPr id="43" name="Google Shape;152;p27">
            <a:extLst>
              <a:ext uri="{FF2B5EF4-FFF2-40B4-BE49-F238E27FC236}">
                <a16:creationId xmlns:a16="http://schemas.microsoft.com/office/drawing/2014/main" id="{A06C59D9-E1D9-B278-693A-C9A20F00009A}"/>
              </a:ext>
            </a:extLst>
          </p:cNvPr>
          <p:cNvSpPr txBox="1">
            <a:spLocks/>
          </p:cNvSpPr>
          <p:nvPr/>
        </p:nvSpPr>
        <p:spPr>
          <a:xfrm>
            <a:off x="7778352" y="2692822"/>
            <a:ext cx="22152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 ExtraBold"/>
              <a:buNone/>
              <a:defRPr sz="2300" b="0" i="0" u="none" strike="noStrike" cap="none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 ExtraBold"/>
              <a:buNone/>
              <a:tabLst/>
              <a:defRPr/>
            </a:pPr>
            <a:r>
              <a:rPr lang="en-US" b="1" dirty="0">
                <a:solidFill>
                  <a:schemeClr val="bg1"/>
                </a:solidFill>
              </a:rPr>
              <a:t>Network Depth</a:t>
            </a:r>
            <a:endParaRPr kumimoji="0" lang="en-US" sz="23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ExtraBold"/>
              <a:sym typeface="Barlow ExtraBold"/>
            </a:endParaRPr>
          </a:p>
        </p:txBody>
      </p:sp>
      <p:sp>
        <p:nvSpPr>
          <p:cNvPr id="44" name="Google Shape;153;p27">
            <a:extLst>
              <a:ext uri="{FF2B5EF4-FFF2-40B4-BE49-F238E27FC236}">
                <a16:creationId xmlns:a16="http://schemas.microsoft.com/office/drawing/2014/main" id="{7B20BF28-9CD7-11A2-4C05-16A4207CD9F2}"/>
              </a:ext>
            </a:extLst>
          </p:cNvPr>
          <p:cNvSpPr txBox="1">
            <a:spLocks/>
          </p:cNvSpPr>
          <p:nvPr/>
        </p:nvSpPr>
        <p:spPr>
          <a:xfrm>
            <a:off x="1811600" y="3800144"/>
            <a:ext cx="1485000" cy="12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Barlow ExtraBold"/>
              <a:buNone/>
              <a:defRPr sz="8400" b="0" i="0" u="none" strike="noStrike" cap="none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Barlow ExtraBold"/>
              <a:buNone/>
              <a:tabLst/>
              <a:defRPr/>
            </a:pPr>
            <a:r>
              <a:rPr kumimoji="0" lang="en" sz="8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ExtraBold"/>
                <a:sym typeface="Barlow ExtraBold"/>
              </a:rPr>
              <a:t>02</a:t>
            </a:r>
          </a:p>
        </p:txBody>
      </p:sp>
      <p:sp>
        <p:nvSpPr>
          <p:cNvPr id="46" name="Google Shape;155;p27">
            <a:extLst>
              <a:ext uri="{FF2B5EF4-FFF2-40B4-BE49-F238E27FC236}">
                <a16:creationId xmlns:a16="http://schemas.microsoft.com/office/drawing/2014/main" id="{11044BE1-BE66-1D3D-5F3A-735B6C2053E6}"/>
              </a:ext>
            </a:extLst>
          </p:cNvPr>
          <p:cNvSpPr txBox="1">
            <a:spLocks/>
          </p:cNvSpPr>
          <p:nvPr/>
        </p:nvSpPr>
        <p:spPr>
          <a:xfrm>
            <a:off x="3296450" y="3967194"/>
            <a:ext cx="22152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 ExtraBold"/>
              <a:buNone/>
              <a:defRPr sz="2300" b="0" i="0" u="none" strike="noStrike" cap="none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 ExtraBold"/>
              <a:buNone/>
              <a:tabLst/>
              <a:defRPr/>
            </a:pPr>
            <a:r>
              <a:rPr lang="en-US" b="1" dirty="0">
                <a:solidFill>
                  <a:schemeClr val="bg1"/>
                </a:solidFill>
              </a:rPr>
              <a:t>Epochs</a:t>
            </a:r>
            <a:endParaRPr kumimoji="0" lang="en-US" sz="23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ExtraBold"/>
              <a:sym typeface="Barlow ExtraBold"/>
            </a:endParaRPr>
          </a:p>
        </p:txBody>
      </p:sp>
      <p:sp>
        <p:nvSpPr>
          <p:cNvPr id="47" name="Google Shape;156;p27">
            <a:extLst>
              <a:ext uri="{FF2B5EF4-FFF2-40B4-BE49-F238E27FC236}">
                <a16:creationId xmlns:a16="http://schemas.microsoft.com/office/drawing/2014/main" id="{F7DD3997-6BAB-D6A7-60FC-5C783D729DCA}"/>
              </a:ext>
            </a:extLst>
          </p:cNvPr>
          <p:cNvSpPr txBox="1">
            <a:spLocks/>
          </p:cNvSpPr>
          <p:nvPr/>
        </p:nvSpPr>
        <p:spPr>
          <a:xfrm>
            <a:off x="6178425" y="3800144"/>
            <a:ext cx="1514400" cy="12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Barlow ExtraBold"/>
              <a:buNone/>
              <a:defRPr sz="8400" b="0" i="0" u="none" strike="noStrike" cap="none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Barlow ExtraBold"/>
              <a:buNone/>
              <a:tabLst/>
              <a:defRPr/>
            </a:pPr>
            <a:r>
              <a:rPr kumimoji="0" lang="en" sz="8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ExtraBold"/>
                <a:sym typeface="Barlow ExtraBold"/>
              </a:rPr>
              <a:t>04</a:t>
            </a:r>
            <a:endParaRPr kumimoji="0" lang="en" sz="8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ExtraBold"/>
              <a:sym typeface="Barlow ExtraBold"/>
            </a:endParaRPr>
          </a:p>
        </p:txBody>
      </p:sp>
      <p:sp>
        <p:nvSpPr>
          <p:cNvPr id="49" name="Google Shape;158;p27">
            <a:extLst>
              <a:ext uri="{FF2B5EF4-FFF2-40B4-BE49-F238E27FC236}">
                <a16:creationId xmlns:a16="http://schemas.microsoft.com/office/drawing/2014/main" id="{0D6F5C06-1E10-2959-C625-53FC8E1181D4}"/>
              </a:ext>
            </a:extLst>
          </p:cNvPr>
          <p:cNvSpPr txBox="1">
            <a:spLocks/>
          </p:cNvSpPr>
          <p:nvPr/>
        </p:nvSpPr>
        <p:spPr>
          <a:xfrm>
            <a:off x="7676730" y="4313994"/>
            <a:ext cx="2344185" cy="24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 ExtraBold"/>
              <a:buNone/>
              <a:defRPr sz="2300" b="0" i="0" u="none" strike="noStrike" cap="none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 ExtraBold"/>
              <a:buNone/>
              <a:tabLst/>
              <a:defRPr/>
            </a:pPr>
            <a:r>
              <a:rPr lang="en-US" b="1" dirty="0">
                <a:solidFill>
                  <a:schemeClr val="bg1"/>
                </a:solidFill>
              </a:rPr>
              <a:t>Batch Size</a:t>
            </a:r>
            <a:endParaRPr kumimoji="0" lang="en-US" sz="23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ExtraBold"/>
              <a:sym typeface="Barlow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976154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3D38-8358-324F-A22A-C6919EA0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853"/>
            <a:ext cx="10515600" cy="452794"/>
          </a:xfrm>
        </p:spPr>
        <p:txBody>
          <a:bodyPr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 ExtraBold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ExtraBold"/>
                <a:sym typeface="Barlow ExtraBold"/>
              </a:rPr>
              <a:t>Experiments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B4A60-74AB-619D-3B98-A40A57DBB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429133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Epochs</a:t>
            </a:r>
            <a:r>
              <a:rPr lang="en-US" b="1" dirty="0">
                <a:solidFill>
                  <a:schemeClr val="bg1"/>
                </a:solidFill>
              </a:rPr>
              <a:t>: 50 (chosen at random but left constant for this experiment)</a:t>
            </a:r>
          </a:p>
          <a:p>
            <a:r>
              <a:rPr lang="en-US" b="1" u="sng" dirty="0">
                <a:solidFill>
                  <a:schemeClr val="bg1"/>
                </a:solidFill>
              </a:rPr>
              <a:t>LR</a:t>
            </a:r>
            <a:r>
              <a:rPr lang="en-US" b="1" dirty="0">
                <a:solidFill>
                  <a:schemeClr val="bg1"/>
                </a:solidFill>
              </a:rPr>
              <a:t>: 0.01, 0.001, 0.0001 (change learning rate till find optimal)</a:t>
            </a:r>
          </a:p>
          <a:p>
            <a:r>
              <a:rPr lang="en-US" b="1" u="sng" dirty="0">
                <a:solidFill>
                  <a:schemeClr val="bg1"/>
                </a:solidFill>
              </a:rPr>
              <a:t>Optimal LR</a:t>
            </a:r>
            <a:r>
              <a:rPr lang="en-US" b="1" dirty="0">
                <a:solidFill>
                  <a:schemeClr val="bg1"/>
                </a:solidFill>
              </a:rPr>
              <a:t>: 0.001 (see Table below)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FF9D3F-AE71-9026-D3C4-0BBD5AE59840}"/>
              </a:ext>
            </a:extLst>
          </p:cNvPr>
          <p:cNvSpPr txBox="1">
            <a:spLocks/>
          </p:cNvSpPr>
          <p:nvPr/>
        </p:nvSpPr>
        <p:spPr>
          <a:xfrm>
            <a:off x="626706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Rate Experiment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A86C02-F055-C16C-940C-17350E9B3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707890"/>
              </p:ext>
            </p:extLst>
          </p:nvPr>
        </p:nvGraphicFramePr>
        <p:xfrm>
          <a:off x="1438722" y="3687426"/>
          <a:ext cx="9314556" cy="9972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969">
                  <a:extLst>
                    <a:ext uri="{9D8B030D-6E8A-4147-A177-3AD203B41FA5}">
                      <a16:colId xmlns:a16="http://schemas.microsoft.com/office/drawing/2014/main" val="4135466181"/>
                    </a:ext>
                  </a:extLst>
                </a:gridCol>
                <a:gridCol w="1482359">
                  <a:extLst>
                    <a:ext uri="{9D8B030D-6E8A-4147-A177-3AD203B41FA5}">
                      <a16:colId xmlns:a16="http://schemas.microsoft.com/office/drawing/2014/main" val="4073092711"/>
                    </a:ext>
                  </a:extLst>
                </a:gridCol>
                <a:gridCol w="1598916">
                  <a:extLst>
                    <a:ext uri="{9D8B030D-6E8A-4147-A177-3AD203B41FA5}">
                      <a16:colId xmlns:a16="http://schemas.microsoft.com/office/drawing/2014/main" val="3888114725"/>
                    </a:ext>
                  </a:extLst>
                </a:gridCol>
                <a:gridCol w="1578992">
                  <a:extLst>
                    <a:ext uri="{9D8B030D-6E8A-4147-A177-3AD203B41FA5}">
                      <a16:colId xmlns:a16="http://schemas.microsoft.com/office/drawing/2014/main" val="1545257162"/>
                    </a:ext>
                  </a:extLst>
                </a:gridCol>
                <a:gridCol w="1697540">
                  <a:extLst>
                    <a:ext uri="{9D8B030D-6E8A-4147-A177-3AD203B41FA5}">
                      <a16:colId xmlns:a16="http://schemas.microsoft.com/office/drawing/2014/main" val="3987663901"/>
                    </a:ext>
                  </a:extLst>
                </a:gridCol>
                <a:gridCol w="1371780">
                  <a:extLst>
                    <a:ext uri="{9D8B030D-6E8A-4147-A177-3AD203B41FA5}">
                      <a16:colId xmlns:a16="http://schemas.microsoft.com/office/drawing/2014/main" val="3189310880"/>
                    </a:ext>
                  </a:extLst>
                </a:gridCol>
              </a:tblGrid>
              <a:tr h="2444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Learning Rate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591" marR="10759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Loss 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591" marR="10759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Accuracy 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591" marR="10759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Val_loss 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591" marR="10759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Val_accuracy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591" marR="10759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100">
                          <a:effectLst/>
                        </a:rPr>
                        <a:t>Discrepancy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591" marR="107591" marT="0" marB="0"/>
                </a:tc>
                <a:extLst>
                  <a:ext uri="{0D108BD9-81ED-4DB2-BD59-A6C34878D82A}">
                    <a16:rowId xmlns:a16="http://schemas.microsoft.com/office/drawing/2014/main" val="741071253"/>
                  </a:ext>
                </a:extLst>
              </a:tr>
              <a:tr h="2444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0.01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591" marR="10759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1.6414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591" marR="10759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0.3889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591" marR="10759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1.6319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591" marR="10759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0.3862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591" marR="10759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0.0027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591" marR="107591" marT="0" marB="0"/>
                </a:tc>
                <a:extLst>
                  <a:ext uri="{0D108BD9-81ED-4DB2-BD59-A6C34878D82A}">
                    <a16:rowId xmlns:a16="http://schemas.microsoft.com/office/drawing/2014/main" val="983231030"/>
                  </a:ext>
                </a:extLst>
              </a:tr>
              <a:tr h="2444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solidFill>
                            <a:srgbClr val="FF0000"/>
                          </a:solidFill>
                          <a:effectLst/>
                        </a:rPr>
                        <a:t>0.001</a:t>
                      </a:r>
                      <a:endParaRPr lang="en-US" sz="17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591" marR="10759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solidFill>
                            <a:srgbClr val="FF0000"/>
                          </a:solidFill>
                          <a:effectLst/>
                        </a:rPr>
                        <a:t>0.2538</a:t>
                      </a:r>
                      <a:endParaRPr lang="en-US" sz="17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591" marR="10759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solidFill>
                            <a:srgbClr val="FF0000"/>
                          </a:solidFill>
                          <a:effectLst/>
                        </a:rPr>
                        <a:t>0.9071</a:t>
                      </a:r>
                      <a:endParaRPr lang="en-US" sz="17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591" marR="10759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solidFill>
                            <a:srgbClr val="FF0000"/>
                          </a:solidFill>
                          <a:effectLst/>
                        </a:rPr>
                        <a:t>0.9752</a:t>
                      </a:r>
                      <a:endParaRPr lang="en-US" sz="17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591" marR="10759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solidFill>
                            <a:srgbClr val="FF0000"/>
                          </a:solidFill>
                          <a:effectLst/>
                        </a:rPr>
                        <a:t>0.7546</a:t>
                      </a:r>
                      <a:endParaRPr lang="en-US" sz="17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591" marR="10759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solidFill>
                            <a:srgbClr val="FF0000"/>
                          </a:solidFill>
                          <a:effectLst/>
                        </a:rPr>
                        <a:t>0.1525</a:t>
                      </a:r>
                      <a:endParaRPr lang="en-US" sz="17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591" marR="107591" marT="0" marB="0"/>
                </a:tc>
                <a:extLst>
                  <a:ext uri="{0D108BD9-81ED-4DB2-BD59-A6C34878D82A}">
                    <a16:rowId xmlns:a16="http://schemas.microsoft.com/office/drawing/2014/main" val="3496424216"/>
                  </a:ext>
                </a:extLst>
              </a:tr>
              <a:tr h="2444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0.0001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591" marR="10759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0.6241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591" marR="10759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0.7787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591" marR="10759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effectLst/>
                        </a:rPr>
                        <a:t>0.7161</a:t>
                      </a:r>
                      <a:endParaRPr lang="en-US" sz="17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591" marR="10759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effectLst/>
                        </a:rPr>
                        <a:t>0.7471</a:t>
                      </a:r>
                      <a:endParaRPr lang="en-US" sz="17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591" marR="10759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effectLst/>
                        </a:rPr>
                        <a:t>0.0316</a:t>
                      </a:r>
                      <a:endParaRPr lang="en-US" sz="17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591" marR="107591" marT="0" marB="0"/>
                </a:tc>
                <a:extLst>
                  <a:ext uri="{0D108BD9-81ED-4DB2-BD59-A6C34878D82A}">
                    <a16:rowId xmlns:a16="http://schemas.microsoft.com/office/drawing/2014/main" val="738417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765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3D38-8358-324F-A22A-C6919EA0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853"/>
            <a:ext cx="10515600" cy="452794"/>
          </a:xfrm>
        </p:spPr>
        <p:txBody>
          <a:bodyPr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 ExtraBold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ExtraBold"/>
                <a:sym typeface="Barlow ExtraBold"/>
              </a:rPr>
              <a:t>Experiments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B4A60-74AB-619D-3B98-A40A57DBB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429133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LR</a:t>
            </a:r>
            <a:r>
              <a:rPr lang="en-US" b="1" dirty="0">
                <a:solidFill>
                  <a:schemeClr val="bg1"/>
                </a:solidFill>
              </a:rPr>
              <a:t>: 0.001 (optimal LR from last experiment left constant for this experiment)</a:t>
            </a:r>
          </a:p>
          <a:p>
            <a:r>
              <a:rPr lang="en-US" b="1" u="sng" dirty="0">
                <a:solidFill>
                  <a:schemeClr val="bg1"/>
                </a:solidFill>
              </a:rPr>
              <a:t>Vary epochs</a:t>
            </a:r>
            <a:r>
              <a:rPr lang="en-US" b="1" dirty="0">
                <a:solidFill>
                  <a:schemeClr val="bg1"/>
                </a:solidFill>
              </a:rPr>
              <a:t>: 100, 200, 500, 800, 1000 (change epoch till find optimal)</a:t>
            </a:r>
          </a:p>
          <a:p>
            <a:r>
              <a:rPr lang="en-US" b="1" u="sng" dirty="0">
                <a:solidFill>
                  <a:schemeClr val="bg1"/>
                </a:solidFill>
              </a:rPr>
              <a:t>Optimal epochs</a:t>
            </a:r>
            <a:r>
              <a:rPr lang="en-US" b="1" dirty="0">
                <a:solidFill>
                  <a:schemeClr val="bg1"/>
                </a:solidFill>
              </a:rPr>
              <a:t>: 100 (see Table below)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FF9D3F-AE71-9026-D3C4-0BBD5AE59840}"/>
              </a:ext>
            </a:extLst>
          </p:cNvPr>
          <p:cNvSpPr txBox="1">
            <a:spLocks/>
          </p:cNvSpPr>
          <p:nvPr/>
        </p:nvSpPr>
        <p:spPr>
          <a:xfrm>
            <a:off x="626706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Epochs Experiment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2D5C6C9-FF9C-0337-DD00-2D4B89629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512918"/>
              </p:ext>
            </p:extLst>
          </p:nvPr>
        </p:nvGraphicFramePr>
        <p:xfrm>
          <a:off x="1186363" y="4401218"/>
          <a:ext cx="9300389" cy="14958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2558">
                  <a:extLst>
                    <a:ext uri="{9D8B030D-6E8A-4147-A177-3AD203B41FA5}">
                      <a16:colId xmlns:a16="http://schemas.microsoft.com/office/drawing/2014/main" val="3742711172"/>
                    </a:ext>
                  </a:extLst>
                </a:gridCol>
                <a:gridCol w="1480105">
                  <a:extLst>
                    <a:ext uri="{9D8B030D-6E8A-4147-A177-3AD203B41FA5}">
                      <a16:colId xmlns:a16="http://schemas.microsoft.com/office/drawing/2014/main" val="331297130"/>
                    </a:ext>
                  </a:extLst>
                </a:gridCol>
                <a:gridCol w="1596484">
                  <a:extLst>
                    <a:ext uri="{9D8B030D-6E8A-4147-A177-3AD203B41FA5}">
                      <a16:colId xmlns:a16="http://schemas.microsoft.com/office/drawing/2014/main" val="2236011396"/>
                    </a:ext>
                  </a:extLst>
                </a:gridCol>
                <a:gridCol w="1576590">
                  <a:extLst>
                    <a:ext uri="{9D8B030D-6E8A-4147-A177-3AD203B41FA5}">
                      <a16:colId xmlns:a16="http://schemas.microsoft.com/office/drawing/2014/main" val="2077691913"/>
                    </a:ext>
                  </a:extLst>
                </a:gridCol>
                <a:gridCol w="1694958">
                  <a:extLst>
                    <a:ext uri="{9D8B030D-6E8A-4147-A177-3AD203B41FA5}">
                      <a16:colId xmlns:a16="http://schemas.microsoft.com/office/drawing/2014/main" val="4118329656"/>
                    </a:ext>
                  </a:extLst>
                </a:gridCol>
                <a:gridCol w="1369694">
                  <a:extLst>
                    <a:ext uri="{9D8B030D-6E8A-4147-A177-3AD203B41FA5}">
                      <a16:colId xmlns:a16="http://schemas.microsoft.com/office/drawing/2014/main" val="1598662819"/>
                    </a:ext>
                  </a:extLst>
                </a:gridCol>
              </a:tblGrid>
              <a:tr h="2446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Epochs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27" marR="1074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Loss 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27" marR="1074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Accuracy 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27" marR="1074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Val_loss 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27" marR="1074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Val_accuracy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27" marR="1074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100">
                          <a:effectLst/>
                        </a:rPr>
                        <a:t>Discrepancy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27" marR="107427" marT="0" marB="0"/>
                </a:tc>
                <a:extLst>
                  <a:ext uri="{0D108BD9-81ED-4DB2-BD59-A6C34878D82A}">
                    <a16:rowId xmlns:a16="http://schemas.microsoft.com/office/drawing/2014/main" val="2113606607"/>
                  </a:ext>
                </a:extLst>
              </a:tr>
              <a:tr h="2446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solidFill>
                            <a:srgbClr val="FF0000"/>
                          </a:solidFill>
                          <a:effectLst/>
                        </a:rPr>
                        <a:t>100</a:t>
                      </a:r>
                      <a:endParaRPr lang="en-US" sz="17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27" marR="1074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solidFill>
                            <a:srgbClr val="FF0000"/>
                          </a:solidFill>
                          <a:effectLst/>
                        </a:rPr>
                        <a:t>0.1257</a:t>
                      </a:r>
                      <a:endParaRPr lang="en-US" sz="17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27" marR="1074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solidFill>
                            <a:srgbClr val="FF0000"/>
                          </a:solidFill>
                          <a:effectLst/>
                        </a:rPr>
                        <a:t>0.9567</a:t>
                      </a:r>
                      <a:endParaRPr lang="en-US" sz="17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27" marR="1074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solidFill>
                            <a:srgbClr val="FF0000"/>
                          </a:solidFill>
                          <a:effectLst/>
                        </a:rPr>
                        <a:t>1.2703</a:t>
                      </a:r>
                      <a:endParaRPr lang="en-US" sz="17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27" marR="1074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solidFill>
                            <a:srgbClr val="FF0000"/>
                          </a:solidFill>
                          <a:effectLst/>
                        </a:rPr>
                        <a:t>0.7683</a:t>
                      </a:r>
                      <a:endParaRPr lang="en-US" sz="1700" kern="1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27" marR="1074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solidFill>
                            <a:srgbClr val="FF0000"/>
                          </a:solidFill>
                          <a:effectLst/>
                        </a:rPr>
                        <a:t>0.1884</a:t>
                      </a:r>
                      <a:endParaRPr lang="en-US" sz="17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27" marR="107427" marT="0" marB="0"/>
                </a:tc>
                <a:extLst>
                  <a:ext uri="{0D108BD9-81ED-4DB2-BD59-A6C34878D82A}">
                    <a16:rowId xmlns:a16="http://schemas.microsoft.com/office/drawing/2014/main" val="2099835246"/>
                  </a:ext>
                </a:extLst>
              </a:tr>
              <a:tr h="2446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200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27" marR="1074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0.0700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27" marR="1074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0.9763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27" marR="1074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effectLst/>
                        </a:rPr>
                        <a:t>1.7911</a:t>
                      </a:r>
                      <a:endParaRPr lang="en-US" sz="17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27" marR="1074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effectLst/>
                        </a:rPr>
                        <a:t>0.7598</a:t>
                      </a:r>
                      <a:endParaRPr lang="en-US" sz="17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27" marR="1074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effectLst/>
                        </a:rPr>
                        <a:t>0.2165</a:t>
                      </a:r>
                      <a:endParaRPr lang="en-US" sz="17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27" marR="107427" marT="0" marB="0"/>
                </a:tc>
                <a:extLst>
                  <a:ext uri="{0D108BD9-81ED-4DB2-BD59-A6C34878D82A}">
                    <a16:rowId xmlns:a16="http://schemas.microsoft.com/office/drawing/2014/main" val="2910840996"/>
                  </a:ext>
                </a:extLst>
              </a:tr>
              <a:tr h="2446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500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27" marR="1074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0.0536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27" marR="1074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0.9822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27" marR="1074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2.1033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27" marR="1074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0.7526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27" marR="1074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0.2296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27" marR="107427" marT="0" marB="0"/>
                </a:tc>
                <a:extLst>
                  <a:ext uri="{0D108BD9-81ED-4DB2-BD59-A6C34878D82A}">
                    <a16:rowId xmlns:a16="http://schemas.microsoft.com/office/drawing/2014/main" val="705305521"/>
                  </a:ext>
                </a:extLst>
              </a:tr>
              <a:tr h="2446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800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27" marR="1074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0.0282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27" marR="1074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0.9910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27" marR="1074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2.8044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27" marR="1074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0.7562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27" marR="1074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0.2348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27" marR="107427" marT="0" marB="0"/>
                </a:tc>
                <a:extLst>
                  <a:ext uri="{0D108BD9-81ED-4DB2-BD59-A6C34878D82A}">
                    <a16:rowId xmlns:a16="http://schemas.microsoft.com/office/drawing/2014/main" val="2476564720"/>
                  </a:ext>
                </a:extLst>
              </a:tr>
              <a:tr h="2446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1000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27" marR="1074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0.0364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27" marR="1074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0.9887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27" marR="1074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2.9084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27" marR="1074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0.7239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27" marR="1074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effectLst/>
                        </a:rPr>
                        <a:t>0.2648</a:t>
                      </a:r>
                      <a:endParaRPr lang="en-US" sz="17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7427" marR="107427" marT="0" marB="0"/>
                </a:tc>
                <a:extLst>
                  <a:ext uri="{0D108BD9-81ED-4DB2-BD59-A6C34878D82A}">
                    <a16:rowId xmlns:a16="http://schemas.microsoft.com/office/drawing/2014/main" val="1425625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166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3D38-8358-324F-A22A-C6919EA0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853"/>
            <a:ext cx="10515600" cy="452794"/>
          </a:xfrm>
        </p:spPr>
        <p:txBody>
          <a:bodyPr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 ExtraBold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ExtraBold"/>
                <a:sym typeface="Barlow ExtraBold"/>
              </a:rPr>
              <a:t>Experiments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B4A60-74AB-619D-3B98-A40A57DBB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429133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Optimal LR &amp; epoch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b="1" dirty="0">
                <a:solidFill>
                  <a:schemeClr val="bg1"/>
                </a:solidFill>
              </a:rPr>
              <a:t>0.001 and 100 epochs respectively</a:t>
            </a:r>
          </a:p>
          <a:p>
            <a:r>
              <a:rPr lang="en-US" b="1" u="sng" dirty="0">
                <a:solidFill>
                  <a:schemeClr val="bg1"/>
                </a:solidFill>
              </a:rPr>
              <a:t>Vary depth</a:t>
            </a:r>
            <a:r>
              <a:rPr lang="en-US" b="1" dirty="0">
                <a:solidFill>
                  <a:schemeClr val="bg1"/>
                </a:solidFill>
              </a:rPr>
              <a:t>: 3, 4, 5, 6 (change network depth till find optimal)</a:t>
            </a:r>
          </a:p>
          <a:p>
            <a:r>
              <a:rPr lang="en-US" b="1" u="sng" dirty="0">
                <a:solidFill>
                  <a:schemeClr val="bg1"/>
                </a:solidFill>
              </a:rPr>
              <a:t>Optimal depth</a:t>
            </a:r>
            <a:r>
              <a:rPr lang="en-US" b="1" dirty="0">
                <a:solidFill>
                  <a:schemeClr val="bg1"/>
                </a:solidFill>
              </a:rPr>
              <a:t>: 4 (see Table below)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FF9D3F-AE71-9026-D3C4-0BBD5AE59840}"/>
              </a:ext>
            </a:extLst>
          </p:cNvPr>
          <p:cNvSpPr txBox="1">
            <a:spLocks/>
          </p:cNvSpPr>
          <p:nvPr/>
        </p:nvSpPr>
        <p:spPr>
          <a:xfrm>
            <a:off x="626706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 Depth Experiment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4C4E36-1B5A-CB58-5BC4-1B7FE1C9B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620792"/>
              </p:ext>
            </p:extLst>
          </p:nvPr>
        </p:nvGraphicFramePr>
        <p:xfrm>
          <a:off x="1307478" y="4210943"/>
          <a:ext cx="9577044" cy="12567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9634">
                  <a:extLst>
                    <a:ext uri="{9D8B030D-6E8A-4147-A177-3AD203B41FA5}">
                      <a16:colId xmlns:a16="http://schemas.microsoft.com/office/drawing/2014/main" val="948972875"/>
                    </a:ext>
                  </a:extLst>
                </a:gridCol>
                <a:gridCol w="1524133">
                  <a:extLst>
                    <a:ext uri="{9D8B030D-6E8A-4147-A177-3AD203B41FA5}">
                      <a16:colId xmlns:a16="http://schemas.microsoft.com/office/drawing/2014/main" val="3695472007"/>
                    </a:ext>
                  </a:extLst>
                </a:gridCol>
                <a:gridCol w="1643974">
                  <a:extLst>
                    <a:ext uri="{9D8B030D-6E8A-4147-A177-3AD203B41FA5}">
                      <a16:colId xmlns:a16="http://schemas.microsoft.com/office/drawing/2014/main" val="2987810210"/>
                    </a:ext>
                  </a:extLst>
                </a:gridCol>
                <a:gridCol w="1623488">
                  <a:extLst>
                    <a:ext uri="{9D8B030D-6E8A-4147-A177-3AD203B41FA5}">
                      <a16:colId xmlns:a16="http://schemas.microsoft.com/office/drawing/2014/main" val="3969588424"/>
                    </a:ext>
                  </a:extLst>
                </a:gridCol>
                <a:gridCol w="1745378">
                  <a:extLst>
                    <a:ext uri="{9D8B030D-6E8A-4147-A177-3AD203B41FA5}">
                      <a16:colId xmlns:a16="http://schemas.microsoft.com/office/drawing/2014/main" val="1418470203"/>
                    </a:ext>
                  </a:extLst>
                </a:gridCol>
                <a:gridCol w="1410437">
                  <a:extLst>
                    <a:ext uri="{9D8B030D-6E8A-4147-A177-3AD203B41FA5}">
                      <a16:colId xmlns:a16="http://schemas.microsoft.com/office/drawing/2014/main" val="1718953398"/>
                    </a:ext>
                  </a:extLst>
                </a:gridCol>
              </a:tblGrid>
              <a:tr h="251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Network Depth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0623" marR="1106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Loss 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0623" marR="1106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Accuracy 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0623" marR="1106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Val_loss 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0623" marR="1106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Val_accuracy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0623" marR="1106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100">
                          <a:effectLst/>
                        </a:rPr>
                        <a:t>Discrepancy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0623" marR="110623" marT="0" marB="0"/>
                </a:tc>
                <a:extLst>
                  <a:ext uri="{0D108BD9-81ED-4DB2-BD59-A6C34878D82A}">
                    <a16:rowId xmlns:a16="http://schemas.microsoft.com/office/drawing/2014/main" val="1241728203"/>
                  </a:ext>
                </a:extLst>
              </a:tr>
              <a:tr h="251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3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0623" marR="1106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0.0841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0623" marR="1106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0.9703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0623" marR="1106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1.3802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0623" marR="1106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0.7803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0623" marR="1106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0.1900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0623" marR="110623" marT="0" marB="0"/>
                </a:tc>
                <a:extLst>
                  <a:ext uri="{0D108BD9-81ED-4DB2-BD59-A6C34878D82A}">
                    <a16:rowId xmlns:a16="http://schemas.microsoft.com/office/drawing/2014/main" val="2680519392"/>
                  </a:ext>
                </a:extLst>
              </a:tr>
              <a:tr h="251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sz="18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0623" marR="1106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solidFill>
                            <a:srgbClr val="FF0000"/>
                          </a:solidFill>
                          <a:effectLst/>
                        </a:rPr>
                        <a:t>0.1015</a:t>
                      </a:r>
                      <a:endParaRPr lang="en-US" sz="18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0623" marR="1106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solidFill>
                            <a:srgbClr val="FF0000"/>
                          </a:solidFill>
                          <a:effectLst/>
                        </a:rPr>
                        <a:t>0.9652</a:t>
                      </a:r>
                      <a:endParaRPr lang="en-US" sz="18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0623" marR="1106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solidFill>
                            <a:srgbClr val="FF0000"/>
                          </a:solidFill>
                          <a:effectLst/>
                        </a:rPr>
                        <a:t>1.1369</a:t>
                      </a:r>
                      <a:endParaRPr lang="en-US" sz="18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0623" marR="1106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solidFill>
                            <a:srgbClr val="FF0000"/>
                          </a:solidFill>
                          <a:effectLst/>
                        </a:rPr>
                        <a:t>0.7947</a:t>
                      </a:r>
                      <a:endParaRPr lang="en-US" sz="18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0623" marR="1106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solidFill>
                            <a:srgbClr val="FF0000"/>
                          </a:solidFill>
                          <a:effectLst/>
                        </a:rPr>
                        <a:t>0.1705</a:t>
                      </a:r>
                      <a:endParaRPr lang="en-US" sz="18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0623" marR="110623" marT="0" marB="0"/>
                </a:tc>
                <a:extLst>
                  <a:ext uri="{0D108BD9-81ED-4DB2-BD59-A6C34878D82A}">
                    <a16:rowId xmlns:a16="http://schemas.microsoft.com/office/drawing/2014/main" val="2800876774"/>
                  </a:ext>
                </a:extLst>
              </a:tr>
              <a:tr h="251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5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0623" marR="1106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0.1301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0623" marR="1106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0.9514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0623" marR="1106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1.0095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0623" marR="1106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0.7956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0623" marR="1106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0.1558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0623" marR="110623" marT="0" marB="0"/>
                </a:tc>
                <a:extLst>
                  <a:ext uri="{0D108BD9-81ED-4DB2-BD59-A6C34878D82A}">
                    <a16:rowId xmlns:a16="http://schemas.microsoft.com/office/drawing/2014/main" val="3991778061"/>
                  </a:ext>
                </a:extLst>
              </a:tr>
              <a:tr h="2513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6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0623" marR="1106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0.1220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0623" marR="1106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0.9580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0623" marR="1106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1.2100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0623" marR="1106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</a:rPr>
                        <a:t>0.7692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0623" marR="11062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effectLst/>
                        </a:rPr>
                        <a:t>0.1888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0623" marR="110623" marT="0" marB="0"/>
                </a:tc>
                <a:extLst>
                  <a:ext uri="{0D108BD9-81ED-4DB2-BD59-A6C34878D82A}">
                    <a16:rowId xmlns:a16="http://schemas.microsoft.com/office/drawing/2014/main" val="3689659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599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3D38-8358-324F-A22A-C6919EA0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853"/>
            <a:ext cx="10515600" cy="452794"/>
          </a:xfrm>
        </p:spPr>
        <p:txBody>
          <a:bodyPr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 ExtraBold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ExtraBold"/>
                <a:sym typeface="Barlow ExtraBold"/>
              </a:rPr>
              <a:t>Experiments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B4A60-74AB-619D-3B98-A40A57DBB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7"/>
            <a:ext cx="10515600" cy="2074570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Optimal LR, epochs &amp; depth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b="1" dirty="0">
                <a:solidFill>
                  <a:schemeClr val="bg1"/>
                </a:solidFill>
              </a:rPr>
              <a:t>0.001, 100 epochs, and 4 respectively</a:t>
            </a:r>
          </a:p>
          <a:p>
            <a:r>
              <a:rPr lang="en-US" b="1" u="sng" dirty="0">
                <a:solidFill>
                  <a:schemeClr val="bg1"/>
                </a:solidFill>
              </a:rPr>
              <a:t>Vary batch size</a:t>
            </a:r>
            <a:r>
              <a:rPr lang="en-US" b="1" dirty="0">
                <a:solidFill>
                  <a:schemeClr val="bg1"/>
                </a:solidFill>
              </a:rPr>
              <a:t>: 128, 256, 512, 1024, 2048 (change batch size till find optimal)</a:t>
            </a:r>
          </a:p>
          <a:p>
            <a:r>
              <a:rPr lang="en-US" b="1" u="sng" dirty="0">
                <a:solidFill>
                  <a:schemeClr val="bg1"/>
                </a:solidFill>
              </a:rPr>
              <a:t>Optimal size</a:t>
            </a:r>
            <a:r>
              <a:rPr lang="en-US" b="1" dirty="0">
                <a:solidFill>
                  <a:schemeClr val="bg1"/>
                </a:solidFill>
              </a:rPr>
              <a:t>: 2048 (see Table below)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FF9D3F-AE71-9026-D3C4-0BBD5AE59840}"/>
              </a:ext>
            </a:extLst>
          </p:cNvPr>
          <p:cNvSpPr txBox="1">
            <a:spLocks/>
          </p:cNvSpPr>
          <p:nvPr/>
        </p:nvSpPr>
        <p:spPr>
          <a:xfrm>
            <a:off x="626706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Batch Size Experiment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8F21BC-6D0C-41B4-91AC-BEA01B5C6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862988"/>
              </p:ext>
            </p:extLst>
          </p:nvPr>
        </p:nvGraphicFramePr>
        <p:xfrm>
          <a:off x="1067676" y="4318219"/>
          <a:ext cx="9894915" cy="15899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3723">
                  <a:extLst>
                    <a:ext uri="{9D8B030D-6E8A-4147-A177-3AD203B41FA5}">
                      <a16:colId xmlns:a16="http://schemas.microsoft.com/office/drawing/2014/main" val="2954143404"/>
                    </a:ext>
                  </a:extLst>
                </a:gridCol>
                <a:gridCol w="1574720">
                  <a:extLst>
                    <a:ext uri="{9D8B030D-6E8A-4147-A177-3AD203B41FA5}">
                      <a16:colId xmlns:a16="http://schemas.microsoft.com/office/drawing/2014/main" val="995728340"/>
                    </a:ext>
                  </a:extLst>
                </a:gridCol>
                <a:gridCol w="1698539">
                  <a:extLst>
                    <a:ext uri="{9D8B030D-6E8A-4147-A177-3AD203B41FA5}">
                      <a16:colId xmlns:a16="http://schemas.microsoft.com/office/drawing/2014/main" val="2429340597"/>
                    </a:ext>
                  </a:extLst>
                </a:gridCol>
                <a:gridCol w="1677373">
                  <a:extLst>
                    <a:ext uri="{9D8B030D-6E8A-4147-A177-3AD203B41FA5}">
                      <a16:colId xmlns:a16="http://schemas.microsoft.com/office/drawing/2014/main" val="528593354"/>
                    </a:ext>
                  </a:extLst>
                </a:gridCol>
                <a:gridCol w="1803309">
                  <a:extLst>
                    <a:ext uri="{9D8B030D-6E8A-4147-A177-3AD203B41FA5}">
                      <a16:colId xmlns:a16="http://schemas.microsoft.com/office/drawing/2014/main" val="3664083274"/>
                    </a:ext>
                  </a:extLst>
                </a:gridCol>
                <a:gridCol w="1457251">
                  <a:extLst>
                    <a:ext uri="{9D8B030D-6E8A-4147-A177-3AD203B41FA5}">
                      <a16:colId xmlns:a16="http://schemas.microsoft.com/office/drawing/2014/main" val="1640436207"/>
                    </a:ext>
                  </a:extLst>
                </a:gridCol>
              </a:tblGrid>
              <a:tr h="2597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kern="0">
                          <a:effectLst/>
                        </a:rPr>
                        <a:t>Batch Size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294" marR="1142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kern="0">
                          <a:effectLst/>
                        </a:rPr>
                        <a:t>Loss 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294" marR="1142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kern="0">
                          <a:effectLst/>
                        </a:rPr>
                        <a:t>Accuracy 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294" marR="1142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kern="0">
                          <a:effectLst/>
                        </a:rPr>
                        <a:t>Val_loss 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294" marR="1142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kern="0">
                          <a:effectLst/>
                        </a:rPr>
                        <a:t>Val_accuracy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294" marR="1142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kern="100">
                          <a:effectLst/>
                        </a:rPr>
                        <a:t>Discrepancy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294" marR="114294" marT="0" marB="0"/>
                </a:tc>
                <a:extLst>
                  <a:ext uri="{0D108BD9-81ED-4DB2-BD59-A6C34878D82A}">
                    <a16:rowId xmlns:a16="http://schemas.microsoft.com/office/drawing/2014/main" val="1578114303"/>
                  </a:ext>
                </a:extLst>
              </a:tr>
              <a:tr h="2597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kern="0">
                          <a:effectLst/>
                        </a:rPr>
                        <a:t>128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294" marR="1142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kern="0">
                          <a:effectLst/>
                        </a:rPr>
                        <a:t>0.1075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294" marR="1142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kern="0">
                          <a:effectLst/>
                        </a:rPr>
                        <a:t>0.9619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294" marR="1142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kern="0">
                          <a:effectLst/>
                        </a:rPr>
                        <a:t>1.0375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294" marR="1142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kern="0">
                          <a:effectLst/>
                        </a:rPr>
                        <a:t>0.8035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294" marR="1142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kern="0">
                          <a:effectLst/>
                        </a:rPr>
                        <a:t>0.1584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294" marR="114294" marT="0" marB="0"/>
                </a:tc>
                <a:extLst>
                  <a:ext uri="{0D108BD9-81ED-4DB2-BD59-A6C34878D82A}">
                    <a16:rowId xmlns:a16="http://schemas.microsoft.com/office/drawing/2014/main" val="2087088673"/>
                  </a:ext>
                </a:extLst>
              </a:tr>
              <a:tr h="2597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kern="0">
                          <a:effectLst/>
                        </a:rPr>
                        <a:t>256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294" marR="1142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kern="0">
                          <a:effectLst/>
                        </a:rPr>
                        <a:t>0.1153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294" marR="1142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kern="0">
                          <a:effectLst/>
                        </a:rPr>
                        <a:t>0.9607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294" marR="1142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kern="0">
                          <a:effectLst/>
                        </a:rPr>
                        <a:t>1.1335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294" marR="1142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kern="0">
                          <a:effectLst/>
                        </a:rPr>
                        <a:t>0.7872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294" marR="1142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kern="0">
                          <a:effectLst/>
                        </a:rPr>
                        <a:t>0.1735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294" marR="114294" marT="0" marB="0"/>
                </a:tc>
                <a:extLst>
                  <a:ext uri="{0D108BD9-81ED-4DB2-BD59-A6C34878D82A}">
                    <a16:rowId xmlns:a16="http://schemas.microsoft.com/office/drawing/2014/main" val="2031643068"/>
                  </a:ext>
                </a:extLst>
              </a:tr>
              <a:tr h="2597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kern="0">
                          <a:effectLst/>
                        </a:rPr>
                        <a:t>512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294" marR="1142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kern="0">
                          <a:effectLst/>
                        </a:rPr>
                        <a:t>0.1912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294" marR="1142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kern="0">
                          <a:effectLst/>
                        </a:rPr>
                        <a:t>0.9311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294" marR="1142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kern="0">
                          <a:effectLst/>
                        </a:rPr>
                        <a:t>0.7981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294" marR="1142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kern="0">
                          <a:effectLst/>
                        </a:rPr>
                        <a:t>0.7924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294" marR="1142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kern="0">
                          <a:effectLst/>
                        </a:rPr>
                        <a:t>0.1387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294" marR="114294" marT="0" marB="0"/>
                </a:tc>
                <a:extLst>
                  <a:ext uri="{0D108BD9-81ED-4DB2-BD59-A6C34878D82A}">
                    <a16:rowId xmlns:a16="http://schemas.microsoft.com/office/drawing/2014/main" val="3496867138"/>
                  </a:ext>
                </a:extLst>
              </a:tr>
              <a:tr h="2597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kern="0">
                          <a:effectLst/>
                        </a:rPr>
                        <a:t>1024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294" marR="1142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kern="0">
                          <a:effectLst/>
                        </a:rPr>
                        <a:t>0.2128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294" marR="1142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kern="0">
                          <a:effectLst/>
                        </a:rPr>
                        <a:t>0.9223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294" marR="1142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kern="0">
                          <a:effectLst/>
                        </a:rPr>
                        <a:t>0.8333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294" marR="1142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kern="0">
                          <a:effectLst/>
                        </a:rPr>
                        <a:t>0.7774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294" marR="1142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kern="0">
                          <a:effectLst/>
                        </a:rPr>
                        <a:t>0.1449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294" marR="114294" marT="0" marB="0"/>
                </a:tc>
                <a:extLst>
                  <a:ext uri="{0D108BD9-81ED-4DB2-BD59-A6C34878D82A}">
                    <a16:rowId xmlns:a16="http://schemas.microsoft.com/office/drawing/2014/main" val="1534618696"/>
                  </a:ext>
                </a:extLst>
              </a:tr>
              <a:tr h="2597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kern="0" dirty="0">
                          <a:solidFill>
                            <a:srgbClr val="FF0000"/>
                          </a:solidFill>
                          <a:effectLst/>
                        </a:rPr>
                        <a:t>2048</a:t>
                      </a:r>
                      <a:endParaRPr lang="en-US" sz="18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294" marR="1142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kern="0" dirty="0">
                          <a:solidFill>
                            <a:srgbClr val="FF0000"/>
                          </a:solidFill>
                          <a:effectLst/>
                        </a:rPr>
                        <a:t>0.4335</a:t>
                      </a:r>
                      <a:endParaRPr lang="en-US" sz="18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294" marR="1142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kern="0" dirty="0">
                          <a:solidFill>
                            <a:srgbClr val="FF0000"/>
                          </a:solidFill>
                          <a:effectLst/>
                        </a:rPr>
                        <a:t>0.8467</a:t>
                      </a:r>
                      <a:endParaRPr lang="en-US" sz="18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294" marR="1142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kern="0" dirty="0">
                          <a:solidFill>
                            <a:srgbClr val="FF0000"/>
                          </a:solidFill>
                          <a:effectLst/>
                        </a:rPr>
                        <a:t>0.6851</a:t>
                      </a:r>
                      <a:endParaRPr lang="en-US" sz="18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294" marR="1142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kern="0" dirty="0">
                          <a:solidFill>
                            <a:srgbClr val="FF0000"/>
                          </a:solidFill>
                          <a:effectLst/>
                        </a:rPr>
                        <a:t>0.7774</a:t>
                      </a:r>
                      <a:endParaRPr lang="en-US" sz="18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294" marR="1142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700" kern="0" dirty="0">
                          <a:solidFill>
                            <a:srgbClr val="FF0000"/>
                          </a:solidFill>
                          <a:effectLst/>
                        </a:rPr>
                        <a:t>0.0693</a:t>
                      </a:r>
                      <a:endParaRPr lang="en-US" sz="18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4294" marR="114294" marT="0" marB="0"/>
                </a:tc>
                <a:extLst>
                  <a:ext uri="{0D108BD9-81ED-4DB2-BD59-A6C34878D82A}">
                    <a16:rowId xmlns:a16="http://schemas.microsoft.com/office/drawing/2014/main" val="77531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127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3D38-8358-324F-A22A-C6919EA0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853"/>
            <a:ext cx="10515600" cy="452794"/>
          </a:xfrm>
        </p:spPr>
        <p:txBody>
          <a:bodyPr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 ExtraBold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ExtraBold"/>
                <a:sym typeface="Barlow ExtraBold"/>
              </a:rPr>
              <a:t>Experiments and Results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FF9D3F-AE71-9026-D3C4-0BBD5AE59840}"/>
              </a:ext>
            </a:extLst>
          </p:cNvPr>
          <p:cNvSpPr txBox="1">
            <a:spLocks/>
          </p:cNvSpPr>
          <p:nvPr/>
        </p:nvSpPr>
        <p:spPr>
          <a:xfrm>
            <a:off x="626706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Batch Size Experiment</a:t>
            </a:r>
          </a:p>
        </p:txBody>
      </p:sp>
      <p:pic>
        <p:nvPicPr>
          <p:cNvPr id="7174" name="Picture 1">
            <a:extLst>
              <a:ext uri="{FF2B5EF4-FFF2-40B4-BE49-F238E27FC236}">
                <a16:creationId xmlns:a16="http://schemas.microsoft.com/office/drawing/2014/main" id="{D8E8D70F-FF2E-BDC4-E26B-64EDD4532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45" y="1687644"/>
            <a:ext cx="4340290" cy="348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>
            <a:extLst>
              <a:ext uri="{FF2B5EF4-FFF2-40B4-BE49-F238E27FC236}">
                <a16:creationId xmlns:a16="http://schemas.microsoft.com/office/drawing/2014/main" id="{83A38469-AD25-84BD-C332-C561A53CD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754" y="1653630"/>
            <a:ext cx="4425723" cy="355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B032ACDA-A8B5-C7C6-6A92-B91B69F11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943" y="5848858"/>
            <a:ext cx="89083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Training and Validation Loss Over Epochs (on the left) (a</a:t>
            </a:r>
            <a:r>
              <a:rPr kumimoji="0" lang="en-US" altLang="en-US" b="1" i="0" u="none" strike="noStrike" cap="none" normalizeH="0" baseline="-3000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 and Training and Validation Accuracy Over Epochs (on the right) (a</a:t>
            </a:r>
            <a:r>
              <a:rPr kumimoji="0" lang="en-US" altLang="en-US" b="1" i="0" u="none" strike="noStrike" cap="none" normalizeH="0" baseline="-3000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). for batch size 2048 (a</a:t>
            </a:r>
            <a:r>
              <a:rPr kumimoji="0" lang="en-US" altLang="en-US" b="1" i="0" u="none" strike="noStrike" cap="none" normalizeH="0" baseline="-3000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and a</a:t>
            </a:r>
            <a:r>
              <a:rPr kumimoji="0" lang="en-US" altLang="en-US" b="1" i="0" u="none" strike="noStrike" cap="none" normalizeH="0" baseline="-3000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B8847D-3823-B702-15B2-1D7D7CF72C3E}"/>
              </a:ext>
            </a:extLst>
          </p:cNvPr>
          <p:cNvSpPr txBox="1"/>
          <p:nvPr/>
        </p:nvSpPr>
        <p:spPr>
          <a:xfrm>
            <a:off x="2877717" y="5170355"/>
            <a:ext cx="410545" cy="377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en-US" b="1" i="0" u="none" strike="noStrike" cap="none" normalizeH="0" baseline="-3000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551DCC-438A-C22B-0DC2-206F50CC3964}"/>
              </a:ext>
            </a:extLst>
          </p:cNvPr>
          <p:cNvSpPr txBox="1"/>
          <p:nvPr/>
        </p:nvSpPr>
        <p:spPr>
          <a:xfrm>
            <a:off x="8729611" y="5204370"/>
            <a:ext cx="627483" cy="377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en-US" b="1" i="0" u="none" strike="noStrike" cap="none" normalizeH="0" baseline="-3000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46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3D38-8358-324F-A22A-C6919EA0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853"/>
            <a:ext cx="10515600" cy="452794"/>
          </a:xfrm>
        </p:spPr>
        <p:txBody>
          <a:bodyPr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 ExtraBold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ExtraBold"/>
                <a:sym typeface="Barlow ExtraBold"/>
              </a:rPr>
              <a:t>Experiments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B4A60-74AB-619D-3B98-A40A57DBB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685106" cy="270905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Additional evaluation on the optimized model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UTKFace</a:t>
            </a:r>
            <a:r>
              <a:rPr lang="en-US" b="1" dirty="0">
                <a:solidFill>
                  <a:schemeClr val="bg1"/>
                </a:solidFill>
              </a:rPr>
              <a:t>: 23,707 </a:t>
            </a:r>
            <a:r>
              <a:rPr lang="en-US" b="1" dirty="0" err="1">
                <a:solidFill>
                  <a:schemeClr val="bg1"/>
                </a:solidFill>
              </a:rPr>
              <a:t>unlabelled</a:t>
            </a:r>
            <a:r>
              <a:rPr lang="en-US" b="1" dirty="0">
                <a:solidFill>
                  <a:schemeClr val="bg1"/>
                </a:solidFill>
              </a:rPr>
              <a:t> faces</a:t>
            </a:r>
            <a:r>
              <a:rPr lang="fr-FR" b="1" dirty="0">
                <a:solidFill>
                  <a:schemeClr val="bg1"/>
                </a:solidFill>
              </a:rPr>
              <a:t>.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To determine model accuracy and challenges, I used the optimized/trained model to classify images in this dataset into appropriate facial expression class. </a:t>
            </a:r>
          </a:p>
          <a:p>
            <a:r>
              <a:rPr lang="en-US" b="1" dirty="0">
                <a:solidFill>
                  <a:schemeClr val="bg1"/>
                </a:solidFill>
              </a:rPr>
              <a:t>Although the model demonstrated high accuracy, it did not achieve 100% precision.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FF9D3F-AE71-9026-D3C4-0BBD5AE59840}"/>
              </a:ext>
            </a:extLst>
          </p:cNvPr>
          <p:cNvSpPr txBox="1">
            <a:spLocks/>
          </p:cNvSpPr>
          <p:nvPr/>
        </p:nvSpPr>
        <p:spPr>
          <a:xfrm>
            <a:off x="626706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Testing on </a:t>
            </a:r>
            <a:r>
              <a:rPr lang="en-US" sz="36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UTKFace</a:t>
            </a:r>
            <a:r>
              <a:rPr 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289007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C66F-97A9-6D4C-723A-DE9CF5C9A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of contents</a:t>
            </a:r>
            <a:endParaRPr lang="en-US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6" name="Google Shape;147;p27">
            <a:extLst>
              <a:ext uri="{FF2B5EF4-FFF2-40B4-BE49-F238E27FC236}">
                <a16:creationId xmlns:a16="http://schemas.microsoft.com/office/drawing/2014/main" id="{36B9EEB2-6739-E0E2-01F5-C28096341D9F}"/>
              </a:ext>
            </a:extLst>
          </p:cNvPr>
          <p:cNvSpPr txBox="1">
            <a:spLocks/>
          </p:cNvSpPr>
          <p:nvPr/>
        </p:nvSpPr>
        <p:spPr>
          <a:xfrm>
            <a:off x="3075081" y="2462243"/>
            <a:ext cx="2625923" cy="97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linker"/>
                <a:sym typeface="Blinker"/>
              </a:rPr>
              <a:t>Introduce Convolutional Neural Network (CNN) and RAF-DB Dataset</a:t>
            </a:r>
          </a:p>
        </p:txBody>
      </p:sp>
      <p:sp>
        <p:nvSpPr>
          <p:cNvPr id="67" name="Google Shape;148;p27">
            <a:extLst>
              <a:ext uri="{FF2B5EF4-FFF2-40B4-BE49-F238E27FC236}">
                <a16:creationId xmlns:a16="http://schemas.microsoft.com/office/drawing/2014/main" id="{C754ACF3-47BE-D4C9-87C3-DAD1CDC46D6F}"/>
              </a:ext>
            </a:extLst>
          </p:cNvPr>
          <p:cNvSpPr txBox="1">
            <a:spLocks/>
          </p:cNvSpPr>
          <p:nvPr/>
        </p:nvSpPr>
        <p:spPr>
          <a:xfrm>
            <a:off x="1590231" y="2192700"/>
            <a:ext cx="1485000" cy="12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Barlow ExtraBold"/>
              <a:buNone/>
              <a:defRPr sz="8400" b="0" i="0" u="none" strike="noStrike" cap="none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Barlow ExtraBold"/>
              <a:buNone/>
              <a:tabLst/>
              <a:defRPr/>
            </a:pPr>
            <a:r>
              <a:rPr kumimoji="0" lang="en" sz="8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ExtraBold"/>
                <a:sym typeface="Barlow ExtraBold"/>
              </a:rPr>
              <a:t>01</a:t>
            </a:r>
          </a:p>
        </p:txBody>
      </p:sp>
      <p:sp>
        <p:nvSpPr>
          <p:cNvPr id="68" name="Google Shape;149;p27">
            <a:extLst>
              <a:ext uri="{FF2B5EF4-FFF2-40B4-BE49-F238E27FC236}">
                <a16:creationId xmlns:a16="http://schemas.microsoft.com/office/drawing/2014/main" id="{A3D33F07-2345-FAA6-5372-49A4B4C8CEF4}"/>
              </a:ext>
            </a:extLst>
          </p:cNvPr>
          <p:cNvSpPr txBox="1">
            <a:spLocks/>
          </p:cNvSpPr>
          <p:nvPr/>
        </p:nvSpPr>
        <p:spPr>
          <a:xfrm>
            <a:off x="3075081" y="2248907"/>
            <a:ext cx="22152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 ExtraBold"/>
              <a:buNone/>
              <a:defRPr sz="2300" b="0" i="0" u="none" strike="noStrike" cap="none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 ExtraBold"/>
              <a:buNone/>
              <a:tabLst/>
              <a:defRPr/>
            </a:pP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ExtraBold"/>
                <a:sym typeface="Barlow ExtraBold"/>
              </a:rPr>
              <a:t>Introduction</a:t>
            </a:r>
          </a:p>
        </p:txBody>
      </p:sp>
      <p:sp>
        <p:nvSpPr>
          <p:cNvPr id="69" name="Google Shape;150;p27">
            <a:extLst>
              <a:ext uri="{FF2B5EF4-FFF2-40B4-BE49-F238E27FC236}">
                <a16:creationId xmlns:a16="http://schemas.microsoft.com/office/drawing/2014/main" id="{3E105E9A-CCAC-91D2-48C6-6F490EC9E5DA}"/>
              </a:ext>
            </a:extLst>
          </p:cNvPr>
          <p:cNvSpPr txBox="1">
            <a:spLocks/>
          </p:cNvSpPr>
          <p:nvPr/>
        </p:nvSpPr>
        <p:spPr>
          <a:xfrm>
            <a:off x="6280603" y="2192700"/>
            <a:ext cx="1514400" cy="12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Barlow ExtraBold"/>
              <a:buNone/>
              <a:defRPr sz="8400" b="0" i="0" u="none" strike="noStrike" cap="none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Barlow ExtraBold"/>
              <a:buNone/>
              <a:tabLst/>
              <a:defRPr/>
            </a:pPr>
            <a:r>
              <a:rPr kumimoji="0" lang="en" sz="8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ExtraBold"/>
                <a:sym typeface="Barlow ExtraBold"/>
              </a:rPr>
              <a:t>03</a:t>
            </a:r>
          </a:p>
        </p:txBody>
      </p:sp>
      <p:sp>
        <p:nvSpPr>
          <p:cNvPr id="70" name="Google Shape;151;p27">
            <a:extLst>
              <a:ext uri="{FF2B5EF4-FFF2-40B4-BE49-F238E27FC236}">
                <a16:creationId xmlns:a16="http://schemas.microsoft.com/office/drawing/2014/main" id="{B8EB6F9E-93DD-B702-A33D-40F451F7DF9F}"/>
              </a:ext>
            </a:extLst>
          </p:cNvPr>
          <p:cNvSpPr txBox="1">
            <a:spLocks/>
          </p:cNvSpPr>
          <p:nvPr/>
        </p:nvSpPr>
        <p:spPr>
          <a:xfrm>
            <a:off x="7795003" y="2538829"/>
            <a:ext cx="2806766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linker"/>
                <a:sym typeface="Blinker"/>
              </a:rPr>
              <a:t>Talk about the Experiments and the Results obtained</a:t>
            </a:r>
          </a:p>
        </p:txBody>
      </p:sp>
      <p:sp>
        <p:nvSpPr>
          <p:cNvPr id="71" name="Google Shape;152;p27">
            <a:extLst>
              <a:ext uri="{FF2B5EF4-FFF2-40B4-BE49-F238E27FC236}">
                <a16:creationId xmlns:a16="http://schemas.microsoft.com/office/drawing/2014/main" id="{E0096596-A983-97FD-0D2A-4258B618491F}"/>
              </a:ext>
            </a:extLst>
          </p:cNvPr>
          <p:cNvSpPr txBox="1">
            <a:spLocks/>
          </p:cNvSpPr>
          <p:nvPr/>
        </p:nvSpPr>
        <p:spPr>
          <a:xfrm>
            <a:off x="7795003" y="2279404"/>
            <a:ext cx="3644328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 ExtraBold"/>
              <a:buNone/>
              <a:defRPr sz="2300" b="0" i="0" u="none" strike="noStrike" cap="none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 ExtraBold"/>
              <a:buNone/>
              <a:tabLst/>
              <a:defRPr/>
            </a:pP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ExtraBold"/>
                <a:sym typeface="Barlow ExtraBold"/>
              </a:rPr>
              <a:t>Experiments and Results</a:t>
            </a:r>
          </a:p>
        </p:txBody>
      </p:sp>
      <p:sp>
        <p:nvSpPr>
          <p:cNvPr id="72" name="Google Shape;153;p27">
            <a:extLst>
              <a:ext uri="{FF2B5EF4-FFF2-40B4-BE49-F238E27FC236}">
                <a16:creationId xmlns:a16="http://schemas.microsoft.com/office/drawing/2014/main" id="{0E4E6CBB-CD87-4D28-9C20-794402436476}"/>
              </a:ext>
            </a:extLst>
          </p:cNvPr>
          <p:cNvSpPr txBox="1">
            <a:spLocks/>
          </p:cNvSpPr>
          <p:nvPr/>
        </p:nvSpPr>
        <p:spPr>
          <a:xfrm>
            <a:off x="1590231" y="3688425"/>
            <a:ext cx="1485000" cy="12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Barlow ExtraBold"/>
              <a:buNone/>
              <a:defRPr sz="8400" b="0" i="0" u="none" strike="noStrike" cap="none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Barlow ExtraBold"/>
              <a:buNone/>
              <a:tabLst/>
              <a:defRPr/>
            </a:pPr>
            <a:r>
              <a:rPr kumimoji="0" lang="en" sz="8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ExtraBold"/>
                <a:sym typeface="Barlow ExtraBold"/>
              </a:rPr>
              <a:t>02</a:t>
            </a:r>
          </a:p>
        </p:txBody>
      </p:sp>
      <p:sp>
        <p:nvSpPr>
          <p:cNvPr id="73" name="Google Shape;154;p27">
            <a:extLst>
              <a:ext uri="{FF2B5EF4-FFF2-40B4-BE49-F238E27FC236}">
                <a16:creationId xmlns:a16="http://schemas.microsoft.com/office/drawing/2014/main" id="{99791948-0EB0-80C0-59C0-164FC46D8F8F}"/>
              </a:ext>
            </a:extLst>
          </p:cNvPr>
          <p:cNvSpPr txBox="1">
            <a:spLocks/>
          </p:cNvSpPr>
          <p:nvPr/>
        </p:nvSpPr>
        <p:spPr>
          <a:xfrm>
            <a:off x="3075081" y="4103200"/>
            <a:ext cx="22152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linker"/>
                <a:sym typeface="Blinker"/>
              </a:rPr>
              <a:t>Discuss the Method used</a:t>
            </a:r>
          </a:p>
        </p:txBody>
      </p:sp>
      <p:sp>
        <p:nvSpPr>
          <p:cNvPr id="74" name="Google Shape;155;p27">
            <a:extLst>
              <a:ext uri="{FF2B5EF4-FFF2-40B4-BE49-F238E27FC236}">
                <a16:creationId xmlns:a16="http://schemas.microsoft.com/office/drawing/2014/main" id="{EFB5FA4F-EA3E-51CB-386A-098FC154C9D4}"/>
              </a:ext>
            </a:extLst>
          </p:cNvPr>
          <p:cNvSpPr txBox="1">
            <a:spLocks/>
          </p:cNvSpPr>
          <p:nvPr/>
        </p:nvSpPr>
        <p:spPr>
          <a:xfrm>
            <a:off x="3075081" y="3855475"/>
            <a:ext cx="22152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 ExtraBold"/>
              <a:buNone/>
              <a:defRPr sz="2300" b="0" i="0" u="none" strike="noStrike" cap="none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 ExtraBold"/>
              <a:buNone/>
              <a:tabLst/>
              <a:defRPr/>
            </a:pP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ExtraBold"/>
                <a:sym typeface="Barlow ExtraBold"/>
              </a:rPr>
              <a:t>Method</a:t>
            </a:r>
          </a:p>
        </p:txBody>
      </p:sp>
      <p:sp>
        <p:nvSpPr>
          <p:cNvPr id="75" name="Google Shape;156;p27">
            <a:extLst>
              <a:ext uri="{FF2B5EF4-FFF2-40B4-BE49-F238E27FC236}">
                <a16:creationId xmlns:a16="http://schemas.microsoft.com/office/drawing/2014/main" id="{604B4B98-5815-ABC8-C1EF-9F033F85B2E3}"/>
              </a:ext>
            </a:extLst>
          </p:cNvPr>
          <p:cNvSpPr txBox="1">
            <a:spLocks/>
          </p:cNvSpPr>
          <p:nvPr/>
        </p:nvSpPr>
        <p:spPr>
          <a:xfrm>
            <a:off x="6280603" y="3688425"/>
            <a:ext cx="1514400" cy="12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Barlow ExtraBold"/>
              <a:buNone/>
              <a:defRPr sz="8400" b="0" i="0" u="none" strike="noStrike" cap="none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Barlow ExtraBold"/>
              <a:buNone/>
              <a:tabLst/>
              <a:defRPr/>
            </a:pPr>
            <a:r>
              <a:rPr kumimoji="0" lang="en" sz="8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ExtraBold"/>
                <a:sym typeface="Barlow ExtraBold"/>
              </a:rPr>
              <a:t>04</a:t>
            </a:r>
            <a:endParaRPr kumimoji="0" lang="en" sz="8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ExtraBold"/>
              <a:sym typeface="Barlow ExtraBold"/>
            </a:endParaRPr>
          </a:p>
        </p:txBody>
      </p:sp>
      <p:sp>
        <p:nvSpPr>
          <p:cNvPr id="76" name="Google Shape;157;p27">
            <a:extLst>
              <a:ext uri="{FF2B5EF4-FFF2-40B4-BE49-F238E27FC236}">
                <a16:creationId xmlns:a16="http://schemas.microsoft.com/office/drawing/2014/main" id="{A0F6C0C4-30DD-407A-CA97-44BC64C54001}"/>
              </a:ext>
            </a:extLst>
          </p:cNvPr>
          <p:cNvSpPr txBox="1">
            <a:spLocks/>
          </p:cNvSpPr>
          <p:nvPr/>
        </p:nvSpPr>
        <p:spPr>
          <a:xfrm>
            <a:off x="7795003" y="4231797"/>
            <a:ext cx="3644328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linker"/>
                <a:sym typeface="Blinker"/>
              </a:rPr>
              <a:t>State a few future directions of the papers</a:t>
            </a:r>
          </a:p>
        </p:txBody>
      </p:sp>
      <p:sp>
        <p:nvSpPr>
          <p:cNvPr id="77" name="Google Shape;158;p27">
            <a:extLst>
              <a:ext uri="{FF2B5EF4-FFF2-40B4-BE49-F238E27FC236}">
                <a16:creationId xmlns:a16="http://schemas.microsoft.com/office/drawing/2014/main" id="{37EE366F-D47F-573C-B44D-737A0EF75DFE}"/>
              </a:ext>
            </a:extLst>
          </p:cNvPr>
          <p:cNvSpPr txBox="1">
            <a:spLocks/>
          </p:cNvSpPr>
          <p:nvPr/>
        </p:nvSpPr>
        <p:spPr>
          <a:xfrm>
            <a:off x="7795002" y="3920078"/>
            <a:ext cx="4073537" cy="47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 ExtraBold"/>
              <a:buNone/>
              <a:defRPr sz="2300" b="0" i="0" u="none" strike="noStrike" cap="none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 ExtraBold"/>
              <a:buNone/>
              <a:tabLst/>
              <a:defRPr/>
            </a:pP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ExtraBold"/>
                <a:sym typeface="Barlow ExtraBold"/>
              </a:rPr>
              <a:t>Discussion, Conclusion,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778166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3D38-8358-324F-A22A-C6919EA0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853"/>
            <a:ext cx="10515600" cy="452794"/>
          </a:xfrm>
        </p:spPr>
        <p:txBody>
          <a:bodyPr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 ExtraBold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ExtraBold"/>
                <a:sym typeface="Barlow ExtraBold"/>
              </a:rPr>
              <a:t>Experiments and Results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FF9D3F-AE71-9026-D3C4-0BBD5AE59840}"/>
              </a:ext>
            </a:extLst>
          </p:cNvPr>
          <p:cNvSpPr txBox="1">
            <a:spLocks/>
          </p:cNvSpPr>
          <p:nvPr/>
        </p:nvSpPr>
        <p:spPr>
          <a:xfrm>
            <a:off x="626706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Challenges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8ED3E53-10DB-031F-6A2E-7EB8DC6297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995" y="2325449"/>
            <a:ext cx="3732010" cy="1914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7B6792C-4E4F-2358-2888-4538C36696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94" y="2400620"/>
            <a:ext cx="3732010" cy="1776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B9EEAB3-04AB-5507-86C4-861B860C25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897" y="2325449"/>
            <a:ext cx="3582256" cy="1914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Rectangle 22">
            <a:extLst>
              <a:ext uri="{FF2B5EF4-FFF2-40B4-BE49-F238E27FC236}">
                <a16:creationId xmlns:a16="http://schemas.microsoft.com/office/drawing/2014/main" id="{7E8DFDC4-3370-E61C-A04D-F6B43491D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F42CE237-EF81-5B79-C08C-95395EA36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neutral faces in that folder (Figure 14).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53153DED-6562-6CB5-A25A-892CA9CC5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228" y="4739988"/>
            <a:ext cx="81785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Screenshots of some images in the 'happy faces' class show many happy faces, one sad face (a), and two neutral faces (b and c).</a:t>
            </a: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DC9566-6D67-13A4-2633-96ACC4F01D54}"/>
              </a:ext>
            </a:extLst>
          </p:cNvPr>
          <p:cNvSpPr txBox="1"/>
          <p:nvPr/>
        </p:nvSpPr>
        <p:spPr>
          <a:xfrm>
            <a:off x="5803641" y="4276437"/>
            <a:ext cx="382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b="1" dirty="0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478045-6578-5B50-9FB3-734CF5A5B3C0}"/>
              </a:ext>
            </a:extLst>
          </p:cNvPr>
          <p:cNvSpPr txBox="1"/>
          <p:nvPr/>
        </p:nvSpPr>
        <p:spPr>
          <a:xfrm>
            <a:off x="9976893" y="4240163"/>
            <a:ext cx="382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c</a:t>
            </a:r>
            <a:endParaRPr lang="en-US" b="1" dirty="0"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38825C-9ECE-C596-D21E-992AA6474D49}"/>
              </a:ext>
            </a:extLst>
          </p:cNvPr>
          <p:cNvSpPr txBox="1"/>
          <p:nvPr/>
        </p:nvSpPr>
        <p:spPr>
          <a:xfrm>
            <a:off x="1967821" y="4276437"/>
            <a:ext cx="382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a</a:t>
            </a:r>
            <a:endParaRPr lang="en-US" b="1" dirty="0"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D7AC93-4C08-7EEB-EE99-57493AEF6A0A}"/>
              </a:ext>
            </a:extLst>
          </p:cNvPr>
          <p:cNvSpPr txBox="1"/>
          <p:nvPr/>
        </p:nvSpPr>
        <p:spPr>
          <a:xfrm>
            <a:off x="-6220" y="5939135"/>
            <a:ext cx="61022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source: </a:t>
            </a:r>
            <a:r>
              <a:rPr lang="fr-FR" b="1" dirty="0">
                <a:solidFill>
                  <a:schemeClr val="bg1"/>
                </a:solidFill>
                <a:hlinkClick r:id="rId5"/>
              </a:rPr>
              <a:t>https://www.kaggle.com/datasets/moritzm00/utkface-cropped?resource=download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997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3D38-8358-324F-A22A-C6919EA0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853"/>
            <a:ext cx="10515600" cy="452794"/>
          </a:xfrm>
        </p:spPr>
        <p:txBody>
          <a:bodyPr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 ExtraBold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ExtraBold"/>
                <a:sym typeface="Barlow ExtraBold"/>
              </a:rPr>
              <a:t>Experiments and Results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FF9D3F-AE71-9026-D3C4-0BBD5AE59840}"/>
              </a:ext>
            </a:extLst>
          </p:cNvPr>
          <p:cNvSpPr txBox="1">
            <a:spLocks/>
          </p:cNvSpPr>
          <p:nvPr/>
        </p:nvSpPr>
        <p:spPr>
          <a:xfrm>
            <a:off x="626706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Challenges</a:t>
            </a: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7E8DFDC4-3370-E61C-A04D-F6B43491D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F42CE237-EF81-5B79-C08C-95395EA36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neutral faces in that folder (Figure 14).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DC9566-6D67-13A4-2633-96ACC4F01D54}"/>
              </a:ext>
            </a:extLst>
          </p:cNvPr>
          <p:cNvSpPr txBox="1"/>
          <p:nvPr/>
        </p:nvSpPr>
        <p:spPr>
          <a:xfrm>
            <a:off x="8805677" y="3981849"/>
            <a:ext cx="382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b="1" dirty="0"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38825C-9ECE-C596-D21E-992AA6474D49}"/>
              </a:ext>
            </a:extLst>
          </p:cNvPr>
          <p:cNvSpPr txBox="1"/>
          <p:nvPr/>
        </p:nvSpPr>
        <p:spPr>
          <a:xfrm>
            <a:off x="3003768" y="4010434"/>
            <a:ext cx="382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a</a:t>
            </a:r>
            <a:endParaRPr lang="en-US" b="1" dirty="0">
              <a:latin typeface="+mj-lt"/>
            </a:endParaRPr>
          </a:p>
        </p:txBody>
      </p:sp>
      <p:pic>
        <p:nvPicPr>
          <p:cNvPr id="9218" name="Picture 1">
            <a:extLst>
              <a:ext uri="{FF2B5EF4-FFF2-40B4-BE49-F238E27FC236}">
                <a16:creationId xmlns:a16="http://schemas.microsoft.com/office/drawing/2014/main" id="{425F205C-128D-8106-92BD-4E2DB06AF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196" y="1495779"/>
            <a:ext cx="5214080" cy="247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" name="Picture 2">
            <a:extLst>
              <a:ext uri="{FF2B5EF4-FFF2-40B4-BE49-F238E27FC236}">
                <a16:creationId xmlns:a16="http://schemas.microsoft.com/office/drawing/2014/main" id="{7DB4D0AA-AE62-5CD0-ED70-89674C75B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12" y="1510880"/>
            <a:ext cx="5461697" cy="249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8533288D-DE68-6FE2-B9F1-E987E974D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14905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58B3B9-7C98-5056-0B46-4C76CCFD4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176" y="4458163"/>
            <a:ext cx="962962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Screenshot of some images in the class sad faces showing many sad and some happy baby (a) and adult (b) faces.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99DA12-00AF-2BD4-82CB-C6C80B13E71A}"/>
              </a:ext>
            </a:extLst>
          </p:cNvPr>
          <p:cNvSpPr txBox="1"/>
          <p:nvPr/>
        </p:nvSpPr>
        <p:spPr>
          <a:xfrm>
            <a:off x="-6220" y="5939135"/>
            <a:ext cx="61022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source: </a:t>
            </a:r>
            <a:r>
              <a:rPr lang="fr-FR" b="1" dirty="0">
                <a:solidFill>
                  <a:schemeClr val="bg1"/>
                </a:solidFill>
                <a:hlinkClick r:id="rId4"/>
              </a:rPr>
              <a:t>https://www.kaggle.com/datasets/moritzm00/utkface-cropped?resource=download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489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3D38-8358-324F-A22A-C6919EA0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853"/>
            <a:ext cx="10515600" cy="452794"/>
          </a:xfrm>
        </p:spPr>
        <p:txBody>
          <a:bodyPr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 ExtraBold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ExtraBold"/>
                <a:sym typeface="Barlow ExtraBold"/>
              </a:rPr>
              <a:t>Experiments and Results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FF9D3F-AE71-9026-D3C4-0BBD5AE59840}"/>
              </a:ext>
            </a:extLst>
          </p:cNvPr>
          <p:cNvSpPr txBox="1">
            <a:spLocks/>
          </p:cNvSpPr>
          <p:nvPr/>
        </p:nvSpPr>
        <p:spPr>
          <a:xfrm>
            <a:off x="626706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Challenges</a:t>
            </a: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7E8DFDC4-3370-E61C-A04D-F6B43491D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F42CE237-EF81-5B79-C08C-95395EA36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neutral faces in that folder (Figure 14).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DC9566-6D67-13A4-2633-96ACC4F01D54}"/>
              </a:ext>
            </a:extLst>
          </p:cNvPr>
          <p:cNvSpPr txBox="1"/>
          <p:nvPr/>
        </p:nvSpPr>
        <p:spPr>
          <a:xfrm>
            <a:off x="8805677" y="4123181"/>
            <a:ext cx="382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b="1" dirty="0"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38825C-9ECE-C596-D21E-992AA6474D49}"/>
              </a:ext>
            </a:extLst>
          </p:cNvPr>
          <p:cNvSpPr txBox="1"/>
          <p:nvPr/>
        </p:nvSpPr>
        <p:spPr>
          <a:xfrm>
            <a:off x="3003768" y="4149202"/>
            <a:ext cx="382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a</a:t>
            </a:r>
            <a:endParaRPr lang="en-US" b="1" dirty="0">
              <a:latin typeface="+mj-lt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533288D-DE68-6FE2-B9F1-E987E974D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14905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46" name="Picture 3">
            <a:extLst>
              <a:ext uri="{FF2B5EF4-FFF2-40B4-BE49-F238E27FC236}">
                <a16:creationId xmlns:a16="http://schemas.microsoft.com/office/drawing/2014/main" id="{95063D32-0D3C-5590-C6BA-0708A7143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808" y="2089878"/>
            <a:ext cx="4804498" cy="203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1">
            <a:extLst>
              <a:ext uri="{FF2B5EF4-FFF2-40B4-BE49-F238E27FC236}">
                <a16:creationId xmlns:a16="http://schemas.microsoft.com/office/drawing/2014/main" id="{0D396FF4-F8C2-CF2A-9755-6BB8CA5BA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43960"/>
            <a:ext cx="4755305" cy="203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8818DF-1BA6-BBF5-FC85-F675BD65F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4762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943668-6ED1-D206-A202-F839CFE02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10" y="4588410"/>
            <a:ext cx="103407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Screenshot of some images in the class of surprised faces but the infants (a) have more surprised faces than the adults (b).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95C889-AD98-B44A-6695-FF54E40A78A3}"/>
              </a:ext>
            </a:extLst>
          </p:cNvPr>
          <p:cNvSpPr txBox="1"/>
          <p:nvPr/>
        </p:nvSpPr>
        <p:spPr>
          <a:xfrm>
            <a:off x="-6220" y="5939135"/>
            <a:ext cx="61022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source: </a:t>
            </a:r>
            <a:r>
              <a:rPr lang="fr-FR" b="1" dirty="0">
                <a:solidFill>
                  <a:schemeClr val="bg1"/>
                </a:solidFill>
                <a:hlinkClick r:id="rId4"/>
              </a:rPr>
              <a:t>https://www.kaggle.com/datasets/moritzm00/utkface-cropped?resource=download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95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3D38-8358-324F-A22A-C6919EA0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853"/>
            <a:ext cx="10515600" cy="452794"/>
          </a:xfrm>
        </p:spPr>
        <p:txBody>
          <a:bodyPr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 ExtraBold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ExtraBold"/>
                <a:sym typeface="Barlow ExtraBold"/>
              </a:rPr>
              <a:t>Discussion, Conclusion, and Future work</a:t>
            </a:r>
          </a:p>
        </p:txBody>
      </p:sp>
      <p:sp>
        <p:nvSpPr>
          <p:cNvPr id="20" name="Google Shape;148;p27">
            <a:extLst>
              <a:ext uri="{FF2B5EF4-FFF2-40B4-BE49-F238E27FC236}">
                <a16:creationId xmlns:a16="http://schemas.microsoft.com/office/drawing/2014/main" id="{C4CDD501-E978-E31F-0C26-E9836AAB75EC}"/>
              </a:ext>
            </a:extLst>
          </p:cNvPr>
          <p:cNvSpPr txBox="1">
            <a:spLocks/>
          </p:cNvSpPr>
          <p:nvPr/>
        </p:nvSpPr>
        <p:spPr>
          <a:xfrm>
            <a:off x="-87413" y="1484201"/>
            <a:ext cx="1745994" cy="145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Barlow ExtraBold"/>
              <a:buNone/>
              <a:defRPr sz="8400" b="0" i="0" u="none" strike="noStrike" cap="none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Barlow ExtraBold"/>
              <a:buNone/>
              <a:tabLst/>
              <a:defRPr/>
            </a:pPr>
            <a:r>
              <a:rPr kumimoji="0" lang="en" sz="13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ExtraBold"/>
                <a:sym typeface="Barlow ExtraBold"/>
              </a:rPr>
              <a:t>A</a:t>
            </a:r>
          </a:p>
        </p:txBody>
      </p:sp>
      <p:sp>
        <p:nvSpPr>
          <p:cNvPr id="21" name="Google Shape;149;p27">
            <a:extLst>
              <a:ext uri="{FF2B5EF4-FFF2-40B4-BE49-F238E27FC236}">
                <a16:creationId xmlns:a16="http://schemas.microsoft.com/office/drawing/2014/main" id="{DD280A3F-7A29-D112-7C81-C0DA3453BA8F}"/>
              </a:ext>
            </a:extLst>
          </p:cNvPr>
          <p:cNvSpPr txBox="1">
            <a:spLocks/>
          </p:cNvSpPr>
          <p:nvPr/>
        </p:nvSpPr>
        <p:spPr>
          <a:xfrm>
            <a:off x="1884401" y="1189730"/>
            <a:ext cx="4607261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 ExtraBold"/>
              <a:buNone/>
              <a:defRPr sz="2300" b="0" i="0" u="none" strike="noStrike" cap="none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 ExtraBold"/>
              <a:buNone/>
              <a:tabLst/>
              <a:defRPr/>
            </a:pP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ExtraBold"/>
                <a:sym typeface="Barlow ExtraBold"/>
              </a:rPr>
              <a:t>Discussion &amp; Conclusion</a:t>
            </a:r>
          </a:p>
        </p:txBody>
      </p:sp>
      <p:sp>
        <p:nvSpPr>
          <p:cNvPr id="22" name="Google Shape;150;p27">
            <a:extLst>
              <a:ext uri="{FF2B5EF4-FFF2-40B4-BE49-F238E27FC236}">
                <a16:creationId xmlns:a16="http://schemas.microsoft.com/office/drawing/2014/main" id="{D8FBE76A-0C0D-0AD1-5C92-FD3D9679CCF9}"/>
              </a:ext>
            </a:extLst>
          </p:cNvPr>
          <p:cNvSpPr txBox="1">
            <a:spLocks/>
          </p:cNvSpPr>
          <p:nvPr/>
        </p:nvSpPr>
        <p:spPr>
          <a:xfrm>
            <a:off x="81000" y="3809339"/>
            <a:ext cx="1514400" cy="181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Barlow ExtraBold"/>
              <a:buNone/>
              <a:defRPr sz="8400" b="0" i="0" u="none" strike="noStrike" cap="none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Barlow ExtraBold"/>
              <a:buNone/>
              <a:tabLst/>
              <a:defRPr/>
            </a:pPr>
            <a:r>
              <a:rPr kumimoji="0" lang="en" sz="13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ExtraBold"/>
                <a:sym typeface="Barlow ExtraBold"/>
              </a:rPr>
              <a:t>B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48FF390-C3AA-6FB4-B5FD-3084212F276C}"/>
              </a:ext>
            </a:extLst>
          </p:cNvPr>
          <p:cNvSpPr/>
          <p:nvPr/>
        </p:nvSpPr>
        <p:spPr>
          <a:xfrm>
            <a:off x="1738604" y="1491970"/>
            <a:ext cx="8714792" cy="12043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Explored hyperparameters for facial expression recognition.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Optimal configurations: LR 0.001, 100 epochs, depth 4, batch size 2048.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Challenges observed in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UTKFace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dataset; misclassifications in mixed-emotion folders.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3E13ADD-769F-D3CE-A7AF-5F670D4003DD}"/>
              </a:ext>
            </a:extLst>
          </p:cNvPr>
          <p:cNvSpPr/>
          <p:nvPr/>
        </p:nvSpPr>
        <p:spPr>
          <a:xfrm>
            <a:off x="1658581" y="4088089"/>
            <a:ext cx="8714792" cy="12043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Address challenges using advanced architectures.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Explore ensemble methods, transfer learning, or attention mechanisms.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Larger datasets for improved model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Continuous adaptation for enhanced real-world applicability.</a:t>
            </a:r>
          </a:p>
        </p:txBody>
      </p:sp>
      <p:sp>
        <p:nvSpPr>
          <p:cNvPr id="27" name="Google Shape;149;p27">
            <a:extLst>
              <a:ext uri="{FF2B5EF4-FFF2-40B4-BE49-F238E27FC236}">
                <a16:creationId xmlns:a16="http://schemas.microsoft.com/office/drawing/2014/main" id="{8E92946E-DC28-CF26-4D61-EE7C5A880D39}"/>
              </a:ext>
            </a:extLst>
          </p:cNvPr>
          <p:cNvSpPr txBox="1">
            <a:spLocks/>
          </p:cNvSpPr>
          <p:nvPr/>
        </p:nvSpPr>
        <p:spPr>
          <a:xfrm>
            <a:off x="1818627" y="3741289"/>
            <a:ext cx="4607261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 ExtraBold"/>
              <a:buNone/>
              <a:defRPr sz="2300" b="0" i="0" u="none" strike="noStrike" cap="none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Blinker"/>
              <a:buNone/>
              <a:defRPr sz="1600" b="0" i="0" u="none" strike="noStrike" cap="none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 ExtraBold"/>
              <a:buNone/>
              <a:tabLst/>
              <a:defRPr/>
            </a:pP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ExtraBold"/>
                <a:sym typeface="Barlow ExtraBold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4073865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3D38-8358-324F-A22A-C6919EA0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853"/>
            <a:ext cx="10515600" cy="452794"/>
          </a:xfrm>
        </p:spPr>
        <p:txBody>
          <a:bodyPr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Barlow ExtraBold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ExtraBold"/>
                <a:sym typeface="Barlow ExtraBold"/>
              </a:rPr>
              <a:t>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B4A60-74AB-619D-3B98-A40A57DBB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4719"/>
            <a:ext cx="10515600" cy="1051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[1] Yue, Z., et al. (2019). Facial expression recognition based on convolutional neural network.</a:t>
            </a:r>
          </a:p>
        </p:txBody>
      </p:sp>
    </p:spTree>
    <p:extLst>
      <p:ext uri="{BB962C8B-B14F-4D97-AF65-F5344CB8AC3E}">
        <p14:creationId xmlns:p14="http://schemas.microsoft.com/office/powerpoint/2010/main" val="125529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3D38-8358-324F-A22A-C6919EA0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853"/>
            <a:ext cx="10515600" cy="452794"/>
          </a:xfrm>
        </p:spPr>
        <p:txBody>
          <a:bodyPr>
            <a:normAutofit fontScale="9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ExtraBold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B4A60-74AB-619D-3B98-A40A57DBB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8775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CNN stands for </a:t>
            </a:r>
            <a:r>
              <a:rPr lang="en-US" b="1" dirty="0">
                <a:solidFill>
                  <a:schemeClr val="bg1"/>
                </a:solidFill>
              </a:rPr>
              <a:t>Convolutional Neural Network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Widely used in computer vision for tasks like </a:t>
            </a:r>
            <a:r>
              <a:rPr lang="en-US" b="1" dirty="0">
                <a:solidFill>
                  <a:schemeClr val="bg1"/>
                </a:solidFill>
              </a:rPr>
              <a:t>face recognition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image classification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Similar to a basic neural network but with </a:t>
            </a:r>
            <a:r>
              <a:rPr lang="en-US" b="1" dirty="0">
                <a:solidFill>
                  <a:schemeClr val="bg1"/>
                </a:solidFill>
              </a:rPr>
              <a:t>learnable parameters </a:t>
            </a:r>
            <a:r>
              <a:rPr lang="en-US" dirty="0">
                <a:solidFill>
                  <a:schemeClr val="bg1"/>
                </a:solidFill>
              </a:rPr>
              <a:t>such as </a:t>
            </a:r>
            <a:r>
              <a:rPr lang="en-US" b="1" dirty="0">
                <a:solidFill>
                  <a:schemeClr val="bg1"/>
                </a:solidFill>
              </a:rPr>
              <a:t>weights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biases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FF9D3F-AE71-9026-D3C4-0BBD5AE59840}"/>
              </a:ext>
            </a:extLst>
          </p:cNvPr>
          <p:cNvSpPr txBox="1">
            <a:spLocks/>
          </p:cNvSpPr>
          <p:nvPr/>
        </p:nvSpPr>
        <p:spPr>
          <a:xfrm>
            <a:off x="626706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CNN?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0DB149-DCC2-EBBD-B104-82ACE8F6FA43}"/>
              </a:ext>
            </a:extLst>
          </p:cNvPr>
          <p:cNvSpPr txBox="1"/>
          <p:nvPr/>
        </p:nvSpPr>
        <p:spPr>
          <a:xfrm>
            <a:off x="6424469" y="6527914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linkClick r:id="rId2"/>
              </a:rPr>
              <a:t>https://towardsdatascience.com/covolutional-neural-network-cb0883dd6529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28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3D38-8358-324F-A22A-C6919EA0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853"/>
            <a:ext cx="10515600" cy="452794"/>
          </a:xfrm>
        </p:spPr>
        <p:txBody>
          <a:bodyPr>
            <a:normAutofit fontScale="9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ExtraBold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B4A60-74AB-619D-3B98-A40A57DBB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0652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Addresses the computational inefficiency of large input sizes in traditional feedforward neural networks.</a:t>
            </a:r>
          </a:p>
          <a:p>
            <a:r>
              <a:rPr lang="en-US" dirty="0">
                <a:solidFill>
                  <a:schemeClr val="bg1"/>
                </a:solidFill>
              </a:rPr>
              <a:t>CNN extracts features from images and reduces dimensions without losing characteristics.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FF9D3F-AE71-9026-D3C4-0BBD5AE59840}"/>
              </a:ext>
            </a:extLst>
          </p:cNvPr>
          <p:cNvSpPr txBox="1">
            <a:spLocks/>
          </p:cNvSpPr>
          <p:nvPr/>
        </p:nvSpPr>
        <p:spPr>
          <a:xfrm>
            <a:off x="626706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use CNN?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B7EFAD-D10F-3274-4EA6-21011CF3E075}"/>
              </a:ext>
            </a:extLst>
          </p:cNvPr>
          <p:cNvSpPr txBox="1"/>
          <p:nvPr/>
        </p:nvSpPr>
        <p:spPr>
          <a:xfrm>
            <a:off x="6424469" y="6527914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linkClick r:id="rId2"/>
              </a:rPr>
              <a:t>https://towardsdatascience.com/covolutional-neural-network-cb0883dd6529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121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3D38-8358-324F-A22A-C6919EA0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853"/>
            <a:ext cx="10515600" cy="452794"/>
          </a:xfrm>
        </p:spPr>
        <p:txBody>
          <a:bodyPr>
            <a:normAutofit fontScale="9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ExtraBold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B4A60-74AB-619D-3B98-A40A57DBB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648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Representation: Images represented as tensors with height, width, and color channels (RGB).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FF9D3F-AE71-9026-D3C4-0BBD5AE59840}"/>
              </a:ext>
            </a:extLst>
          </p:cNvPr>
          <p:cNvSpPr txBox="1">
            <a:spLocks/>
          </p:cNvSpPr>
          <p:nvPr/>
        </p:nvSpPr>
        <p:spPr>
          <a:xfrm>
            <a:off x="626706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Important Concepts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3C3A5A-B771-5676-8D22-5B3D9955F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23" y="2876618"/>
            <a:ext cx="7315823" cy="27541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B49673-F9EC-E471-ACB9-D1E155A7B606}"/>
              </a:ext>
            </a:extLst>
          </p:cNvPr>
          <p:cNvSpPr txBox="1"/>
          <p:nvPr/>
        </p:nvSpPr>
        <p:spPr>
          <a:xfrm>
            <a:off x="6424469" y="6527914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linkClick r:id="rId3"/>
              </a:rPr>
              <a:t>https://towardsdatascience.com/covolutional-neural-network-cb0883dd6529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998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3D38-8358-324F-A22A-C6919EA0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853"/>
            <a:ext cx="10515600" cy="452794"/>
          </a:xfrm>
        </p:spPr>
        <p:txBody>
          <a:bodyPr>
            <a:normAutofit fontScale="9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ExtraBold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B4A60-74AB-619D-3B98-A40A57DBB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648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Representation: Images represented as tensors with height, width, and color channels (RGB).</a:t>
            </a:r>
          </a:p>
          <a:p>
            <a:r>
              <a:rPr lang="en-US" dirty="0">
                <a:solidFill>
                  <a:schemeClr val="bg1"/>
                </a:solidFill>
              </a:rPr>
              <a:t>    Edge Detection: Convolution operation with filters for detecting edges in images.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FF9D3F-AE71-9026-D3C4-0BBD5AE59840}"/>
              </a:ext>
            </a:extLst>
          </p:cNvPr>
          <p:cNvSpPr txBox="1">
            <a:spLocks/>
          </p:cNvSpPr>
          <p:nvPr/>
        </p:nvSpPr>
        <p:spPr>
          <a:xfrm>
            <a:off x="626706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Important Concepts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31842-75A9-9B84-1D60-0047149DD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849" y="3558040"/>
            <a:ext cx="5997460" cy="27434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ED62A2-C5A5-5FCD-1D4B-82CCFC84C148}"/>
              </a:ext>
            </a:extLst>
          </p:cNvPr>
          <p:cNvSpPr txBox="1"/>
          <p:nvPr/>
        </p:nvSpPr>
        <p:spPr>
          <a:xfrm>
            <a:off x="6424469" y="6527914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linkClick r:id="rId3"/>
              </a:rPr>
              <a:t>https://towardsdatascience.com/covolutional-neural-network-cb0883dd6529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727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3D38-8358-324F-A22A-C6919EA0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853"/>
            <a:ext cx="10515600" cy="452794"/>
          </a:xfrm>
        </p:spPr>
        <p:txBody>
          <a:bodyPr>
            <a:normAutofit fontScale="9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ExtraBold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B4A60-74AB-619D-3B98-A40A57DBB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453" y="1825626"/>
            <a:ext cx="10515600" cy="27058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Representation: Images represented as tensors with height, width, and color channels (RGB).</a:t>
            </a:r>
          </a:p>
          <a:p>
            <a:r>
              <a:rPr lang="en-US" dirty="0">
                <a:solidFill>
                  <a:schemeClr val="bg1"/>
                </a:solidFill>
              </a:rPr>
              <a:t>Edge Detection: Convolution operation with filters for detecting edges in images.</a:t>
            </a:r>
          </a:p>
          <a:p>
            <a:r>
              <a:rPr lang="en-US" dirty="0">
                <a:solidFill>
                  <a:schemeClr val="bg1"/>
                </a:solidFill>
              </a:rPr>
              <a:t>Stride and Padding: Stride determines the step size in convolution, and padding is used to maintain output dimensions.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FF9D3F-AE71-9026-D3C4-0BBD5AE59840}"/>
              </a:ext>
            </a:extLst>
          </p:cNvPr>
          <p:cNvSpPr txBox="1">
            <a:spLocks/>
          </p:cNvSpPr>
          <p:nvPr/>
        </p:nvSpPr>
        <p:spPr>
          <a:xfrm>
            <a:off x="626706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Important Concepts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64A07A-AB64-468D-2C8F-9323F6459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532" y="4555983"/>
            <a:ext cx="3330057" cy="19474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1F0F1C-A32E-0BC2-8210-8A5A677099E6}"/>
              </a:ext>
            </a:extLst>
          </p:cNvPr>
          <p:cNvSpPr txBox="1"/>
          <p:nvPr/>
        </p:nvSpPr>
        <p:spPr>
          <a:xfrm>
            <a:off x="6424469" y="6527914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linkClick r:id="rId3"/>
              </a:rPr>
              <a:t>https://towardsdatascience.com/covolutional-neural-network-cb0883dd6529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585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3D38-8358-324F-A22A-C6919EA0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853"/>
            <a:ext cx="10515600" cy="452794"/>
          </a:xfrm>
        </p:spPr>
        <p:txBody>
          <a:bodyPr>
            <a:normAutofit fontScale="9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ExtraBold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B4A60-74AB-619D-3B98-A40A57DBB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88562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Input Layer</a:t>
            </a:r>
            <a:r>
              <a:rPr lang="en-US" dirty="0">
                <a:solidFill>
                  <a:schemeClr val="bg1"/>
                </a:solidFill>
              </a:rPr>
              <a:t>: Reshape image data into a single column.</a:t>
            </a:r>
          </a:p>
          <a:p>
            <a:r>
              <a:rPr lang="en-US" b="1" dirty="0">
                <a:solidFill>
                  <a:schemeClr val="bg1"/>
                </a:solidFill>
              </a:rPr>
              <a:t>Convo Layer</a:t>
            </a:r>
            <a:r>
              <a:rPr lang="en-US" dirty="0">
                <a:solidFill>
                  <a:schemeClr val="bg1"/>
                </a:solidFill>
              </a:rPr>
              <a:t>: Extracts features through convolution and applies </a:t>
            </a:r>
            <a:r>
              <a:rPr lang="en-US" dirty="0" err="1">
                <a:solidFill>
                  <a:schemeClr val="bg1"/>
                </a:solidFill>
              </a:rPr>
              <a:t>ReLU</a:t>
            </a:r>
            <a:r>
              <a:rPr lang="en-US" dirty="0">
                <a:solidFill>
                  <a:schemeClr val="bg1"/>
                </a:solidFill>
              </a:rPr>
              <a:t> activation.</a:t>
            </a:r>
          </a:p>
          <a:p>
            <a:r>
              <a:rPr lang="en-US" b="1" dirty="0">
                <a:solidFill>
                  <a:schemeClr val="bg1"/>
                </a:solidFill>
              </a:rPr>
              <a:t>Pooling Layer</a:t>
            </a:r>
            <a:r>
              <a:rPr lang="en-US" dirty="0">
                <a:solidFill>
                  <a:schemeClr val="bg1"/>
                </a:solidFill>
              </a:rPr>
              <a:t>: Reduces spatial volume of input after convolution using max pooling.</a:t>
            </a:r>
          </a:p>
          <a:p>
            <a:r>
              <a:rPr lang="en-US" b="1" dirty="0">
                <a:solidFill>
                  <a:schemeClr val="bg1"/>
                </a:solidFill>
              </a:rPr>
              <a:t>Fully Connected Layer (FC): </a:t>
            </a:r>
            <a:r>
              <a:rPr lang="en-US" dirty="0">
                <a:solidFill>
                  <a:schemeClr val="bg1"/>
                </a:solidFill>
              </a:rPr>
              <a:t>Connects neurons across layers for image classification.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Softmax</a:t>
            </a:r>
            <a:r>
              <a:rPr lang="en-US" b="1" dirty="0">
                <a:solidFill>
                  <a:schemeClr val="bg1"/>
                </a:solidFill>
              </a:rPr>
              <a:t>/Logistic Layer</a:t>
            </a:r>
            <a:r>
              <a:rPr lang="en-US" dirty="0">
                <a:solidFill>
                  <a:schemeClr val="bg1"/>
                </a:solidFill>
              </a:rPr>
              <a:t>: Used for multi-classification or binary classification.</a:t>
            </a:r>
          </a:p>
          <a:p>
            <a:r>
              <a:rPr lang="en-US" b="1" dirty="0">
                <a:solidFill>
                  <a:schemeClr val="bg1"/>
                </a:solidFill>
              </a:rPr>
              <a:t>Output Layer</a:t>
            </a:r>
            <a:r>
              <a:rPr lang="en-US" dirty="0">
                <a:solidFill>
                  <a:schemeClr val="bg1"/>
                </a:solidFill>
              </a:rPr>
              <a:t>: Contains one-hot encoded labels.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FF9D3F-AE71-9026-D3C4-0BBD5AE59840}"/>
              </a:ext>
            </a:extLst>
          </p:cNvPr>
          <p:cNvSpPr txBox="1">
            <a:spLocks/>
          </p:cNvSpPr>
          <p:nvPr/>
        </p:nvSpPr>
        <p:spPr>
          <a:xfrm>
            <a:off x="626706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Layers in CNN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B7EFAD-D10F-3274-4EA6-21011CF3E075}"/>
              </a:ext>
            </a:extLst>
          </p:cNvPr>
          <p:cNvSpPr txBox="1"/>
          <p:nvPr/>
        </p:nvSpPr>
        <p:spPr>
          <a:xfrm>
            <a:off x="6424469" y="6527914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linkClick r:id="rId2"/>
              </a:rPr>
              <a:t>https://towardsdatascience.com/covolutional-neural-network-cb0883dd6529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168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3D38-8358-324F-A22A-C6919EA0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853"/>
            <a:ext cx="10515600" cy="452794"/>
          </a:xfrm>
        </p:spPr>
        <p:txBody>
          <a:bodyPr>
            <a:normAutofit fontScale="9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Barlow ExtraBold"/>
              </a:rPr>
              <a:t>Introduction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FF9D3F-AE71-9026-D3C4-0BBD5AE59840}"/>
              </a:ext>
            </a:extLst>
          </p:cNvPr>
          <p:cNvSpPr txBox="1">
            <a:spLocks/>
          </p:cNvSpPr>
          <p:nvPr/>
        </p:nvSpPr>
        <p:spPr>
          <a:xfrm>
            <a:off x="626706" y="525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RAF-DB (Real-world Affective Faces Database)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9F5A478-3AD4-199C-FA8B-7F5607CD2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3988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Collection of facial images for study</a:t>
            </a:r>
          </a:p>
          <a:p>
            <a:r>
              <a:rPr lang="en-US" dirty="0">
                <a:solidFill>
                  <a:schemeClr val="bg1"/>
                </a:solidFill>
              </a:rPr>
              <a:t>7 classes of facial expressions</a:t>
            </a:r>
          </a:p>
          <a:p>
            <a:r>
              <a:rPr lang="en-US" dirty="0">
                <a:solidFill>
                  <a:schemeClr val="bg1"/>
                </a:solidFill>
              </a:rPr>
              <a:t>Valuable testing ground for CNNs</a:t>
            </a:r>
          </a:p>
          <a:p>
            <a:r>
              <a:rPr lang="en-US" dirty="0">
                <a:solidFill>
                  <a:schemeClr val="bg1"/>
                </a:solidFill>
              </a:rPr>
              <a:t>30,000 facial images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36BF5D-F0DC-3DAE-059E-43CBF8886E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796" y="3343928"/>
            <a:ext cx="6097553" cy="310731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5B31F0F-2DD3-21AD-2AD0-4BAA1DAB3FE3}"/>
              </a:ext>
            </a:extLst>
          </p:cNvPr>
          <p:cNvSpPr txBox="1"/>
          <p:nvPr/>
        </p:nvSpPr>
        <p:spPr>
          <a:xfrm>
            <a:off x="0" y="5856950"/>
            <a:ext cx="3782769" cy="951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source: </a:t>
            </a:r>
            <a:r>
              <a:rPr lang="da-DK" sz="1800" u="sng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https://rec.ustc.edu.cn/share/115e96b0-957b-11ee-bdf2-e14dad2cd3d8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746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1272</Words>
  <Application>Microsoft Office PowerPoint</Application>
  <PresentationFormat>Widescreen</PresentationFormat>
  <Paragraphs>280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Blinker</vt:lpstr>
      <vt:lpstr>Arial</vt:lpstr>
      <vt:lpstr>Barlow ExtraBold</vt:lpstr>
      <vt:lpstr>Calibri</vt:lpstr>
      <vt:lpstr>Calibri Light</vt:lpstr>
      <vt:lpstr>Tahoma</vt:lpstr>
      <vt:lpstr>Times New Roman</vt:lpstr>
      <vt:lpstr>Office Theme</vt:lpstr>
      <vt:lpstr>Deep Learning-based Facial Expression Recognition using the RAF-DB </vt:lpstr>
      <vt:lpstr>Table of contents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Method</vt:lpstr>
      <vt:lpstr>Method</vt:lpstr>
      <vt:lpstr>Method</vt:lpstr>
      <vt:lpstr>Experiments and Results</vt:lpstr>
      <vt:lpstr>Experiments and Results</vt:lpstr>
      <vt:lpstr>Experiments and Results</vt:lpstr>
      <vt:lpstr>Experiments and Results</vt:lpstr>
      <vt:lpstr>Experiments and Results</vt:lpstr>
      <vt:lpstr>Experiments and Results</vt:lpstr>
      <vt:lpstr>Experiments and Results</vt:lpstr>
      <vt:lpstr>Experiments and Results</vt:lpstr>
      <vt:lpstr>Experiments and Results</vt:lpstr>
      <vt:lpstr>Experiments and Results</vt:lpstr>
      <vt:lpstr>Discussion, Conclusion, and Future work</vt:lpstr>
      <vt:lpstr>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Learning-based Facial Expression Recognition using the RAF-DB</dc:title>
  <dc:creator>Emmanuel Ugwu</dc:creator>
  <cp:lastModifiedBy>Emmanuel Ugwu</cp:lastModifiedBy>
  <cp:revision>110</cp:revision>
  <dcterms:created xsi:type="dcterms:W3CDTF">2024-01-22T17:00:04Z</dcterms:created>
  <dcterms:modified xsi:type="dcterms:W3CDTF">2024-03-26T13:13:26Z</dcterms:modified>
</cp:coreProperties>
</file>