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4" roundtripDataSignature="AMtx7mis6gD7n7NMg4u00PxJFh/Lo2dX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54"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36" name="Google Shape;436;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45" name="Google Shape;445;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53" name="Google Shape;453;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62" name="Google Shape;462;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69" name="Google Shape;469;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76" name="Google Shape;476;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84" name="Google Shape;484;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491" name="Google Shape;491;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1"/>
          <p:cNvGrpSpPr/>
          <p:nvPr/>
        </p:nvGrpSpPr>
        <p:grpSpPr>
          <a:xfrm>
            <a:off x="0" y="-8467"/>
            <a:ext cx="12192000" cy="6866467"/>
            <a:chOff x="0" y="-8467"/>
            <a:chExt cx="12192000" cy="6866467"/>
          </a:xfrm>
        </p:grpSpPr>
        <p:sp>
          <p:nvSpPr>
            <p:cNvPr id="28" name="Google Shape;28;p21"/>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29" name="Google Shape;29;p21"/>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30" name="Google Shape;30;p21"/>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31" name="Google Shape;31;p2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32" name="Google Shape;32;p2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1"/>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35" name="Google Shape;35;p2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36" name="Google Shape;36;p2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21"/>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40" name="Google Shape;40;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3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7" name="Google Shape;97;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3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3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4" name="Google Shape;104;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3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 name="Google Shape;108;p3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3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2" name="Google Shape;112;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3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3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9" name="Google Shape;119;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3" name="Google Shape;123;p3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3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3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8" name="Google Shape;128;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5"/>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6" name="Google Shape;46;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23"/>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2" name="Google Shape;52;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8" name="Google Shape;58;p24"/>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9" name="Google Shape;59;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5" name="Google Shape;65;p25"/>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6" name="Google Shape;66;p25"/>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7" name="Google Shape;67;p25"/>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8" name="Google Shape;68;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3" name="Google Shape;83;p2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4" name="Google Shape;84;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2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9"/>
          <p:cNvSpPr/>
          <p:nvPr>
            <p:ph idx="2" type="pic"/>
          </p:nvPr>
        </p:nvSpPr>
        <p:spPr>
          <a:xfrm>
            <a:off x="677334" y="609600"/>
            <a:ext cx="8596668" cy="3845718"/>
          </a:xfrm>
          <a:prstGeom prst="rect">
            <a:avLst/>
          </a:prstGeom>
          <a:noFill/>
          <a:ln>
            <a:noFill/>
          </a:ln>
        </p:spPr>
      </p:sp>
      <p:sp>
        <p:nvSpPr>
          <p:cNvPr id="90" name="Google Shape;90;p2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0"/>
          <p:cNvGrpSpPr/>
          <p:nvPr/>
        </p:nvGrpSpPr>
        <p:grpSpPr>
          <a:xfrm>
            <a:off x="0" y="-8467"/>
            <a:ext cx="12192000" cy="6866467"/>
            <a:chOff x="0" y="-8467"/>
            <a:chExt cx="12192000" cy="6866467"/>
          </a:xfrm>
        </p:grpSpPr>
        <p:cxnSp>
          <p:nvCxnSpPr>
            <p:cNvPr id="11" name="Google Shape;11;p20"/>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12" name="Google Shape;12;p20"/>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13" name="Google Shape;13;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4" name="Google Shape;14;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0"/>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7" name="Google Shape;17;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8" name="Google Shape;18;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0"/>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0"/>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hyperlink" Target="https://commons.wikimedia.org/wiki/File:App_Store_%28iOS%29.svg" TargetMode="External"/><Relationship Id="rId5" Type="http://schemas.openxmlformats.org/officeDocument/2006/relationships/image" Target="../media/image8.png"/><Relationship Id="rId6" Type="http://schemas.openxmlformats.org/officeDocument/2006/relationships/hyperlink" Target="https://en.m.wikipedia.org/wiki/File:Google_Play_Store_badge_EN.sv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jpg"/><Relationship Id="rId4" Type="http://schemas.openxmlformats.org/officeDocument/2006/relationships/hyperlink" Target="https://www.flickr.com/photos/rosenfeldmedia/35473617070" TargetMode="External"/><Relationship Id="rId5" Type="http://schemas.openxmlformats.org/officeDocument/2006/relationships/hyperlink" Target="https://www.flickr.com/photos/rosenfeldmedia/" TargetMode="External"/><Relationship Id="rId6" Type="http://schemas.openxmlformats.org/officeDocument/2006/relationships/hyperlink" Target="https://creativecommons.org/licenses/by/2.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hyperlink" Target="https://commons.wikimedia.org/wiki/File:STS120LaunchHiRes-edit1.jpg?uselang=en#Licens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hyperlink" Target="https://www.flickr.com/photos/wwwuppertal/5564466674" TargetMode="External"/><Relationship Id="rId5" Type="http://schemas.openxmlformats.org/officeDocument/2006/relationships/hyperlink" Target="https://www.flickr.com/photos/wwwuppertal/" TargetMode="External"/><Relationship Id="rId6" Type="http://schemas.openxmlformats.org/officeDocument/2006/relationships/hyperlink" Target="https://creativecommons.org/licenses/by/2.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jpg"/><Relationship Id="rId4" Type="http://schemas.openxmlformats.org/officeDocument/2006/relationships/hyperlink" Target="https://en.wikipedia.org/wiki/File:OSIRIS_Mars_true_color.jpg" TargetMode="External"/><Relationship Id="rId5" Type="http://schemas.openxmlformats.org/officeDocument/2006/relationships/hyperlink" Target="https://www.esa.int/ESA_Multimedia/Images/2007/02/True-colour_image_of_Mars_seen_by_OSIRIS" TargetMode="External"/><Relationship Id="rId6" Type="http://schemas.openxmlformats.org/officeDocument/2006/relationships/hyperlink" Target="https://en.wikipedia.org/wiki/File:OSIRIS_Mars_true_color.jpg" TargetMode="External"/><Relationship Id="rId7" Type="http://schemas.openxmlformats.org/officeDocument/2006/relationships/hyperlink" Target="https://creativecommons.org/licenses/by-sa/3.0/igo/deed.e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0" Type="http://schemas.openxmlformats.org/officeDocument/2006/relationships/hyperlink" Target="https://commons.wikimedia.org/wiki/File:Solar_system.jpg"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hyperlink" Target="https://commons.wikimedia.org/wiki/File:Un_igloo_ma_non_siamo_in_alaska_ma_nei_pressi_della_Pala_di_Santa_-_panoramio.jpg" TargetMode="External"/><Relationship Id="rId9" Type="http://schemas.openxmlformats.org/officeDocument/2006/relationships/image" Target="../media/image13.jpg"/><Relationship Id="rId5" Type="http://schemas.openxmlformats.org/officeDocument/2006/relationships/hyperlink" Target="https://web.archive.org/web/20161111170910/http:/www.panoramio.com/user/4411052?with_photo_id=47991921" TargetMode="External"/><Relationship Id="rId6" Type="http://schemas.openxmlformats.org/officeDocument/2006/relationships/hyperlink" Target="https://creativecommons.org/licenses/by/3.0/deed.en" TargetMode="External"/><Relationship Id="rId7" Type="http://schemas.openxmlformats.org/officeDocument/2006/relationships/image" Target="../media/image7.jpg"/><Relationship Id="rId8" Type="http://schemas.openxmlformats.org/officeDocument/2006/relationships/hyperlink" Target="https://commons.wikimedia.org/wiki/File:Astronaut-EVA_edit.jp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hyperlink" Target="https://commons.wikimedia.org/wiki/File:Adult-coding-collaborate-1181472.jp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jpg"/><Relationship Id="rId4" Type="http://schemas.openxmlformats.org/officeDocument/2006/relationships/hyperlink" Target="https://www.flickr.com/photos/saschapohflepp/72070255" TargetMode="External"/><Relationship Id="rId5" Type="http://schemas.openxmlformats.org/officeDocument/2006/relationships/hyperlink" Target="https://www.flickr.com/photos/saschapohflepp/" TargetMode="External"/><Relationship Id="rId6" Type="http://schemas.openxmlformats.org/officeDocument/2006/relationships/hyperlink" Target="https://creativecommons.org/licenses/by/2.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hyperlink" Target="https://commons.wikimedia.org/wiki/File:Extreme_programming_in_action.jpg" TargetMode="External"/><Relationship Id="rId5" Type="http://schemas.openxmlformats.org/officeDocument/2006/relationships/hyperlink" Target="https://commons.wikimedia.org/w/index.php?title=User:Dmellas&amp;action=edit&amp;redlink=1" TargetMode="External"/><Relationship Id="rId6" Type="http://schemas.openxmlformats.org/officeDocument/2006/relationships/hyperlink" Target="https://creativecommons.org/licenses/by-sa/3.0/deed.e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 Id="rId4" Type="http://schemas.openxmlformats.org/officeDocument/2006/relationships/hyperlink" Target="https://commons.wikimedia.org/wiki/File:Shopping_online_with_bank_card.jpg" TargetMode="External"/><Relationship Id="rId5" Type="http://schemas.openxmlformats.org/officeDocument/2006/relationships/hyperlink" Target="https://en.wikipedia.org/wiki/European_Commission" TargetMode="External"/><Relationship Id="rId6" Type="http://schemas.openxmlformats.org/officeDocument/2006/relationships/hyperlink" Target="https://creativecommons.org/licenses/by/4.0/dee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jpg"/><Relationship Id="rId4" Type="http://schemas.openxmlformats.org/officeDocument/2006/relationships/hyperlink" Target="https://commons.wikimedia.org/wiki/File:Pencil-typography-black-design.jp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hyperlink" Target="http://www.publicdomainfiles.com/show_file.php?id=13545277811462"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4.png"/><Relationship Id="rId4" Type="http://schemas.openxmlformats.org/officeDocument/2006/relationships/hyperlink" Target="https://commons.wikimedia.org/wiki/File:Git-logo.svg" TargetMode="External"/><Relationship Id="rId5" Type="http://schemas.openxmlformats.org/officeDocument/2006/relationships/hyperlink" Target="https://x.com/jasonlong" TargetMode="External"/><Relationship Id="rId6" Type="http://schemas.openxmlformats.org/officeDocument/2006/relationships/hyperlink" Target="https://creativecommons.org/licenses/by/3.0/deed.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s://en.wikipedia.org/wiki/File:View_of_Ashgabat_%2842376779291%29.jpg" TargetMode="External"/><Relationship Id="rId5" Type="http://schemas.openxmlformats.org/officeDocument/2006/relationships/hyperlink" Target="https://www.flickr.com/people/28705377@N04" TargetMode="External"/><Relationship Id="rId6" Type="http://schemas.openxmlformats.org/officeDocument/2006/relationships/hyperlink" Target="https://creativecommons.org/licenses/by/2.0/deed.e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 Id="rId4" Type="http://schemas.openxmlformats.org/officeDocument/2006/relationships/hyperlink" Target="https://commons.wikimedia.org/wiki/File:Subversion_logo.sv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5.jpg"/><Relationship Id="rId4" Type="http://schemas.openxmlformats.org/officeDocument/2006/relationships/hyperlink" Target="https://flickr.com/photos/rvr/9113868023/in/photolist-eTmXrz-zwX6Yd-AtYVQ4-47uPEr-byXXak-byXWmi-zyVh-byXXYF-2HMaDy-8nh9wZ-K7G25R-6zsSgS-8WUNkP-8amvNW-2HMc4b-83boS7-8amvUj-nwByXm-9EKAJ7-W1fy7b-PePL8-qqaTTr-eaPQG6-7jSEo9-em2xu-8WH3ZY-AQ2mZ-kkrer8-88jGBR-S5Gu4z-Vsy92-8yTQLo-2MqTio-89EVE3-RaWQwq-GwaiUP-RaWQoj-9Nrqiy-DBboaT-7XWod-83brqm-b1VAZK-5FhjUC-4p7WUc-83bnVf-8NgTMc-9AmSBY-8NjXBo-duefAq-nUzXwe" TargetMode="External"/><Relationship Id="rId5" Type="http://schemas.openxmlformats.org/officeDocument/2006/relationships/hyperlink" Target="https://flickr.com/photos/rvr/" TargetMode="External"/><Relationship Id="rId6" Type="http://schemas.openxmlformats.org/officeDocument/2006/relationships/hyperlink" Target="https://creativecommons.org/licenses/by-sa/2.0/"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app.diagrams.net/" TargetMode="Externa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2.jpg"/><Relationship Id="rId4" Type="http://schemas.openxmlformats.org/officeDocument/2006/relationships/hyperlink" Target="https://commons.wikimedia.org/wiki/File:Uganda_musician_on_stage_2.jpg" TargetMode="External"/><Relationship Id="rId5" Type="http://schemas.openxmlformats.org/officeDocument/2006/relationships/hyperlink" Target="https://commons.wikimedia.org/wiki/User:Bukulu_Steven" TargetMode="External"/><Relationship Id="rId6" Type="http://schemas.openxmlformats.org/officeDocument/2006/relationships/hyperlink" Target="https://creativecommons.org/licenses/by-sa/4.0/deed.en" TargetMode="External"/><Relationship Id="rId7" Type="http://schemas.openxmlformats.org/officeDocument/2006/relationships/image" Target="../media/image23.jpg"/><Relationship Id="rId8" Type="http://schemas.openxmlformats.org/officeDocument/2006/relationships/hyperlink" Target="https://www.af.mil/News/Photos/igphoto/200126286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386798" y="876482"/>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100000"/>
              </a:lnSpc>
              <a:spcBef>
                <a:spcPts val="0"/>
              </a:spcBef>
              <a:spcAft>
                <a:spcPts val="0"/>
              </a:spcAft>
              <a:buClr>
                <a:srgbClr val="005496"/>
              </a:buClr>
              <a:buSzPct val="111111"/>
              <a:buNone/>
            </a:pPr>
            <a:r>
              <a:rPr b="1" lang="en-US">
                <a:solidFill>
                  <a:srgbClr val="005496"/>
                </a:solidFill>
                <a:latin typeface="Trebuchet MS"/>
                <a:ea typeface="Trebuchet MS"/>
                <a:cs typeface="Trebuchet MS"/>
                <a:sym typeface="Trebuchet MS"/>
              </a:rPr>
              <a:t>AI Section 7: </a:t>
            </a:r>
            <a:r>
              <a:rPr b="1" i="0" lang="en-US">
                <a:solidFill>
                  <a:srgbClr val="005496"/>
                </a:solidFill>
                <a:highlight>
                  <a:srgbClr val="FFFFFF"/>
                </a:highlight>
                <a:latin typeface="Trebuchet MS"/>
                <a:ea typeface="Trebuchet MS"/>
                <a:cs typeface="Trebuchet MS"/>
                <a:sym typeface="Trebuchet MS"/>
              </a:rPr>
              <a:t>Mapping Out the AI System and Software Development methods</a:t>
            </a:r>
            <a:endParaRPr>
              <a:solidFill>
                <a:srgbClr val="005496"/>
              </a:solidFill>
              <a:latin typeface="Trebuchet MS"/>
              <a:ea typeface="Trebuchet MS"/>
              <a:cs typeface="Trebuchet MS"/>
              <a:sym typeface="Trebuchet MS"/>
            </a:endParaRPr>
          </a:p>
        </p:txBody>
      </p:sp>
      <p:pic>
        <p:nvPicPr>
          <p:cNvPr id="148" name="Google Shape;148;p1"/>
          <p:cNvPicPr preferRelativeResize="0"/>
          <p:nvPr/>
        </p:nvPicPr>
        <p:blipFill rotWithShape="1">
          <a:blip r:embed="rId3">
            <a:alphaModFix/>
          </a:blip>
          <a:srcRect b="0" l="0" r="0" t="0"/>
          <a:stretch/>
        </p:blipFill>
        <p:spPr>
          <a:xfrm>
            <a:off x="783693" y="4201752"/>
            <a:ext cx="5014390" cy="2219155"/>
          </a:xfrm>
          <a:prstGeom prst="rect">
            <a:avLst/>
          </a:prstGeom>
          <a:noFill/>
          <a:ln>
            <a:noFill/>
          </a:ln>
        </p:spPr>
      </p:pic>
      <p:pic>
        <p:nvPicPr>
          <p:cNvPr id="149" name="Google Shape;149;p1"/>
          <p:cNvPicPr preferRelativeResize="0"/>
          <p:nvPr/>
        </p:nvPicPr>
        <p:blipFill rotWithShape="1">
          <a:blip r:embed="rId4">
            <a:alphaModFix/>
          </a:blip>
          <a:srcRect b="0" l="0" r="0" t="0"/>
          <a:stretch/>
        </p:blipFill>
        <p:spPr>
          <a:xfrm>
            <a:off x="6276975" y="3593918"/>
            <a:ext cx="3130022" cy="31300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Software Development Processes</a:t>
            </a:r>
            <a:endParaRPr/>
          </a:p>
        </p:txBody>
      </p:sp>
      <p:sp>
        <p:nvSpPr>
          <p:cNvPr id="215" name="Google Shape;215;p37"/>
          <p:cNvSpPr txBox="1"/>
          <p:nvPr/>
        </p:nvSpPr>
        <p:spPr>
          <a:xfrm>
            <a:off x="677333" y="1471716"/>
            <a:ext cx="8501835" cy="34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Common features of design methodologies include roadmaps, delegation of roles within teams and goal-based approaches.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The project at hand often determines which design methodology works best, as projects will often not have the exact same needs and teams.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We will cover a few examples of the most common design methodologies below. Do keep in mind that this coverage is not exhaustive.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We will cover other types of design methodologies and provide a deeper insight into the software development process in a later module.  </a:t>
            </a:r>
            <a:endParaRPr/>
          </a:p>
          <a:p>
            <a:pPr indent="0" lvl="0" marL="0" marR="0" rtl="0" algn="l">
              <a:lnSpc>
                <a:spcPct val="100000"/>
              </a:lnSpc>
              <a:spcBef>
                <a:spcPts val="1200"/>
              </a:spcBef>
              <a:spcAft>
                <a:spcPts val="0"/>
              </a:spcAft>
              <a:buNone/>
            </a:pPr>
            <a:br>
              <a:rPr b="0" i="0" lang="en-US" sz="1800" u="none" cap="none" strike="noStrike">
                <a:solidFill>
                  <a:srgbClr val="005496"/>
                </a:solidFill>
                <a:latin typeface="Trebuchet MS"/>
                <a:ea typeface="Trebuchet MS"/>
                <a:cs typeface="Trebuchet MS"/>
                <a:sym typeface="Trebuchet MS"/>
              </a:rPr>
            </a:br>
            <a:endParaRPr b="0" i="0" sz="1800" u="none" cap="none" strike="noStrike">
              <a:solidFill>
                <a:srgbClr val="005496"/>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Agile Development</a:t>
            </a:r>
            <a:endParaRPr/>
          </a:p>
        </p:txBody>
      </p:sp>
      <p:sp>
        <p:nvSpPr>
          <p:cNvPr id="221" name="Google Shape;221;p38"/>
          <p:cNvSpPr txBox="1"/>
          <p:nvPr/>
        </p:nvSpPr>
        <p:spPr>
          <a:xfrm>
            <a:off x="677333" y="1471716"/>
            <a:ext cx="8501835" cy="38779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Perhaps the most well-known design methodology today, the </a:t>
            </a:r>
            <a:r>
              <a:rPr b="1" i="0" lang="en-US" sz="1800" u="none" cap="none" strike="noStrike">
                <a:solidFill>
                  <a:srgbClr val="FF7823"/>
                </a:solidFill>
                <a:latin typeface="Trebuchet MS"/>
                <a:ea typeface="Trebuchet MS"/>
                <a:cs typeface="Trebuchet MS"/>
                <a:sym typeface="Trebuchet MS"/>
              </a:rPr>
              <a:t>agile design methodology</a:t>
            </a:r>
            <a:r>
              <a:rPr b="0" i="0" lang="en-US" sz="1800" u="none" cap="none" strike="noStrike">
                <a:solidFill>
                  <a:srgbClr val="005496"/>
                </a:solidFill>
                <a:latin typeface="Trebuchet MS"/>
                <a:ea typeface="Trebuchet MS"/>
                <a:cs typeface="Trebuchet MS"/>
                <a:sym typeface="Trebuchet MS"/>
              </a:rPr>
              <a:t> is </a:t>
            </a:r>
            <a:r>
              <a:rPr b="1" i="1" lang="en-US" sz="1800" u="none" cap="none" strike="noStrike">
                <a:solidFill>
                  <a:srgbClr val="005496"/>
                </a:solidFill>
                <a:latin typeface="Trebuchet MS"/>
                <a:ea typeface="Trebuchet MS"/>
                <a:cs typeface="Trebuchet MS"/>
                <a:sym typeface="Trebuchet MS"/>
              </a:rPr>
              <a:t>highly flexible</a:t>
            </a:r>
            <a:r>
              <a:rPr b="0" i="0" lang="en-US" sz="1800" u="none" cap="none" strike="noStrike">
                <a:solidFill>
                  <a:srgbClr val="005496"/>
                </a:solidFill>
                <a:latin typeface="Trebuchet MS"/>
                <a:ea typeface="Trebuchet MS"/>
                <a:cs typeface="Trebuchet MS"/>
                <a:sym typeface="Trebuchet MS"/>
              </a:rPr>
              <a:t> and an iterative approach that emphasizes </a:t>
            </a:r>
            <a:r>
              <a:rPr b="1" i="1" lang="en-US" sz="1800" u="none" cap="none" strike="noStrike">
                <a:solidFill>
                  <a:srgbClr val="005496"/>
                </a:solidFill>
                <a:latin typeface="Trebuchet MS"/>
                <a:ea typeface="Trebuchet MS"/>
                <a:cs typeface="Trebuchet MS"/>
                <a:sym typeface="Trebuchet MS"/>
              </a:rPr>
              <a:t>user feedback at every step </a:t>
            </a:r>
            <a:r>
              <a:rPr b="0" i="0" lang="en-US" sz="1800" u="none" cap="none" strike="noStrike">
                <a:solidFill>
                  <a:srgbClr val="005496"/>
                </a:solidFill>
                <a:latin typeface="Trebuchet MS"/>
                <a:ea typeface="Trebuchet MS"/>
                <a:cs typeface="Trebuchet MS"/>
                <a:sym typeface="Trebuchet MS"/>
              </a:rPr>
              <a:t>of the process.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This design methodology is most suited for projects that need constant feedback from stakeholders and are expected to change in terms of requirements.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As such, using this design methodology means that the development team must be ready for unpredictability and adapt to the needs of the stakeholders as they evolve during the course of development.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To achieve this task, the agile development methodology stipulates that the project should be divided into small development steps called </a:t>
            </a:r>
            <a:r>
              <a:rPr b="1" i="0" lang="en-US" sz="1800" u="none" cap="none" strike="noStrike">
                <a:solidFill>
                  <a:srgbClr val="FF7823"/>
                </a:solidFill>
                <a:latin typeface="Trebuchet MS"/>
                <a:ea typeface="Trebuchet MS"/>
                <a:cs typeface="Trebuchet MS"/>
                <a:sym typeface="Trebuchet MS"/>
              </a:rPr>
              <a:t>iterations</a:t>
            </a:r>
            <a:r>
              <a:rPr b="0" i="0" lang="en-US" sz="1800" u="none" cap="none" strike="noStrike">
                <a:solidFill>
                  <a:srgbClr val="005496"/>
                </a:solidFill>
                <a:latin typeface="Trebuchet MS"/>
                <a:ea typeface="Trebuchet MS"/>
                <a:cs typeface="Trebuchet MS"/>
                <a:sym typeface="Trebuchet MS"/>
              </a:rPr>
              <a:t>, with each iteration involving a round of user feedback.  </a:t>
            </a:r>
            <a:br>
              <a:rPr b="0" i="0" lang="en-US" sz="1800" u="none" cap="none" strike="noStrike">
                <a:solidFill>
                  <a:srgbClr val="005496"/>
                </a:solidFill>
                <a:latin typeface="Trebuchet MS"/>
                <a:ea typeface="Trebuchet MS"/>
                <a:cs typeface="Trebuchet MS"/>
                <a:sym typeface="Trebuchet MS"/>
              </a:rPr>
            </a:br>
            <a:endParaRPr b="0" i="0" sz="1800" u="none" cap="none" strike="noStrike">
              <a:solidFill>
                <a:srgbClr val="005496"/>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Agile Development</a:t>
            </a:r>
            <a:endParaRPr/>
          </a:p>
        </p:txBody>
      </p:sp>
      <p:sp>
        <p:nvSpPr>
          <p:cNvPr id="227" name="Google Shape;227;p39"/>
          <p:cNvSpPr txBox="1"/>
          <p:nvPr/>
        </p:nvSpPr>
        <p:spPr>
          <a:xfrm>
            <a:off x="677333" y="1471716"/>
            <a:ext cx="6637867" cy="48936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7030A0"/>
                </a:solidFill>
                <a:latin typeface="Trebuchet MS"/>
                <a:ea typeface="Trebuchet MS"/>
                <a:cs typeface="Trebuchet MS"/>
                <a:sym typeface="Trebuchet MS"/>
              </a:rPr>
              <a:t>For example:</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Suppose that you are in a team that wants to develop some desktop application.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Using the agile methodology, the team may begin by focusing on a narrow range of features, such as the user interface and authentication.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Once this set of features has been implemented, the team would acquire feedback from the client and begin the next iteration of the development cycle, where feedback from the client is taken into account and necessary changes are made before moving on to the next set of features to develop.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The application would continue to </a:t>
            </a:r>
            <a:r>
              <a:rPr b="1" i="1" lang="en-US" sz="1800" u="none" cap="none" strike="noStrike">
                <a:solidFill>
                  <a:srgbClr val="005496"/>
                </a:solidFill>
                <a:latin typeface="Trebuchet MS"/>
                <a:ea typeface="Trebuchet MS"/>
                <a:cs typeface="Trebuchet MS"/>
                <a:sym typeface="Trebuchet MS"/>
              </a:rPr>
              <a:t>evolve</a:t>
            </a:r>
            <a:r>
              <a:rPr b="0" i="0" lang="en-US" sz="1800" u="none" cap="none" strike="noStrike">
                <a:solidFill>
                  <a:srgbClr val="005496"/>
                </a:solidFill>
                <a:latin typeface="Trebuchet MS"/>
                <a:ea typeface="Trebuchet MS"/>
                <a:cs typeface="Trebuchet MS"/>
                <a:sym typeface="Trebuchet MS"/>
              </a:rPr>
              <a:t> and iterations rapidly performed until the customer’s feedback indicates that the application meets all of the requirements.  </a:t>
            </a:r>
            <a:br>
              <a:rPr b="0" i="0" lang="en-US" sz="1800" u="none" cap="none" strike="noStrike">
                <a:solidFill>
                  <a:srgbClr val="005496"/>
                </a:solidFill>
                <a:latin typeface="Trebuchet MS"/>
                <a:ea typeface="Trebuchet MS"/>
                <a:cs typeface="Trebuchet MS"/>
                <a:sym typeface="Trebuchet MS"/>
              </a:rPr>
            </a:br>
            <a:endParaRPr b="0" i="0" sz="1800" u="none" cap="none" strike="noStrike">
              <a:solidFill>
                <a:srgbClr val="005496"/>
              </a:solidFill>
              <a:latin typeface="Trebuchet MS"/>
              <a:ea typeface="Trebuchet MS"/>
              <a:cs typeface="Trebuchet MS"/>
              <a:sym typeface="Trebuchet MS"/>
            </a:endParaRPr>
          </a:p>
        </p:txBody>
      </p:sp>
      <p:pic>
        <p:nvPicPr>
          <p:cNvPr id="228" name="Google Shape;228;p39"/>
          <p:cNvPicPr preferRelativeResize="0"/>
          <p:nvPr/>
        </p:nvPicPr>
        <p:blipFill rotWithShape="1">
          <a:blip r:embed="rId3">
            <a:alphaModFix/>
          </a:blip>
          <a:srcRect b="0" l="0" r="0" t="0"/>
          <a:stretch/>
        </p:blipFill>
        <p:spPr>
          <a:xfrm>
            <a:off x="8439057" y="1930500"/>
            <a:ext cx="1998771" cy="1998771"/>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29" name="Google Shape;229;p39"/>
          <p:cNvSpPr txBox="1"/>
          <p:nvPr/>
        </p:nvSpPr>
        <p:spPr>
          <a:xfrm rot="-5400000">
            <a:off x="10060937" y="2822163"/>
            <a:ext cx="88955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App Store (iOS)</a:t>
            </a:r>
            <a:endParaRPr b="0" i="0" sz="800" u="none" cap="none" strike="noStrike">
              <a:solidFill>
                <a:srgbClr val="00B0F0"/>
              </a:solidFill>
              <a:latin typeface="Trebuchet MS"/>
              <a:ea typeface="Trebuchet MS"/>
              <a:cs typeface="Trebuchet MS"/>
              <a:sym typeface="Trebuchet MS"/>
            </a:endParaRPr>
          </a:p>
        </p:txBody>
      </p:sp>
      <p:pic>
        <p:nvPicPr>
          <p:cNvPr id="230" name="Google Shape;230;p39"/>
          <p:cNvPicPr preferRelativeResize="0"/>
          <p:nvPr/>
        </p:nvPicPr>
        <p:blipFill rotWithShape="1">
          <a:blip r:embed="rId5">
            <a:alphaModFix/>
          </a:blip>
          <a:srcRect b="0" l="0" r="0" t="0"/>
          <a:stretch/>
        </p:blipFill>
        <p:spPr>
          <a:xfrm>
            <a:off x="7912186" y="4209725"/>
            <a:ext cx="3583607" cy="1075082"/>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31" name="Google Shape;231;p39"/>
          <p:cNvSpPr txBox="1"/>
          <p:nvPr/>
        </p:nvSpPr>
        <p:spPr>
          <a:xfrm rot="-5400000">
            <a:off x="10869676" y="4639544"/>
            <a:ext cx="1467678"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Google Play Store badge EN</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Waterfall Methodology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237" name="Google Shape;237;p40"/>
          <p:cNvSpPr txBox="1"/>
          <p:nvPr/>
        </p:nvSpPr>
        <p:spPr>
          <a:xfrm>
            <a:off x="677333" y="1471716"/>
            <a:ext cx="8501835" cy="36009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Another popular design methodology is </a:t>
            </a:r>
            <a:r>
              <a:rPr b="1" i="0" lang="en-US" sz="1800" u="none" cap="none" strike="noStrike">
                <a:solidFill>
                  <a:srgbClr val="FF7823"/>
                </a:solidFill>
                <a:highlight>
                  <a:srgbClr val="FFFFFF"/>
                </a:highlight>
                <a:latin typeface="Trebuchet MS"/>
                <a:ea typeface="Trebuchet MS"/>
                <a:cs typeface="Trebuchet MS"/>
                <a:sym typeface="Trebuchet MS"/>
              </a:rPr>
              <a:t>waterfall</a:t>
            </a:r>
            <a:r>
              <a:rPr b="0" i="0" lang="en-US" sz="1800" u="none" cap="none" strike="noStrike">
                <a:solidFill>
                  <a:srgbClr val="005496"/>
                </a:solidFill>
                <a:highlight>
                  <a:srgbClr val="FFFFFF"/>
                </a:highlight>
                <a:latin typeface="Trebuchet MS"/>
                <a:ea typeface="Trebuchet MS"/>
                <a:cs typeface="Trebuchet MS"/>
                <a:sym typeface="Trebuchet MS"/>
              </a:rPr>
              <a:t>, which in many cases is considered to be the </a:t>
            </a:r>
            <a:r>
              <a:rPr b="1" i="1" lang="en-US" sz="1800" u="none" cap="none" strike="noStrike">
                <a:solidFill>
                  <a:srgbClr val="005496"/>
                </a:solidFill>
                <a:highlight>
                  <a:srgbClr val="FFFFFF"/>
                </a:highlight>
                <a:latin typeface="Trebuchet MS"/>
                <a:ea typeface="Trebuchet MS"/>
                <a:cs typeface="Trebuchet MS"/>
                <a:sym typeface="Trebuchet MS"/>
              </a:rPr>
              <a:t>opposite of the agile methodology</a:t>
            </a:r>
            <a:r>
              <a:rPr b="0" i="0" lang="en-US" sz="1800" u="none" cap="none" strike="noStrike">
                <a:solidFill>
                  <a:srgbClr val="005496"/>
                </a:solidFill>
                <a:highlight>
                  <a:srgbClr val="FFFFFF"/>
                </a:highlight>
                <a:latin typeface="Trebuchet MS"/>
                <a:ea typeface="Trebuchet MS"/>
                <a:cs typeface="Trebuchet MS"/>
                <a:sym typeface="Trebuchet MS"/>
              </a:rPr>
              <a:t>. </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Rather than emphasizing rapid iterations that focus on unpredictability and customer feedback, the waterfall methodology focuses on rigid planning and documentation. </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As such, we can consider this methodology to be a linear approach to software development; the team obtains all of the customer’s requirements before development begins and delivers a product that is based on these defined requirements. </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The methodology is not adaptable to sudden changes, as the team’s primary goal is to adhere to its initial goals.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Waterfall Methodology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243" name="Google Shape;243;p41"/>
          <p:cNvSpPr txBox="1"/>
          <p:nvPr/>
        </p:nvSpPr>
        <p:spPr>
          <a:xfrm>
            <a:off x="677332" y="1471716"/>
            <a:ext cx="5418667" cy="34470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Documentation that covers the software’s functionality is a key component that is incorporated into the development cycle. </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In this approach, the team’s development cycle is divided into stages that do not overlap and consist of </a:t>
            </a:r>
            <a:r>
              <a:rPr b="1" i="0" lang="en-US" sz="1800" u="none" cap="none" strike="noStrike">
                <a:solidFill>
                  <a:srgbClr val="FF7823"/>
                </a:solidFill>
                <a:highlight>
                  <a:srgbClr val="FFFFFF"/>
                </a:highlight>
                <a:latin typeface="Trebuchet MS"/>
                <a:ea typeface="Trebuchet MS"/>
                <a:cs typeface="Trebuchet MS"/>
                <a:sym typeface="Trebuchet MS"/>
              </a:rPr>
              <a:t>designing</a:t>
            </a:r>
            <a:r>
              <a:rPr b="0" i="0" lang="en-US" sz="1800" u="none" cap="none" strike="noStrike">
                <a:solidFill>
                  <a:srgbClr val="005496"/>
                </a:solidFill>
                <a:highlight>
                  <a:srgbClr val="FFFFFF"/>
                </a:highlight>
                <a:latin typeface="Trebuchet MS"/>
                <a:ea typeface="Trebuchet MS"/>
                <a:cs typeface="Trebuchet MS"/>
                <a:sym typeface="Trebuchet MS"/>
              </a:rPr>
              <a:t>, </a:t>
            </a:r>
            <a:r>
              <a:rPr b="1" i="0" lang="en-US" sz="1800" u="none" cap="none" strike="noStrike">
                <a:solidFill>
                  <a:srgbClr val="FF7823"/>
                </a:solidFill>
                <a:highlight>
                  <a:srgbClr val="FFFFFF"/>
                </a:highlight>
                <a:latin typeface="Trebuchet MS"/>
                <a:ea typeface="Trebuchet MS"/>
                <a:cs typeface="Trebuchet MS"/>
                <a:sym typeface="Trebuchet MS"/>
              </a:rPr>
              <a:t>implementing</a:t>
            </a:r>
            <a:r>
              <a:rPr b="0" i="0" lang="en-US" sz="1800" u="none" cap="none" strike="noStrike">
                <a:solidFill>
                  <a:srgbClr val="005496"/>
                </a:solidFill>
                <a:highlight>
                  <a:srgbClr val="FFFFFF"/>
                </a:highlight>
                <a:latin typeface="Trebuchet MS"/>
                <a:ea typeface="Trebuchet MS"/>
                <a:cs typeface="Trebuchet MS"/>
                <a:sym typeface="Trebuchet MS"/>
              </a:rPr>
              <a:t>, </a:t>
            </a:r>
            <a:r>
              <a:rPr b="1" i="0" lang="en-US" sz="1800" u="none" cap="none" strike="noStrike">
                <a:solidFill>
                  <a:srgbClr val="FF7823"/>
                </a:solidFill>
                <a:highlight>
                  <a:srgbClr val="FFFFFF"/>
                </a:highlight>
                <a:latin typeface="Trebuchet MS"/>
                <a:ea typeface="Trebuchet MS"/>
                <a:cs typeface="Trebuchet MS"/>
                <a:sym typeface="Trebuchet MS"/>
              </a:rPr>
              <a:t>testing</a:t>
            </a:r>
            <a:r>
              <a:rPr b="0" i="0" lang="en-US" sz="1800" u="none" cap="none" strike="noStrike">
                <a:solidFill>
                  <a:srgbClr val="005496"/>
                </a:solidFill>
                <a:highlight>
                  <a:srgbClr val="FFFFFF"/>
                </a:highlight>
                <a:latin typeface="Trebuchet MS"/>
                <a:ea typeface="Trebuchet MS"/>
                <a:cs typeface="Trebuchet MS"/>
                <a:sym typeface="Trebuchet MS"/>
              </a:rPr>
              <a:t>, </a:t>
            </a:r>
            <a:r>
              <a:rPr b="1" i="0" lang="en-US" sz="1800" u="none" cap="none" strike="noStrike">
                <a:solidFill>
                  <a:srgbClr val="FF7823"/>
                </a:solidFill>
                <a:highlight>
                  <a:srgbClr val="FFFFFF"/>
                </a:highlight>
                <a:latin typeface="Trebuchet MS"/>
                <a:ea typeface="Trebuchet MS"/>
                <a:cs typeface="Trebuchet MS"/>
                <a:sym typeface="Trebuchet MS"/>
              </a:rPr>
              <a:t>deploying</a:t>
            </a:r>
            <a:r>
              <a:rPr b="0" i="0" lang="en-US" sz="1800" u="none" cap="none" strike="noStrike">
                <a:solidFill>
                  <a:srgbClr val="005496"/>
                </a:solidFill>
                <a:highlight>
                  <a:srgbClr val="FFFFFF"/>
                </a:highlight>
                <a:latin typeface="Trebuchet MS"/>
                <a:ea typeface="Trebuchet MS"/>
                <a:cs typeface="Trebuchet MS"/>
                <a:sym typeface="Trebuchet MS"/>
              </a:rPr>
              <a:t> and </a:t>
            </a:r>
            <a:r>
              <a:rPr b="1" i="0" lang="en-US" sz="1800" u="none" cap="none" strike="noStrike">
                <a:solidFill>
                  <a:srgbClr val="FF7823"/>
                </a:solidFill>
                <a:highlight>
                  <a:srgbClr val="FFFFFF"/>
                </a:highlight>
                <a:latin typeface="Trebuchet MS"/>
                <a:ea typeface="Trebuchet MS"/>
                <a:cs typeface="Trebuchet MS"/>
                <a:sym typeface="Trebuchet MS"/>
              </a:rPr>
              <a:t>maintaining</a:t>
            </a:r>
            <a:r>
              <a:rPr b="0" i="0" lang="en-US" sz="1800" u="none" cap="none" strike="noStrike">
                <a:solidFill>
                  <a:srgbClr val="005496"/>
                </a:solidFill>
                <a:highlight>
                  <a:srgbClr val="FFFFFF"/>
                </a:highlight>
                <a:latin typeface="Trebuchet MS"/>
                <a:ea typeface="Trebuchet MS"/>
                <a:cs typeface="Trebuchet MS"/>
                <a:sym typeface="Trebuchet MS"/>
              </a:rPr>
              <a:t> the given software product. </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Consequently, we can see that this methodology’s primary disadvantage is its </a:t>
            </a:r>
            <a:r>
              <a:rPr b="1" i="1" lang="en-US" sz="1800" u="none" cap="none" strike="noStrike">
                <a:solidFill>
                  <a:srgbClr val="005496"/>
                </a:solidFill>
                <a:highlight>
                  <a:srgbClr val="FFFFFF"/>
                </a:highlight>
                <a:latin typeface="Trebuchet MS"/>
                <a:ea typeface="Trebuchet MS"/>
                <a:cs typeface="Trebuchet MS"/>
                <a:sym typeface="Trebuchet MS"/>
              </a:rPr>
              <a:t>inflexibility</a:t>
            </a:r>
            <a:r>
              <a:rPr b="0" i="0" lang="en-US" sz="1800" u="none" cap="none" strike="noStrike">
                <a:solidFill>
                  <a:srgbClr val="005496"/>
                </a:solidFill>
                <a:highlight>
                  <a:srgbClr val="FFFFFF"/>
                </a:highlight>
                <a:latin typeface="Trebuchet MS"/>
                <a:ea typeface="Trebuchet MS"/>
                <a:cs typeface="Trebuchet MS"/>
                <a:sym typeface="Trebuchet MS"/>
              </a:rPr>
              <a:t>, as any changes that must be made could be costly to the project and require a completely new start.  </a:t>
            </a:r>
            <a:endParaRPr/>
          </a:p>
        </p:txBody>
      </p:sp>
      <p:pic>
        <p:nvPicPr>
          <p:cNvPr descr="PMH008: Figure 2.1 | Everything goes downstream in the water… | Flickr" id="244" name="Google Shape;244;p41"/>
          <p:cNvPicPr preferRelativeResize="0"/>
          <p:nvPr/>
        </p:nvPicPr>
        <p:blipFill rotWithShape="1">
          <a:blip r:embed="rId3">
            <a:alphaModFix/>
          </a:blip>
          <a:srcRect b="0" l="0" r="0" t="0"/>
          <a:stretch/>
        </p:blipFill>
        <p:spPr>
          <a:xfrm>
            <a:off x="6745460" y="1930500"/>
            <a:ext cx="4220308" cy="2897145"/>
          </a:xfrm>
          <a:prstGeom prst="rect">
            <a:avLst/>
          </a:prstGeom>
          <a:noFill/>
          <a:ln>
            <a:noFill/>
          </a:ln>
          <a:effectLst>
            <a:outerShdw blurRad="292100" rotWithShape="0" algn="tl" dir="2700000" dist="139700">
              <a:srgbClr val="333333">
                <a:alpha val="64705"/>
              </a:srgbClr>
            </a:outerShdw>
          </a:effectLst>
        </p:spPr>
      </p:pic>
      <p:sp>
        <p:nvSpPr>
          <p:cNvPr id="245" name="Google Shape;245;p41"/>
          <p:cNvSpPr txBox="1"/>
          <p:nvPr/>
        </p:nvSpPr>
        <p:spPr>
          <a:xfrm>
            <a:off x="7186541" y="4827645"/>
            <a:ext cx="3338146"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PMH008: Figure 2.1</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 Rosenfeld Media</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 2.0</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Waterfall Methodology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251" name="Google Shape;251;p42"/>
          <p:cNvSpPr txBox="1"/>
          <p:nvPr/>
        </p:nvSpPr>
        <p:spPr>
          <a:xfrm>
            <a:off x="677332" y="1471716"/>
            <a:ext cx="5242822" cy="41242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5496"/>
                </a:solidFill>
                <a:latin typeface="Trebuchet MS"/>
                <a:ea typeface="Trebuchet MS"/>
                <a:cs typeface="Trebuchet MS"/>
                <a:sym typeface="Trebuchet MS"/>
              </a:rPr>
              <a:t>An example of this methodology’s applicability is with a system that requires strict protocols due to the need to adhere to safety standards. </a:t>
            </a:r>
            <a:endParaRPr/>
          </a:p>
          <a:p>
            <a:pPr indent="0" lvl="0" marL="0" marR="0" rtl="0" algn="l">
              <a:lnSpc>
                <a:spcPct val="100000"/>
              </a:lnSpc>
              <a:spcBef>
                <a:spcPts val="1200"/>
              </a:spcBef>
              <a:spcAft>
                <a:spcPts val="0"/>
              </a:spcAft>
              <a:buNone/>
            </a:pPr>
            <a:r>
              <a:rPr b="1" i="0" lang="en-US" sz="2200" u="none" cap="none" strike="noStrike">
                <a:solidFill>
                  <a:srgbClr val="7030A0"/>
                </a:solidFill>
                <a:latin typeface="Trebuchet MS"/>
                <a:ea typeface="Trebuchet MS"/>
                <a:cs typeface="Trebuchet MS"/>
                <a:sym typeface="Trebuchet MS"/>
              </a:rPr>
              <a:t>For example</a:t>
            </a:r>
            <a:r>
              <a:rPr b="0" i="0" lang="en-US" sz="2200" u="none" cap="none" strike="noStrike">
                <a:solidFill>
                  <a:srgbClr val="7030A0"/>
                </a:solidFill>
                <a:latin typeface="Trebuchet MS"/>
                <a:ea typeface="Trebuchet MS"/>
                <a:cs typeface="Trebuchet MS"/>
                <a:sym typeface="Trebuchet MS"/>
              </a:rPr>
              <a:t>: </a:t>
            </a:r>
            <a:r>
              <a:rPr b="0" i="0" lang="en-US" sz="2000" u="none" cap="none" strike="noStrike">
                <a:solidFill>
                  <a:srgbClr val="005496"/>
                </a:solidFill>
                <a:latin typeface="Trebuchet MS"/>
                <a:ea typeface="Trebuchet MS"/>
                <a:cs typeface="Trebuchet MS"/>
                <a:sym typeface="Trebuchet MS"/>
              </a:rPr>
              <a:t>Designing software for a life support system in spacecraft would require extensive documentation and testing throughout the development cycle. </a:t>
            </a:r>
            <a:endParaRPr/>
          </a:p>
          <a:p>
            <a:pPr indent="0" lvl="0" marL="0" marR="0" rtl="0" algn="l">
              <a:lnSpc>
                <a:spcPct val="100000"/>
              </a:lnSpc>
              <a:spcBef>
                <a:spcPts val="1200"/>
              </a:spcBef>
              <a:spcAft>
                <a:spcPts val="0"/>
              </a:spcAft>
              <a:buNone/>
            </a:pPr>
            <a:r>
              <a:rPr b="0" i="0" lang="en-US" sz="2000" u="none" cap="none" strike="noStrike">
                <a:solidFill>
                  <a:srgbClr val="005496"/>
                </a:solidFill>
                <a:latin typeface="Trebuchet MS"/>
                <a:ea typeface="Trebuchet MS"/>
                <a:cs typeface="Trebuchet MS"/>
                <a:sym typeface="Trebuchet MS"/>
              </a:rPr>
              <a:t>Furthermore, requirements would need to be extremely detailed and cover all necessary aspects of the system’s safety protocols.</a:t>
            </a:r>
            <a:endParaRPr/>
          </a:p>
        </p:txBody>
      </p:sp>
      <p:pic>
        <p:nvPicPr>
          <p:cNvPr id="252" name="Google Shape;252;p42"/>
          <p:cNvPicPr preferRelativeResize="0"/>
          <p:nvPr/>
        </p:nvPicPr>
        <p:blipFill rotWithShape="1">
          <a:blip r:embed="rId3">
            <a:alphaModFix/>
          </a:blip>
          <a:srcRect b="0" l="0" r="0" t="0"/>
          <a:stretch/>
        </p:blipFill>
        <p:spPr>
          <a:xfrm>
            <a:off x="6271848" y="1355778"/>
            <a:ext cx="2720250" cy="4260869"/>
          </a:xfrm>
          <a:prstGeom prst="rect">
            <a:avLst/>
          </a:prstGeom>
          <a:noFill/>
          <a:ln>
            <a:noFill/>
          </a:ln>
          <a:effectLst>
            <a:outerShdw blurRad="292100" rotWithShape="0" algn="tl" dir="2700000" dist="139700">
              <a:srgbClr val="333333">
                <a:alpha val="64705"/>
              </a:srgbClr>
            </a:outerShdw>
          </a:effectLst>
        </p:spPr>
      </p:pic>
      <p:sp>
        <p:nvSpPr>
          <p:cNvPr id="253" name="Google Shape;253;p42"/>
          <p:cNvSpPr txBox="1"/>
          <p:nvPr/>
        </p:nvSpPr>
        <p:spPr>
          <a:xfrm>
            <a:off x="6947638" y="5616647"/>
            <a:ext cx="136866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STS120LaunchHiRes-edit1</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Spiral Model </a:t>
            </a:r>
            <a:endParaRPr/>
          </a:p>
        </p:txBody>
      </p:sp>
      <p:sp>
        <p:nvSpPr>
          <p:cNvPr id="259" name="Google Shape;259;p43"/>
          <p:cNvSpPr txBox="1"/>
          <p:nvPr/>
        </p:nvSpPr>
        <p:spPr>
          <a:xfrm>
            <a:off x="677332" y="1471716"/>
            <a:ext cx="5902372" cy="38779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The </a:t>
            </a:r>
            <a:r>
              <a:rPr b="1" i="0" lang="en-US" sz="1800" u="none" cap="none" strike="noStrike">
                <a:solidFill>
                  <a:srgbClr val="FF7823"/>
                </a:solidFill>
                <a:latin typeface="Trebuchet MS"/>
                <a:ea typeface="Trebuchet MS"/>
                <a:cs typeface="Trebuchet MS"/>
                <a:sym typeface="Trebuchet MS"/>
              </a:rPr>
              <a:t>Spiral model </a:t>
            </a:r>
            <a:r>
              <a:rPr b="1" i="1" lang="en-US" sz="1800" u="none" cap="none" strike="noStrike">
                <a:solidFill>
                  <a:srgbClr val="005496"/>
                </a:solidFill>
                <a:latin typeface="Trebuchet MS"/>
                <a:ea typeface="Trebuchet MS"/>
                <a:cs typeface="Trebuchet MS"/>
                <a:sym typeface="Trebuchet MS"/>
              </a:rPr>
              <a:t>combines</a:t>
            </a:r>
            <a:r>
              <a:rPr b="0" i="0" lang="en-US" sz="1800" u="none" cap="none" strike="noStrike">
                <a:solidFill>
                  <a:srgbClr val="005496"/>
                </a:solidFill>
                <a:latin typeface="Trebuchet MS"/>
                <a:ea typeface="Trebuchet MS"/>
                <a:cs typeface="Trebuchet MS"/>
                <a:sym typeface="Trebuchet MS"/>
              </a:rPr>
              <a:t> elements of both the waterfall and agile design methodologies.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It is particularly useful for </a:t>
            </a:r>
            <a:r>
              <a:rPr b="1" i="1" lang="en-US" sz="1800" u="none" cap="none" strike="noStrike">
                <a:solidFill>
                  <a:srgbClr val="005496"/>
                </a:solidFill>
                <a:latin typeface="Trebuchet MS"/>
                <a:ea typeface="Trebuchet MS"/>
                <a:cs typeface="Trebuchet MS"/>
                <a:sym typeface="Trebuchet MS"/>
              </a:rPr>
              <a:t>large</a:t>
            </a:r>
            <a:r>
              <a:rPr b="0" i="0" lang="en-US" sz="1800" u="none" cap="none" strike="noStrike">
                <a:solidFill>
                  <a:srgbClr val="005496"/>
                </a:solidFill>
                <a:latin typeface="Trebuchet MS"/>
                <a:ea typeface="Trebuchet MS"/>
                <a:cs typeface="Trebuchet MS"/>
                <a:sym typeface="Trebuchet MS"/>
              </a:rPr>
              <a:t> and </a:t>
            </a:r>
            <a:r>
              <a:rPr b="1" i="1" lang="en-US" sz="1800" u="none" cap="none" strike="noStrike">
                <a:solidFill>
                  <a:srgbClr val="005496"/>
                </a:solidFill>
                <a:latin typeface="Trebuchet MS"/>
                <a:ea typeface="Trebuchet MS"/>
                <a:cs typeface="Trebuchet MS"/>
                <a:sym typeface="Trebuchet MS"/>
              </a:rPr>
              <a:t>complex projects</a:t>
            </a:r>
            <a:r>
              <a:rPr b="0" i="0" lang="en-US" sz="1800" u="none" cap="none" strike="noStrike">
                <a:solidFill>
                  <a:srgbClr val="005496"/>
                </a:solidFill>
                <a:latin typeface="Trebuchet MS"/>
                <a:ea typeface="Trebuchet MS"/>
                <a:cs typeface="Trebuchet MS"/>
                <a:sym typeface="Trebuchet MS"/>
              </a:rPr>
              <a:t> with </a:t>
            </a:r>
            <a:r>
              <a:rPr b="1" i="1" lang="en-US" sz="1800" u="none" cap="none" strike="noStrike">
                <a:solidFill>
                  <a:srgbClr val="005496"/>
                </a:solidFill>
                <a:latin typeface="Trebuchet MS"/>
                <a:ea typeface="Trebuchet MS"/>
                <a:cs typeface="Trebuchet MS"/>
                <a:sym typeface="Trebuchet MS"/>
              </a:rPr>
              <a:t>high levels of uncertainty </a:t>
            </a:r>
            <a:r>
              <a:rPr b="0" i="0" lang="en-US" sz="1800" u="none" cap="none" strike="noStrike">
                <a:solidFill>
                  <a:srgbClr val="005496"/>
                </a:solidFill>
                <a:latin typeface="Trebuchet MS"/>
                <a:ea typeface="Trebuchet MS"/>
                <a:cs typeface="Trebuchet MS"/>
                <a:sym typeface="Trebuchet MS"/>
              </a:rPr>
              <a:t>or </a:t>
            </a:r>
            <a:r>
              <a:rPr b="1" i="1" lang="en-US" sz="1800" u="none" cap="none" strike="noStrike">
                <a:solidFill>
                  <a:srgbClr val="005496"/>
                </a:solidFill>
                <a:latin typeface="Trebuchet MS"/>
                <a:ea typeface="Trebuchet MS"/>
                <a:cs typeface="Trebuchet MS"/>
                <a:sym typeface="Trebuchet MS"/>
              </a:rPr>
              <a:t>risk</a:t>
            </a:r>
            <a:r>
              <a:rPr b="0" i="0" lang="en-US" sz="1800" u="none" cap="none" strike="noStrike">
                <a:solidFill>
                  <a:srgbClr val="005496"/>
                </a:solidFill>
                <a:latin typeface="Trebuchet MS"/>
                <a:ea typeface="Trebuchet MS"/>
                <a:cs typeface="Trebuchet MS"/>
                <a:sym typeface="Trebuchet MS"/>
              </a:rPr>
              <a:t> that at the same time require extensive planning and user feedback.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In this approach, the development process is divided into cycles, with each cycle or “spiral” having its own planning, design, implementation and testing phases.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These cycles allow for a </a:t>
            </a:r>
            <a:r>
              <a:rPr b="1" i="1" lang="en-US" sz="1800" u="none" cap="none" strike="noStrike">
                <a:solidFill>
                  <a:srgbClr val="005496"/>
                </a:solidFill>
                <a:latin typeface="Trebuchet MS"/>
                <a:ea typeface="Trebuchet MS"/>
                <a:cs typeface="Trebuchet MS"/>
                <a:sym typeface="Trebuchet MS"/>
              </a:rPr>
              <a:t>more gradual </a:t>
            </a:r>
            <a:r>
              <a:rPr b="0" i="0" lang="en-US" sz="1800" u="none" cap="none" strike="noStrike">
                <a:solidFill>
                  <a:srgbClr val="005496"/>
                </a:solidFill>
                <a:latin typeface="Trebuchet MS"/>
                <a:ea typeface="Trebuchet MS"/>
                <a:cs typeface="Trebuchet MS"/>
                <a:sym typeface="Trebuchet MS"/>
              </a:rPr>
              <a:t>and </a:t>
            </a:r>
            <a:r>
              <a:rPr b="1" i="1" lang="en-US" sz="1800" u="none" cap="none" strike="noStrike">
                <a:solidFill>
                  <a:srgbClr val="005496"/>
                </a:solidFill>
                <a:latin typeface="Trebuchet MS"/>
                <a:ea typeface="Trebuchet MS"/>
                <a:cs typeface="Trebuchet MS"/>
                <a:sym typeface="Trebuchet MS"/>
              </a:rPr>
              <a:t>controlled</a:t>
            </a:r>
            <a:r>
              <a:rPr b="0" i="0" lang="en-US" sz="1800" u="none" cap="none" strike="noStrike">
                <a:solidFill>
                  <a:srgbClr val="005496"/>
                </a:solidFill>
                <a:latin typeface="Trebuchet MS"/>
                <a:ea typeface="Trebuchet MS"/>
                <a:cs typeface="Trebuchet MS"/>
                <a:sym typeface="Trebuchet MS"/>
              </a:rPr>
              <a:t> approach to development, with risk assessment and mitigation being the primary focus within each cycle.  </a:t>
            </a:r>
            <a:endParaRPr/>
          </a:p>
        </p:txBody>
      </p:sp>
      <p:pic>
        <p:nvPicPr>
          <p:cNvPr descr="Köln (Cologne), Mediapark building No. 6: staircase (1) | Flickr" id="260" name="Google Shape;260;p43"/>
          <p:cNvPicPr preferRelativeResize="0"/>
          <p:nvPr/>
        </p:nvPicPr>
        <p:blipFill rotWithShape="1">
          <a:blip r:embed="rId3">
            <a:alphaModFix/>
          </a:blip>
          <a:srcRect b="0" l="0" r="0" t="0"/>
          <a:stretch/>
        </p:blipFill>
        <p:spPr>
          <a:xfrm>
            <a:off x="7232694" y="1965337"/>
            <a:ext cx="3664029" cy="2758558"/>
          </a:xfrm>
          <a:prstGeom prst="rect">
            <a:avLst/>
          </a:prstGeom>
          <a:noFill/>
          <a:ln>
            <a:noFill/>
          </a:ln>
          <a:effectLst>
            <a:outerShdw blurRad="292100" rotWithShape="0" algn="tl" dir="2700000" dist="139700">
              <a:srgbClr val="333333">
                <a:alpha val="64705"/>
              </a:srgbClr>
            </a:outerShdw>
          </a:effectLst>
        </p:spPr>
      </p:pic>
      <p:sp>
        <p:nvSpPr>
          <p:cNvPr id="261" name="Google Shape;261;p43"/>
          <p:cNvSpPr txBox="1"/>
          <p:nvPr/>
        </p:nvSpPr>
        <p:spPr>
          <a:xfrm>
            <a:off x="7297391" y="4723895"/>
            <a:ext cx="353463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Köln (Cologne), Mediapark building No. 6: staircase (1)</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wwwuppertal</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 2.0</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Spiral Model </a:t>
            </a:r>
            <a:endParaRPr/>
          </a:p>
        </p:txBody>
      </p:sp>
      <p:sp>
        <p:nvSpPr>
          <p:cNvPr id="267" name="Google Shape;267;p44"/>
          <p:cNvSpPr txBox="1"/>
          <p:nvPr/>
        </p:nvSpPr>
        <p:spPr>
          <a:xfrm>
            <a:off x="677332" y="1471716"/>
            <a:ext cx="7618530" cy="48936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We can continue from the </a:t>
            </a:r>
            <a:r>
              <a:rPr b="1" i="0" lang="en-US" sz="2000" u="none" cap="none" strike="noStrike">
                <a:solidFill>
                  <a:srgbClr val="7030A0"/>
                </a:solidFill>
                <a:latin typeface="Trebuchet MS"/>
                <a:ea typeface="Trebuchet MS"/>
                <a:cs typeface="Trebuchet MS"/>
                <a:sym typeface="Trebuchet MS"/>
              </a:rPr>
              <a:t>previous example </a:t>
            </a:r>
            <a:r>
              <a:rPr b="0" i="0" lang="en-US" sz="1800" u="none" cap="none" strike="noStrike">
                <a:solidFill>
                  <a:srgbClr val="005496"/>
                </a:solidFill>
                <a:latin typeface="Trebuchet MS"/>
                <a:ea typeface="Trebuchet MS"/>
                <a:cs typeface="Trebuchet MS"/>
                <a:sym typeface="Trebuchet MS"/>
              </a:rPr>
              <a:t>for the waterfall methodology to describe an application of the spiral model.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Rather than focusing on a life support system, suppose that we are building software for human habitation on Mars, which would include spaceflight.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We can assume that due to the nature of the mission, there would be significant risk and constantly changing requirements as new challenges are discovered.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In this situation, implementing an exclusively agile or waterfall approach would be undesirable as neither methodology can by itself compensate for its inherent disadvantages.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Instead, we could use the spiral model to tackle each challenge that can arise during the development of these systems and test each component while building these components incrementally and assessing any possible risks at every step.  </a:t>
            </a:r>
            <a:endParaRPr/>
          </a:p>
        </p:txBody>
      </p:sp>
      <p:pic>
        <p:nvPicPr>
          <p:cNvPr id="268" name="Google Shape;268;p44"/>
          <p:cNvPicPr preferRelativeResize="0"/>
          <p:nvPr/>
        </p:nvPicPr>
        <p:blipFill rotWithShape="1">
          <a:blip r:embed="rId3">
            <a:alphaModFix/>
          </a:blip>
          <a:srcRect b="0" l="0" r="0" t="0"/>
          <a:stretch/>
        </p:blipFill>
        <p:spPr>
          <a:xfrm>
            <a:off x="8666923" y="1892048"/>
            <a:ext cx="2464903" cy="2464903"/>
          </a:xfrm>
          <a:prstGeom prst="rect">
            <a:avLst/>
          </a:prstGeom>
          <a:noFill/>
          <a:ln>
            <a:noFill/>
          </a:ln>
          <a:effectLst>
            <a:outerShdw blurRad="292100" rotWithShape="0" algn="tl" dir="2700000" dist="139700">
              <a:srgbClr val="333333">
                <a:alpha val="64705"/>
              </a:srgbClr>
            </a:outerShdw>
          </a:effectLst>
        </p:spPr>
      </p:pic>
      <p:sp>
        <p:nvSpPr>
          <p:cNvPr id="269" name="Google Shape;269;p44"/>
          <p:cNvSpPr txBox="1"/>
          <p:nvPr/>
        </p:nvSpPr>
        <p:spPr>
          <a:xfrm>
            <a:off x="8567299" y="4356951"/>
            <a:ext cx="266414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OSIRIS Mars true color</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ESA &amp; MPS for OSIRIS Team MPS/UPD/LAM/IAA/RSSD/INTA/UPM/DASP/IDA</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 </a:t>
            </a:r>
            <a:r>
              <a:rPr b="0" i="0" lang="en-US" sz="800" u="sng" cap="none" strike="noStrike">
                <a:solidFill>
                  <a:srgbClr val="00B0F0"/>
                </a:solidFill>
                <a:latin typeface="Trebuchet MS"/>
                <a:ea typeface="Trebuchet MS"/>
                <a:cs typeface="Trebuchet MS"/>
                <a:sym typeface="Trebuchet MS"/>
                <a:hlinkClick r:id="rId7">
                  <a:extLst>
                    <a:ext uri="{A12FA001-AC4F-418D-AE19-62706E023703}">
                      <ahyp:hlinkClr val="tx"/>
                    </a:ext>
                  </a:extLst>
                </a:hlinkClick>
              </a:rPr>
              <a:t>CC BY-SA 3.0 IGO</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Alternative Methods of Program Development </a:t>
            </a:r>
            <a:endParaRPr/>
          </a:p>
        </p:txBody>
      </p:sp>
      <p:sp>
        <p:nvSpPr>
          <p:cNvPr id="275" name="Google Shape;275;p45"/>
          <p:cNvSpPr txBox="1"/>
          <p:nvPr/>
        </p:nvSpPr>
        <p:spPr>
          <a:xfrm>
            <a:off x="677334" y="1951672"/>
            <a:ext cx="8466666"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5496"/>
                </a:solidFill>
                <a:latin typeface="Trebuchet MS"/>
                <a:ea typeface="Trebuchet MS"/>
                <a:cs typeface="Trebuchet MS"/>
                <a:sym typeface="Trebuchet MS"/>
              </a:rPr>
              <a:t>While we have already covered the most important and well-known methods of program development, there are several other alternatives that may be worth considering under certain circumstances that are unique to the given project.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Peer Coding </a:t>
            </a:r>
            <a:endParaRPr/>
          </a:p>
        </p:txBody>
      </p:sp>
      <p:sp>
        <p:nvSpPr>
          <p:cNvPr id="281" name="Google Shape;281;p46"/>
          <p:cNvSpPr txBox="1"/>
          <p:nvPr/>
        </p:nvSpPr>
        <p:spPr>
          <a:xfrm>
            <a:off x="677334" y="1430365"/>
            <a:ext cx="8466666" cy="26161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FF7823"/>
                </a:solidFill>
                <a:latin typeface="Trebuchet MS"/>
                <a:ea typeface="Trebuchet MS"/>
                <a:cs typeface="Trebuchet MS"/>
                <a:sym typeface="Trebuchet MS"/>
              </a:rPr>
              <a:t>Peer coding</a:t>
            </a:r>
            <a:r>
              <a:rPr b="0" i="0" lang="en-US" sz="1800" u="none" cap="none" strike="noStrike">
                <a:solidFill>
                  <a:srgbClr val="005496"/>
                </a:solidFill>
                <a:latin typeface="Trebuchet MS"/>
                <a:ea typeface="Trebuchet MS"/>
                <a:cs typeface="Trebuchet MS"/>
                <a:sym typeface="Trebuchet MS"/>
              </a:rPr>
              <a:t>, also known as </a:t>
            </a:r>
            <a:r>
              <a:rPr b="1" i="0" lang="en-US" sz="1800" u="none" cap="none" strike="noStrike">
                <a:solidFill>
                  <a:srgbClr val="FF7823"/>
                </a:solidFill>
                <a:latin typeface="Trebuchet MS"/>
                <a:ea typeface="Trebuchet MS"/>
                <a:cs typeface="Trebuchet MS"/>
                <a:sym typeface="Trebuchet MS"/>
              </a:rPr>
              <a:t>pair coding</a:t>
            </a:r>
            <a:r>
              <a:rPr b="0" i="0" lang="en-US" sz="1800" u="none" cap="none" strike="noStrike">
                <a:solidFill>
                  <a:srgbClr val="005496"/>
                </a:solidFill>
                <a:latin typeface="Trebuchet MS"/>
                <a:ea typeface="Trebuchet MS"/>
                <a:cs typeface="Trebuchet MS"/>
                <a:sym typeface="Trebuchet MS"/>
              </a:rPr>
              <a:t> or </a:t>
            </a:r>
            <a:r>
              <a:rPr b="1" i="0" lang="en-US" sz="1800" u="none" cap="none" strike="noStrike">
                <a:solidFill>
                  <a:srgbClr val="FF7823"/>
                </a:solidFill>
                <a:latin typeface="Trebuchet MS"/>
                <a:ea typeface="Trebuchet MS"/>
                <a:cs typeface="Trebuchet MS"/>
                <a:sym typeface="Trebuchet MS"/>
              </a:rPr>
              <a:t>peer programming</a:t>
            </a:r>
            <a:r>
              <a:rPr b="0" i="0" lang="en-US" sz="1800" u="none" cap="none" strike="noStrike">
                <a:solidFill>
                  <a:srgbClr val="005496"/>
                </a:solidFill>
                <a:latin typeface="Trebuchet MS"/>
                <a:ea typeface="Trebuchet MS"/>
                <a:cs typeface="Trebuchet MS"/>
                <a:sym typeface="Trebuchet MS"/>
              </a:rPr>
              <a:t>, is an approach to program development that emphasizes collaboration between two programmers while building a product.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These two programmers will often work in the same environment and have specialized roles, which are the “</a:t>
            </a:r>
            <a:r>
              <a:rPr b="1" i="0" lang="en-US" sz="1800" u="none" cap="none" strike="noStrike">
                <a:solidFill>
                  <a:srgbClr val="FF7823"/>
                </a:solidFill>
                <a:latin typeface="Trebuchet MS"/>
                <a:ea typeface="Trebuchet MS"/>
                <a:cs typeface="Trebuchet MS"/>
                <a:sym typeface="Trebuchet MS"/>
              </a:rPr>
              <a:t>driver</a:t>
            </a:r>
            <a:r>
              <a:rPr b="0" i="0" lang="en-US" sz="1800" u="none" cap="none" strike="noStrike">
                <a:solidFill>
                  <a:srgbClr val="005496"/>
                </a:solidFill>
                <a:latin typeface="Trebuchet MS"/>
                <a:ea typeface="Trebuchet MS"/>
                <a:cs typeface="Trebuchet MS"/>
                <a:sym typeface="Trebuchet MS"/>
              </a:rPr>
              <a:t>” and the “</a:t>
            </a:r>
            <a:r>
              <a:rPr b="1" i="0" lang="en-US" sz="1800" u="none" cap="none" strike="noStrike">
                <a:solidFill>
                  <a:srgbClr val="FF7823"/>
                </a:solidFill>
                <a:latin typeface="Trebuchet MS"/>
                <a:ea typeface="Trebuchet MS"/>
                <a:cs typeface="Trebuchet MS"/>
                <a:sym typeface="Trebuchet MS"/>
              </a:rPr>
              <a:t>observer</a:t>
            </a:r>
            <a:r>
              <a:rPr b="0" i="0" lang="en-US" sz="1800" u="none" cap="none" strike="noStrike">
                <a:solidFill>
                  <a:srgbClr val="005496"/>
                </a:solidFill>
                <a:latin typeface="Trebuchet MS"/>
                <a:ea typeface="Trebuchet MS"/>
                <a:cs typeface="Trebuchet MS"/>
                <a:sym typeface="Trebuchet MS"/>
              </a:rPr>
              <a:t>.”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The “driver” of this approach will be the individual that </a:t>
            </a:r>
            <a:r>
              <a:rPr b="1" i="1" lang="en-US" sz="1800" u="none" cap="none" strike="noStrike">
                <a:solidFill>
                  <a:srgbClr val="005496"/>
                </a:solidFill>
                <a:latin typeface="Trebuchet MS"/>
                <a:ea typeface="Trebuchet MS"/>
                <a:cs typeface="Trebuchet MS"/>
                <a:sym typeface="Trebuchet MS"/>
              </a:rPr>
              <a:t>implements the code </a:t>
            </a:r>
            <a:r>
              <a:rPr b="0" i="0" lang="en-US" sz="1800" u="none" cap="none" strike="noStrike">
                <a:solidFill>
                  <a:srgbClr val="005496"/>
                </a:solidFill>
                <a:latin typeface="Trebuchet MS"/>
                <a:ea typeface="Trebuchet MS"/>
                <a:cs typeface="Trebuchet MS"/>
                <a:sym typeface="Trebuchet MS"/>
              </a:rPr>
              <a:t>for the given software system, while the “observer” will </a:t>
            </a:r>
            <a:r>
              <a:rPr b="1" i="1" lang="en-US" sz="1800" u="none" cap="none" strike="noStrike">
                <a:solidFill>
                  <a:srgbClr val="005496"/>
                </a:solidFill>
                <a:latin typeface="Trebuchet MS"/>
                <a:ea typeface="Trebuchet MS"/>
                <a:cs typeface="Trebuchet MS"/>
                <a:sym typeface="Trebuchet MS"/>
              </a:rPr>
              <a:t>continuously review </a:t>
            </a:r>
            <a:r>
              <a:rPr b="0" i="0" lang="en-US" sz="1800" u="none" cap="none" strike="noStrike">
                <a:solidFill>
                  <a:srgbClr val="005496"/>
                </a:solidFill>
                <a:latin typeface="Trebuchet MS"/>
                <a:ea typeface="Trebuchet MS"/>
                <a:cs typeface="Trebuchet MS"/>
                <a:sym typeface="Trebuchet MS"/>
              </a:rPr>
              <a:t>the code and implementation while </a:t>
            </a:r>
            <a:r>
              <a:rPr b="1" i="1" lang="en-US" sz="1800" u="none" cap="none" strike="noStrike">
                <a:solidFill>
                  <a:srgbClr val="005496"/>
                </a:solidFill>
                <a:latin typeface="Trebuchet MS"/>
                <a:ea typeface="Trebuchet MS"/>
                <a:cs typeface="Trebuchet MS"/>
                <a:sym typeface="Trebuchet MS"/>
              </a:rPr>
              <a:t>providing active feedback</a:t>
            </a:r>
            <a:r>
              <a:rPr b="0" i="0" lang="en-US" sz="1800" u="none" cap="none" strike="noStrike">
                <a:solidFill>
                  <a:srgbClr val="005496"/>
                </a:solidFill>
                <a:latin typeface="Trebuchet MS"/>
                <a:ea typeface="Trebuchet MS"/>
                <a:cs typeface="Trebuchet MS"/>
                <a:sym typeface="Trebuchet MS"/>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600"/>
              <a:buFont typeface="Trebuchet MS"/>
              <a:buNone/>
            </a:pPr>
            <a:r>
              <a:rPr b="1" lang="en-US">
                <a:solidFill>
                  <a:srgbClr val="005496"/>
                </a:solidFill>
              </a:rPr>
              <a:t>Let’s Break the Ice!</a:t>
            </a:r>
            <a:endParaRPr/>
          </a:p>
        </p:txBody>
      </p:sp>
      <p:pic>
        <p:nvPicPr>
          <p:cNvPr id="155" name="Google Shape;155;p6"/>
          <p:cNvPicPr preferRelativeResize="0"/>
          <p:nvPr/>
        </p:nvPicPr>
        <p:blipFill rotWithShape="1">
          <a:blip r:embed="rId3">
            <a:alphaModFix/>
          </a:blip>
          <a:srcRect b="0" l="0" r="0" t="0"/>
          <a:stretch/>
        </p:blipFill>
        <p:spPr>
          <a:xfrm>
            <a:off x="1160103" y="3108018"/>
            <a:ext cx="3510675" cy="2633006"/>
          </a:xfrm>
          <a:prstGeom prst="rect">
            <a:avLst/>
          </a:prstGeom>
          <a:noFill/>
          <a:ln>
            <a:noFill/>
          </a:ln>
          <a:effectLst>
            <a:outerShdw blurRad="292100" rotWithShape="0" algn="tl" dir="2700000" dist="139700">
              <a:srgbClr val="333333">
                <a:alpha val="64705"/>
              </a:srgbClr>
            </a:outerShdw>
          </a:effectLst>
        </p:spPr>
      </p:pic>
      <p:sp>
        <p:nvSpPr>
          <p:cNvPr id="156" name="Google Shape;156;p6"/>
          <p:cNvSpPr txBox="1"/>
          <p:nvPr/>
        </p:nvSpPr>
        <p:spPr>
          <a:xfrm>
            <a:off x="1287079" y="5788230"/>
            <a:ext cx="325672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Un igloo ma non siamo in alaska ma nei pressi della Pala di Santa – panoramio</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Maurizio Ceol</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 3.0</a:t>
            </a:r>
            <a:endParaRPr b="0" i="0" sz="800" u="none" cap="none" strike="noStrike">
              <a:solidFill>
                <a:srgbClr val="00B0F0"/>
              </a:solidFill>
              <a:latin typeface="Trebuchet MS"/>
              <a:ea typeface="Trebuchet MS"/>
              <a:cs typeface="Trebuchet MS"/>
              <a:sym typeface="Trebuchet MS"/>
            </a:endParaRPr>
          </a:p>
        </p:txBody>
      </p:sp>
      <p:sp>
        <p:nvSpPr>
          <p:cNvPr id="157" name="Google Shape;157;p6"/>
          <p:cNvSpPr txBox="1"/>
          <p:nvPr>
            <p:ph idx="1" type="body"/>
          </p:nvPr>
        </p:nvSpPr>
        <p:spPr>
          <a:xfrm>
            <a:off x="577007" y="1715732"/>
            <a:ext cx="7285500" cy="12684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240"/>
              <a:buNone/>
            </a:pPr>
            <a:r>
              <a:rPr lang="en-US" sz="2800">
                <a:solidFill>
                  <a:srgbClr val="005496"/>
                </a:solidFill>
              </a:rPr>
              <a:t>If you could be an astronaut, which planet would you visit and why?</a:t>
            </a:r>
            <a:endParaRPr>
              <a:solidFill>
                <a:srgbClr val="005496"/>
              </a:solidFill>
            </a:endParaRPr>
          </a:p>
        </p:txBody>
      </p:sp>
      <p:pic>
        <p:nvPicPr>
          <p:cNvPr id="158" name="Google Shape;158;p6"/>
          <p:cNvPicPr preferRelativeResize="0"/>
          <p:nvPr/>
        </p:nvPicPr>
        <p:blipFill rotWithShape="1">
          <a:blip r:embed="rId7">
            <a:alphaModFix/>
          </a:blip>
          <a:srcRect b="0" l="0" r="0" t="0"/>
          <a:stretch/>
        </p:blipFill>
        <p:spPr>
          <a:xfrm>
            <a:off x="7521224" y="2919804"/>
            <a:ext cx="1778990" cy="234091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59" name="Google Shape;159;p6"/>
          <p:cNvSpPr txBox="1"/>
          <p:nvPr/>
        </p:nvSpPr>
        <p:spPr>
          <a:xfrm>
            <a:off x="7862507" y="5260723"/>
            <a:ext cx="113360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8">
                  <a:extLst>
                    <a:ext uri="{A12FA001-AC4F-418D-AE19-62706E023703}">
                      <ahyp:hlinkClr val="tx"/>
                    </a:ext>
                  </a:extLst>
                </a:hlinkClick>
              </a:rPr>
              <a:t>Astronaut-EVA edit</a:t>
            </a:r>
            <a:endParaRPr b="0" i="0" sz="800" u="none" cap="none" strike="noStrike">
              <a:solidFill>
                <a:srgbClr val="00B0F0"/>
              </a:solidFill>
              <a:latin typeface="Trebuchet MS"/>
              <a:ea typeface="Trebuchet MS"/>
              <a:cs typeface="Trebuchet MS"/>
              <a:sym typeface="Trebuchet MS"/>
            </a:endParaRPr>
          </a:p>
        </p:txBody>
      </p:sp>
      <p:pic>
        <p:nvPicPr>
          <p:cNvPr id="160" name="Google Shape;160;p6"/>
          <p:cNvPicPr preferRelativeResize="0"/>
          <p:nvPr/>
        </p:nvPicPr>
        <p:blipFill rotWithShape="1">
          <a:blip r:embed="rId9">
            <a:alphaModFix/>
          </a:blip>
          <a:srcRect b="0" l="0" r="0" t="0"/>
          <a:stretch/>
        </p:blipFill>
        <p:spPr>
          <a:xfrm>
            <a:off x="5450379" y="3657248"/>
            <a:ext cx="1809378" cy="2252597"/>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61" name="Google Shape;161;p6"/>
          <p:cNvSpPr txBox="1"/>
          <p:nvPr/>
        </p:nvSpPr>
        <p:spPr>
          <a:xfrm>
            <a:off x="5971450" y="5886033"/>
            <a:ext cx="76723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10">
                  <a:extLst>
                    <a:ext uri="{A12FA001-AC4F-418D-AE19-62706E023703}">
                      <ahyp:hlinkClr val="tx"/>
                    </a:ext>
                  </a:extLst>
                </a:hlinkClick>
              </a:rPr>
              <a:t>Solar system</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Peer Coding </a:t>
            </a:r>
            <a:endParaRPr/>
          </a:p>
        </p:txBody>
      </p:sp>
      <p:sp>
        <p:nvSpPr>
          <p:cNvPr id="287" name="Google Shape;287;p47"/>
          <p:cNvSpPr txBox="1"/>
          <p:nvPr/>
        </p:nvSpPr>
        <p:spPr>
          <a:xfrm>
            <a:off x="677334" y="1430365"/>
            <a:ext cx="6215835"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7030A0"/>
                </a:solidFill>
                <a:latin typeface="Trebuchet MS"/>
                <a:ea typeface="Trebuchet MS"/>
                <a:cs typeface="Trebuchet MS"/>
                <a:sym typeface="Trebuchet MS"/>
              </a:rPr>
              <a:t>An example </a:t>
            </a:r>
            <a:r>
              <a:rPr b="0" i="0" lang="en-US" sz="1800" u="none" cap="none" strike="noStrike">
                <a:solidFill>
                  <a:srgbClr val="005496"/>
                </a:solidFill>
                <a:latin typeface="Trebuchet MS"/>
                <a:ea typeface="Trebuchet MS"/>
                <a:cs typeface="Trebuchet MS"/>
                <a:sym typeface="Trebuchet MS"/>
              </a:rPr>
              <a:t>of a possible use of peer coding is when writing extensive algorithms for a given task.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Suppose that a team of </a:t>
            </a:r>
            <a:r>
              <a:rPr b="1" i="1" lang="en-US" sz="1800" u="none" cap="none" strike="noStrike">
                <a:solidFill>
                  <a:srgbClr val="005496"/>
                </a:solidFill>
                <a:latin typeface="Trebuchet MS"/>
                <a:ea typeface="Trebuchet MS"/>
                <a:cs typeface="Trebuchet MS"/>
                <a:sym typeface="Trebuchet MS"/>
              </a:rPr>
              <a:t>two programmers </a:t>
            </a:r>
            <a:r>
              <a:rPr b="0" i="0" lang="en-US" sz="1800" u="none" cap="none" strike="noStrike">
                <a:solidFill>
                  <a:srgbClr val="005496"/>
                </a:solidFill>
                <a:latin typeface="Trebuchet MS"/>
                <a:ea typeface="Trebuchet MS"/>
                <a:cs typeface="Trebuchet MS"/>
                <a:sym typeface="Trebuchet MS"/>
              </a:rPr>
              <a:t>decides that the best approach towards developing a website for a hotel booking agency would be to carry out peer coding.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One of the programmers would then write the code for the website while the other programmer would oversee all progress and root out any errors in logic or implementation.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This approach would therefore ensure that both members of the team are </a:t>
            </a:r>
            <a:r>
              <a:rPr b="1" i="1" lang="en-US" sz="1800" u="none" cap="none" strike="noStrike">
                <a:solidFill>
                  <a:srgbClr val="005496"/>
                </a:solidFill>
                <a:latin typeface="Trebuchet MS"/>
                <a:ea typeface="Trebuchet MS"/>
                <a:cs typeface="Trebuchet MS"/>
                <a:sym typeface="Trebuchet MS"/>
              </a:rPr>
              <a:t>focused on the latest changes </a:t>
            </a:r>
            <a:r>
              <a:rPr b="0" i="0" lang="en-US" sz="1800" u="none" cap="none" strike="noStrike">
                <a:solidFill>
                  <a:srgbClr val="005496"/>
                </a:solidFill>
                <a:latin typeface="Trebuchet MS"/>
                <a:ea typeface="Trebuchet MS"/>
                <a:cs typeface="Trebuchet MS"/>
                <a:sym typeface="Trebuchet MS"/>
              </a:rPr>
              <a:t>to the project and are thereby fully knowledgeable regarding its state.  </a:t>
            </a:r>
            <a:endParaRPr/>
          </a:p>
        </p:txBody>
      </p:sp>
      <p:pic>
        <p:nvPicPr>
          <p:cNvPr id="288" name="Google Shape;288;p47"/>
          <p:cNvPicPr preferRelativeResize="0"/>
          <p:nvPr/>
        </p:nvPicPr>
        <p:blipFill rotWithShape="1">
          <a:blip r:embed="rId3">
            <a:alphaModFix/>
          </a:blip>
          <a:srcRect b="0" l="0" r="0" t="0"/>
          <a:stretch/>
        </p:blipFill>
        <p:spPr>
          <a:xfrm>
            <a:off x="7216010" y="2055202"/>
            <a:ext cx="4116248" cy="2747596"/>
          </a:xfrm>
          <a:prstGeom prst="rect">
            <a:avLst/>
          </a:prstGeom>
          <a:noFill/>
          <a:ln>
            <a:noFill/>
          </a:ln>
          <a:effectLst>
            <a:outerShdw blurRad="292100" rotWithShape="0" algn="tl" dir="2700000" dist="139700">
              <a:srgbClr val="333333">
                <a:alpha val="64705"/>
              </a:srgbClr>
            </a:outerShdw>
          </a:effectLst>
        </p:spPr>
      </p:pic>
      <p:sp>
        <p:nvSpPr>
          <p:cNvPr id="289" name="Google Shape;289;p47"/>
          <p:cNvSpPr txBox="1"/>
          <p:nvPr/>
        </p:nvSpPr>
        <p:spPr>
          <a:xfrm>
            <a:off x="8389041" y="4819778"/>
            <a:ext cx="177018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Adult-coding-collaborate-1181472</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Rapid Prototyping </a:t>
            </a:r>
            <a:endParaRPr/>
          </a:p>
        </p:txBody>
      </p:sp>
      <p:sp>
        <p:nvSpPr>
          <p:cNvPr id="295" name="Google Shape;295;p48"/>
          <p:cNvSpPr txBox="1"/>
          <p:nvPr/>
        </p:nvSpPr>
        <p:spPr>
          <a:xfrm>
            <a:off x="677335" y="1430365"/>
            <a:ext cx="5184204" cy="42780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As implied by its name, </a:t>
            </a:r>
            <a:r>
              <a:rPr b="1" i="0" lang="en-US" sz="1800" u="none" cap="none" strike="noStrike">
                <a:solidFill>
                  <a:srgbClr val="FF7823"/>
                </a:solidFill>
                <a:highlight>
                  <a:srgbClr val="FFFFFF"/>
                </a:highlight>
                <a:latin typeface="Trebuchet MS"/>
                <a:ea typeface="Trebuchet MS"/>
                <a:cs typeface="Trebuchet MS"/>
                <a:sym typeface="Trebuchet MS"/>
              </a:rPr>
              <a:t>rapid prototyping </a:t>
            </a:r>
            <a:r>
              <a:rPr b="0" i="0" lang="en-US" sz="1800" u="none" cap="none" strike="noStrike">
                <a:solidFill>
                  <a:srgbClr val="005496"/>
                </a:solidFill>
                <a:highlight>
                  <a:srgbClr val="FFFFFF"/>
                </a:highlight>
                <a:latin typeface="Trebuchet MS"/>
                <a:ea typeface="Trebuchet MS"/>
                <a:cs typeface="Trebuchet MS"/>
                <a:sym typeface="Trebuchet MS"/>
              </a:rPr>
              <a:t>is an approach that involves the rapid creation of an early version or protype of a given software system. </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The prototype would then be used as an example of the ideal structure of the software system such that it becomes possible to gather user feedback and improve the prototype’s design. </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Rapid prototyping is often used when the requirements of the product are not particularly clear and need to be further clarified by providing an initial, barebones version of what the development team envisions.  </a:t>
            </a:r>
            <a:endParaRPr b="0" i="0" sz="1800" u="none" cap="none" strike="noStrike">
              <a:solidFill>
                <a:srgbClr val="005496"/>
              </a:solidFill>
              <a:latin typeface="Trebuchet MS"/>
              <a:ea typeface="Trebuchet MS"/>
              <a:cs typeface="Trebuchet MS"/>
              <a:sym typeface="Trebuchet MS"/>
            </a:endParaRPr>
          </a:p>
        </p:txBody>
      </p:sp>
      <p:pic>
        <p:nvPicPr>
          <p:cNvPr descr="Rapid Prototyping at RCA | Sascha Pohflepp | Flickr" id="296" name="Google Shape;296;p48"/>
          <p:cNvPicPr preferRelativeResize="0"/>
          <p:nvPr/>
        </p:nvPicPr>
        <p:blipFill rotWithShape="1">
          <a:blip r:embed="rId3">
            <a:alphaModFix/>
          </a:blip>
          <a:srcRect b="0" l="0" r="0" t="0"/>
          <a:stretch/>
        </p:blipFill>
        <p:spPr>
          <a:xfrm>
            <a:off x="6478920" y="1915838"/>
            <a:ext cx="3657144" cy="2825262"/>
          </a:xfrm>
          <a:prstGeom prst="rect">
            <a:avLst/>
          </a:prstGeom>
          <a:noFill/>
          <a:ln>
            <a:noFill/>
          </a:ln>
          <a:effectLst>
            <a:outerShdw blurRad="292100" rotWithShape="0" algn="tl" dir="2700000" dist="139700">
              <a:srgbClr val="333333">
                <a:alpha val="64705"/>
              </a:srgbClr>
            </a:outerShdw>
          </a:effectLst>
        </p:spPr>
      </p:pic>
      <p:sp>
        <p:nvSpPr>
          <p:cNvPr id="297" name="Google Shape;297;p48"/>
          <p:cNvSpPr txBox="1"/>
          <p:nvPr/>
        </p:nvSpPr>
        <p:spPr>
          <a:xfrm>
            <a:off x="6568307" y="4741100"/>
            <a:ext cx="3567757"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Rapid Prototyping at RCA</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Sascha Pohflepp  </a:t>
            </a:r>
            <a:r>
              <a:rPr b="0" i="0" lang="en-US" sz="800" u="none" cap="none" strike="noStrike">
                <a:solidFill>
                  <a:srgbClr val="00B0F0"/>
                </a:solidFill>
                <a:latin typeface="Trebuchet MS"/>
                <a:ea typeface="Trebuchet MS"/>
                <a:cs typeface="Trebuchet MS"/>
                <a:sym typeface="Trebuchet MS"/>
              </a:rPr>
              <a:t>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 2.0</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Rapid Prototyping </a:t>
            </a:r>
            <a:endParaRPr/>
          </a:p>
        </p:txBody>
      </p:sp>
      <p:sp>
        <p:nvSpPr>
          <p:cNvPr id="303" name="Google Shape;303;p49"/>
          <p:cNvSpPr txBox="1"/>
          <p:nvPr/>
        </p:nvSpPr>
        <p:spPr>
          <a:xfrm>
            <a:off x="677334" y="1430365"/>
            <a:ext cx="8220481"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For example, suppose that your team has been tasked with developing a social media platform, but the requirements of the final product are not particularly well defined. </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Rather than devoting significant amounts of time and resources into the development of the full product, the team may use rapid prototyping to create a “</a:t>
            </a:r>
            <a:r>
              <a:rPr b="1" i="0" lang="en-US" sz="1800" u="none" cap="none" strike="noStrike">
                <a:solidFill>
                  <a:srgbClr val="FF7823"/>
                </a:solidFill>
                <a:highlight>
                  <a:srgbClr val="FFFFFF"/>
                </a:highlight>
                <a:latin typeface="Trebuchet MS"/>
                <a:ea typeface="Trebuchet MS"/>
                <a:cs typeface="Trebuchet MS"/>
                <a:sym typeface="Trebuchet MS"/>
              </a:rPr>
              <a:t>barebones</a:t>
            </a:r>
            <a:r>
              <a:rPr b="0" i="0" lang="en-US" sz="1800" u="none" cap="none" strike="noStrike">
                <a:solidFill>
                  <a:srgbClr val="005496"/>
                </a:solidFill>
                <a:highlight>
                  <a:srgbClr val="FFFFFF"/>
                </a:highlight>
                <a:latin typeface="Trebuchet MS"/>
                <a:ea typeface="Trebuchet MS"/>
                <a:cs typeface="Trebuchet MS"/>
                <a:sym typeface="Trebuchet MS"/>
              </a:rPr>
              <a:t>” version of the social media platform that only contains basic functionalities such as making posts and comments. </a:t>
            </a:r>
            <a:endParaRPr/>
          </a:p>
          <a:p>
            <a:pPr indent="0" lvl="0" marL="0" marR="0" rtl="0" algn="l">
              <a:lnSpc>
                <a:spcPct val="100000"/>
              </a:lnSpc>
              <a:spcBef>
                <a:spcPts val="1200"/>
              </a:spcBef>
              <a:spcAft>
                <a:spcPts val="0"/>
              </a:spcAft>
              <a:buNone/>
            </a:pPr>
            <a:r>
              <a:rPr b="0" i="0" lang="en-US" sz="1800" u="none" cap="none" strike="noStrike">
                <a:solidFill>
                  <a:srgbClr val="005496"/>
                </a:solidFill>
                <a:highlight>
                  <a:srgbClr val="FFFFFF"/>
                </a:highlight>
                <a:latin typeface="Trebuchet MS"/>
                <a:ea typeface="Trebuchet MS"/>
                <a:cs typeface="Trebuchet MS"/>
                <a:sym typeface="Trebuchet MS"/>
              </a:rPr>
              <a:t>With this prototype, the team can then gather feedback from the customer and other potential stakeholders to determine what features need to be removed or implemented.   </a:t>
            </a:r>
            <a:endParaRPr b="0" i="0" sz="1400" u="none" cap="none" strike="noStrike">
              <a:solidFill>
                <a:srgbClr val="005496"/>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Extreme Programming (XP)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309" name="Google Shape;309;p50"/>
          <p:cNvSpPr txBox="1"/>
          <p:nvPr/>
        </p:nvSpPr>
        <p:spPr>
          <a:xfrm>
            <a:off x="677334" y="1430365"/>
            <a:ext cx="8220481"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FF7823"/>
                </a:solidFill>
                <a:latin typeface="Trebuchet MS"/>
                <a:ea typeface="Trebuchet MS"/>
                <a:cs typeface="Trebuchet MS"/>
                <a:sym typeface="Trebuchet MS"/>
              </a:rPr>
              <a:t>Extreme Programming </a:t>
            </a:r>
            <a:r>
              <a:rPr b="0" i="0" lang="en-US" sz="1800" u="none" cap="none" strike="noStrike">
                <a:solidFill>
                  <a:srgbClr val="005496"/>
                </a:solidFill>
                <a:latin typeface="Trebuchet MS"/>
                <a:ea typeface="Trebuchet MS"/>
                <a:cs typeface="Trebuchet MS"/>
                <a:sym typeface="Trebuchet MS"/>
              </a:rPr>
              <a:t>is considered to be a type of </a:t>
            </a:r>
            <a:r>
              <a:rPr b="1" i="1" lang="en-US" sz="1800" u="none" cap="none" strike="noStrike">
                <a:solidFill>
                  <a:srgbClr val="005496"/>
                </a:solidFill>
                <a:latin typeface="Trebuchet MS"/>
                <a:ea typeface="Trebuchet MS"/>
                <a:cs typeface="Trebuchet MS"/>
                <a:sym typeface="Trebuchet MS"/>
              </a:rPr>
              <a:t>agile methodology</a:t>
            </a:r>
            <a:r>
              <a:rPr b="0" i="0" lang="en-US" sz="1800" u="none" cap="none" strike="noStrike">
                <a:solidFill>
                  <a:srgbClr val="005496"/>
                </a:solidFill>
                <a:latin typeface="Trebuchet MS"/>
                <a:ea typeface="Trebuchet MS"/>
                <a:cs typeface="Trebuchet MS"/>
                <a:sym typeface="Trebuchet MS"/>
              </a:rPr>
              <a:t> that has an even greater emphasis on </a:t>
            </a:r>
            <a:r>
              <a:rPr b="1" i="1" lang="en-US" sz="1800" u="none" cap="none" strike="noStrike">
                <a:solidFill>
                  <a:srgbClr val="005496"/>
                </a:solidFill>
                <a:latin typeface="Trebuchet MS"/>
                <a:ea typeface="Trebuchet MS"/>
                <a:cs typeface="Trebuchet MS"/>
                <a:sym typeface="Trebuchet MS"/>
              </a:rPr>
              <a:t>short development cycles </a:t>
            </a:r>
            <a:r>
              <a:rPr b="0" i="0" lang="en-US" sz="1800" u="none" cap="none" strike="noStrike">
                <a:solidFill>
                  <a:srgbClr val="005496"/>
                </a:solidFill>
                <a:latin typeface="Trebuchet MS"/>
                <a:ea typeface="Trebuchet MS"/>
                <a:cs typeface="Trebuchet MS"/>
                <a:sym typeface="Trebuchet MS"/>
              </a:rPr>
              <a:t>and </a:t>
            </a:r>
            <a:r>
              <a:rPr b="1" i="1" lang="en-US" sz="1800" u="none" cap="none" strike="noStrike">
                <a:solidFill>
                  <a:srgbClr val="005496"/>
                </a:solidFill>
                <a:latin typeface="Trebuchet MS"/>
                <a:ea typeface="Trebuchet MS"/>
                <a:cs typeface="Trebuchet MS"/>
                <a:sym typeface="Trebuchet MS"/>
              </a:rPr>
              <a:t>little documentation</a:t>
            </a:r>
            <a:r>
              <a:rPr b="0" i="0" lang="en-US" sz="1800" u="none" cap="none" strike="noStrike">
                <a:solidFill>
                  <a:srgbClr val="005496"/>
                </a:solidFill>
                <a:latin typeface="Trebuchet MS"/>
                <a:ea typeface="Trebuchet MS"/>
                <a:cs typeface="Trebuchet MS"/>
                <a:sym typeface="Trebuchet MS"/>
              </a:rPr>
              <a:t> at every cycle with the goal of implementing a quality software product against </a:t>
            </a:r>
            <a:r>
              <a:rPr b="1" i="1" lang="en-US" sz="1800" u="none" cap="none" strike="noStrike">
                <a:solidFill>
                  <a:srgbClr val="005496"/>
                </a:solidFill>
                <a:latin typeface="Trebuchet MS"/>
                <a:ea typeface="Trebuchet MS"/>
                <a:cs typeface="Trebuchet MS"/>
                <a:sym typeface="Trebuchet MS"/>
              </a:rPr>
              <a:t>rapidly changing requirements</a:t>
            </a:r>
            <a:r>
              <a:rPr b="0" i="0" lang="en-US" sz="1800" u="none" cap="none" strike="noStrike">
                <a:solidFill>
                  <a:srgbClr val="005496"/>
                </a:solidFill>
                <a:latin typeface="Trebuchet MS"/>
                <a:ea typeface="Trebuchet MS"/>
                <a:cs typeface="Trebuchet MS"/>
                <a:sym typeface="Trebuchet MS"/>
              </a:rPr>
              <a:t>.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There are four key concepts in extreme programming: </a:t>
            </a:r>
            <a:r>
              <a:rPr b="1" i="0" lang="en-US" sz="1800" u="none" cap="none" strike="noStrike">
                <a:solidFill>
                  <a:srgbClr val="FF7823"/>
                </a:solidFill>
                <a:latin typeface="Trebuchet MS"/>
                <a:ea typeface="Trebuchet MS"/>
                <a:cs typeface="Trebuchet MS"/>
                <a:sym typeface="Trebuchet MS"/>
              </a:rPr>
              <a:t>coding</a:t>
            </a:r>
            <a:r>
              <a:rPr b="0" i="0" lang="en-US" sz="1800" u="none" cap="none" strike="noStrike">
                <a:solidFill>
                  <a:srgbClr val="005496"/>
                </a:solidFill>
                <a:latin typeface="Trebuchet MS"/>
                <a:ea typeface="Trebuchet MS"/>
                <a:cs typeface="Trebuchet MS"/>
                <a:sym typeface="Trebuchet MS"/>
              </a:rPr>
              <a:t>, </a:t>
            </a:r>
            <a:r>
              <a:rPr b="1" i="0" lang="en-US" sz="1800" u="none" cap="none" strike="noStrike">
                <a:solidFill>
                  <a:srgbClr val="FF7823"/>
                </a:solidFill>
                <a:latin typeface="Trebuchet MS"/>
                <a:ea typeface="Trebuchet MS"/>
                <a:cs typeface="Trebuchet MS"/>
                <a:sym typeface="Trebuchet MS"/>
              </a:rPr>
              <a:t>testing</a:t>
            </a:r>
            <a:r>
              <a:rPr b="0" i="0" lang="en-US" sz="1800" u="none" cap="none" strike="noStrike">
                <a:solidFill>
                  <a:srgbClr val="005496"/>
                </a:solidFill>
                <a:latin typeface="Trebuchet MS"/>
                <a:ea typeface="Trebuchet MS"/>
                <a:cs typeface="Trebuchet MS"/>
                <a:sym typeface="Trebuchet MS"/>
              </a:rPr>
              <a:t>, </a:t>
            </a:r>
            <a:r>
              <a:rPr b="1" i="0" lang="en-US" sz="1800" u="none" cap="none" strike="noStrike">
                <a:solidFill>
                  <a:srgbClr val="FF7823"/>
                </a:solidFill>
                <a:latin typeface="Trebuchet MS"/>
                <a:ea typeface="Trebuchet MS"/>
                <a:cs typeface="Trebuchet MS"/>
                <a:sym typeface="Trebuchet MS"/>
              </a:rPr>
              <a:t>listening</a:t>
            </a:r>
            <a:r>
              <a:rPr b="0" i="0" lang="en-US" sz="1800" u="none" cap="none" strike="noStrike">
                <a:solidFill>
                  <a:srgbClr val="005496"/>
                </a:solidFill>
                <a:latin typeface="Trebuchet MS"/>
                <a:ea typeface="Trebuchet MS"/>
                <a:cs typeface="Trebuchet MS"/>
                <a:sym typeface="Trebuchet MS"/>
              </a:rPr>
              <a:t> and </a:t>
            </a:r>
            <a:r>
              <a:rPr b="1" i="0" lang="en-US" sz="1800" u="none" cap="none" strike="noStrike">
                <a:solidFill>
                  <a:srgbClr val="FF7823"/>
                </a:solidFill>
                <a:latin typeface="Trebuchet MS"/>
                <a:ea typeface="Trebuchet MS"/>
                <a:cs typeface="Trebuchet MS"/>
                <a:sym typeface="Trebuchet MS"/>
              </a:rPr>
              <a:t>designing</a:t>
            </a:r>
            <a:r>
              <a:rPr b="0" i="0" lang="en-US" sz="1800" u="none" cap="none" strike="noStrike">
                <a:solidFill>
                  <a:srgbClr val="005496"/>
                </a:solidFill>
                <a:latin typeface="Trebuchet MS"/>
                <a:ea typeface="Trebuchet MS"/>
                <a:cs typeface="Trebuchet MS"/>
                <a:sym typeface="Trebuchet MS"/>
              </a:rPr>
              <a:t>.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Given this context, this approach can be seen as one that devotes great focus on teamwork and communication, with integration of software components, testing and deployment occurring at a fast pace.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Extreme Programming (XP)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315" name="Google Shape;315;p51"/>
          <p:cNvSpPr txBox="1"/>
          <p:nvPr/>
        </p:nvSpPr>
        <p:spPr>
          <a:xfrm>
            <a:off x="677335" y="1430365"/>
            <a:ext cx="5842735" cy="43396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7030A0"/>
                </a:solidFill>
                <a:latin typeface="Trebuchet MS"/>
                <a:ea typeface="Trebuchet MS"/>
                <a:cs typeface="Trebuchet MS"/>
                <a:sym typeface="Trebuchet MS"/>
              </a:rPr>
              <a:t>An example </a:t>
            </a:r>
            <a:r>
              <a:rPr b="0" i="0" lang="en-US" sz="1800" u="none" cap="none" strike="noStrike">
                <a:solidFill>
                  <a:srgbClr val="005496"/>
                </a:solidFill>
                <a:latin typeface="Trebuchet MS"/>
                <a:ea typeface="Trebuchet MS"/>
                <a:cs typeface="Trebuchet MS"/>
                <a:sym typeface="Trebuchet MS"/>
              </a:rPr>
              <a:t>of a use case for extreme programming would be the development of a website that has diverse functionalities.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The development team would then opt to rapidly write code for one functionality and integrate it within the website.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As each of these components are implemented, test cases would be written and used.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This constant cycle of implementation and immediate testing, known as continuous integration, forms a key part of extreme programming.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The team would ultimately be able to rapidly identify issues before other components are considered.</a:t>
            </a:r>
            <a:endParaRPr/>
          </a:p>
        </p:txBody>
      </p:sp>
      <p:pic>
        <p:nvPicPr>
          <p:cNvPr id="316" name="Google Shape;316;p51"/>
          <p:cNvPicPr preferRelativeResize="0"/>
          <p:nvPr/>
        </p:nvPicPr>
        <p:blipFill rotWithShape="1">
          <a:blip r:embed="rId3">
            <a:alphaModFix/>
          </a:blip>
          <a:srcRect b="0" l="0" r="0" t="0"/>
          <a:stretch/>
        </p:blipFill>
        <p:spPr>
          <a:xfrm>
            <a:off x="7002579" y="1930500"/>
            <a:ext cx="3807613" cy="2855710"/>
          </a:xfrm>
          <a:prstGeom prst="rect">
            <a:avLst/>
          </a:prstGeom>
          <a:noFill/>
          <a:ln>
            <a:noFill/>
          </a:ln>
          <a:effectLst>
            <a:outerShdw blurRad="292100" rotWithShape="0" algn="tl" dir="2700000" dist="139700">
              <a:srgbClr val="333333">
                <a:alpha val="64705"/>
              </a:srgbClr>
            </a:outerShdw>
          </a:effectLst>
        </p:spPr>
      </p:pic>
      <p:sp>
        <p:nvSpPr>
          <p:cNvPr id="317" name="Google Shape;317;p51"/>
          <p:cNvSpPr txBox="1"/>
          <p:nvPr/>
        </p:nvSpPr>
        <p:spPr>
          <a:xfrm>
            <a:off x="7092494" y="4786210"/>
            <a:ext cx="362778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Extreme programming in action</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Dmellas</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BY-SA 3.0</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Feature-Driven Development (FDD)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323" name="Google Shape;323;p52"/>
          <p:cNvSpPr txBox="1"/>
          <p:nvPr/>
        </p:nvSpPr>
        <p:spPr>
          <a:xfrm>
            <a:off x="677334" y="1430365"/>
            <a:ext cx="8220481" cy="36317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FF7823"/>
                </a:solidFill>
                <a:highlight>
                  <a:srgbClr val="FFFFFF"/>
                </a:highlight>
                <a:latin typeface="Trebuchet MS"/>
                <a:ea typeface="Trebuchet MS"/>
                <a:cs typeface="Trebuchet MS"/>
                <a:sym typeface="Trebuchet MS"/>
              </a:rPr>
              <a:t>Feature-driven development </a:t>
            </a:r>
            <a:r>
              <a:rPr b="0" i="0" lang="en-US" sz="2000" u="none" cap="none" strike="noStrike">
                <a:solidFill>
                  <a:srgbClr val="005496"/>
                </a:solidFill>
                <a:highlight>
                  <a:srgbClr val="FFFFFF"/>
                </a:highlight>
                <a:latin typeface="Trebuchet MS"/>
                <a:ea typeface="Trebuchet MS"/>
                <a:cs typeface="Trebuchet MS"/>
                <a:sym typeface="Trebuchet MS"/>
              </a:rPr>
              <a:t>is a software development process that focuses on </a:t>
            </a:r>
            <a:r>
              <a:rPr b="1" i="1" lang="en-US" sz="2000" u="none" cap="none" strike="noStrike">
                <a:solidFill>
                  <a:srgbClr val="005496"/>
                </a:solidFill>
                <a:highlight>
                  <a:srgbClr val="FFFFFF"/>
                </a:highlight>
                <a:latin typeface="Trebuchet MS"/>
                <a:ea typeface="Trebuchet MS"/>
                <a:cs typeface="Trebuchet MS"/>
                <a:sym typeface="Trebuchet MS"/>
              </a:rPr>
              <a:t>breaking down </a:t>
            </a:r>
            <a:r>
              <a:rPr b="0" i="0" lang="en-US" sz="2000" u="none" cap="none" strike="noStrike">
                <a:solidFill>
                  <a:srgbClr val="005496"/>
                </a:solidFill>
                <a:highlight>
                  <a:srgbClr val="FFFFFF"/>
                </a:highlight>
                <a:latin typeface="Trebuchet MS"/>
                <a:ea typeface="Trebuchet MS"/>
                <a:cs typeface="Trebuchet MS"/>
                <a:sym typeface="Trebuchet MS"/>
              </a:rPr>
              <a:t>a software system into </a:t>
            </a:r>
            <a:r>
              <a:rPr b="1" i="0" lang="en-US" sz="2000" u="none" cap="none" strike="noStrike">
                <a:solidFill>
                  <a:srgbClr val="005496"/>
                </a:solidFill>
                <a:highlight>
                  <a:srgbClr val="FFFFFF"/>
                </a:highlight>
                <a:latin typeface="Trebuchet MS"/>
                <a:ea typeface="Trebuchet MS"/>
                <a:cs typeface="Trebuchet MS"/>
                <a:sym typeface="Trebuchet MS"/>
              </a:rPr>
              <a:t>discrete, well-defined features</a:t>
            </a:r>
            <a:r>
              <a:rPr b="0" i="0" lang="en-US" sz="2000" u="none" cap="none" strike="noStrike">
                <a:solidFill>
                  <a:srgbClr val="005496"/>
                </a:solidFill>
                <a:highlight>
                  <a:srgbClr val="FFFFFF"/>
                </a:highlight>
                <a:latin typeface="Trebuchet MS"/>
                <a:ea typeface="Trebuchet MS"/>
                <a:cs typeface="Trebuchet MS"/>
                <a:sym typeface="Trebuchet MS"/>
              </a:rPr>
              <a:t>. </a:t>
            </a:r>
            <a:endParaRPr/>
          </a:p>
          <a:p>
            <a:pPr indent="0" lvl="0" marL="0" marR="0" rtl="0" algn="l">
              <a:lnSpc>
                <a:spcPct val="100000"/>
              </a:lnSpc>
              <a:spcBef>
                <a:spcPts val="1200"/>
              </a:spcBef>
              <a:spcAft>
                <a:spcPts val="0"/>
              </a:spcAft>
              <a:buNone/>
            </a:pPr>
            <a:r>
              <a:rPr b="0" i="0" lang="en-US" sz="2000" u="none" cap="none" strike="noStrike">
                <a:solidFill>
                  <a:srgbClr val="005496"/>
                </a:solidFill>
                <a:highlight>
                  <a:srgbClr val="FFFFFF"/>
                </a:highlight>
                <a:latin typeface="Trebuchet MS"/>
                <a:ea typeface="Trebuchet MS"/>
                <a:cs typeface="Trebuchet MS"/>
                <a:sym typeface="Trebuchet MS"/>
              </a:rPr>
              <a:t>That is, FDD follows a structured approach where development begins by </a:t>
            </a:r>
            <a:r>
              <a:rPr b="1" i="1" lang="en-US" sz="2000" u="none" cap="none" strike="noStrike">
                <a:solidFill>
                  <a:srgbClr val="005496"/>
                </a:solidFill>
                <a:highlight>
                  <a:srgbClr val="FFFFFF"/>
                </a:highlight>
                <a:latin typeface="Trebuchet MS"/>
                <a:ea typeface="Trebuchet MS"/>
                <a:cs typeface="Trebuchet MS"/>
                <a:sym typeface="Trebuchet MS"/>
              </a:rPr>
              <a:t>identifying</a:t>
            </a:r>
            <a:r>
              <a:rPr b="0" i="0" lang="en-US" sz="2000" u="none" cap="none" strike="noStrike">
                <a:solidFill>
                  <a:srgbClr val="005496"/>
                </a:solidFill>
                <a:highlight>
                  <a:srgbClr val="FFFFFF"/>
                </a:highlight>
                <a:latin typeface="Trebuchet MS"/>
                <a:ea typeface="Trebuchet MS"/>
                <a:cs typeface="Trebuchet MS"/>
                <a:sym typeface="Trebuchet MS"/>
              </a:rPr>
              <a:t>, </a:t>
            </a:r>
            <a:r>
              <a:rPr b="1" i="1" lang="en-US" sz="2000" u="none" cap="none" strike="noStrike">
                <a:solidFill>
                  <a:srgbClr val="005496"/>
                </a:solidFill>
                <a:highlight>
                  <a:srgbClr val="FFFFFF"/>
                </a:highlight>
                <a:latin typeface="Trebuchet MS"/>
                <a:ea typeface="Trebuchet MS"/>
                <a:cs typeface="Trebuchet MS"/>
                <a:sym typeface="Trebuchet MS"/>
              </a:rPr>
              <a:t>designing </a:t>
            </a:r>
            <a:r>
              <a:rPr b="0" i="0" lang="en-US" sz="2000" u="none" cap="none" strike="noStrike">
                <a:solidFill>
                  <a:srgbClr val="005496"/>
                </a:solidFill>
                <a:highlight>
                  <a:srgbClr val="FFFFFF"/>
                </a:highlight>
                <a:latin typeface="Trebuchet MS"/>
                <a:ea typeface="Trebuchet MS"/>
                <a:cs typeface="Trebuchet MS"/>
                <a:sym typeface="Trebuchet MS"/>
              </a:rPr>
              <a:t>and </a:t>
            </a:r>
            <a:r>
              <a:rPr b="1" i="1" lang="en-US" sz="2000" u="none" cap="none" strike="noStrike">
                <a:solidFill>
                  <a:srgbClr val="005496"/>
                </a:solidFill>
                <a:highlight>
                  <a:srgbClr val="FFFFFF"/>
                </a:highlight>
                <a:latin typeface="Trebuchet MS"/>
                <a:ea typeface="Trebuchet MS"/>
                <a:cs typeface="Trebuchet MS"/>
                <a:sym typeface="Trebuchet MS"/>
              </a:rPr>
              <a:t>implementing individual features</a:t>
            </a:r>
            <a:r>
              <a:rPr b="0" i="0" lang="en-US" sz="2000" u="none" cap="none" strike="noStrike">
                <a:solidFill>
                  <a:srgbClr val="005496"/>
                </a:solidFill>
                <a:highlight>
                  <a:srgbClr val="FFFFFF"/>
                </a:highlight>
                <a:latin typeface="Trebuchet MS"/>
                <a:ea typeface="Trebuchet MS"/>
                <a:cs typeface="Trebuchet MS"/>
                <a:sym typeface="Trebuchet MS"/>
              </a:rPr>
              <a:t> of the software. </a:t>
            </a:r>
            <a:endParaRPr/>
          </a:p>
          <a:p>
            <a:pPr indent="0" lvl="0" marL="0" marR="0" rtl="0" algn="l">
              <a:lnSpc>
                <a:spcPct val="100000"/>
              </a:lnSpc>
              <a:spcBef>
                <a:spcPts val="1200"/>
              </a:spcBef>
              <a:spcAft>
                <a:spcPts val="0"/>
              </a:spcAft>
              <a:buNone/>
            </a:pPr>
            <a:r>
              <a:rPr b="0" i="0" lang="en-US" sz="2000" u="none" cap="none" strike="noStrike">
                <a:solidFill>
                  <a:srgbClr val="005496"/>
                </a:solidFill>
                <a:highlight>
                  <a:srgbClr val="FFFFFF"/>
                </a:highlight>
                <a:latin typeface="Trebuchet MS"/>
                <a:ea typeface="Trebuchet MS"/>
                <a:cs typeface="Trebuchet MS"/>
                <a:sym typeface="Trebuchet MS"/>
              </a:rPr>
              <a:t>Each feature is thoroughly analyzed, with a detailed design being created for each feature. </a:t>
            </a:r>
            <a:endParaRPr/>
          </a:p>
          <a:p>
            <a:pPr indent="0" lvl="0" marL="0" marR="0" rtl="0" algn="l">
              <a:lnSpc>
                <a:spcPct val="100000"/>
              </a:lnSpc>
              <a:spcBef>
                <a:spcPts val="1200"/>
              </a:spcBef>
              <a:spcAft>
                <a:spcPts val="0"/>
              </a:spcAft>
              <a:buNone/>
            </a:pPr>
            <a:r>
              <a:rPr b="0" i="0" lang="en-US" sz="2000" u="none" cap="none" strike="noStrike">
                <a:solidFill>
                  <a:srgbClr val="005496"/>
                </a:solidFill>
                <a:highlight>
                  <a:srgbClr val="FFFFFF"/>
                </a:highlight>
                <a:latin typeface="Trebuchet MS"/>
                <a:ea typeface="Trebuchet MS"/>
                <a:cs typeface="Trebuchet MS"/>
                <a:sym typeface="Trebuchet MS"/>
              </a:rPr>
              <a:t>The development team would then begin implementing each of these features.  </a:t>
            </a:r>
            <a:endParaRPr b="0" i="0" sz="1400" u="none" cap="none" strike="noStrike">
              <a:solidFill>
                <a:srgbClr val="005496"/>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Feature-Driven Development (FDD)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329" name="Google Shape;329;p53"/>
          <p:cNvSpPr txBox="1"/>
          <p:nvPr/>
        </p:nvSpPr>
        <p:spPr>
          <a:xfrm>
            <a:off x="677334" y="1326490"/>
            <a:ext cx="8220481"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5496"/>
                </a:solidFill>
                <a:highlight>
                  <a:srgbClr val="FFFFFF"/>
                </a:highlight>
                <a:latin typeface="Trebuchet MS"/>
                <a:ea typeface="Trebuchet MS"/>
                <a:cs typeface="Trebuchet MS"/>
                <a:sym typeface="Trebuchet MS"/>
              </a:rPr>
              <a:t>The feature-driven development methodology is divided into the following five stages:  </a:t>
            </a:r>
            <a:endParaRPr b="0" i="0" sz="1100" u="none" cap="none" strike="noStrike">
              <a:solidFill>
                <a:srgbClr val="005496"/>
              </a:solidFill>
              <a:latin typeface="Trebuchet MS"/>
              <a:ea typeface="Trebuchet MS"/>
              <a:cs typeface="Trebuchet MS"/>
              <a:sym typeface="Trebuchet MS"/>
            </a:endParaRPr>
          </a:p>
        </p:txBody>
      </p:sp>
      <p:sp>
        <p:nvSpPr>
          <p:cNvPr id="330" name="Google Shape;330;p53"/>
          <p:cNvSpPr txBox="1"/>
          <p:nvPr/>
        </p:nvSpPr>
        <p:spPr>
          <a:xfrm>
            <a:off x="1000718" y="2138251"/>
            <a:ext cx="8273415" cy="4001095"/>
          </a:xfrm>
          <a:prstGeom prst="rect">
            <a:avLst/>
          </a:prstGeom>
          <a:noFill/>
          <a:ln>
            <a:noFill/>
          </a:ln>
        </p:spPr>
        <p:txBody>
          <a:bodyPr anchorCtr="0" anchor="t" bIns="45700" lIns="91425" spcFirstLastPara="1" rIns="91425" wrap="square" tIns="45700">
            <a:spAutoFit/>
          </a:bodyPr>
          <a:lstStyle/>
          <a:p>
            <a:pPr indent="-283464" lvl="0" marL="283464" marR="0" rtl="0" algn="l">
              <a:lnSpc>
                <a:spcPct val="100000"/>
              </a:lnSpc>
              <a:spcBef>
                <a:spcPts val="0"/>
              </a:spcBef>
              <a:spcAft>
                <a:spcPts val="0"/>
              </a:spcAft>
              <a:buClr>
                <a:srgbClr val="FF7823"/>
              </a:buClr>
              <a:buSzPts val="1800"/>
              <a:buFont typeface="Arial"/>
              <a:buChar char="•"/>
            </a:pPr>
            <a:r>
              <a:rPr b="1" i="0" lang="en-US" sz="1800" u="none" cap="none" strike="noStrike">
                <a:solidFill>
                  <a:srgbClr val="FF7823"/>
                </a:solidFill>
                <a:highlight>
                  <a:srgbClr val="FFFFFF"/>
                </a:highlight>
                <a:latin typeface="Trebuchet MS"/>
                <a:ea typeface="Trebuchet MS"/>
                <a:cs typeface="Trebuchet MS"/>
                <a:sym typeface="Trebuchet MS"/>
              </a:rPr>
              <a:t>Model or Prototype Development </a:t>
            </a:r>
            <a:r>
              <a:rPr b="0" i="0" lang="en-US" sz="1800" u="none" cap="none" strike="noStrike">
                <a:solidFill>
                  <a:srgbClr val="005496"/>
                </a:solidFill>
                <a:highlight>
                  <a:srgbClr val="FFFFFF"/>
                </a:highlight>
                <a:latin typeface="Trebuchet MS"/>
                <a:ea typeface="Trebuchet MS"/>
                <a:cs typeface="Trebuchet MS"/>
                <a:sym typeface="Trebuchet MS"/>
              </a:rPr>
              <a:t>-&gt; In this stage, the team creates a high-level design of the system’s structure.  </a:t>
            </a:r>
            <a:endParaRPr/>
          </a:p>
          <a:p>
            <a:pPr indent="-283464" lvl="0" marL="283464" marR="0" rtl="0" algn="l">
              <a:lnSpc>
                <a:spcPct val="100000"/>
              </a:lnSpc>
              <a:spcBef>
                <a:spcPts val="600"/>
              </a:spcBef>
              <a:spcAft>
                <a:spcPts val="0"/>
              </a:spcAft>
              <a:buClr>
                <a:srgbClr val="FF7823"/>
              </a:buClr>
              <a:buSzPts val="1800"/>
              <a:buFont typeface="Arial"/>
              <a:buChar char="•"/>
            </a:pPr>
            <a:r>
              <a:rPr b="1" i="0" lang="en-US" sz="1800" u="none" cap="none" strike="noStrike">
                <a:solidFill>
                  <a:srgbClr val="FF7823"/>
                </a:solidFill>
                <a:highlight>
                  <a:srgbClr val="FFFFFF"/>
                </a:highlight>
                <a:latin typeface="Trebuchet MS"/>
                <a:ea typeface="Trebuchet MS"/>
                <a:cs typeface="Trebuchet MS"/>
                <a:sym typeface="Trebuchet MS"/>
              </a:rPr>
              <a:t>Feature Identification </a:t>
            </a:r>
            <a:r>
              <a:rPr b="0" i="0" lang="en-US" sz="1800" u="none" cap="none" strike="noStrike">
                <a:solidFill>
                  <a:srgbClr val="005496"/>
                </a:solidFill>
                <a:highlight>
                  <a:srgbClr val="FFFFFF"/>
                </a:highlight>
                <a:latin typeface="Trebuchet MS"/>
                <a:ea typeface="Trebuchet MS"/>
                <a:cs typeface="Trebuchet MS"/>
                <a:sym typeface="Trebuchet MS"/>
              </a:rPr>
              <a:t>-&gt; Each feature of the system is described and considered. The result of this stage is a list of features that are to be developed.   </a:t>
            </a:r>
            <a:endParaRPr/>
          </a:p>
          <a:p>
            <a:pPr indent="-283464" lvl="0" marL="283464" marR="0" rtl="0" algn="l">
              <a:lnSpc>
                <a:spcPct val="100000"/>
              </a:lnSpc>
              <a:spcBef>
                <a:spcPts val="600"/>
              </a:spcBef>
              <a:spcAft>
                <a:spcPts val="0"/>
              </a:spcAft>
              <a:buClr>
                <a:srgbClr val="FF7823"/>
              </a:buClr>
              <a:buSzPts val="1800"/>
              <a:buFont typeface="Arial"/>
              <a:buChar char="•"/>
            </a:pPr>
            <a:r>
              <a:rPr b="1" i="0" lang="en-US" sz="1800" u="none" cap="none" strike="noStrike">
                <a:solidFill>
                  <a:srgbClr val="FF7823"/>
                </a:solidFill>
                <a:highlight>
                  <a:srgbClr val="FFFFFF"/>
                </a:highlight>
                <a:latin typeface="Trebuchet MS"/>
                <a:ea typeface="Trebuchet MS"/>
                <a:cs typeface="Trebuchet MS"/>
                <a:sym typeface="Trebuchet MS"/>
              </a:rPr>
              <a:t>Plan by Feature </a:t>
            </a:r>
            <a:r>
              <a:rPr b="0" i="0" lang="en-US" sz="1800" u="none" cap="none" strike="noStrike">
                <a:solidFill>
                  <a:srgbClr val="005496"/>
                </a:solidFill>
                <a:highlight>
                  <a:srgbClr val="FFFFFF"/>
                </a:highlight>
                <a:latin typeface="Trebuchet MS"/>
                <a:ea typeface="Trebuchet MS"/>
                <a:cs typeface="Trebuchet MS"/>
                <a:sym typeface="Trebuchet MS"/>
              </a:rPr>
              <a:t>-&gt; For each feature, the team devises a plan that outlines the design and tasks that are needed to implement the features.  </a:t>
            </a:r>
            <a:endParaRPr/>
          </a:p>
          <a:p>
            <a:pPr indent="-283464" lvl="0" marL="283464" marR="0" rtl="0" algn="l">
              <a:lnSpc>
                <a:spcPct val="100000"/>
              </a:lnSpc>
              <a:spcBef>
                <a:spcPts val="600"/>
              </a:spcBef>
              <a:spcAft>
                <a:spcPts val="0"/>
              </a:spcAft>
              <a:buClr>
                <a:srgbClr val="FF7823"/>
              </a:buClr>
              <a:buSzPts val="1800"/>
              <a:buFont typeface="Arial"/>
              <a:buChar char="•"/>
            </a:pPr>
            <a:r>
              <a:rPr b="1" i="0" lang="en-US" sz="1800" u="none" cap="none" strike="noStrike">
                <a:solidFill>
                  <a:srgbClr val="FF7823"/>
                </a:solidFill>
                <a:highlight>
                  <a:srgbClr val="FFFFFF"/>
                </a:highlight>
                <a:latin typeface="Trebuchet MS"/>
                <a:ea typeface="Trebuchet MS"/>
                <a:cs typeface="Trebuchet MS"/>
                <a:sym typeface="Trebuchet MS"/>
              </a:rPr>
              <a:t>Design by Feature </a:t>
            </a:r>
            <a:r>
              <a:rPr b="0" i="0" lang="en-US" sz="1800" u="none" cap="none" strike="noStrike">
                <a:solidFill>
                  <a:srgbClr val="005496"/>
                </a:solidFill>
                <a:highlight>
                  <a:srgbClr val="FFFFFF"/>
                </a:highlight>
                <a:latin typeface="Trebuchet MS"/>
                <a:ea typeface="Trebuchet MS"/>
                <a:cs typeface="Trebuchet MS"/>
                <a:sym typeface="Trebuchet MS"/>
              </a:rPr>
              <a:t>-&gt; Detailed designs are created for each feature. Designers and developers work collaboratively to ensure that the feature is well-designed. </a:t>
            </a:r>
            <a:endParaRPr/>
          </a:p>
          <a:p>
            <a:pPr indent="-283464" lvl="0" marL="283464" marR="0" rtl="0" algn="l">
              <a:lnSpc>
                <a:spcPct val="100000"/>
              </a:lnSpc>
              <a:spcBef>
                <a:spcPts val="600"/>
              </a:spcBef>
              <a:spcAft>
                <a:spcPts val="0"/>
              </a:spcAft>
              <a:buClr>
                <a:srgbClr val="FF7823"/>
              </a:buClr>
              <a:buSzPts val="1800"/>
              <a:buFont typeface="Arial"/>
              <a:buChar char="•"/>
            </a:pPr>
            <a:r>
              <a:rPr b="1" i="0" lang="en-US" sz="1800" u="none" cap="none" strike="noStrike">
                <a:solidFill>
                  <a:srgbClr val="FF7823"/>
                </a:solidFill>
                <a:highlight>
                  <a:srgbClr val="FFFFFF"/>
                </a:highlight>
                <a:latin typeface="Trebuchet MS"/>
                <a:ea typeface="Trebuchet MS"/>
                <a:cs typeface="Trebuchet MS"/>
                <a:sym typeface="Trebuchet MS"/>
              </a:rPr>
              <a:t>Build by Feature </a:t>
            </a:r>
            <a:r>
              <a:rPr b="0" i="0" lang="en-US" sz="1800" u="none" cap="none" strike="noStrike">
                <a:solidFill>
                  <a:srgbClr val="005496"/>
                </a:solidFill>
                <a:highlight>
                  <a:srgbClr val="FFFFFF"/>
                </a:highlight>
                <a:latin typeface="Trebuchet MS"/>
                <a:ea typeface="Trebuchet MS"/>
                <a:cs typeface="Trebuchet MS"/>
                <a:sym typeface="Trebuchet MS"/>
              </a:rPr>
              <a:t>-&gt; In this final stage, the team develops and integrates each feature into the system. This process is done per feature to provide ample room for test cases.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Feature-Driven Development (FDD)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336" name="Google Shape;336;p54"/>
          <p:cNvSpPr txBox="1"/>
          <p:nvPr/>
        </p:nvSpPr>
        <p:spPr>
          <a:xfrm>
            <a:off x="677335" y="1430365"/>
            <a:ext cx="6253552" cy="41857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7030A0"/>
                </a:solidFill>
                <a:latin typeface="Trebuchet MS"/>
                <a:ea typeface="Trebuchet MS"/>
                <a:cs typeface="Trebuchet MS"/>
                <a:sym typeface="Trebuchet MS"/>
              </a:rPr>
              <a:t>A classic example </a:t>
            </a:r>
            <a:r>
              <a:rPr b="0" i="0" lang="en-US" sz="1800" u="none" cap="none" strike="noStrike">
                <a:solidFill>
                  <a:srgbClr val="005496"/>
                </a:solidFill>
                <a:latin typeface="Trebuchet MS"/>
                <a:ea typeface="Trebuchet MS"/>
                <a:cs typeface="Trebuchet MS"/>
                <a:sym typeface="Trebuchet MS"/>
              </a:rPr>
              <a:t>of a use case for FDD would be a team seeking to develop a shopping website.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Before building the website, the team would first identify and list important features that are relevant to the project, such as the payment system, user accounts, the shopping cart and a search feature.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With each feature now being considered, the team would take one feature at a time and develop, test and deploy it.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This approach can help teams break down massive projects into simpler tasks that provide many opportunities to effectively plan and test each feature before its eventual integration into the system.  </a:t>
            </a:r>
            <a:endParaRPr/>
          </a:p>
        </p:txBody>
      </p:sp>
      <p:pic>
        <p:nvPicPr>
          <p:cNvPr id="337" name="Google Shape;337;p54"/>
          <p:cNvPicPr preferRelativeResize="0"/>
          <p:nvPr/>
        </p:nvPicPr>
        <p:blipFill rotWithShape="1">
          <a:blip r:embed="rId3">
            <a:alphaModFix/>
          </a:blip>
          <a:srcRect b="0" l="0" r="0" t="0"/>
          <a:stretch/>
        </p:blipFill>
        <p:spPr>
          <a:xfrm>
            <a:off x="7376865" y="1930500"/>
            <a:ext cx="3794539" cy="2528112"/>
          </a:xfrm>
          <a:prstGeom prst="rect">
            <a:avLst/>
          </a:prstGeom>
          <a:noFill/>
          <a:ln>
            <a:noFill/>
          </a:ln>
          <a:effectLst>
            <a:outerShdw blurRad="292100" rotWithShape="0" algn="tl" dir="2700000" dist="139700">
              <a:srgbClr val="333333">
                <a:alpha val="64705"/>
              </a:srgbClr>
            </a:outerShdw>
          </a:effectLst>
        </p:spPr>
      </p:pic>
      <p:sp>
        <p:nvSpPr>
          <p:cNvPr id="338" name="Google Shape;338;p54"/>
          <p:cNvSpPr txBox="1"/>
          <p:nvPr/>
        </p:nvSpPr>
        <p:spPr>
          <a:xfrm>
            <a:off x="7499999" y="4458612"/>
            <a:ext cx="354827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“Shopping online with bank card</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Bogdan Hoyaux / European Commission</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 4.0</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5"/>
          <p:cNvSpPr txBox="1"/>
          <p:nvPr>
            <p:ph type="title"/>
          </p:nvPr>
        </p:nvSpPr>
        <p:spPr>
          <a:xfrm>
            <a:off x="677333" y="609600"/>
            <a:ext cx="9129275"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Steps in the Program Development Cycle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344" name="Google Shape;344;p55"/>
          <p:cNvSpPr txBox="1"/>
          <p:nvPr/>
        </p:nvSpPr>
        <p:spPr>
          <a:xfrm>
            <a:off x="677334" y="1430365"/>
            <a:ext cx="7857065"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The </a:t>
            </a:r>
            <a:r>
              <a:rPr b="1" i="0" lang="en-US" sz="1800" u="none" cap="none" strike="noStrike">
                <a:solidFill>
                  <a:srgbClr val="FF7823"/>
                </a:solidFill>
                <a:latin typeface="Trebuchet MS"/>
                <a:ea typeface="Trebuchet MS"/>
                <a:cs typeface="Trebuchet MS"/>
                <a:sym typeface="Trebuchet MS"/>
              </a:rPr>
              <a:t>program development cycle</a:t>
            </a:r>
            <a:r>
              <a:rPr b="0" i="0" lang="en-US" sz="1800" u="none" cap="none" strike="noStrike">
                <a:solidFill>
                  <a:srgbClr val="005496"/>
                </a:solidFill>
                <a:latin typeface="Trebuchet MS"/>
                <a:ea typeface="Trebuchet MS"/>
                <a:cs typeface="Trebuchet MS"/>
                <a:sym typeface="Trebuchet MS"/>
              </a:rPr>
              <a:t>, also known as the </a:t>
            </a:r>
            <a:r>
              <a:rPr b="1" i="0" lang="en-US" sz="1800" u="none" cap="none" strike="noStrike">
                <a:solidFill>
                  <a:srgbClr val="FF7823"/>
                </a:solidFill>
                <a:latin typeface="Trebuchet MS"/>
                <a:ea typeface="Trebuchet MS"/>
                <a:cs typeface="Trebuchet MS"/>
                <a:sym typeface="Trebuchet MS"/>
              </a:rPr>
              <a:t>software development lifecycle (SDLC), </a:t>
            </a:r>
            <a:r>
              <a:rPr b="0" i="0" lang="en-US" sz="1800" u="none" cap="none" strike="noStrike">
                <a:solidFill>
                  <a:srgbClr val="005496"/>
                </a:solidFill>
                <a:latin typeface="Trebuchet MS"/>
                <a:ea typeface="Trebuchet MS"/>
                <a:cs typeface="Trebuchet MS"/>
                <a:sym typeface="Trebuchet MS"/>
              </a:rPr>
              <a:t>is a systematic process that provides a guide to the creation of a software system from the beginning stages to the deployment and maintenance of the product.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The SDLC often consists of six important steps that are as follows:  </a:t>
            </a:r>
            <a:endParaRPr/>
          </a:p>
        </p:txBody>
      </p:sp>
      <p:sp>
        <p:nvSpPr>
          <p:cNvPr id="345" name="Google Shape;345;p55"/>
          <p:cNvSpPr txBox="1"/>
          <p:nvPr/>
        </p:nvSpPr>
        <p:spPr>
          <a:xfrm>
            <a:off x="1209261" y="3082127"/>
            <a:ext cx="7576930" cy="276998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FF7823"/>
              </a:buClr>
              <a:buSzPts val="1926"/>
              <a:buFont typeface="Arial"/>
              <a:buAutoNum type="arabicPeriod"/>
            </a:pPr>
            <a:r>
              <a:rPr b="1" i="0" lang="en-US" sz="1800" u="none" cap="none" strike="noStrike">
                <a:solidFill>
                  <a:srgbClr val="FF7823"/>
                </a:solidFill>
                <a:latin typeface="Trebuchet MS"/>
                <a:ea typeface="Trebuchet MS"/>
                <a:cs typeface="Trebuchet MS"/>
                <a:sym typeface="Trebuchet MS"/>
              </a:rPr>
              <a:t>Analysis</a:t>
            </a:r>
            <a:r>
              <a:rPr b="0" i="0" lang="en-US" sz="1800" u="none" cap="none" strike="noStrike">
                <a:solidFill>
                  <a:srgbClr val="005496"/>
                </a:solidFill>
                <a:latin typeface="Trebuchet MS"/>
                <a:ea typeface="Trebuchet MS"/>
                <a:cs typeface="Trebuchet MS"/>
                <a:sym typeface="Trebuchet MS"/>
              </a:rPr>
              <a:t> -&gt; In this first stage, the development team and potential stakeholders begin the planning process by identifying and considering the problem at hand and how a software product could address the given problem. </a:t>
            </a:r>
            <a:br>
              <a:rPr b="0" i="0" lang="en-US" sz="1800" u="none" cap="none" strike="noStrike">
                <a:solidFill>
                  <a:srgbClr val="005496"/>
                </a:solidFill>
                <a:latin typeface="Trebuchet MS"/>
                <a:ea typeface="Trebuchet MS"/>
                <a:cs typeface="Trebuchet MS"/>
                <a:sym typeface="Trebuchet MS"/>
              </a:rPr>
            </a:br>
            <a:r>
              <a:rPr b="0" i="0" lang="en-US" sz="600" u="none" cap="none" strike="noStrike">
                <a:solidFill>
                  <a:srgbClr val="005496"/>
                </a:solidFill>
                <a:latin typeface="Trebuchet MS"/>
                <a:ea typeface="Trebuchet MS"/>
                <a:cs typeface="Trebuchet MS"/>
                <a:sym typeface="Trebuchet MS"/>
              </a:rPr>
              <a:t> </a:t>
            </a:r>
            <a:br>
              <a:rPr b="0" i="0" lang="en-US" sz="1800" u="none" cap="none" strike="noStrike">
                <a:solidFill>
                  <a:srgbClr val="005496"/>
                </a:solidFill>
                <a:latin typeface="Trebuchet MS"/>
                <a:ea typeface="Trebuchet MS"/>
                <a:cs typeface="Trebuchet MS"/>
                <a:sym typeface="Trebuchet MS"/>
              </a:rPr>
            </a:br>
            <a:r>
              <a:rPr b="0" i="0" lang="en-US" sz="1800" u="none" cap="none" strike="noStrike">
                <a:solidFill>
                  <a:srgbClr val="005496"/>
                </a:solidFill>
                <a:latin typeface="Trebuchet MS"/>
                <a:ea typeface="Trebuchet MS"/>
                <a:cs typeface="Trebuchet MS"/>
                <a:sym typeface="Trebuchet MS"/>
              </a:rPr>
              <a:t>The analysis stage primarily involves determining user requirements, establishing goals, delegating roles and providing a roadmap for the development of the product. </a:t>
            </a:r>
            <a:br>
              <a:rPr b="0" i="0" lang="en-US" sz="1800" u="none" cap="none" strike="noStrike">
                <a:solidFill>
                  <a:srgbClr val="005496"/>
                </a:solidFill>
                <a:latin typeface="Trebuchet MS"/>
                <a:ea typeface="Trebuchet MS"/>
                <a:cs typeface="Trebuchet MS"/>
                <a:sym typeface="Trebuchet MS"/>
              </a:rPr>
            </a:br>
            <a:r>
              <a:rPr b="0" i="0" lang="en-US" sz="600" u="none" cap="none" strike="noStrike">
                <a:solidFill>
                  <a:srgbClr val="005496"/>
                </a:solidFill>
                <a:latin typeface="Trebuchet MS"/>
                <a:ea typeface="Trebuchet MS"/>
                <a:cs typeface="Trebuchet MS"/>
                <a:sym typeface="Trebuchet MS"/>
              </a:rPr>
              <a:t> </a:t>
            </a:r>
            <a:br>
              <a:rPr b="0" i="0" lang="en-US" sz="1800" u="none" cap="none" strike="noStrike">
                <a:solidFill>
                  <a:srgbClr val="005496"/>
                </a:solidFill>
                <a:latin typeface="Trebuchet MS"/>
                <a:ea typeface="Trebuchet MS"/>
                <a:cs typeface="Trebuchet MS"/>
                <a:sym typeface="Trebuchet MS"/>
              </a:rPr>
            </a:br>
            <a:r>
              <a:rPr b="0" i="0" lang="en-US" sz="1800" u="none" cap="none" strike="noStrike">
                <a:solidFill>
                  <a:srgbClr val="005496"/>
                </a:solidFill>
                <a:latin typeface="Trebuchet MS"/>
                <a:ea typeface="Trebuchet MS"/>
                <a:cs typeface="Trebuchet MS"/>
                <a:sym typeface="Trebuchet MS"/>
              </a:rPr>
              <a:t>This stage is indispensable, for the base and direction of the project are established here.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6"/>
          <p:cNvSpPr txBox="1"/>
          <p:nvPr>
            <p:ph type="title"/>
          </p:nvPr>
        </p:nvSpPr>
        <p:spPr>
          <a:xfrm>
            <a:off x="677333" y="609600"/>
            <a:ext cx="9129275"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Steps in the Program Development Cycle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351" name="Google Shape;351;p56"/>
          <p:cNvSpPr txBox="1"/>
          <p:nvPr/>
        </p:nvSpPr>
        <p:spPr>
          <a:xfrm>
            <a:off x="677334" y="1430365"/>
            <a:ext cx="5643953" cy="3600986"/>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FF7823"/>
              </a:buClr>
              <a:buSzPts val="1926"/>
              <a:buFont typeface="Arial"/>
              <a:buAutoNum type="arabicPeriod" startAt="2"/>
            </a:pPr>
            <a:r>
              <a:rPr b="1" i="0" lang="en-US" sz="1800" u="none" cap="none" strike="noStrike">
                <a:solidFill>
                  <a:srgbClr val="FF7823"/>
                </a:solidFill>
                <a:highlight>
                  <a:srgbClr val="FFFFFF"/>
                </a:highlight>
                <a:latin typeface="Trebuchet MS"/>
                <a:ea typeface="Trebuchet MS"/>
                <a:cs typeface="Trebuchet MS"/>
                <a:sym typeface="Trebuchet MS"/>
              </a:rPr>
              <a:t>Design</a:t>
            </a:r>
            <a:r>
              <a:rPr b="0" i="0" lang="en-US" sz="1800" u="none" cap="none" strike="noStrike">
                <a:solidFill>
                  <a:srgbClr val="005496"/>
                </a:solidFill>
                <a:highlight>
                  <a:srgbClr val="FFFFFF"/>
                </a:highlight>
                <a:latin typeface="Trebuchet MS"/>
                <a:ea typeface="Trebuchet MS"/>
                <a:cs typeface="Trebuchet MS"/>
                <a:sym typeface="Trebuchet MS"/>
              </a:rPr>
              <a:t> -&gt; The design phase takes the initial ideas gathered during the analysis stage and expands upon them by spurring the creation of a vision for the software product’s structure.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600" u="none" cap="none" strike="noStrike">
                <a:solidFill>
                  <a:srgbClr val="005496"/>
                </a:solidFill>
                <a:highlight>
                  <a:srgbClr val="FFFFFF"/>
                </a:highlight>
                <a:latin typeface="Trebuchet MS"/>
                <a:ea typeface="Trebuchet MS"/>
                <a:cs typeface="Trebuchet MS"/>
                <a:sym typeface="Trebuchet MS"/>
              </a:rPr>
              <a:t>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This structure includes features such as data structures to be used, user navigation and other components of the system that are deemed key for the success of the product’s development.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600" u="none" cap="none" strike="noStrike">
                <a:solidFill>
                  <a:srgbClr val="005496"/>
                </a:solidFill>
                <a:highlight>
                  <a:srgbClr val="FFFFFF"/>
                </a:highlight>
                <a:latin typeface="Trebuchet MS"/>
                <a:ea typeface="Trebuchet MS"/>
                <a:cs typeface="Trebuchet MS"/>
                <a:sym typeface="Trebuchet MS"/>
              </a:rPr>
              <a:t>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In essence, the team focuses on planning for each part of the system and how it is to be developed in accordance with the requirements of the project.  </a:t>
            </a:r>
            <a:endParaRPr/>
          </a:p>
        </p:txBody>
      </p:sp>
      <p:pic>
        <p:nvPicPr>
          <p:cNvPr id="352" name="Google Shape;352;p56"/>
          <p:cNvPicPr preferRelativeResize="0"/>
          <p:nvPr/>
        </p:nvPicPr>
        <p:blipFill rotWithShape="1">
          <a:blip r:embed="rId3">
            <a:alphaModFix/>
          </a:blip>
          <a:srcRect b="0" l="0" r="0" t="0"/>
          <a:stretch/>
        </p:blipFill>
        <p:spPr>
          <a:xfrm>
            <a:off x="7025019" y="1928322"/>
            <a:ext cx="3916593" cy="2609430"/>
          </a:xfrm>
          <a:prstGeom prst="rect">
            <a:avLst/>
          </a:prstGeom>
          <a:noFill/>
          <a:ln>
            <a:noFill/>
          </a:ln>
          <a:effectLst>
            <a:outerShdw blurRad="292100" rotWithShape="0" algn="tl" dir="2700000" dist="139700">
              <a:srgbClr val="333333">
                <a:alpha val="64705"/>
              </a:srgbClr>
            </a:outerShdw>
          </a:effectLst>
        </p:spPr>
      </p:pic>
      <p:sp>
        <p:nvSpPr>
          <p:cNvPr id="353" name="Google Shape;353;p56"/>
          <p:cNvSpPr txBox="1"/>
          <p:nvPr/>
        </p:nvSpPr>
        <p:spPr>
          <a:xfrm>
            <a:off x="8160025" y="4535573"/>
            <a:ext cx="164658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Pencil-typography-black-design</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
          <p:cNvSpPr txBox="1"/>
          <p:nvPr>
            <p:ph type="title"/>
          </p:nvPr>
        </p:nvSpPr>
        <p:spPr>
          <a:xfrm>
            <a:off x="677334" y="609600"/>
            <a:ext cx="8781130"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600"/>
              <a:buFont typeface="Trebuchet MS"/>
              <a:buNone/>
            </a:pPr>
            <a:r>
              <a:rPr b="1" lang="en-US">
                <a:solidFill>
                  <a:srgbClr val="005496"/>
                </a:solidFill>
              </a:rPr>
              <a:t>Focus Question</a:t>
            </a:r>
            <a:endParaRPr/>
          </a:p>
        </p:txBody>
      </p:sp>
      <p:sp>
        <p:nvSpPr>
          <p:cNvPr id="167" name="Google Shape;167;p2"/>
          <p:cNvSpPr txBox="1"/>
          <p:nvPr>
            <p:ph idx="1" type="body"/>
          </p:nvPr>
        </p:nvSpPr>
        <p:spPr>
          <a:xfrm>
            <a:off x="1425146" y="3162799"/>
            <a:ext cx="7285500" cy="12684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240"/>
              <a:buNone/>
            </a:pPr>
            <a:r>
              <a:rPr lang="en-US" sz="2800">
                <a:solidFill>
                  <a:srgbClr val="FF7823"/>
                </a:solidFill>
              </a:rPr>
              <a:t>How can we use software development processes to build projects?</a:t>
            </a:r>
            <a:endParaRPr/>
          </a:p>
        </p:txBody>
      </p:sp>
      <p:sp>
        <p:nvSpPr>
          <p:cNvPr id="168" name="Google Shape;168;p2"/>
          <p:cNvSpPr txBox="1"/>
          <p:nvPr/>
        </p:nvSpPr>
        <p:spPr>
          <a:xfrm>
            <a:off x="1133400" y="1302125"/>
            <a:ext cx="8325000" cy="1456769"/>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rgbClr val="005496"/>
              </a:buClr>
              <a:buSzPts val="1800"/>
              <a:buFont typeface="Trebuchet MS"/>
              <a:buChar char="●"/>
            </a:pPr>
            <a:r>
              <a:rPr b="0" i="0" lang="en-US" sz="1800" u="none" cap="none" strike="noStrike">
                <a:solidFill>
                  <a:srgbClr val="005496"/>
                </a:solidFill>
                <a:latin typeface="Trebuchet MS"/>
                <a:ea typeface="Trebuchet MS"/>
                <a:cs typeface="Trebuchet MS"/>
                <a:sym typeface="Trebuchet MS"/>
              </a:rPr>
              <a:t>By the end of this lesson, students should be able to explain and apply the key components of pursuing a software development project.</a:t>
            </a:r>
            <a:endParaRPr b="0" i="0" sz="1800" u="none" cap="none" strike="noStrike">
              <a:solidFill>
                <a:srgbClr val="005496"/>
              </a:solidFill>
              <a:latin typeface="Trebuchet MS"/>
              <a:ea typeface="Trebuchet MS"/>
              <a:cs typeface="Trebuchet MS"/>
              <a:sym typeface="Trebuchet MS"/>
            </a:endParaRPr>
          </a:p>
          <a:p>
            <a:pPr indent="-342900" lvl="0" marL="457200" marR="0" rtl="0" algn="l">
              <a:lnSpc>
                <a:spcPct val="100000"/>
              </a:lnSpc>
              <a:spcBef>
                <a:spcPts val="1000"/>
              </a:spcBef>
              <a:spcAft>
                <a:spcPts val="1000"/>
              </a:spcAft>
              <a:buClr>
                <a:srgbClr val="005496"/>
              </a:buClr>
              <a:buSzPts val="1800"/>
              <a:buFont typeface="Trebuchet MS"/>
              <a:buChar char="●"/>
            </a:pPr>
            <a:r>
              <a:rPr b="0" i="0" lang="en-US" sz="1800" u="none" cap="none" strike="noStrike">
                <a:solidFill>
                  <a:srgbClr val="005496"/>
                </a:solidFill>
                <a:latin typeface="Trebuchet MS"/>
                <a:ea typeface="Trebuchet MS"/>
                <a:cs typeface="Trebuchet MS"/>
                <a:sym typeface="Trebuchet MS"/>
              </a:rPr>
              <a:t>This includes control methodologies, major steps, documentation types, and version control.</a:t>
            </a:r>
            <a:endParaRPr b="0" i="0" sz="1800" u="none" cap="none" strike="noStrike">
              <a:solidFill>
                <a:srgbClr val="005496"/>
              </a:solidFill>
              <a:latin typeface="Trebuchet MS"/>
              <a:ea typeface="Trebuchet MS"/>
              <a:cs typeface="Trebuchet MS"/>
              <a:sym typeface="Trebuchet MS"/>
            </a:endParaRPr>
          </a:p>
        </p:txBody>
      </p:sp>
      <p:sp>
        <p:nvSpPr>
          <p:cNvPr id="169" name="Google Shape;169;p2"/>
          <p:cNvSpPr txBox="1"/>
          <p:nvPr/>
        </p:nvSpPr>
        <p:spPr>
          <a:xfrm>
            <a:off x="1425146" y="4635069"/>
            <a:ext cx="7869000"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B050"/>
                </a:solidFill>
                <a:latin typeface="Trebuchet MS"/>
                <a:ea typeface="Trebuchet MS"/>
                <a:cs typeface="Trebuchet MS"/>
                <a:sym typeface="Trebuchet MS"/>
              </a:rPr>
              <a:t>Discuss and answer the above question with those around you.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7"/>
          <p:cNvSpPr txBox="1"/>
          <p:nvPr>
            <p:ph type="title"/>
          </p:nvPr>
        </p:nvSpPr>
        <p:spPr>
          <a:xfrm>
            <a:off x="677333" y="609600"/>
            <a:ext cx="9129275"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Steps in the Program Development Cycle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359" name="Google Shape;359;p57"/>
          <p:cNvSpPr txBox="1"/>
          <p:nvPr/>
        </p:nvSpPr>
        <p:spPr>
          <a:xfrm>
            <a:off x="677335" y="1430365"/>
            <a:ext cx="8400404" cy="5016758"/>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FF7823"/>
              </a:buClr>
              <a:buSzPts val="1926"/>
              <a:buFont typeface="Arial"/>
              <a:buAutoNum type="arabicPeriod" startAt="3"/>
            </a:pPr>
            <a:r>
              <a:rPr b="1" i="0" lang="en-US" sz="1800" u="none" cap="none" strike="noStrike">
                <a:solidFill>
                  <a:srgbClr val="FF7823"/>
                </a:solidFill>
                <a:highlight>
                  <a:srgbClr val="FFFFFF"/>
                </a:highlight>
                <a:latin typeface="Trebuchet MS"/>
                <a:ea typeface="Trebuchet MS"/>
                <a:cs typeface="Trebuchet MS"/>
                <a:sym typeface="Trebuchet MS"/>
              </a:rPr>
              <a:t>Implementation</a:t>
            </a:r>
            <a:r>
              <a:rPr b="0" i="0" lang="en-US" sz="1800" u="none" cap="none" strike="noStrike">
                <a:solidFill>
                  <a:srgbClr val="005496"/>
                </a:solidFill>
                <a:highlight>
                  <a:srgbClr val="FFFFFF"/>
                </a:highlight>
                <a:latin typeface="Trebuchet MS"/>
                <a:ea typeface="Trebuchet MS"/>
                <a:cs typeface="Trebuchet MS"/>
                <a:sym typeface="Trebuchet MS"/>
              </a:rPr>
              <a:t> -&gt; After the design has been completed, the team begins to write the code for the software system in accordance with the requirements outlined in previous steps.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600" u="none" cap="none" strike="noStrike">
                <a:solidFill>
                  <a:srgbClr val="005496"/>
                </a:solidFill>
                <a:highlight>
                  <a:srgbClr val="FFFFFF"/>
                </a:highlight>
                <a:latin typeface="Trebuchet MS"/>
                <a:ea typeface="Trebuchet MS"/>
                <a:cs typeface="Trebuchet MS"/>
                <a:sym typeface="Trebuchet MS"/>
              </a:rPr>
              <a:t>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More specifically, this step involves integrating system components and implementing the functionality of the software. </a:t>
            </a:r>
            <a:endParaRPr/>
          </a:p>
          <a:p>
            <a:pPr indent="-457200" lvl="0" marL="457200" marR="0" rtl="0" algn="l">
              <a:lnSpc>
                <a:spcPct val="100000"/>
              </a:lnSpc>
              <a:spcBef>
                <a:spcPts val="1200"/>
              </a:spcBef>
              <a:spcAft>
                <a:spcPts val="0"/>
              </a:spcAft>
              <a:buClr>
                <a:srgbClr val="FF7823"/>
              </a:buClr>
              <a:buSzPts val="1926"/>
              <a:buFont typeface="Arial"/>
              <a:buAutoNum type="arabicPeriod" startAt="3"/>
            </a:pPr>
            <a:r>
              <a:rPr b="1" i="0" lang="en-US" sz="1800" u="none" cap="none" strike="noStrike">
                <a:solidFill>
                  <a:srgbClr val="FF7823"/>
                </a:solidFill>
                <a:highlight>
                  <a:srgbClr val="FFFFFF"/>
                </a:highlight>
                <a:latin typeface="Trebuchet MS"/>
                <a:ea typeface="Trebuchet MS"/>
                <a:cs typeface="Trebuchet MS"/>
                <a:sym typeface="Trebuchet MS"/>
              </a:rPr>
              <a:t>Testing</a:t>
            </a:r>
            <a:r>
              <a:rPr b="0" i="0" lang="en-US" sz="1800" u="none" cap="none" strike="noStrike">
                <a:solidFill>
                  <a:srgbClr val="005496"/>
                </a:solidFill>
                <a:highlight>
                  <a:srgbClr val="FFFFFF"/>
                </a:highlight>
                <a:latin typeface="Trebuchet MS"/>
                <a:ea typeface="Trebuchet MS"/>
                <a:cs typeface="Trebuchet MS"/>
                <a:sym typeface="Trebuchet MS"/>
              </a:rPr>
              <a:t> -&gt; Creating test cases for software components is an extremely important task in any project, for it provides teams with the chance to evaluate the software that they developed.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600" u="none" cap="none" strike="noStrike">
                <a:solidFill>
                  <a:srgbClr val="005496"/>
                </a:solidFill>
                <a:highlight>
                  <a:srgbClr val="FFFFFF"/>
                </a:highlight>
                <a:latin typeface="Trebuchet MS"/>
                <a:ea typeface="Trebuchet MS"/>
                <a:cs typeface="Trebuchet MS"/>
                <a:sym typeface="Trebuchet MS"/>
              </a:rPr>
              <a:t>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This step therefore involves the identification and elimination of any possible errors or shortcomings in logic that may have occurred during the previous step.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600" u="none" cap="none" strike="noStrike">
                <a:solidFill>
                  <a:srgbClr val="005496"/>
                </a:solidFill>
                <a:highlight>
                  <a:srgbClr val="FFFFFF"/>
                </a:highlight>
                <a:latin typeface="Trebuchet MS"/>
                <a:ea typeface="Trebuchet MS"/>
                <a:cs typeface="Trebuchet MS"/>
                <a:sym typeface="Trebuchet MS"/>
              </a:rPr>
              <a:t>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This step also involves various types of testing that will be covered in greater detail in a later module, such as unit testing and user acceptance testing.  </a:t>
            </a:r>
            <a:endParaRPr/>
          </a:p>
          <a:p>
            <a:pPr indent="-334899" lvl="0" marL="457200" marR="0" rtl="0" algn="l">
              <a:lnSpc>
                <a:spcPct val="100000"/>
              </a:lnSpc>
              <a:spcBef>
                <a:spcPts val="1200"/>
              </a:spcBef>
              <a:spcAft>
                <a:spcPts val="0"/>
              </a:spcAft>
              <a:buClr>
                <a:srgbClr val="FF7823"/>
              </a:buClr>
              <a:buSzPts val="1926"/>
              <a:buFont typeface="Arial"/>
              <a:buNone/>
            </a:pPr>
            <a:r>
              <a:t/>
            </a:r>
            <a:endParaRPr b="0" i="0" sz="1800" u="none" cap="none" strike="noStrike">
              <a:solidFill>
                <a:srgbClr val="005496"/>
              </a:solidFill>
              <a:highlight>
                <a:srgbClr val="FFFFFF"/>
              </a:highlight>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8"/>
          <p:cNvSpPr txBox="1"/>
          <p:nvPr>
            <p:ph type="title"/>
          </p:nvPr>
        </p:nvSpPr>
        <p:spPr>
          <a:xfrm>
            <a:off x="677333" y="609600"/>
            <a:ext cx="9129275"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Steps in the Program Development Cycle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365" name="Google Shape;365;p58"/>
          <p:cNvSpPr txBox="1"/>
          <p:nvPr/>
        </p:nvSpPr>
        <p:spPr>
          <a:xfrm>
            <a:off x="677333" y="1430365"/>
            <a:ext cx="7923327" cy="2215991"/>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FF7823"/>
              </a:buClr>
              <a:buSzPts val="1926"/>
              <a:buFont typeface="Arial"/>
              <a:buAutoNum type="arabicPeriod" startAt="5"/>
            </a:pPr>
            <a:r>
              <a:rPr b="1" i="0" lang="en-US" sz="1800" u="none" cap="none" strike="noStrike">
                <a:solidFill>
                  <a:srgbClr val="FF7823"/>
                </a:solidFill>
                <a:highlight>
                  <a:srgbClr val="FFFFFF"/>
                </a:highlight>
                <a:latin typeface="Trebuchet MS"/>
                <a:ea typeface="Trebuchet MS"/>
                <a:cs typeface="Trebuchet MS"/>
                <a:sym typeface="Trebuchet MS"/>
              </a:rPr>
              <a:t>Deployment</a:t>
            </a:r>
            <a:r>
              <a:rPr b="0" i="0" lang="en-US" sz="1800" u="none" cap="none" strike="noStrike">
                <a:solidFill>
                  <a:srgbClr val="005496"/>
                </a:solidFill>
                <a:highlight>
                  <a:srgbClr val="FFFFFF"/>
                </a:highlight>
                <a:latin typeface="Trebuchet MS"/>
                <a:ea typeface="Trebuchet MS"/>
                <a:cs typeface="Trebuchet MS"/>
                <a:sym typeface="Trebuchet MS"/>
              </a:rPr>
              <a:t> -&gt; After the system is thoroughly tested and is deemed deployable, the team moves on to this step.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600" u="none" cap="none" strike="noStrike">
                <a:solidFill>
                  <a:srgbClr val="005496"/>
                </a:solidFill>
                <a:highlight>
                  <a:srgbClr val="FFFFFF"/>
                </a:highlight>
                <a:latin typeface="Trebuchet MS"/>
                <a:ea typeface="Trebuchet MS"/>
                <a:cs typeface="Trebuchet MS"/>
                <a:sym typeface="Trebuchet MS"/>
              </a:rPr>
              <a:t>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In essence, “deploying” a software product means making the product available for users.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600" u="none" cap="none" strike="noStrike">
                <a:solidFill>
                  <a:srgbClr val="005496"/>
                </a:solidFill>
                <a:highlight>
                  <a:srgbClr val="FFFFFF"/>
                </a:highlight>
                <a:latin typeface="Trebuchet MS"/>
                <a:ea typeface="Trebuchet MS"/>
                <a:cs typeface="Trebuchet MS"/>
                <a:sym typeface="Trebuchet MS"/>
              </a:rPr>
              <a:t> </a:t>
            </a:r>
            <a:br>
              <a:rPr b="0" i="0" lang="en-US" sz="1800" u="none" cap="none" strike="noStrike">
                <a:solidFill>
                  <a:srgbClr val="005496"/>
                </a:solidFill>
                <a:highlight>
                  <a:srgbClr val="FFFFFF"/>
                </a:highlight>
                <a:latin typeface="Trebuchet MS"/>
                <a:ea typeface="Trebuchet MS"/>
                <a:cs typeface="Trebuchet MS"/>
                <a:sym typeface="Trebuchet MS"/>
              </a:rPr>
            </a:br>
            <a:r>
              <a:rPr b="0" i="0" lang="en-US" sz="1800" u="none" cap="none" strike="noStrike">
                <a:solidFill>
                  <a:srgbClr val="005496"/>
                </a:solidFill>
                <a:highlight>
                  <a:srgbClr val="FFFFFF"/>
                </a:highlight>
                <a:latin typeface="Trebuchet MS"/>
                <a:ea typeface="Trebuchet MS"/>
                <a:cs typeface="Trebuchet MS"/>
                <a:sym typeface="Trebuchet MS"/>
              </a:rPr>
              <a:t>Deployment can be performed through various means that will depend on the nature and goals of the project, such as deployment to a local machine or to a mobile device.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9"/>
          <p:cNvSpPr txBox="1"/>
          <p:nvPr>
            <p:ph type="title"/>
          </p:nvPr>
        </p:nvSpPr>
        <p:spPr>
          <a:xfrm>
            <a:off x="677333" y="609600"/>
            <a:ext cx="9129275"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Steps in the Program Development Cycle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371" name="Google Shape;371;p59"/>
          <p:cNvSpPr txBox="1"/>
          <p:nvPr/>
        </p:nvSpPr>
        <p:spPr>
          <a:xfrm>
            <a:off x="677335" y="1430365"/>
            <a:ext cx="8360648" cy="2769989"/>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FF7823"/>
              </a:buClr>
              <a:buSzPts val="1926"/>
              <a:buFont typeface="Arial"/>
              <a:buAutoNum type="arabicPeriod" startAt="6"/>
            </a:pPr>
            <a:r>
              <a:rPr b="1" i="0" lang="en-US" sz="1800" u="none" cap="none" strike="noStrike">
                <a:solidFill>
                  <a:srgbClr val="FF7823"/>
                </a:solidFill>
                <a:latin typeface="Trebuchet MS"/>
                <a:ea typeface="Trebuchet MS"/>
                <a:cs typeface="Trebuchet MS"/>
                <a:sym typeface="Trebuchet MS"/>
              </a:rPr>
              <a:t>Maintenance</a:t>
            </a:r>
            <a:r>
              <a:rPr b="0" i="0" lang="en-US" sz="1800" u="none" cap="none" strike="noStrike">
                <a:solidFill>
                  <a:srgbClr val="005496"/>
                </a:solidFill>
                <a:latin typeface="Trebuchet MS"/>
                <a:ea typeface="Trebuchet MS"/>
                <a:cs typeface="Trebuchet MS"/>
                <a:sym typeface="Trebuchet MS"/>
              </a:rPr>
              <a:t> -&gt; While the deployment step signals that the product is finished, it does not mean that the team simply moves on to developing another product. </a:t>
            </a:r>
            <a:br>
              <a:rPr b="0" i="0" lang="en-US" sz="1800" u="none" cap="none" strike="noStrike">
                <a:solidFill>
                  <a:srgbClr val="005496"/>
                </a:solidFill>
                <a:latin typeface="Trebuchet MS"/>
                <a:ea typeface="Trebuchet MS"/>
                <a:cs typeface="Trebuchet MS"/>
                <a:sym typeface="Trebuchet MS"/>
              </a:rPr>
            </a:br>
            <a:r>
              <a:rPr b="0" i="0" lang="en-US" sz="600" u="none" cap="none" strike="noStrike">
                <a:solidFill>
                  <a:srgbClr val="005496"/>
                </a:solidFill>
                <a:latin typeface="Trebuchet MS"/>
                <a:ea typeface="Trebuchet MS"/>
                <a:cs typeface="Trebuchet MS"/>
                <a:sym typeface="Trebuchet MS"/>
              </a:rPr>
              <a:t> </a:t>
            </a:r>
            <a:br>
              <a:rPr b="0" i="0" lang="en-US" sz="1800" u="none" cap="none" strike="noStrike">
                <a:solidFill>
                  <a:srgbClr val="005496"/>
                </a:solidFill>
                <a:latin typeface="Trebuchet MS"/>
                <a:ea typeface="Trebuchet MS"/>
                <a:cs typeface="Trebuchet MS"/>
                <a:sym typeface="Trebuchet MS"/>
              </a:rPr>
            </a:br>
            <a:r>
              <a:rPr b="0" i="0" lang="en-US" sz="1800" u="none" cap="none" strike="noStrike">
                <a:solidFill>
                  <a:srgbClr val="005496"/>
                </a:solidFill>
                <a:latin typeface="Trebuchet MS"/>
                <a:ea typeface="Trebuchet MS"/>
                <a:cs typeface="Trebuchet MS"/>
                <a:sym typeface="Trebuchet MS"/>
              </a:rPr>
              <a:t>After deployment, the software needs to be continuously supported through updates that fix bugs and other issues based on direct user feedback. </a:t>
            </a:r>
            <a:br>
              <a:rPr b="0" i="0" lang="en-US" sz="1800" u="none" cap="none" strike="noStrike">
                <a:solidFill>
                  <a:srgbClr val="005496"/>
                </a:solidFill>
                <a:latin typeface="Trebuchet MS"/>
                <a:ea typeface="Trebuchet MS"/>
                <a:cs typeface="Trebuchet MS"/>
                <a:sym typeface="Trebuchet MS"/>
              </a:rPr>
            </a:br>
            <a:r>
              <a:rPr b="0" i="0" lang="en-US" sz="600" u="none" cap="none" strike="noStrike">
                <a:solidFill>
                  <a:srgbClr val="005496"/>
                </a:solidFill>
                <a:latin typeface="Trebuchet MS"/>
                <a:ea typeface="Trebuchet MS"/>
                <a:cs typeface="Trebuchet MS"/>
                <a:sym typeface="Trebuchet MS"/>
              </a:rPr>
              <a:t> </a:t>
            </a:r>
            <a:br>
              <a:rPr b="0" i="0" lang="en-US" sz="1800" u="none" cap="none" strike="noStrike">
                <a:solidFill>
                  <a:srgbClr val="005496"/>
                </a:solidFill>
                <a:latin typeface="Trebuchet MS"/>
                <a:ea typeface="Trebuchet MS"/>
                <a:cs typeface="Trebuchet MS"/>
                <a:sym typeface="Trebuchet MS"/>
              </a:rPr>
            </a:br>
            <a:r>
              <a:rPr b="0" i="0" lang="en-US" sz="1800" u="none" cap="none" strike="noStrike">
                <a:solidFill>
                  <a:srgbClr val="005496"/>
                </a:solidFill>
                <a:latin typeface="Trebuchet MS"/>
                <a:ea typeface="Trebuchet MS"/>
                <a:cs typeface="Trebuchet MS"/>
                <a:sym typeface="Trebuchet MS"/>
              </a:rPr>
              <a:t>This step in itself can be considered to be a cycle, as software products can continue to be supported for many years if they are a commercial success.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0"/>
          <p:cNvSpPr txBox="1"/>
          <p:nvPr>
            <p:ph type="title"/>
          </p:nvPr>
        </p:nvSpPr>
        <p:spPr>
          <a:xfrm>
            <a:off x="677333" y="609600"/>
            <a:ext cx="9129275"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Documentation Types Used in the Program Development Cycle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377" name="Google Shape;377;p60"/>
          <p:cNvSpPr txBox="1"/>
          <p:nvPr/>
        </p:nvSpPr>
        <p:spPr>
          <a:xfrm>
            <a:off x="677333" y="1939435"/>
            <a:ext cx="8360648" cy="38779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FF7823"/>
                </a:solidFill>
                <a:latin typeface="Trebuchet MS"/>
                <a:ea typeface="Trebuchet MS"/>
                <a:cs typeface="Trebuchet MS"/>
                <a:sym typeface="Trebuchet MS"/>
              </a:rPr>
              <a:t>Documentation</a:t>
            </a:r>
            <a:r>
              <a:rPr b="0" i="0" lang="en-US" sz="1800" u="none" cap="none" strike="noStrike">
                <a:solidFill>
                  <a:srgbClr val="005496"/>
                </a:solidFill>
                <a:latin typeface="Trebuchet MS"/>
                <a:ea typeface="Trebuchet MS"/>
                <a:cs typeface="Trebuchet MS"/>
                <a:sym typeface="Trebuchet MS"/>
              </a:rPr>
              <a:t> provides a clear and organized way of recording the project’s needs, general design, test cases and other information that may be useful for anyone who uses the product in the future.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As such, documentation is often considered to be a core component of the program development cycle, owing to its importance as a “</a:t>
            </a:r>
            <a:r>
              <a:rPr b="1" i="1" lang="en-US" sz="1800" u="none" cap="none" strike="noStrike">
                <a:solidFill>
                  <a:srgbClr val="005496"/>
                </a:solidFill>
                <a:latin typeface="Trebuchet MS"/>
                <a:ea typeface="Trebuchet MS"/>
                <a:cs typeface="Trebuchet MS"/>
                <a:sym typeface="Trebuchet MS"/>
              </a:rPr>
              <a:t>record-keeping</a:t>
            </a:r>
            <a:r>
              <a:rPr b="0" i="0" lang="en-US" sz="1800" u="none" cap="none" strike="noStrike">
                <a:solidFill>
                  <a:srgbClr val="005496"/>
                </a:solidFill>
                <a:latin typeface="Trebuchet MS"/>
                <a:ea typeface="Trebuchet MS"/>
                <a:cs typeface="Trebuchet MS"/>
                <a:sym typeface="Trebuchet MS"/>
              </a:rPr>
              <a:t>” feature that keeps track of the development team’s interaction with the developing product.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Some of the most important documentation types used in the program development cycle are described in the following slides.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Before continuing, it is important to know that all software documentation types are divided into two main categories: </a:t>
            </a:r>
            <a:r>
              <a:rPr b="1" i="0" lang="en-US" sz="1800" u="none" cap="none" strike="noStrike">
                <a:solidFill>
                  <a:srgbClr val="FF7823"/>
                </a:solidFill>
                <a:latin typeface="Trebuchet MS"/>
                <a:ea typeface="Trebuchet MS"/>
                <a:cs typeface="Trebuchet MS"/>
                <a:sym typeface="Trebuchet MS"/>
              </a:rPr>
              <a:t>product documentation </a:t>
            </a:r>
            <a:r>
              <a:rPr b="0" i="0" lang="en-US" sz="1800" u="none" cap="none" strike="noStrike">
                <a:solidFill>
                  <a:srgbClr val="005496"/>
                </a:solidFill>
                <a:latin typeface="Trebuchet MS"/>
                <a:ea typeface="Trebuchet MS"/>
                <a:cs typeface="Trebuchet MS"/>
                <a:sym typeface="Trebuchet MS"/>
              </a:rPr>
              <a:t>and </a:t>
            </a:r>
            <a:r>
              <a:rPr b="1" i="0" lang="en-US" sz="1800" u="none" cap="none" strike="noStrike">
                <a:solidFill>
                  <a:srgbClr val="FF7823"/>
                </a:solidFill>
                <a:latin typeface="Trebuchet MS"/>
                <a:ea typeface="Trebuchet MS"/>
                <a:cs typeface="Trebuchet MS"/>
                <a:sym typeface="Trebuchet MS"/>
              </a:rPr>
              <a:t>process documentation</a:t>
            </a:r>
            <a:r>
              <a:rPr b="0" i="0" lang="en-US" sz="1800" u="none" cap="none" strike="noStrike">
                <a:solidFill>
                  <a:srgbClr val="005496"/>
                </a:solidFill>
                <a:latin typeface="Trebuchet MS"/>
                <a:ea typeface="Trebuchet MS"/>
                <a:cs typeface="Trebuchet MS"/>
                <a:sym typeface="Trebuchet MS"/>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1"/>
          <p:cNvSpPr txBox="1"/>
          <p:nvPr>
            <p:ph type="title"/>
          </p:nvPr>
        </p:nvSpPr>
        <p:spPr>
          <a:xfrm>
            <a:off x="677333" y="609600"/>
            <a:ext cx="9129275"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Product Documentation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383" name="Google Shape;383;p61"/>
          <p:cNvSpPr txBox="1"/>
          <p:nvPr/>
        </p:nvSpPr>
        <p:spPr>
          <a:xfrm>
            <a:off x="677333" y="1336119"/>
            <a:ext cx="8360648" cy="29084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5496"/>
                </a:solidFill>
                <a:highlight>
                  <a:srgbClr val="FFFFFF"/>
                </a:highlight>
                <a:latin typeface="Trebuchet MS"/>
                <a:ea typeface="Trebuchet MS"/>
                <a:cs typeface="Trebuchet MS"/>
                <a:sym typeface="Trebuchet MS"/>
              </a:rPr>
              <a:t>The </a:t>
            </a:r>
            <a:r>
              <a:rPr b="1" i="0" lang="en-US" sz="2000" u="none" cap="none" strike="noStrike">
                <a:solidFill>
                  <a:srgbClr val="FF7823"/>
                </a:solidFill>
                <a:highlight>
                  <a:srgbClr val="FFFFFF"/>
                </a:highlight>
                <a:latin typeface="Trebuchet MS"/>
                <a:ea typeface="Trebuchet MS"/>
                <a:cs typeface="Trebuchet MS"/>
                <a:sym typeface="Trebuchet MS"/>
              </a:rPr>
              <a:t>product documentation </a:t>
            </a:r>
            <a:r>
              <a:rPr b="0" i="0" lang="en-US" sz="2000" u="none" cap="none" strike="noStrike">
                <a:solidFill>
                  <a:srgbClr val="005496"/>
                </a:solidFill>
                <a:highlight>
                  <a:srgbClr val="FFFFFF"/>
                </a:highlight>
                <a:latin typeface="Trebuchet MS"/>
                <a:ea typeface="Trebuchet MS"/>
                <a:cs typeface="Trebuchet MS"/>
                <a:sym typeface="Trebuchet MS"/>
              </a:rPr>
              <a:t>is structured as a </a:t>
            </a:r>
            <a:r>
              <a:rPr b="1" i="1" lang="en-US" sz="2000" u="none" cap="none" strike="noStrike">
                <a:solidFill>
                  <a:srgbClr val="005496"/>
                </a:solidFill>
                <a:highlight>
                  <a:srgbClr val="FFFFFF"/>
                </a:highlight>
                <a:latin typeface="Trebuchet MS"/>
                <a:ea typeface="Trebuchet MS"/>
                <a:cs typeface="Trebuchet MS"/>
                <a:sym typeface="Trebuchet MS"/>
              </a:rPr>
              <a:t>general guide </a:t>
            </a:r>
            <a:r>
              <a:rPr b="0" i="0" lang="en-US" sz="2000" u="none" cap="none" strike="noStrike">
                <a:solidFill>
                  <a:srgbClr val="005496"/>
                </a:solidFill>
                <a:highlight>
                  <a:srgbClr val="FFFFFF"/>
                </a:highlight>
                <a:latin typeface="Trebuchet MS"/>
                <a:ea typeface="Trebuchet MS"/>
                <a:cs typeface="Trebuchet MS"/>
                <a:sym typeface="Trebuchet MS"/>
              </a:rPr>
              <a:t>that contains instructions for how to interact with the functionalities of the system. In essence, we are </a:t>
            </a:r>
            <a:r>
              <a:rPr b="1" i="1" lang="en-US" sz="2000" u="none" cap="none" strike="noStrike">
                <a:solidFill>
                  <a:srgbClr val="005496"/>
                </a:solidFill>
                <a:highlight>
                  <a:srgbClr val="FFFFFF"/>
                </a:highlight>
                <a:latin typeface="Trebuchet MS"/>
                <a:ea typeface="Trebuchet MS"/>
                <a:cs typeface="Trebuchet MS"/>
                <a:sym typeface="Trebuchet MS"/>
              </a:rPr>
              <a:t>describing</a:t>
            </a:r>
            <a:r>
              <a:rPr b="0" i="0" lang="en-US" sz="2000" u="none" cap="none" strike="noStrike">
                <a:solidFill>
                  <a:srgbClr val="005496"/>
                </a:solidFill>
                <a:highlight>
                  <a:srgbClr val="FFFFFF"/>
                </a:highlight>
                <a:latin typeface="Trebuchet MS"/>
                <a:ea typeface="Trebuchet MS"/>
                <a:cs typeface="Trebuchet MS"/>
                <a:sym typeface="Trebuchet MS"/>
              </a:rPr>
              <a:t> the product that is being developed.</a:t>
            </a:r>
            <a:endParaRPr/>
          </a:p>
          <a:p>
            <a:pPr indent="0" lvl="0" marL="0" marR="0" rtl="0" algn="l">
              <a:lnSpc>
                <a:spcPct val="100000"/>
              </a:lnSpc>
              <a:spcBef>
                <a:spcPts val="1200"/>
              </a:spcBef>
              <a:spcAft>
                <a:spcPts val="0"/>
              </a:spcAft>
              <a:buNone/>
            </a:pPr>
            <a:r>
              <a:rPr b="0" i="0" lang="en-US" sz="2000" u="none" cap="none" strike="noStrike">
                <a:solidFill>
                  <a:srgbClr val="005496"/>
                </a:solidFill>
                <a:highlight>
                  <a:srgbClr val="FFFFFF"/>
                </a:highlight>
                <a:latin typeface="Trebuchet MS"/>
                <a:ea typeface="Trebuchet MS"/>
                <a:cs typeface="Trebuchet MS"/>
                <a:sym typeface="Trebuchet MS"/>
              </a:rPr>
              <a:t>Product documentation can be divided into the following components:  </a:t>
            </a:r>
            <a:r>
              <a:rPr b="1" i="0" lang="en-US" sz="2000" u="none" cap="none" strike="noStrike">
                <a:solidFill>
                  <a:srgbClr val="FF7823"/>
                </a:solidFill>
                <a:highlight>
                  <a:srgbClr val="FFFFFF"/>
                </a:highlight>
                <a:latin typeface="Trebuchet MS"/>
                <a:ea typeface="Trebuchet MS"/>
                <a:cs typeface="Trebuchet MS"/>
                <a:sym typeface="Trebuchet MS"/>
              </a:rPr>
              <a:t>System Documentation </a:t>
            </a:r>
            <a:r>
              <a:rPr b="0" i="0" lang="en-US" sz="2000" u="none" cap="none" strike="noStrike">
                <a:solidFill>
                  <a:srgbClr val="005496"/>
                </a:solidFill>
                <a:highlight>
                  <a:srgbClr val="FFFFFF"/>
                </a:highlight>
                <a:latin typeface="Trebuchet MS"/>
                <a:ea typeface="Trebuchet MS"/>
                <a:cs typeface="Trebuchet MS"/>
                <a:sym typeface="Trebuchet MS"/>
              </a:rPr>
              <a:t>and </a:t>
            </a:r>
            <a:r>
              <a:rPr b="1" i="0" lang="en-US" sz="2000" u="none" cap="none" strike="noStrike">
                <a:solidFill>
                  <a:srgbClr val="FF7823"/>
                </a:solidFill>
                <a:highlight>
                  <a:srgbClr val="FFFFFF"/>
                </a:highlight>
                <a:latin typeface="Trebuchet MS"/>
                <a:ea typeface="Trebuchet MS"/>
                <a:cs typeface="Trebuchet MS"/>
                <a:sym typeface="Trebuchet MS"/>
              </a:rPr>
              <a:t>User Documentation</a:t>
            </a:r>
            <a:endParaRPr/>
          </a:p>
          <a:p>
            <a:pPr indent="0" lvl="0" marL="0" marR="0" rtl="0" algn="l">
              <a:lnSpc>
                <a:spcPct val="100000"/>
              </a:lnSpc>
              <a:spcBef>
                <a:spcPts val="600"/>
              </a:spcBef>
              <a:spcAft>
                <a:spcPts val="0"/>
              </a:spcAft>
              <a:buNone/>
            </a:pPr>
            <a:br>
              <a:rPr b="0" i="0" lang="en-US" sz="2800" u="none" cap="none" strike="noStrike">
                <a:solidFill>
                  <a:srgbClr val="000000"/>
                </a:solidFill>
                <a:latin typeface="Arial"/>
                <a:ea typeface="Arial"/>
                <a:cs typeface="Arial"/>
                <a:sym typeface="Arial"/>
              </a:rPr>
            </a:br>
            <a:endParaRPr b="0" i="0" sz="2000" u="none" cap="none" strike="noStrike">
              <a:solidFill>
                <a:srgbClr val="005496"/>
              </a:solidFill>
              <a:highlight>
                <a:srgbClr val="FFFFFF"/>
              </a:highlight>
              <a:latin typeface="Trebuchet MS"/>
              <a:ea typeface="Trebuchet MS"/>
              <a:cs typeface="Trebuchet MS"/>
              <a:sym typeface="Trebuchet MS"/>
            </a:endParaRPr>
          </a:p>
        </p:txBody>
      </p:sp>
      <p:pic>
        <p:nvPicPr>
          <p:cNvPr descr="New Document" id="384" name="Google Shape;384;p61"/>
          <p:cNvPicPr preferRelativeResize="0"/>
          <p:nvPr/>
        </p:nvPicPr>
        <p:blipFill rotWithShape="1">
          <a:blip r:embed="rId3">
            <a:alphaModFix/>
          </a:blip>
          <a:srcRect b="0" l="0" r="0" t="0"/>
          <a:stretch/>
        </p:blipFill>
        <p:spPr>
          <a:xfrm>
            <a:off x="8085667" y="3256627"/>
            <a:ext cx="3429000" cy="3429000"/>
          </a:xfrm>
          <a:prstGeom prst="rect">
            <a:avLst/>
          </a:prstGeom>
          <a:noFill/>
          <a:ln>
            <a:noFill/>
          </a:ln>
          <a:effectLst>
            <a:outerShdw blurRad="292100" rotWithShape="0" algn="tl" dir="2700000" dist="139700">
              <a:srgbClr val="333333">
                <a:alpha val="64705"/>
              </a:srgbClr>
            </a:outerShdw>
          </a:effectLst>
        </p:spPr>
      </p:pic>
      <p:sp>
        <p:nvSpPr>
          <p:cNvPr id="385" name="Google Shape;385;p61"/>
          <p:cNvSpPr txBox="1"/>
          <p:nvPr/>
        </p:nvSpPr>
        <p:spPr>
          <a:xfrm>
            <a:off x="8655510" y="6248400"/>
            <a:ext cx="228931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Public Domain Clip Art Image: New Document</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2"/>
          <p:cNvSpPr txBox="1"/>
          <p:nvPr>
            <p:ph type="title"/>
          </p:nvPr>
        </p:nvSpPr>
        <p:spPr>
          <a:xfrm>
            <a:off x="677333" y="609600"/>
            <a:ext cx="9129275"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i="1" lang="en-US">
                <a:solidFill>
                  <a:srgbClr val="005496"/>
                </a:solidFill>
                <a:highlight>
                  <a:srgbClr val="FFFFFF"/>
                </a:highlight>
                <a:latin typeface="Trebuchet MS"/>
                <a:ea typeface="Trebuchet MS"/>
                <a:cs typeface="Trebuchet MS"/>
                <a:sym typeface="Trebuchet MS"/>
              </a:rPr>
              <a:t>System Documentation</a:t>
            </a:r>
            <a:endParaRPr/>
          </a:p>
        </p:txBody>
      </p:sp>
      <p:sp>
        <p:nvSpPr>
          <p:cNvPr id="391" name="Google Shape;391;p62"/>
          <p:cNvSpPr txBox="1"/>
          <p:nvPr/>
        </p:nvSpPr>
        <p:spPr>
          <a:xfrm>
            <a:off x="677333" y="1336119"/>
            <a:ext cx="8360648" cy="51090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FF7823"/>
                </a:solidFill>
                <a:latin typeface="Trebuchet MS"/>
                <a:ea typeface="Trebuchet MS"/>
                <a:cs typeface="Trebuchet MS"/>
                <a:sym typeface="Trebuchet MS"/>
              </a:rPr>
              <a:t>System documentation </a:t>
            </a:r>
            <a:r>
              <a:rPr b="0" i="0" lang="en-US" sz="2000" u="none" cap="none" strike="noStrike">
                <a:solidFill>
                  <a:srgbClr val="005496"/>
                </a:solidFill>
                <a:latin typeface="Trebuchet MS"/>
                <a:ea typeface="Trebuchet MS"/>
                <a:cs typeface="Trebuchet MS"/>
                <a:sym typeface="Trebuchet MS"/>
              </a:rPr>
              <a:t>provides descriptions of the system and its corresponding components. Some of the documents that would fall under system documentation are as follows: </a:t>
            </a:r>
            <a:endParaRPr/>
          </a:p>
          <a:p>
            <a:pPr indent="-285750" lvl="0" marL="285750" marR="0" rtl="0" algn="l">
              <a:lnSpc>
                <a:spcPct val="100000"/>
              </a:lnSpc>
              <a:spcBef>
                <a:spcPts val="1800"/>
              </a:spcBef>
              <a:spcAft>
                <a:spcPts val="0"/>
              </a:spcAft>
              <a:buClr>
                <a:srgbClr val="FF7823"/>
              </a:buClr>
              <a:buSzPts val="1800"/>
              <a:buFont typeface="Arial"/>
              <a:buChar char="•"/>
            </a:pPr>
            <a:r>
              <a:rPr b="1" i="0" lang="en-US" sz="1800" u="none" cap="none" strike="noStrike">
                <a:solidFill>
                  <a:srgbClr val="FF7823"/>
                </a:solidFill>
                <a:latin typeface="Trebuchet MS"/>
                <a:ea typeface="Trebuchet MS"/>
                <a:cs typeface="Trebuchet MS"/>
                <a:sym typeface="Trebuchet MS"/>
              </a:rPr>
              <a:t>Requirements Documents </a:t>
            </a:r>
            <a:r>
              <a:rPr b="0" i="0" lang="en-US" sz="1800" u="none" cap="none" strike="noStrike">
                <a:solidFill>
                  <a:srgbClr val="005496"/>
                </a:solidFill>
                <a:latin typeface="Trebuchet MS"/>
                <a:ea typeface="Trebuchet MS"/>
                <a:cs typeface="Trebuchet MS"/>
                <a:sym typeface="Trebuchet MS"/>
              </a:rPr>
              <a:t>-&gt; These documents outline the general requirements of the project that are defined at the beginning of the development cycle.  </a:t>
            </a:r>
            <a:endParaRPr/>
          </a:p>
          <a:p>
            <a:pPr indent="-285750" lvl="0" marL="285750" marR="0" rtl="0" algn="l">
              <a:lnSpc>
                <a:spcPct val="100000"/>
              </a:lnSpc>
              <a:spcBef>
                <a:spcPts val="1200"/>
              </a:spcBef>
              <a:spcAft>
                <a:spcPts val="0"/>
              </a:spcAft>
              <a:buClr>
                <a:srgbClr val="FF7823"/>
              </a:buClr>
              <a:buSzPts val="1800"/>
              <a:buFont typeface="Arial"/>
              <a:buChar char="•"/>
            </a:pPr>
            <a:r>
              <a:rPr b="1" i="0" lang="en-US" sz="1800" u="none" cap="none" strike="noStrike">
                <a:solidFill>
                  <a:srgbClr val="FF7823"/>
                </a:solidFill>
                <a:latin typeface="Trebuchet MS"/>
                <a:ea typeface="Trebuchet MS"/>
                <a:cs typeface="Trebuchet MS"/>
                <a:sym typeface="Trebuchet MS"/>
              </a:rPr>
              <a:t>Design Decisions </a:t>
            </a:r>
            <a:r>
              <a:rPr b="0" i="0" lang="en-US" sz="1800" u="none" cap="none" strike="noStrike">
                <a:solidFill>
                  <a:srgbClr val="005496"/>
                </a:solidFill>
                <a:latin typeface="Trebuchet MS"/>
                <a:ea typeface="Trebuchet MS"/>
                <a:cs typeface="Trebuchet MS"/>
                <a:sym typeface="Trebuchet MS"/>
              </a:rPr>
              <a:t>-&gt; This document provides an insight into the design choices that were made by the team, which details the product’s structure.   </a:t>
            </a:r>
            <a:endParaRPr/>
          </a:p>
          <a:p>
            <a:pPr indent="-285750" lvl="0" marL="285750" marR="0" rtl="0" algn="l">
              <a:lnSpc>
                <a:spcPct val="100000"/>
              </a:lnSpc>
              <a:spcBef>
                <a:spcPts val="1200"/>
              </a:spcBef>
              <a:spcAft>
                <a:spcPts val="0"/>
              </a:spcAft>
              <a:buClr>
                <a:srgbClr val="FF7823"/>
              </a:buClr>
              <a:buSzPts val="1800"/>
              <a:buFont typeface="Arial"/>
              <a:buChar char="•"/>
            </a:pPr>
            <a:r>
              <a:rPr b="1" i="0" lang="en-US" sz="1800" u="none" cap="none" strike="noStrike">
                <a:solidFill>
                  <a:srgbClr val="FF7823"/>
                </a:solidFill>
                <a:latin typeface="Trebuchet MS"/>
                <a:ea typeface="Trebuchet MS"/>
                <a:cs typeface="Trebuchet MS"/>
                <a:sym typeface="Trebuchet MS"/>
              </a:rPr>
              <a:t>Architecture Descriptions </a:t>
            </a:r>
            <a:r>
              <a:rPr b="0" i="0" lang="en-US" sz="1800" u="none" cap="none" strike="noStrike">
                <a:solidFill>
                  <a:srgbClr val="005496"/>
                </a:solidFill>
                <a:latin typeface="Trebuchet MS"/>
                <a:ea typeface="Trebuchet MS"/>
                <a:cs typeface="Trebuchet MS"/>
                <a:sym typeface="Trebuchet MS"/>
              </a:rPr>
              <a:t>-&gt; These provide an overview of the system's architecture, including its components.  </a:t>
            </a:r>
            <a:endParaRPr/>
          </a:p>
          <a:p>
            <a:pPr indent="-285750" lvl="0" marL="285750" marR="0" rtl="0" algn="l">
              <a:lnSpc>
                <a:spcPct val="100000"/>
              </a:lnSpc>
              <a:spcBef>
                <a:spcPts val="1200"/>
              </a:spcBef>
              <a:spcAft>
                <a:spcPts val="0"/>
              </a:spcAft>
              <a:buClr>
                <a:srgbClr val="FF7823"/>
              </a:buClr>
              <a:buSzPts val="1800"/>
              <a:buFont typeface="Arial"/>
              <a:buChar char="•"/>
            </a:pPr>
            <a:r>
              <a:rPr b="1" i="0" lang="en-US" sz="1800" u="none" cap="none" strike="noStrike">
                <a:solidFill>
                  <a:srgbClr val="FF7823"/>
                </a:solidFill>
                <a:latin typeface="Trebuchet MS"/>
                <a:ea typeface="Trebuchet MS"/>
                <a:cs typeface="Trebuchet MS"/>
                <a:sym typeface="Trebuchet MS"/>
              </a:rPr>
              <a:t>Program Source Code </a:t>
            </a:r>
            <a:r>
              <a:rPr b="0" i="0" lang="en-US" sz="1800" u="none" cap="none" strike="noStrike">
                <a:solidFill>
                  <a:srgbClr val="005496"/>
                </a:solidFill>
                <a:latin typeface="Trebuchet MS"/>
                <a:ea typeface="Trebuchet MS"/>
                <a:cs typeface="Trebuchet MS"/>
                <a:sym typeface="Trebuchet MS"/>
              </a:rPr>
              <a:t>-&gt; The source code explains the code’s functionality and logic, which can be a useful reference for future developers.  </a:t>
            </a:r>
            <a:endParaRPr/>
          </a:p>
          <a:p>
            <a:pPr indent="0" lvl="0" marL="0" marR="0" rtl="0" algn="l">
              <a:lnSpc>
                <a:spcPct val="100000"/>
              </a:lnSpc>
              <a:spcBef>
                <a:spcPts val="600"/>
              </a:spcBef>
              <a:spcAft>
                <a:spcPts val="0"/>
              </a:spcAft>
              <a:buNone/>
            </a:pPr>
            <a:br>
              <a:rPr b="0" i="0" lang="en-US" sz="1800" u="none" cap="none" strike="noStrike">
                <a:solidFill>
                  <a:srgbClr val="005496"/>
                </a:solidFill>
                <a:latin typeface="Trebuchet MS"/>
                <a:ea typeface="Trebuchet MS"/>
                <a:cs typeface="Trebuchet MS"/>
                <a:sym typeface="Trebuchet MS"/>
              </a:rPr>
            </a:br>
            <a:endParaRPr b="0" i="0" sz="1800" u="none" cap="none" strike="noStrike">
              <a:solidFill>
                <a:srgbClr val="005496"/>
              </a:solidFill>
              <a:latin typeface="Trebuchet MS"/>
              <a:ea typeface="Trebuchet MS"/>
              <a:cs typeface="Trebuchet MS"/>
              <a:sym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3"/>
          <p:cNvSpPr txBox="1"/>
          <p:nvPr>
            <p:ph type="title"/>
          </p:nvPr>
        </p:nvSpPr>
        <p:spPr>
          <a:xfrm>
            <a:off x="677333" y="609600"/>
            <a:ext cx="9129275"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i="1" lang="en-US">
                <a:solidFill>
                  <a:srgbClr val="005496"/>
                </a:solidFill>
                <a:highlight>
                  <a:srgbClr val="FFFFFF"/>
                </a:highlight>
                <a:latin typeface="Trebuchet MS"/>
                <a:ea typeface="Trebuchet MS"/>
                <a:cs typeface="Trebuchet MS"/>
                <a:sym typeface="Trebuchet MS"/>
              </a:rPr>
              <a:t>User Documentation</a:t>
            </a:r>
            <a:endParaRPr/>
          </a:p>
        </p:txBody>
      </p:sp>
      <p:sp>
        <p:nvSpPr>
          <p:cNvPr id="397" name="Google Shape;397;p63"/>
          <p:cNvSpPr txBox="1"/>
          <p:nvPr/>
        </p:nvSpPr>
        <p:spPr>
          <a:xfrm>
            <a:off x="677333" y="1336119"/>
            <a:ext cx="8360648" cy="44627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FF7823"/>
                </a:solidFill>
                <a:latin typeface="Trebuchet MS"/>
                <a:ea typeface="Trebuchet MS"/>
                <a:cs typeface="Trebuchet MS"/>
                <a:sym typeface="Trebuchet MS"/>
              </a:rPr>
              <a:t>User documentation </a:t>
            </a:r>
            <a:r>
              <a:rPr b="0" i="0" lang="en-US" sz="1800" u="none" cap="none" strike="noStrike">
                <a:solidFill>
                  <a:srgbClr val="005496"/>
                </a:solidFill>
                <a:latin typeface="Trebuchet MS"/>
                <a:ea typeface="Trebuchet MS"/>
                <a:cs typeface="Trebuchet MS"/>
                <a:sym typeface="Trebuchet MS"/>
              </a:rPr>
              <a:t>provides information for users of the given product, which can range from instructions to more detailed information that can help users navigate the product. Some of the documents that would fall under this category include the following: </a:t>
            </a:r>
            <a:endParaRPr/>
          </a:p>
          <a:p>
            <a:pPr indent="-285750" lvl="2" marL="285750" marR="0" rtl="0" algn="l">
              <a:lnSpc>
                <a:spcPct val="100000"/>
              </a:lnSpc>
              <a:spcBef>
                <a:spcPts val="1800"/>
              </a:spcBef>
              <a:spcAft>
                <a:spcPts val="0"/>
              </a:spcAft>
              <a:buClr>
                <a:srgbClr val="FF7823"/>
              </a:buClr>
              <a:buSzPts val="1800"/>
              <a:buFont typeface="Arial"/>
              <a:buChar char="•"/>
            </a:pPr>
            <a:r>
              <a:rPr b="1" i="0" lang="en-US" sz="1800" u="none" cap="none" strike="noStrike">
                <a:solidFill>
                  <a:srgbClr val="FF7823"/>
                </a:solidFill>
                <a:latin typeface="Trebuchet MS"/>
                <a:ea typeface="Trebuchet MS"/>
                <a:cs typeface="Trebuchet MS"/>
                <a:sym typeface="Trebuchet MS"/>
              </a:rPr>
              <a:t>Tutorials</a:t>
            </a:r>
            <a:r>
              <a:rPr b="0" i="0" lang="en-US" sz="1800" u="none" cap="none" strike="noStrike">
                <a:solidFill>
                  <a:srgbClr val="005496"/>
                </a:solidFill>
                <a:latin typeface="Trebuchet MS"/>
                <a:ea typeface="Trebuchet MS"/>
                <a:cs typeface="Trebuchet MS"/>
                <a:sym typeface="Trebuchet MS"/>
              </a:rPr>
              <a:t> -&gt; These help users understand how to use the product.  </a:t>
            </a:r>
            <a:endParaRPr/>
          </a:p>
          <a:p>
            <a:pPr indent="-285750" lvl="2" marL="285750" marR="0" rtl="0" algn="l">
              <a:lnSpc>
                <a:spcPct val="100000"/>
              </a:lnSpc>
              <a:spcBef>
                <a:spcPts val="1200"/>
              </a:spcBef>
              <a:spcAft>
                <a:spcPts val="0"/>
              </a:spcAft>
              <a:buClr>
                <a:srgbClr val="FF7823"/>
              </a:buClr>
              <a:buSzPts val="1800"/>
              <a:buFont typeface="Arial"/>
              <a:buChar char="•"/>
            </a:pPr>
            <a:r>
              <a:rPr b="1" i="0" lang="en-US" sz="1800" u="none" cap="none" strike="noStrike">
                <a:solidFill>
                  <a:srgbClr val="FF7823"/>
                </a:solidFill>
                <a:latin typeface="Trebuchet MS"/>
                <a:ea typeface="Trebuchet MS"/>
                <a:cs typeface="Trebuchet MS"/>
                <a:sym typeface="Trebuchet MS"/>
              </a:rPr>
              <a:t>User Guides </a:t>
            </a:r>
            <a:r>
              <a:rPr b="0" i="0" lang="en-US" sz="1800" u="none" cap="none" strike="noStrike">
                <a:solidFill>
                  <a:srgbClr val="005496"/>
                </a:solidFill>
                <a:latin typeface="Trebuchet MS"/>
                <a:ea typeface="Trebuchet MS"/>
                <a:cs typeface="Trebuchet MS"/>
                <a:sym typeface="Trebuchet MS"/>
              </a:rPr>
              <a:t>-&gt; These can provide more detailed information regarding the product’s functionalities.  </a:t>
            </a:r>
            <a:endParaRPr/>
          </a:p>
          <a:p>
            <a:pPr indent="-285750" lvl="2" marL="285750" marR="0" rtl="0" algn="l">
              <a:lnSpc>
                <a:spcPct val="100000"/>
              </a:lnSpc>
              <a:spcBef>
                <a:spcPts val="1200"/>
              </a:spcBef>
              <a:spcAft>
                <a:spcPts val="0"/>
              </a:spcAft>
              <a:buClr>
                <a:srgbClr val="FF7823"/>
              </a:buClr>
              <a:buSzPts val="1800"/>
              <a:buFont typeface="Arial"/>
              <a:buChar char="•"/>
            </a:pPr>
            <a:r>
              <a:rPr b="1" i="0" lang="en-US" sz="1800" u="none" cap="none" strike="noStrike">
                <a:solidFill>
                  <a:srgbClr val="FF7823"/>
                </a:solidFill>
                <a:latin typeface="Trebuchet MS"/>
                <a:ea typeface="Trebuchet MS"/>
                <a:cs typeface="Trebuchet MS"/>
                <a:sym typeface="Trebuchet MS"/>
              </a:rPr>
              <a:t>Troubleshooting Manuals </a:t>
            </a:r>
            <a:r>
              <a:rPr b="0" i="0" lang="en-US" sz="1800" u="none" cap="none" strike="noStrike">
                <a:solidFill>
                  <a:srgbClr val="005496"/>
                </a:solidFill>
                <a:latin typeface="Trebuchet MS"/>
                <a:ea typeface="Trebuchet MS"/>
                <a:cs typeface="Trebuchet MS"/>
                <a:sym typeface="Trebuchet MS"/>
              </a:rPr>
              <a:t>-&gt; These can provide solutions to common problems that may be encountered while using the product. </a:t>
            </a:r>
            <a:endParaRPr/>
          </a:p>
          <a:p>
            <a:pPr indent="-285750" lvl="2" marL="285750" marR="0" rtl="0" algn="l">
              <a:lnSpc>
                <a:spcPct val="100000"/>
              </a:lnSpc>
              <a:spcBef>
                <a:spcPts val="1200"/>
              </a:spcBef>
              <a:spcAft>
                <a:spcPts val="0"/>
              </a:spcAft>
              <a:buClr>
                <a:srgbClr val="FF7823"/>
              </a:buClr>
              <a:buSzPts val="1800"/>
              <a:buFont typeface="Arial"/>
              <a:buChar char="•"/>
            </a:pPr>
            <a:r>
              <a:rPr b="1" i="0" lang="en-US" sz="1800" u="none" cap="none" strike="noStrike">
                <a:solidFill>
                  <a:srgbClr val="FF7823"/>
                </a:solidFill>
                <a:latin typeface="Trebuchet MS"/>
                <a:ea typeface="Trebuchet MS"/>
                <a:cs typeface="Trebuchet MS"/>
                <a:sym typeface="Trebuchet MS"/>
              </a:rPr>
              <a:t>Installation Manuals </a:t>
            </a:r>
            <a:r>
              <a:rPr b="0" i="0" lang="en-US" sz="1800" u="none" cap="none" strike="noStrike">
                <a:solidFill>
                  <a:srgbClr val="005496"/>
                </a:solidFill>
                <a:latin typeface="Trebuchet MS"/>
                <a:ea typeface="Trebuchet MS"/>
                <a:cs typeface="Trebuchet MS"/>
                <a:sym typeface="Trebuchet MS"/>
              </a:rPr>
              <a:t>-&gt; These commonly include step-by-step instructions for installing the product.  </a:t>
            </a:r>
            <a:endParaRPr/>
          </a:p>
          <a:p>
            <a:pPr indent="0" lvl="0" marL="0" marR="0" rtl="0" algn="l">
              <a:lnSpc>
                <a:spcPct val="100000"/>
              </a:lnSpc>
              <a:spcBef>
                <a:spcPts val="600"/>
              </a:spcBef>
              <a:spcAft>
                <a:spcPts val="0"/>
              </a:spcAft>
              <a:buNone/>
            </a:pPr>
            <a:br>
              <a:rPr b="0" i="0" lang="en-US" sz="1800" u="none" cap="none" strike="noStrike">
                <a:solidFill>
                  <a:srgbClr val="005496"/>
                </a:solidFill>
                <a:latin typeface="Trebuchet MS"/>
                <a:ea typeface="Trebuchet MS"/>
                <a:cs typeface="Trebuchet MS"/>
                <a:sym typeface="Trebuchet MS"/>
              </a:rPr>
            </a:br>
            <a:endParaRPr b="0" i="0" sz="1800" u="none" cap="none" strike="noStrike">
              <a:solidFill>
                <a:srgbClr val="005496"/>
              </a:solidFill>
              <a:latin typeface="Trebuchet MS"/>
              <a:ea typeface="Trebuchet MS"/>
              <a:cs typeface="Trebuchet MS"/>
              <a:sym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4"/>
          <p:cNvSpPr txBox="1"/>
          <p:nvPr>
            <p:ph type="title"/>
          </p:nvPr>
        </p:nvSpPr>
        <p:spPr>
          <a:xfrm>
            <a:off x="677333" y="609600"/>
            <a:ext cx="9129275"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Process Documentation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403" name="Google Shape;403;p64"/>
          <p:cNvSpPr txBox="1"/>
          <p:nvPr/>
        </p:nvSpPr>
        <p:spPr>
          <a:xfrm>
            <a:off x="677333" y="1336119"/>
            <a:ext cx="8360648"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FF7823"/>
                </a:solidFill>
                <a:latin typeface="Trebuchet MS"/>
                <a:ea typeface="Trebuchet MS"/>
                <a:cs typeface="Trebuchet MS"/>
                <a:sym typeface="Trebuchet MS"/>
              </a:rPr>
              <a:t>Process documentation </a:t>
            </a:r>
            <a:r>
              <a:rPr b="0" i="0" lang="en-US" sz="1800" u="none" cap="none" strike="noStrike">
                <a:solidFill>
                  <a:srgbClr val="005496"/>
                </a:solidFill>
                <a:latin typeface="Trebuchet MS"/>
                <a:ea typeface="Trebuchet MS"/>
                <a:cs typeface="Trebuchet MS"/>
                <a:sym typeface="Trebuchet MS"/>
              </a:rPr>
              <a:t>details all of the processes that describe the development and maintenance cycle of the given system, such as meeting notes, project plans and test cases used.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Common examples of process documentation include the following: </a:t>
            </a:r>
            <a:br>
              <a:rPr b="0" i="0" lang="en-US" sz="1800" u="none" cap="none" strike="noStrike">
                <a:solidFill>
                  <a:srgbClr val="005496"/>
                </a:solidFill>
                <a:latin typeface="Trebuchet MS"/>
                <a:ea typeface="Trebuchet MS"/>
                <a:cs typeface="Trebuchet MS"/>
                <a:sym typeface="Trebuchet MS"/>
              </a:rPr>
            </a:br>
            <a:endParaRPr b="0" i="0" sz="1800" u="none" cap="none" strike="noStrike">
              <a:solidFill>
                <a:srgbClr val="005496"/>
              </a:solidFill>
              <a:latin typeface="Trebuchet MS"/>
              <a:ea typeface="Trebuchet MS"/>
              <a:cs typeface="Trebuchet MS"/>
              <a:sym typeface="Trebuchet MS"/>
            </a:endParaRPr>
          </a:p>
        </p:txBody>
      </p:sp>
      <p:sp>
        <p:nvSpPr>
          <p:cNvPr id="404" name="Google Shape;404;p64"/>
          <p:cNvSpPr txBox="1"/>
          <p:nvPr/>
        </p:nvSpPr>
        <p:spPr>
          <a:xfrm>
            <a:off x="677332" y="2789541"/>
            <a:ext cx="8877485" cy="352404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7823"/>
              </a:buClr>
              <a:buSzPts val="1800"/>
              <a:buFont typeface="Arial"/>
              <a:buChar char="•"/>
            </a:pPr>
            <a:r>
              <a:rPr b="1" i="0" lang="en-US" sz="1800" u="none" cap="none" strike="noStrike">
                <a:solidFill>
                  <a:srgbClr val="FF7823"/>
                </a:solidFill>
                <a:highlight>
                  <a:srgbClr val="FFFFFF"/>
                </a:highlight>
                <a:latin typeface="Trebuchet MS"/>
                <a:ea typeface="Trebuchet MS"/>
                <a:cs typeface="Trebuchet MS"/>
                <a:sym typeface="Trebuchet MS"/>
              </a:rPr>
              <a:t>Project Plans </a:t>
            </a:r>
            <a:r>
              <a:rPr b="0" i="0" lang="en-US" sz="1800" u="none" cap="none" strike="noStrike">
                <a:solidFill>
                  <a:srgbClr val="005496"/>
                </a:solidFill>
                <a:highlight>
                  <a:srgbClr val="FFFFFF"/>
                </a:highlight>
                <a:latin typeface="Trebuchet MS"/>
                <a:ea typeface="Trebuchet MS"/>
                <a:cs typeface="Trebuchet MS"/>
                <a:sym typeface="Trebuchet MS"/>
              </a:rPr>
              <a:t>-&gt; These outline the scope, objectives and timeline of the development project, thereby serving as a roadmap.  </a:t>
            </a:r>
            <a:endParaRPr/>
          </a:p>
          <a:p>
            <a:pPr indent="-285750" lvl="0" marL="285750" marR="0" rtl="0" algn="l">
              <a:lnSpc>
                <a:spcPct val="100000"/>
              </a:lnSpc>
              <a:spcBef>
                <a:spcPts val="600"/>
              </a:spcBef>
              <a:spcAft>
                <a:spcPts val="0"/>
              </a:spcAft>
              <a:buClr>
                <a:srgbClr val="FF7823"/>
              </a:buClr>
              <a:buSzPts val="1800"/>
              <a:buFont typeface="Arial"/>
              <a:buChar char="•"/>
            </a:pPr>
            <a:r>
              <a:rPr b="1" i="0" lang="en-US" sz="1800" u="none" cap="none" strike="noStrike">
                <a:solidFill>
                  <a:srgbClr val="FF7823"/>
                </a:solidFill>
                <a:highlight>
                  <a:srgbClr val="FFFFFF"/>
                </a:highlight>
                <a:latin typeface="Trebuchet MS"/>
                <a:ea typeface="Trebuchet MS"/>
                <a:cs typeface="Trebuchet MS"/>
                <a:sym typeface="Trebuchet MS"/>
              </a:rPr>
              <a:t>Test Schedules </a:t>
            </a:r>
            <a:r>
              <a:rPr b="0" i="0" lang="en-US" sz="1800" u="none" cap="none" strike="noStrike">
                <a:solidFill>
                  <a:srgbClr val="005496"/>
                </a:solidFill>
                <a:highlight>
                  <a:srgbClr val="FFFFFF"/>
                </a:highlight>
                <a:latin typeface="Trebuchet MS"/>
                <a:ea typeface="Trebuchet MS"/>
                <a:cs typeface="Trebuchet MS"/>
                <a:sym typeface="Trebuchet MS"/>
              </a:rPr>
              <a:t>-&gt; These provide a detailed timeline of testing procedures.  </a:t>
            </a:r>
            <a:endParaRPr/>
          </a:p>
          <a:p>
            <a:pPr indent="-285750" lvl="0" marL="285750" marR="0" rtl="0" algn="l">
              <a:lnSpc>
                <a:spcPct val="100000"/>
              </a:lnSpc>
              <a:spcBef>
                <a:spcPts val="600"/>
              </a:spcBef>
              <a:spcAft>
                <a:spcPts val="0"/>
              </a:spcAft>
              <a:buClr>
                <a:srgbClr val="FF7823"/>
              </a:buClr>
              <a:buSzPts val="1800"/>
              <a:buFont typeface="Arial"/>
              <a:buChar char="•"/>
            </a:pPr>
            <a:r>
              <a:rPr b="1" i="0" lang="en-US" sz="1800" u="none" cap="none" strike="noStrike">
                <a:solidFill>
                  <a:srgbClr val="FF7823"/>
                </a:solidFill>
                <a:highlight>
                  <a:srgbClr val="FFFFFF"/>
                </a:highlight>
                <a:latin typeface="Trebuchet MS"/>
                <a:ea typeface="Trebuchet MS"/>
                <a:cs typeface="Trebuchet MS"/>
                <a:sym typeface="Trebuchet MS"/>
              </a:rPr>
              <a:t>Reports</a:t>
            </a:r>
            <a:r>
              <a:rPr b="0" i="0" lang="en-US" sz="1800" u="none" cap="none" strike="noStrike">
                <a:solidFill>
                  <a:srgbClr val="005496"/>
                </a:solidFill>
                <a:highlight>
                  <a:srgbClr val="FFFFFF"/>
                </a:highlight>
                <a:latin typeface="Trebuchet MS"/>
                <a:ea typeface="Trebuchet MS"/>
                <a:cs typeface="Trebuchet MS"/>
                <a:sym typeface="Trebuchet MS"/>
              </a:rPr>
              <a:t> -&gt; Document the findings and progress of the development process, which offers a record of the project's current state.  </a:t>
            </a:r>
            <a:endParaRPr/>
          </a:p>
          <a:p>
            <a:pPr indent="-285750" lvl="0" marL="285750" marR="0" rtl="0" algn="l">
              <a:lnSpc>
                <a:spcPct val="100000"/>
              </a:lnSpc>
              <a:spcBef>
                <a:spcPts val="600"/>
              </a:spcBef>
              <a:spcAft>
                <a:spcPts val="0"/>
              </a:spcAft>
              <a:buClr>
                <a:srgbClr val="FF7823"/>
              </a:buClr>
              <a:buSzPts val="1800"/>
              <a:buFont typeface="Arial"/>
              <a:buChar char="•"/>
            </a:pPr>
            <a:r>
              <a:rPr b="1" i="0" lang="en-US" sz="1800" u="none" cap="none" strike="noStrike">
                <a:solidFill>
                  <a:srgbClr val="FF7823"/>
                </a:solidFill>
                <a:highlight>
                  <a:srgbClr val="FFFFFF"/>
                </a:highlight>
                <a:latin typeface="Trebuchet MS"/>
                <a:ea typeface="Trebuchet MS"/>
                <a:cs typeface="Trebuchet MS"/>
                <a:sym typeface="Trebuchet MS"/>
              </a:rPr>
              <a:t>Standards</a:t>
            </a:r>
            <a:r>
              <a:rPr b="0" i="0" lang="en-US" sz="1800" u="none" cap="none" strike="noStrike">
                <a:solidFill>
                  <a:srgbClr val="005496"/>
                </a:solidFill>
                <a:highlight>
                  <a:srgbClr val="FFFFFF"/>
                </a:highlight>
                <a:latin typeface="Trebuchet MS"/>
                <a:ea typeface="Trebuchet MS"/>
                <a:cs typeface="Trebuchet MS"/>
                <a:sym typeface="Trebuchet MS"/>
              </a:rPr>
              <a:t> -&gt; The standards outline the coding structure rules to which developers must adhere.  </a:t>
            </a:r>
            <a:endParaRPr/>
          </a:p>
          <a:p>
            <a:pPr indent="-285750" lvl="0" marL="285750" marR="0" rtl="0" algn="l">
              <a:lnSpc>
                <a:spcPct val="100000"/>
              </a:lnSpc>
              <a:spcBef>
                <a:spcPts val="600"/>
              </a:spcBef>
              <a:spcAft>
                <a:spcPts val="0"/>
              </a:spcAft>
              <a:buClr>
                <a:srgbClr val="FF7823"/>
              </a:buClr>
              <a:buSzPts val="1800"/>
              <a:buFont typeface="Arial"/>
              <a:buChar char="•"/>
            </a:pPr>
            <a:r>
              <a:rPr b="1" i="0" lang="en-US" sz="1800" u="none" cap="none" strike="noStrike">
                <a:solidFill>
                  <a:srgbClr val="FF7823"/>
                </a:solidFill>
                <a:highlight>
                  <a:srgbClr val="FFFFFF"/>
                </a:highlight>
                <a:latin typeface="Trebuchet MS"/>
                <a:ea typeface="Trebuchet MS"/>
                <a:cs typeface="Trebuchet MS"/>
                <a:sym typeface="Trebuchet MS"/>
              </a:rPr>
              <a:t>Meeting Notes </a:t>
            </a:r>
            <a:r>
              <a:rPr b="0" i="0" lang="en-US" sz="1800" u="none" cap="none" strike="noStrike">
                <a:solidFill>
                  <a:srgbClr val="005496"/>
                </a:solidFill>
                <a:highlight>
                  <a:srgbClr val="FFFFFF"/>
                </a:highlight>
                <a:latin typeface="Trebuchet MS"/>
                <a:ea typeface="Trebuchet MS"/>
                <a:cs typeface="Trebuchet MS"/>
                <a:sym typeface="Trebuchet MS"/>
              </a:rPr>
              <a:t>-&gt; These include all discussions and decisions made by the team.  </a:t>
            </a:r>
            <a:endParaRPr/>
          </a:p>
          <a:p>
            <a:pPr indent="-285750" lvl="0" marL="285750" marR="0" rtl="0" algn="l">
              <a:lnSpc>
                <a:spcPct val="100000"/>
              </a:lnSpc>
              <a:spcBef>
                <a:spcPts val="600"/>
              </a:spcBef>
              <a:spcAft>
                <a:spcPts val="0"/>
              </a:spcAft>
              <a:buClr>
                <a:srgbClr val="FF7823"/>
              </a:buClr>
              <a:buSzPts val="1800"/>
              <a:buFont typeface="Arial"/>
              <a:buChar char="•"/>
            </a:pPr>
            <a:r>
              <a:rPr b="1" i="0" lang="en-US" sz="1800" u="none" cap="none" strike="noStrike">
                <a:solidFill>
                  <a:srgbClr val="FF7823"/>
                </a:solidFill>
                <a:highlight>
                  <a:srgbClr val="FFFFFF"/>
                </a:highlight>
                <a:latin typeface="Trebuchet MS"/>
                <a:ea typeface="Trebuchet MS"/>
                <a:cs typeface="Trebuchet MS"/>
                <a:sym typeface="Trebuchet MS"/>
              </a:rPr>
              <a:t>Correspondence</a:t>
            </a:r>
            <a:r>
              <a:rPr b="0" i="0" lang="en-US" sz="1800" u="none" cap="none" strike="noStrike">
                <a:solidFill>
                  <a:srgbClr val="005496"/>
                </a:solidFill>
                <a:highlight>
                  <a:srgbClr val="FFFFFF"/>
                </a:highlight>
                <a:latin typeface="Trebuchet MS"/>
                <a:ea typeface="Trebuchet MS"/>
                <a:cs typeface="Trebuchet MS"/>
                <a:sym typeface="Trebuchet MS"/>
              </a:rPr>
              <a:t> -&gt; Includes communication related to the project, whether </a:t>
            </a:r>
            <a:r>
              <a:rPr b="0" i="0" lang="en-US" sz="1800" u="none" cap="none" strike="noStrike">
                <a:solidFill>
                  <a:srgbClr val="005496"/>
                </a:solidFill>
                <a:latin typeface="Trebuchet MS"/>
                <a:ea typeface="Trebuchet MS"/>
                <a:cs typeface="Trebuchet MS"/>
                <a:sym typeface="Trebuchet MS"/>
              </a:rPr>
              <a:t>in the </a:t>
            </a:r>
            <a:r>
              <a:rPr b="0" i="0" lang="en-US" sz="1800" u="none" cap="none" strike="noStrike">
                <a:solidFill>
                  <a:srgbClr val="005496"/>
                </a:solidFill>
                <a:highlight>
                  <a:srgbClr val="FFFFFF"/>
                </a:highlight>
                <a:latin typeface="Trebuchet MS"/>
                <a:ea typeface="Trebuchet MS"/>
                <a:cs typeface="Trebuchet MS"/>
                <a:sym typeface="Trebuchet MS"/>
              </a:rPr>
              <a:t>form of electronic (e.g., email) correspondence or other means of communication.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5"/>
          <p:cNvSpPr txBox="1"/>
          <p:nvPr>
            <p:ph type="title"/>
          </p:nvPr>
        </p:nvSpPr>
        <p:spPr>
          <a:xfrm>
            <a:off x="677333" y="609600"/>
            <a:ext cx="9129275"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Version Control Methods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410" name="Google Shape;410;p65"/>
          <p:cNvSpPr txBox="1"/>
          <p:nvPr/>
        </p:nvSpPr>
        <p:spPr>
          <a:xfrm>
            <a:off x="677333" y="1481893"/>
            <a:ext cx="8360648" cy="44627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FF7823"/>
                </a:solidFill>
                <a:latin typeface="Trebuchet MS"/>
                <a:ea typeface="Trebuchet MS"/>
                <a:cs typeface="Trebuchet MS"/>
                <a:sym typeface="Trebuchet MS"/>
              </a:rPr>
              <a:t>Version control </a:t>
            </a:r>
            <a:r>
              <a:rPr b="0" i="0" lang="en-US" sz="1800" u="none" cap="none" strike="noStrike">
                <a:solidFill>
                  <a:srgbClr val="005496"/>
                </a:solidFill>
                <a:latin typeface="Trebuchet MS"/>
                <a:ea typeface="Trebuchet MS"/>
                <a:cs typeface="Trebuchet MS"/>
                <a:sym typeface="Trebuchet MS"/>
              </a:rPr>
              <a:t>is an indispensable task within software development that you will encounter in all areas of the professional world.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Version control tools allow you to collaborate with other team members on a project while tracking all changes and maintaining different versions of the software in the case that a rollback is needed.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Some of the most common tools an essential aspect of software development that enables multiple developers to </a:t>
            </a:r>
            <a:r>
              <a:rPr b="1" i="1" lang="en-US" sz="1800" u="none" cap="none" strike="noStrike">
                <a:solidFill>
                  <a:srgbClr val="005496"/>
                </a:solidFill>
                <a:latin typeface="Trebuchet MS"/>
                <a:ea typeface="Trebuchet MS"/>
                <a:cs typeface="Trebuchet MS"/>
                <a:sym typeface="Trebuchet MS"/>
              </a:rPr>
              <a:t>collaborate</a:t>
            </a:r>
            <a:r>
              <a:rPr b="0" i="0" lang="en-US" sz="1800" u="none" cap="none" strike="noStrike">
                <a:solidFill>
                  <a:srgbClr val="005496"/>
                </a:solidFill>
                <a:latin typeface="Trebuchet MS"/>
                <a:ea typeface="Trebuchet MS"/>
                <a:cs typeface="Trebuchet MS"/>
                <a:sym typeface="Trebuchet MS"/>
              </a:rPr>
              <a:t> on a project, </a:t>
            </a:r>
            <a:r>
              <a:rPr b="1" i="1" lang="en-US" sz="1800" u="none" cap="none" strike="noStrike">
                <a:solidFill>
                  <a:srgbClr val="005496"/>
                </a:solidFill>
                <a:latin typeface="Trebuchet MS"/>
                <a:ea typeface="Trebuchet MS"/>
                <a:cs typeface="Trebuchet MS"/>
                <a:sym typeface="Trebuchet MS"/>
              </a:rPr>
              <a:t>track changes</a:t>
            </a:r>
            <a:r>
              <a:rPr b="0" i="0" lang="en-US" sz="1800" u="none" cap="none" strike="noStrike">
                <a:solidFill>
                  <a:srgbClr val="005496"/>
                </a:solidFill>
                <a:latin typeface="Trebuchet MS"/>
                <a:ea typeface="Trebuchet MS"/>
                <a:cs typeface="Trebuchet MS"/>
                <a:sym typeface="Trebuchet MS"/>
              </a:rPr>
              <a:t>, and </a:t>
            </a:r>
            <a:r>
              <a:rPr b="1" i="1" lang="en-US" sz="1800" u="none" cap="none" strike="noStrike">
                <a:solidFill>
                  <a:srgbClr val="005496"/>
                </a:solidFill>
                <a:latin typeface="Trebuchet MS"/>
                <a:ea typeface="Trebuchet MS"/>
                <a:cs typeface="Trebuchet MS"/>
                <a:sym typeface="Trebuchet MS"/>
              </a:rPr>
              <a:t>manage different versions </a:t>
            </a:r>
            <a:r>
              <a:rPr b="0" i="0" lang="en-US" sz="1800" u="none" cap="none" strike="noStrike">
                <a:solidFill>
                  <a:srgbClr val="005496"/>
                </a:solidFill>
                <a:latin typeface="Trebuchet MS"/>
                <a:ea typeface="Trebuchet MS"/>
                <a:cs typeface="Trebuchet MS"/>
                <a:sym typeface="Trebuchet MS"/>
              </a:rPr>
              <a:t>of the software.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Various version control methods and systems are used in the industry to facilitate this process.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Let's explore some of the primary version control methods: </a:t>
            </a:r>
            <a:endParaRPr/>
          </a:p>
          <a:p>
            <a:pPr indent="0" lvl="0" marL="0" marR="0" rtl="0" algn="l">
              <a:lnSpc>
                <a:spcPct val="100000"/>
              </a:lnSpc>
              <a:spcBef>
                <a:spcPts val="1200"/>
              </a:spcBef>
              <a:spcAft>
                <a:spcPts val="0"/>
              </a:spcAft>
              <a:buNone/>
            </a:pPr>
            <a:br>
              <a:rPr b="0" i="0" lang="en-US" sz="1800" u="none" cap="none" strike="noStrike">
                <a:solidFill>
                  <a:srgbClr val="005496"/>
                </a:solidFill>
                <a:latin typeface="Trebuchet MS"/>
                <a:ea typeface="Trebuchet MS"/>
                <a:cs typeface="Trebuchet MS"/>
                <a:sym typeface="Trebuchet MS"/>
              </a:rPr>
            </a:br>
            <a:endParaRPr b="0" i="0" sz="1800" u="none" cap="none" strike="noStrike">
              <a:solidFill>
                <a:srgbClr val="005496"/>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6"/>
          <p:cNvSpPr txBox="1"/>
          <p:nvPr>
            <p:ph type="title"/>
          </p:nvPr>
        </p:nvSpPr>
        <p:spPr>
          <a:xfrm>
            <a:off x="677333" y="609600"/>
            <a:ext cx="9129275"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Version Control Methods - Git </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416" name="Google Shape;416;p66"/>
          <p:cNvSpPr txBox="1"/>
          <p:nvPr/>
        </p:nvSpPr>
        <p:spPr>
          <a:xfrm>
            <a:off x="677333" y="1481893"/>
            <a:ext cx="4981345"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5496"/>
                </a:solidFill>
                <a:latin typeface="Trebuchet MS"/>
                <a:ea typeface="Trebuchet MS"/>
                <a:cs typeface="Trebuchet MS"/>
                <a:sym typeface="Trebuchet MS"/>
              </a:rPr>
              <a:t>Perhaps the most famous and commonly used version control tool, </a:t>
            </a:r>
            <a:r>
              <a:rPr b="1" i="0" lang="en-US" sz="2000" u="none" cap="none" strike="noStrike">
                <a:solidFill>
                  <a:srgbClr val="FF7823"/>
                </a:solidFill>
                <a:latin typeface="Trebuchet MS"/>
                <a:ea typeface="Trebuchet MS"/>
                <a:cs typeface="Trebuchet MS"/>
                <a:sym typeface="Trebuchet MS"/>
              </a:rPr>
              <a:t>Git </a:t>
            </a:r>
            <a:r>
              <a:rPr b="0" i="0" lang="en-US" sz="2000" u="none" cap="none" strike="noStrike">
                <a:solidFill>
                  <a:srgbClr val="005496"/>
                </a:solidFill>
                <a:latin typeface="Trebuchet MS"/>
                <a:ea typeface="Trebuchet MS"/>
                <a:cs typeface="Trebuchet MS"/>
                <a:sym typeface="Trebuchet MS"/>
              </a:rPr>
              <a:t>is a tool that allows developers to work on a shared repository that keeps records of past versions of the code. </a:t>
            </a:r>
            <a:endParaRPr/>
          </a:p>
          <a:p>
            <a:pPr indent="0" lvl="0" marL="0" marR="0" rtl="0" algn="l">
              <a:lnSpc>
                <a:spcPct val="100000"/>
              </a:lnSpc>
              <a:spcBef>
                <a:spcPts val="1200"/>
              </a:spcBef>
              <a:spcAft>
                <a:spcPts val="0"/>
              </a:spcAft>
              <a:buNone/>
            </a:pPr>
            <a:r>
              <a:rPr b="0" i="0" lang="en-US" sz="2000" u="none" cap="none" strike="noStrike">
                <a:solidFill>
                  <a:srgbClr val="005496"/>
                </a:solidFill>
                <a:latin typeface="Trebuchet MS"/>
                <a:ea typeface="Trebuchet MS"/>
                <a:cs typeface="Trebuchet MS"/>
                <a:sym typeface="Trebuchet MS"/>
              </a:rPr>
              <a:t>Using Git allows you to work in unison with other developers and thereby facilitates collaboration.  </a:t>
            </a:r>
            <a:endParaRPr/>
          </a:p>
          <a:p>
            <a:pPr indent="0" lvl="0" marL="0" marR="0" rtl="0" algn="l">
              <a:lnSpc>
                <a:spcPct val="100000"/>
              </a:lnSpc>
              <a:spcBef>
                <a:spcPts val="1200"/>
              </a:spcBef>
              <a:spcAft>
                <a:spcPts val="0"/>
              </a:spcAft>
              <a:buNone/>
            </a:pPr>
            <a:br>
              <a:rPr b="0" i="0" lang="en-US" sz="2000" u="none" cap="none" strike="noStrike">
                <a:solidFill>
                  <a:srgbClr val="005496"/>
                </a:solidFill>
                <a:latin typeface="Trebuchet MS"/>
                <a:ea typeface="Trebuchet MS"/>
                <a:cs typeface="Trebuchet MS"/>
                <a:sym typeface="Trebuchet MS"/>
              </a:rPr>
            </a:br>
            <a:br>
              <a:rPr b="0" i="0" lang="en-US" sz="2000" u="none" cap="none" strike="noStrike">
                <a:solidFill>
                  <a:srgbClr val="005496"/>
                </a:solidFill>
                <a:latin typeface="Trebuchet MS"/>
                <a:ea typeface="Trebuchet MS"/>
                <a:cs typeface="Trebuchet MS"/>
                <a:sym typeface="Trebuchet MS"/>
              </a:rPr>
            </a:br>
            <a:endParaRPr b="0" i="0" sz="2000" u="none" cap="none" strike="noStrike">
              <a:solidFill>
                <a:srgbClr val="005496"/>
              </a:solidFill>
              <a:latin typeface="Trebuchet MS"/>
              <a:ea typeface="Trebuchet MS"/>
              <a:cs typeface="Trebuchet MS"/>
              <a:sym typeface="Trebuchet MS"/>
            </a:endParaRPr>
          </a:p>
        </p:txBody>
      </p:sp>
      <p:pic>
        <p:nvPicPr>
          <p:cNvPr id="417" name="Google Shape;417;p66"/>
          <p:cNvPicPr preferRelativeResize="0"/>
          <p:nvPr/>
        </p:nvPicPr>
        <p:blipFill rotWithShape="1">
          <a:blip r:embed="rId3">
            <a:alphaModFix/>
          </a:blip>
          <a:srcRect b="0" l="0" r="0" t="0"/>
          <a:stretch/>
        </p:blipFill>
        <p:spPr>
          <a:xfrm>
            <a:off x="6091850" y="2063028"/>
            <a:ext cx="3281586" cy="1371600"/>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418" name="Google Shape;418;p66"/>
          <p:cNvSpPr txBox="1"/>
          <p:nvPr/>
        </p:nvSpPr>
        <p:spPr>
          <a:xfrm>
            <a:off x="6487306" y="3569477"/>
            <a:ext cx="249067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Git-logo</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Jason Long</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 3.0</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sz="3200">
                <a:solidFill>
                  <a:srgbClr val="005496"/>
                </a:solidFill>
              </a:rPr>
              <a:t>A Long Time Ago</a:t>
            </a:r>
            <a:endParaRPr/>
          </a:p>
        </p:txBody>
      </p:sp>
      <p:sp>
        <p:nvSpPr>
          <p:cNvPr id="175" name="Google Shape;175;p3"/>
          <p:cNvSpPr txBox="1"/>
          <p:nvPr/>
        </p:nvSpPr>
        <p:spPr>
          <a:xfrm>
            <a:off x="677333" y="1443841"/>
            <a:ext cx="6041519" cy="48628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Suppose that you are a nomadic time </a:t>
            </a:r>
            <a:r>
              <a:rPr b="1" i="0" lang="en-US" sz="1800" u="none" cap="none" strike="noStrike">
                <a:solidFill>
                  <a:srgbClr val="FF7823"/>
                </a:solidFill>
                <a:latin typeface="Trebuchet MS"/>
                <a:ea typeface="Trebuchet MS"/>
                <a:cs typeface="Trebuchet MS"/>
                <a:sym typeface="Trebuchet MS"/>
              </a:rPr>
              <a:t>traveler</a:t>
            </a:r>
            <a:r>
              <a:rPr b="0" i="0" lang="en-US" sz="1800" u="none" cap="none" strike="noStrike">
                <a:solidFill>
                  <a:srgbClr val="005496"/>
                </a:solidFill>
                <a:latin typeface="Trebuchet MS"/>
                <a:ea typeface="Trebuchet MS"/>
                <a:cs typeface="Trebuchet MS"/>
                <a:sym typeface="Trebuchet MS"/>
              </a:rPr>
              <a:t> that decides to travel in the future to determine how differently the world operates compared to the current year, 1945.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As you step out of the portal that led you to Ashgabat in the </a:t>
            </a:r>
            <a:r>
              <a:rPr b="1" i="0" lang="en-US" sz="1800" u="none" cap="none" strike="noStrike">
                <a:solidFill>
                  <a:srgbClr val="FF7823"/>
                </a:solidFill>
                <a:latin typeface="Trebuchet MS"/>
                <a:ea typeface="Trebuchet MS"/>
                <a:cs typeface="Trebuchet MS"/>
                <a:sym typeface="Trebuchet MS"/>
              </a:rPr>
              <a:t>year 4922</a:t>
            </a:r>
            <a:r>
              <a:rPr b="0" i="0" lang="en-US" sz="1800" u="none" cap="none" strike="noStrike">
                <a:solidFill>
                  <a:srgbClr val="005496"/>
                </a:solidFill>
                <a:latin typeface="Trebuchet MS"/>
                <a:ea typeface="Trebuchet MS"/>
                <a:cs typeface="Trebuchet MS"/>
                <a:sym typeface="Trebuchet MS"/>
              </a:rPr>
              <a:t>, you are astounded as you see that most of your surroundings are coated in chrome.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The uniformity of the environment and the presence of cyborg-like beings are far beyond the wildest expectations that your fellow earthlings had in 1945.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A local tour guide, Hajymyrat, approaches you and with certain reverence requests that you follow him. You tell the tour guide that you are an earthling from a long, long time ago.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 </a:t>
            </a:r>
            <a:endParaRPr/>
          </a:p>
        </p:txBody>
      </p:sp>
      <p:pic>
        <p:nvPicPr>
          <p:cNvPr id="176" name="Google Shape;176;p3"/>
          <p:cNvPicPr preferRelativeResize="0"/>
          <p:nvPr/>
        </p:nvPicPr>
        <p:blipFill rotWithShape="1">
          <a:blip r:embed="rId3">
            <a:alphaModFix/>
          </a:blip>
          <a:srcRect b="0" l="0" r="0" t="0"/>
          <a:stretch/>
        </p:blipFill>
        <p:spPr>
          <a:xfrm>
            <a:off x="7256141" y="2061817"/>
            <a:ext cx="4035721" cy="2734365"/>
          </a:xfrm>
          <a:prstGeom prst="rect">
            <a:avLst/>
          </a:prstGeom>
          <a:noFill/>
          <a:ln>
            <a:noFill/>
          </a:ln>
          <a:effectLst>
            <a:outerShdw blurRad="292100" rotWithShape="0" algn="tl" dir="2700000" dist="139700">
              <a:srgbClr val="333333">
                <a:alpha val="64705"/>
              </a:srgbClr>
            </a:outerShdw>
          </a:effectLst>
        </p:spPr>
      </p:pic>
      <p:sp>
        <p:nvSpPr>
          <p:cNvPr id="177" name="Google Shape;177;p3"/>
          <p:cNvSpPr txBox="1"/>
          <p:nvPr/>
        </p:nvSpPr>
        <p:spPr>
          <a:xfrm>
            <a:off x="7413727" y="4819877"/>
            <a:ext cx="3720548"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View of Ashgabat (42376779291)</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John Pavelka</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 2.0</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7"/>
          <p:cNvSpPr txBox="1"/>
          <p:nvPr>
            <p:ph type="title"/>
          </p:nvPr>
        </p:nvSpPr>
        <p:spPr>
          <a:xfrm>
            <a:off x="677333" y="609600"/>
            <a:ext cx="7684789"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Version Control Methods – Subversion (SVN)</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424" name="Google Shape;424;p67"/>
          <p:cNvSpPr txBox="1"/>
          <p:nvPr/>
        </p:nvSpPr>
        <p:spPr>
          <a:xfrm>
            <a:off x="677333" y="1930500"/>
            <a:ext cx="7936580" cy="27084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FF7823"/>
                </a:solidFill>
                <a:latin typeface="Trebuchet MS"/>
                <a:ea typeface="Trebuchet MS"/>
                <a:cs typeface="Trebuchet MS"/>
                <a:sym typeface="Trebuchet MS"/>
              </a:rPr>
              <a:t>Subversion</a:t>
            </a:r>
            <a:r>
              <a:rPr b="0" i="0" lang="en-US" sz="2000" u="none" cap="none" strike="noStrike">
                <a:solidFill>
                  <a:srgbClr val="005496"/>
                </a:solidFill>
                <a:latin typeface="Trebuchet MS"/>
                <a:ea typeface="Trebuchet MS"/>
                <a:cs typeface="Trebuchet MS"/>
                <a:sym typeface="Trebuchet MS"/>
              </a:rPr>
              <a:t>, also known as </a:t>
            </a:r>
            <a:r>
              <a:rPr b="1" i="0" lang="en-US" sz="2000" u="none" cap="none" strike="noStrike">
                <a:solidFill>
                  <a:srgbClr val="FF7823"/>
                </a:solidFill>
                <a:latin typeface="Trebuchet MS"/>
                <a:ea typeface="Trebuchet MS"/>
                <a:cs typeface="Trebuchet MS"/>
                <a:sym typeface="Trebuchet MS"/>
              </a:rPr>
              <a:t>SVN</a:t>
            </a:r>
            <a:r>
              <a:rPr b="0" i="0" lang="en-US" sz="2000" u="none" cap="none" strike="noStrike">
                <a:solidFill>
                  <a:srgbClr val="005496"/>
                </a:solidFill>
                <a:latin typeface="Trebuchet MS"/>
                <a:ea typeface="Trebuchet MS"/>
                <a:cs typeface="Trebuchet MS"/>
                <a:sym typeface="Trebuchet MS"/>
              </a:rPr>
              <a:t>, is a centralized version control system, which means that it maintains a central repository that stores the entire project's history, making it suitable for projects that seek to have as much rollback capability as possible while maintaining control from a central location. </a:t>
            </a:r>
            <a:endParaRPr/>
          </a:p>
          <a:p>
            <a:pPr indent="0" lvl="0" marL="0" marR="0" rtl="0" algn="l">
              <a:lnSpc>
                <a:spcPct val="100000"/>
              </a:lnSpc>
              <a:spcBef>
                <a:spcPts val="1200"/>
              </a:spcBef>
              <a:spcAft>
                <a:spcPts val="0"/>
              </a:spcAft>
              <a:buNone/>
            </a:pPr>
            <a:r>
              <a:rPr b="0" i="0" lang="en-US" sz="2000" u="none" cap="none" strike="noStrike">
                <a:solidFill>
                  <a:srgbClr val="005496"/>
                </a:solidFill>
                <a:latin typeface="Trebuchet MS"/>
                <a:ea typeface="Trebuchet MS"/>
                <a:cs typeface="Trebuchet MS"/>
                <a:sym typeface="Trebuchet MS"/>
              </a:rPr>
              <a:t>SVN tracks all changes that are made to files and directories, which makes it possible to revert back to older versions of the codebase, much like with Git and other tools. </a:t>
            </a:r>
            <a:endParaRPr/>
          </a:p>
        </p:txBody>
      </p:sp>
      <p:pic>
        <p:nvPicPr>
          <p:cNvPr id="425" name="Google Shape;425;p67"/>
          <p:cNvPicPr preferRelativeResize="0"/>
          <p:nvPr/>
        </p:nvPicPr>
        <p:blipFill rotWithShape="1">
          <a:blip r:embed="rId3">
            <a:alphaModFix/>
          </a:blip>
          <a:srcRect b="0" l="0" r="0" t="0"/>
          <a:stretch/>
        </p:blipFill>
        <p:spPr>
          <a:xfrm>
            <a:off x="677333" y="4832286"/>
            <a:ext cx="7843815" cy="1127548"/>
          </a:xfrm>
          <a:prstGeom prst="rect">
            <a:avLst/>
          </a:prstGeom>
          <a:noFill/>
          <a:ln>
            <a:noFill/>
          </a:ln>
          <a:effectLst>
            <a:outerShdw blurRad="292100" rotWithShape="0" algn="tl" dir="2700000" dist="139700">
              <a:srgbClr val="333333">
                <a:alpha val="64705"/>
              </a:srgbClr>
            </a:outerShdw>
          </a:effectLst>
        </p:spPr>
      </p:pic>
      <p:sp>
        <p:nvSpPr>
          <p:cNvPr id="426" name="Google Shape;426;p67"/>
          <p:cNvSpPr txBox="1"/>
          <p:nvPr/>
        </p:nvSpPr>
        <p:spPr>
          <a:xfrm rot="-5400000">
            <a:off x="8129797" y="5288338"/>
            <a:ext cx="998147"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Subversion logo</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8"/>
          <p:cNvSpPr txBox="1"/>
          <p:nvPr>
            <p:ph type="title"/>
          </p:nvPr>
        </p:nvSpPr>
        <p:spPr>
          <a:xfrm>
            <a:off x="677333" y="609600"/>
            <a:ext cx="8148615"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Version Control Methods – Mercurial</a:t>
            </a:r>
            <a:br>
              <a:rPr b="1" i="0" lang="en-US">
                <a:solidFill>
                  <a:srgbClr val="005496"/>
                </a:solidFill>
                <a:highlight>
                  <a:srgbClr val="FFFFFF"/>
                </a:highlight>
                <a:latin typeface="Trebuchet MS"/>
                <a:ea typeface="Trebuchet MS"/>
                <a:cs typeface="Trebuchet MS"/>
                <a:sym typeface="Trebuchet MS"/>
              </a:rPr>
            </a:br>
            <a:br>
              <a:rPr b="1" lang="en-US">
                <a:solidFill>
                  <a:srgbClr val="005496"/>
                </a:solidFill>
                <a:latin typeface="Trebuchet MS"/>
                <a:ea typeface="Trebuchet MS"/>
                <a:cs typeface="Trebuchet MS"/>
                <a:sym typeface="Trebuchet MS"/>
              </a:rPr>
            </a:br>
            <a:endParaRPr b="1" i="0">
              <a:solidFill>
                <a:srgbClr val="005496"/>
              </a:solidFill>
              <a:highlight>
                <a:srgbClr val="FFFFFF"/>
              </a:highlight>
              <a:latin typeface="Trebuchet MS"/>
              <a:ea typeface="Trebuchet MS"/>
              <a:cs typeface="Trebuchet MS"/>
              <a:sym typeface="Trebuchet MS"/>
            </a:endParaRPr>
          </a:p>
        </p:txBody>
      </p:sp>
      <p:sp>
        <p:nvSpPr>
          <p:cNvPr id="432" name="Google Shape;432;p68"/>
          <p:cNvSpPr txBox="1"/>
          <p:nvPr/>
        </p:nvSpPr>
        <p:spPr>
          <a:xfrm>
            <a:off x="677333" y="1493178"/>
            <a:ext cx="7618528" cy="24006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FF7823"/>
                </a:solidFill>
                <a:latin typeface="Trebuchet MS"/>
                <a:ea typeface="Trebuchet MS"/>
                <a:cs typeface="Trebuchet MS"/>
                <a:sym typeface="Trebuchet MS"/>
              </a:rPr>
              <a:t>Mercurial</a:t>
            </a:r>
            <a:r>
              <a:rPr b="0" i="0" lang="en-US" sz="2000" u="none" cap="none" strike="noStrike">
                <a:solidFill>
                  <a:srgbClr val="005496"/>
                </a:solidFill>
                <a:latin typeface="Trebuchet MS"/>
                <a:ea typeface="Trebuchet MS"/>
                <a:cs typeface="Trebuchet MS"/>
                <a:sym typeface="Trebuchet MS"/>
              </a:rPr>
              <a:t> is another distributed version control system similar to Git, which means that it still offers </a:t>
            </a:r>
            <a:r>
              <a:rPr b="1" i="1" lang="en-US" sz="2000" u="none" cap="none" strike="noStrike">
                <a:solidFill>
                  <a:srgbClr val="005496"/>
                </a:solidFill>
                <a:latin typeface="Trebuchet MS"/>
                <a:ea typeface="Trebuchet MS"/>
                <a:cs typeface="Trebuchet MS"/>
                <a:sym typeface="Trebuchet MS"/>
              </a:rPr>
              <a:t>similar flexibility </a:t>
            </a:r>
            <a:r>
              <a:rPr b="0" i="0" lang="en-US" sz="2000" u="none" cap="none" strike="noStrike">
                <a:solidFill>
                  <a:srgbClr val="005496"/>
                </a:solidFill>
                <a:latin typeface="Trebuchet MS"/>
                <a:ea typeface="Trebuchet MS"/>
                <a:cs typeface="Trebuchet MS"/>
                <a:sym typeface="Trebuchet MS"/>
              </a:rPr>
              <a:t>that is almost always needed for collaboration in software development. </a:t>
            </a:r>
            <a:endParaRPr/>
          </a:p>
          <a:p>
            <a:pPr indent="0" lvl="0" marL="0" marR="0" rtl="0" algn="l">
              <a:lnSpc>
                <a:spcPct val="100000"/>
              </a:lnSpc>
              <a:spcBef>
                <a:spcPts val="1200"/>
              </a:spcBef>
              <a:spcAft>
                <a:spcPts val="0"/>
              </a:spcAft>
              <a:buNone/>
            </a:pPr>
            <a:r>
              <a:rPr b="0" i="0" lang="en-US" sz="2000" u="none" cap="none" strike="noStrike">
                <a:solidFill>
                  <a:srgbClr val="005496"/>
                </a:solidFill>
                <a:latin typeface="Trebuchet MS"/>
                <a:ea typeface="Trebuchet MS"/>
                <a:cs typeface="Trebuchet MS"/>
                <a:sym typeface="Trebuchet MS"/>
              </a:rPr>
              <a:t>Much like other tools, Mercurial allows you to </a:t>
            </a:r>
            <a:r>
              <a:rPr b="1" i="1" lang="en-US" sz="2000" u="none" cap="none" strike="noStrike">
                <a:solidFill>
                  <a:srgbClr val="005496"/>
                </a:solidFill>
                <a:latin typeface="Trebuchet MS"/>
                <a:ea typeface="Trebuchet MS"/>
                <a:cs typeface="Trebuchet MS"/>
                <a:sym typeface="Trebuchet MS"/>
              </a:rPr>
              <a:t>work independently</a:t>
            </a:r>
            <a:r>
              <a:rPr b="0" i="0" lang="en-US" sz="2000" u="none" cap="none" strike="noStrike">
                <a:solidFill>
                  <a:srgbClr val="005496"/>
                </a:solidFill>
                <a:latin typeface="Trebuchet MS"/>
                <a:ea typeface="Trebuchet MS"/>
                <a:cs typeface="Trebuchet MS"/>
                <a:sym typeface="Trebuchet MS"/>
              </a:rPr>
              <a:t> on a local repository and </a:t>
            </a:r>
            <a:r>
              <a:rPr b="1" i="1" lang="en-US" sz="2000" u="none" cap="none" strike="noStrike">
                <a:solidFill>
                  <a:srgbClr val="005496"/>
                </a:solidFill>
                <a:latin typeface="Trebuchet MS"/>
                <a:ea typeface="Trebuchet MS"/>
                <a:cs typeface="Trebuchet MS"/>
                <a:sym typeface="Trebuchet MS"/>
              </a:rPr>
              <a:t>merge changes </a:t>
            </a:r>
            <a:r>
              <a:rPr b="0" i="0" lang="en-US" sz="2000" u="none" cap="none" strike="noStrike">
                <a:solidFill>
                  <a:srgbClr val="005496"/>
                </a:solidFill>
                <a:latin typeface="Trebuchet MS"/>
                <a:ea typeface="Trebuchet MS"/>
                <a:cs typeface="Trebuchet MS"/>
                <a:sym typeface="Trebuchet MS"/>
              </a:rPr>
              <a:t>when they are ready.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rPr b="1" i="0" lang="en-US">
                <a:solidFill>
                  <a:srgbClr val="00B050"/>
                </a:solidFill>
                <a:highlight>
                  <a:srgbClr val="FFFFFF"/>
                </a:highlight>
                <a:latin typeface="Trebuchet MS"/>
                <a:ea typeface="Trebuchet MS"/>
                <a:cs typeface="Trebuchet MS"/>
                <a:sym typeface="Trebuchet MS"/>
              </a:rPr>
              <a:t>Case Study: To Infinity and Beyond </a:t>
            </a:r>
            <a:br>
              <a:rPr b="1" i="0" lang="en-US">
                <a:solidFill>
                  <a:srgbClr val="00B050"/>
                </a:solidFill>
                <a:highlight>
                  <a:srgbClr val="FFFFFF"/>
                </a:highlight>
                <a:latin typeface="Trebuchet MS"/>
                <a:ea typeface="Trebuchet MS"/>
                <a:cs typeface="Trebuchet MS"/>
                <a:sym typeface="Trebuchet MS"/>
              </a:rPr>
            </a:br>
            <a:endParaRPr b="1">
              <a:solidFill>
                <a:srgbClr val="00B050"/>
              </a:solidFill>
              <a:latin typeface="Trebuchet MS"/>
              <a:ea typeface="Trebuchet MS"/>
              <a:cs typeface="Trebuchet MS"/>
              <a:sym typeface="Trebuchet MS"/>
            </a:endParaRPr>
          </a:p>
        </p:txBody>
      </p:sp>
      <p:sp>
        <p:nvSpPr>
          <p:cNvPr id="439" name="Google Shape;439;p69"/>
          <p:cNvSpPr txBox="1"/>
          <p:nvPr/>
        </p:nvSpPr>
        <p:spPr>
          <a:xfrm>
            <a:off x="677334" y="1520616"/>
            <a:ext cx="5723466" cy="44319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highlight>
                  <a:srgbClr val="FFFFFF"/>
                </a:highlight>
                <a:latin typeface="Trebuchet MS"/>
                <a:ea typeface="Trebuchet MS"/>
                <a:cs typeface="Trebuchet MS"/>
                <a:sym typeface="Trebuchet MS"/>
              </a:rPr>
              <a:t>Suppose that you are Buzz Lightyear and want to return to your planet of origin. </a:t>
            </a:r>
            <a:endParaRPr/>
          </a:p>
          <a:p>
            <a:pPr indent="0" lvl="0" marL="0" marR="0" rtl="0" algn="l">
              <a:lnSpc>
                <a:spcPct val="100000"/>
              </a:lnSpc>
              <a:spcBef>
                <a:spcPts val="1200"/>
              </a:spcBef>
              <a:spcAft>
                <a:spcPts val="0"/>
              </a:spcAft>
              <a:buNone/>
            </a:pPr>
            <a:r>
              <a:rPr b="0" i="0" lang="en-US" sz="1800" u="none" cap="none" strike="noStrike">
                <a:solidFill>
                  <a:schemeClr val="dk1"/>
                </a:solidFill>
                <a:highlight>
                  <a:srgbClr val="FFFFFF"/>
                </a:highlight>
                <a:latin typeface="Trebuchet MS"/>
                <a:ea typeface="Trebuchet MS"/>
                <a:cs typeface="Trebuchet MS"/>
                <a:sym typeface="Trebuchet MS"/>
              </a:rPr>
              <a:t>You gather your software development team is responsible for deploying a system for space exploration that should lead you to your destination.</a:t>
            </a:r>
            <a:endParaRPr/>
          </a:p>
          <a:p>
            <a:pPr indent="0" lvl="0" marL="0" marR="0" rtl="0" algn="l">
              <a:lnSpc>
                <a:spcPct val="100000"/>
              </a:lnSpc>
              <a:spcBef>
                <a:spcPts val="1200"/>
              </a:spcBef>
              <a:spcAft>
                <a:spcPts val="0"/>
              </a:spcAft>
              <a:buNone/>
            </a:pPr>
            <a:r>
              <a:rPr b="0" i="0" lang="en-US" sz="1800" u="none" cap="none" strike="noStrike">
                <a:solidFill>
                  <a:schemeClr val="dk1"/>
                </a:solidFill>
                <a:highlight>
                  <a:srgbClr val="FFFFFF"/>
                </a:highlight>
                <a:latin typeface="Trebuchet MS"/>
                <a:ea typeface="Trebuchet MS"/>
                <a:cs typeface="Trebuchet MS"/>
                <a:sym typeface="Trebuchet MS"/>
              </a:rPr>
              <a:t>At the same time, however, the mission proves to be daunting due to the immense resources and complexity that are involved in the creation of your software system. </a:t>
            </a:r>
            <a:endParaRPr/>
          </a:p>
          <a:p>
            <a:pPr indent="0" lvl="0" marL="0" marR="0" rtl="0" algn="l">
              <a:lnSpc>
                <a:spcPct val="100000"/>
              </a:lnSpc>
              <a:spcBef>
                <a:spcPts val="1200"/>
              </a:spcBef>
              <a:spcAft>
                <a:spcPts val="0"/>
              </a:spcAft>
              <a:buNone/>
            </a:pPr>
            <a:r>
              <a:rPr b="0" i="0" lang="en-US" sz="1800" u="none" cap="none" strike="noStrike">
                <a:solidFill>
                  <a:schemeClr val="dk1"/>
                </a:solidFill>
                <a:latin typeface="Trebuchet MS"/>
                <a:ea typeface="Trebuchet MS"/>
                <a:cs typeface="Trebuchet MS"/>
                <a:sym typeface="Trebuchet MS"/>
              </a:rPr>
              <a:t>For this case study, you will get into groups to simulate a team of developers working on this program, you will follow along with the sections seen in the following slides and provide answers for each of the questions. </a:t>
            </a:r>
            <a:endParaRPr/>
          </a:p>
        </p:txBody>
      </p:sp>
      <p:pic>
        <p:nvPicPr>
          <p:cNvPr descr="A toy character standing on a sign&#10;&#10;Description automatically generated" id="440" name="Google Shape;440;p69"/>
          <p:cNvPicPr preferRelativeResize="0"/>
          <p:nvPr/>
        </p:nvPicPr>
        <p:blipFill rotWithShape="1">
          <a:blip r:embed="rId3">
            <a:alphaModFix/>
          </a:blip>
          <a:srcRect b="0" l="0" r="0" t="0"/>
          <a:stretch/>
        </p:blipFill>
        <p:spPr>
          <a:xfrm rot="-5400000">
            <a:off x="6820013" y="1915668"/>
            <a:ext cx="3610270" cy="3026664"/>
          </a:xfrm>
          <a:prstGeom prst="rect">
            <a:avLst/>
          </a:prstGeom>
          <a:noFill/>
          <a:ln>
            <a:noFill/>
          </a:ln>
          <a:effectLst>
            <a:outerShdw blurRad="292100" rotWithShape="0" algn="tl" dir="2700000" dist="139700">
              <a:srgbClr val="333333">
                <a:alpha val="64705"/>
              </a:srgbClr>
            </a:outerShdw>
          </a:effectLst>
        </p:spPr>
      </p:pic>
      <p:sp>
        <p:nvSpPr>
          <p:cNvPr id="441" name="Google Shape;441;p69"/>
          <p:cNvSpPr txBox="1"/>
          <p:nvPr/>
        </p:nvSpPr>
        <p:spPr>
          <a:xfrm>
            <a:off x="6983535" y="5234135"/>
            <a:ext cx="3283226"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Buzz Lightyear</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Victor R. Ruiz</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BY-SA 2.0</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1800"/>
              <a:buNone/>
            </a:pPr>
            <a:r>
              <a:rPr b="1" i="0" lang="en-US">
                <a:solidFill>
                  <a:srgbClr val="00B050"/>
                </a:solidFill>
                <a:highlight>
                  <a:srgbClr val="FFFFFF"/>
                </a:highlight>
                <a:latin typeface="Trebuchet MS"/>
                <a:ea typeface="Trebuchet MS"/>
                <a:cs typeface="Trebuchet MS"/>
                <a:sym typeface="Trebuchet MS"/>
              </a:rPr>
              <a:t>Case Study: To Infinity and Beyond </a:t>
            </a:r>
            <a:br>
              <a:rPr b="1" i="0" lang="en-US">
                <a:solidFill>
                  <a:srgbClr val="00B050"/>
                </a:solidFill>
                <a:highlight>
                  <a:srgbClr val="FFFFFF"/>
                </a:highlight>
                <a:latin typeface="Trebuchet MS"/>
                <a:ea typeface="Trebuchet MS"/>
                <a:cs typeface="Trebuchet MS"/>
                <a:sym typeface="Trebuchet MS"/>
              </a:rPr>
            </a:br>
            <a:endParaRPr b="1">
              <a:solidFill>
                <a:srgbClr val="00B050"/>
              </a:solidFill>
              <a:latin typeface="Trebuchet MS"/>
              <a:ea typeface="Trebuchet MS"/>
              <a:cs typeface="Trebuchet MS"/>
              <a:sym typeface="Trebuchet MS"/>
            </a:endParaRPr>
          </a:p>
        </p:txBody>
      </p:sp>
      <p:sp>
        <p:nvSpPr>
          <p:cNvPr id="448" name="Google Shape;448;p70"/>
          <p:cNvSpPr txBox="1"/>
          <p:nvPr/>
        </p:nvSpPr>
        <p:spPr>
          <a:xfrm>
            <a:off x="677334" y="1520616"/>
            <a:ext cx="4915083"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You will use your answers from each stage to guide you as you individually sketch process maps like the example on the right. </a:t>
            </a:r>
            <a:endParaRPr/>
          </a:p>
          <a:p>
            <a:pPr indent="0" lvl="0" marL="0" marR="0" rtl="0" algn="l">
              <a:lnSpc>
                <a:spcPct val="100000"/>
              </a:lnSpc>
              <a:spcBef>
                <a:spcPts val="1200"/>
              </a:spcBef>
              <a:spcAft>
                <a:spcPts val="0"/>
              </a:spcAft>
              <a:buNone/>
            </a:pPr>
            <a:r>
              <a:rPr b="0" i="0" lang="en-US" sz="1800" u="none" cap="none" strike="noStrike">
                <a:solidFill>
                  <a:schemeClr val="dk1"/>
                </a:solidFill>
                <a:latin typeface="Trebuchet MS"/>
                <a:ea typeface="Trebuchet MS"/>
                <a:cs typeface="Trebuchet MS"/>
                <a:sym typeface="Trebuchet MS"/>
              </a:rPr>
              <a:t>Once you have all completed your sketches, you should combine your ideas into a final process map and create it using a tool such as </a:t>
            </a:r>
            <a:r>
              <a:rPr b="0" i="0" lang="en-US" sz="1800" u="sng" cap="none" strike="noStrike">
                <a:solidFill>
                  <a:schemeClr val="dk1"/>
                </a:solidFill>
                <a:latin typeface="Trebuchet MS"/>
                <a:ea typeface="Trebuchet MS"/>
                <a:cs typeface="Trebuchet MS"/>
                <a:sym typeface="Trebuchet MS"/>
                <a:hlinkClick r:id="rId3">
                  <a:extLst>
                    <a:ext uri="{A12FA001-AC4F-418D-AE19-62706E023703}">
                      <ahyp:hlinkClr val="tx"/>
                    </a:ext>
                  </a:extLst>
                </a:hlinkClick>
              </a:rPr>
              <a:t>draw.io.</a:t>
            </a:r>
            <a:r>
              <a:rPr b="0" i="0" lang="en-US" sz="1800" u="none" cap="none" strike="noStrike">
                <a:solidFill>
                  <a:schemeClr val="dk1"/>
                </a:solidFill>
                <a:latin typeface="Trebuchet MS"/>
                <a:ea typeface="Trebuchet MS"/>
                <a:cs typeface="Trebuchet MS"/>
                <a:sym typeface="Trebuchet MS"/>
              </a:rPr>
              <a:t>  </a:t>
            </a:r>
            <a:endParaRPr/>
          </a:p>
          <a:p>
            <a:pPr indent="0" lvl="0" marL="0" marR="0" rtl="0" algn="l">
              <a:lnSpc>
                <a:spcPct val="100000"/>
              </a:lnSpc>
              <a:spcBef>
                <a:spcPts val="1200"/>
              </a:spcBef>
              <a:spcAft>
                <a:spcPts val="0"/>
              </a:spcAft>
              <a:buNone/>
            </a:pPr>
            <a:r>
              <a:rPr b="0" i="0" lang="en-US" sz="1800" u="none" cap="none" strike="noStrike">
                <a:solidFill>
                  <a:schemeClr val="dk1"/>
                </a:solidFill>
                <a:latin typeface="Trebuchet MS"/>
                <a:ea typeface="Trebuchet MS"/>
                <a:cs typeface="Trebuchet MS"/>
                <a:sym typeface="Trebuchet MS"/>
              </a:rPr>
              <a:t>Feel free to add as many branches and bubbles as you would like, but the process map must include the main six stages mentioned in the next few slides. </a:t>
            </a:r>
            <a:endParaRPr/>
          </a:p>
          <a:p>
            <a:pPr indent="0" lvl="0" marL="0" marR="0" rtl="0" algn="l">
              <a:lnSpc>
                <a:spcPct val="100000"/>
              </a:lnSpc>
              <a:spcBef>
                <a:spcPts val="1200"/>
              </a:spcBef>
              <a:spcAft>
                <a:spcPts val="0"/>
              </a:spcAft>
              <a:buNone/>
            </a:pPr>
            <a:r>
              <a:rPr b="0" i="0" lang="en-US" sz="1800" u="none" cap="none" strike="noStrike">
                <a:solidFill>
                  <a:schemeClr val="dk1"/>
                </a:solidFill>
                <a:latin typeface="Trebuchet MS"/>
                <a:ea typeface="Trebuchet MS"/>
                <a:cs typeface="Trebuchet MS"/>
                <a:sym typeface="Trebuchet MS"/>
              </a:rPr>
              <a:t>After you complete the final process map, your team will present it to the class. </a:t>
            </a:r>
            <a:endParaRPr/>
          </a:p>
        </p:txBody>
      </p:sp>
      <p:pic>
        <p:nvPicPr>
          <p:cNvPr descr="A diagram of a software development process&#10;&#10;Description automatically generated" id="449" name="Google Shape;449;p70"/>
          <p:cNvPicPr preferRelativeResize="0"/>
          <p:nvPr/>
        </p:nvPicPr>
        <p:blipFill rotWithShape="1">
          <a:blip r:embed="rId4">
            <a:alphaModFix/>
          </a:blip>
          <a:srcRect b="0" l="0" r="0" t="0"/>
          <a:stretch/>
        </p:blipFill>
        <p:spPr>
          <a:xfrm>
            <a:off x="6096000" y="1700784"/>
            <a:ext cx="5057573" cy="3456432"/>
          </a:xfrm>
          <a:prstGeom prst="rect">
            <a:avLst/>
          </a:prstGeom>
          <a:solidFill>
            <a:schemeClr val="lt1"/>
          </a:solidFill>
          <a:ln cap="flat" cmpd="sng" w="76200">
            <a:solidFill>
              <a:srgbClr val="00B050"/>
            </a:solidFill>
            <a:prstDash val="solid"/>
            <a:round/>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55555"/>
              <a:buNone/>
            </a:pPr>
            <a:r>
              <a:rPr b="1" i="0" lang="en-US">
                <a:solidFill>
                  <a:srgbClr val="00B050"/>
                </a:solidFill>
                <a:highlight>
                  <a:srgbClr val="FFFFFF"/>
                </a:highlight>
                <a:latin typeface="Trebuchet MS"/>
                <a:ea typeface="Trebuchet MS"/>
                <a:cs typeface="Trebuchet MS"/>
                <a:sym typeface="Trebuchet MS"/>
              </a:rPr>
              <a:t>To Do: Mapping Out the AI System and Software Development methods (PART 1)</a:t>
            </a:r>
            <a:br>
              <a:rPr b="0" i="0" lang="en-US">
                <a:solidFill>
                  <a:srgbClr val="0021A5"/>
                </a:solidFill>
                <a:highlight>
                  <a:srgbClr val="FFFFFF"/>
                </a:highlight>
                <a:latin typeface="Arial"/>
                <a:ea typeface="Arial"/>
                <a:cs typeface="Arial"/>
                <a:sym typeface="Arial"/>
              </a:rPr>
            </a:br>
            <a:endParaRPr b="1">
              <a:solidFill>
                <a:srgbClr val="00B050"/>
              </a:solidFill>
              <a:latin typeface="Trebuchet MS"/>
              <a:ea typeface="Trebuchet MS"/>
              <a:cs typeface="Trebuchet MS"/>
              <a:sym typeface="Trebuchet MS"/>
            </a:endParaRPr>
          </a:p>
        </p:txBody>
      </p:sp>
      <p:sp>
        <p:nvSpPr>
          <p:cNvPr id="456" name="Google Shape;456;p71"/>
          <p:cNvSpPr txBox="1"/>
          <p:nvPr/>
        </p:nvSpPr>
        <p:spPr>
          <a:xfrm>
            <a:off x="677334" y="1930400"/>
            <a:ext cx="4795815" cy="33855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FF7823"/>
                </a:solidFill>
                <a:highlight>
                  <a:srgbClr val="FFFFFF"/>
                </a:highlight>
                <a:latin typeface="Arial"/>
                <a:ea typeface="Arial"/>
                <a:cs typeface="Arial"/>
                <a:sym typeface="Arial"/>
              </a:rPr>
              <a:t>Stage 1: Initial Planning</a:t>
            </a:r>
            <a:r>
              <a:rPr b="0" i="0" lang="en-US" sz="2400" u="none" cap="none" strike="noStrike">
                <a:solidFill>
                  <a:srgbClr val="FF7823"/>
                </a:solidFill>
                <a:highlight>
                  <a:srgbClr val="FFFFFF"/>
                </a:highlight>
                <a:latin typeface="Arial"/>
                <a:ea typeface="Arial"/>
                <a:cs typeface="Arial"/>
                <a:sym typeface="Arial"/>
              </a:rPr>
              <a:t> </a:t>
            </a:r>
            <a:endParaRPr/>
          </a:p>
          <a:p>
            <a:pPr indent="-457200" lvl="0" marL="457200" marR="0" rtl="0" algn="l">
              <a:lnSpc>
                <a:spcPct val="100000"/>
              </a:lnSpc>
              <a:spcBef>
                <a:spcPts val="1200"/>
              </a:spcBef>
              <a:spcAft>
                <a:spcPts val="0"/>
              </a:spcAft>
              <a:buClr>
                <a:srgbClr val="005496"/>
              </a:buClr>
              <a:buSzPts val="2140"/>
              <a:buFont typeface="Arial"/>
              <a:buAutoNum type="arabicPeriod"/>
            </a:pPr>
            <a:r>
              <a:rPr b="0" i="0" lang="en-US" sz="2000" u="none" cap="none" strike="noStrike">
                <a:solidFill>
                  <a:srgbClr val="000000"/>
                </a:solidFill>
                <a:highlight>
                  <a:srgbClr val="FFFFFF"/>
                </a:highlight>
                <a:latin typeface="Arial"/>
                <a:ea typeface="Arial"/>
                <a:cs typeface="Arial"/>
                <a:sym typeface="Arial"/>
              </a:rPr>
              <a:t>What actions should the team take in the initial planning stage to prepare for the mission? </a:t>
            </a:r>
            <a:endParaRPr/>
          </a:p>
          <a:p>
            <a:pPr indent="-457200" lvl="0" marL="457200" marR="0" rtl="0" algn="l">
              <a:lnSpc>
                <a:spcPct val="100000"/>
              </a:lnSpc>
              <a:spcBef>
                <a:spcPts val="1200"/>
              </a:spcBef>
              <a:spcAft>
                <a:spcPts val="0"/>
              </a:spcAft>
              <a:buClr>
                <a:srgbClr val="005496"/>
              </a:buClr>
              <a:buSzPts val="2140"/>
              <a:buFont typeface="Arial"/>
              <a:buAutoNum type="arabicPeriod"/>
            </a:pPr>
            <a:r>
              <a:rPr b="0" i="0" lang="en-US" sz="2000" u="none" cap="none" strike="noStrike">
                <a:solidFill>
                  <a:srgbClr val="000000"/>
                </a:solidFill>
                <a:highlight>
                  <a:srgbClr val="FFFFFF"/>
                </a:highlight>
                <a:latin typeface="Arial"/>
                <a:ea typeface="Arial"/>
                <a:cs typeface="Arial"/>
                <a:sym typeface="Arial"/>
              </a:rPr>
              <a:t>What are the key objectives and scope of the project at the moment? Are they likely to change? </a:t>
            </a:r>
            <a:endParaRPr/>
          </a:p>
          <a:p>
            <a:pPr indent="-457200" lvl="0" marL="457200" marR="0" rtl="0" algn="l">
              <a:lnSpc>
                <a:spcPct val="100000"/>
              </a:lnSpc>
              <a:spcBef>
                <a:spcPts val="1200"/>
              </a:spcBef>
              <a:spcAft>
                <a:spcPts val="0"/>
              </a:spcAft>
              <a:buClr>
                <a:srgbClr val="005496"/>
              </a:buClr>
              <a:buSzPts val="2140"/>
              <a:buFont typeface="Arial"/>
              <a:buAutoNum type="arabicPeriod"/>
            </a:pPr>
            <a:r>
              <a:rPr b="0" i="0" lang="en-US" sz="2000" u="none" cap="none" strike="noStrike">
                <a:solidFill>
                  <a:srgbClr val="000000"/>
                </a:solidFill>
                <a:highlight>
                  <a:srgbClr val="FFFFFF"/>
                </a:highlight>
                <a:latin typeface="Arial"/>
                <a:ea typeface="Arial"/>
                <a:cs typeface="Arial"/>
                <a:sym typeface="Arial"/>
              </a:rPr>
              <a:t>Which development method aligns with a mission of this scale? Why? </a:t>
            </a:r>
            <a:endParaRPr/>
          </a:p>
        </p:txBody>
      </p:sp>
      <p:pic>
        <p:nvPicPr>
          <p:cNvPr descr="A diagram of a software development&#10;&#10;Description automatically generated" id="457" name="Google Shape;457;p71"/>
          <p:cNvPicPr preferRelativeResize="0"/>
          <p:nvPr/>
        </p:nvPicPr>
        <p:blipFill rotWithShape="1">
          <a:blip r:embed="rId3">
            <a:alphaModFix/>
          </a:blip>
          <a:srcRect b="0" l="0" r="0" t="0"/>
          <a:stretch/>
        </p:blipFill>
        <p:spPr>
          <a:xfrm>
            <a:off x="6003235" y="2630547"/>
            <a:ext cx="3684104" cy="3424558"/>
          </a:xfrm>
          <a:prstGeom prst="rect">
            <a:avLst/>
          </a:prstGeom>
          <a:noFill/>
          <a:ln>
            <a:noFill/>
          </a:ln>
          <a:effectLst>
            <a:outerShdw blurRad="292100" rotWithShape="0" algn="tl" dir="2700000" dist="139700">
              <a:srgbClr val="333333">
                <a:alpha val="64705"/>
              </a:srgbClr>
            </a:outerShdw>
          </a:effectLst>
        </p:spPr>
      </p:pic>
      <p:sp>
        <p:nvSpPr>
          <p:cNvPr id="458" name="Google Shape;458;p71"/>
          <p:cNvSpPr txBox="1"/>
          <p:nvPr/>
        </p:nvSpPr>
        <p:spPr>
          <a:xfrm>
            <a:off x="6480313" y="1930400"/>
            <a:ext cx="3207026" cy="58477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n-US" sz="1600" u="none" cap="none" strike="noStrike">
                <a:solidFill>
                  <a:srgbClr val="005496"/>
                </a:solidFill>
                <a:latin typeface="Trebuchet MS"/>
                <a:ea typeface="Trebuchet MS"/>
                <a:cs typeface="Trebuchet MS"/>
                <a:sym typeface="Trebuchet MS"/>
              </a:rPr>
              <a:t>You can use this worksheet to record your responses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55555"/>
              <a:buNone/>
            </a:pPr>
            <a:r>
              <a:rPr b="1" i="0" lang="en-US">
                <a:solidFill>
                  <a:srgbClr val="00B050"/>
                </a:solidFill>
                <a:highlight>
                  <a:srgbClr val="FFFFFF"/>
                </a:highlight>
                <a:latin typeface="Trebuchet MS"/>
                <a:ea typeface="Trebuchet MS"/>
                <a:cs typeface="Trebuchet MS"/>
                <a:sym typeface="Trebuchet MS"/>
              </a:rPr>
              <a:t>To Do: Mapping Out the AI System and Software Development methods (PART 1)</a:t>
            </a:r>
            <a:endParaRPr b="1">
              <a:solidFill>
                <a:srgbClr val="00B050"/>
              </a:solidFill>
              <a:latin typeface="Trebuchet MS"/>
              <a:ea typeface="Trebuchet MS"/>
              <a:cs typeface="Trebuchet MS"/>
              <a:sym typeface="Trebuchet MS"/>
            </a:endParaRPr>
          </a:p>
        </p:txBody>
      </p:sp>
      <p:sp>
        <p:nvSpPr>
          <p:cNvPr id="465" name="Google Shape;465;p72"/>
          <p:cNvSpPr txBox="1"/>
          <p:nvPr/>
        </p:nvSpPr>
        <p:spPr>
          <a:xfrm>
            <a:off x="677334" y="1930400"/>
            <a:ext cx="7896823"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FF7823"/>
                </a:solidFill>
                <a:latin typeface="Trebuchet MS"/>
                <a:ea typeface="Trebuchet MS"/>
                <a:cs typeface="Trebuchet MS"/>
                <a:sym typeface="Trebuchet MS"/>
              </a:rPr>
              <a:t>Stage 2: System Design  </a:t>
            </a:r>
            <a:endParaRPr/>
          </a:p>
          <a:p>
            <a:pPr indent="-457200" lvl="0" marL="457200" marR="0" rtl="0" algn="l">
              <a:lnSpc>
                <a:spcPct val="100000"/>
              </a:lnSpc>
              <a:spcBef>
                <a:spcPts val="1200"/>
              </a:spcBef>
              <a:spcAft>
                <a:spcPts val="0"/>
              </a:spcAft>
              <a:buClr>
                <a:srgbClr val="005496"/>
              </a:buClr>
              <a:buSzPts val="2140"/>
              <a:buFont typeface="Arial"/>
              <a:buAutoNum type="arabicPeriod" startAt="4"/>
            </a:pPr>
            <a:r>
              <a:rPr b="0" i="0" lang="en-US" sz="2000" u="none" cap="none" strike="noStrike">
                <a:solidFill>
                  <a:srgbClr val="000000"/>
                </a:solidFill>
                <a:latin typeface="Trebuchet MS"/>
                <a:ea typeface="Trebuchet MS"/>
                <a:cs typeface="Trebuchet MS"/>
                <a:sym typeface="Trebuchet MS"/>
              </a:rPr>
              <a:t>Which design methodology is most appropriate for iterating and prototyping in the context of space exploration? (There are multiple correct answers, but they must be justified).   </a:t>
            </a:r>
            <a:endParaRPr/>
          </a:p>
          <a:p>
            <a:pPr indent="-457200" lvl="0" marL="457200" marR="0" rtl="0" algn="l">
              <a:lnSpc>
                <a:spcPct val="100000"/>
              </a:lnSpc>
              <a:spcBef>
                <a:spcPts val="1200"/>
              </a:spcBef>
              <a:spcAft>
                <a:spcPts val="0"/>
              </a:spcAft>
              <a:buClr>
                <a:srgbClr val="005496"/>
              </a:buClr>
              <a:buSzPts val="2140"/>
              <a:buFont typeface="Arial"/>
              <a:buAutoNum type="arabicPeriod" startAt="4"/>
            </a:pPr>
            <a:r>
              <a:rPr b="0" i="0" lang="en-US" sz="2000" u="none" cap="none" strike="noStrike">
                <a:solidFill>
                  <a:srgbClr val="000000"/>
                </a:solidFill>
                <a:latin typeface="Trebuchet MS"/>
                <a:ea typeface="Trebuchet MS"/>
                <a:cs typeface="Trebuchet MS"/>
                <a:sym typeface="Trebuchet MS"/>
              </a:rPr>
              <a:t>List (do not explain) the possible features of the spacecraft’s software that the team would need to take into account for development. What type of methodology would be best for this task? Why would you choose this methodology? </a:t>
            </a:r>
            <a:endParaRPr/>
          </a:p>
          <a:p>
            <a:pPr indent="-457200" lvl="0" marL="457200" marR="0" rtl="0" algn="l">
              <a:lnSpc>
                <a:spcPct val="100000"/>
              </a:lnSpc>
              <a:spcBef>
                <a:spcPts val="1200"/>
              </a:spcBef>
              <a:spcAft>
                <a:spcPts val="0"/>
              </a:spcAft>
              <a:buClr>
                <a:srgbClr val="005496"/>
              </a:buClr>
              <a:buSzPts val="2140"/>
              <a:buFont typeface="Arial"/>
              <a:buAutoNum type="arabicPeriod" startAt="4"/>
            </a:pPr>
            <a:r>
              <a:rPr b="0" i="0" lang="en-US" sz="2000" u="none" cap="none" strike="noStrike">
                <a:solidFill>
                  <a:srgbClr val="000000"/>
                </a:solidFill>
                <a:latin typeface="Trebuchet MS"/>
                <a:ea typeface="Trebuchet MS"/>
                <a:cs typeface="Trebuchet MS"/>
                <a:sym typeface="Trebuchet MS"/>
              </a:rPr>
              <a:t>Are there any trade-offs between design and functionality that the team should consider at this stage of the project?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55555"/>
              <a:buNone/>
            </a:pPr>
            <a:r>
              <a:rPr b="1" i="0" lang="en-US">
                <a:solidFill>
                  <a:srgbClr val="00B050"/>
                </a:solidFill>
                <a:highlight>
                  <a:srgbClr val="FFFFFF"/>
                </a:highlight>
                <a:latin typeface="Trebuchet MS"/>
                <a:ea typeface="Trebuchet MS"/>
                <a:cs typeface="Trebuchet MS"/>
                <a:sym typeface="Trebuchet MS"/>
              </a:rPr>
              <a:t>To Do: Mapping Out the AI System and Software Development methods (PART 1)</a:t>
            </a:r>
            <a:endParaRPr b="1">
              <a:solidFill>
                <a:srgbClr val="00B050"/>
              </a:solidFill>
              <a:latin typeface="Trebuchet MS"/>
              <a:ea typeface="Trebuchet MS"/>
              <a:cs typeface="Trebuchet MS"/>
              <a:sym typeface="Trebuchet MS"/>
            </a:endParaRPr>
          </a:p>
        </p:txBody>
      </p:sp>
      <p:sp>
        <p:nvSpPr>
          <p:cNvPr id="472" name="Google Shape;472;p73"/>
          <p:cNvSpPr txBox="1"/>
          <p:nvPr/>
        </p:nvSpPr>
        <p:spPr>
          <a:xfrm>
            <a:off x="677334" y="1849835"/>
            <a:ext cx="7896823" cy="30777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FF7823"/>
                </a:solidFill>
                <a:latin typeface="Trebuchet MS"/>
                <a:ea typeface="Trebuchet MS"/>
                <a:cs typeface="Trebuchet MS"/>
                <a:sym typeface="Trebuchet MS"/>
              </a:rPr>
              <a:t>Stage 3: Development and Integration </a:t>
            </a:r>
            <a:endParaRPr/>
          </a:p>
          <a:p>
            <a:pPr indent="-457200" lvl="0" marL="457200" marR="0" rtl="0" algn="l">
              <a:lnSpc>
                <a:spcPct val="100000"/>
              </a:lnSpc>
              <a:spcBef>
                <a:spcPts val="1200"/>
              </a:spcBef>
              <a:spcAft>
                <a:spcPts val="0"/>
              </a:spcAft>
              <a:buClr>
                <a:srgbClr val="005496"/>
              </a:buClr>
              <a:buSzPts val="2140"/>
              <a:buFont typeface="Arial"/>
              <a:buAutoNum type="arabicPeriod" startAt="7"/>
            </a:pPr>
            <a:r>
              <a:rPr b="0" i="0" lang="en-US" sz="2000" u="none" cap="none" strike="noStrike">
                <a:solidFill>
                  <a:srgbClr val="000000"/>
                </a:solidFill>
                <a:latin typeface="Trebuchet MS"/>
                <a:ea typeface="Trebuchet MS"/>
                <a:cs typeface="Trebuchet MS"/>
                <a:sym typeface="Trebuchet MS"/>
              </a:rPr>
              <a:t>What role would version control play in the development of the spacecraft’s software components?  </a:t>
            </a:r>
            <a:endParaRPr/>
          </a:p>
          <a:p>
            <a:pPr indent="-457200" lvl="0" marL="457200" marR="0" rtl="0" algn="l">
              <a:lnSpc>
                <a:spcPct val="100000"/>
              </a:lnSpc>
              <a:spcBef>
                <a:spcPts val="1200"/>
              </a:spcBef>
              <a:spcAft>
                <a:spcPts val="0"/>
              </a:spcAft>
              <a:buClr>
                <a:srgbClr val="005496"/>
              </a:buClr>
              <a:buSzPts val="2140"/>
              <a:buFont typeface="Arial"/>
              <a:buAutoNum type="arabicPeriod" startAt="7"/>
            </a:pPr>
            <a:r>
              <a:rPr b="0" i="0" lang="en-US" sz="2000" u="none" cap="none" strike="noStrike">
                <a:solidFill>
                  <a:srgbClr val="000000"/>
                </a:solidFill>
                <a:latin typeface="Trebuchet MS"/>
                <a:ea typeface="Trebuchet MS"/>
                <a:cs typeface="Trebuchet MS"/>
                <a:sym typeface="Trebuchet MS"/>
              </a:rPr>
              <a:t>What procedures could you utilize within the program development cycle to ensure that the various systems within the spacecraft work properly (quality assurance)?  </a:t>
            </a:r>
            <a:endParaRPr/>
          </a:p>
          <a:p>
            <a:pPr indent="-457200" lvl="0" marL="457200" marR="0" rtl="0" algn="l">
              <a:lnSpc>
                <a:spcPct val="100000"/>
              </a:lnSpc>
              <a:spcBef>
                <a:spcPts val="1200"/>
              </a:spcBef>
              <a:spcAft>
                <a:spcPts val="0"/>
              </a:spcAft>
              <a:buClr>
                <a:srgbClr val="005496"/>
              </a:buClr>
              <a:buSzPts val="2140"/>
              <a:buFont typeface="Arial"/>
              <a:buAutoNum type="arabicPeriod" startAt="7"/>
            </a:pPr>
            <a:r>
              <a:rPr b="0" i="0" lang="en-US" sz="2000" u="none" cap="none" strike="noStrike">
                <a:solidFill>
                  <a:srgbClr val="000000"/>
                </a:solidFill>
                <a:latin typeface="Trebuchet MS"/>
                <a:ea typeface="Trebuchet MS"/>
                <a:cs typeface="Trebuchet MS"/>
                <a:sym typeface="Trebuchet MS"/>
              </a:rPr>
              <a:t>How should the components of the spacecraft be integrated? Should they be integrated one by one or all at once?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55555"/>
              <a:buNone/>
            </a:pPr>
            <a:r>
              <a:rPr b="1" i="0" lang="en-US">
                <a:solidFill>
                  <a:srgbClr val="00B050"/>
                </a:solidFill>
                <a:highlight>
                  <a:srgbClr val="FFFFFF"/>
                </a:highlight>
                <a:latin typeface="Trebuchet MS"/>
                <a:ea typeface="Trebuchet MS"/>
                <a:cs typeface="Trebuchet MS"/>
                <a:sym typeface="Trebuchet MS"/>
              </a:rPr>
              <a:t>To Do: Mapping Out the AI System and Software Development methods (PART 1)</a:t>
            </a:r>
            <a:endParaRPr b="1">
              <a:solidFill>
                <a:srgbClr val="00B050"/>
              </a:solidFill>
              <a:latin typeface="Trebuchet MS"/>
              <a:ea typeface="Trebuchet MS"/>
              <a:cs typeface="Trebuchet MS"/>
              <a:sym typeface="Trebuchet MS"/>
            </a:endParaRPr>
          </a:p>
        </p:txBody>
      </p:sp>
      <p:sp>
        <p:nvSpPr>
          <p:cNvPr id="479" name="Google Shape;479;p74"/>
          <p:cNvSpPr txBox="1"/>
          <p:nvPr/>
        </p:nvSpPr>
        <p:spPr>
          <a:xfrm>
            <a:off x="677332" y="1914029"/>
            <a:ext cx="8705207" cy="20005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FF7823"/>
                </a:solidFill>
                <a:latin typeface="Trebuchet MS"/>
                <a:ea typeface="Trebuchet MS"/>
                <a:cs typeface="Trebuchet MS"/>
                <a:sym typeface="Trebuchet MS"/>
              </a:rPr>
              <a:t>Stage 4: Testing </a:t>
            </a:r>
            <a:r>
              <a:rPr b="0" i="0" lang="en-US" sz="2400" u="none" cap="none" strike="noStrike">
                <a:solidFill>
                  <a:schemeClr val="dk1"/>
                </a:solidFill>
                <a:latin typeface="Trebuchet MS"/>
                <a:ea typeface="Trebuchet MS"/>
                <a:cs typeface="Trebuchet MS"/>
                <a:sym typeface="Trebuchet MS"/>
              </a:rPr>
              <a:t> </a:t>
            </a:r>
            <a:endParaRPr/>
          </a:p>
          <a:p>
            <a:pPr indent="-457200" lvl="0" marL="457200" marR="0" rtl="0" algn="l">
              <a:lnSpc>
                <a:spcPct val="100000"/>
              </a:lnSpc>
              <a:spcBef>
                <a:spcPts val="1200"/>
              </a:spcBef>
              <a:spcAft>
                <a:spcPts val="0"/>
              </a:spcAft>
              <a:buClr>
                <a:srgbClr val="005496"/>
              </a:buClr>
              <a:buSzPts val="2140"/>
              <a:buFont typeface="Arial"/>
              <a:buAutoNum type="arabicPeriod" startAt="10"/>
            </a:pPr>
            <a:r>
              <a:rPr b="0" i="0" lang="en-US" sz="2000" u="none" cap="none" strike="noStrike">
                <a:solidFill>
                  <a:schemeClr val="dk1"/>
                </a:solidFill>
                <a:latin typeface="Trebuchet MS"/>
                <a:ea typeface="Trebuchet MS"/>
                <a:cs typeface="Trebuchet MS"/>
                <a:sym typeface="Trebuchet MS"/>
              </a:rPr>
              <a:t>How would test cases help you verify that the spacecraft can function in the harsh conditions of a distant galaxy? </a:t>
            </a:r>
            <a:endParaRPr/>
          </a:p>
          <a:p>
            <a:pPr indent="-457200" lvl="0" marL="457200" marR="0" rtl="0" algn="l">
              <a:lnSpc>
                <a:spcPct val="100000"/>
              </a:lnSpc>
              <a:spcBef>
                <a:spcPts val="1200"/>
              </a:spcBef>
              <a:spcAft>
                <a:spcPts val="0"/>
              </a:spcAft>
              <a:buClr>
                <a:srgbClr val="005496"/>
              </a:buClr>
              <a:buSzPts val="2140"/>
              <a:buFont typeface="Arial"/>
              <a:buAutoNum type="arabicPeriod" startAt="10"/>
            </a:pPr>
            <a:r>
              <a:rPr b="0" i="0" lang="en-US" sz="2000" u="none" cap="none" strike="noStrike">
                <a:solidFill>
                  <a:schemeClr val="dk1"/>
                </a:solidFill>
                <a:latin typeface="Trebuchet MS"/>
                <a:ea typeface="Trebuchet MS"/>
                <a:cs typeface="Trebuchet MS"/>
                <a:sym typeface="Trebuchet MS"/>
              </a:rPr>
              <a:t>Which development method is best for continuous testing and validation processes? </a:t>
            </a:r>
            <a:endParaRPr/>
          </a:p>
        </p:txBody>
      </p:sp>
      <p:sp>
        <p:nvSpPr>
          <p:cNvPr id="480" name="Google Shape;480;p74"/>
          <p:cNvSpPr txBox="1"/>
          <p:nvPr/>
        </p:nvSpPr>
        <p:spPr>
          <a:xfrm>
            <a:off x="677332" y="3943697"/>
            <a:ext cx="8705207"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FF7823"/>
                </a:solidFill>
                <a:latin typeface="Trebuchet MS"/>
                <a:ea typeface="Trebuchet MS"/>
                <a:cs typeface="Trebuchet MS"/>
                <a:sym typeface="Trebuchet MS"/>
              </a:rPr>
              <a:t>Stage 5: Launch and Deployment </a:t>
            </a:r>
            <a:endParaRPr/>
          </a:p>
          <a:p>
            <a:pPr indent="-457200" lvl="0" marL="457200" marR="0" rtl="0" algn="l">
              <a:lnSpc>
                <a:spcPct val="100000"/>
              </a:lnSpc>
              <a:spcBef>
                <a:spcPts val="1200"/>
              </a:spcBef>
              <a:spcAft>
                <a:spcPts val="0"/>
              </a:spcAft>
              <a:buClr>
                <a:srgbClr val="005496"/>
              </a:buClr>
              <a:buSzPts val="2140"/>
              <a:buFont typeface="Arial"/>
              <a:buAutoNum type="arabicPeriod" startAt="12"/>
            </a:pPr>
            <a:r>
              <a:rPr b="0" i="0" lang="en-US" sz="2000" u="none" cap="none" strike="noStrike">
                <a:solidFill>
                  <a:srgbClr val="000000"/>
                </a:solidFill>
                <a:latin typeface="Trebuchet MS"/>
                <a:ea typeface="Trebuchet MS"/>
                <a:cs typeface="Trebuchet MS"/>
                <a:sym typeface="Trebuchet MS"/>
              </a:rPr>
              <a:t>By this stage of the mission, what types of documentation would you have already written?  </a:t>
            </a:r>
            <a:endParaRPr/>
          </a:p>
          <a:p>
            <a:pPr indent="-457200" lvl="0" marL="457200" marR="0" rtl="0" algn="l">
              <a:lnSpc>
                <a:spcPct val="100000"/>
              </a:lnSpc>
              <a:spcBef>
                <a:spcPts val="1200"/>
              </a:spcBef>
              <a:spcAft>
                <a:spcPts val="0"/>
              </a:spcAft>
              <a:buClr>
                <a:srgbClr val="005496"/>
              </a:buClr>
              <a:buSzPts val="2140"/>
              <a:buFont typeface="Arial"/>
              <a:buAutoNum type="arabicPeriod" startAt="12"/>
            </a:pPr>
            <a:r>
              <a:rPr b="0" i="0" lang="en-US" sz="2000" u="none" cap="none" strike="noStrike">
                <a:solidFill>
                  <a:srgbClr val="000000"/>
                </a:solidFill>
                <a:latin typeface="Trebuchet MS"/>
                <a:ea typeface="Trebuchet MS"/>
                <a:cs typeface="Trebuchet MS"/>
                <a:sym typeface="Trebuchet MS"/>
              </a:rPr>
              <a:t>How do you address any last-minute challenges or adjustments before launch? Which development method aligns with maintaining adaptability and readiness leading up to the launch?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55555"/>
              <a:buNone/>
            </a:pPr>
            <a:r>
              <a:rPr b="1" i="0" lang="en-US">
                <a:solidFill>
                  <a:srgbClr val="00B050"/>
                </a:solidFill>
                <a:highlight>
                  <a:srgbClr val="FFFFFF"/>
                </a:highlight>
                <a:latin typeface="Trebuchet MS"/>
                <a:ea typeface="Trebuchet MS"/>
                <a:cs typeface="Trebuchet MS"/>
                <a:sym typeface="Trebuchet MS"/>
              </a:rPr>
              <a:t>To Do: Mapping Out the AI System and Software Development methods (PART 1)</a:t>
            </a:r>
            <a:endParaRPr b="1">
              <a:solidFill>
                <a:srgbClr val="00B050"/>
              </a:solidFill>
              <a:latin typeface="Trebuchet MS"/>
              <a:ea typeface="Trebuchet MS"/>
              <a:cs typeface="Trebuchet MS"/>
              <a:sym typeface="Trebuchet MS"/>
            </a:endParaRPr>
          </a:p>
        </p:txBody>
      </p:sp>
      <p:sp>
        <p:nvSpPr>
          <p:cNvPr id="487" name="Google Shape;487;p75"/>
          <p:cNvSpPr txBox="1"/>
          <p:nvPr/>
        </p:nvSpPr>
        <p:spPr>
          <a:xfrm>
            <a:off x="677334" y="1930400"/>
            <a:ext cx="7896823"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FF7823"/>
                </a:solidFill>
                <a:latin typeface="Trebuchet MS"/>
                <a:ea typeface="Trebuchet MS"/>
                <a:cs typeface="Trebuchet MS"/>
                <a:sym typeface="Trebuchet MS"/>
              </a:rPr>
              <a:t>Stage 6: Post-launch Monitoring and Data Analysis </a:t>
            </a:r>
            <a:endParaRPr/>
          </a:p>
          <a:p>
            <a:pPr indent="-457200" lvl="0" marL="457200" marR="0" rtl="0" algn="l">
              <a:lnSpc>
                <a:spcPct val="100000"/>
              </a:lnSpc>
              <a:spcBef>
                <a:spcPts val="1200"/>
              </a:spcBef>
              <a:spcAft>
                <a:spcPts val="0"/>
              </a:spcAft>
              <a:buClr>
                <a:srgbClr val="005496"/>
              </a:buClr>
              <a:buSzPts val="2140"/>
              <a:buFont typeface="Arial"/>
              <a:buAutoNum type="arabicPeriod" startAt="14"/>
            </a:pPr>
            <a:r>
              <a:rPr b="0" i="0" lang="en-US" sz="2000" u="none" cap="none" strike="noStrike">
                <a:solidFill>
                  <a:srgbClr val="000000"/>
                </a:solidFill>
                <a:latin typeface="Trebuchet MS"/>
                <a:ea typeface="Trebuchet MS"/>
                <a:cs typeface="Trebuchet MS"/>
                <a:sym typeface="Trebuchet MS"/>
              </a:rPr>
              <a:t>What actions should the team take after the spacecraft is launched and is on its way to its destination? Could there be potential problems with the design methodology used until now?  </a:t>
            </a:r>
            <a:endParaRPr/>
          </a:p>
          <a:p>
            <a:pPr indent="-457200" lvl="0" marL="457200" marR="0" rtl="0" algn="l">
              <a:lnSpc>
                <a:spcPct val="100000"/>
              </a:lnSpc>
              <a:spcBef>
                <a:spcPts val="1200"/>
              </a:spcBef>
              <a:spcAft>
                <a:spcPts val="0"/>
              </a:spcAft>
              <a:buClr>
                <a:srgbClr val="005496"/>
              </a:buClr>
              <a:buSzPts val="2140"/>
              <a:buFont typeface="Arial"/>
              <a:buAutoNum type="arabicPeriod" startAt="14"/>
            </a:pPr>
            <a:r>
              <a:rPr b="0" i="0" lang="en-US" sz="2000" u="none" cap="none" strike="noStrike">
                <a:solidFill>
                  <a:srgbClr val="000000"/>
                </a:solidFill>
                <a:latin typeface="Trebuchet MS"/>
                <a:ea typeface="Trebuchet MS"/>
                <a:cs typeface="Trebuchet MS"/>
                <a:sym typeface="Trebuchet MS"/>
              </a:rPr>
              <a:t>How would you continuously monitor the spacecraft's performance and collect data from the mission? What would this data tell you in terms of the team’s next actions? </a:t>
            </a:r>
            <a:endParaRPr/>
          </a:p>
          <a:p>
            <a:pPr indent="-457200" lvl="0" marL="457200" marR="0" rtl="0" algn="l">
              <a:lnSpc>
                <a:spcPct val="100000"/>
              </a:lnSpc>
              <a:spcBef>
                <a:spcPts val="1200"/>
              </a:spcBef>
              <a:spcAft>
                <a:spcPts val="0"/>
              </a:spcAft>
              <a:buClr>
                <a:srgbClr val="005496"/>
              </a:buClr>
              <a:buSzPts val="2140"/>
              <a:buFont typeface="Arial"/>
              <a:buAutoNum type="arabicPeriod" startAt="14"/>
            </a:pPr>
            <a:r>
              <a:rPr b="0" i="0" lang="en-US" sz="2000" u="none" cap="none" strike="noStrike">
                <a:solidFill>
                  <a:srgbClr val="000000"/>
                </a:solidFill>
                <a:latin typeface="Trebuchet MS"/>
                <a:ea typeface="Trebuchet MS"/>
                <a:cs typeface="Trebuchet MS"/>
                <a:sym typeface="Trebuchet MS"/>
              </a:rPr>
              <a:t>Which development method would facilitate flexibility and ongoing data analysis for space exploration missions? </a:t>
            </a:r>
            <a:endParaRPr/>
          </a:p>
          <a:p>
            <a:pPr indent="0" lvl="0" marL="0" marR="0" rtl="0" algn="l">
              <a:lnSpc>
                <a:spcPct val="100000"/>
              </a:lnSpc>
              <a:spcBef>
                <a:spcPts val="1200"/>
              </a:spcBef>
              <a:spcAft>
                <a:spcPts val="0"/>
              </a:spcAft>
              <a:buNone/>
            </a:pPr>
            <a:r>
              <a:t/>
            </a:r>
            <a:endParaRPr b="0" i="0" sz="20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55555"/>
              <a:buNone/>
            </a:pPr>
            <a:r>
              <a:rPr b="1" i="0" lang="en-US">
                <a:solidFill>
                  <a:srgbClr val="00B050"/>
                </a:solidFill>
                <a:highlight>
                  <a:srgbClr val="FFFFFF"/>
                </a:highlight>
                <a:latin typeface="Trebuchet MS"/>
                <a:ea typeface="Trebuchet MS"/>
                <a:cs typeface="Trebuchet MS"/>
                <a:sym typeface="Trebuchet MS"/>
              </a:rPr>
              <a:t>To Do: Mapping Out the AI System and Software Development methods (PART 2)</a:t>
            </a:r>
            <a:endParaRPr b="1">
              <a:solidFill>
                <a:srgbClr val="00B050"/>
              </a:solidFill>
              <a:latin typeface="Trebuchet MS"/>
              <a:ea typeface="Trebuchet MS"/>
              <a:cs typeface="Trebuchet MS"/>
              <a:sym typeface="Trebuchet MS"/>
            </a:endParaRPr>
          </a:p>
        </p:txBody>
      </p:sp>
      <p:sp>
        <p:nvSpPr>
          <p:cNvPr id="494" name="Google Shape;494;p76"/>
          <p:cNvSpPr txBox="1"/>
          <p:nvPr/>
        </p:nvSpPr>
        <p:spPr>
          <a:xfrm>
            <a:off x="677334" y="2093416"/>
            <a:ext cx="5524683"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dk1"/>
                </a:solidFill>
                <a:highlight>
                  <a:srgbClr val="FFFFFF"/>
                </a:highlight>
                <a:latin typeface="Trebuchet MS"/>
                <a:ea typeface="Trebuchet MS"/>
                <a:cs typeface="Trebuchet MS"/>
                <a:sym typeface="Trebuchet MS"/>
              </a:rPr>
              <a:t>With your partner, use Draw IO to map out your possible software development process to make predictions for a certain artist or sport to find the next new talent.</a:t>
            </a:r>
            <a:endParaRPr b="0" i="0" sz="1600" u="none" cap="none" strike="noStrike">
              <a:solidFill>
                <a:schemeClr val="dk1"/>
              </a:solidFill>
              <a:latin typeface="Trebuchet MS"/>
              <a:ea typeface="Trebuchet MS"/>
              <a:cs typeface="Trebuchet MS"/>
              <a:sym typeface="Trebuchet MS"/>
            </a:endParaRPr>
          </a:p>
        </p:txBody>
      </p:sp>
      <p:pic>
        <p:nvPicPr>
          <p:cNvPr id="495" name="Google Shape;495;p76"/>
          <p:cNvPicPr preferRelativeResize="0"/>
          <p:nvPr/>
        </p:nvPicPr>
        <p:blipFill rotWithShape="1">
          <a:blip r:embed="rId3">
            <a:alphaModFix/>
          </a:blip>
          <a:srcRect b="0" l="0" r="0" t="0"/>
          <a:stretch/>
        </p:blipFill>
        <p:spPr>
          <a:xfrm>
            <a:off x="7337287" y="1851530"/>
            <a:ext cx="3012661" cy="2010951"/>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496" name="Google Shape;496;p76"/>
          <p:cNvSpPr txBox="1"/>
          <p:nvPr/>
        </p:nvSpPr>
        <p:spPr>
          <a:xfrm rot="-5400000">
            <a:off x="9271864" y="2445843"/>
            <a:ext cx="249472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4">
                  <a:extLst>
                    <a:ext uri="{A12FA001-AC4F-418D-AE19-62706E023703}">
                      <ahyp:hlinkClr val="tx"/>
                    </a:ext>
                  </a:extLst>
                </a:hlinkClick>
              </a:rPr>
              <a:t>Uganda musician on stage 2</a:t>
            </a:r>
            <a:r>
              <a:rPr b="0" i="0" lang="en-US" sz="800" u="none" cap="none" strike="noStrike">
                <a:solidFill>
                  <a:srgbClr val="00B0F0"/>
                </a:solidFill>
                <a:latin typeface="Trebuchet MS"/>
                <a:ea typeface="Trebuchet MS"/>
                <a:cs typeface="Trebuchet MS"/>
                <a:sym typeface="Trebuchet MS"/>
              </a:rPr>
              <a:t> by </a:t>
            </a:r>
            <a:r>
              <a:rPr b="0" i="0" lang="en-US" sz="800" u="sng" cap="none" strike="noStrike">
                <a:solidFill>
                  <a:srgbClr val="00B0F0"/>
                </a:solidFill>
                <a:latin typeface="Trebuchet MS"/>
                <a:ea typeface="Trebuchet MS"/>
                <a:cs typeface="Trebuchet MS"/>
                <a:sym typeface="Trebuchet MS"/>
                <a:hlinkClick r:id="rId5">
                  <a:extLst>
                    <a:ext uri="{A12FA001-AC4F-418D-AE19-62706E023703}">
                      <ahyp:hlinkClr val="tx"/>
                    </a:ext>
                  </a:extLst>
                </a:hlinkClick>
              </a:rPr>
              <a:t>Museruka Emmanuel</a:t>
            </a:r>
            <a:r>
              <a:rPr b="0" i="0" lang="en-US" sz="800" u="none" cap="none" strike="noStrike">
                <a:solidFill>
                  <a:srgbClr val="00B0F0"/>
                </a:solidFill>
                <a:latin typeface="Trebuchet MS"/>
                <a:ea typeface="Trebuchet MS"/>
                <a:cs typeface="Trebuchet MS"/>
                <a:sym typeface="Trebuchet MS"/>
              </a:rPr>
              <a:t> is licensed under </a:t>
            </a:r>
            <a:r>
              <a:rPr b="0" i="0" lang="en-US" sz="800" u="sng" cap="none" strike="noStrike">
                <a:solidFill>
                  <a:srgbClr val="00B0F0"/>
                </a:solidFill>
                <a:latin typeface="Trebuchet MS"/>
                <a:ea typeface="Trebuchet MS"/>
                <a:cs typeface="Trebuchet MS"/>
                <a:sym typeface="Trebuchet MS"/>
                <a:hlinkClick r:id="rId6">
                  <a:extLst>
                    <a:ext uri="{A12FA001-AC4F-418D-AE19-62706E023703}">
                      <ahyp:hlinkClr val="tx"/>
                    </a:ext>
                  </a:extLst>
                </a:hlinkClick>
              </a:rPr>
              <a:t>CC BY-SA 4.0</a:t>
            </a:r>
            <a:endParaRPr b="0" i="0" sz="800" u="none" cap="none" strike="noStrike">
              <a:solidFill>
                <a:srgbClr val="00B0F0"/>
              </a:solidFill>
              <a:latin typeface="Trebuchet MS"/>
              <a:ea typeface="Trebuchet MS"/>
              <a:cs typeface="Trebuchet MS"/>
              <a:sym typeface="Trebuchet MS"/>
            </a:endParaRPr>
          </a:p>
        </p:txBody>
      </p:sp>
      <p:pic>
        <p:nvPicPr>
          <p:cNvPr descr="Young athletes learn teamwork, leadership at ProCamp &gt; Air Force &gt; Article  Display" id="497" name="Google Shape;497;p76"/>
          <p:cNvPicPr preferRelativeResize="0"/>
          <p:nvPr/>
        </p:nvPicPr>
        <p:blipFill rotWithShape="1">
          <a:blip r:embed="rId7">
            <a:alphaModFix/>
          </a:blip>
          <a:srcRect b="0" l="0" r="0" t="0"/>
          <a:stretch/>
        </p:blipFill>
        <p:spPr>
          <a:xfrm>
            <a:off x="5458207" y="4029489"/>
            <a:ext cx="3147630" cy="2149844"/>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498" name="Google Shape;498;p76"/>
          <p:cNvSpPr txBox="1"/>
          <p:nvPr/>
        </p:nvSpPr>
        <p:spPr>
          <a:xfrm>
            <a:off x="5458207" y="6179333"/>
            <a:ext cx="3147629"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800" u="sng" cap="none" strike="noStrike">
                <a:solidFill>
                  <a:srgbClr val="00B0F0"/>
                </a:solidFill>
                <a:latin typeface="Trebuchet MS"/>
                <a:ea typeface="Trebuchet MS"/>
                <a:cs typeface="Trebuchet MS"/>
                <a:sym typeface="Trebuchet MS"/>
                <a:hlinkClick r:id="rId8">
                  <a:extLst>
                    <a:ext uri="{A12FA001-AC4F-418D-AE19-62706E023703}">
                      <ahyp:hlinkClr val="tx"/>
                    </a:ext>
                  </a:extLst>
                </a:hlinkClick>
              </a:rPr>
              <a:t>Young athletes learn teamwork, leadership at ProCamp</a:t>
            </a:r>
            <a:endParaRPr b="0" i="0" sz="800" u="none" cap="none" strike="noStrike">
              <a:solidFill>
                <a:srgbClr val="00B0F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sz="3200">
                <a:solidFill>
                  <a:srgbClr val="005496"/>
                </a:solidFill>
              </a:rPr>
              <a:t>A Long Time Ago</a:t>
            </a:r>
            <a:endParaRPr/>
          </a:p>
        </p:txBody>
      </p:sp>
      <p:sp>
        <p:nvSpPr>
          <p:cNvPr id="183" name="Google Shape;183;p7"/>
          <p:cNvSpPr txBox="1"/>
          <p:nvPr/>
        </p:nvSpPr>
        <p:spPr>
          <a:xfrm>
            <a:off x="677333" y="1443841"/>
            <a:ext cx="8267884" cy="37240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As you wander through the futuristic streets of Ashgabat, you are told uncountable stories of the Software Development Struggles, which was a cataclysmic event that lasted from the year 2001 to 2023.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You are perturbed to discover that earthlings in the year 2001 had </a:t>
            </a:r>
            <a:r>
              <a:rPr b="1" i="0" lang="en-US" sz="1800" u="none" cap="none" strike="noStrike">
                <a:solidFill>
                  <a:srgbClr val="FF7823"/>
                </a:solidFill>
                <a:latin typeface="Trebuchet MS"/>
                <a:ea typeface="Trebuchet MS"/>
                <a:cs typeface="Trebuchet MS"/>
                <a:sym typeface="Trebuchet MS"/>
              </a:rPr>
              <a:t>failed to adhere to a</a:t>
            </a:r>
            <a:r>
              <a:rPr b="0" i="0" lang="en-US" sz="1800" u="none" cap="none" strike="noStrike">
                <a:solidFill>
                  <a:srgbClr val="FF7823"/>
                </a:solidFill>
                <a:latin typeface="Trebuchet MS"/>
                <a:ea typeface="Trebuchet MS"/>
                <a:cs typeface="Trebuchet MS"/>
                <a:sym typeface="Trebuchet MS"/>
              </a:rPr>
              <a:t> </a:t>
            </a:r>
            <a:r>
              <a:rPr b="1" i="0" lang="en-US" sz="1800" u="none" cap="none" strike="noStrike">
                <a:solidFill>
                  <a:srgbClr val="FF7823"/>
                </a:solidFill>
                <a:latin typeface="Trebuchet MS"/>
                <a:ea typeface="Trebuchet MS"/>
                <a:cs typeface="Trebuchet MS"/>
                <a:sym typeface="Trebuchet MS"/>
              </a:rPr>
              <a:t>consistent design methodology </a:t>
            </a:r>
            <a:r>
              <a:rPr b="0" i="0" lang="en-US" sz="1800" u="none" cap="none" strike="noStrike">
                <a:solidFill>
                  <a:srgbClr val="005496"/>
                </a:solidFill>
                <a:latin typeface="Trebuchet MS"/>
                <a:ea typeface="Trebuchet MS"/>
                <a:cs typeface="Trebuchet MS"/>
                <a:sym typeface="Trebuchet MS"/>
              </a:rPr>
              <a:t>when working on software projects, thereby leading to innumerable projects that were left unfinished and ultimately, economic stagnation that resulted in widespread shortages of consumer goods.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For example, historic records that were shown to you demonstrated that in the year 2021,</a:t>
            </a:r>
            <a:r>
              <a:rPr b="1" i="0" lang="en-US" sz="1800" u="none" cap="none" strike="noStrike">
                <a:solidFill>
                  <a:srgbClr val="005496"/>
                </a:solidFill>
                <a:latin typeface="Trebuchet MS"/>
                <a:ea typeface="Trebuchet MS"/>
                <a:cs typeface="Trebuchet MS"/>
                <a:sym typeface="Trebuchet MS"/>
              </a:rPr>
              <a:t> </a:t>
            </a:r>
            <a:r>
              <a:rPr b="1" i="0" lang="en-US" sz="1800" u="none" cap="none" strike="noStrike">
                <a:solidFill>
                  <a:srgbClr val="FF7823"/>
                </a:solidFill>
                <a:latin typeface="Trebuchet MS"/>
                <a:ea typeface="Trebuchet MS"/>
                <a:cs typeface="Trebuchet MS"/>
                <a:sym typeface="Trebuchet MS"/>
              </a:rPr>
              <a:t>a project </a:t>
            </a:r>
            <a:r>
              <a:rPr b="0" i="0" lang="en-US" sz="1800" u="none" cap="none" strike="noStrike">
                <a:solidFill>
                  <a:srgbClr val="005496"/>
                </a:solidFill>
                <a:latin typeface="Trebuchet MS"/>
                <a:ea typeface="Trebuchet MS"/>
                <a:cs typeface="Trebuchet MS"/>
                <a:sym typeface="Trebuchet MS"/>
              </a:rPr>
              <a:t>centered on the now-antiquated concept of </a:t>
            </a:r>
            <a:r>
              <a:rPr b="1" i="0" lang="en-US" sz="1800" u="none" cap="none" strike="noStrike">
                <a:solidFill>
                  <a:srgbClr val="FF7823"/>
                </a:solidFill>
                <a:latin typeface="Trebuchet MS"/>
                <a:ea typeface="Trebuchet MS"/>
                <a:cs typeface="Trebuchet MS"/>
                <a:sym typeface="Trebuchet MS"/>
              </a:rPr>
              <a:t>machine learning</a:t>
            </a:r>
            <a:r>
              <a:rPr b="0" i="0" lang="en-US" sz="1800" u="none" cap="none" strike="noStrike">
                <a:solidFill>
                  <a:srgbClr val="005496"/>
                </a:solidFill>
                <a:latin typeface="Trebuchet MS"/>
                <a:ea typeface="Trebuchet MS"/>
                <a:cs typeface="Trebuchet MS"/>
                <a:sym typeface="Trebuchet MS"/>
              </a:rPr>
              <a:t> resulted in a </a:t>
            </a:r>
            <a:r>
              <a:rPr b="1" i="0" lang="en-US" sz="1800" u="none" cap="none" strike="noStrike">
                <a:solidFill>
                  <a:srgbClr val="FF7823"/>
                </a:solidFill>
                <a:latin typeface="Trebuchet MS"/>
                <a:ea typeface="Trebuchet MS"/>
                <a:cs typeface="Trebuchet MS"/>
                <a:sym typeface="Trebuchet MS"/>
              </a:rPr>
              <a:t>catastrophe</a:t>
            </a:r>
            <a:r>
              <a:rPr b="0" i="0" lang="en-US" sz="1800" u="none" cap="none" strike="noStrike">
                <a:solidFill>
                  <a:srgbClr val="005496"/>
                </a:solidFill>
                <a:latin typeface="Trebuchet MS"/>
                <a:ea typeface="Trebuchet MS"/>
                <a:cs typeface="Trebuchet MS"/>
                <a:sym typeface="Trebuchet MS"/>
              </a:rPr>
              <a:t> due to the development team’s </a:t>
            </a:r>
            <a:r>
              <a:rPr b="1" i="0" lang="en-US" sz="1800" u="none" cap="none" strike="noStrike">
                <a:solidFill>
                  <a:srgbClr val="FF7823"/>
                </a:solidFill>
                <a:latin typeface="Trebuchet MS"/>
                <a:ea typeface="Trebuchet MS"/>
                <a:cs typeface="Trebuchet MS"/>
                <a:sym typeface="Trebuchet MS"/>
              </a:rPr>
              <a:t>rigid design methodology </a:t>
            </a:r>
            <a:r>
              <a:rPr b="0" i="0" lang="en-US" sz="1800" u="none" cap="none" strike="noStrike">
                <a:solidFill>
                  <a:srgbClr val="005496"/>
                </a:solidFill>
                <a:latin typeface="Trebuchet MS"/>
                <a:ea typeface="Trebuchet MS"/>
                <a:cs typeface="Trebuchet MS"/>
                <a:sym typeface="Trebuchet MS"/>
              </a:rPr>
              <a:t>that left little time for gathering user input.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sz="3200">
                <a:solidFill>
                  <a:srgbClr val="005496"/>
                </a:solidFill>
              </a:rPr>
              <a:t>A Long Time Ago</a:t>
            </a:r>
            <a:endParaRPr/>
          </a:p>
        </p:txBody>
      </p:sp>
      <p:sp>
        <p:nvSpPr>
          <p:cNvPr id="189" name="Google Shape;189;p8"/>
          <p:cNvSpPr txBox="1"/>
          <p:nvPr/>
        </p:nvSpPr>
        <p:spPr>
          <a:xfrm>
            <a:off x="677333" y="1443841"/>
            <a:ext cx="8009467" cy="27392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These fatal choices led to </a:t>
            </a:r>
            <a:r>
              <a:rPr b="1" i="0" lang="en-US" sz="1800" u="none" cap="none" strike="noStrike">
                <a:solidFill>
                  <a:srgbClr val="FF7823"/>
                </a:solidFill>
                <a:latin typeface="Trebuchet MS"/>
                <a:ea typeface="Trebuchet MS"/>
                <a:cs typeface="Trebuchet MS"/>
                <a:sym typeface="Trebuchet MS"/>
              </a:rPr>
              <a:t>significant amounts </a:t>
            </a:r>
            <a:r>
              <a:rPr b="0" i="0" lang="en-US" sz="1800" u="none" cap="none" strike="noStrike">
                <a:solidFill>
                  <a:srgbClr val="005496"/>
                </a:solidFill>
                <a:latin typeface="Trebuchet MS"/>
                <a:ea typeface="Trebuchet MS"/>
                <a:cs typeface="Trebuchet MS"/>
                <a:sym typeface="Trebuchet MS"/>
              </a:rPr>
              <a:t>of irrelevant or </a:t>
            </a:r>
            <a:r>
              <a:rPr b="1" i="0" lang="en-US" sz="1800" u="none" cap="none" strike="noStrike">
                <a:solidFill>
                  <a:srgbClr val="FF7823"/>
                </a:solidFill>
                <a:latin typeface="Trebuchet MS"/>
                <a:ea typeface="Trebuchet MS"/>
                <a:cs typeface="Trebuchet MS"/>
                <a:sym typeface="Trebuchet MS"/>
              </a:rPr>
              <a:t>poor data </a:t>
            </a:r>
            <a:r>
              <a:rPr b="0" i="0" lang="en-US" sz="1800" u="none" cap="none" strike="noStrike">
                <a:solidFill>
                  <a:srgbClr val="005496"/>
                </a:solidFill>
                <a:latin typeface="Trebuchet MS"/>
                <a:ea typeface="Trebuchet MS"/>
                <a:cs typeface="Trebuchet MS"/>
                <a:sym typeface="Trebuchet MS"/>
              </a:rPr>
              <a:t>being </a:t>
            </a:r>
            <a:r>
              <a:rPr b="1" i="0" lang="en-US" sz="1800" u="none" cap="none" strike="noStrike">
                <a:solidFill>
                  <a:srgbClr val="FF7823"/>
                </a:solidFill>
                <a:latin typeface="Trebuchet MS"/>
                <a:ea typeface="Trebuchet MS"/>
                <a:cs typeface="Trebuchet MS"/>
                <a:sym typeface="Trebuchet MS"/>
              </a:rPr>
              <a:t>fed into </a:t>
            </a:r>
            <a:r>
              <a:rPr b="0" i="0" lang="en-US" sz="1800" u="none" cap="none" strike="noStrike">
                <a:solidFill>
                  <a:srgbClr val="005496"/>
                </a:solidFill>
                <a:latin typeface="Trebuchet MS"/>
                <a:ea typeface="Trebuchet MS"/>
                <a:cs typeface="Trebuchet MS"/>
                <a:sym typeface="Trebuchet MS"/>
              </a:rPr>
              <a:t>the</a:t>
            </a:r>
            <a:r>
              <a:rPr b="1" i="0" lang="en-US" sz="1800" u="none" cap="none" strike="noStrike">
                <a:solidFill>
                  <a:srgbClr val="FF7823"/>
                </a:solidFill>
                <a:latin typeface="Trebuchet MS"/>
                <a:ea typeface="Trebuchet MS"/>
                <a:cs typeface="Trebuchet MS"/>
                <a:sym typeface="Trebuchet MS"/>
              </a:rPr>
              <a:t> natural language processing algorithm</a:t>
            </a:r>
            <a:r>
              <a:rPr b="0" i="0" lang="en-US" sz="1800" u="none" cap="none" strike="noStrike">
                <a:solidFill>
                  <a:srgbClr val="005496"/>
                </a:solidFill>
                <a:latin typeface="Trebuchet MS"/>
                <a:ea typeface="Trebuchet MS"/>
                <a:cs typeface="Trebuchet MS"/>
                <a:sym typeface="Trebuchet MS"/>
              </a:rPr>
              <a:t>, resulting in a chatbot that while effective at imitating certain human responses, was never able to free itself of even trivial mistakes in arithmetic and responses to questions.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In tears, you vow to avert such a catastrophe by </a:t>
            </a:r>
            <a:r>
              <a:rPr b="1" i="0" lang="en-US" sz="1800" u="none" cap="none" strike="noStrike">
                <a:solidFill>
                  <a:srgbClr val="FF7823"/>
                </a:solidFill>
                <a:latin typeface="Trebuchet MS"/>
                <a:ea typeface="Trebuchet MS"/>
                <a:cs typeface="Trebuchet MS"/>
                <a:sym typeface="Trebuchet MS"/>
              </a:rPr>
              <a:t>warning </a:t>
            </a:r>
            <a:r>
              <a:rPr b="0" i="0" lang="en-US" sz="1800" u="none" cap="none" strike="noStrike">
                <a:solidFill>
                  <a:srgbClr val="005496"/>
                </a:solidFill>
                <a:latin typeface="Trebuchet MS"/>
                <a:ea typeface="Trebuchet MS"/>
                <a:cs typeface="Trebuchet MS"/>
                <a:sym typeface="Trebuchet MS"/>
              </a:rPr>
              <a:t>your fellow earthlings about </a:t>
            </a:r>
            <a:r>
              <a:rPr b="1" i="0" lang="en-US" sz="1800" u="none" cap="none" strike="noStrike">
                <a:solidFill>
                  <a:srgbClr val="FF7823"/>
                </a:solidFill>
                <a:latin typeface="Trebuchet MS"/>
                <a:ea typeface="Trebuchet MS"/>
                <a:cs typeface="Trebuchet MS"/>
                <a:sym typeface="Trebuchet MS"/>
              </a:rPr>
              <a:t>potential negligence in design methodologies</a:t>
            </a:r>
            <a:r>
              <a:rPr b="0" i="0" lang="en-US" sz="1800" u="none" cap="none" strike="noStrike">
                <a:solidFill>
                  <a:srgbClr val="005496"/>
                </a:solidFill>
                <a:latin typeface="Trebuchet MS"/>
                <a:ea typeface="Trebuchet MS"/>
                <a:cs typeface="Trebuchet MS"/>
                <a:sym typeface="Trebuchet MS"/>
              </a:rPr>
              <a:t>. After having finished your tour, you decide to immediately return to your era to deliver the important message.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sz="3200">
                <a:solidFill>
                  <a:srgbClr val="005496"/>
                </a:solidFill>
              </a:rPr>
              <a:t>A Long Time Ago</a:t>
            </a:r>
            <a:endParaRPr/>
          </a:p>
        </p:txBody>
      </p:sp>
      <p:sp>
        <p:nvSpPr>
          <p:cNvPr id="195" name="Google Shape;195;p9"/>
          <p:cNvSpPr txBox="1"/>
          <p:nvPr/>
        </p:nvSpPr>
        <p:spPr>
          <a:xfrm>
            <a:off x="677333" y="1443841"/>
            <a:ext cx="8009467"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You are horrified to see that your </a:t>
            </a:r>
            <a:r>
              <a:rPr b="1" i="0" lang="en-US" sz="1800" u="none" cap="none" strike="noStrike">
                <a:solidFill>
                  <a:srgbClr val="FF7823"/>
                </a:solidFill>
                <a:latin typeface="Trebuchet MS"/>
                <a:ea typeface="Trebuchet MS"/>
                <a:cs typeface="Trebuchet MS"/>
                <a:sym typeface="Trebuchet MS"/>
              </a:rPr>
              <a:t>time machine</a:t>
            </a:r>
            <a:r>
              <a:rPr b="0" i="0" lang="en-US" sz="1800" u="none" cap="none" strike="noStrike">
                <a:solidFill>
                  <a:srgbClr val="005496"/>
                </a:solidFill>
                <a:latin typeface="Trebuchet MS"/>
                <a:ea typeface="Trebuchet MS"/>
                <a:cs typeface="Trebuchet MS"/>
                <a:sym typeface="Trebuchet MS"/>
              </a:rPr>
              <a:t> has failed to work and </a:t>
            </a:r>
            <a:r>
              <a:rPr b="1" i="0" lang="en-US" sz="1800" u="none" cap="none" strike="noStrike">
                <a:solidFill>
                  <a:srgbClr val="FF7823"/>
                </a:solidFill>
                <a:latin typeface="Trebuchet MS"/>
                <a:ea typeface="Trebuchet MS"/>
                <a:cs typeface="Trebuchet MS"/>
                <a:sym typeface="Trebuchet MS"/>
              </a:rPr>
              <a:t>needs desperate repairs</a:t>
            </a:r>
            <a:r>
              <a:rPr b="0" i="0" lang="en-US" sz="1800" u="none" cap="none" strike="noStrike">
                <a:solidFill>
                  <a:srgbClr val="FF7823"/>
                </a:solidFill>
                <a:latin typeface="Trebuchet MS"/>
                <a:ea typeface="Trebuchet MS"/>
                <a:cs typeface="Trebuchet MS"/>
                <a:sym typeface="Trebuchet MS"/>
              </a:rPr>
              <a:t>.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The surrounding townsfolk fall under your command and form a software development team.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Among your software development team members are seasoned programmers, managers and futuristic data scientists.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The tour guide, however, reminds you of the mistakes of your descendants in 2001 and recommends that </a:t>
            </a:r>
            <a:r>
              <a:rPr b="1" i="0" lang="en-US" sz="1800" u="none" cap="none" strike="noStrike">
                <a:solidFill>
                  <a:srgbClr val="FF7823"/>
                </a:solidFill>
                <a:latin typeface="Trebuchet MS"/>
                <a:ea typeface="Trebuchet MS"/>
                <a:cs typeface="Trebuchet MS"/>
                <a:sym typeface="Trebuchet MS"/>
              </a:rPr>
              <a:t>you determine the best possible design approach before beginning the repairs</a:t>
            </a:r>
            <a:r>
              <a:rPr b="0" i="0" lang="en-US" sz="1800" u="none" cap="none" strike="noStrike">
                <a:solidFill>
                  <a:srgbClr val="FF7823"/>
                </a:solidFill>
                <a:latin typeface="Trebuchet MS"/>
                <a:ea typeface="Trebuchet MS"/>
                <a:cs typeface="Trebuchet MS"/>
                <a:sym typeface="Trebuchet MS"/>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5496"/>
              </a:buClr>
              <a:buSzPts val="3200"/>
              <a:buFont typeface="Trebuchet MS"/>
              <a:buNone/>
            </a:pPr>
            <a:r>
              <a:rPr b="1" lang="en-US" sz="3200">
                <a:solidFill>
                  <a:srgbClr val="005496"/>
                </a:solidFill>
              </a:rPr>
              <a:t>A Long Time Ago</a:t>
            </a:r>
            <a:endParaRPr/>
          </a:p>
        </p:txBody>
      </p:sp>
      <p:sp>
        <p:nvSpPr>
          <p:cNvPr id="201" name="Google Shape;201;p10"/>
          <p:cNvSpPr txBox="1"/>
          <p:nvPr/>
        </p:nvSpPr>
        <p:spPr>
          <a:xfrm>
            <a:off x="677333" y="1443841"/>
            <a:ext cx="800946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During the first meeting with your team, that is tasked with rebuilding the time machine to return to 1945, you are asked to answer the following questions: </a:t>
            </a:r>
            <a:endParaRPr/>
          </a:p>
        </p:txBody>
      </p:sp>
      <p:sp>
        <p:nvSpPr>
          <p:cNvPr id="202" name="Google Shape;202;p10"/>
          <p:cNvSpPr txBox="1"/>
          <p:nvPr/>
        </p:nvSpPr>
        <p:spPr>
          <a:xfrm>
            <a:off x="1025280" y="2484401"/>
            <a:ext cx="7313572" cy="261610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FF7823"/>
              </a:buClr>
              <a:buSzPts val="1926"/>
              <a:buFont typeface="Arial"/>
              <a:buAutoNum type="arabicPeriod"/>
            </a:pPr>
            <a:r>
              <a:rPr b="0" i="0" lang="en-US" sz="1800" u="none" cap="none" strike="noStrike">
                <a:solidFill>
                  <a:srgbClr val="005496"/>
                </a:solidFill>
                <a:latin typeface="Trebuchet MS"/>
                <a:ea typeface="Trebuchet MS"/>
                <a:cs typeface="Trebuchet MS"/>
                <a:sym typeface="Trebuchet MS"/>
              </a:rPr>
              <a:t>Do we need active user input for this project? (Hint: Would building off team member’s ideas in an iterative process be beneficial?) </a:t>
            </a:r>
            <a:endParaRPr/>
          </a:p>
          <a:p>
            <a:pPr indent="-342900" lvl="0" marL="342900" marR="0" rtl="0" algn="l">
              <a:lnSpc>
                <a:spcPct val="100000"/>
              </a:lnSpc>
              <a:spcBef>
                <a:spcPts val="1200"/>
              </a:spcBef>
              <a:spcAft>
                <a:spcPts val="0"/>
              </a:spcAft>
              <a:buClr>
                <a:srgbClr val="FF7823"/>
              </a:buClr>
              <a:buSzPts val="1926"/>
              <a:buFont typeface="Arial"/>
              <a:buAutoNum type="arabicPeriod"/>
            </a:pPr>
            <a:r>
              <a:rPr b="0" i="0" lang="en-US" sz="1800" u="none" cap="none" strike="noStrike">
                <a:solidFill>
                  <a:srgbClr val="005496"/>
                </a:solidFill>
                <a:latin typeface="Trebuchet MS"/>
                <a:ea typeface="Trebuchet MS"/>
                <a:cs typeface="Trebuchet MS"/>
                <a:sym typeface="Trebuchet MS"/>
              </a:rPr>
              <a:t>Is time of essence in this project? In other words, is this a project that is of a short-term or long-term nature? </a:t>
            </a:r>
            <a:endParaRPr/>
          </a:p>
          <a:p>
            <a:pPr indent="-342900" lvl="0" marL="342900" marR="0" rtl="0" algn="l">
              <a:lnSpc>
                <a:spcPct val="100000"/>
              </a:lnSpc>
              <a:spcBef>
                <a:spcPts val="1200"/>
              </a:spcBef>
              <a:spcAft>
                <a:spcPts val="0"/>
              </a:spcAft>
              <a:buClr>
                <a:srgbClr val="FF7823"/>
              </a:buClr>
              <a:buSzPts val="1926"/>
              <a:buFont typeface="Arial"/>
              <a:buAutoNum type="arabicPeriod"/>
            </a:pPr>
            <a:r>
              <a:rPr b="0" i="0" lang="en-US" sz="1800" u="none" cap="none" strike="noStrike">
                <a:solidFill>
                  <a:srgbClr val="005496"/>
                </a:solidFill>
                <a:latin typeface="Trebuchet MS"/>
                <a:ea typeface="Trebuchet MS"/>
                <a:cs typeface="Trebuchet MS"/>
                <a:sym typeface="Trebuchet MS"/>
              </a:rPr>
              <a:t>Considering your answers to the previous questions and the design methodologies with which you are already familiar, which methodology would be the most logical to use in this scenario? </a:t>
            </a:r>
            <a:endParaRPr/>
          </a:p>
        </p:txBody>
      </p:sp>
      <p:sp>
        <p:nvSpPr>
          <p:cNvPr id="203" name="Google Shape;203;p10"/>
          <p:cNvSpPr txBox="1"/>
          <p:nvPr/>
        </p:nvSpPr>
        <p:spPr>
          <a:xfrm>
            <a:off x="677333" y="5217732"/>
            <a:ext cx="800946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Discuss your responses with your classmates.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i="0" lang="en-US">
                <a:solidFill>
                  <a:srgbClr val="005496"/>
                </a:solidFill>
                <a:highlight>
                  <a:srgbClr val="FFFFFF"/>
                </a:highlight>
                <a:latin typeface="Trebuchet MS"/>
                <a:ea typeface="Trebuchet MS"/>
                <a:cs typeface="Trebuchet MS"/>
                <a:sym typeface="Trebuchet MS"/>
              </a:rPr>
              <a:t>Software Development Processes</a:t>
            </a:r>
            <a:endParaRPr/>
          </a:p>
        </p:txBody>
      </p:sp>
      <p:sp>
        <p:nvSpPr>
          <p:cNvPr id="209" name="Google Shape;209;p11"/>
          <p:cNvSpPr txBox="1"/>
          <p:nvPr/>
        </p:nvSpPr>
        <p:spPr>
          <a:xfrm>
            <a:off x="677333" y="1471716"/>
            <a:ext cx="8501835" cy="26161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5496"/>
                </a:solidFill>
                <a:latin typeface="Trebuchet MS"/>
                <a:ea typeface="Trebuchet MS"/>
                <a:cs typeface="Trebuchet MS"/>
                <a:sym typeface="Trebuchet MS"/>
              </a:rPr>
              <a:t>The term “</a:t>
            </a:r>
            <a:r>
              <a:rPr b="1" i="0" lang="en-US" sz="1800" u="none" cap="none" strike="noStrike">
                <a:solidFill>
                  <a:srgbClr val="FF7823"/>
                </a:solidFill>
                <a:latin typeface="Trebuchet MS"/>
                <a:ea typeface="Trebuchet MS"/>
                <a:cs typeface="Trebuchet MS"/>
                <a:sym typeface="Trebuchet MS"/>
              </a:rPr>
              <a:t>software development process</a:t>
            </a:r>
            <a:r>
              <a:rPr b="0" i="0" lang="en-US" sz="1800" u="none" cap="none" strike="noStrike">
                <a:solidFill>
                  <a:srgbClr val="005496"/>
                </a:solidFill>
                <a:latin typeface="Trebuchet MS"/>
                <a:ea typeface="Trebuchet MS"/>
                <a:cs typeface="Trebuchet MS"/>
                <a:sym typeface="Trebuchet MS"/>
              </a:rPr>
              <a:t>” is simply another way of referring to a software design methodology, which is an approach to developing software applications that forms an integral part of any software project. </a:t>
            </a:r>
            <a:endParaRPr/>
          </a:p>
          <a:p>
            <a:pPr indent="0" lvl="0" marL="0" marR="0" rtl="0" algn="l">
              <a:lnSpc>
                <a:spcPct val="100000"/>
              </a:lnSpc>
              <a:spcBef>
                <a:spcPts val="1200"/>
              </a:spcBef>
              <a:spcAft>
                <a:spcPts val="0"/>
              </a:spcAft>
              <a:buNone/>
            </a:pPr>
            <a:r>
              <a:rPr b="0" i="0" lang="en-US" sz="1800" u="none" cap="none" strike="noStrike">
                <a:solidFill>
                  <a:srgbClr val="005496"/>
                </a:solidFill>
                <a:latin typeface="Trebuchet MS"/>
                <a:ea typeface="Trebuchet MS"/>
                <a:cs typeface="Trebuchet MS"/>
                <a:sym typeface="Trebuchet MS"/>
              </a:rPr>
              <a:t>These methodologies allow teams to </a:t>
            </a:r>
            <a:r>
              <a:rPr b="1" i="1" lang="en-US" sz="1800" u="none" cap="none" strike="noStrike">
                <a:solidFill>
                  <a:srgbClr val="005496"/>
                </a:solidFill>
                <a:latin typeface="Trebuchet MS"/>
                <a:ea typeface="Trebuchet MS"/>
                <a:cs typeface="Trebuchet MS"/>
                <a:sym typeface="Trebuchet MS"/>
              </a:rPr>
              <a:t>maintain their cohesion</a:t>
            </a:r>
            <a:r>
              <a:rPr b="0" i="1" lang="en-US" sz="1800" u="none" cap="none" strike="noStrike">
                <a:solidFill>
                  <a:srgbClr val="005496"/>
                </a:solidFill>
                <a:latin typeface="Trebuchet MS"/>
                <a:ea typeface="Trebuchet MS"/>
                <a:cs typeface="Trebuchet MS"/>
                <a:sym typeface="Trebuchet MS"/>
              </a:rPr>
              <a:t> </a:t>
            </a:r>
            <a:r>
              <a:rPr b="0" i="0" lang="en-US" sz="1800" u="none" cap="none" strike="noStrike">
                <a:solidFill>
                  <a:srgbClr val="005496"/>
                </a:solidFill>
                <a:latin typeface="Trebuchet MS"/>
                <a:ea typeface="Trebuchet MS"/>
                <a:cs typeface="Trebuchet MS"/>
                <a:sym typeface="Trebuchet MS"/>
              </a:rPr>
              <a:t>and </a:t>
            </a:r>
            <a:r>
              <a:rPr b="1" i="1" lang="en-US" sz="1800" u="none" cap="none" strike="noStrike">
                <a:solidFill>
                  <a:srgbClr val="005496"/>
                </a:solidFill>
                <a:latin typeface="Trebuchet MS"/>
                <a:ea typeface="Trebuchet MS"/>
                <a:cs typeface="Trebuchet MS"/>
                <a:sym typeface="Trebuchet MS"/>
              </a:rPr>
              <a:t>maximize productivity</a:t>
            </a:r>
            <a:r>
              <a:rPr b="0" i="0" lang="en-US" sz="1800" u="none" cap="none" strike="noStrike">
                <a:solidFill>
                  <a:srgbClr val="005496"/>
                </a:solidFill>
                <a:latin typeface="Trebuchet MS"/>
                <a:ea typeface="Trebuchet MS"/>
                <a:cs typeface="Trebuchet MS"/>
                <a:sym typeface="Trebuchet MS"/>
              </a:rPr>
              <a:t> by providing options for planning and developing a given software product. </a:t>
            </a:r>
            <a:endParaRPr/>
          </a:p>
          <a:p>
            <a:pPr indent="0" lvl="0" marL="0" marR="0" rtl="0" algn="l">
              <a:lnSpc>
                <a:spcPct val="100000"/>
              </a:lnSpc>
              <a:spcBef>
                <a:spcPts val="1200"/>
              </a:spcBef>
              <a:spcAft>
                <a:spcPts val="0"/>
              </a:spcAft>
              <a:buNone/>
            </a:pPr>
            <a:br>
              <a:rPr b="0" i="0" lang="en-US" sz="1800" u="none" cap="none" strike="noStrike">
                <a:solidFill>
                  <a:srgbClr val="005496"/>
                </a:solidFill>
                <a:latin typeface="Trebuchet MS"/>
                <a:ea typeface="Trebuchet MS"/>
                <a:cs typeface="Trebuchet MS"/>
                <a:sym typeface="Trebuchet MS"/>
              </a:rPr>
            </a:br>
            <a:endParaRPr b="0" i="0" sz="1800" u="none" cap="none" strike="noStrike">
              <a:solidFill>
                <a:srgbClr val="005496"/>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2024-05-19T19:44:53Z</dcterms:created>
  <dc:creator>Maquinn Havig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0x0101005614FBB91A2D4E448317DF2B29665D4B</vt:lpwstr>
  </property>
  <property fmtid="{D5CDD505-2E9C-101B-9397-08002B2CF9AE}" pid="3" name="MediaServiceImageTags">
    <vt:lpwstr/>
  </property>
</Properties>
</file>