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lay"/>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eFt2i93Nro7h8YqpARIUPn29K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F30F05-94A1-48B6-B93A-D280F5834D44}">
  <a:tblStyle styleId="{D7F30F05-94A1-48B6-B93A-D280F5834D44}"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bold.fntdata"/><Relationship Id="rId10" Type="http://schemas.openxmlformats.org/officeDocument/2006/relationships/slide" Target="slides/slide5.xml"/><Relationship Id="rId21" Type="http://schemas.openxmlformats.org/officeDocument/2006/relationships/font" Target="fonts/Play-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URL on this slide is for the student version of the files, please see the teacher guide for the teacher version of the files</a:t>
            </a:r>
            <a:br>
              <a:rPr lang="en-US"/>
            </a:br>
            <a:r>
              <a:rPr lang="en-US"/>
              <a:t>You can also find the teacher and student links on the master document with all the youtube video and matlab drive links for every section on it</a:t>
            </a:r>
            <a:endParaRPr/>
          </a:p>
          <a:p>
            <a:pPr indent="0" lvl="0" marL="0" rtl="0" algn="l">
              <a:spcBef>
                <a:spcPts val="0"/>
              </a:spcBef>
              <a:spcAft>
                <a:spcPts val="0"/>
              </a:spcAft>
              <a:buNone/>
            </a:pPr>
            <a:r>
              <a:t/>
            </a:r>
            <a:endParaRPr/>
          </a:p>
        </p:txBody>
      </p:sp>
      <p:sp>
        <p:nvSpPr>
          <p:cNvPr id="272" name="Google Shape;27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URL on this slide is for the student version of the files, please see the teacher guide for the teacher version of the files</a:t>
            </a:r>
            <a:br>
              <a:rPr lang="en-US"/>
            </a:br>
            <a:r>
              <a:rPr lang="en-US"/>
              <a:t>You can also find the teacher and student links on the master document with all the youtube video and matlab drive links for every section on it</a:t>
            </a:r>
            <a:endParaRPr/>
          </a:p>
          <a:p>
            <a:pPr indent="0" lvl="0" marL="0" rtl="0" algn="l">
              <a:spcBef>
                <a:spcPts val="0"/>
              </a:spcBef>
              <a:spcAft>
                <a:spcPts val="0"/>
              </a:spcAft>
              <a:buNone/>
            </a:pPr>
            <a:r>
              <a:t/>
            </a:r>
            <a:endParaRPr/>
          </a:p>
        </p:txBody>
      </p:sp>
      <p:sp>
        <p:nvSpPr>
          <p:cNvPr id="161" name="Google Shape;16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7"/>
          <p:cNvGrpSpPr/>
          <p:nvPr/>
        </p:nvGrpSpPr>
        <p:grpSpPr>
          <a:xfrm>
            <a:off x="0" y="-8467"/>
            <a:ext cx="12192000" cy="6866467"/>
            <a:chOff x="0" y="-8467"/>
            <a:chExt cx="12192000" cy="6866467"/>
          </a:xfrm>
        </p:grpSpPr>
        <p:sp>
          <p:nvSpPr>
            <p:cNvPr id="28" name="Google Shape;28;p1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1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1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17"/>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17"/>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2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2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p:nvPr>
            <p:ph idx="2" type="pic"/>
          </p:nvPr>
        </p:nvSpPr>
        <p:spPr>
          <a:xfrm>
            <a:off x="677334" y="609600"/>
            <a:ext cx="8596668" cy="3845718"/>
          </a:xfrm>
          <a:prstGeom prst="rect">
            <a:avLst/>
          </a:prstGeom>
          <a:noFill/>
          <a:ln>
            <a:noFill/>
          </a:ln>
        </p:spPr>
      </p:sp>
      <p:sp>
        <p:nvSpPr>
          <p:cNvPr id="90" name="Google Shape;90;p2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6"/>
          <p:cNvGrpSpPr/>
          <p:nvPr/>
        </p:nvGrpSpPr>
        <p:grpSpPr>
          <a:xfrm>
            <a:off x="0" y="-8467"/>
            <a:ext cx="12192000" cy="6866467"/>
            <a:chOff x="0" y="-8467"/>
            <a:chExt cx="12192000" cy="6866467"/>
          </a:xfrm>
        </p:grpSpPr>
        <p:cxnSp>
          <p:nvCxnSpPr>
            <p:cNvPr id="11" name="Google Shape;11;p1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0" Type="http://schemas.openxmlformats.org/officeDocument/2006/relationships/hyperlink" Target="https://www.mathworks.com/help/stats/support-vector-machine-regression.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athworks.com/help/stats/classification-trees.html" TargetMode="External"/><Relationship Id="rId4" Type="http://schemas.openxmlformats.org/officeDocument/2006/relationships/hyperlink" Target="https://www.mathworks.com/help/stats/linear-regression.html" TargetMode="External"/><Relationship Id="rId9" Type="http://schemas.openxmlformats.org/officeDocument/2006/relationships/hyperlink" Target="https://www.mathworks.com/help/stats/classification-nearest-neighbors.html" TargetMode="External"/><Relationship Id="rId5" Type="http://schemas.openxmlformats.org/officeDocument/2006/relationships/hyperlink" Target="https://www.mathworks.com/help/stats/classification-discriminant-analysis.html" TargetMode="External"/><Relationship Id="rId6" Type="http://schemas.openxmlformats.org/officeDocument/2006/relationships/hyperlink" Target="https://www.mathworks.com/help/stats/generalized-linear-models.html" TargetMode="External"/><Relationship Id="rId7" Type="http://schemas.openxmlformats.org/officeDocument/2006/relationships/hyperlink" Target="https://www.mathworks.com/help/stats/classification-naive-bayes.html" TargetMode="External"/><Relationship Id="rId8" Type="http://schemas.openxmlformats.org/officeDocument/2006/relationships/hyperlink" Target="https://www.mathworks.com/help/stats/nonlinear-regress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mathworks.com/sharing/32c68682-25be-48d5-bfdc-0a9f04f18b8b/" TargetMode="Externa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62997" y="876482"/>
            <a:ext cx="9144000" cy="2387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005496"/>
              </a:buClr>
              <a:buSzPts val="6600"/>
              <a:buFont typeface="Trebuchet MS"/>
              <a:buNone/>
            </a:pPr>
            <a:r>
              <a:rPr b="1" i="0" lang="en-US" sz="6600">
                <a:solidFill>
                  <a:srgbClr val="005496"/>
                </a:solidFill>
                <a:highlight>
                  <a:srgbClr val="FFFFFF"/>
                </a:highlight>
                <a:latin typeface="Trebuchet MS"/>
                <a:ea typeface="Trebuchet MS"/>
                <a:cs typeface="Trebuchet MS"/>
                <a:sym typeface="Trebuchet MS"/>
              </a:rPr>
              <a:t>Creating Your Own AI Tool I</a:t>
            </a:r>
            <a:r>
              <a:rPr b="1" lang="en-US" sz="6600">
                <a:solidFill>
                  <a:srgbClr val="005496"/>
                </a:solidFill>
                <a:latin typeface="Trebuchet MS"/>
                <a:ea typeface="Trebuchet MS"/>
                <a:cs typeface="Trebuchet MS"/>
                <a:sym typeface="Trebuchet MS"/>
              </a:rPr>
              <a:t>n MATLAB</a:t>
            </a:r>
            <a:endParaRPr/>
          </a:p>
        </p:txBody>
      </p:sp>
      <p:pic>
        <p:nvPicPr>
          <p:cNvPr id="148" name="Google Shape;148;p1"/>
          <p:cNvPicPr preferRelativeResize="0"/>
          <p:nvPr/>
        </p:nvPicPr>
        <p:blipFill rotWithShape="1">
          <a:blip r:embed="rId3">
            <a:alphaModFix/>
          </a:blip>
          <a:srcRect b="0" l="0" r="0" t="0"/>
          <a:stretch/>
        </p:blipFill>
        <p:spPr>
          <a:xfrm>
            <a:off x="783693" y="4201752"/>
            <a:ext cx="5014390" cy="2219155"/>
          </a:xfrm>
          <a:prstGeom prst="rect">
            <a:avLst/>
          </a:prstGeom>
          <a:noFill/>
          <a:ln>
            <a:noFill/>
          </a:ln>
        </p:spPr>
      </p:pic>
      <p:pic>
        <p:nvPicPr>
          <p:cNvPr id="149" name="Google Shape;149;p1"/>
          <p:cNvPicPr preferRelativeResize="0"/>
          <p:nvPr/>
        </p:nvPicPr>
        <p:blipFill rotWithShape="1">
          <a:blip r:embed="rId4">
            <a:alphaModFix/>
          </a:blip>
          <a:srcRect b="0" l="0" r="0" t="0"/>
          <a:stretch/>
        </p:blipFill>
        <p:spPr>
          <a:xfrm>
            <a:off x="6276975" y="3593918"/>
            <a:ext cx="3130022" cy="3130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37" name="Google Shape;237;p10"/>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5: Finding Your Model </a:t>
            </a:r>
            <a:endParaRPr/>
          </a:p>
        </p:txBody>
      </p:sp>
      <p:sp>
        <p:nvSpPr>
          <p:cNvPr id="238" name="Google Shape;238;p10"/>
          <p:cNvSpPr txBox="1"/>
          <p:nvPr/>
        </p:nvSpPr>
        <p:spPr>
          <a:xfrm>
            <a:off x="677333" y="1930400"/>
            <a:ext cx="910497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Your type of model depends on whether you define success as a </a:t>
            </a:r>
            <a:r>
              <a:rPr b="1" lang="en-US" sz="1800">
                <a:solidFill>
                  <a:srgbClr val="FF6600"/>
                </a:solidFill>
                <a:latin typeface="Arial"/>
                <a:ea typeface="Arial"/>
                <a:cs typeface="Arial"/>
                <a:sym typeface="Arial"/>
              </a:rPr>
              <a:t>continuous value</a:t>
            </a:r>
            <a:r>
              <a:rPr lang="en-US" sz="1800">
                <a:solidFill>
                  <a:schemeClr val="dk1"/>
                </a:solidFill>
                <a:latin typeface="Arial"/>
                <a:ea typeface="Arial"/>
                <a:cs typeface="Arial"/>
                <a:sym typeface="Arial"/>
              </a:rPr>
              <a:t> (e.g., player goals each season) or a </a:t>
            </a:r>
            <a:r>
              <a:rPr b="1" lang="en-US" sz="1800">
                <a:solidFill>
                  <a:srgbClr val="FF6600"/>
                </a:solidFill>
                <a:latin typeface="Arial"/>
                <a:ea typeface="Arial"/>
                <a:cs typeface="Arial"/>
                <a:sym typeface="Arial"/>
              </a:rPr>
              <a:t>category</a:t>
            </a:r>
            <a:r>
              <a:rPr lang="en-US" sz="1800">
                <a:solidFill>
                  <a:schemeClr val="dk1"/>
                </a:solidFill>
                <a:latin typeface="Arial"/>
                <a:ea typeface="Arial"/>
                <a:cs typeface="Arial"/>
                <a:sym typeface="Arial"/>
              </a:rPr>
              <a:t> (e.g., "successful" vs "not successful").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rgbClr val="FF6600"/>
                </a:solidFill>
                <a:latin typeface="Arial"/>
                <a:ea typeface="Arial"/>
                <a:cs typeface="Arial"/>
                <a:sym typeface="Arial"/>
              </a:rPr>
              <a:t>Regression</a:t>
            </a:r>
            <a:r>
              <a:rPr lang="en-US" sz="1800">
                <a:solidFill>
                  <a:schemeClr val="dk1"/>
                </a:solidFill>
                <a:latin typeface="Arial"/>
                <a:ea typeface="Arial"/>
                <a:cs typeface="Arial"/>
                <a:sym typeface="Arial"/>
              </a:rPr>
              <a:t> models are used for continuous metrics, and </a:t>
            </a:r>
            <a:r>
              <a:rPr b="1" lang="en-US" sz="1800">
                <a:solidFill>
                  <a:srgbClr val="FF6600"/>
                </a:solidFill>
                <a:latin typeface="Arial"/>
                <a:ea typeface="Arial"/>
                <a:cs typeface="Arial"/>
                <a:sym typeface="Arial"/>
              </a:rPr>
              <a:t>classification </a:t>
            </a:r>
            <a:r>
              <a:rPr lang="en-US" sz="1800">
                <a:solidFill>
                  <a:schemeClr val="dk1"/>
                </a:solidFill>
                <a:latin typeface="Arial"/>
                <a:ea typeface="Arial"/>
                <a:cs typeface="Arial"/>
                <a:sym typeface="Arial"/>
              </a:rPr>
              <a:t>models are for categorical. The table below contains links to the documentation of regression and classification models that may be useful. </a:t>
            </a:r>
            <a:endParaRPr/>
          </a:p>
        </p:txBody>
      </p:sp>
      <p:graphicFrame>
        <p:nvGraphicFramePr>
          <p:cNvPr id="239" name="Google Shape;239;p10"/>
          <p:cNvGraphicFramePr/>
          <p:nvPr/>
        </p:nvGraphicFramePr>
        <p:xfrm>
          <a:off x="1135888" y="3891280"/>
          <a:ext cx="3000000" cy="3000000"/>
        </p:xfrm>
        <a:graphic>
          <a:graphicData uri="http://schemas.openxmlformats.org/drawingml/2006/table">
            <a:tbl>
              <a:tblPr bandRow="1" firstRow="1">
                <a:noFill/>
                <a:tableStyleId>{D7F30F05-94A1-48B6-B93A-D280F5834D44}</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Classification Models</a:t>
                      </a:r>
                      <a:endParaRPr/>
                    </a:p>
                  </a:txBody>
                  <a:tcPr marT="45725" marB="45725" marR="91450" marL="91450">
                    <a:solidFill>
                      <a:srgbClr val="002060"/>
                    </a:solidFill>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Regression Models</a:t>
                      </a:r>
                      <a:endParaRPr/>
                    </a:p>
                  </a:txBody>
                  <a:tcPr marT="45725" marB="45725" marR="91450" marL="91450">
                    <a:solidFill>
                      <a:srgbClr val="002060"/>
                    </a:solidFill>
                  </a:tcPr>
                </a:tc>
              </a:tr>
              <a:tr h="370850">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Decision Trees</a:t>
                      </a:r>
                      <a:endParaRPr sz="18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Linear Regression</a:t>
                      </a:r>
                      <a:endParaRPr sz="1800" u="none" cap="none" strike="noStrike">
                        <a:solidFill>
                          <a:schemeClr val="dk1"/>
                        </a:solidFill>
                        <a:latin typeface="Arial"/>
                        <a:ea typeface="Arial"/>
                        <a:cs typeface="Arial"/>
                        <a:sym typeface="Arial"/>
                      </a:endParaRPr>
                    </a:p>
                  </a:txBody>
                  <a:tcPr marT="45725" marB="45725" marR="91450" marL="91450"/>
                </a:tc>
              </a:tr>
              <a:tr h="370850">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Discriminant Analysis</a:t>
                      </a:r>
                      <a:endParaRPr sz="18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6">
                            <a:extLst>
                              <a:ext uri="{A12FA001-AC4F-418D-AE19-62706E023703}">
                                <ahyp:hlinkClr val="tx"/>
                              </a:ext>
                            </a:extLst>
                          </a:hlinkClick>
                        </a:rPr>
                        <a:t>Generalized Linear Models</a:t>
                      </a:r>
                      <a:endParaRPr sz="1800" u="none" cap="none" strike="noStrike">
                        <a:solidFill>
                          <a:schemeClr val="dk1"/>
                        </a:solidFill>
                        <a:latin typeface="Arial"/>
                        <a:ea typeface="Arial"/>
                        <a:cs typeface="Arial"/>
                        <a:sym typeface="Arial"/>
                      </a:endParaRPr>
                    </a:p>
                  </a:txBody>
                  <a:tcPr marT="45725" marB="45725" marR="91450" marL="91450"/>
                </a:tc>
              </a:tr>
              <a:tr h="370850">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Naïve Bayes</a:t>
                      </a:r>
                      <a:endParaRPr sz="18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8">
                            <a:extLst>
                              <a:ext uri="{A12FA001-AC4F-418D-AE19-62706E023703}">
                                <ahyp:hlinkClr val="tx"/>
                              </a:ext>
                            </a:extLst>
                          </a:hlinkClick>
                        </a:rPr>
                        <a:t>Nonlinear Regression</a:t>
                      </a:r>
                      <a:endParaRPr sz="1800" u="none" cap="none" strike="noStrike">
                        <a:solidFill>
                          <a:schemeClr val="dk1"/>
                        </a:solidFill>
                        <a:latin typeface="Arial"/>
                        <a:ea typeface="Arial"/>
                        <a:cs typeface="Arial"/>
                        <a:sym typeface="Arial"/>
                      </a:endParaRPr>
                    </a:p>
                  </a:txBody>
                  <a:tcPr marT="45725" marB="45725" marR="91450" marL="91450"/>
                </a:tc>
              </a:tr>
              <a:tr h="228600">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9">
                            <a:extLst>
                              <a:ext uri="{A12FA001-AC4F-418D-AE19-62706E023703}">
                                <ahyp:hlinkClr val="tx"/>
                              </a:ext>
                            </a:extLst>
                          </a:hlinkClick>
                        </a:rPr>
                        <a:t>Nearest Neighbors</a:t>
                      </a:r>
                      <a:endParaRPr sz="18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chemeClr val="dk1"/>
                          </a:solidFill>
                          <a:latin typeface="Arial"/>
                          <a:ea typeface="Arial"/>
                          <a:cs typeface="Arial"/>
                          <a:sym typeface="Arial"/>
                          <a:hlinkClick r:id="rId10">
                            <a:extLst>
                              <a:ext uri="{A12FA001-AC4F-418D-AE19-62706E023703}">
                                <ahyp:hlinkClr val="tx"/>
                              </a:ext>
                            </a:extLst>
                          </a:hlinkClick>
                        </a:rPr>
                        <a:t>Support Vector Machine Regression</a:t>
                      </a:r>
                      <a:endParaRPr sz="1800" u="none" cap="none" strike="noStrike">
                        <a:solidFill>
                          <a:schemeClr val="dk1"/>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46" name="Google Shape;246;p11"/>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5: Finding Your Model </a:t>
            </a:r>
            <a:endParaRPr/>
          </a:p>
        </p:txBody>
      </p:sp>
      <p:sp>
        <p:nvSpPr>
          <p:cNvPr id="247" name="Google Shape;247;p11"/>
          <p:cNvSpPr txBox="1"/>
          <p:nvPr/>
        </p:nvSpPr>
        <p:spPr>
          <a:xfrm>
            <a:off x="677333" y="1930400"/>
            <a:ext cx="910497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Arial"/>
                <a:ea typeface="Arial"/>
                <a:cs typeface="Arial"/>
                <a:sym typeface="Arial"/>
              </a:rPr>
              <a:t>Help Function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If you need a quick review or additional help with a function, you can use the help function. If you want to keep it out of your code, run the command in the </a:t>
            </a:r>
            <a:r>
              <a:rPr b="1" lang="en-US" sz="1800">
                <a:solidFill>
                  <a:srgbClr val="FF6600"/>
                </a:solidFill>
                <a:latin typeface="Arial"/>
                <a:ea typeface="Arial"/>
                <a:cs typeface="Arial"/>
                <a:sym typeface="Arial"/>
              </a:rPr>
              <a:t>Command Window</a:t>
            </a:r>
            <a:r>
              <a:rPr lang="en-US" sz="1800">
                <a:solidFill>
                  <a:schemeClr val="dk1"/>
                </a:solidFill>
                <a:latin typeface="Arial"/>
                <a:ea typeface="Arial"/>
                <a:cs typeface="Arial"/>
                <a:sym typeface="Arial"/>
              </a:rPr>
              <a:t> rather than the live script.</a:t>
            </a:r>
            <a:endParaRPr/>
          </a:p>
        </p:txBody>
      </p:sp>
      <p:pic>
        <p:nvPicPr>
          <p:cNvPr id="248" name="Google Shape;248;p11"/>
          <p:cNvPicPr preferRelativeResize="0"/>
          <p:nvPr/>
        </p:nvPicPr>
        <p:blipFill rotWithShape="1">
          <a:blip r:embed="rId3">
            <a:alphaModFix/>
          </a:blip>
          <a:srcRect b="0" l="0" r="0" t="0"/>
          <a:stretch/>
        </p:blipFill>
        <p:spPr>
          <a:xfrm>
            <a:off x="4699333" y="3130729"/>
            <a:ext cx="5082980" cy="3292125"/>
          </a:xfrm>
          <a:prstGeom prst="rect">
            <a:avLst/>
          </a:prstGeom>
          <a:noFill/>
          <a:ln>
            <a:noFill/>
          </a:ln>
          <a:effectLst>
            <a:outerShdw blurRad="190500" rotWithShape="0" algn="tl">
              <a:srgbClr val="000000">
                <a:alpha val="69803"/>
              </a:srgbClr>
            </a:outerShdw>
          </a:effectLst>
        </p:spPr>
      </p:pic>
      <p:sp>
        <p:nvSpPr>
          <p:cNvPr id="249" name="Google Shape;249;p11"/>
          <p:cNvSpPr txBox="1"/>
          <p:nvPr/>
        </p:nvSpPr>
        <p:spPr>
          <a:xfrm>
            <a:off x="1203767" y="4153100"/>
            <a:ext cx="33798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The help function will give you an overview what you can do with a specific function. </a:t>
            </a:r>
            <a:endParaRPr b="1" sz="1800">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56" name="Google Shape;256;p12"/>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6: Fitting a Model to Your Data </a:t>
            </a:r>
            <a:endParaRPr/>
          </a:p>
        </p:txBody>
      </p:sp>
      <p:sp>
        <p:nvSpPr>
          <p:cNvPr id="257" name="Google Shape;257;p12"/>
          <p:cNvSpPr txBox="1"/>
          <p:nvPr/>
        </p:nvSpPr>
        <p:spPr>
          <a:xfrm>
            <a:off x="677333" y="1930400"/>
            <a:ext cx="453127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 this example, we’re going to fit a </a:t>
            </a:r>
            <a:r>
              <a:rPr b="1" lang="en-US" sz="1800">
                <a:solidFill>
                  <a:srgbClr val="FF6600"/>
                </a:solidFill>
                <a:latin typeface="Arial"/>
                <a:ea typeface="Arial"/>
                <a:cs typeface="Arial"/>
                <a:sym typeface="Arial"/>
              </a:rPr>
              <a:t>linear regression model</a:t>
            </a:r>
            <a:r>
              <a:rPr lang="en-US" sz="1800">
                <a:solidFill>
                  <a:schemeClr val="dk1"/>
                </a:solidFill>
                <a:latin typeface="Arial"/>
                <a:ea typeface="Arial"/>
                <a:cs typeface="Arial"/>
                <a:sym typeface="Arial"/>
              </a:rPr>
              <a:t>. A linear regression model is a mathematical method that finds the best-fitting straight line through a set of data points, representing the relationship between an </a:t>
            </a:r>
            <a:r>
              <a:rPr b="1" lang="en-US" sz="1800">
                <a:solidFill>
                  <a:srgbClr val="FF6600"/>
                </a:solidFill>
                <a:latin typeface="Arial"/>
                <a:ea typeface="Arial"/>
                <a:cs typeface="Arial"/>
                <a:sym typeface="Arial"/>
              </a:rPr>
              <a:t>independent variable</a:t>
            </a:r>
            <a:r>
              <a:rPr lang="en-US" sz="1800">
                <a:solidFill>
                  <a:schemeClr val="dk1"/>
                </a:solidFill>
                <a:latin typeface="Arial"/>
                <a:ea typeface="Arial"/>
                <a:cs typeface="Arial"/>
                <a:sym typeface="Arial"/>
              </a:rPr>
              <a:t> (input) and a </a:t>
            </a:r>
            <a:r>
              <a:rPr b="1" lang="en-US" sz="1800">
                <a:solidFill>
                  <a:srgbClr val="FF6600"/>
                </a:solidFill>
                <a:latin typeface="Arial"/>
                <a:ea typeface="Arial"/>
                <a:cs typeface="Arial"/>
                <a:sym typeface="Arial"/>
              </a:rPr>
              <a:t>dependent variable</a:t>
            </a:r>
            <a:r>
              <a:rPr lang="en-US" sz="1800">
                <a:solidFill>
                  <a:schemeClr val="dk1"/>
                </a:solidFill>
                <a:latin typeface="Arial"/>
                <a:ea typeface="Arial"/>
                <a:cs typeface="Arial"/>
                <a:sym typeface="Arial"/>
              </a:rPr>
              <a:t> (output). It is used to predict the value of the dependent variable based on the value of the independent variable.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next step is to fit the model to your data so let's fit a linear regression model to see what relationship shooting, passing, dribbling, and defending have to a player's overall score.</a:t>
            </a:r>
            <a:endParaRPr/>
          </a:p>
        </p:txBody>
      </p:sp>
      <p:pic>
        <p:nvPicPr>
          <p:cNvPr id="258" name="Google Shape;258;p12"/>
          <p:cNvPicPr preferRelativeResize="0"/>
          <p:nvPr/>
        </p:nvPicPr>
        <p:blipFill rotWithShape="1">
          <a:blip r:embed="rId3">
            <a:alphaModFix/>
          </a:blip>
          <a:srcRect b="0" l="0" r="0" t="0"/>
          <a:stretch/>
        </p:blipFill>
        <p:spPr>
          <a:xfrm>
            <a:off x="5623897" y="2244287"/>
            <a:ext cx="5890770" cy="363505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3"/>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65" name="Google Shape;265;p13"/>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The Next Steps</a:t>
            </a:r>
            <a:endParaRPr/>
          </a:p>
        </p:txBody>
      </p:sp>
      <p:sp>
        <p:nvSpPr>
          <p:cNvPr id="266" name="Google Shape;266;p13"/>
          <p:cNvSpPr txBox="1"/>
          <p:nvPr/>
        </p:nvSpPr>
        <p:spPr>
          <a:xfrm>
            <a:off x="677333" y="1930400"/>
            <a:ext cx="7145867"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After completing the </a:t>
            </a:r>
            <a:r>
              <a:rPr b="1" lang="en-US" sz="1800">
                <a:solidFill>
                  <a:srgbClr val="FF6600"/>
                </a:solidFill>
                <a:latin typeface="Arial"/>
                <a:ea typeface="Arial"/>
                <a:cs typeface="Arial"/>
                <a:sym typeface="Arial"/>
              </a:rPr>
              <a:t>6 steps</a:t>
            </a:r>
            <a:r>
              <a:rPr lang="en-US" sz="1800">
                <a:solidFill>
                  <a:schemeClr val="dk1"/>
                </a:solidFill>
                <a:latin typeface="Arial"/>
                <a:ea typeface="Arial"/>
                <a:cs typeface="Arial"/>
                <a:sym typeface="Arial"/>
              </a:rPr>
              <a:t> on the previous slides, you should have a better understanding on how to train an AI model. The remaining steps include using an AI model to make predictions and assessing the model’s accuracy. We will be continuing this example and completing the remaining steps in section 08.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Section 08 will focus on evaluating the model's performance. The goal is that while completing these last two sections you’ll be able to </a:t>
            </a:r>
            <a:r>
              <a:rPr b="1" lang="en-US" sz="1800">
                <a:solidFill>
                  <a:srgbClr val="FF6600"/>
                </a:solidFill>
                <a:latin typeface="Arial"/>
                <a:ea typeface="Arial"/>
                <a:cs typeface="Arial"/>
                <a:sym typeface="Arial"/>
              </a:rPr>
              <a:t>evaluate</a:t>
            </a:r>
            <a:r>
              <a:rPr lang="en-US" sz="1800">
                <a:solidFill>
                  <a:schemeClr val="dk1"/>
                </a:solidFill>
                <a:latin typeface="Arial"/>
                <a:ea typeface="Arial"/>
                <a:cs typeface="Arial"/>
                <a:sym typeface="Arial"/>
              </a:rPr>
              <a:t>, </a:t>
            </a:r>
            <a:r>
              <a:rPr b="1" lang="en-US" sz="1800">
                <a:solidFill>
                  <a:srgbClr val="FF6600"/>
                </a:solidFill>
                <a:latin typeface="Arial"/>
                <a:ea typeface="Arial"/>
                <a:cs typeface="Arial"/>
                <a:sym typeface="Arial"/>
              </a:rPr>
              <a:t>refine</a:t>
            </a:r>
            <a:r>
              <a:rPr lang="en-US" sz="1800">
                <a:solidFill>
                  <a:schemeClr val="dk1"/>
                </a:solidFill>
                <a:latin typeface="Arial"/>
                <a:ea typeface="Arial"/>
                <a:cs typeface="Arial"/>
                <a:sym typeface="Arial"/>
              </a:rPr>
              <a:t>, and </a:t>
            </a:r>
            <a:r>
              <a:rPr b="1" lang="en-US" sz="1800">
                <a:solidFill>
                  <a:srgbClr val="FF6600"/>
                </a:solidFill>
                <a:latin typeface="Arial"/>
                <a:ea typeface="Arial"/>
                <a:cs typeface="Arial"/>
                <a:sym typeface="Arial"/>
              </a:rPr>
              <a:t>finalize</a:t>
            </a:r>
            <a:r>
              <a:rPr lang="en-US" sz="1800">
                <a:solidFill>
                  <a:schemeClr val="dk1"/>
                </a:solidFill>
                <a:latin typeface="Arial"/>
                <a:ea typeface="Arial"/>
                <a:cs typeface="Arial"/>
                <a:sym typeface="Arial"/>
              </a:rPr>
              <a:t> your model.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Feel free to explore models beyond linear regression. The MATLAB Drive also provides a step-by-step example illustrating how to create a </a:t>
            </a:r>
            <a:r>
              <a:rPr b="1" lang="en-US" sz="1800">
                <a:solidFill>
                  <a:srgbClr val="FF6600"/>
                </a:solidFill>
                <a:latin typeface="Arial"/>
                <a:ea typeface="Arial"/>
                <a:cs typeface="Arial"/>
                <a:sym typeface="Arial"/>
              </a:rPr>
              <a:t>KNN classification model</a:t>
            </a:r>
            <a:r>
              <a:rPr lang="en-US" sz="1800">
                <a:solidFill>
                  <a:schemeClr val="dk1"/>
                </a:solidFill>
                <a:latin typeface="Arial"/>
                <a:ea typeface="Arial"/>
                <a:cs typeface="Arial"/>
                <a:sym typeface="Arial"/>
              </a:rPr>
              <a:t>, similar to the one discussed in Section 05. That example is specifically related to the music industry, so feel free to check it out if that piques your interest. </a:t>
            </a:r>
            <a:endParaRPr/>
          </a:p>
        </p:txBody>
      </p:sp>
      <p:pic>
        <p:nvPicPr>
          <p:cNvPr descr="Sport balls with solid fill" id="267" name="Google Shape;267;p13"/>
          <p:cNvPicPr preferRelativeResize="0"/>
          <p:nvPr/>
        </p:nvPicPr>
        <p:blipFill rotWithShape="1">
          <a:blip r:embed="rId3">
            <a:alphaModFix/>
          </a:blip>
          <a:srcRect b="0" l="0" r="0" t="0"/>
          <a:stretch/>
        </p:blipFill>
        <p:spPr>
          <a:xfrm>
            <a:off x="9306560" y="1890944"/>
            <a:ext cx="1834245" cy="1863957"/>
          </a:xfrm>
          <a:prstGeom prst="rect">
            <a:avLst/>
          </a:prstGeom>
          <a:noFill/>
          <a:ln>
            <a:noFill/>
          </a:ln>
        </p:spPr>
      </p:pic>
      <p:pic>
        <p:nvPicPr>
          <p:cNvPr descr="Music notes with solid fill" id="268" name="Google Shape;268;p13"/>
          <p:cNvPicPr preferRelativeResize="0"/>
          <p:nvPr/>
        </p:nvPicPr>
        <p:blipFill rotWithShape="1">
          <a:blip r:embed="rId4">
            <a:alphaModFix/>
          </a:blip>
          <a:srcRect b="0" l="0" r="0" t="0"/>
          <a:stretch/>
        </p:blipFill>
        <p:spPr>
          <a:xfrm>
            <a:off x="8315991" y="3997992"/>
            <a:ext cx="1712147" cy="17497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ph type="title"/>
          </p:nvPr>
        </p:nvSpPr>
        <p:spPr>
          <a:xfrm>
            <a:off x="300817" y="584499"/>
            <a:ext cx="9671522"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Starting Your Final Project</a:t>
            </a:r>
            <a:endParaRPr/>
          </a:p>
        </p:txBody>
      </p:sp>
      <p:sp>
        <p:nvSpPr>
          <p:cNvPr id="275" name="Google Shape;275;p14"/>
          <p:cNvSpPr txBox="1"/>
          <p:nvPr>
            <p:ph idx="1" type="body"/>
          </p:nvPr>
        </p:nvSpPr>
        <p:spPr>
          <a:xfrm>
            <a:off x="463697" y="1223815"/>
            <a:ext cx="8152270" cy="126841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sz="1800">
                <a:solidFill>
                  <a:srgbClr val="FF6600"/>
                </a:solidFill>
                <a:latin typeface="Arial"/>
                <a:ea typeface="Arial"/>
                <a:cs typeface="Arial"/>
                <a:sym typeface="Arial"/>
              </a:rPr>
              <a:t>Using the “Section 7: Final Project – Building your model” file from the lecture as a reference, begin your final project!</a:t>
            </a:r>
            <a:endParaRPr sz="2800">
              <a:solidFill>
                <a:srgbClr val="FF6600"/>
              </a:solidFill>
            </a:endParaRPr>
          </a:p>
        </p:txBody>
      </p:sp>
      <p:sp>
        <p:nvSpPr>
          <p:cNvPr id="276" name="Google Shape;276;p14"/>
          <p:cNvSpPr txBox="1"/>
          <p:nvPr/>
        </p:nvSpPr>
        <p:spPr>
          <a:xfrm>
            <a:off x="-401966" y="6273501"/>
            <a:ext cx="8781130" cy="397288"/>
          </a:xfrm>
          <a:prstGeom prst="rect">
            <a:avLst/>
          </a:prstGeom>
          <a:noFill/>
          <a:ln>
            <a:noFill/>
          </a:ln>
        </p:spPr>
        <p:txBody>
          <a:bodyPr anchorCtr="0" anchor="t" bIns="45700" lIns="91425" spcFirstLastPara="1" rIns="91425" wrap="square" tIns="45700">
            <a:spAutoFit/>
          </a:bodyPr>
          <a:lstStyle/>
          <a:p>
            <a:pPr indent="0" lvl="0" marL="0" marR="0" rtl="0" algn="ctr">
              <a:lnSpc>
                <a:spcPct val="116000"/>
              </a:lnSpc>
              <a:spcBef>
                <a:spcPts val="0"/>
              </a:spcBef>
              <a:spcAft>
                <a:spcPts val="0"/>
              </a:spcAft>
              <a:buNone/>
            </a:pPr>
            <a:r>
              <a:rPr b="1" lang="en-US" sz="1800">
                <a:solidFill>
                  <a:srgbClr val="0070C0"/>
                </a:solidFill>
                <a:highlight>
                  <a:srgbClr val="FFFFFF"/>
                </a:highlight>
                <a:latin typeface="Play"/>
                <a:ea typeface="Play"/>
                <a:cs typeface="Play"/>
                <a:sym typeface="Play"/>
              </a:rPr>
              <a:t>Create a new Live Script file to work on your final project!</a:t>
            </a:r>
            <a:endParaRPr/>
          </a:p>
        </p:txBody>
      </p:sp>
      <p:pic>
        <p:nvPicPr>
          <p:cNvPr descr="A screenshot of a computer&#10;&#10;Description automatically generated" id="277" name="Google Shape;277;p14"/>
          <p:cNvPicPr preferRelativeResize="0"/>
          <p:nvPr/>
        </p:nvPicPr>
        <p:blipFill rotWithShape="1">
          <a:blip r:embed="rId3">
            <a:alphaModFix/>
          </a:blip>
          <a:srcRect b="0" l="0" r="0" t="0"/>
          <a:stretch/>
        </p:blipFill>
        <p:spPr>
          <a:xfrm>
            <a:off x="976106" y="2043285"/>
            <a:ext cx="6813987" cy="3895022"/>
          </a:xfrm>
          <a:prstGeom prst="rect">
            <a:avLst/>
          </a:prstGeom>
          <a:noFill/>
          <a:ln>
            <a:noFill/>
          </a:ln>
          <a:effectLst>
            <a:outerShdw blurRad="292100" rotWithShape="0" algn="tl" dir="2700000" dist="139700">
              <a:srgbClr val="333333">
                <a:alpha val="64705"/>
              </a:srgbClr>
            </a:outerShdw>
          </a:effectLst>
        </p:spPr>
      </p:pic>
      <p:sp>
        <p:nvSpPr>
          <p:cNvPr id="278" name="Google Shape;278;p14"/>
          <p:cNvSpPr/>
          <p:nvPr/>
        </p:nvSpPr>
        <p:spPr>
          <a:xfrm rot="2536419">
            <a:off x="1906820" y="2778896"/>
            <a:ext cx="365346" cy="182378"/>
          </a:xfrm>
          <a:prstGeom prst="leftArrow">
            <a:avLst>
              <a:gd fmla="val 50000" name="adj1"/>
              <a:gd fmla="val 50000" name="adj2"/>
            </a:avLst>
          </a:prstGeom>
          <a:solidFill>
            <a:srgbClr val="FF6600"/>
          </a:solidFill>
          <a:ln cap="rnd"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Trebuchet MS"/>
              <a:ea typeface="Trebuchet MS"/>
              <a:cs typeface="Trebuchet MS"/>
              <a:sym typeface="Trebuchet MS"/>
            </a:endParaRPr>
          </a:p>
        </p:txBody>
      </p:sp>
      <p:sp>
        <p:nvSpPr>
          <p:cNvPr id="279" name="Google Shape;279;p14"/>
          <p:cNvSpPr txBox="1"/>
          <p:nvPr/>
        </p:nvSpPr>
        <p:spPr>
          <a:xfrm>
            <a:off x="8129782" y="2812127"/>
            <a:ext cx="194064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a:ea typeface="Arial"/>
                <a:cs typeface="Arial"/>
                <a:sym typeface="Arial"/>
              </a:rPr>
              <a:t>Use your remaining time to begin working on your own model. Once you feel comfortable with the first 6 steps move on to section 08 to finalize your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type="title"/>
          </p:nvPr>
        </p:nvSpPr>
        <p:spPr>
          <a:xfrm>
            <a:off x="518888" y="712244"/>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Big Picture</a:t>
            </a:r>
            <a:endParaRPr/>
          </a:p>
        </p:txBody>
      </p:sp>
      <p:sp>
        <p:nvSpPr>
          <p:cNvPr id="286" name="Google Shape;286;p15"/>
          <p:cNvSpPr txBox="1"/>
          <p:nvPr/>
        </p:nvSpPr>
        <p:spPr>
          <a:xfrm>
            <a:off x="518888" y="1588028"/>
            <a:ext cx="7397561" cy="4053354"/>
          </a:xfrm>
          <a:prstGeom prst="rect">
            <a:avLst/>
          </a:prstGeom>
          <a:noFill/>
          <a:ln>
            <a:noFill/>
          </a:ln>
        </p:spPr>
        <p:txBody>
          <a:bodyPr anchorCtr="0" anchor="t" bIns="45700" lIns="91425" spcFirstLastPara="1" rIns="91425" wrap="square" tIns="45700">
            <a:spAutoFit/>
          </a:bodyPr>
          <a:lstStyle/>
          <a:p>
            <a:pPr indent="0" lvl="0" marL="0" marR="0" rtl="0" algn="l">
              <a:lnSpc>
                <a:spcPct val="116000"/>
              </a:lnSpc>
              <a:spcBef>
                <a:spcPts val="0"/>
              </a:spcBef>
              <a:spcAft>
                <a:spcPts val="0"/>
              </a:spcAft>
              <a:buNone/>
            </a:pPr>
            <a:r>
              <a:rPr b="1" lang="en-US" sz="1800">
                <a:solidFill>
                  <a:srgbClr val="FF6600"/>
                </a:solidFill>
                <a:highlight>
                  <a:srgbClr val="FFFFFF"/>
                </a:highlight>
                <a:latin typeface="Arial"/>
                <a:ea typeface="Arial"/>
                <a:cs typeface="Arial"/>
                <a:sym typeface="Arial"/>
              </a:rPr>
              <a:t>Let's think about the lesson and activity we just did:</a:t>
            </a:r>
            <a:endParaRPr sz="1800">
              <a:solidFill>
                <a:srgbClr val="FF6600"/>
              </a:solidFill>
              <a:highlight>
                <a:srgbClr val="FFFFFF"/>
              </a:highlight>
              <a:latin typeface="Arial"/>
              <a:ea typeface="Arial"/>
              <a:cs typeface="Arial"/>
              <a:sym typeface="Arial"/>
            </a:endParaRPr>
          </a:p>
          <a:p>
            <a:pPr indent="0" lvl="0" marL="0" marR="0" rtl="0" algn="l">
              <a:lnSpc>
                <a:spcPct val="116000"/>
              </a:lnSpc>
              <a:spcBef>
                <a:spcPts val="1800"/>
              </a:spcBef>
              <a:spcAft>
                <a:spcPts val="0"/>
              </a:spcAft>
              <a:buNone/>
            </a:pPr>
            <a:r>
              <a:rPr lang="en-US" sz="1800">
                <a:solidFill>
                  <a:srgbClr val="000000"/>
                </a:solidFill>
                <a:highlight>
                  <a:srgbClr val="FFFFFF"/>
                </a:highlight>
                <a:latin typeface="Arial"/>
                <a:ea typeface="Arial"/>
                <a:cs typeface="Arial"/>
                <a:sym typeface="Arial"/>
              </a:rPr>
              <a:t>In this lesson we learned how to import, prepare, and modify data. We then found the appropriate model for our data and practiced fitting the model to our data. </a:t>
            </a:r>
            <a:endParaRPr sz="1800">
              <a:solidFill>
                <a:schemeClr val="dk1"/>
              </a:solidFill>
              <a:highlight>
                <a:srgbClr val="FFFFFF"/>
              </a:highlight>
              <a:latin typeface="Arial"/>
              <a:ea typeface="Arial"/>
              <a:cs typeface="Arial"/>
              <a:sym typeface="Arial"/>
            </a:endParaRPr>
          </a:p>
          <a:p>
            <a:pPr indent="0" lvl="0" marL="0" marR="0" rtl="0" algn="l">
              <a:lnSpc>
                <a:spcPct val="116000"/>
              </a:lnSpc>
              <a:spcBef>
                <a:spcPts val="1800"/>
              </a:spcBef>
              <a:spcAft>
                <a:spcPts val="0"/>
              </a:spcAft>
              <a:buNone/>
            </a:pPr>
            <a:r>
              <a:rPr b="1" lang="en-US" sz="1800">
                <a:solidFill>
                  <a:srgbClr val="FF6600"/>
                </a:solidFill>
                <a:highlight>
                  <a:srgbClr val="FFFFFF"/>
                </a:highlight>
                <a:latin typeface="Arial"/>
                <a:ea typeface="Arial"/>
                <a:cs typeface="Arial"/>
                <a:sym typeface="Arial"/>
              </a:rPr>
              <a:t>Knowing this, discuss the following in groups:</a:t>
            </a:r>
            <a:endParaRPr sz="1800">
              <a:solidFill>
                <a:srgbClr val="FF6600"/>
              </a:solidFill>
              <a:highlight>
                <a:srgbClr val="FFFFFF"/>
              </a:highlight>
              <a:latin typeface="Arial"/>
              <a:ea typeface="Arial"/>
              <a:cs typeface="Arial"/>
              <a:sym typeface="Arial"/>
            </a:endParaRPr>
          </a:p>
          <a:p>
            <a:pPr indent="-285750" lvl="0" marL="285750" marR="0" rtl="0" algn="l">
              <a:spcBef>
                <a:spcPts val="900"/>
              </a:spcBef>
              <a:spcAft>
                <a:spcPts val="0"/>
              </a:spcAft>
              <a:buClr>
                <a:srgbClr val="000000"/>
              </a:buClr>
              <a:buSzPts val="1800"/>
              <a:buFont typeface="Arial"/>
              <a:buChar char="•"/>
            </a:pPr>
            <a:r>
              <a:rPr b="1" lang="en-US" sz="1800">
                <a:solidFill>
                  <a:srgbClr val="000000"/>
                </a:solidFill>
                <a:highlight>
                  <a:srgbClr val="FFFFFF"/>
                </a:highlight>
                <a:latin typeface="Arial"/>
                <a:ea typeface="Arial"/>
                <a:cs typeface="Arial"/>
                <a:sym typeface="Arial"/>
              </a:rPr>
              <a:t>If you completed training your model, how can you begin to evaluate?</a:t>
            </a:r>
            <a:r>
              <a:rPr b="1" i="1" lang="en-US" sz="1800">
                <a:solidFill>
                  <a:srgbClr val="000000"/>
                </a:solidFill>
                <a:highlight>
                  <a:srgbClr val="FFFFFF"/>
                </a:highlight>
                <a:latin typeface="Arial"/>
                <a:ea typeface="Arial"/>
                <a:cs typeface="Arial"/>
                <a:sym typeface="Arial"/>
              </a:rPr>
              <a:t> </a:t>
            </a:r>
            <a:r>
              <a:rPr b="1" i="1" lang="en-US" sz="1800">
                <a:solidFill>
                  <a:srgbClr val="3598DB"/>
                </a:solidFill>
                <a:highlight>
                  <a:srgbClr val="FFFFFF"/>
                </a:highlight>
                <a:latin typeface="Arial"/>
                <a:ea typeface="Arial"/>
                <a:cs typeface="Arial"/>
                <a:sym typeface="Arial"/>
              </a:rPr>
              <a:t>Brainstorm ideas and review previous notes.</a:t>
            </a:r>
            <a:endParaRPr/>
          </a:p>
          <a:p>
            <a:pPr indent="0" lvl="0" marL="0" marR="0" rtl="0" algn="l">
              <a:spcBef>
                <a:spcPts val="0"/>
              </a:spcBef>
              <a:spcAft>
                <a:spcPts val="0"/>
              </a:spcAft>
              <a:buNone/>
            </a:pPr>
            <a:r>
              <a:t/>
            </a:r>
            <a:endParaRPr b="1" i="1" sz="1800">
              <a:solidFill>
                <a:srgbClr val="000000"/>
              </a:solidFill>
              <a:highlight>
                <a:srgbClr val="FFFFFF"/>
              </a:highlight>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1" lang="en-US" sz="1800">
                <a:solidFill>
                  <a:srgbClr val="000000"/>
                </a:solidFill>
                <a:highlight>
                  <a:srgbClr val="FFFFFF"/>
                </a:highlight>
                <a:latin typeface="Arial"/>
                <a:ea typeface="Arial"/>
                <a:cs typeface="Arial"/>
                <a:sym typeface="Arial"/>
              </a:rPr>
              <a:t>If you have not completed training your model, brainstorm the </a:t>
            </a:r>
            <a:r>
              <a:rPr b="1" i="1" lang="en-US" sz="1800">
                <a:solidFill>
                  <a:srgbClr val="3598DB"/>
                </a:solidFill>
                <a:highlight>
                  <a:srgbClr val="FFFFFF"/>
                </a:highlight>
                <a:latin typeface="Arial"/>
                <a:ea typeface="Arial"/>
                <a:cs typeface="Arial"/>
                <a:sym typeface="Arial"/>
              </a:rPr>
              <a:t>next steps</a:t>
            </a:r>
            <a:r>
              <a:rPr b="1" i="1" lang="en-US" sz="1800">
                <a:solidFill>
                  <a:srgbClr val="000000"/>
                </a:solidFill>
                <a:highlight>
                  <a:srgbClr val="FFFFFF"/>
                </a:highlight>
                <a:latin typeface="Arial"/>
                <a:ea typeface="Arial"/>
                <a:cs typeface="Arial"/>
                <a:sym typeface="Arial"/>
              </a:rPr>
              <a:t> </a:t>
            </a:r>
            <a:r>
              <a:rPr b="1" lang="en-US" sz="1800">
                <a:solidFill>
                  <a:srgbClr val="000000"/>
                </a:solidFill>
                <a:highlight>
                  <a:srgbClr val="FFFFFF"/>
                </a:highlight>
                <a:latin typeface="Arial"/>
                <a:ea typeface="Arial"/>
                <a:cs typeface="Arial"/>
                <a:sym typeface="Arial"/>
              </a:rPr>
              <a:t>needed to accomplish this task.</a:t>
            </a:r>
            <a:endParaRPr/>
          </a:p>
          <a:p>
            <a:pPr indent="0" lvl="0" marL="0" marR="0" rtl="0" algn="l">
              <a:spcBef>
                <a:spcPts val="900"/>
              </a:spcBef>
              <a:spcAft>
                <a:spcPts val="0"/>
              </a:spcAft>
              <a:buNone/>
            </a:pPr>
            <a:r>
              <a:rPr b="1" lang="en-US" sz="1800">
                <a:solidFill>
                  <a:srgbClr val="FF6600"/>
                </a:solidFill>
                <a:latin typeface="Arial"/>
                <a:ea typeface="Arial"/>
                <a:cs typeface="Arial"/>
                <a:sym typeface="Arial"/>
              </a:rPr>
              <a:t> </a:t>
            </a:r>
            <a:endParaRPr b="1" sz="1400">
              <a:solidFill>
                <a:srgbClr val="FF6600"/>
              </a:solidFill>
              <a:highlight>
                <a:srgbClr val="FFFFFF"/>
              </a:highlight>
              <a:latin typeface="Times New Roman"/>
              <a:ea typeface="Times New Roman"/>
              <a:cs typeface="Times New Roman"/>
              <a:sym typeface="Times New Roman"/>
            </a:endParaRPr>
          </a:p>
        </p:txBody>
      </p:sp>
      <p:pic>
        <p:nvPicPr>
          <p:cNvPr descr="A person playing a guitar and drums&#10;&#10;Description automatically generated" id="287" name="Google Shape;287;p15"/>
          <p:cNvPicPr preferRelativeResize="0"/>
          <p:nvPr/>
        </p:nvPicPr>
        <p:blipFill rotWithShape="1">
          <a:blip r:embed="rId3">
            <a:alphaModFix/>
          </a:blip>
          <a:srcRect b="0" l="0" r="0" t="0"/>
          <a:stretch/>
        </p:blipFill>
        <p:spPr>
          <a:xfrm>
            <a:off x="8537358" y="3074108"/>
            <a:ext cx="2411247" cy="241124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92525" y="571072"/>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600"/>
              <a:buFont typeface="Trebuchet MS"/>
              <a:buNone/>
            </a:pPr>
            <a:r>
              <a:rPr b="1" lang="en-US">
                <a:solidFill>
                  <a:srgbClr val="005496"/>
                </a:solidFill>
              </a:rPr>
              <a:t>Brainstorm Session</a:t>
            </a:r>
            <a:endParaRPr/>
          </a:p>
        </p:txBody>
      </p:sp>
      <p:sp>
        <p:nvSpPr>
          <p:cNvPr id="155" name="Google Shape;155;p2"/>
          <p:cNvSpPr txBox="1"/>
          <p:nvPr/>
        </p:nvSpPr>
        <p:spPr>
          <a:xfrm>
            <a:off x="325046" y="1393019"/>
            <a:ext cx="975074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600" u="none" cap="none" strike="noStrike">
                <a:solidFill>
                  <a:srgbClr val="000000"/>
                </a:solidFill>
                <a:highlight>
                  <a:srgbClr val="FFFFFF"/>
                </a:highlight>
                <a:latin typeface="Arial"/>
                <a:ea typeface="Arial"/>
                <a:cs typeface="Arial"/>
                <a:sym typeface="Arial"/>
              </a:rPr>
              <a:t>Final Project: </a:t>
            </a:r>
            <a:r>
              <a:rPr b="0" i="1" lang="en-US" sz="1600" u="none" cap="none" strike="noStrike">
                <a:solidFill>
                  <a:srgbClr val="000000"/>
                </a:solidFill>
                <a:highlight>
                  <a:srgbClr val="FFFFFF"/>
                </a:highlight>
                <a:latin typeface="Arial"/>
                <a:ea typeface="Arial"/>
                <a:cs typeface="Arial"/>
                <a:sym typeface="Arial"/>
              </a:rPr>
              <a:t>“Students will compile all that they’ve learned in the previous programming and AI lessons to start on the final project. They will choose their musician or athlete and begin compiling data to sort or extract from. Students will then decide on a machine learning model that will best suit their data, and then implement the model in MATLAB.”</a:t>
            </a:r>
            <a:endParaRPr b="0" i="1" sz="1600" u="none" cap="none" strike="noStrike">
              <a:solidFill>
                <a:schemeClr val="dk1"/>
              </a:solidFill>
              <a:highlight>
                <a:srgbClr val="FFFFFF"/>
              </a:highlight>
              <a:latin typeface="Times New Roman"/>
              <a:ea typeface="Times New Roman"/>
              <a:cs typeface="Times New Roman"/>
              <a:sym typeface="Times New Roman"/>
            </a:endParaRPr>
          </a:p>
        </p:txBody>
      </p:sp>
      <p:sp>
        <p:nvSpPr>
          <p:cNvPr id="156" name="Google Shape;156;p2"/>
          <p:cNvSpPr txBox="1"/>
          <p:nvPr/>
        </p:nvSpPr>
        <p:spPr>
          <a:xfrm>
            <a:off x="667265" y="2624076"/>
            <a:ext cx="7273535" cy="35273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00000"/>
                </a:solidFill>
                <a:highlight>
                  <a:srgbClr val="FFFFFF"/>
                </a:highlight>
                <a:latin typeface="Arial"/>
                <a:ea typeface="Arial"/>
                <a:cs typeface="Arial"/>
                <a:sym typeface="Arial"/>
              </a:rPr>
              <a:t>Thinking about the final project outlined above, brainstorm some initial ideas and write them down.</a:t>
            </a:r>
            <a:endParaRPr b="1" i="0" sz="1600" u="none" cap="none" strike="noStrike">
              <a:solidFill>
                <a:srgbClr val="FF6600"/>
              </a:solidFill>
              <a:highlight>
                <a:srgbClr val="FFFFFF"/>
              </a:highlight>
              <a:latin typeface="Arial"/>
              <a:ea typeface="Arial"/>
              <a:cs typeface="Arial"/>
              <a:sym typeface="Arial"/>
            </a:endParaRPr>
          </a:p>
          <a:p>
            <a:pPr indent="0" lvl="0" marL="0" marR="0" rtl="0" algn="l">
              <a:spcBef>
                <a:spcPts val="1800"/>
              </a:spcBef>
              <a:spcAft>
                <a:spcPts val="0"/>
              </a:spcAft>
              <a:buNone/>
            </a:pPr>
            <a:r>
              <a:rPr b="1" i="0" lang="en-US" sz="1800" u="none" cap="none" strike="noStrike">
                <a:solidFill>
                  <a:srgbClr val="FF6600"/>
                </a:solidFill>
                <a:highlight>
                  <a:srgbClr val="FFFFFF"/>
                </a:highlight>
                <a:latin typeface="Arial"/>
                <a:ea typeface="Arial"/>
                <a:cs typeface="Arial"/>
                <a:sym typeface="Arial"/>
              </a:rPr>
              <a:t>Consider the following:</a:t>
            </a:r>
            <a:endParaRPr b="0" i="0" sz="1800" u="none" cap="none" strike="noStrike">
              <a:solidFill>
                <a:srgbClr val="FF6600"/>
              </a:solidFill>
              <a:highlight>
                <a:srgbClr val="FFFFFF"/>
              </a:highlight>
              <a:latin typeface="Times New Roman"/>
              <a:ea typeface="Times New Roman"/>
              <a:cs typeface="Times New Roman"/>
              <a:sym typeface="Times New Roman"/>
            </a:endParaRPr>
          </a:p>
          <a:p>
            <a:pPr indent="-342900" lvl="0" marL="342900" marR="0" rtl="0" algn="l">
              <a:lnSpc>
                <a:spcPct val="116000"/>
              </a:lnSpc>
              <a:spcBef>
                <a:spcPts val="90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Think about what sort of data you need and where you could get it</a:t>
            </a:r>
            <a:endParaRPr b="0" i="0" sz="1800" u="none" cap="none" strike="noStrike">
              <a:solidFill>
                <a:schemeClr val="dk1"/>
              </a:solidFill>
              <a:highlight>
                <a:srgbClr val="FFFFFF"/>
              </a:highlight>
              <a:latin typeface="Arial"/>
              <a:ea typeface="Arial"/>
              <a:cs typeface="Arial"/>
              <a:sym typeface="Arial"/>
            </a:endParaRPr>
          </a:p>
          <a:p>
            <a:pPr indent="-342900" lvl="0" marL="342900" marR="0" rtl="0" algn="l">
              <a:lnSpc>
                <a:spcPct val="116000"/>
              </a:lnSpc>
              <a:spcBef>
                <a:spcPts val="80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Think about what you have learned in the AI section and how you could apply that to approach this project</a:t>
            </a:r>
            <a:endParaRPr/>
          </a:p>
          <a:p>
            <a:pPr indent="-342900" lvl="0" marL="342900" marR="0" rtl="0" algn="l">
              <a:lnSpc>
                <a:spcPct val="116000"/>
              </a:lnSpc>
              <a:spcBef>
                <a:spcPts val="80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Additionally, consider what parameters determine success. </a:t>
            </a:r>
            <a:endParaRPr b="1" i="1" sz="1800" u="none" cap="none" strike="noStrike">
              <a:solidFill>
                <a:srgbClr val="3598DB"/>
              </a:solidFill>
              <a:highlight>
                <a:srgbClr val="FFFFFF"/>
              </a:highlight>
              <a:latin typeface="Arial"/>
              <a:ea typeface="Arial"/>
              <a:cs typeface="Arial"/>
              <a:sym typeface="Arial"/>
            </a:endParaRPr>
          </a:p>
          <a:p>
            <a:pPr indent="0" lvl="0" marL="0" marR="0" rtl="0" algn="l">
              <a:lnSpc>
                <a:spcPct val="116000"/>
              </a:lnSpc>
              <a:spcBef>
                <a:spcPts val="800"/>
              </a:spcBef>
              <a:spcAft>
                <a:spcPts val="0"/>
              </a:spcAft>
              <a:buNone/>
            </a:pPr>
            <a:r>
              <a:t/>
            </a:r>
            <a:endParaRPr b="1" i="1" sz="1800" u="none" cap="none" strike="noStrike">
              <a:solidFill>
                <a:srgbClr val="3598DB"/>
              </a:solidFill>
              <a:highlight>
                <a:srgbClr val="FFFFFF"/>
              </a:highlight>
              <a:latin typeface="Arial"/>
              <a:ea typeface="Arial"/>
              <a:cs typeface="Arial"/>
              <a:sym typeface="Arial"/>
            </a:endParaRPr>
          </a:p>
          <a:p>
            <a:pPr indent="0" lvl="0" marL="0" marR="0" rtl="0" algn="l">
              <a:lnSpc>
                <a:spcPct val="116000"/>
              </a:lnSpc>
              <a:spcBef>
                <a:spcPts val="0"/>
              </a:spcBef>
              <a:spcAft>
                <a:spcPts val="0"/>
              </a:spcAft>
              <a:buNone/>
            </a:pPr>
            <a:r>
              <a:rPr b="1" i="1" lang="en-US" sz="1800" u="none" cap="none" strike="noStrike">
                <a:solidFill>
                  <a:srgbClr val="3598DB"/>
                </a:solidFill>
                <a:highlight>
                  <a:srgbClr val="FFFFFF"/>
                </a:highlight>
                <a:latin typeface="Arial"/>
                <a:ea typeface="Arial"/>
                <a:cs typeface="Arial"/>
                <a:sym typeface="Arial"/>
              </a:rPr>
              <a:t>Discuss your ideas with a partner!</a:t>
            </a:r>
            <a:endParaRPr b="1" i="1" sz="1800" u="none" cap="none" strike="noStrike">
              <a:solidFill>
                <a:schemeClr val="dk1"/>
              </a:solidFill>
              <a:highlight>
                <a:srgbClr val="FFFFFF"/>
              </a:highlight>
              <a:latin typeface="Arial"/>
              <a:ea typeface="Arial"/>
              <a:cs typeface="Arial"/>
              <a:sym typeface="Arial"/>
            </a:endParaRPr>
          </a:p>
        </p:txBody>
      </p:sp>
      <p:pic>
        <p:nvPicPr>
          <p:cNvPr descr="A person holding a tennis racket&#10;&#10;Description automatically generated" id="157" name="Google Shape;157;p2"/>
          <p:cNvPicPr preferRelativeResize="0"/>
          <p:nvPr/>
        </p:nvPicPr>
        <p:blipFill rotWithShape="1">
          <a:blip r:embed="rId3">
            <a:alphaModFix/>
          </a:blip>
          <a:srcRect b="0" l="0" r="0" t="0"/>
          <a:stretch/>
        </p:blipFill>
        <p:spPr>
          <a:xfrm>
            <a:off x="8266170" y="3519036"/>
            <a:ext cx="2825899" cy="188393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300817" y="584499"/>
            <a:ext cx="9671522"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164" name="Google Shape;164;p3"/>
          <p:cNvSpPr txBox="1"/>
          <p:nvPr>
            <p:ph idx="1" type="body"/>
          </p:nvPr>
        </p:nvSpPr>
        <p:spPr>
          <a:xfrm>
            <a:off x="2643117" y="1171148"/>
            <a:ext cx="6905764" cy="126841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sz="1800">
                <a:solidFill>
                  <a:srgbClr val="FF6600"/>
                </a:solidFill>
                <a:latin typeface="Arial"/>
                <a:ea typeface="Arial"/>
                <a:cs typeface="Arial"/>
                <a:sym typeface="Arial"/>
              </a:rPr>
              <a:t>Please copy over the files for Section 07 from the MATLAB Drive</a:t>
            </a:r>
            <a:endParaRPr sz="2800">
              <a:solidFill>
                <a:srgbClr val="FF6600"/>
              </a:solidFill>
            </a:endParaRPr>
          </a:p>
        </p:txBody>
      </p:sp>
      <p:sp>
        <p:nvSpPr>
          <p:cNvPr id="165" name="Google Shape;165;p3"/>
          <p:cNvSpPr txBox="1"/>
          <p:nvPr/>
        </p:nvSpPr>
        <p:spPr>
          <a:xfrm>
            <a:off x="1705434" y="6076107"/>
            <a:ext cx="8781130" cy="394788"/>
          </a:xfrm>
          <a:prstGeom prst="rect">
            <a:avLst/>
          </a:prstGeom>
          <a:noFill/>
          <a:ln>
            <a:noFill/>
          </a:ln>
        </p:spPr>
        <p:txBody>
          <a:bodyPr anchorCtr="0" anchor="t" bIns="45700" lIns="91425" spcFirstLastPara="1" rIns="91425" wrap="square" tIns="45700">
            <a:spAutoFit/>
          </a:bodyPr>
          <a:lstStyle/>
          <a:p>
            <a:pPr indent="0" lvl="0" marL="0" marR="0" rtl="0" algn="ctr">
              <a:lnSpc>
                <a:spcPct val="116000"/>
              </a:lnSpc>
              <a:spcBef>
                <a:spcPts val="0"/>
              </a:spcBef>
              <a:spcAft>
                <a:spcPts val="0"/>
              </a:spcAft>
              <a:buNone/>
            </a:pPr>
            <a:r>
              <a:rPr b="1" i="0" lang="en-US" sz="1800" u="sng" cap="none" strike="noStrike">
                <a:solidFill>
                  <a:srgbClr val="0070C0"/>
                </a:solidFill>
                <a:highlight>
                  <a:srgbClr val="FFFFFF"/>
                </a:highlight>
                <a:latin typeface="Arial"/>
                <a:ea typeface="Arial"/>
                <a:cs typeface="Arial"/>
                <a:sym typeface="Arial"/>
                <a:hlinkClick r:id="rId3">
                  <a:extLst>
                    <a:ext uri="{A12FA001-AC4F-418D-AE19-62706E023703}">
                      <ahyp:hlinkClr val="tx"/>
                    </a:ext>
                  </a:extLst>
                </a:hlinkClick>
              </a:rPr>
              <a:t>The MATLAB files for this section can be found at this link.</a:t>
            </a:r>
            <a:endParaRPr b="1" i="0" sz="1800" u="none" cap="none" strike="noStrike">
              <a:solidFill>
                <a:srgbClr val="0070C0"/>
              </a:solidFill>
              <a:highlight>
                <a:srgbClr val="FFFFFF"/>
              </a:highlight>
              <a:latin typeface="Play"/>
              <a:ea typeface="Play"/>
              <a:cs typeface="Play"/>
              <a:sym typeface="Play"/>
            </a:endParaRPr>
          </a:p>
        </p:txBody>
      </p:sp>
      <p:pic>
        <p:nvPicPr>
          <p:cNvPr id="166" name="Google Shape;166;p3"/>
          <p:cNvPicPr preferRelativeResize="0"/>
          <p:nvPr/>
        </p:nvPicPr>
        <p:blipFill rotWithShape="1">
          <a:blip r:embed="rId4">
            <a:alphaModFix/>
          </a:blip>
          <a:srcRect b="0" l="0" r="0" t="0"/>
          <a:stretch/>
        </p:blipFill>
        <p:spPr>
          <a:xfrm>
            <a:off x="2219660" y="1884166"/>
            <a:ext cx="7752678" cy="380268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173" name="Google Shape;173;p4"/>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Introduction</a:t>
            </a:r>
            <a:endParaRPr/>
          </a:p>
        </p:txBody>
      </p:sp>
      <p:sp>
        <p:nvSpPr>
          <p:cNvPr id="174" name="Google Shape;174;p4"/>
          <p:cNvSpPr txBox="1"/>
          <p:nvPr/>
        </p:nvSpPr>
        <p:spPr>
          <a:xfrm>
            <a:off x="677334" y="1925995"/>
            <a:ext cx="521140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For the final project, you will be building and training a model that can take data and find the next big star. You have two paths to choose from: </a:t>
            </a:r>
            <a:r>
              <a:rPr b="1" i="0" lang="en-US" sz="1800" u="none" cap="none" strike="noStrike">
                <a:solidFill>
                  <a:srgbClr val="FF6600"/>
                </a:solidFill>
                <a:latin typeface="Arial"/>
                <a:ea typeface="Arial"/>
                <a:cs typeface="Arial"/>
                <a:sym typeface="Arial"/>
              </a:rPr>
              <a:t>music</a:t>
            </a:r>
            <a:r>
              <a:rPr b="0" i="0" lang="en-US" sz="1800" u="none" cap="none" strike="noStrike">
                <a:solidFill>
                  <a:schemeClr val="dk1"/>
                </a:solidFill>
                <a:latin typeface="Arial"/>
                <a:ea typeface="Arial"/>
                <a:cs typeface="Arial"/>
                <a:sym typeface="Arial"/>
              </a:rPr>
              <a:t> or </a:t>
            </a:r>
            <a:r>
              <a:rPr b="1" i="0" lang="en-US" sz="1800" u="none" cap="none" strike="noStrike">
                <a:solidFill>
                  <a:srgbClr val="FF6600"/>
                </a:solidFill>
                <a:latin typeface="Arial"/>
                <a:ea typeface="Arial"/>
                <a:cs typeface="Arial"/>
                <a:sym typeface="Arial"/>
              </a:rPr>
              <a:t>sports</a:t>
            </a:r>
            <a:r>
              <a:rPr b="0" i="0" lang="en-US" sz="18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You will need to:</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Find and import data,</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Choose the best machine learning model</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Determine parameters to extract from data</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Use this document as a reference, as everyone's projects will be specific to them and there is no right answer. In this reference guide, we’ll be showing you how to create a linear regression model using data from </a:t>
            </a:r>
            <a:r>
              <a:rPr b="1" i="0" lang="en-US" sz="1800" u="none" cap="none" strike="noStrike">
                <a:solidFill>
                  <a:srgbClr val="FF6600"/>
                </a:solidFill>
                <a:latin typeface="Arial"/>
                <a:ea typeface="Arial"/>
                <a:cs typeface="Arial"/>
                <a:sym typeface="Arial"/>
              </a:rPr>
              <a:t>FIFA 23 male players.csv </a:t>
            </a:r>
            <a:r>
              <a:rPr b="0" i="0" lang="en-US" sz="1800" u="none" cap="none" strike="noStrike">
                <a:solidFill>
                  <a:schemeClr val="dk1"/>
                </a:solidFill>
                <a:latin typeface="Arial"/>
                <a:ea typeface="Arial"/>
                <a:cs typeface="Arial"/>
                <a:sym typeface="Arial"/>
              </a:rPr>
              <a:t>file. </a:t>
            </a:r>
            <a:endParaRPr/>
          </a:p>
        </p:txBody>
      </p:sp>
      <p:pic>
        <p:nvPicPr>
          <p:cNvPr id="175" name="Google Shape;175;p4"/>
          <p:cNvPicPr preferRelativeResize="0"/>
          <p:nvPr/>
        </p:nvPicPr>
        <p:blipFill rotWithShape="1">
          <a:blip r:embed="rId3">
            <a:alphaModFix/>
          </a:blip>
          <a:srcRect b="0" l="0" r="0" t="0"/>
          <a:stretch/>
        </p:blipFill>
        <p:spPr>
          <a:xfrm>
            <a:off x="6303266" y="2244287"/>
            <a:ext cx="4829175" cy="2695575"/>
          </a:xfrm>
          <a:prstGeom prst="roundRect">
            <a:avLst>
              <a:gd fmla="val 8594" name="adj"/>
            </a:avLst>
          </a:prstGeom>
          <a:solidFill>
            <a:srgbClr val="ECECEC"/>
          </a:solidFill>
          <a:ln>
            <a:noFill/>
          </a:ln>
          <a:effectLst>
            <a:reflection blurRad="0" dir="5400000" dist="5000" endA="0" endPos="12000" kx="0" rotWithShape="0" algn="bl" stA="38000" stPos="0" sy="-100000" ky="0"/>
          </a:effectLst>
        </p:spPr>
      </p:pic>
      <p:sp>
        <p:nvSpPr>
          <p:cNvPr id="176" name="Google Shape;176;p4"/>
          <p:cNvSpPr txBox="1"/>
          <p:nvPr/>
        </p:nvSpPr>
        <p:spPr>
          <a:xfrm>
            <a:off x="5736093" y="5192488"/>
            <a:ext cx="609904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"Lionel Messi" by theglobalpanorama is licensed under CC BY-SA 2.0.</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183" name="Google Shape;183;p5"/>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1: Define Success</a:t>
            </a:r>
            <a:endParaRPr/>
          </a:p>
        </p:txBody>
      </p:sp>
      <p:sp>
        <p:nvSpPr>
          <p:cNvPr id="184" name="Google Shape;184;p5"/>
          <p:cNvSpPr txBox="1"/>
          <p:nvPr/>
        </p:nvSpPr>
        <p:spPr>
          <a:xfrm>
            <a:off x="677334" y="1925995"/>
            <a:ext cx="88598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Define what success means. </a:t>
            </a:r>
            <a:r>
              <a:rPr b="1" i="0" lang="en-US" sz="1800" u="none" cap="none" strike="noStrike">
                <a:solidFill>
                  <a:srgbClr val="7030A0"/>
                </a:solidFill>
                <a:latin typeface="Arial"/>
                <a:ea typeface="Arial"/>
                <a:cs typeface="Arial"/>
                <a:sym typeface="Arial"/>
              </a:rPr>
              <a:t>What makes the next big athlete or music star popular and successful?</a:t>
            </a:r>
            <a:r>
              <a:rPr b="0" i="0" lang="en-US" sz="1800" u="none" cap="none" strike="noStrike">
                <a:solidFill>
                  <a:schemeClr val="dk1"/>
                </a:solidFill>
                <a:latin typeface="Arial"/>
                <a:ea typeface="Arial"/>
                <a:cs typeface="Arial"/>
                <a:sym typeface="Arial"/>
              </a:rPr>
              <a:t>  When defining success select a variable that provides the most complete picture of an athlete's or musician's ability. Below are some metrics that may be used to define success in the music and sports industries. </a:t>
            </a:r>
            <a:endParaRPr/>
          </a:p>
        </p:txBody>
      </p:sp>
      <p:pic>
        <p:nvPicPr>
          <p:cNvPr id="185" name="Google Shape;185;p5"/>
          <p:cNvPicPr preferRelativeResize="0"/>
          <p:nvPr/>
        </p:nvPicPr>
        <p:blipFill rotWithShape="1">
          <a:blip r:embed="rId3">
            <a:alphaModFix/>
          </a:blip>
          <a:srcRect b="0" l="0" r="0" t="0"/>
          <a:stretch/>
        </p:blipFill>
        <p:spPr>
          <a:xfrm>
            <a:off x="1152949" y="3334505"/>
            <a:ext cx="7908627" cy="1497566"/>
          </a:xfrm>
          <a:prstGeom prst="rect">
            <a:avLst/>
          </a:prstGeom>
          <a:noFill/>
          <a:ln>
            <a:noFill/>
          </a:ln>
        </p:spPr>
      </p:pic>
      <p:sp>
        <p:nvSpPr>
          <p:cNvPr id="186" name="Google Shape;186;p5"/>
          <p:cNvSpPr txBox="1"/>
          <p:nvPr/>
        </p:nvSpPr>
        <p:spPr>
          <a:xfrm>
            <a:off x="2057738" y="5187772"/>
            <a:ext cx="60990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Can you think of other metrics?</a:t>
            </a:r>
            <a:endParaRPr b="0" i="0" sz="1800" u="none" cap="none" strike="noStrike">
              <a:solidFill>
                <a:schemeClr val="dk1"/>
              </a:solidFill>
              <a:latin typeface="Trebuchet MS"/>
              <a:ea typeface="Trebuchet MS"/>
              <a:cs typeface="Trebuchet MS"/>
              <a:sym typeface="Trebuchet MS"/>
            </a:endParaRPr>
          </a:p>
        </p:txBody>
      </p:sp>
      <p:pic>
        <p:nvPicPr>
          <p:cNvPr descr="Music notes with solid fill" id="187" name="Google Shape;187;p5"/>
          <p:cNvPicPr preferRelativeResize="0"/>
          <p:nvPr/>
        </p:nvPicPr>
        <p:blipFill rotWithShape="1">
          <a:blip r:embed="rId4">
            <a:alphaModFix/>
          </a:blip>
          <a:srcRect b="0" l="0" r="0" t="0"/>
          <a:stretch/>
        </p:blipFill>
        <p:spPr>
          <a:xfrm>
            <a:off x="9707911" y="3997992"/>
            <a:ext cx="1712147" cy="1749777"/>
          </a:xfrm>
          <a:prstGeom prst="rect">
            <a:avLst/>
          </a:prstGeom>
          <a:noFill/>
          <a:ln>
            <a:noFill/>
          </a:ln>
        </p:spPr>
      </p:pic>
      <p:pic>
        <p:nvPicPr>
          <p:cNvPr descr="Sport balls with solid fill" id="188" name="Google Shape;188;p5"/>
          <p:cNvPicPr preferRelativeResize="0"/>
          <p:nvPr/>
        </p:nvPicPr>
        <p:blipFill rotWithShape="1">
          <a:blip r:embed="rId5">
            <a:alphaModFix/>
          </a:blip>
          <a:srcRect b="0" l="0" r="0" t="0"/>
          <a:stretch/>
        </p:blipFill>
        <p:spPr>
          <a:xfrm>
            <a:off x="10481991" y="2030507"/>
            <a:ext cx="1556202" cy="15814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195" name="Google Shape;195;p6"/>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1: Define Success</a:t>
            </a:r>
            <a:endParaRPr/>
          </a:p>
        </p:txBody>
      </p:sp>
      <p:sp>
        <p:nvSpPr>
          <p:cNvPr id="196" name="Google Shape;196;p6"/>
          <p:cNvSpPr txBox="1"/>
          <p:nvPr/>
        </p:nvSpPr>
        <p:spPr>
          <a:xfrm>
            <a:off x="576750" y="1930400"/>
            <a:ext cx="287968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For this example, the success metric is going to be the </a:t>
            </a:r>
            <a:r>
              <a:rPr b="1" i="0" lang="en-US" sz="1800" u="none" cap="none" strike="noStrike">
                <a:solidFill>
                  <a:srgbClr val="FF6600"/>
                </a:solidFill>
                <a:latin typeface="Arial"/>
                <a:ea typeface="Arial"/>
                <a:cs typeface="Arial"/>
                <a:sym typeface="Arial"/>
              </a:rPr>
              <a:t>Overall </a:t>
            </a:r>
            <a:r>
              <a:rPr b="0" i="0" lang="en-US" sz="1800" u="none" cap="none" strike="noStrike">
                <a:solidFill>
                  <a:schemeClr val="dk1"/>
                </a:solidFill>
                <a:latin typeface="Arial"/>
                <a:ea typeface="Arial"/>
                <a:cs typeface="Arial"/>
                <a:sym typeface="Arial"/>
              </a:rPr>
              <a:t>column from the </a:t>
            </a:r>
            <a:r>
              <a:rPr b="1" i="0" lang="en-US" sz="1800" u="none" cap="none" strike="noStrike">
                <a:solidFill>
                  <a:srgbClr val="FF6600"/>
                </a:solidFill>
                <a:latin typeface="Arial"/>
                <a:ea typeface="Arial"/>
                <a:cs typeface="Arial"/>
                <a:sym typeface="Arial"/>
              </a:rPr>
              <a:t>FIFA 23 </a:t>
            </a:r>
            <a:r>
              <a:rPr b="0" i="0" lang="en-US" sz="1800" u="none" cap="none" strike="noStrike">
                <a:solidFill>
                  <a:schemeClr val="dk1"/>
                </a:solidFill>
                <a:latin typeface="Arial"/>
                <a:ea typeface="Arial"/>
                <a:cs typeface="Arial"/>
                <a:sym typeface="Arial"/>
              </a:rPr>
              <a:t>data. The </a:t>
            </a:r>
            <a:r>
              <a:rPr b="1" i="0" lang="en-US" sz="1800" u="none" cap="none" strike="noStrike">
                <a:solidFill>
                  <a:srgbClr val="FF6600"/>
                </a:solidFill>
                <a:latin typeface="Arial"/>
                <a:ea typeface="Arial"/>
                <a:cs typeface="Arial"/>
                <a:sym typeface="Arial"/>
              </a:rPr>
              <a:t>Overall</a:t>
            </a: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score considers the players' scores on various skills such as pace, defense, power, etc.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image on the right shows the data we’ll be using. </a:t>
            </a:r>
            <a:endParaRPr/>
          </a:p>
        </p:txBody>
      </p:sp>
      <p:pic>
        <p:nvPicPr>
          <p:cNvPr id="197" name="Google Shape;197;p6"/>
          <p:cNvPicPr preferRelativeResize="0"/>
          <p:nvPr/>
        </p:nvPicPr>
        <p:blipFill rotWithShape="1">
          <a:blip r:embed="rId3">
            <a:alphaModFix/>
          </a:blip>
          <a:srcRect b="0" l="0" r="0" t="0"/>
          <a:stretch/>
        </p:blipFill>
        <p:spPr>
          <a:xfrm>
            <a:off x="3923063" y="1930400"/>
            <a:ext cx="7084102" cy="415036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04" name="Google Shape;204;p7"/>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2: Import Your Data</a:t>
            </a:r>
            <a:endParaRPr/>
          </a:p>
        </p:txBody>
      </p:sp>
      <p:sp>
        <p:nvSpPr>
          <p:cNvPr id="205" name="Google Shape;205;p7"/>
          <p:cNvSpPr txBox="1"/>
          <p:nvPr/>
        </p:nvSpPr>
        <p:spPr>
          <a:xfrm>
            <a:off x="677334" y="1930400"/>
            <a:ext cx="7890594"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 lesson 2, you learned how to locate and </a:t>
            </a:r>
            <a:r>
              <a:rPr b="1" lang="en-US" sz="1800">
                <a:solidFill>
                  <a:srgbClr val="FF6600"/>
                </a:solidFill>
                <a:latin typeface="Arial"/>
                <a:ea typeface="Arial"/>
                <a:cs typeface="Arial"/>
                <a:sym typeface="Arial"/>
              </a:rPr>
              <a:t>import data</a:t>
            </a:r>
            <a:r>
              <a:rPr lang="en-US" sz="1800">
                <a:solidFill>
                  <a:schemeClr val="dk1"/>
                </a:solidFill>
                <a:latin typeface="Arial"/>
                <a:ea typeface="Arial"/>
                <a:cs typeface="Arial"/>
                <a:sym typeface="Arial"/>
              </a:rPr>
              <a:t> from various means. You've been provided a file about FIFA 2023 male players. Let's import it into MATLAB.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You can use other methods that you've learned to obtain data, such as using </a:t>
            </a:r>
            <a:r>
              <a:rPr b="1" lang="en-US" sz="1800">
                <a:solidFill>
                  <a:srgbClr val="FF6600"/>
                </a:solidFill>
                <a:latin typeface="Arial"/>
                <a:ea typeface="Arial"/>
                <a:cs typeface="Arial"/>
                <a:sym typeface="Arial"/>
              </a:rPr>
              <a:t>API's</a:t>
            </a:r>
            <a:r>
              <a:rPr lang="en-US" sz="1800">
                <a:solidFill>
                  <a:schemeClr val="dk1"/>
                </a:solidFill>
                <a:latin typeface="Arial"/>
                <a:ea typeface="Arial"/>
                <a:cs typeface="Arial"/>
                <a:sym typeface="Arial"/>
              </a:rPr>
              <a:t> or </a:t>
            </a:r>
            <a:r>
              <a:rPr b="1" lang="en-US" sz="1800">
                <a:solidFill>
                  <a:srgbClr val="FF6600"/>
                </a:solidFill>
                <a:latin typeface="Arial"/>
                <a:ea typeface="Arial"/>
                <a:cs typeface="Arial"/>
                <a:sym typeface="Arial"/>
              </a:rPr>
              <a:t>webscraping</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for Spotify's API, see Lesson 3 development notebook</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for a sports API, see lesson 3 extension activity</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for webscraping, see Webscraping file</a:t>
            </a:r>
            <a:endParaRPr/>
          </a:p>
        </p:txBody>
      </p:sp>
      <p:pic>
        <p:nvPicPr>
          <p:cNvPr id="206" name="Google Shape;206;p7"/>
          <p:cNvPicPr preferRelativeResize="0"/>
          <p:nvPr/>
        </p:nvPicPr>
        <p:blipFill rotWithShape="1">
          <a:blip r:embed="rId3">
            <a:alphaModFix/>
          </a:blip>
          <a:srcRect b="0" l="0" r="0" t="0"/>
          <a:stretch/>
        </p:blipFill>
        <p:spPr>
          <a:xfrm>
            <a:off x="990752" y="3154693"/>
            <a:ext cx="7115091" cy="54861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image - Free stock photo - Public Domain photo - CC0 Images" id="207" name="Google Shape;207;p7"/>
          <p:cNvPicPr preferRelativeResize="0"/>
          <p:nvPr/>
        </p:nvPicPr>
        <p:blipFill rotWithShape="1">
          <a:blip r:embed="rId4">
            <a:alphaModFix/>
          </a:blip>
          <a:srcRect b="-373" l="23468" r="22967" t="0"/>
          <a:stretch/>
        </p:blipFill>
        <p:spPr>
          <a:xfrm>
            <a:off x="9098280" y="4147901"/>
            <a:ext cx="2052150" cy="210049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14" name="Google Shape;214;p8"/>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3: Identify Your Variables </a:t>
            </a:r>
            <a:endParaRPr/>
          </a:p>
        </p:txBody>
      </p:sp>
      <p:sp>
        <p:nvSpPr>
          <p:cNvPr id="215" name="Google Shape;215;p8"/>
          <p:cNvSpPr txBox="1"/>
          <p:nvPr/>
        </p:nvSpPr>
        <p:spPr>
          <a:xfrm>
            <a:off x="677334" y="1930400"/>
            <a:ext cx="6701874"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 most supervised machine learning models, it is necessary to split your data into </a:t>
            </a:r>
            <a:r>
              <a:rPr b="1" lang="en-US" sz="1800">
                <a:solidFill>
                  <a:srgbClr val="FF6600"/>
                </a:solidFill>
                <a:latin typeface="Arial"/>
                <a:ea typeface="Arial"/>
                <a:cs typeface="Arial"/>
                <a:sym typeface="Arial"/>
              </a:rPr>
              <a:t>predictor variables</a:t>
            </a:r>
            <a:r>
              <a:rPr lang="en-US" sz="1800">
                <a:solidFill>
                  <a:schemeClr val="dk1"/>
                </a:solidFill>
                <a:latin typeface="Arial"/>
                <a:ea typeface="Arial"/>
                <a:cs typeface="Arial"/>
                <a:sym typeface="Arial"/>
              </a:rPr>
              <a:t> and </a:t>
            </a:r>
            <a:r>
              <a:rPr b="1" lang="en-US" sz="1800">
                <a:solidFill>
                  <a:srgbClr val="FF6600"/>
                </a:solidFill>
                <a:latin typeface="Arial"/>
                <a:ea typeface="Arial"/>
                <a:cs typeface="Arial"/>
                <a:sym typeface="Arial"/>
              </a:rPr>
              <a:t>response variables</a:t>
            </a:r>
            <a:r>
              <a:rPr lang="en-US" sz="1800">
                <a:solidFill>
                  <a:schemeClr val="dk1"/>
                </a:solidFill>
                <a:latin typeface="Arial"/>
                <a:ea typeface="Arial"/>
                <a:cs typeface="Arial"/>
                <a:sym typeface="Arial"/>
              </a:rPr>
              <a:t>. The purpose of the model is to use the predictor variables to understand the response variable.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example, the response variable is the players' </a:t>
            </a:r>
            <a:r>
              <a:rPr b="1" lang="en-US" sz="1800">
                <a:solidFill>
                  <a:srgbClr val="FF6600"/>
                </a:solidFill>
                <a:latin typeface="Arial"/>
                <a:ea typeface="Arial"/>
                <a:cs typeface="Arial"/>
                <a:sym typeface="Arial"/>
              </a:rPr>
              <a:t>Overall scores </a:t>
            </a:r>
            <a:r>
              <a:rPr lang="en-US" sz="1800">
                <a:solidFill>
                  <a:schemeClr val="dk1"/>
                </a:solidFill>
                <a:latin typeface="Arial"/>
                <a:ea typeface="Arial"/>
                <a:cs typeface="Arial"/>
                <a:sym typeface="Arial"/>
              </a:rPr>
              <a:t>and the predictors would be their </a:t>
            </a:r>
            <a:r>
              <a:rPr b="1" lang="en-US" sz="1800">
                <a:solidFill>
                  <a:srgbClr val="FF6600"/>
                </a:solidFill>
                <a:latin typeface="Arial"/>
                <a:ea typeface="Arial"/>
                <a:cs typeface="Arial"/>
                <a:sym typeface="Arial"/>
              </a:rPr>
              <a:t>skill scores</a:t>
            </a:r>
            <a:r>
              <a:rPr lang="en-US" sz="1800">
                <a:solidFill>
                  <a:schemeClr val="dk1"/>
                </a:solidFill>
                <a:latin typeface="Arial"/>
                <a:ea typeface="Arial"/>
                <a:cs typeface="Arial"/>
                <a:sym typeface="Arial"/>
              </a:rPr>
              <a:t>. In the </a:t>
            </a:r>
            <a:r>
              <a:rPr b="1" lang="en-US" sz="1800">
                <a:solidFill>
                  <a:schemeClr val="dk1"/>
                </a:solidFill>
                <a:latin typeface="Arial"/>
                <a:ea typeface="Arial"/>
                <a:cs typeface="Arial"/>
                <a:sym typeface="Arial"/>
              </a:rPr>
              <a:t>FIFA 23</a:t>
            </a:r>
            <a:r>
              <a:rPr lang="en-US" sz="1800">
                <a:solidFill>
                  <a:schemeClr val="dk1"/>
                </a:solidFill>
                <a:latin typeface="Arial"/>
                <a:ea typeface="Arial"/>
                <a:cs typeface="Arial"/>
                <a:sym typeface="Arial"/>
              </a:rPr>
              <a:t> data, there are many skill scores, but we are only going to use a few general skill scores such as shooting, passing, dribbling, and defending.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rgbClr val="7030A0"/>
                </a:solidFill>
                <a:latin typeface="Arial"/>
                <a:ea typeface="Arial"/>
                <a:cs typeface="Arial"/>
                <a:sym typeface="Arial"/>
              </a:rPr>
              <a:t>Response variable: </a:t>
            </a:r>
            <a:r>
              <a:rPr lang="en-US" sz="1800">
                <a:solidFill>
                  <a:schemeClr val="dk1"/>
                </a:solidFill>
                <a:latin typeface="Arial"/>
                <a:ea typeface="Arial"/>
                <a:cs typeface="Arial"/>
                <a:sym typeface="Arial"/>
              </a:rPr>
              <a:t>Players' Overall scores</a:t>
            </a:r>
            <a:endParaRPr/>
          </a:p>
          <a:p>
            <a:pPr indent="0" lvl="0" marL="0" marR="0" rtl="0" algn="l">
              <a:spcBef>
                <a:spcPts val="0"/>
              </a:spcBef>
              <a:spcAft>
                <a:spcPts val="0"/>
              </a:spcAft>
              <a:buNone/>
            </a:pPr>
            <a:r>
              <a:rPr b="1" lang="en-US" sz="1800">
                <a:solidFill>
                  <a:srgbClr val="7030A0"/>
                </a:solidFill>
                <a:latin typeface="Arial"/>
                <a:ea typeface="Arial"/>
                <a:cs typeface="Arial"/>
                <a:sym typeface="Arial"/>
              </a:rPr>
              <a:t>Predictor variables: </a:t>
            </a:r>
            <a:r>
              <a:rPr lang="en-US" sz="1800">
                <a:solidFill>
                  <a:schemeClr val="dk1"/>
                </a:solidFill>
                <a:latin typeface="Arial"/>
                <a:ea typeface="Arial"/>
                <a:cs typeface="Arial"/>
                <a:sym typeface="Arial"/>
              </a:rPr>
              <a:t>Shooting, passing, dribbling, and defending. </a:t>
            </a:r>
            <a:endParaRPr/>
          </a:p>
        </p:txBody>
      </p:sp>
      <p:pic>
        <p:nvPicPr>
          <p:cNvPr descr="Soccer ball in goal" id="216" name="Google Shape;216;p8"/>
          <p:cNvPicPr preferRelativeResize="0"/>
          <p:nvPr/>
        </p:nvPicPr>
        <p:blipFill rotWithShape="1">
          <a:blip r:embed="rId3">
            <a:alphaModFix/>
          </a:blip>
          <a:srcRect b="166" l="0" r="19667" t="0"/>
          <a:stretch/>
        </p:blipFill>
        <p:spPr>
          <a:xfrm>
            <a:off x="7711440" y="2248719"/>
            <a:ext cx="3677927" cy="305667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Building Your Model</a:t>
            </a:r>
            <a:endParaRPr/>
          </a:p>
        </p:txBody>
      </p:sp>
      <p:sp>
        <p:nvSpPr>
          <p:cNvPr id="223" name="Google Shape;223;p9"/>
          <p:cNvSpPr txBox="1"/>
          <p:nvPr>
            <p:ph idx="1" type="body"/>
          </p:nvPr>
        </p:nvSpPr>
        <p:spPr>
          <a:xfrm>
            <a:off x="6429374" y="1209456"/>
            <a:ext cx="3352939" cy="4349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solidFill>
                  <a:srgbClr val="FF6600"/>
                </a:solidFill>
                <a:latin typeface="Arial"/>
                <a:ea typeface="Arial"/>
                <a:cs typeface="Arial"/>
                <a:sym typeface="Arial"/>
              </a:rPr>
              <a:t>Step 4: Split data into training and testing sets</a:t>
            </a:r>
            <a:endParaRPr/>
          </a:p>
        </p:txBody>
      </p:sp>
      <p:sp>
        <p:nvSpPr>
          <p:cNvPr id="224" name="Google Shape;224;p9"/>
          <p:cNvSpPr txBox="1"/>
          <p:nvPr/>
        </p:nvSpPr>
        <p:spPr>
          <a:xfrm>
            <a:off x="677334" y="1930400"/>
            <a:ext cx="936277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Splitting the data prevents </a:t>
            </a:r>
            <a:r>
              <a:rPr b="1" lang="en-US" sz="1800">
                <a:solidFill>
                  <a:srgbClr val="FF6600"/>
                </a:solidFill>
                <a:latin typeface="Arial"/>
                <a:ea typeface="Arial"/>
                <a:cs typeface="Arial"/>
                <a:sym typeface="Arial"/>
              </a:rPr>
              <a:t>overfitting</a:t>
            </a:r>
            <a:r>
              <a:rPr lang="en-US" sz="1800">
                <a:solidFill>
                  <a:schemeClr val="dk1"/>
                </a:solidFill>
                <a:latin typeface="Arial"/>
                <a:ea typeface="Arial"/>
                <a:cs typeface="Arial"/>
                <a:sym typeface="Arial"/>
              </a:rPr>
              <a:t> and </a:t>
            </a:r>
            <a:r>
              <a:rPr b="1" lang="en-US" sz="1800">
                <a:solidFill>
                  <a:srgbClr val="FF6600"/>
                </a:solidFill>
                <a:latin typeface="Arial"/>
                <a:ea typeface="Arial"/>
                <a:cs typeface="Arial"/>
                <a:sym typeface="Arial"/>
              </a:rPr>
              <a:t>underfitting</a:t>
            </a:r>
            <a:r>
              <a:rPr lang="en-US" sz="1800">
                <a:solidFill>
                  <a:schemeClr val="dk1"/>
                </a:solidFill>
                <a:latin typeface="Arial"/>
                <a:ea typeface="Arial"/>
                <a:cs typeface="Arial"/>
                <a:sym typeface="Arial"/>
              </a:rPr>
              <a:t>. Overfitting means that your model can only recognize very specific patterns. Underfitting is the opposite, where the model can't recognize patterns because it's looking for patterns that are too broad.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split the data, we're going to use the </a:t>
            </a:r>
            <a:r>
              <a:rPr b="1" lang="en-US" sz="1800">
                <a:solidFill>
                  <a:srgbClr val="FF6600"/>
                </a:solidFill>
                <a:latin typeface="Arial"/>
                <a:ea typeface="Arial"/>
                <a:cs typeface="Arial"/>
                <a:sym typeface="Arial"/>
              </a:rPr>
              <a:t>cvpartition() </a:t>
            </a:r>
            <a:r>
              <a:rPr lang="en-US" sz="1800">
                <a:solidFill>
                  <a:schemeClr val="dk1"/>
                </a:solidFill>
                <a:latin typeface="Arial"/>
                <a:ea typeface="Arial"/>
                <a:cs typeface="Arial"/>
                <a:sym typeface="Arial"/>
              </a:rPr>
              <a:t>function.  The code block below shows how to use this function. </a:t>
            </a:r>
            <a:endParaRPr/>
          </a:p>
        </p:txBody>
      </p:sp>
      <p:pic>
        <p:nvPicPr>
          <p:cNvPr id="225" name="Google Shape;225;p9"/>
          <p:cNvPicPr preferRelativeResize="0"/>
          <p:nvPr/>
        </p:nvPicPr>
        <p:blipFill rotWithShape="1">
          <a:blip r:embed="rId3">
            <a:alphaModFix/>
          </a:blip>
          <a:srcRect b="0" l="0" r="0" t="0"/>
          <a:stretch/>
        </p:blipFill>
        <p:spPr>
          <a:xfrm>
            <a:off x="5495375" y="4050049"/>
            <a:ext cx="4334425" cy="157615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26" name="Google Shape;226;p9"/>
          <p:cNvSpPr txBox="1"/>
          <p:nvPr/>
        </p:nvSpPr>
        <p:spPr>
          <a:xfrm>
            <a:off x="677334" y="3746153"/>
            <a:ext cx="458682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inputs in the function are as follows:</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 number of observations</a:t>
            </a:r>
            <a:endParaRPr/>
          </a:p>
          <a:p>
            <a:pPr indent="-285750" lvl="0" marL="285750" marR="0" rtl="0" algn="l">
              <a:spcBef>
                <a:spcPts val="0"/>
              </a:spcBef>
              <a:spcAft>
                <a:spcPts val="0"/>
              </a:spcAft>
              <a:buClr>
                <a:srgbClr val="7030A0"/>
              </a:buClr>
              <a:buSzPts val="1800"/>
              <a:buFont typeface="Noto Sans Symbols"/>
              <a:buChar char="⮚"/>
            </a:pPr>
            <a:r>
              <a:rPr b="1" lang="en-US" sz="1800">
                <a:solidFill>
                  <a:srgbClr val="7030A0"/>
                </a:solidFill>
                <a:latin typeface="Arial"/>
                <a:ea typeface="Arial"/>
                <a:cs typeface="Arial"/>
                <a:sym typeface="Arial"/>
              </a:rPr>
              <a:t>'HoldOut'</a:t>
            </a:r>
            <a:r>
              <a:rPr lang="en-US" sz="1800">
                <a:solidFill>
                  <a:schemeClr val="dk1"/>
                </a:solidFill>
                <a:latin typeface="Arial"/>
                <a:ea typeface="Arial"/>
                <a:cs typeface="Arial"/>
                <a:sym typeface="Arial"/>
              </a:rPr>
              <a:t>- this tells the function to divide the observations into a training set and a test (holdout) set</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Arial"/>
                <a:ea typeface="Arial"/>
                <a:cs typeface="Arial"/>
                <a:sym typeface="Arial"/>
              </a:rPr>
              <a:t>p</a:t>
            </a:r>
            <a:r>
              <a:rPr lang="en-US" sz="1800">
                <a:solidFill>
                  <a:schemeClr val="dk1"/>
                </a:solidFill>
                <a:latin typeface="Arial"/>
                <a:ea typeface="Arial"/>
                <a:cs typeface="Arial"/>
                <a:sym typeface="Arial"/>
              </a:rPr>
              <a:t>- the proportion of the dataset to hold out as the test set (commonly is 0.2)</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9"/>
          <p:cNvSpPr txBox="1"/>
          <p:nvPr/>
        </p:nvSpPr>
        <p:spPr>
          <a:xfrm>
            <a:off x="1030754" y="6026702"/>
            <a:ext cx="101304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Arial"/>
                <a:ea typeface="Arial"/>
                <a:cs typeface="Arial"/>
                <a:sym typeface="Arial"/>
              </a:rPr>
              <a:t>Note: sometimes missing values such as NaNs in your data will need to be removed prior to partitioning the data into training and testing sets. This can be done using functions such as rmmissing(). </a:t>
            </a:r>
            <a:endParaRPr/>
          </a:p>
        </p:txBody>
      </p:sp>
      <p:sp>
        <p:nvSpPr>
          <p:cNvPr id="228" name="Google Shape;228;p9"/>
          <p:cNvSpPr/>
          <p:nvPr/>
        </p:nvSpPr>
        <p:spPr>
          <a:xfrm>
            <a:off x="4672584" y="4645152"/>
            <a:ext cx="4828032" cy="1069290"/>
          </a:xfrm>
          <a:custGeom>
            <a:rect b="b" l="l" r="r" t="t"/>
            <a:pathLst>
              <a:path extrusionOk="0" h="1069290" w="4828032">
                <a:moveTo>
                  <a:pt x="0" y="1060704"/>
                </a:moveTo>
                <a:cubicBezTo>
                  <a:pt x="1536192" y="1075944"/>
                  <a:pt x="3072384" y="1091184"/>
                  <a:pt x="3877056" y="914400"/>
                </a:cubicBezTo>
                <a:cubicBezTo>
                  <a:pt x="4681728" y="737616"/>
                  <a:pt x="4754880" y="368808"/>
                  <a:pt x="4828032"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229" name="Google Shape;229;p9"/>
          <p:cNvCxnSpPr/>
          <p:nvPr/>
        </p:nvCxnSpPr>
        <p:spPr>
          <a:xfrm>
            <a:off x="3749040" y="4197096"/>
            <a:ext cx="4059900" cy="147000"/>
          </a:xfrm>
          <a:prstGeom prst="curvedConnector3">
            <a:avLst>
              <a:gd fmla="val 98875" name="adj1"/>
            </a:avLst>
          </a:prstGeom>
          <a:noFill/>
          <a:ln cap="flat" cmpd="sng" w="38100">
            <a:solidFill>
              <a:srgbClr val="FF0000"/>
            </a:solidFill>
            <a:prstDash val="solid"/>
            <a:round/>
            <a:headEnd len="sm" w="sm" type="none"/>
            <a:tailEnd len="med" w="med" type="triangle"/>
          </a:ln>
        </p:spPr>
      </p:cxnSp>
      <p:sp>
        <p:nvSpPr>
          <p:cNvPr id="230" name="Google Shape;230;p9"/>
          <p:cNvSpPr/>
          <p:nvPr/>
        </p:nvSpPr>
        <p:spPr>
          <a:xfrm>
            <a:off x="3502152" y="4462272"/>
            <a:ext cx="5029200" cy="613193"/>
          </a:xfrm>
          <a:custGeom>
            <a:rect b="b" l="l" r="r" t="t"/>
            <a:pathLst>
              <a:path extrusionOk="0" h="613193" w="5358384">
                <a:moveTo>
                  <a:pt x="0" y="566928"/>
                </a:moveTo>
                <a:cubicBezTo>
                  <a:pt x="764286" y="603504"/>
                  <a:pt x="1528572" y="640080"/>
                  <a:pt x="1865376" y="585216"/>
                </a:cubicBezTo>
                <a:cubicBezTo>
                  <a:pt x="2202180" y="530352"/>
                  <a:pt x="1507236" y="300228"/>
                  <a:pt x="2020824" y="237744"/>
                </a:cubicBezTo>
                <a:cubicBezTo>
                  <a:pt x="2534412" y="175260"/>
                  <a:pt x="4390644" y="249936"/>
                  <a:pt x="4946904" y="210312"/>
                </a:cubicBezTo>
                <a:cubicBezTo>
                  <a:pt x="5503164" y="170688"/>
                  <a:pt x="5295900" y="27432"/>
                  <a:pt x="5358384"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2024-06-04T12:50:13Z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