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6"/>
  </p:notesMasterIdLst>
  <p:sldIdLst>
    <p:sldId id="257" r:id="rId5"/>
    <p:sldId id="258" r:id="rId6"/>
    <p:sldId id="261" r:id="rId7"/>
    <p:sldId id="266" r:id="rId8"/>
    <p:sldId id="267" r:id="rId9"/>
    <p:sldId id="272"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6" r:id="rId24"/>
    <p:sldId id="283" r:id="rId25"/>
    <p:sldId id="284" r:id="rId26"/>
    <p:sldId id="285" r:id="rId27"/>
    <p:sldId id="265" r:id="rId28"/>
    <p:sldId id="287" r:id="rId29"/>
    <p:sldId id="288" r:id="rId30"/>
    <p:sldId id="289" r:id="rId31"/>
    <p:sldId id="290"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4CCD43-42E6-53A3-E5C6-F2CB50012703}" name="Jared" initials="Ja" userId="S::jaredjc51@ufl.edu::c9eea1ed-e0a9-442d-b507-c3d95711806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49"/>
  </p:normalViewPr>
  <p:slideViewPr>
    <p:cSldViewPr snapToGrid="0">
      <p:cViewPr>
        <p:scale>
          <a:sx n="68" d="100"/>
          <a:sy n="68" d="100"/>
        </p:scale>
        <p:origin x="606"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890AF-68E8-4C00-A59C-1C8E9EFC72FA}" type="datetimeFigureOut">
              <a:rPr lang="en-US" smtClean="0"/>
              <a:t>7/13/2024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C2B8B-F3A8-4A83-BB8B-3ADE6D831EEA}" type="slidenum">
              <a:rPr lang="en-US" smtClean="0"/>
              <a:t>‹#›</a:t>
            </a:fld>
            <a:endParaRPr lang="en-US"/>
          </a:p>
        </p:txBody>
      </p:sp>
    </p:spTree>
    <p:extLst>
      <p:ext uri="{BB962C8B-B14F-4D97-AF65-F5344CB8AC3E}">
        <p14:creationId xmlns:p14="http://schemas.microsoft.com/office/powerpoint/2010/main" val="344278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2</a:t>
            </a:fld>
            <a:endParaRPr lang="en-US"/>
          </a:p>
        </p:txBody>
      </p:sp>
    </p:spTree>
    <p:extLst>
      <p:ext uri="{BB962C8B-B14F-4D97-AF65-F5344CB8AC3E}">
        <p14:creationId xmlns:p14="http://schemas.microsoft.com/office/powerpoint/2010/main" val="408257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URL on this slide is for the student version of the files, please see the teacher guide for the teacher version of the files</a:t>
            </a:r>
            <a:br>
              <a:rPr lang="en-US" dirty="0"/>
            </a:br>
            <a:r>
              <a:rPr lang="en-US" dirty="0"/>
              <a:t>You can also find the teacher and student links on the master document with all the </a:t>
            </a:r>
            <a:r>
              <a:rPr lang="en-US" dirty="0" err="1"/>
              <a:t>youtube</a:t>
            </a:r>
            <a:r>
              <a:rPr lang="en-US" dirty="0"/>
              <a:t> video and </a:t>
            </a:r>
            <a:r>
              <a:rPr lang="en-US" dirty="0" err="1"/>
              <a:t>matlab</a:t>
            </a:r>
            <a:r>
              <a:rPr lang="en-US" dirty="0"/>
              <a:t> drive links for every section on it</a:t>
            </a:r>
          </a:p>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3</a:t>
            </a:fld>
            <a:endParaRPr lang="en-US"/>
          </a:p>
        </p:txBody>
      </p:sp>
    </p:spTree>
    <p:extLst>
      <p:ext uri="{BB962C8B-B14F-4D97-AF65-F5344CB8AC3E}">
        <p14:creationId xmlns:p14="http://schemas.microsoft.com/office/powerpoint/2010/main" val="238906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URL on this slide is for the student version of the files, please see the teacher guide for the teacher version of the files</a:t>
            </a:r>
            <a:br>
              <a:rPr lang="en-US" dirty="0"/>
            </a:br>
            <a:r>
              <a:rPr lang="en-US" dirty="0"/>
              <a:t>You can also find the teacher and student links on the master document with all the </a:t>
            </a:r>
            <a:r>
              <a:rPr lang="en-US" dirty="0" err="1"/>
              <a:t>youtube</a:t>
            </a:r>
            <a:r>
              <a:rPr lang="en-US" dirty="0"/>
              <a:t> video and </a:t>
            </a:r>
            <a:r>
              <a:rPr lang="en-US" dirty="0" err="1"/>
              <a:t>matlab</a:t>
            </a:r>
            <a:r>
              <a:rPr lang="en-US" dirty="0"/>
              <a:t> drive links for every section on it</a:t>
            </a:r>
          </a:p>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24</a:t>
            </a:fld>
            <a:endParaRPr lang="en-US"/>
          </a:p>
        </p:txBody>
      </p:sp>
    </p:spTree>
    <p:extLst>
      <p:ext uri="{BB962C8B-B14F-4D97-AF65-F5344CB8AC3E}">
        <p14:creationId xmlns:p14="http://schemas.microsoft.com/office/powerpoint/2010/main" val="77804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1C2B8B-F3A8-4A83-BB8B-3ADE6D831EEA}" type="slidenum">
              <a:rPr lang="en-US" smtClean="0"/>
              <a:t>29</a:t>
            </a:fld>
            <a:endParaRPr lang="en-US"/>
          </a:p>
        </p:txBody>
      </p:sp>
    </p:spTree>
    <p:extLst>
      <p:ext uri="{BB962C8B-B14F-4D97-AF65-F5344CB8AC3E}">
        <p14:creationId xmlns:p14="http://schemas.microsoft.com/office/powerpoint/2010/main" val="367631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724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334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502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0082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7251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22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3931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672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416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528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49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5386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990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9698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2994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7/13/2024</a:t>
            </a:fld>
            <a:endParaRPr lang="en-US"/>
          </a:p>
        </p:txBody>
      </p:sp>
    </p:spTree>
    <p:extLst>
      <p:ext uri="{BB962C8B-B14F-4D97-AF65-F5344CB8AC3E}">
        <p14:creationId xmlns:p14="http://schemas.microsoft.com/office/powerpoint/2010/main" val="49074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7/13/2024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455902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hyperlink" Target="https://www.youtube.com/watch?v=efsE1RPBgu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hyperlink" Target="https://www.youtube.com/watch?v=0s3Abt-vCb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rijqfllOq6g" TargetMode="External"/><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hyperlink" Target="https://drive.mathworks.com/files/MATLAB%20-%20Section%2008%20(Both%20-%20File%20Sha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xml.rels><?xml version="1.0" encoding="UTF-8" standalone="yes"?>
<Relationships xmlns="http://schemas.openxmlformats.org/package/2006/relationships"><Relationship Id="rId3" Type="http://schemas.openxmlformats.org/officeDocument/2006/relationships/hyperlink" Target="https://drive.mathworks.com/files/MATLAB%20-%20Section%2008%20(Both%20-%20File%20Sha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97" y="876482"/>
            <a:ext cx="9144000" cy="2387600"/>
          </a:xfrm>
        </p:spPr>
        <p:txBody>
          <a:bodyPr>
            <a:normAutofit/>
          </a:bodyPr>
          <a:lstStyle/>
          <a:p>
            <a:r>
              <a:rPr lang="en-US" sz="6600" b="1" dirty="0">
                <a:solidFill>
                  <a:srgbClr val="005496"/>
                </a:solidFill>
                <a:latin typeface="+mn-lt"/>
              </a:rPr>
              <a:t>Refining Your AI Model in MATLAB</a:t>
            </a:r>
          </a:p>
        </p:txBody>
      </p:sp>
      <p:pic>
        <p:nvPicPr>
          <p:cNvPr id="4" name="Picture 3">
            <a:extLst>
              <a:ext uri="{FF2B5EF4-FFF2-40B4-BE49-F238E27FC236}">
                <a16:creationId xmlns:a16="http://schemas.microsoft.com/office/drawing/2014/main" id="{C331D345-7CDC-D62A-AD14-5DF439BF8C01}"/>
              </a:ext>
            </a:extLst>
          </p:cNvPr>
          <p:cNvPicPr>
            <a:picLocks noChangeAspect="1"/>
          </p:cNvPicPr>
          <p:nvPr/>
        </p:nvPicPr>
        <p:blipFill>
          <a:blip r:embed="rId2"/>
          <a:stretch>
            <a:fillRect/>
          </a:stretch>
        </p:blipFill>
        <p:spPr>
          <a:xfrm>
            <a:off x="783693" y="4201752"/>
            <a:ext cx="5014390" cy="2219155"/>
          </a:xfrm>
          <a:prstGeom prst="rect">
            <a:avLst/>
          </a:prstGeom>
        </p:spPr>
      </p:pic>
      <p:pic>
        <p:nvPicPr>
          <p:cNvPr id="5" name="Picture 4">
            <a:extLst>
              <a:ext uri="{FF2B5EF4-FFF2-40B4-BE49-F238E27FC236}">
                <a16:creationId xmlns:a16="http://schemas.microsoft.com/office/drawing/2014/main" id="{2D8B671B-1A09-361D-A2EF-E4449C98B7D4}"/>
              </a:ext>
            </a:extLst>
          </p:cNvPr>
          <p:cNvPicPr>
            <a:picLocks noChangeAspect="1"/>
          </p:cNvPicPr>
          <p:nvPr/>
        </p:nvPicPr>
        <p:blipFill>
          <a:blip r:embed="rId3"/>
          <a:stretch>
            <a:fillRect/>
          </a:stretch>
        </p:blipFill>
        <p:spPr>
          <a:xfrm>
            <a:off x="6276975" y="3593918"/>
            <a:ext cx="3130022" cy="3130022"/>
          </a:xfrm>
          <a:prstGeom prst="rect">
            <a:avLst/>
          </a:prstGeom>
        </p:spPr>
      </p:pic>
    </p:spTree>
    <p:extLst>
      <p:ext uri="{BB962C8B-B14F-4D97-AF65-F5344CB8AC3E}">
        <p14:creationId xmlns:p14="http://schemas.microsoft.com/office/powerpoint/2010/main" val="94774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0360-8685-C1D1-C928-2F9C365E4B63}"/>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0CB7539C-21D4-32D8-AF12-33A444736D44}"/>
              </a:ext>
            </a:extLst>
          </p:cNvPr>
          <p:cNvSpPr>
            <a:spLocks noGrp="1"/>
          </p:cNvSpPr>
          <p:nvPr>
            <p:ph idx="1"/>
          </p:nvPr>
        </p:nvSpPr>
        <p:spPr>
          <a:xfrm>
            <a:off x="677334" y="1498209"/>
            <a:ext cx="8596668" cy="5880296"/>
          </a:xfrm>
        </p:spPr>
        <p:txBody>
          <a:bodyPr>
            <a:normAutofit/>
          </a:bodyPr>
          <a:lstStyle/>
          <a:p>
            <a:pPr marL="0" indent="0" algn="l">
              <a:buNone/>
            </a:pPr>
            <a:r>
              <a:rPr lang="en-US" b="1" i="0" dirty="0">
                <a:solidFill>
                  <a:srgbClr val="212121"/>
                </a:solidFill>
                <a:effectLst/>
                <a:latin typeface="Helvetica" panose="020B0604020202020204" pitchFamily="34" charset="0"/>
              </a:rPr>
              <a:t>Recall</a:t>
            </a:r>
            <a:endParaRPr lang="en-US" b="0" i="0" dirty="0">
              <a:solidFill>
                <a:srgbClr val="212121"/>
              </a:solidFill>
              <a:effectLst/>
              <a:latin typeface="Helvetica" panose="020B0604020202020204" pitchFamily="34" charset="0"/>
            </a:endParaRPr>
          </a:p>
          <a:p>
            <a:pPr lvl="1">
              <a:buClr>
                <a:srgbClr val="FF6600"/>
              </a:buClr>
            </a:pPr>
            <a:r>
              <a:rPr lang="en-US" b="0" i="0" dirty="0">
                <a:solidFill>
                  <a:srgbClr val="212121"/>
                </a:solidFill>
                <a:effectLst/>
                <a:latin typeface="Helvetica" panose="020B0604020202020204" pitchFamily="34" charset="0"/>
              </a:rPr>
              <a:t>Recall tells us how many of the actual positive results were correctly identified by the model. It's like asking, "Of all the spam emails, how many did the model catch?“</a:t>
            </a:r>
          </a:p>
          <a:p>
            <a:pPr lvl="1">
              <a:buClr>
                <a:srgbClr val="FF6600"/>
              </a:buClr>
            </a:pPr>
            <a:r>
              <a:rPr lang="en-US" b="0" i="0" dirty="0">
                <a:solidFill>
                  <a:srgbClr val="212121"/>
                </a:solidFill>
                <a:effectLst/>
                <a:latin typeface="Helvetica" panose="020B0604020202020204" pitchFamily="34" charset="0"/>
              </a:rPr>
              <a:t>If there were 60 spam emails in total and the model correctly identified 50 of them, the recall is 50/60 ≈ 83%</a:t>
            </a:r>
          </a:p>
          <a:p>
            <a:pPr lvl="1">
              <a:buClr>
                <a:srgbClr val="FF6600"/>
              </a:buClr>
            </a:pPr>
            <a:r>
              <a:rPr lang="en-US" b="0" i="0" dirty="0">
                <a:solidFill>
                  <a:srgbClr val="212121"/>
                </a:solidFill>
                <a:effectLst/>
                <a:latin typeface="Helvetica" panose="020B0604020202020204" pitchFamily="34" charset="0"/>
              </a:rPr>
              <a:t>Recall is crucial when you want to catch as many positive instances as possible, even if it means getting some false positives.</a:t>
            </a:r>
          </a:p>
          <a:p>
            <a:pPr lvl="1">
              <a:buClr>
                <a:srgbClr val="FF6600"/>
              </a:buClr>
            </a:pPr>
            <a:r>
              <a:rPr lang="en-US" b="0" i="0" dirty="0">
                <a:solidFill>
                  <a:srgbClr val="212121"/>
                </a:solidFill>
                <a:effectLst/>
                <a:latin typeface="Helvetica" panose="020B0604020202020204" pitchFamily="34" charset="0"/>
              </a:rPr>
              <a:t>High recall means that the model is good at finding all the positives, even if it sometimes gets it wrong.</a:t>
            </a:r>
          </a:p>
          <a:p>
            <a:pPr marL="0" indent="0" algn="l">
              <a:buNone/>
            </a:pPr>
            <a:r>
              <a:rPr lang="en-US" b="1" i="0" dirty="0">
                <a:solidFill>
                  <a:srgbClr val="212121"/>
                </a:solidFill>
                <a:effectLst/>
                <a:latin typeface="Helvetica" panose="020B0604020202020204" pitchFamily="34" charset="0"/>
              </a:rPr>
              <a:t>F1-Score</a:t>
            </a:r>
            <a:endParaRPr lang="en-US" b="0" i="0" dirty="0">
              <a:solidFill>
                <a:srgbClr val="212121"/>
              </a:solidFill>
              <a:effectLst/>
              <a:latin typeface="Helvetica" panose="020B0604020202020204" pitchFamily="34" charset="0"/>
            </a:endParaRPr>
          </a:p>
          <a:p>
            <a:pPr lvl="1">
              <a:buClr>
                <a:srgbClr val="FF6600"/>
              </a:buClr>
            </a:pPr>
            <a:r>
              <a:rPr lang="en-US" b="0" i="0" dirty="0">
                <a:solidFill>
                  <a:srgbClr val="212121"/>
                </a:solidFill>
                <a:effectLst/>
                <a:latin typeface="Helvetica" panose="020B0604020202020204" pitchFamily="34" charset="0"/>
              </a:rPr>
              <a:t>The F1-score is a balance between precision and recall. It gives us a single number that represents the model's accuracy in catching positive results while avoiding false positives.</a:t>
            </a:r>
          </a:p>
          <a:p>
            <a:pPr lvl="1">
              <a:buClr>
                <a:srgbClr val="FF6600"/>
              </a:buClr>
            </a:pPr>
            <a:r>
              <a:rPr lang="en-US" b="0" i="0" dirty="0">
                <a:solidFill>
                  <a:srgbClr val="212121"/>
                </a:solidFill>
                <a:effectLst/>
                <a:latin typeface="Helvetica" panose="020B0604020202020204" pitchFamily="34" charset="0"/>
              </a:rPr>
              <a:t>Think of it like an overall score for the model’s performance in terms of finding spam emails accurately and avoiding false alarms.</a:t>
            </a:r>
          </a:p>
          <a:p>
            <a:pPr lvl="1"/>
            <a:endParaRPr lang="en-US" b="0" i="0" dirty="0">
              <a:solidFill>
                <a:srgbClr val="212121"/>
              </a:solidFill>
              <a:effectLst/>
              <a:latin typeface="Helvetica" panose="020B0604020202020204" pitchFamily="34" charset="0"/>
            </a:endParaRPr>
          </a:p>
          <a:p>
            <a:pPr marL="0" indent="0">
              <a:buNone/>
            </a:pPr>
            <a:endParaRPr lang="en-US" dirty="0"/>
          </a:p>
        </p:txBody>
      </p:sp>
      <p:sp>
        <p:nvSpPr>
          <p:cNvPr id="4" name="TextBox 3">
            <a:extLst>
              <a:ext uri="{FF2B5EF4-FFF2-40B4-BE49-F238E27FC236}">
                <a16:creationId xmlns:a16="http://schemas.microsoft.com/office/drawing/2014/main" id="{61BEB181-61B0-E40E-6F6A-2E1F230471FC}"/>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Recall and F1-Score</a:t>
            </a:r>
          </a:p>
        </p:txBody>
      </p:sp>
      <p:pic>
        <p:nvPicPr>
          <p:cNvPr id="15362" name="Picture 2" descr="F-score - Wikipedia">
            <a:extLst>
              <a:ext uri="{FF2B5EF4-FFF2-40B4-BE49-F238E27FC236}">
                <a16:creationId xmlns:a16="http://schemas.microsoft.com/office/drawing/2014/main" id="{49D8C204-64D8-3B76-DBC0-3396C89D63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3387" y="0"/>
            <a:ext cx="2808614" cy="51065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2C34D1-8693-A602-D366-F7C2F161509B}"/>
              </a:ext>
            </a:extLst>
          </p:cNvPr>
          <p:cNvSpPr txBox="1"/>
          <p:nvPr/>
        </p:nvSpPr>
        <p:spPr>
          <a:xfrm>
            <a:off x="9274002" y="5055835"/>
            <a:ext cx="2972972" cy="523220"/>
          </a:xfrm>
          <a:prstGeom prst="rect">
            <a:avLst/>
          </a:prstGeom>
          <a:noFill/>
        </p:spPr>
        <p:txBody>
          <a:bodyPr wrap="square" rtlCol="0">
            <a:spAutoFit/>
          </a:bodyPr>
          <a:lstStyle/>
          <a:p>
            <a:r>
              <a:rPr lang="en-US" sz="1400" dirty="0"/>
              <a:t>Figure shows visual representation of Precision and Recall.</a:t>
            </a:r>
          </a:p>
        </p:txBody>
      </p:sp>
      <p:pic>
        <p:nvPicPr>
          <p:cNvPr id="15364" name="Picture 4" descr="Set of stapler and staples clipart. Stapler, simple stapling equipment flat  vector illustration clipart cartoon style, hand drawn doodle. Students,  classroom, school supplies, back to school concept 26587087 Vector Art at  Vecteezy">
            <a:extLst>
              <a:ext uri="{FF2B5EF4-FFF2-40B4-BE49-F238E27FC236}">
                <a16:creationId xmlns:a16="http://schemas.microsoft.com/office/drawing/2014/main" id="{0CE4AE17-8B02-F882-C79F-A99E549BDC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44855"/>
            <a:ext cx="2341542" cy="14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19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1FED-1D71-2CC6-9726-B9764009C5C9}"/>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B1686B2D-EBA4-4A8C-7BD6-92D89C9C021F}"/>
              </a:ext>
            </a:extLst>
          </p:cNvPr>
          <p:cNvSpPr>
            <a:spLocks noGrp="1"/>
          </p:cNvSpPr>
          <p:nvPr>
            <p:ph idx="1"/>
          </p:nvPr>
        </p:nvSpPr>
        <p:spPr>
          <a:xfrm>
            <a:off x="677334" y="1828801"/>
            <a:ext cx="8596668" cy="4212562"/>
          </a:xfrm>
        </p:spPr>
        <p:txBody>
          <a:bodyPr/>
          <a:lstStyle/>
          <a:p>
            <a:pPr marL="0" indent="0">
              <a:buNone/>
            </a:pPr>
            <a:r>
              <a:rPr lang="en-US" dirty="0"/>
              <a:t>Now let’s put precision, recall, and f1-score together in one example of code. First let’s make variables to store these metrics.</a:t>
            </a:r>
          </a:p>
        </p:txBody>
      </p:sp>
      <p:pic>
        <p:nvPicPr>
          <p:cNvPr id="7" name="Picture 6">
            <a:extLst>
              <a:ext uri="{FF2B5EF4-FFF2-40B4-BE49-F238E27FC236}">
                <a16:creationId xmlns:a16="http://schemas.microsoft.com/office/drawing/2014/main" id="{6CFF8630-3D27-EB02-D437-F73CC79D31B7}"/>
              </a:ext>
            </a:extLst>
          </p:cNvPr>
          <p:cNvPicPr>
            <a:picLocks noChangeAspect="1"/>
          </p:cNvPicPr>
          <p:nvPr/>
        </p:nvPicPr>
        <p:blipFill>
          <a:blip r:embed="rId2"/>
          <a:stretch>
            <a:fillRect/>
          </a:stretch>
        </p:blipFill>
        <p:spPr>
          <a:xfrm>
            <a:off x="2269863" y="2943653"/>
            <a:ext cx="5833639" cy="2872626"/>
          </a:xfrm>
          <a:prstGeom prst="rect">
            <a:avLst/>
          </a:prstGeom>
        </p:spPr>
      </p:pic>
      <p:cxnSp>
        <p:nvCxnSpPr>
          <p:cNvPr id="13" name="Straight Arrow Connector 12">
            <a:extLst>
              <a:ext uri="{FF2B5EF4-FFF2-40B4-BE49-F238E27FC236}">
                <a16:creationId xmlns:a16="http://schemas.microsoft.com/office/drawing/2014/main" id="{ED7077C2-F93B-8DA5-483D-7D430F06BEE4}"/>
              </a:ext>
            </a:extLst>
          </p:cNvPr>
          <p:cNvCxnSpPr>
            <a:cxnSpLocks/>
          </p:cNvCxnSpPr>
          <p:nvPr/>
        </p:nvCxnSpPr>
        <p:spPr>
          <a:xfrm flipV="1">
            <a:off x="1705198" y="4558667"/>
            <a:ext cx="564665" cy="18358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A64472-187D-3B50-25E4-36DFE6119F70}"/>
              </a:ext>
            </a:extLst>
          </p:cNvPr>
          <p:cNvCxnSpPr>
            <a:cxnSpLocks/>
          </p:cNvCxnSpPr>
          <p:nvPr/>
        </p:nvCxnSpPr>
        <p:spPr>
          <a:xfrm flipV="1">
            <a:off x="1987530" y="5083127"/>
            <a:ext cx="340673" cy="3876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C3F76EB-7CE9-9BB4-4499-E900D961BEEB}"/>
              </a:ext>
            </a:extLst>
          </p:cNvPr>
          <p:cNvCxnSpPr>
            <a:cxnSpLocks/>
          </p:cNvCxnSpPr>
          <p:nvPr/>
        </p:nvCxnSpPr>
        <p:spPr>
          <a:xfrm>
            <a:off x="1885071" y="5459706"/>
            <a:ext cx="384792" cy="139236"/>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D45695-975A-77CE-30BD-E5ACF425EE30}"/>
              </a:ext>
            </a:extLst>
          </p:cNvPr>
          <p:cNvSpPr txBox="1"/>
          <p:nvPr/>
        </p:nvSpPr>
        <p:spPr>
          <a:xfrm>
            <a:off x="12634" y="4644835"/>
            <a:ext cx="2173458" cy="954107"/>
          </a:xfrm>
          <a:prstGeom prst="rect">
            <a:avLst/>
          </a:prstGeom>
          <a:noFill/>
        </p:spPr>
        <p:txBody>
          <a:bodyPr wrap="square" rtlCol="0">
            <a:spAutoFit/>
          </a:bodyPr>
          <a:lstStyle/>
          <a:p>
            <a:r>
              <a:rPr lang="en-US" sz="1400" dirty="0"/>
              <a:t>Initializing arrays to calculate the following parameters: precision, recall, and F1 Score.`</a:t>
            </a:r>
          </a:p>
        </p:txBody>
      </p:sp>
      <p:cxnSp>
        <p:nvCxnSpPr>
          <p:cNvPr id="27" name="Straight Arrow Connector 26">
            <a:extLst>
              <a:ext uri="{FF2B5EF4-FFF2-40B4-BE49-F238E27FC236}">
                <a16:creationId xmlns:a16="http://schemas.microsoft.com/office/drawing/2014/main" id="{8C96BBCA-B56A-4523-5918-0C29B32FA8EC}"/>
              </a:ext>
            </a:extLst>
          </p:cNvPr>
          <p:cNvCxnSpPr>
            <a:cxnSpLocks/>
          </p:cNvCxnSpPr>
          <p:nvPr/>
        </p:nvCxnSpPr>
        <p:spPr>
          <a:xfrm flipH="1">
            <a:off x="5463599" y="3217795"/>
            <a:ext cx="3317237" cy="189914"/>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A1FA5F-A2EC-9DFE-5368-1A9A2484EA08}"/>
              </a:ext>
            </a:extLst>
          </p:cNvPr>
          <p:cNvSpPr txBox="1"/>
          <p:nvPr/>
        </p:nvSpPr>
        <p:spPr>
          <a:xfrm>
            <a:off x="8793347" y="2976094"/>
            <a:ext cx="2073184" cy="523220"/>
          </a:xfrm>
          <a:prstGeom prst="rect">
            <a:avLst/>
          </a:prstGeom>
          <a:noFill/>
        </p:spPr>
        <p:txBody>
          <a:bodyPr wrap="square" rtlCol="0">
            <a:spAutoFit/>
          </a:bodyPr>
          <a:lstStyle/>
          <a:p>
            <a:r>
              <a:rPr lang="en-US" sz="1400" dirty="0"/>
              <a:t>Creates a categorical array.</a:t>
            </a:r>
          </a:p>
        </p:txBody>
      </p:sp>
      <p:sp>
        <p:nvSpPr>
          <p:cNvPr id="29" name="TextBox 28">
            <a:extLst>
              <a:ext uri="{FF2B5EF4-FFF2-40B4-BE49-F238E27FC236}">
                <a16:creationId xmlns:a16="http://schemas.microsoft.com/office/drawing/2014/main" id="{1AF25657-DAC3-C62E-D040-1024DA895487}"/>
              </a:ext>
            </a:extLst>
          </p:cNvPr>
          <p:cNvSpPr txBox="1"/>
          <p:nvPr/>
        </p:nvSpPr>
        <p:spPr>
          <a:xfrm>
            <a:off x="8440236" y="4559907"/>
            <a:ext cx="1856935" cy="523220"/>
          </a:xfrm>
          <a:prstGeom prst="rect">
            <a:avLst/>
          </a:prstGeom>
          <a:noFill/>
        </p:spPr>
        <p:txBody>
          <a:bodyPr wrap="square" rtlCol="0">
            <a:spAutoFit/>
          </a:bodyPr>
          <a:lstStyle/>
          <a:p>
            <a:r>
              <a:rPr lang="en-US" sz="1400" dirty="0"/>
              <a:t>Variable holds number of classes.</a:t>
            </a:r>
          </a:p>
        </p:txBody>
      </p:sp>
      <p:sp>
        <p:nvSpPr>
          <p:cNvPr id="30" name="TextBox 29">
            <a:extLst>
              <a:ext uri="{FF2B5EF4-FFF2-40B4-BE49-F238E27FC236}">
                <a16:creationId xmlns:a16="http://schemas.microsoft.com/office/drawing/2014/main" id="{8FE35167-876D-3EF1-815D-137D49FD91EB}"/>
              </a:ext>
            </a:extLst>
          </p:cNvPr>
          <p:cNvSpPr txBox="1"/>
          <p:nvPr/>
        </p:nvSpPr>
        <p:spPr>
          <a:xfrm>
            <a:off x="677334" y="1180448"/>
            <a:ext cx="5821940" cy="369332"/>
          </a:xfrm>
          <a:prstGeom prst="rect">
            <a:avLst/>
          </a:prstGeom>
          <a:noFill/>
        </p:spPr>
        <p:txBody>
          <a:bodyPr wrap="square" rtlCol="0">
            <a:spAutoFit/>
          </a:bodyPr>
          <a:lstStyle/>
          <a:p>
            <a:r>
              <a:rPr lang="en-US" b="1" dirty="0">
                <a:solidFill>
                  <a:srgbClr val="FF6600"/>
                </a:solidFill>
              </a:rPr>
              <a:t>Precision, Recall, and F1-Score Code Example</a:t>
            </a:r>
          </a:p>
        </p:txBody>
      </p:sp>
      <p:pic>
        <p:nvPicPr>
          <p:cNvPr id="11269" name="Picture 5" descr="Evaluate Clip Art at Clker.com - vector clip art online, royalty free &amp;  public domain">
            <a:extLst>
              <a:ext uri="{FF2B5EF4-FFF2-40B4-BE49-F238E27FC236}">
                <a16:creationId xmlns:a16="http://schemas.microsoft.com/office/drawing/2014/main" id="{F217AD02-229C-6092-1DAD-20FA1F3863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9274" y="57346"/>
            <a:ext cx="1537712" cy="167571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8A03366B-7398-53E0-8C82-07A31EF2EEEC}"/>
              </a:ext>
            </a:extLst>
          </p:cNvPr>
          <p:cNvCxnSpPr>
            <a:cxnSpLocks/>
            <a:stCxn id="29" idx="1"/>
          </p:cNvCxnSpPr>
          <p:nvPr/>
        </p:nvCxnSpPr>
        <p:spPr>
          <a:xfrm flipH="1" flipV="1">
            <a:off x="4954632" y="3935082"/>
            <a:ext cx="3485604" cy="886435"/>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08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287EA-C711-CE01-19DC-70818B9D5461}"/>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BA98FB08-C9EA-8895-37DF-03B57CE8ECF5}"/>
              </a:ext>
            </a:extLst>
          </p:cNvPr>
          <p:cNvSpPr>
            <a:spLocks noGrp="1"/>
          </p:cNvSpPr>
          <p:nvPr>
            <p:ph idx="1"/>
          </p:nvPr>
        </p:nvSpPr>
        <p:spPr>
          <a:xfrm>
            <a:off x="677334" y="1930401"/>
            <a:ext cx="8596668" cy="4110962"/>
          </a:xfrm>
        </p:spPr>
        <p:txBody>
          <a:bodyPr/>
          <a:lstStyle/>
          <a:p>
            <a:pPr algn="l">
              <a:buClr>
                <a:srgbClr val="FF6600"/>
              </a:buClr>
            </a:pPr>
            <a:r>
              <a:rPr lang="en-US" b="0" i="0" dirty="0">
                <a:solidFill>
                  <a:srgbClr val="212121"/>
                </a:solidFill>
                <a:effectLst/>
                <a:latin typeface="Helvetica" panose="020B0604020202020204" pitchFamily="34" charset="0"/>
              </a:rPr>
              <a:t>Using the for loop below we can step through the confusion matrix to extract the values necessary to calculate the precision, recall, and F1-score. </a:t>
            </a:r>
          </a:p>
          <a:p>
            <a:pPr algn="l">
              <a:buClr>
                <a:srgbClr val="FF6600"/>
              </a:buClr>
            </a:pPr>
            <a:r>
              <a:rPr lang="en-US" b="0" i="0" dirty="0">
                <a:solidFill>
                  <a:srgbClr val="212121"/>
                </a:solidFill>
                <a:effectLst/>
                <a:latin typeface="Helvetica" panose="020B0604020202020204" pitchFamily="34" charset="0"/>
              </a:rPr>
              <a:t>The equations below are used in the code to calculate precision, recall, and F1-score. These equations use true positive (TP), false positive (FP), and false negatives (FN) values extracted from the confusion matrix. </a:t>
            </a:r>
          </a:p>
          <a:p>
            <a:pPr marL="0" indent="0">
              <a:buNone/>
            </a:pPr>
            <a:endParaRPr lang="en-US" dirty="0"/>
          </a:p>
        </p:txBody>
      </p:sp>
      <p:sp>
        <p:nvSpPr>
          <p:cNvPr id="4" name="TextBox 3">
            <a:extLst>
              <a:ext uri="{FF2B5EF4-FFF2-40B4-BE49-F238E27FC236}">
                <a16:creationId xmlns:a16="http://schemas.microsoft.com/office/drawing/2014/main" id="{9344D8EE-CFCD-7357-D0FC-035977A1209C}"/>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Extracting Important Parameters</a:t>
            </a:r>
          </a:p>
        </p:txBody>
      </p:sp>
      <p:pic>
        <p:nvPicPr>
          <p:cNvPr id="9" name="Picture 8">
            <a:extLst>
              <a:ext uri="{FF2B5EF4-FFF2-40B4-BE49-F238E27FC236}">
                <a16:creationId xmlns:a16="http://schemas.microsoft.com/office/drawing/2014/main" id="{76E78B4A-89AF-A62C-4ED8-D5ECA97D71A9}"/>
              </a:ext>
            </a:extLst>
          </p:cNvPr>
          <p:cNvPicPr>
            <a:picLocks noChangeAspect="1"/>
          </p:cNvPicPr>
          <p:nvPr/>
        </p:nvPicPr>
        <p:blipFill>
          <a:blip r:embed="rId2"/>
          <a:stretch>
            <a:fillRect/>
          </a:stretch>
        </p:blipFill>
        <p:spPr>
          <a:xfrm>
            <a:off x="2170933" y="3633706"/>
            <a:ext cx="5889063" cy="3111752"/>
          </a:xfrm>
          <a:prstGeom prst="rect">
            <a:avLst/>
          </a:prstGeom>
        </p:spPr>
      </p:pic>
      <p:pic>
        <p:nvPicPr>
          <p:cNvPr id="12290" name="Picture 2" descr="Free Vectors | Extraction">
            <a:extLst>
              <a:ext uri="{FF2B5EF4-FFF2-40B4-BE49-F238E27FC236}">
                <a16:creationId xmlns:a16="http://schemas.microsoft.com/office/drawing/2014/main" id="{6A8C0455-8AE8-BFA0-D2FA-96ECCA024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546" y="0"/>
            <a:ext cx="2035127" cy="203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94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1900-DFD8-2338-3FAF-6373D4834394}"/>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pic>
        <p:nvPicPr>
          <p:cNvPr id="4" name="Picture 3">
            <a:extLst>
              <a:ext uri="{FF2B5EF4-FFF2-40B4-BE49-F238E27FC236}">
                <a16:creationId xmlns:a16="http://schemas.microsoft.com/office/drawing/2014/main" id="{0F22A382-DBFD-2773-57B7-3D731854ACFE}"/>
              </a:ext>
            </a:extLst>
          </p:cNvPr>
          <p:cNvPicPr>
            <a:picLocks noChangeAspect="1"/>
          </p:cNvPicPr>
          <p:nvPr/>
        </p:nvPicPr>
        <p:blipFill>
          <a:blip r:embed="rId2"/>
          <a:stretch>
            <a:fillRect/>
          </a:stretch>
        </p:blipFill>
        <p:spPr>
          <a:xfrm>
            <a:off x="1856936" y="1638905"/>
            <a:ext cx="7484132" cy="3227102"/>
          </a:xfrm>
          <a:prstGeom prst="rect">
            <a:avLst/>
          </a:prstGeom>
        </p:spPr>
      </p:pic>
      <p:sp>
        <p:nvSpPr>
          <p:cNvPr id="5" name="TextBox 4">
            <a:extLst>
              <a:ext uri="{FF2B5EF4-FFF2-40B4-BE49-F238E27FC236}">
                <a16:creationId xmlns:a16="http://schemas.microsoft.com/office/drawing/2014/main" id="{32E02B07-1B93-D43B-AE7C-D93A37CA8781}"/>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Calculating Positives and Negatives </a:t>
            </a:r>
          </a:p>
        </p:txBody>
      </p:sp>
      <p:sp>
        <p:nvSpPr>
          <p:cNvPr id="6" name="Content Placeholder 2">
            <a:extLst>
              <a:ext uri="{FF2B5EF4-FFF2-40B4-BE49-F238E27FC236}">
                <a16:creationId xmlns:a16="http://schemas.microsoft.com/office/drawing/2014/main" id="{4D3DCDE6-48BD-F213-52D2-398DA174BE37}"/>
              </a:ext>
            </a:extLst>
          </p:cNvPr>
          <p:cNvSpPr>
            <a:spLocks noGrp="1"/>
          </p:cNvSpPr>
          <p:nvPr>
            <p:ph idx="1"/>
          </p:nvPr>
        </p:nvSpPr>
        <p:spPr>
          <a:xfrm>
            <a:off x="677334" y="4825218"/>
            <a:ext cx="8596668" cy="1216144"/>
          </a:xfrm>
        </p:spPr>
        <p:txBody>
          <a:bodyPr/>
          <a:lstStyle/>
          <a:p>
            <a:pPr marL="0" indent="0">
              <a:buNone/>
            </a:pPr>
            <a:endParaRPr lang="en-US" dirty="0"/>
          </a:p>
          <a:p>
            <a:pPr marL="0" indent="0">
              <a:buNone/>
            </a:pPr>
            <a:r>
              <a:rPr lang="en-US" dirty="0"/>
              <a:t>Expected Output:</a:t>
            </a:r>
          </a:p>
        </p:txBody>
      </p:sp>
      <p:pic>
        <p:nvPicPr>
          <p:cNvPr id="8" name="Picture 7">
            <a:extLst>
              <a:ext uri="{FF2B5EF4-FFF2-40B4-BE49-F238E27FC236}">
                <a16:creationId xmlns:a16="http://schemas.microsoft.com/office/drawing/2014/main" id="{DAE45409-AE33-E2ED-9D41-34C89BF7201F}"/>
              </a:ext>
            </a:extLst>
          </p:cNvPr>
          <p:cNvPicPr>
            <a:picLocks noChangeAspect="1"/>
          </p:cNvPicPr>
          <p:nvPr/>
        </p:nvPicPr>
        <p:blipFill>
          <a:blip r:embed="rId3"/>
          <a:stretch>
            <a:fillRect/>
          </a:stretch>
        </p:blipFill>
        <p:spPr>
          <a:xfrm>
            <a:off x="2160552" y="5627077"/>
            <a:ext cx="6655524" cy="817344"/>
          </a:xfrm>
          <a:prstGeom prst="rect">
            <a:avLst/>
          </a:prstGeom>
        </p:spPr>
      </p:pic>
      <p:cxnSp>
        <p:nvCxnSpPr>
          <p:cNvPr id="9" name="Straight Arrow Connector 8">
            <a:extLst>
              <a:ext uri="{FF2B5EF4-FFF2-40B4-BE49-F238E27FC236}">
                <a16:creationId xmlns:a16="http://schemas.microsoft.com/office/drawing/2014/main" id="{4FE291D5-8942-41FF-447C-E9B8E27486AD}"/>
              </a:ext>
            </a:extLst>
          </p:cNvPr>
          <p:cNvCxnSpPr>
            <a:cxnSpLocks/>
          </p:cNvCxnSpPr>
          <p:nvPr/>
        </p:nvCxnSpPr>
        <p:spPr>
          <a:xfrm flipV="1">
            <a:off x="999978" y="2036106"/>
            <a:ext cx="856958" cy="9582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AFDBE8-C5D5-86F2-2F41-ECE5C2D31B80}"/>
              </a:ext>
            </a:extLst>
          </p:cNvPr>
          <p:cNvCxnSpPr>
            <a:cxnSpLocks/>
            <a:stCxn id="21" idx="1"/>
          </p:cNvCxnSpPr>
          <p:nvPr/>
        </p:nvCxnSpPr>
        <p:spPr>
          <a:xfrm flipH="1">
            <a:off x="7856806" y="2669786"/>
            <a:ext cx="2146036" cy="87482"/>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411C3E-275A-E58F-C08C-C0CB8B113611}"/>
              </a:ext>
            </a:extLst>
          </p:cNvPr>
          <p:cNvCxnSpPr>
            <a:cxnSpLocks/>
            <a:stCxn id="22" idx="1"/>
          </p:cNvCxnSpPr>
          <p:nvPr/>
        </p:nvCxnSpPr>
        <p:spPr>
          <a:xfrm flipH="1">
            <a:off x="7856806" y="2955897"/>
            <a:ext cx="2111228" cy="4052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2A0AC7-79A3-B6CD-7BC3-17C45307D4E1}"/>
              </a:ext>
            </a:extLst>
          </p:cNvPr>
          <p:cNvCxnSpPr>
            <a:cxnSpLocks/>
            <a:stCxn id="27" idx="1"/>
          </p:cNvCxnSpPr>
          <p:nvPr/>
        </p:nvCxnSpPr>
        <p:spPr>
          <a:xfrm flipH="1" flipV="1">
            <a:off x="6766560" y="3186332"/>
            <a:ext cx="3236282" cy="133842"/>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C9236F-8E11-37AC-1E92-47A9C560BDC4}"/>
              </a:ext>
            </a:extLst>
          </p:cNvPr>
          <p:cNvCxnSpPr>
            <a:cxnSpLocks/>
          </p:cNvCxnSpPr>
          <p:nvPr/>
        </p:nvCxnSpPr>
        <p:spPr>
          <a:xfrm flipH="1" flipV="1">
            <a:off x="5704449" y="3805311"/>
            <a:ext cx="4417256" cy="92917"/>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2AF6B-FB6E-9EC2-BC24-1953E95644F1}"/>
              </a:ext>
            </a:extLst>
          </p:cNvPr>
          <p:cNvCxnSpPr>
            <a:cxnSpLocks/>
          </p:cNvCxnSpPr>
          <p:nvPr/>
        </p:nvCxnSpPr>
        <p:spPr>
          <a:xfrm flipH="1" flipV="1">
            <a:off x="6203852" y="3416769"/>
            <a:ext cx="3827596" cy="19535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AF83E-B408-60F1-510B-EC078E842C58}"/>
              </a:ext>
            </a:extLst>
          </p:cNvPr>
          <p:cNvCxnSpPr>
            <a:cxnSpLocks/>
          </p:cNvCxnSpPr>
          <p:nvPr/>
        </p:nvCxnSpPr>
        <p:spPr>
          <a:xfrm>
            <a:off x="1807698" y="4276578"/>
            <a:ext cx="492370"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02B047-8AE9-6EC6-B6F9-C87A99BF5F65}"/>
              </a:ext>
            </a:extLst>
          </p:cNvPr>
          <p:cNvCxnSpPr>
            <a:cxnSpLocks/>
          </p:cNvCxnSpPr>
          <p:nvPr/>
        </p:nvCxnSpPr>
        <p:spPr>
          <a:xfrm flipH="1">
            <a:off x="9010338" y="5925149"/>
            <a:ext cx="949529"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34FAD1-BB9E-2386-1942-18BB1B44D438}"/>
              </a:ext>
            </a:extLst>
          </p:cNvPr>
          <p:cNvSpPr txBox="1"/>
          <p:nvPr/>
        </p:nvSpPr>
        <p:spPr>
          <a:xfrm>
            <a:off x="0" y="2197862"/>
            <a:ext cx="2287211" cy="1169551"/>
          </a:xfrm>
          <a:prstGeom prst="rect">
            <a:avLst/>
          </a:prstGeom>
          <a:noFill/>
        </p:spPr>
        <p:txBody>
          <a:bodyPr wrap="square" rtlCol="0">
            <a:spAutoFit/>
          </a:bodyPr>
          <a:lstStyle/>
          <a:p>
            <a:r>
              <a:rPr lang="en-US" sz="1400" dirty="0"/>
              <a:t>For loop is created to iterate through the matrix to calculate the parameters we discussed previously.</a:t>
            </a:r>
          </a:p>
        </p:txBody>
      </p:sp>
      <p:sp>
        <p:nvSpPr>
          <p:cNvPr id="21" name="TextBox 20">
            <a:extLst>
              <a:ext uri="{FF2B5EF4-FFF2-40B4-BE49-F238E27FC236}">
                <a16:creationId xmlns:a16="http://schemas.microsoft.com/office/drawing/2014/main" id="{4D94B683-896F-40A3-1666-C8216DFBA697}"/>
              </a:ext>
            </a:extLst>
          </p:cNvPr>
          <p:cNvSpPr txBox="1"/>
          <p:nvPr/>
        </p:nvSpPr>
        <p:spPr>
          <a:xfrm>
            <a:off x="10002842" y="2515897"/>
            <a:ext cx="2624676" cy="307777"/>
          </a:xfrm>
          <a:prstGeom prst="rect">
            <a:avLst/>
          </a:prstGeom>
          <a:noFill/>
        </p:spPr>
        <p:txBody>
          <a:bodyPr wrap="square" rtlCol="0">
            <a:spAutoFit/>
          </a:bodyPr>
          <a:lstStyle/>
          <a:p>
            <a:r>
              <a:rPr lang="en-US" sz="1400" dirty="0"/>
              <a:t>False Positive calculation.</a:t>
            </a:r>
          </a:p>
        </p:txBody>
      </p:sp>
      <p:sp>
        <p:nvSpPr>
          <p:cNvPr id="22" name="TextBox 21">
            <a:extLst>
              <a:ext uri="{FF2B5EF4-FFF2-40B4-BE49-F238E27FC236}">
                <a16:creationId xmlns:a16="http://schemas.microsoft.com/office/drawing/2014/main" id="{CB471DD5-6F9F-1952-48E3-08E86FCCA515}"/>
              </a:ext>
            </a:extLst>
          </p:cNvPr>
          <p:cNvSpPr txBox="1"/>
          <p:nvPr/>
        </p:nvSpPr>
        <p:spPr>
          <a:xfrm>
            <a:off x="9968034" y="2802008"/>
            <a:ext cx="2624676" cy="307777"/>
          </a:xfrm>
          <a:prstGeom prst="rect">
            <a:avLst/>
          </a:prstGeom>
          <a:noFill/>
        </p:spPr>
        <p:txBody>
          <a:bodyPr wrap="square" rtlCol="0">
            <a:spAutoFit/>
          </a:bodyPr>
          <a:lstStyle/>
          <a:p>
            <a:r>
              <a:rPr lang="en-US" sz="1400" dirty="0"/>
              <a:t>False Negative calculation.</a:t>
            </a:r>
          </a:p>
        </p:txBody>
      </p:sp>
      <p:cxnSp>
        <p:nvCxnSpPr>
          <p:cNvPr id="23" name="Straight Arrow Connector 22">
            <a:extLst>
              <a:ext uri="{FF2B5EF4-FFF2-40B4-BE49-F238E27FC236}">
                <a16:creationId xmlns:a16="http://schemas.microsoft.com/office/drawing/2014/main" id="{1A78D31F-4EEF-FDCC-6054-11F875FBF2C6}"/>
              </a:ext>
            </a:extLst>
          </p:cNvPr>
          <p:cNvCxnSpPr>
            <a:cxnSpLocks/>
          </p:cNvCxnSpPr>
          <p:nvPr/>
        </p:nvCxnSpPr>
        <p:spPr>
          <a:xfrm flipH="1">
            <a:off x="7019778" y="2316968"/>
            <a:ext cx="2885011" cy="29601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B36BF06-338F-824D-DDF3-543F8740352E}"/>
              </a:ext>
            </a:extLst>
          </p:cNvPr>
          <p:cNvSpPr txBox="1"/>
          <p:nvPr/>
        </p:nvSpPr>
        <p:spPr>
          <a:xfrm>
            <a:off x="9858257" y="2169788"/>
            <a:ext cx="2343121" cy="307777"/>
          </a:xfrm>
          <a:prstGeom prst="rect">
            <a:avLst/>
          </a:prstGeom>
          <a:noFill/>
        </p:spPr>
        <p:txBody>
          <a:bodyPr wrap="square" rtlCol="0">
            <a:spAutoFit/>
          </a:bodyPr>
          <a:lstStyle/>
          <a:p>
            <a:r>
              <a:rPr lang="en-US" sz="1400" dirty="0"/>
              <a:t>True Positive calculation.</a:t>
            </a:r>
          </a:p>
        </p:txBody>
      </p:sp>
      <p:sp>
        <p:nvSpPr>
          <p:cNvPr id="27" name="TextBox 26">
            <a:extLst>
              <a:ext uri="{FF2B5EF4-FFF2-40B4-BE49-F238E27FC236}">
                <a16:creationId xmlns:a16="http://schemas.microsoft.com/office/drawing/2014/main" id="{E2388FC0-C853-4DCB-50F8-945FCEABF3C2}"/>
              </a:ext>
            </a:extLst>
          </p:cNvPr>
          <p:cNvSpPr txBox="1"/>
          <p:nvPr/>
        </p:nvSpPr>
        <p:spPr>
          <a:xfrm>
            <a:off x="10002842" y="3166285"/>
            <a:ext cx="2113129" cy="307777"/>
          </a:xfrm>
          <a:prstGeom prst="rect">
            <a:avLst/>
          </a:prstGeom>
          <a:noFill/>
        </p:spPr>
        <p:txBody>
          <a:bodyPr wrap="square" rtlCol="0">
            <a:spAutoFit/>
          </a:bodyPr>
          <a:lstStyle/>
          <a:p>
            <a:r>
              <a:rPr lang="en-US" sz="1400" dirty="0"/>
              <a:t>Precision calculation.</a:t>
            </a:r>
          </a:p>
        </p:txBody>
      </p:sp>
      <p:sp>
        <p:nvSpPr>
          <p:cNvPr id="31" name="TextBox 30">
            <a:extLst>
              <a:ext uri="{FF2B5EF4-FFF2-40B4-BE49-F238E27FC236}">
                <a16:creationId xmlns:a16="http://schemas.microsoft.com/office/drawing/2014/main" id="{BD0BB98D-7498-09DE-9034-3F2E69646F39}"/>
              </a:ext>
            </a:extLst>
          </p:cNvPr>
          <p:cNvSpPr txBox="1"/>
          <p:nvPr/>
        </p:nvSpPr>
        <p:spPr>
          <a:xfrm>
            <a:off x="9998623" y="3496286"/>
            <a:ext cx="2113129" cy="307777"/>
          </a:xfrm>
          <a:prstGeom prst="rect">
            <a:avLst/>
          </a:prstGeom>
          <a:noFill/>
        </p:spPr>
        <p:txBody>
          <a:bodyPr wrap="square" rtlCol="0">
            <a:spAutoFit/>
          </a:bodyPr>
          <a:lstStyle/>
          <a:p>
            <a:r>
              <a:rPr lang="en-US" sz="1400" dirty="0"/>
              <a:t>Recall calculation.</a:t>
            </a:r>
          </a:p>
        </p:txBody>
      </p:sp>
      <p:sp>
        <p:nvSpPr>
          <p:cNvPr id="33" name="TextBox 32">
            <a:extLst>
              <a:ext uri="{FF2B5EF4-FFF2-40B4-BE49-F238E27FC236}">
                <a16:creationId xmlns:a16="http://schemas.microsoft.com/office/drawing/2014/main" id="{C46F76B9-52B0-3882-B70D-FC31B83961C5}"/>
              </a:ext>
            </a:extLst>
          </p:cNvPr>
          <p:cNvSpPr txBox="1"/>
          <p:nvPr/>
        </p:nvSpPr>
        <p:spPr>
          <a:xfrm>
            <a:off x="10121705" y="3805311"/>
            <a:ext cx="2113129" cy="307777"/>
          </a:xfrm>
          <a:prstGeom prst="rect">
            <a:avLst/>
          </a:prstGeom>
          <a:noFill/>
        </p:spPr>
        <p:txBody>
          <a:bodyPr wrap="square" rtlCol="0">
            <a:spAutoFit/>
          </a:bodyPr>
          <a:lstStyle/>
          <a:p>
            <a:r>
              <a:rPr lang="en-US" sz="1400" dirty="0"/>
              <a:t>F1-Score calculation</a:t>
            </a:r>
            <a:r>
              <a:rPr lang="en-US" sz="1000" dirty="0"/>
              <a:t>.</a:t>
            </a:r>
          </a:p>
        </p:txBody>
      </p:sp>
      <p:sp>
        <p:nvSpPr>
          <p:cNvPr id="36" name="TextBox 35">
            <a:extLst>
              <a:ext uri="{FF2B5EF4-FFF2-40B4-BE49-F238E27FC236}">
                <a16:creationId xmlns:a16="http://schemas.microsoft.com/office/drawing/2014/main" id="{EE4B05DC-EF1D-B6B0-F537-0C101D84943F}"/>
              </a:ext>
            </a:extLst>
          </p:cNvPr>
          <p:cNvSpPr txBox="1"/>
          <p:nvPr/>
        </p:nvSpPr>
        <p:spPr>
          <a:xfrm>
            <a:off x="-3740" y="3762389"/>
            <a:ext cx="2007436" cy="1169551"/>
          </a:xfrm>
          <a:prstGeom prst="rect">
            <a:avLst/>
          </a:prstGeom>
          <a:noFill/>
        </p:spPr>
        <p:txBody>
          <a:bodyPr wrap="square" rtlCol="0">
            <a:spAutoFit/>
          </a:bodyPr>
          <a:lstStyle/>
          <a:p>
            <a:r>
              <a:rPr lang="en-US" sz="1400" dirty="0"/>
              <a:t>This line prints out the calculated Precision, Recall, and F1-Score for the current class in a formatted way.</a:t>
            </a:r>
          </a:p>
        </p:txBody>
      </p:sp>
      <p:sp>
        <p:nvSpPr>
          <p:cNvPr id="38" name="TextBox 37">
            <a:extLst>
              <a:ext uri="{FF2B5EF4-FFF2-40B4-BE49-F238E27FC236}">
                <a16:creationId xmlns:a16="http://schemas.microsoft.com/office/drawing/2014/main" id="{A78B6288-C6BE-B4DE-F055-7EBD30AC3D71}"/>
              </a:ext>
            </a:extLst>
          </p:cNvPr>
          <p:cNvSpPr txBox="1"/>
          <p:nvPr/>
        </p:nvSpPr>
        <p:spPr>
          <a:xfrm>
            <a:off x="10031448" y="5678928"/>
            <a:ext cx="2355155" cy="738664"/>
          </a:xfrm>
          <a:prstGeom prst="rect">
            <a:avLst/>
          </a:prstGeom>
          <a:noFill/>
        </p:spPr>
        <p:txBody>
          <a:bodyPr wrap="square" rtlCol="0">
            <a:spAutoFit/>
          </a:bodyPr>
          <a:lstStyle/>
          <a:p>
            <a:r>
              <a:rPr lang="en-US" sz="1400" dirty="0"/>
              <a:t>Output shows the precision, recall, and F1-Score for all 3 classes!</a:t>
            </a:r>
          </a:p>
        </p:txBody>
      </p:sp>
      <p:pic>
        <p:nvPicPr>
          <p:cNvPr id="13314" name="Picture 2" descr="13,000+ Plus Minus Stock Illustrations, Royalty-Free Vector Graphics &amp; Clip  Art - iStock | Plus minus icon, Plus minus pattern, Plus minus icons">
            <a:extLst>
              <a:ext uri="{FF2B5EF4-FFF2-40B4-BE49-F238E27FC236}">
                <a16:creationId xmlns:a16="http://schemas.microsoft.com/office/drawing/2014/main" id="{57C89066-18BA-090E-BDC4-32060164A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4449" y="85747"/>
            <a:ext cx="2538849" cy="156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09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2EC8-C176-2F2D-F653-7451DE5C4B8B}"/>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15036267-57B5-3985-5642-ACA490730E4D}"/>
              </a:ext>
            </a:extLst>
          </p:cNvPr>
          <p:cNvSpPr>
            <a:spLocks noGrp="1"/>
          </p:cNvSpPr>
          <p:nvPr>
            <p:ph idx="1"/>
          </p:nvPr>
        </p:nvSpPr>
        <p:spPr>
          <a:xfrm>
            <a:off x="677334" y="1772529"/>
            <a:ext cx="8596668" cy="4268833"/>
          </a:xfrm>
        </p:spPr>
        <p:txBody>
          <a:bodyPr/>
          <a:lstStyle/>
          <a:p>
            <a:pPr marL="0" indent="0">
              <a:buNone/>
            </a:pPr>
            <a:r>
              <a:rPr lang="en-US" dirty="0"/>
              <a:t>Below we calculate the total number of true positives, and false negatives. These metrics are essential for evaluating the performance of the classification model.</a:t>
            </a:r>
          </a:p>
        </p:txBody>
      </p:sp>
      <p:pic>
        <p:nvPicPr>
          <p:cNvPr id="5" name="Picture 4">
            <a:extLst>
              <a:ext uri="{FF2B5EF4-FFF2-40B4-BE49-F238E27FC236}">
                <a16:creationId xmlns:a16="http://schemas.microsoft.com/office/drawing/2014/main" id="{B4DDFECD-A2F1-0F60-3481-28E46D22BADA}"/>
              </a:ext>
            </a:extLst>
          </p:cNvPr>
          <p:cNvPicPr>
            <a:picLocks noChangeAspect="1"/>
          </p:cNvPicPr>
          <p:nvPr/>
        </p:nvPicPr>
        <p:blipFill>
          <a:blip r:embed="rId2"/>
          <a:stretch>
            <a:fillRect/>
          </a:stretch>
        </p:blipFill>
        <p:spPr>
          <a:xfrm>
            <a:off x="909531" y="2501248"/>
            <a:ext cx="7677627" cy="733640"/>
          </a:xfrm>
          <a:prstGeom prst="rect">
            <a:avLst/>
          </a:prstGeom>
        </p:spPr>
      </p:pic>
      <p:pic>
        <p:nvPicPr>
          <p:cNvPr id="9" name="Picture 8">
            <a:extLst>
              <a:ext uri="{FF2B5EF4-FFF2-40B4-BE49-F238E27FC236}">
                <a16:creationId xmlns:a16="http://schemas.microsoft.com/office/drawing/2014/main" id="{6DC02912-3DF6-CAFA-DFA1-F73FB4F4F3E7}"/>
              </a:ext>
            </a:extLst>
          </p:cNvPr>
          <p:cNvPicPr>
            <a:picLocks noChangeAspect="1"/>
          </p:cNvPicPr>
          <p:nvPr/>
        </p:nvPicPr>
        <p:blipFill>
          <a:blip r:embed="rId3"/>
          <a:stretch>
            <a:fillRect/>
          </a:stretch>
        </p:blipFill>
        <p:spPr>
          <a:xfrm>
            <a:off x="972836" y="4767651"/>
            <a:ext cx="7677626" cy="629601"/>
          </a:xfrm>
          <a:prstGeom prst="rect">
            <a:avLst/>
          </a:prstGeom>
        </p:spPr>
      </p:pic>
      <p:sp>
        <p:nvSpPr>
          <p:cNvPr id="10" name="TextBox 9">
            <a:extLst>
              <a:ext uri="{FF2B5EF4-FFF2-40B4-BE49-F238E27FC236}">
                <a16:creationId xmlns:a16="http://schemas.microsoft.com/office/drawing/2014/main" id="{ABCCBECB-2235-EFA7-781C-152F770CA68E}"/>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Calculating Positives and Negatives </a:t>
            </a:r>
          </a:p>
        </p:txBody>
      </p:sp>
      <p:cxnSp>
        <p:nvCxnSpPr>
          <p:cNvPr id="11" name="Straight Arrow Connector 10">
            <a:extLst>
              <a:ext uri="{FF2B5EF4-FFF2-40B4-BE49-F238E27FC236}">
                <a16:creationId xmlns:a16="http://schemas.microsoft.com/office/drawing/2014/main" id="{6D61B4E9-AFCA-F3B8-7A62-4D343A98B40D}"/>
              </a:ext>
            </a:extLst>
          </p:cNvPr>
          <p:cNvCxnSpPr>
            <a:cxnSpLocks/>
          </p:cNvCxnSpPr>
          <p:nvPr/>
        </p:nvCxnSpPr>
        <p:spPr>
          <a:xfrm flipH="1">
            <a:off x="5732585" y="2991456"/>
            <a:ext cx="3773614"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A487E99-9B3B-0666-4F11-EAC74792A63B}"/>
              </a:ext>
            </a:extLst>
          </p:cNvPr>
          <p:cNvSpPr txBox="1"/>
          <p:nvPr/>
        </p:nvSpPr>
        <p:spPr>
          <a:xfrm>
            <a:off x="9753600" y="3598100"/>
            <a:ext cx="2295378" cy="954107"/>
          </a:xfrm>
          <a:prstGeom prst="rect">
            <a:avLst/>
          </a:prstGeom>
          <a:noFill/>
        </p:spPr>
        <p:txBody>
          <a:bodyPr wrap="square" rtlCol="0">
            <a:spAutoFit/>
          </a:bodyPr>
          <a:lstStyle/>
          <a:p>
            <a:r>
              <a:rPr lang="en-US" sz="1400" dirty="0"/>
              <a:t>False Positives are found by adding the number of instances incorrectly predicted as positive</a:t>
            </a:r>
            <a:r>
              <a:rPr lang="en-US" sz="1000" dirty="0"/>
              <a:t>.</a:t>
            </a:r>
          </a:p>
        </p:txBody>
      </p:sp>
      <p:sp>
        <p:nvSpPr>
          <p:cNvPr id="16" name="TextBox 15">
            <a:extLst>
              <a:ext uri="{FF2B5EF4-FFF2-40B4-BE49-F238E27FC236}">
                <a16:creationId xmlns:a16="http://schemas.microsoft.com/office/drawing/2014/main" id="{FAAC2FB7-6F35-A8DE-53A2-8C85458C88D9}"/>
              </a:ext>
            </a:extLst>
          </p:cNvPr>
          <p:cNvSpPr txBox="1"/>
          <p:nvPr/>
        </p:nvSpPr>
        <p:spPr>
          <a:xfrm>
            <a:off x="9753600" y="2514402"/>
            <a:ext cx="2438399" cy="954107"/>
          </a:xfrm>
          <a:prstGeom prst="rect">
            <a:avLst/>
          </a:prstGeom>
          <a:noFill/>
        </p:spPr>
        <p:txBody>
          <a:bodyPr wrap="square" rtlCol="0">
            <a:spAutoFit/>
          </a:bodyPr>
          <a:lstStyle/>
          <a:p>
            <a:r>
              <a:rPr lang="en-US" sz="1400" dirty="0"/>
              <a:t>True Positives are found by adding all values in the diagonal of the confusion matrix.</a:t>
            </a:r>
          </a:p>
        </p:txBody>
      </p:sp>
      <p:pic>
        <p:nvPicPr>
          <p:cNvPr id="18" name="Picture 17">
            <a:extLst>
              <a:ext uri="{FF2B5EF4-FFF2-40B4-BE49-F238E27FC236}">
                <a16:creationId xmlns:a16="http://schemas.microsoft.com/office/drawing/2014/main" id="{4EE708E7-93E1-57E0-3701-84388A6BB9B5}"/>
              </a:ext>
            </a:extLst>
          </p:cNvPr>
          <p:cNvPicPr>
            <a:picLocks noChangeAspect="1"/>
          </p:cNvPicPr>
          <p:nvPr/>
        </p:nvPicPr>
        <p:blipFill>
          <a:blip r:embed="rId4"/>
          <a:stretch>
            <a:fillRect/>
          </a:stretch>
        </p:blipFill>
        <p:spPr>
          <a:xfrm>
            <a:off x="972832" y="3673395"/>
            <a:ext cx="7677628" cy="808171"/>
          </a:xfrm>
          <a:prstGeom prst="rect">
            <a:avLst/>
          </a:prstGeom>
        </p:spPr>
      </p:pic>
      <p:cxnSp>
        <p:nvCxnSpPr>
          <p:cNvPr id="19" name="Straight Arrow Connector 18">
            <a:extLst>
              <a:ext uri="{FF2B5EF4-FFF2-40B4-BE49-F238E27FC236}">
                <a16:creationId xmlns:a16="http://schemas.microsoft.com/office/drawing/2014/main" id="{8B138A78-597B-57A0-46F9-15959FC18838}"/>
              </a:ext>
            </a:extLst>
          </p:cNvPr>
          <p:cNvCxnSpPr>
            <a:cxnSpLocks/>
          </p:cNvCxnSpPr>
          <p:nvPr/>
        </p:nvCxnSpPr>
        <p:spPr>
          <a:xfrm flipH="1">
            <a:off x="8650460" y="4075248"/>
            <a:ext cx="949529"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A327C96-7FEE-1754-C0E2-639F5D5AF577}"/>
              </a:ext>
            </a:extLst>
          </p:cNvPr>
          <p:cNvSpPr txBox="1"/>
          <p:nvPr/>
        </p:nvSpPr>
        <p:spPr>
          <a:xfrm>
            <a:off x="9753600" y="4897242"/>
            <a:ext cx="2295378" cy="954107"/>
          </a:xfrm>
          <a:prstGeom prst="rect">
            <a:avLst/>
          </a:prstGeom>
          <a:noFill/>
        </p:spPr>
        <p:txBody>
          <a:bodyPr wrap="square" rtlCol="0">
            <a:spAutoFit/>
          </a:bodyPr>
          <a:lstStyle/>
          <a:p>
            <a:r>
              <a:rPr lang="en-US" sz="1400" dirty="0"/>
              <a:t>False Negatives are found by adding the number of instances incorrectly predicted as negative.</a:t>
            </a:r>
          </a:p>
        </p:txBody>
      </p:sp>
      <p:cxnSp>
        <p:nvCxnSpPr>
          <p:cNvPr id="21" name="Straight Arrow Connector 20">
            <a:extLst>
              <a:ext uri="{FF2B5EF4-FFF2-40B4-BE49-F238E27FC236}">
                <a16:creationId xmlns:a16="http://schemas.microsoft.com/office/drawing/2014/main" id="{2EE2F5CB-7CE1-51EB-0F24-EA3DC48B662D}"/>
              </a:ext>
            </a:extLst>
          </p:cNvPr>
          <p:cNvCxnSpPr>
            <a:cxnSpLocks/>
          </p:cNvCxnSpPr>
          <p:nvPr/>
        </p:nvCxnSpPr>
        <p:spPr>
          <a:xfrm flipH="1">
            <a:off x="8587158" y="5149082"/>
            <a:ext cx="949529"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 descr="13,000+ Plus Minus Stock Illustrations, Royalty-Free Vector Graphics &amp; Clip  Art - iStock | Plus minus icon, Plus minus pattern, Plus minus icons">
            <a:extLst>
              <a:ext uri="{FF2B5EF4-FFF2-40B4-BE49-F238E27FC236}">
                <a16:creationId xmlns:a16="http://schemas.microsoft.com/office/drawing/2014/main" id="{62CD5D35-6B60-62D9-90DB-93B9D26C9D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4449" y="85747"/>
            <a:ext cx="2538849" cy="1563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927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26A2-7B29-0DC4-0047-B2325E52BBB0}"/>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E2D86C72-CB31-6EC2-079F-E65208D41A6B}"/>
              </a:ext>
            </a:extLst>
          </p:cNvPr>
          <p:cNvSpPr>
            <a:spLocks noGrp="1"/>
          </p:cNvSpPr>
          <p:nvPr>
            <p:ph idx="1"/>
          </p:nvPr>
        </p:nvSpPr>
        <p:spPr/>
        <p:txBody>
          <a:bodyPr/>
          <a:lstStyle/>
          <a:p>
            <a:pPr marL="0" indent="0">
              <a:buNone/>
            </a:pPr>
            <a:r>
              <a:rPr lang="en-US" dirty="0"/>
              <a:t>For regression tasks, evaluating the model's performance involves using different metrics compared to classification tasks. The most common metrics used for regression model evaluation are </a:t>
            </a:r>
            <a:r>
              <a:rPr lang="en-US" b="1" dirty="0"/>
              <a:t>Mean Absolute Error (MAE), Mean Squared Error (MSE)</a:t>
            </a:r>
            <a:r>
              <a:rPr lang="en-US" dirty="0"/>
              <a:t>, and </a:t>
            </a:r>
            <a:r>
              <a:rPr lang="en-US" b="1" dirty="0"/>
              <a:t>R-squared (R²)</a:t>
            </a:r>
            <a:r>
              <a:rPr lang="en-US" dirty="0"/>
              <a:t>. Let's create more example prediction and actual values.</a:t>
            </a:r>
          </a:p>
        </p:txBody>
      </p:sp>
      <p:pic>
        <p:nvPicPr>
          <p:cNvPr id="6" name="Picture 5">
            <a:extLst>
              <a:ext uri="{FF2B5EF4-FFF2-40B4-BE49-F238E27FC236}">
                <a16:creationId xmlns:a16="http://schemas.microsoft.com/office/drawing/2014/main" id="{9E706F03-2B79-2FB8-F837-0B7760CFE261}"/>
              </a:ext>
            </a:extLst>
          </p:cNvPr>
          <p:cNvPicPr>
            <a:picLocks noChangeAspect="1"/>
          </p:cNvPicPr>
          <p:nvPr/>
        </p:nvPicPr>
        <p:blipFill>
          <a:blip r:embed="rId2"/>
          <a:stretch>
            <a:fillRect/>
          </a:stretch>
        </p:blipFill>
        <p:spPr>
          <a:xfrm>
            <a:off x="3347646" y="3486783"/>
            <a:ext cx="4151190" cy="2554579"/>
          </a:xfrm>
          <a:prstGeom prst="rect">
            <a:avLst/>
          </a:prstGeom>
        </p:spPr>
      </p:pic>
      <p:sp>
        <p:nvSpPr>
          <p:cNvPr id="7" name="TextBox 6">
            <a:extLst>
              <a:ext uri="{FF2B5EF4-FFF2-40B4-BE49-F238E27FC236}">
                <a16:creationId xmlns:a16="http://schemas.microsoft.com/office/drawing/2014/main" id="{47D907C5-8E68-2D80-DF14-00D3550FA660}"/>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Regression Models</a:t>
            </a:r>
          </a:p>
        </p:txBody>
      </p:sp>
      <p:sp>
        <p:nvSpPr>
          <p:cNvPr id="8" name="TextBox 7">
            <a:extLst>
              <a:ext uri="{FF2B5EF4-FFF2-40B4-BE49-F238E27FC236}">
                <a16:creationId xmlns:a16="http://schemas.microsoft.com/office/drawing/2014/main" id="{3844A741-801D-4CBC-E1FD-FED7D81FA55A}"/>
              </a:ext>
            </a:extLst>
          </p:cNvPr>
          <p:cNvSpPr txBox="1"/>
          <p:nvPr/>
        </p:nvSpPr>
        <p:spPr>
          <a:xfrm>
            <a:off x="443132" y="4219715"/>
            <a:ext cx="2113129" cy="1169551"/>
          </a:xfrm>
          <a:prstGeom prst="rect">
            <a:avLst/>
          </a:prstGeom>
          <a:noFill/>
        </p:spPr>
        <p:txBody>
          <a:bodyPr wrap="square" rtlCol="0">
            <a:spAutoFit/>
          </a:bodyPr>
          <a:lstStyle/>
          <a:p>
            <a:r>
              <a:rPr lang="en-US" sz="1400" dirty="0"/>
              <a:t>Array creation to compare predictions vs actual values.  This is to use how effective our model is.</a:t>
            </a:r>
          </a:p>
        </p:txBody>
      </p:sp>
      <p:cxnSp>
        <p:nvCxnSpPr>
          <p:cNvPr id="9" name="Straight Arrow Connector 8">
            <a:extLst>
              <a:ext uri="{FF2B5EF4-FFF2-40B4-BE49-F238E27FC236}">
                <a16:creationId xmlns:a16="http://schemas.microsoft.com/office/drawing/2014/main" id="{DA61A1A8-05F6-B636-D8F4-AD81D5FDED46}"/>
              </a:ext>
            </a:extLst>
          </p:cNvPr>
          <p:cNvCxnSpPr>
            <a:cxnSpLocks/>
          </p:cNvCxnSpPr>
          <p:nvPr/>
        </p:nvCxnSpPr>
        <p:spPr>
          <a:xfrm flipV="1">
            <a:off x="2269514" y="4219715"/>
            <a:ext cx="937920" cy="246777"/>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1A9311-C667-10FA-801B-62D33841DA52}"/>
              </a:ext>
            </a:extLst>
          </p:cNvPr>
          <p:cNvCxnSpPr>
            <a:cxnSpLocks/>
          </p:cNvCxnSpPr>
          <p:nvPr/>
        </p:nvCxnSpPr>
        <p:spPr>
          <a:xfrm flipH="1">
            <a:off x="7760408" y="5052810"/>
            <a:ext cx="1513594" cy="32808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D63811D-A929-6327-F72C-6E746E331545}"/>
              </a:ext>
            </a:extLst>
          </p:cNvPr>
          <p:cNvSpPr txBox="1"/>
          <p:nvPr/>
        </p:nvSpPr>
        <p:spPr>
          <a:xfrm>
            <a:off x="8753053" y="4314146"/>
            <a:ext cx="2113129" cy="738664"/>
          </a:xfrm>
          <a:prstGeom prst="rect">
            <a:avLst/>
          </a:prstGeom>
          <a:noFill/>
        </p:spPr>
        <p:txBody>
          <a:bodyPr wrap="square" rtlCol="0">
            <a:spAutoFit/>
          </a:bodyPr>
          <a:lstStyle/>
          <a:p>
            <a:r>
              <a:rPr lang="en-US" sz="1400" dirty="0"/>
              <a:t>Code used to convert row vectors to column vectors.</a:t>
            </a:r>
          </a:p>
        </p:txBody>
      </p:sp>
      <p:pic>
        <p:nvPicPr>
          <p:cNvPr id="1027" name="Picture 3" descr="Arrow Graph Growth | Great PowerPoint ClipArt for Presentations -  PresenterMedia.com">
            <a:extLst>
              <a:ext uri="{FF2B5EF4-FFF2-40B4-BE49-F238E27FC236}">
                <a16:creationId xmlns:a16="http://schemas.microsoft.com/office/drawing/2014/main" id="{6ACFD0C5-7E5B-2C3B-F138-D7B4297BE5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5883" y="126928"/>
            <a:ext cx="2359018" cy="206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33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4A36-E965-0450-5E52-8F02F6817827}"/>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A6F6196A-7508-257C-AD5D-75C5D4E892BB}"/>
              </a:ext>
            </a:extLst>
          </p:cNvPr>
          <p:cNvSpPr>
            <a:spLocks noGrp="1"/>
          </p:cNvSpPr>
          <p:nvPr>
            <p:ph idx="1"/>
          </p:nvPr>
        </p:nvSpPr>
        <p:spPr/>
        <p:txBody>
          <a:bodyPr/>
          <a:lstStyle/>
          <a:p>
            <a:pPr>
              <a:buClr>
                <a:srgbClr val="FF6600"/>
              </a:buClr>
            </a:pPr>
            <a:r>
              <a:rPr lang="en-US" dirty="0"/>
              <a:t>MAE is the average of the absolute differences between the predicted values and the actual values.</a:t>
            </a:r>
          </a:p>
          <a:p>
            <a:pPr>
              <a:buClr>
                <a:srgbClr val="FF6600"/>
              </a:buClr>
            </a:pPr>
            <a:r>
              <a:rPr lang="en-US" dirty="0"/>
              <a:t>It provides a measure of how close the predictions are to the actual outcomes.</a:t>
            </a:r>
          </a:p>
        </p:txBody>
      </p:sp>
      <p:pic>
        <p:nvPicPr>
          <p:cNvPr id="8" name="Picture 7">
            <a:extLst>
              <a:ext uri="{FF2B5EF4-FFF2-40B4-BE49-F238E27FC236}">
                <a16:creationId xmlns:a16="http://schemas.microsoft.com/office/drawing/2014/main" id="{518C8C87-D2E5-F9E1-FFCA-C4359980D989}"/>
              </a:ext>
            </a:extLst>
          </p:cNvPr>
          <p:cNvPicPr>
            <a:picLocks noChangeAspect="1"/>
          </p:cNvPicPr>
          <p:nvPr/>
        </p:nvPicPr>
        <p:blipFill>
          <a:blip r:embed="rId2"/>
          <a:stretch>
            <a:fillRect/>
          </a:stretch>
        </p:blipFill>
        <p:spPr>
          <a:xfrm>
            <a:off x="1240104" y="4005730"/>
            <a:ext cx="7081010" cy="896054"/>
          </a:xfrm>
          <a:prstGeom prst="rect">
            <a:avLst/>
          </a:prstGeom>
        </p:spPr>
      </p:pic>
      <p:cxnSp>
        <p:nvCxnSpPr>
          <p:cNvPr id="9" name="Straight Arrow Connector 8">
            <a:extLst>
              <a:ext uri="{FF2B5EF4-FFF2-40B4-BE49-F238E27FC236}">
                <a16:creationId xmlns:a16="http://schemas.microsoft.com/office/drawing/2014/main" id="{C145F37B-61FB-5A0D-2F38-1732B3326C5D}"/>
              </a:ext>
            </a:extLst>
          </p:cNvPr>
          <p:cNvCxnSpPr>
            <a:cxnSpLocks/>
          </p:cNvCxnSpPr>
          <p:nvPr/>
        </p:nvCxnSpPr>
        <p:spPr>
          <a:xfrm flipH="1" flipV="1">
            <a:off x="2946245" y="4901784"/>
            <a:ext cx="1834364" cy="58332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6F805-8C95-3204-7057-4241D125432B}"/>
              </a:ext>
            </a:extLst>
          </p:cNvPr>
          <p:cNvSpPr txBox="1"/>
          <p:nvPr/>
        </p:nvSpPr>
        <p:spPr>
          <a:xfrm>
            <a:off x="4969557" y="5485105"/>
            <a:ext cx="1903822" cy="954107"/>
          </a:xfrm>
          <a:prstGeom prst="rect">
            <a:avLst/>
          </a:prstGeom>
          <a:noFill/>
        </p:spPr>
        <p:txBody>
          <a:bodyPr wrap="square" rtlCol="0">
            <a:spAutoFit/>
          </a:bodyPr>
          <a:lstStyle/>
          <a:p>
            <a:r>
              <a:rPr lang="en-US" sz="1400" dirty="0"/>
              <a:t>Formula to calculate MAE (Mean Absolute Error) in MATLAB Syntax.</a:t>
            </a:r>
          </a:p>
        </p:txBody>
      </p:sp>
      <p:sp>
        <p:nvSpPr>
          <p:cNvPr id="11" name="TextBox 10">
            <a:extLst>
              <a:ext uri="{FF2B5EF4-FFF2-40B4-BE49-F238E27FC236}">
                <a16:creationId xmlns:a16="http://schemas.microsoft.com/office/drawing/2014/main" id="{20FA0CAE-3E41-A642-6590-C473D4B8BE87}"/>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Mean Absolute Error (MAE)</a:t>
            </a:r>
          </a:p>
        </p:txBody>
      </p:sp>
      <p:pic>
        <p:nvPicPr>
          <p:cNvPr id="2055" name="Picture 7" descr="Software Math Clipart Elementary | Free Images at Clker.com - vector clip  art online, royalty free &amp; public domain">
            <a:extLst>
              <a:ext uri="{FF2B5EF4-FFF2-40B4-BE49-F238E27FC236}">
                <a16:creationId xmlns:a16="http://schemas.microsoft.com/office/drawing/2014/main" id="{6DAC80CB-6974-B572-80BF-4FFFC8B642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1492" y="309055"/>
            <a:ext cx="1039622" cy="159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4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7DE5-2639-AE0F-C43A-64664C02E929}"/>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C9C92189-934E-AD55-8301-60BF0D1048FD}"/>
              </a:ext>
            </a:extLst>
          </p:cNvPr>
          <p:cNvSpPr>
            <a:spLocks noGrp="1"/>
          </p:cNvSpPr>
          <p:nvPr>
            <p:ph idx="1"/>
          </p:nvPr>
        </p:nvSpPr>
        <p:spPr>
          <a:xfrm>
            <a:off x="677334" y="2160589"/>
            <a:ext cx="8596668" cy="4451226"/>
          </a:xfrm>
        </p:spPr>
        <p:txBody>
          <a:bodyPr/>
          <a:lstStyle/>
          <a:p>
            <a:pPr marL="0" indent="0">
              <a:buNone/>
            </a:pPr>
            <a:r>
              <a:rPr lang="en-US" dirty="0"/>
              <a:t>The interpretation of a "good" or "bad" MAE depends on the context of the problem and the scale of the data.</a:t>
            </a:r>
          </a:p>
          <a:p>
            <a:pPr marL="0" indent="0">
              <a:buNone/>
            </a:pPr>
            <a:r>
              <a:rPr lang="en-US" b="1" dirty="0"/>
              <a:t>Examples of varying contexts:</a:t>
            </a:r>
            <a:r>
              <a:rPr lang="en-US" dirty="0"/>
              <a:t> </a:t>
            </a:r>
          </a:p>
          <a:p>
            <a:pPr>
              <a:buClr>
                <a:srgbClr val="FF6600"/>
              </a:buClr>
            </a:pPr>
            <a:r>
              <a:rPr lang="en-US" dirty="0"/>
              <a:t>For predicting house prices, an MAE of $10,000 might be acceptable given the high value of the houses. </a:t>
            </a:r>
          </a:p>
          <a:p>
            <a:pPr>
              <a:buClr>
                <a:srgbClr val="FF6600"/>
              </a:buClr>
            </a:pPr>
            <a:r>
              <a:rPr lang="en-US" dirty="0"/>
              <a:t>However, in predicting the temperature, an MAE of 10 degrees might be considered very poor.</a:t>
            </a:r>
          </a:p>
          <a:p>
            <a:pPr marL="0" indent="0">
              <a:buNone/>
            </a:pPr>
            <a:r>
              <a:rPr lang="en-US" b="1" dirty="0"/>
              <a:t>Examples of varying scales:</a:t>
            </a:r>
          </a:p>
          <a:p>
            <a:pPr>
              <a:buClr>
                <a:srgbClr val="FF6600"/>
              </a:buClr>
            </a:pPr>
            <a:r>
              <a:rPr lang="en-US" dirty="0"/>
              <a:t>If you're predicting values that typically range from 1 to 100, an MAE of 1 might be quite good. </a:t>
            </a:r>
          </a:p>
          <a:p>
            <a:pPr>
              <a:buClr>
                <a:srgbClr val="FF6600"/>
              </a:buClr>
            </a:pPr>
            <a:r>
              <a:rPr lang="en-US" dirty="0"/>
              <a:t>If the values range from 1,000 to 10,000, an MAE of 1 might be excellent.</a:t>
            </a:r>
          </a:p>
        </p:txBody>
      </p:sp>
      <p:sp>
        <p:nvSpPr>
          <p:cNvPr id="5" name="TextBox 4">
            <a:extLst>
              <a:ext uri="{FF2B5EF4-FFF2-40B4-BE49-F238E27FC236}">
                <a16:creationId xmlns:a16="http://schemas.microsoft.com/office/drawing/2014/main" id="{4ABEAEBB-B317-11F3-C964-C4F976D41641}"/>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Interpreting MAE </a:t>
            </a:r>
          </a:p>
        </p:txBody>
      </p:sp>
      <p:pic>
        <p:nvPicPr>
          <p:cNvPr id="3075" name="Picture 3" descr="Context 3d Stock Illustrations – 1,248 Context 3d Stock Illustrations,  Vectors &amp; Clipart - Dreamstime">
            <a:extLst>
              <a:ext uri="{FF2B5EF4-FFF2-40B4-BE49-F238E27FC236}">
                <a16:creationId xmlns:a16="http://schemas.microsoft.com/office/drawing/2014/main" id="{7A0D47A2-EE12-6B4A-D958-FFD9521C81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9867" y="115095"/>
            <a:ext cx="1930399" cy="193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2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2272-2E3D-7B9B-10BD-6E8BC358B9FF}"/>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ECFFFFF9-C293-B699-8FC2-8EAD52008807}"/>
              </a:ext>
            </a:extLst>
          </p:cNvPr>
          <p:cNvSpPr>
            <a:spLocks noGrp="1"/>
          </p:cNvSpPr>
          <p:nvPr>
            <p:ph idx="1"/>
          </p:nvPr>
        </p:nvSpPr>
        <p:spPr>
          <a:xfrm>
            <a:off x="677334" y="1796779"/>
            <a:ext cx="8596668" cy="3880773"/>
          </a:xfrm>
        </p:spPr>
        <p:txBody>
          <a:bodyPr/>
          <a:lstStyle/>
          <a:p>
            <a:pPr>
              <a:buClr>
                <a:srgbClr val="FF6600"/>
              </a:buClr>
            </a:pPr>
            <a:r>
              <a:rPr lang="en-US" dirty="0"/>
              <a:t>MSE is the average of the squared differences between the predicted values and the actual values.</a:t>
            </a:r>
          </a:p>
          <a:p>
            <a:pPr>
              <a:buClr>
                <a:srgbClr val="FF6600"/>
              </a:buClr>
            </a:pPr>
            <a:r>
              <a:rPr lang="en-US" dirty="0"/>
              <a:t>It emphasizes larger errors more than MAE because errors are squared.</a:t>
            </a:r>
          </a:p>
        </p:txBody>
      </p:sp>
      <p:sp>
        <p:nvSpPr>
          <p:cNvPr id="6" name="TextBox 5">
            <a:extLst>
              <a:ext uri="{FF2B5EF4-FFF2-40B4-BE49-F238E27FC236}">
                <a16:creationId xmlns:a16="http://schemas.microsoft.com/office/drawing/2014/main" id="{C9AE461A-73DC-4E1E-0B25-8E77EC7A6244}"/>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Mean Squared Error (MSE)</a:t>
            </a:r>
          </a:p>
        </p:txBody>
      </p:sp>
      <p:pic>
        <p:nvPicPr>
          <p:cNvPr id="8" name="Picture 7">
            <a:extLst>
              <a:ext uri="{FF2B5EF4-FFF2-40B4-BE49-F238E27FC236}">
                <a16:creationId xmlns:a16="http://schemas.microsoft.com/office/drawing/2014/main" id="{EC971FF6-5A26-9ADB-7132-F91E464CF77B}"/>
              </a:ext>
            </a:extLst>
          </p:cNvPr>
          <p:cNvPicPr>
            <a:picLocks noChangeAspect="1"/>
          </p:cNvPicPr>
          <p:nvPr/>
        </p:nvPicPr>
        <p:blipFill>
          <a:blip r:embed="rId2"/>
          <a:stretch>
            <a:fillRect/>
          </a:stretch>
        </p:blipFill>
        <p:spPr>
          <a:xfrm>
            <a:off x="677334" y="3603679"/>
            <a:ext cx="9135364" cy="927811"/>
          </a:xfrm>
          <a:prstGeom prst="rect">
            <a:avLst/>
          </a:prstGeom>
        </p:spPr>
      </p:pic>
      <p:cxnSp>
        <p:nvCxnSpPr>
          <p:cNvPr id="9" name="Straight Arrow Connector 8">
            <a:extLst>
              <a:ext uri="{FF2B5EF4-FFF2-40B4-BE49-F238E27FC236}">
                <a16:creationId xmlns:a16="http://schemas.microsoft.com/office/drawing/2014/main" id="{179BC2AB-334E-0844-4490-46540D1F91A5}"/>
              </a:ext>
            </a:extLst>
          </p:cNvPr>
          <p:cNvCxnSpPr>
            <a:cxnSpLocks/>
          </p:cNvCxnSpPr>
          <p:nvPr/>
        </p:nvCxnSpPr>
        <p:spPr>
          <a:xfrm flipH="1" flipV="1">
            <a:off x="2110154" y="4627487"/>
            <a:ext cx="1744394" cy="90297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6A0D962-A709-1881-AD12-CD34AFD9BA98}"/>
              </a:ext>
            </a:extLst>
          </p:cNvPr>
          <p:cNvSpPr txBox="1"/>
          <p:nvPr/>
        </p:nvSpPr>
        <p:spPr>
          <a:xfrm>
            <a:off x="3909572" y="5283347"/>
            <a:ext cx="1928519" cy="954107"/>
          </a:xfrm>
          <a:prstGeom prst="rect">
            <a:avLst/>
          </a:prstGeom>
          <a:noFill/>
        </p:spPr>
        <p:txBody>
          <a:bodyPr wrap="square" rtlCol="0">
            <a:spAutoFit/>
          </a:bodyPr>
          <a:lstStyle/>
          <a:p>
            <a:r>
              <a:rPr lang="en-US" sz="1400" dirty="0"/>
              <a:t>Formula to calculate MSE (Mean Squared Error) in MATLAB Syntax.</a:t>
            </a:r>
          </a:p>
        </p:txBody>
      </p:sp>
      <p:pic>
        <p:nvPicPr>
          <p:cNvPr id="13" name="Picture 7" descr="Software Math Clipart Elementary | Free Images at Clker.com - vector clip  art online, royalty free &amp; public domain">
            <a:extLst>
              <a:ext uri="{FF2B5EF4-FFF2-40B4-BE49-F238E27FC236}">
                <a16:creationId xmlns:a16="http://schemas.microsoft.com/office/drawing/2014/main" id="{59D4A4D3-B423-3220-7574-2A0D65F79C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729" y="201450"/>
            <a:ext cx="1039622" cy="159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55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483A-4F9F-8718-373A-AC38D8AF7394}"/>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4" name="Rectangle 1">
            <a:extLst>
              <a:ext uri="{FF2B5EF4-FFF2-40B4-BE49-F238E27FC236}">
                <a16:creationId xmlns:a16="http://schemas.microsoft.com/office/drawing/2014/main" id="{B0FA293B-3CA0-A411-BD2B-BE82A60C8A10}"/>
              </a:ext>
            </a:extLst>
          </p:cNvPr>
          <p:cNvSpPr>
            <a:spLocks noGrp="1" noChangeArrowheads="1"/>
          </p:cNvSpPr>
          <p:nvPr>
            <p:ph idx="1"/>
          </p:nvPr>
        </p:nvSpPr>
        <p:spPr bwMode="auto">
          <a:xfrm>
            <a:off x="677334" y="1577160"/>
            <a:ext cx="9662420" cy="447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Interpreting whether an MSE is "good" or "bad" depends on the context of the problem, similar to MAE, but with additional emphasis on larger errors due to the squaring: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Context and Domain: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In domains where precision is crucial, a smaller MSE is desired.</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The impact of the squared error means that larger errors are penalized more heavily, making MSE sensitive to outliers.</a:t>
            </a:r>
          </a:p>
          <a:p>
            <a:pPr marL="0" indent="0" defTabSz="914400" eaLnBrk="0" fontAlgn="base" hangingPunct="0">
              <a:spcBef>
                <a:spcPct val="0"/>
              </a:spcBef>
              <a:spcAft>
                <a:spcPct val="0"/>
              </a:spcAft>
              <a:buClr>
                <a:srgbClr val="FF6600"/>
              </a:buClr>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Scale of the Data:</a:t>
            </a:r>
          </a:p>
          <a:p>
            <a:pPr marL="0" indent="0" defTabSz="914400" eaLnBrk="0" fontAlgn="base" hangingPunct="0">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The absolute values of the data significantly impact the interpretation of MSE.</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For data with a large range, MSE tends to be larger, while for data with a smaller range, it should be smaller.</a:t>
            </a:r>
          </a:p>
          <a:p>
            <a:pPr defTabSz="914400" eaLnBrk="0" fontAlgn="base" hangingPunct="0">
              <a:spcBef>
                <a:spcPct val="0"/>
              </a:spcBef>
              <a:spcAft>
                <a:spcPct val="0"/>
              </a:spcAft>
              <a:buClr>
                <a:srgbClr val="FF6600"/>
              </a:buClr>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760D550-4040-F2AE-33B9-B1AF05D75002}"/>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Interpreting MSE</a:t>
            </a:r>
          </a:p>
        </p:txBody>
      </p:sp>
      <p:pic>
        <p:nvPicPr>
          <p:cNvPr id="8" name="Picture 3" descr="Context 3d Stock Illustrations – 1,248 Context 3d Stock Illustrations,  Vectors &amp; Clipart - Dreamstime">
            <a:extLst>
              <a:ext uri="{FF2B5EF4-FFF2-40B4-BE49-F238E27FC236}">
                <a16:creationId xmlns:a16="http://schemas.microsoft.com/office/drawing/2014/main" id="{296D7CD1-9BE9-20AF-C5C0-E6F841775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2837" y="115095"/>
            <a:ext cx="1717429" cy="171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53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338299" y="531316"/>
            <a:ext cx="8781130" cy="1320800"/>
          </a:xfrm>
        </p:spPr>
        <p:txBody>
          <a:bodyPr>
            <a:normAutofit/>
          </a:bodyPr>
          <a:lstStyle/>
          <a:p>
            <a:r>
              <a:rPr lang="en-US" b="1" dirty="0">
                <a:solidFill>
                  <a:srgbClr val="005496"/>
                </a:solidFill>
                <a:cs typeface="Calibri" panose="020F0502020204030204" pitchFamily="34" charset="0"/>
              </a:rPr>
              <a:t>Final Project – Evaluating and Refining Your Model</a:t>
            </a:r>
          </a:p>
        </p:txBody>
      </p:sp>
      <p:sp>
        <p:nvSpPr>
          <p:cNvPr id="9" name="TextBox 8">
            <a:extLst>
              <a:ext uri="{FF2B5EF4-FFF2-40B4-BE49-F238E27FC236}">
                <a16:creationId xmlns:a16="http://schemas.microsoft.com/office/drawing/2014/main" id="{11FD371A-A358-3F7F-999B-78E54424BAD0}"/>
              </a:ext>
            </a:extLst>
          </p:cNvPr>
          <p:cNvSpPr txBox="1"/>
          <p:nvPr/>
        </p:nvSpPr>
        <p:spPr>
          <a:xfrm>
            <a:off x="760528" y="2182316"/>
            <a:ext cx="5240866" cy="2492990"/>
          </a:xfrm>
          <a:prstGeom prst="rect">
            <a:avLst/>
          </a:prstGeom>
          <a:noFill/>
        </p:spPr>
        <p:txBody>
          <a:bodyPr wrap="square" rtlCol="0">
            <a:spAutoFit/>
          </a:bodyPr>
          <a:lstStyle/>
          <a:p>
            <a:pPr marL="0" marR="0">
              <a:spcBef>
                <a:spcPts val="900"/>
              </a:spcBef>
              <a:spcAft>
                <a:spcPts val="900"/>
              </a:spcAft>
            </a:pPr>
            <a:r>
              <a:rPr lang="en-US" dirty="0">
                <a:solidFill>
                  <a:srgbClr val="000000"/>
                </a:solidFill>
                <a:effectLst/>
                <a:highlight>
                  <a:srgbClr val="FFFFFF"/>
                </a:highlight>
                <a:latin typeface="Arial" panose="020B0604020202020204" pitchFamily="34" charset="0"/>
                <a:ea typeface="Times New Roman" panose="02020603050405020304" pitchFamily="18" charset="0"/>
              </a:rPr>
              <a:t>In the previous lesson, we learned </a:t>
            </a:r>
            <a:r>
              <a:rPr lang="en-US" dirty="0">
                <a:solidFill>
                  <a:srgbClr val="000000"/>
                </a:solidFill>
                <a:highlight>
                  <a:srgbClr val="FFFFFF"/>
                </a:highlight>
                <a:latin typeface="Arial" panose="020B0604020202020204" pitchFamily="34" charset="0"/>
                <a:ea typeface="Times New Roman" panose="02020603050405020304" pitchFamily="18" charset="0"/>
              </a:rPr>
              <a:t>how to import, extract, sort, and choose a machine learning model based on the data chosen for the final project to train an AI model. </a:t>
            </a:r>
          </a:p>
          <a:p>
            <a:pPr marL="0" marR="0">
              <a:spcBef>
                <a:spcPts val="900"/>
              </a:spcBef>
              <a:spcAft>
                <a:spcPts val="900"/>
              </a:spcAft>
            </a:pPr>
            <a:endParaRPr lang="en-US" dirty="0">
              <a:solidFill>
                <a:srgbClr val="000000"/>
              </a:solidFill>
              <a:highlight>
                <a:srgbClr val="FFFFFF"/>
              </a:highlight>
              <a:latin typeface="Arial" panose="020B0604020202020204" pitchFamily="34" charset="0"/>
              <a:ea typeface="Times New Roman" panose="02020603050405020304" pitchFamily="18" charset="0"/>
            </a:endParaRPr>
          </a:p>
          <a:p>
            <a:pPr marL="0" marR="0">
              <a:spcBef>
                <a:spcPts val="900"/>
              </a:spcBef>
              <a:spcAft>
                <a:spcPts val="900"/>
              </a:spcAft>
            </a:pPr>
            <a:r>
              <a:rPr lang="en-US" dirty="0">
                <a:solidFill>
                  <a:srgbClr val="000000"/>
                </a:solidFill>
                <a:effectLst/>
                <a:highlight>
                  <a:srgbClr val="FFFFFF"/>
                </a:highlight>
                <a:latin typeface="Arial" panose="020B0604020202020204" pitchFamily="34" charset="0"/>
                <a:ea typeface="Times New Roman" panose="02020603050405020304" pitchFamily="18" charset="0"/>
              </a:rPr>
              <a:t>Now, you will be </a:t>
            </a:r>
            <a:r>
              <a:rPr lang="en-US" b="1" dirty="0">
                <a:solidFill>
                  <a:srgbClr val="FF6600"/>
                </a:solidFill>
                <a:effectLst/>
                <a:highlight>
                  <a:srgbClr val="FFFFFF"/>
                </a:highlight>
                <a:latin typeface="Arial" panose="020B0604020202020204" pitchFamily="34" charset="0"/>
                <a:ea typeface="Times New Roman" panose="02020603050405020304" pitchFamily="18" charset="0"/>
              </a:rPr>
              <a:t>evaluating</a:t>
            </a:r>
            <a:r>
              <a:rPr lang="en-US" dirty="0">
                <a:solidFill>
                  <a:srgbClr val="000000"/>
                </a:solidFill>
                <a:effectLst/>
                <a:highlight>
                  <a:srgbClr val="FFFFFF"/>
                </a:highlight>
                <a:latin typeface="Arial" panose="020B0604020202020204" pitchFamily="34" charset="0"/>
                <a:ea typeface="Times New Roman" panose="02020603050405020304" pitchFamily="18" charset="0"/>
              </a:rPr>
              <a:t> the model you created and </a:t>
            </a:r>
            <a:r>
              <a:rPr lang="en-US" b="1" dirty="0">
                <a:solidFill>
                  <a:srgbClr val="FF6600"/>
                </a:solidFill>
                <a:effectLst/>
                <a:highlight>
                  <a:srgbClr val="FFFFFF"/>
                </a:highlight>
                <a:latin typeface="Arial" panose="020B0604020202020204" pitchFamily="34" charset="0"/>
                <a:ea typeface="Times New Roman" panose="02020603050405020304" pitchFamily="18" charset="0"/>
              </a:rPr>
              <a:t>refining</a:t>
            </a:r>
            <a:r>
              <a:rPr lang="en-US" dirty="0">
                <a:solidFill>
                  <a:srgbClr val="000000"/>
                </a:solidFill>
                <a:effectLst/>
                <a:highlight>
                  <a:srgbClr val="FFFFFF"/>
                </a:highlight>
                <a:latin typeface="Arial" panose="020B0604020202020204" pitchFamily="34" charset="0"/>
                <a:ea typeface="Times New Roman" panose="02020603050405020304" pitchFamily="18" charset="0"/>
              </a:rPr>
              <a:t> it for your final project!</a:t>
            </a:r>
            <a:endParaRPr lang="en-US" dirty="0">
              <a:effectLst/>
              <a:highlight>
                <a:srgbClr val="FFFFFF"/>
              </a:highlight>
              <a:latin typeface="Times New Roman" panose="02020603050405020304" pitchFamily="18" charset="0"/>
              <a:ea typeface="Times New Roman" panose="02020603050405020304" pitchFamily="18" charset="0"/>
            </a:endParaRPr>
          </a:p>
        </p:txBody>
      </p:sp>
      <p:pic>
        <p:nvPicPr>
          <p:cNvPr id="1026" name="Picture 2">
            <a:extLst>
              <a:ext uri="{FF2B5EF4-FFF2-40B4-BE49-F238E27FC236}">
                <a16:creationId xmlns:a16="http://schemas.microsoft.com/office/drawing/2014/main" id="{BBA3DB5D-D6E7-653E-5212-4D0953C8E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771" y="3323334"/>
            <a:ext cx="3655565" cy="2056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454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DA44-EC28-12D0-8A11-9D357E02F991}"/>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4" name="Rectangle 1">
            <a:extLst>
              <a:ext uri="{FF2B5EF4-FFF2-40B4-BE49-F238E27FC236}">
                <a16:creationId xmlns:a16="http://schemas.microsoft.com/office/drawing/2014/main" id="{1FAD58AD-2B04-52D9-9ABA-532301A62EF2}"/>
              </a:ext>
            </a:extLst>
          </p:cNvPr>
          <p:cNvSpPr>
            <a:spLocks noGrp="1" noChangeArrowheads="1"/>
          </p:cNvSpPr>
          <p:nvPr>
            <p:ph idx="1"/>
          </p:nvPr>
        </p:nvSpPr>
        <p:spPr bwMode="auto">
          <a:xfrm>
            <a:off x="677334" y="1775282"/>
            <a:ext cx="8057233" cy="198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Predicting House Prices</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Suppose the actual house prices range from $100,000 to $500,000.</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An MAE of $5,000 might be considered quite good because it represents a small percentage of the total price range (around 1-5%).</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An MSE of $250,000,000 (e.g., if the errors are around $500 each squared) might be considered good in this context because it indicates relatively small average errors</a:t>
            </a:r>
          </a:p>
        </p:txBody>
      </p:sp>
      <p:sp>
        <p:nvSpPr>
          <p:cNvPr id="5" name="TextBox 4">
            <a:extLst>
              <a:ext uri="{FF2B5EF4-FFF2-40B4-BE49-F238E27FC236}">
                <a16:creationId xmlns:a16="http://schemas.microsoft.com/office/drawing/2014/main" id="{9D63C618-78B7-554F-E656-8769B0B0AFAC}"/>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Example with both MAE and MSE</a:t>
            </a:r>
          </a:p>
        </p:txBody>
      </p:sp>
      <p:pic>
        <p:nvPicPr>
          <p:cNvPr id="10243" name="Picture 3" descr="MAPE vs MAE: Which Metric is Better? | by Lauren Gilbert | Trusted Data  Science @ Haleon | Medium">
            <a:extLst>
              <a:ext uri="{FF2B5EF4-FFF2-40B4-BE49-F238E27FC236}">
                <a16:creationId xmlns:a16="http://schemas.microsoft.com/office/drawing/2014/main" id="{E3AF1382-B25A-07B3-2782-557690DD0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256811"/>
            <a:ext cx="5104547" cy="17998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E66AEC-3F5B-2E8A-E54F-8FF50CC77C80}"/>
              </a:ext>
            </a:extLst>
          </p:cNvPr>
          <p:cNvSpPr txBox="1"/>
          <p:nvPr/>
        </p:nvSpPr>
        <p:spPr>
          <a:xfrm>
            <a:off x="1924303" y="6244908"/>
            <a:ext cx="2276585" cy="307777"/>
          </a:xfrm>
          <a:prstGeom prst="rect">
            <a:avLst/>
          </a:prstGeom>
          <a:noFill/>
        </p:spPr>
        <p:txBody>
          <a:bodyPr wrap="none" rtlCol="0">
            <a:spAutoFit/>
          </a:bodyPr>
          <a:lstStyle/>
          <a:p>
            <a:r>
              <a:rPr lang="en-US" sz="1400" dirty="0"/>
              <a:t>Figure shows MAE formula</a:t>
            </a:r>
          </a:p>
        </p:txBody>
      </p:sp>
      <p:pic>
        <p:nvPicPr>
          <p:cNvPr id="10" name="Picture 9">
            <a:extLst>
              <a:ext uri="{FF2B5EF4-FFF2-40B4-BE49-F238E27FC236}">
                <a16:creationId xmlns:a16="http://schemas.microsoft.com/office/drawing/2014/main" id="{8F894D47-2CE9-AB73-3B63-9E95631D2BC5}"/>
              </a:ext>
            </a:extLst>
          </p:cNvPr>
          <p:cNvPicPr>
            <a:picLocks noChangeAspect="1"/>
          </p:cNvPicPr>
          <p:nvPr/>
        </p:nvPicPr>
        <p:blipFill>
          <a:blip r:embed="rId3"/>
          <a:stretch>
            <a:fillRect/>
          </a:stretch>
        </p:blipFill>
        <p:spPr>
          <a:xfrm>
            <a:off x="6577612" y="4101152"/>
            <a:ext cx="4016450" cy="2289275"/>
          </a:xfrm>
          <a:prstGeom prst="rect">
            <a:avLst/>
          </a:prstGeom>
        </p:spPr>
      </p:pic>
      <p:sp>
        <p:nvSpPr>
          <p:cNvPr id="12" name="TextBox 11">
            <a:extLst>
              <a:ext uri="{FF2B5EF4-FFF2-40B4-BE49-F238E27FC236}">
                <a16:creationId xmlns:a16="http://schemas.microsoft.com/office/drawing/2014/main" id="{E1543BD9-CB7F-847A-FF54-41B9241C4F6B}"/>
              </a:ext>
            </a:extLst>
          </p:cNvPr>
          <p:cNvSpPr txBox="1"/>
          <p:nvPr/>
        </p:nvSpPr>
        <p:spPr>
          <a:xfrm>
            <a:off x="7688886" y="6423055"/>
            <a:ext cx="2091361" cy="307777"/>
          </a:xfrm>
          <a:prstGeom prst="rect">
            <a:avLst/>
          </a:prstGeom>
          <a:noFill/>
        </p:spPr>
        <p:txBody>
          <a:bodyPr wrap="square">
            <a:spAutoFit/>
          </a:bodyPr>
          <a:lstStyle/>
          <a:p>
            <a:r>
              <a:rPr lang="en-US" sz="1400" dirty="0"/>
              <a:t>Video on MAE: </a:t>
            </a:r>
            <a:r>
              <a:rPr lang="en-US" sz="1400" dirty="0">
                <a:hlinkClick r:id="rId4"/>
              </a:rPr>
              <a:t>Link</a:t>
            </a:r>
            <a:endParaRPr lang="en-US" sz="1400" dirty="0"/>
          </a:p>
        </p:txBody>
      </p:sp>
      <p:pic>
        <p:nvPicPr>
          <p:cNvPr id="13" name="Picture 7" descr="Pencil Clipart Images – Browse 74,108 Stock Photos, Vectors, and Video |  Adobe Stock">
            <a:extLst>
              <a:ext uri="{FF2B5EF4-FFF2-40B4-BE49-F238E27FC236}">
                <a16:creationId xmlns:a16="http://schemas.microsoft.com/office/drawing/2014/main" id="{C06B3F52-E30C-263E-809A-455E158A7B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0800" y="533047"/>
            <a:ext cx="3880969" cy="101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310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DA44-EC28-12D0-8A11-9D357E02F991}"/>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4" name="Rectangle 1">
            <a:extLst>
              <a:ext uri="{FF2B5EF4-FFF2-40B4-BE49-F238E27FC236}">
                <a16:creationId xmlns:a16="http://schemas.microsoft.com/office/drawing/2014/main" id="{1FAD58AD-2B04-52D9-9ABA-532301A62EF2}"/>
              </a:ext>
            </a:extLst>
          </p:cNvPr>
          <p:cNvSpPr>
            <a:spLocks noGrp="1" noChangeArrowheads="1"/>
          </p:cNvSpPr>
          <p:nvPr>
            <p:ph idx="1"/>
          </p:nvPr>
        </p:nvSpPr>
        <p:spPr bwMode="auto">
          <a:xfrm>
            <a:off x="677334" y="1798534"/>
            <a:ext cx="8057233" cy="253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Predicting Daily Temperature</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Suppose the actual temperatures range from 0 to 40 degrees Celsius.</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An MAE of 2 degrees might be acceptable, while an MAE of 10 degrees would be considered poor since it indicates significant deviations from the actual values.</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An MSE of 25 (e.g., if the errors are around 5 degrees each squared) would be considered poor, indicating significant deviations from the actual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D63C618-78B7-554F-E656-8769B0B0AFAC}"/>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Example with both MAE and MSE</a:t>
            </a:r>
          </a:p>
        </p:txBody>
      </p:sp>
      <p:pic>
        <p:nvPicPr>
          <p:cNvPr id="7171" name="Picture 3" descr="SUBOPTIMaL - Mean Squared Error (MSE)">
            <a:extLst>
              <a:ext uri="{FF2B5EF4-FFF2-40B4-BE49-F238E27FC236}">
                <a16:creationId xmlns:a16="http://schemas.microsoft.com/office/drawing/2014/main" id="{E10088AC-7EC3-8FFD-27E4-8A9CBABF84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327" y="4211333"/>
            <a:ext cx="3704230" cy="20836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16A1D27-F6BD-5000-2089-8647ECD2369A}"/>
              </a:ext>
            </a:extLst>
          </p:cNvPr>
          <p:cNvPicPr>
            <a:picLocks noChangeAspect="1"/>
          </p:cNvPicPr>
          <p:nvPr/>
        </p:nvPicPr>
        <p:blipFill>
          <a:blip r:embed="rId3"/>
          <a:stretch>
            <a:fillRect/>
          </a:stretch>
        </p:blipFill>
        <p:spPr>
          <a:xfrm>
            <a:off x="5778690" y="4132771"/>
            <a:ext cx="3829078" cy="2162191"/>
          </a:xfrm>
          <a:prstGeom prst="rect">
            <a:avLst/>
          </a:prstGeom>
        </p:spPr>
      </p:pic>
      <p:sp>
        <p:nvSpPr>
          <p:cNvPr id="10" name="TextBox 9">
            <a:extLst>
              <a:ext uri="{FF2B5EF4-FFF2-40B4-BE49-F238E27FC236}">
                <a16:creationId xmlns:a16="http://schemas.microsoft.com/office/drawing/2014/main" id="{C8E9657C-9462-CC3E-5073-449F52CBC329}"/>
              </a:ext>
            </a:extLst>
          </p:cNvPr>
          <p:cNvSpPr txBox="1"/>
          <p:nvPr/>
        </p:nvSpPr>
        <p:spPr>
          <a:xfrm>
            <a:off x="6655732" y="6469814"/>
            <a:ext cx="1694631" cy="307777"/>
          </a:xfrm>
          <a:prstGeom prst="rect">
            <a:avLst/>
          </a:prstGeom>
          <a:noFill/>
        </p:spPr>
        <p:txBody>
          <a:bodyPr wrap="none" rtlCol="0">
            <a:spAutoFit/>
          </a:bodyPr>
          <a:lstStyle/>
          <a:p>
            <a:r>
              <a:rPr lang="en-US" sz="1400" dirty="0"/>
              <a:t>Video on MSE: </a:t>
            </a:r>
            <a:r>
              <a:rPr lang="en-US" sz="1400" dirty="0">
                <a:hlinkClick r:id="rId4"/>
              </a:rPr>
              <a:t>Link</a:t>
            </a:r>
            <a:endParaRPr lang="en-US" sz="1400" dirty="0"/>
          </a:p>
        </p:txBody>
      </p:sp>
      <p:sp>
        <p:nvSpPr>
          <p:cNvPr id="11" name="TextBox 10">
            <a:extLst>
              <a:ext uri="{FF2B5EF4-FFF2-40B4-BE49-F238E27FC236}">
                <a16:creationId xmlns:a16="http://schemas.microsoft.com/office/drawing/2014/main" id="{8E8C9F05-D536-C33C-2B10-DF0236815F7A}"/>
              </a:ext>
            </a:extLst>
          </p:cNvPr>
          <p:cNvSpPr txBox="1"/>
          <p:nvPr/>
        </p:nvSpPr>
        <p:spPr>
          <a:xfrm>
            <a:off x="1842240" y="6355702"/>
            <a:ext cx="2257349" cy="307777"/>
          </a:xfrm>
          <a:prstGeom prst="rect">
            <a:avLst/>
          </a:prstGeom>
          <a:noFill/>
        </p:spPr>
        <p:txBody>
          <a:bodyPr wrap="none" rtlCol="0">
            <a:spAutoFit/>
          </a:bodyPr>
          <a:lstStyle/>
          <a:p>
            <a:r>
              <a:rPr lang="en-US" sz="1400" dirty="0"/>
              <a:t>Figure shows MSE formula</a:t>
            </a:r>
          </a:p>
        </p:txBody>
      </p:sp>
      <p:pic>
        <p:nvPicPr>
          <p:cNvPr id="13" name="Picture 7" descr="Pencil Clipart Images – Browse 74,108 Stock Photos, Vectors, and Video |  Adobe Stock">
            <a:extLst>
              <a:ext uri="{FF2B5EF4-FFF2-40B4-BE49-F238E27FC236}">
                <a16:creationId xmlns:a16="http://schemas.microsoft.com/office/drawing/2014/main" id="{367A7099-9A67-CCB8-6650-D219EA6DBE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0800" y="533047"/>
            <a:ext cx="3880969" cy="101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223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C50-CE49-4D38-CF16-60BA8C9D75B3}"/>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7" name="Rectangle 4">
            <a:extLst>
              <a:ext uri="{FF2B5EF4-FFF2-40B4-BE49-F238E27FC236}">
                <a16:creationId xmlns:a16="http://schemas.microsoft.com/office/drawing/2014/main" id="{0ABF4600-7CFB-931C-8665-B455975A66C1}"/>
              </a:ext>
            </a:extLst>
          </p:cNvPr>
          <p:cNvSpPr>
            <a:spLocks noGrp="1" noChangeArrowheads="1"/>
          </p:cNvSpPr>
          <p:nvPr>
            <p:ph idx="1"/>
          </p:nvPr>
        </p:nvSpPr>
        <p:spPr bwMode="auto">
          <a:xfrm>
            <a:off x="677334" y="1930400"/>
            <a:ext cx="8657735" cy="87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 rIns="91440" bIns="38088" numCol="1" anchor="ctr" anchorCtr="0" compatLnSpc="1">
            <a:prstTxWarp prst="textNoShape">
              <a:avLst/>
            </a:prstTxWarp>
            <a:spAutoFit/>
          </a:bodyPr>
          <a:lstStyle/>
          <a:p>
            <a:pPr defTabSz="914400" eaLnBrk="0" fontAlgn="base" hangingPunct="0">
              <a:spcBef>
                <a:spcPct val="0"/>
              </a:spcBef>
              <a:spcAft>
                <a:spcPct val="0"/>
              </a:spcAft>
              <a:buClr>
                <a:srgbClr val="FF6600"/>
              </a:buClr>
              <a:buSzTx/>
            </a:pPr>
            <a:r>
              <a:rPr lang="en-US" altLang="en-US" dirty="0">
                <a:solidFill>
                  <a:schemeClr val="tx1"/>
                </a:solidFill>
                <a:latin typeface="Arial" panose="020B0604020202020204" pitchFamily="34" charset="0"/>
              </a:rPr>
              <a:t>R², also known as the coefficient of determination, indicates how well the regression predictions approximate the real data points.</a:t>
            </a:r>
          </a:p>
          <a:p>
            <a:pPr defTabSz="914400" eaLnBrk="0" fontAlgn="base" hangingPunct="0">
              <a:spcBef>
                <a:spcPct val="0"/>
              </a:spcBef>
              <a:spcAft>
                <a:spcPct val="0"/>
              </a:spcAft>
              <a:buClr>
                <a:srgbClr val="FF6600"/>
              </a:buClr>
              <a:buSzTx/>
            </a:pPr>
            <a:r>
              <a:rPr lang="en-US" altLang="en-US" dirty="0">
                <a:solidFill>
                  <a:schemeClr val="tx1"/>
                </a:solidFill>
                <a:latin typeface="Arial" panose="020B0604020202020204" pitchFamily="34" charset="0"/>
              </a:rPr>
              <a:t>An R² of 1 indicates that the regression predictions perfectly fit the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FB5197B-E9DA-F1E7-A465-849D77A2ACE4}"/>
              </a:ext>
            </a:extLst>
          </p:cNvPr>
          <p:cNvPicPr>
            <a:picLocks noChangeAspect="1"/>
          </p:cNvPicPr>
          <p:nvPr/>
        </p:nvPicPr>
        <p:blipFill>
          <a:blip r:embed="rId2"/>
          <a:stretch>
            <a:fillRect/>
          </a:stretch>
        </p:blipFill>
        <p:spPr>
          <a:xfrm>
            <a:off x="1350379" y="2946003"/>
            <a:ext cx="6612180" cy="2365332"/>
          </a:xfrm>
          <a:prstGeom prst="rect">
            <a:avLst/>
          </a:prstGeom>
        </p:spPr>
      </p:pic>
      <p:sp>
        <p:nvSpPr>
          <p:cNvPr id="12" name="TextBox 11">
            <a:extLst>
              <a:ext uri="{FF2B5EF4-FFF2-40B4-BE49-F238E27FC236}">
                <a16:creationId xmlns:a16="http://schemas.microsoft.com/office/drawing/2014/main" id="{27BFEB16-EC59-E7F8-58AB-D1BD31157DEC}"/>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R-squared</a:t>
            </a:r>
          </a:p>
        </p:txBody>
      </p:sp>
      <p:cxnSp>
        <p:nvCxnSpPr>
          <p:cNvPr id="14" name="Straight Arrow Connector 13">
            <a:extLst>
              <a:ext uri="{FF2B5EF4-FFF2-40B4-BE49-F238E27FC236}">
                <a16:creationId xmlns:a16="http://schemas.microsoft.com/office/drawing/2014/main" id="{668878EE-6CED-04E2-6C13-C17DA2B3464F}"/>
              </a:ext>
            </a:extLst>
          </p:cNvPr>
          <p:cNvCxnSpPr>
            <a:cxnSpLocks/>
          </p:cNvCxnSpPr>
          <p:nvPr/>
        </p:nvCxnSpPr>
        <p:spPr>
          <a:xfrm flipV="1">
            <a:off x="677334" y="4930715"/>
            <a:ext cx="673045" cy="242486"/>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929BC7-CD1B-6B21-F8E4-C1C1F14CBF2C}"/>
              </a:ext>
            </a:extLst>
          </p:cNvPr>
          <p:cNvSpPr txBox="1"/>
          <p:nvPr/>
        </p:nvSpPr>
        <p:spPr>
          <a:xfrm>
            <a:off x="0" y="5311335"/>
            <a:ext cx="2314135" cy="954107"/>
          </a:xfrm>
          <a:prstGeom prst="rect">
            <a:avLst/>
          </a:prstGeom>
          <a:noFill/>
        </p:spPr>
        <p:txBody>
          <a:bodyPr wrap="square" rtlCol="0">
            <a:spAutoFit/>
          </a:bodyPr>
          <a:lstStyle/>
          <a:p>
            <a:r>
              <a:rPr lang="en-US" sz="1400" dirty="0"/>
              <a:t>Formula shows the calculation of R^2, also known as the correlation coefficient!</a:t>
            </a:r>
          </a:p>
        </p:txBody>
      </p:sp>
      <p:cxnSp>
        <p:nvCxnSpPr>
          <p:cNvPr id="20" name="Straight Arrow Connector 19">
            <a:extLst>
              <a:ext uri="{FF2B5EF4-FFF2-40B4-BE49-F238E27FC236}">
                <a16:creationId xmlns:a16="http://schemas.microsoft.com/office/drawing/2014/main" id="{AA58069D-A023-C1C8-7808-C961D52FB1B5}"/>
              </a:ext>
            </a:extLst>
          </p:cNvPr>
          <p:cNvCxnSpPr>
            <a:cxnSpLocks/>
          </p:cNvCxnSpPr>
          <p:nvPr/>
        </p:nvCxnSpPr>
        <p:spPr>
          <a:xfrm flipH="1" flipV="1">
            <a:off x="7724633" y="3623481"/>
            <a:ext cx="1133744" cy="128016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07A1071-B8F2-710F-CCD2-7330E4D90447}"/>
              </a:ext>
            </a:extLst>
          </p:cNvPr>
          <p:cNvSpPr txBox="1"/>
          <p:nvPr/>
        </p:nvSpPr>
        <p:spPr>
          <a:xfrm>
            <a:off x="8163636" y="5173201"/>
            <a:ext cx="2436370" cy="738664"/>
          </a:xfrm>
          <a:prstGeom prst="rect">
            <a:avLst/>
          </a:prstGeom>
          <a:noFill/>
        </p:spPr>
        <p:txBody>
          <a:bodyPr wrap="square" rtlCol="0">
            <a:spAutoFit/>
          </a:bodyPr>
          <a:lstStyle/>
          <a:p>
            <a:r>
              <a:rPr lang="en-US" sz="1400" dirty="0"/>
              <a:t>Must calculate both total sum of squares and residual sum of squares!</a:t>
            </a:r>
          </a:p>
        </p:txBody>
      </p:sp>
      <p:pic>
        <p:nvPicPr>
          <p:cNvPr id="24" name="Picture 7" descr="Pencil Clipart Images – Browse 74,108 Stock Photos, Vectors, and Video |  Adobe Stock">
            <a:extLst>
              <a:ext uri="{FF2B5EF4-FFF2-40B4-BE49-F238E27FC236}">
                <a16:creationId xmlns:a16="http://schemas.microsoft.com/office/drawing/2014/main" id="{26CC967B-404C-A427-2D33-C27AE1FF3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0800" y="533047"/>
            <a:ext cx="3880969" cy="101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622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A59C-015B-CE4F-D24F-95637C4EB720}"/>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6" name="TextBox 5">
            <a:extLst>
              <a:ext uri="{FF2B5EF4-FFF2-40B4-BE49-F238E27FC236}">
                <a16:creationId xmlns:a16="http://schemas.microsoft.com/office/drawing/2014/main" id="{6CEE163D-E294-9BDD-E0D2-32AE7D74A28B}"/>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Interpretation of R-Squared Values</a:t>
            </a:r>
          </a:p>
        </p:txBody>
      </p:sp>
      <p:sp>
        <p:nvSpPr>
          <p:cNvPr id="10" name="Rectangle 6">
            <a:extLst>
              <a:ext uri="{FF2B5EF4-FFF2-40B4-BE49-F238E27FC236}">
                <a16:creationId xmlns:a16="http://schemas.microsoft.com/office/drawing/2014/main" id="{784B964E-BC75-A67A-CA44-CFED87246DCC}"/>
              </a:ext>
            </a:extLst>
          </p:cNvPr>
          <p:cNvSpPr>
            <a:spLocks noGrp="1" noChangeArrowheads="1"/>
          </p:cNvSpPr>
          <p:nvPr>
            <p:ph idx="1"/>
          </p:nvPr>
        </p:nvSpPr>
        <p:spPr bwMode="auto">
          <a:xfrm>
            <a:off x="677334" y="1414190"/>
            <a:ext cx="1026081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R² has a range of 0 to 1. While an R² of 1 indicates a perfect fit, an R² of 0 indicated a very poor fit. Furthermore, when deciding if the R² is acceptable, it depends on the context:</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High R²: Generally, indicates a model that fits the data well. However, an excessively high R² (close to 1) could also indicate overfitting, especially if the model has a large number of predictors.</a:t>
            </a:r>
          </a:p>
          <a:p>
            <a:pPr defTabSz="914400" eaLnBrk="0" fontAlgn="base" hangingPunct="0">
              <a:spcBef>
                <a:spcPct val="0"/>
              </a:spcBef>
              <a:spcAft>
                <a:spcPct val="0"/>
              </a:spcAft>
              <a:buClr>
                <a:srgbClr val="FF6600"/>
              </a:buClr>
              <a:buSzTx/>
            </a:pPr>
            <a:r>
              <a:rPr kumimoji="0" lang="en-US" altLang="en-US" sz="1800" b="0" i="0" u="none" strike="noStrike" cap="none" normalizeH="0" baseline="0" dirty="0">
                <a:ln>
                  <a:noFill/>
                </a:ln>
                <a:solidFill>
                  <a:schemeClr val="tx1"/>
                </a:solidFill>
                <a:effectLst/>
                <a:latin typeface="Arial" panose="020B0604020202020204" pitchFamily="34" charset="0"/>
              </a:rPr>
              <a:t>Low R²: Indicates that the model does not explain much of the variance in the dependent variable. However, what constitutes a "low" R² can depend on the context and the field of study. For instance, in social sciences an R² value around 0.3 might be considered acceptable while in physical sciences, an R² value below 0.9 might be considered poor.</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CAAE4DFC-C84D-BFCF-0546-32D424325EB7}"/>
              </a:ext>
            </a:extLst>
          </p:cNvPr>
          <p:cNvPicPr>
            <a:picLocks noChangeAspect="1"/>
          </p:cNvPicPr>
          <p:nvPr/>
        </p:nvPicPr>
        <p:blipFill>
          <a:blip r:embed="rId2"/>
          <a:stretch>
            <a:fillRect/>
          </a:stretch>
        </p:blipFill>
        <p:spPr>
          <a:xfrm>
            <a:off x="1089082" y="4288731"/>
            <a:ext cx="3848128" cy="2105040"/>
          </a:xfrm>
          <a:prstGeom prst="rect">
            <a:avLst/>
          </a:prstGeom>
        </p:spPr>
      </p:pic>
      <p:sp>
        <p:nvSpPr>
          <p:cNvPr id="13" name="TextBox 12">
            <a:extLst>
              <a:ext uri="{FF2B5EF4-FFF2-40B4-BE49-F238E27FC236}">
                <a16:creationId xmlns:a16="http://schemas.microsoft.com/office/drawing/2014/main" id="{DB51BBDE-C6A4-CD94-5358-D52ED01A1281}"/>
              </a:ext>
            </a:extLst>
          </p:cNvPr>
          <p:cNvSpPr txBox="1"/>
          <p:nvPr/>
        </p:nvSpPr>
        <p:spPr>
          <a:xfrm>
            <a:off x="982462" y="6488668"/>
            <a:ext cx="4061368" cy="369332"/>
          </a:xfrm>
          <a:prstGeom prst="rect">
            <a:avLst/>
          </a:prstGeom>
          <a:noFill/>
        </p:spPr>
        <p:txBody>
          <a:bodyPr wrap="none" rtlCol="0">
            <a:spAutoFit/>
          </a:bodyPr>
          <a:lstStyle/>
          <a:p>
            <a:r>
              <a:rPr lang="en-US" dirty="0"/>
              <a:t>Video on correlation coefficient: </a:t>
            </a:r>
            <a:r>
              <a:rPr lang="en-US" dirty="0">
                <a:hlinkClick r:id="rId3"/>
              </a:rPr>
              <a:t>Link</a:t>
            </a:r>
            <a:endParaRPr lang="en-US" dirty="0"/>
          </a:p>
        </p:txBody>
      </p:sp>
      <p:pic>
        <p:nvPicPr>
          <p:cNvPr id="9226" name="Picture 10" descr="Discovery Learning Clipart | Free Images at Clker.com - vector clip art  online, royalty free &amp; public domain">
            <a:extLst>
              <a:ext uri="{FF2B5EF4-FFF2-40B4-BE49-F238E27FC236}">
                <a16:creationId xmlns:a16="http://schemas.microsoft.com/office/drawing/2014/main" id="{466FDD9B-659F-ED73-07E8-B75C643B89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4202" y="4428319"/>
            <a:ext cx="1494164" cy="18258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Pencil Clipart Images – Browse 74,108 Stock Photos, Vectors, and Video |  Adobe Stock">
            <a:extLst>
              <a:ext uri="{FF2B5EF4-FFF2-40B4-BE49-F238E27FC236}">
                <a16:creationId xmlns:a16="http://schemas.microsoft.com/office/drawing/2014/main" id="{E146642C-DB65-7C3D-1FFB-4E67D70DA0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0800" y="533047"/>
            <a:ext cx="3880969" cy="101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1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300817" y="584499"/>
            <a:ext cx="9671522" cy="1320800"/>
          </a:xfrm>
        </p:spPr>
        <p:txBody>
          <a:bodyPr>
            <a:normAutofit/>
          </a:bodyPr>
          <a:lstStyle/>
          <a:p>
            <a:r>
              <a:rPr lang="en-US" sz="3200" b="1" dirty="0">
                <a:solidFill>
                  <a:srgbClr val="005496"/>
                </a:solidFill>
                <a:cs typeface="Calibri"/>
              </a:rPr>
              <a:t>Final Project – Evaluating and Refining Your Model – Example AI Tool</a:t>
            </a:r>
            <a:endParaRPr lang="en-US" dirty="0">
              <a:cs typeface="Calibri"/>
            </a:endParaRPr>
          </a:p>
        </p:txBody>
      </p:sp>
      <p:sp>
        <p:nvSpPr>
          <p:cNvPr id="3" name="Content Placeholder 2">
            <a:extLst>
              <a:ext uri="{FF2B5EF4-FFF2-40B4-BE49-F238E27FC236}">
                <a16:creationId xmlns:a16="http://schemas.microsoft.com/office/drawing/2014/main" id="{92606251-8F82-D63F-5ABF-E4C9C1C9C1EA}"/>
              </a:ext>
            </a:extLst>
          </p:cNvPr>
          <p:cNvSpPr>
            <a:spLocks noGrp="1"/>
          </p:cNvSpPr>
          <p:nvPr>
            <p:ph idx="1"/>
          </p:nvPr>
        </p:nvSpPr>
        <p:spPr>
          <a:xfrm>
            <a:off x="1683373" y="1711360"/>
            <a:ext cx="6905764" cy="1268411"/>
          </a:xfrm>
        </p:spPr>
        <p:txBody>
          <a:bodyPr>
            <a:normAutofit/>
          </a:bodyPr>
          <a:lstStyle/>
          <a:p>
            <a:pPr marL="0" indent="0" algn="ctr">
              <a:buNone/>
            </a:pPr>
            <a:r>
              <a:rPr lang="en-US" sz="1800" b="1" dirty="0">
                <a:solidFill>
                  <a:srgbClr val="FF6600"/>
                </a:solidFill>
                <a:effectLst/>
                <a:latin typeface="Aptos" panose="020B0004020202020204" pitchFamily="34" charset="0"/>
                <a:ea typeface="Times New Roman" panose="02020603050405020304" pitchFamily="18" charset="0"/>
                <a:cs typeface="Arial" panose="020B0604020202020204" pitchFamily="34" charset="0"/>
              </a:rPr>
              <a:t>Please copy over the files for Section 08 from the MATLAB Drive</a:t>
            </a:r>
            <a:r>
              <a:rPr lang="en-US" b="1" dirty="0">
                <a:solidFill>
                  <a:srgbClr val="FF6600"/>
                </a:solidFill>
                <a:latin typeface="Aptos" panose="020B0004020202020204" pitchFamily="34" charset="0"/>
                <a:ea typeface="Times New Roman" panose="02020603050405020304" pitchFamily="18" charset="0"/>
                <a:cs typeface="Arial" panose="020B0604020202020204" pitchFamily="34" charset="0"/>
              </a:rPr>
              <a:t>.</a:t>
            </a:r>
            <a:endParaRPr lang="en-US" sz="2800" dirty="0">
              <a:solidFill>
                <a:srgbClr val="FF6600"/>
              </a:solidFill>
            </a:endParaRPr>
          </a:p>
        </p:txBody>
      </p:sp>
      <p:sp>
        <p:nvSpPr>
          <p:cNvPr id="9" name="TextBox 8">
            <a:extLst>
              <a:ext uri="{FF2B5EF4-FFF2-40B4-BE49-F238E27FC236}">
                <a16:creationId xmlns:a16="http://schemas.microsoft.com/office/drawing/2014/main" id="{11FD371A-A358-3F7F-999B-78E54424BAD0}"/>
              </a:ext>
            </a:extLst>
          </p:cNvPr>
          <p:cNvSpPr txBox="1"/>
          <p:nvPr/>
        </p:nvSpPr>
        <p:spPr>
          <a:xfrm>
            <a:off x="461634" y="6171901"/>
            <a:ext cx="8781130" cy="394788"/>
          </a:xfrm>
          <a:prstGeom prst="rect">
            <a:avLst/>
          </a:prstGeom>
          <a:noFill/>
        </p:spPr>
        <p:txBody>
          <a:bodyPr wrap="square" rtlCol="0">
            <a:spAutoFit/>
          </a:bodyPr>
          <a:lstStyle/>
          <a:p>
            <a:pPr marL="0" marR="0" algn="ctr">
              <a:lnSpc>
                <a:spcPct val="116000"/>
              </a:lnSpc>
              <a:spcBef>
                <a:spcPts val="450"/>
              </a:spcBef>
              <a:spcAft>
                <a:spcPts val="450"/>
              </a:spcAft>
            </a:pPr>
            <a:r>
              <a:rPr lang="en-US" sz="1800" b="1" u="sng" dirty="0">
                <a:solidFill>
                  <a:srgbClr val="0070C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MATLAB files for this section can be found at this link.</a:t>
            </a:r>
            <a:endParaRPr lang="en-US" sz="1800" b="1" dirty="0">
              <a:solidFill>
                <a:srgbClr val="0070C0"/>
              </a:solidFill>
              <a:effectLst/>
              <a:highlight>
                <a:srgbClr val="FFFFFF"/>
              </a:highligh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5" name="Picture 4" descr="A screenshot of a computer program&#10;&#10;Description automatically generated">
            <a:extLst>
              <a:ext uri="{FF2B5EF4-FFF2-40B4-BE49-F238E27FC236}">
                <a16:creationId xmlns:a16="http://schemas.microsoft.com/office/drawing/2014/main" id="{83B13106-C93C-4BFC-854B-21F00E41A952}"/>
              </a:ext>
            </a:extLst>
          </p:cNvPr>
          <p:cNvPicPr>
            <a:picLocks noChangeAspect="1"/>
          </p:cNvPicPr>
          <p:nvPr/>
        </p:nvPicPr>
        <p:blipFill>
          <a:blip r:embed="rId4"/>
          <a:stretch>
            <a:fillRect/>
          </a:stretch>
        </p:blipFill>
        <p:spPr>
          <a:xfrm>
            <a:off x="1137708" y="2228850"/>
            <a:ext cx="7994650" cy="3822700"/>
          </a:xfrm>
          <a:prstGeom prst="rect">
            <a:avLst/>
          </a:prstGeom>
        </p:spPr>
      </p:pic>
    </p:spTree>
    <p:extLst>
      <p:ext uri="{BB962C8B-B14F-4D97-AF65-F5344CB8AC3E}">
        <p14:creationId xmlns:p14="http://schemas.microsoft.com/office/powerpoint/2010/main" val="39248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86B4-3A9C-D334-B4D4-83DABDBA0155}"/>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CB6670F1-A5C0-160A-4EE5-F68C0586618B}"/>
              </a:ext>
            </a:extLst>
          </p:cNvPr>
          <p:cNvSpPr>
            <a:spLocks noGrp="1"/>
          </p:cNvSpPr>
          <p:nvPr>
            <p:ph idx="1"/>
          </p:nvPr>
        </p:nvSpPr>
        <p:spPr/>
        <p:txBody>
          <a:bodyPr/>
          <a:lstStyle/>
          <a:p>
            <a:pPr marL="0" indent="0">
              <a:buNone/>
            </a:pPr>
            <a:r>
              <a:rPr lang="en-US" b="1" dirty="0"/>
              <a:t>Continuing the FIFA 23 Example</a:t>
            </a:r>
          </a:p>
          <a:p>
            <a:pPr marL="0" indent="0">
              <a:buNone/>
            </a:pPr>
            <a:r>
              <a:rPr lang="en-US" dirty="0"/>
              <a:t>Let’s use the code from Section 7 so we can continue our FIFA example. In the code block below, we will quickly go through the steps introduced in Section 7 and introduce two new steps. Steps 1, 3, and 5 do not require coding, so they do not appear in the following slides. </a:t>
            </a:r>
          </a:p>
        </p:txBody>
      </p:sp>
      <p:sp>
        <p:nvSpPr>
          <p:cNvPr id="4" name="TextBox 3">
            <a:extLst>
              <a:ext uri="{FF2B5EF4-FFF2-40B4-BE49-F238E27FC236}">
                <a16:creationId xmlns:a16="http://schemas.microsoft.com/office/drawing/2014/main" id="{82B55F1A-29D5-55E0-4A3C-6145631067F1}"/>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Step 2: Import Data</a:t>
            </a:r>
          </a:p>
        </p:txBody>
      </p:sp>
      <p:pic>
        <p:nvPicPr>
          <p:cNvPr id="7" name="Picture 6">
            <a:extLst>
              <a:ext uri="{FF2B5EF4-FFF2-40B4-BE49-F238E27FC236}">
                <a16:creationId xmlns:a16="http://schemas.microsoft.com/office/drawing/2014/main" id="{5C28875B-055A-1A3E-C31C-3E81CE9E8AD8}"/>
              </a:ext>
            </a:extLst>
          </p:cNvPr>
          <p:cNvPicPr>
            <a:picLocks noChangeAspect="1"/>
          </p:cNvPicPr>
          <p:nvPr/>
        </p:nvPicPr>
        <p:blipFill>
          <a:blip r:embed="rId2"/>
          <a:stretch>
            <a:fillRect/>
          </a:stretch>
        </p:blipFill>
        <p:spPr>
          <a:xfrm>
            <a:off x="776487" y="4270714"/>
            <a:ext cx="10609321" cy="1236787"/>
          </a:xfrm>
          <a:prstGeom prst="rect">
            <a:avLst/>
          </a:prstGeom>
        </p:spPr>
      </p:pic>
      <p:cxnSp>
        <p:nvCxnSpPr>
          <p:cNvPr id="8" name="Straight Arrow Connector 7">
            <a:extLst>
              <a:ext uri="{FF2B5EF4-FFF2-40B4-BE49-F238E27FC236}">
                <a16:creationId xmlns:a16="http://schemas.microsoft.com/office/drawing/2014/main" id="{DB8629CF-32C8-CC5A-56DE-4B590E14C88C}"/>
              </a:ext>
            </a:extLst>
          </p:cNvPr>
          <p:cNvCxnSpPr>
            <a:cxnSpLocks/>
          </p:cNvCxnSpPr>
          <p:nvPr/>
        </p:nvCxnSpPr>
        <p:spPr>
          <a:xfrm flipH="1" flipV="1">
            <a:off x="2602523" y="5310554"/>
            <a:ext cx="2609557" cy="960997"/>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16EE02-F06C-E995-3E65-31524EB0DCA6}"/>
              </a:ext>
            </a:extLst>
          </p:cNvPr>
          <p:cNvSpPr txBox="1"/>
          <p:nvPr/>
        </p:nvSpPr>
        <p:spPr>
          <a:xfrm>
            <a:off x="5338689" y="6026582"/>
            <a:ext cx="2940148" cy="523220"/>
          </a:xfrm>
          <a:prstGeom prst="rect">
            <a:avLst/>
          </a:prstGeom>
          <a:noFill/>
        </p:spPr>
        <p:txBody>
          <a:bodyPr wrap="square" rtlCol="0">
            <a:spAutoFit/>
          </a:bodyPr>
          <a:lstStyle/>
          <a:p>
            <a:r>
              <a:rPr lang="en-US" sz="1400" dirty="0"/>
              <a:t>To import data into our MATLAB, we must use the readtable().</a:t>
            </a:r>
          </a:p>
        </p:txBody>
      </p:sp>
      <p:pic>
        <p:nvPicPr>
          <p:cNvPr id="12" name="Picture 7" descr="Instructions Thought Stock Illustrations – 82 Instructions Thought Stock  Illustrations, Vectors &amp; Clipart - Dreamstime">
            <a:extLst>
              <a:ext uri="{FF2B5EF4-FFF2-40B4-BE49-F238E27FC236}">
                <a16:creationId xmlns:a16="http://schemas.microsoft.com/office/drawing/2014/main" id="{16CBCF6D-3F41-4E05-F6A1-1C00CDA147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98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F3DDF-86EB-FD67-4460-33EC4AC5B56D}"/>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4" name="TextBox 3">
            <a:extLst>
              <a:ext uri="{FF2B5EF4-FFF2-40B4-BE49-F238E27FC236}">
                <a16:creationId xmlns:a16="http://schemas.microsoft.com/office/drawing/2014/main" id="{FF489175-8126-66FB-C3E4-E3C94BA25CA5}"/>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Step 4: Splitting Data into Training and Testing Sets</a:t>
            </a:r>
          </a:p>
        </p:txBody>
      </p:sp>
      <p:pic>
        <p:nvPicPr>
          <p:cNvPr id="6" name="Picture 5">
            <a:extLst>
              <a:ext uri="{FF2B5EF4-FFF2-40B4-BE49-F238E27FC236}">
                <a16:creationId xmlns:a16="http://schemas.microsoft.com/office/drawing/2014/main" id="{49574824-6FA9-3321-5551-19A276856975}"/>
              </a:ext>
            </a:extLst>
          </p:cNvPr>
          <p:cNvPicPr>
            <a:picLocks noChangeAspect="1"/>
          </p:cNvPicPr>
          <p:nvPr/>
        </p:nvPicPr>
        <p:blipFill>
          <a:blip r:embed="rId2"/>
          <a:stretch>
            <a:fillRect/>
          </a:stretch>
        </p:blipFill>
        <p:spPr>
          <a:xfrm>
            <a:off x="561820" y="2501248"/>
            <a:ext cx="9706733" cy="2169225"/>
          </a:xfrm>
          <a:prstGeom prst="rect">
            <a:avLst/>
          </a:prstGeom>
        </p:spPr>
      </p:pic>
      <p:cxnSp>
        <p:nvCxnSpPr>
          <p:cNvPr id="7" name="Straight Arrow Connector 6">
            <a:extLst>
              <a:ext uri="{FF2B5EF4-FFF2-40B4-BE49-F238E27FC236}">
                <a16:creationId xmlns:a16="http://schemas.microsoft.com/office/drawing/2014/main" id="{FE1288C4-7100-7A6C-BA60-C531B69C2B67}"/>
              </a:ext>
            </a:extLst>
          </p:cNvPr>
          <p:cNvCxnSpPr>
            <a:cxnSpLocks/>
          </p:cNvCxnSpPr>
          <p:nvPr/>
        </p:nvCxnSpPr>
        <p:spPr>
          <a:xfrm flipH="1" flipV="1">
            <a:off x="5352757" y="3585860"/>
            <a:ext cx="3137095" cy="500805"/>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09E27E6-E907-5C39-A249-B3A278C6A19B}"/>
              </a:ext>
            </a:extLst>
          </p:cNvPr>
          <p:cNvCxnSpPr>
            <a:cxnSpLocks/>
          </p:cNvCxnSpPr>
          <p:nvPr/>
        </p:nvCxnSpPr>
        <p:spPr>
          <a:xfrm flipH="1" flipV="1">
            <a:off x="4506351" y="4562621"/>
            <a:ext cx="2609557" cy="960997"/>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BE8809C-589F-0ABC-9764-975210DC8711}"/>
              </a:ext>
            </a:extLst>
          </p:cNvPr>
          <p:cNvCxnSpPr>
            <a:cxnSpLocks/>
          </p:cNvCxnSpPr>
          <p:nvPr/>
        </p:nvCxnSpPr>
        <p:spPr>
          <a:xfrm flipH="1" flipV="1">
            <a:off x="9118209" y="2948501"/>
            <a:ext cx="876886" cy="5247"/>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6214CC-9453-8C7B-2DA9-B2410D0EB6DE}"/>
              </a:ext>
            </a:extLst>
          </p:cNvPr>
          <p:cNvSpPr txBox="1"/>
          <p:nvPr/>
        </p:nvSpPr>
        <p:spPr>
          <a:xfrm>
            <a:off x="10039522" y="2846264"/>
            <a:ext cx="2236764" cy="738664"/>
          </a:xfrm>
          <a:prstGeom prst="rect">
            <a:avLst/>
          </a:prstGeom>
          <a:noFill/>
        </p:spPr>
        <p:txBody>
          <a:bodyPr wrap="square" rtlCol="0">
            <a:spAutoFit/>
          </a:bodyPr>
          <a:lstStyle/>
          <a:p>
            <a:r>
              <a:rPr lang="en-US" sz="1400" dirty="0"/>
              <a:t>Function used to clean data by removing missing information.</a:t>
            </a:r>
          </a:p>
        </p:txBody>
      </p:sp>
      <p:sp>
        <p:nvSpPr>
          <p:cNvPr id="15" name="TextBox 14">
            <a:extLst>
              <a:ext uri="{FF2B5EF4-FFF2-40B4-BE49-F238E27FC236}">
                <a16:creationId xmlns:a16="http://schemas.microsoft.com/office/drawing/2014/main" id="{05830D70-F72B-0813-06DE-CEB7D50C1191}"/>
              </a:ext>
            </a:extLst>
          </p:cNvPr>
          <p:cNvSpPr txBox="1"/>
          <p:nvPr/>
        </p:nvSpPr>
        <p:spPr>
          <a:xfrm>
            <a:off x="8539114" y="3904252"/>
            <a:ext cx="2982325" cy="738664"/>
          </a:xfrm>
          <a:prstGeom prst="rect">
            <a:avLst/>
          </a:prstGeom>
          <a:noFill/>
        </p:spPr>
        <p:txBody>
          <a:bodyPr wrap="square" rtlCol="0">
            <a:spAutoFit/>
          </a:bodyPr>
          <a:lstStyle/>
          <a:p>
            <a:r>
              <a:rPr lang="en-US" sz="1400" dirty="0"/>
              <a:t>This creates two datasets: one for training the model and the other for validating the model.</a:t>
            </a:r>
          </a:p>
        </p:txBody>
      </p:sp>
      <p:sp>
        <p:nvSpPr>
          <p:cNvPr id="16" name="TextBox 15">
            <a:extLst>
              <a:ext uri="{FF2B5EF4-FFF2-40B4-BE49-F238E27FC236}">
                <a16:creationId xmlns:a16="http://schemas.microsoft.com/office/drawing/2014/main" id="{7AD15DB9-492D-3561-BFC2-CC519C7826A6}"/>
              </a:ext>
            </a:extLst>
          </p:cNvPr>
          <p:cNvSpPr txBox="1"/>
          <p:nvPr/>
        </p:nvSpPr>
        <p:spPr>
          <a:xfrm>
            <a:off x="7144868" y="5307256"/>
            <a:ext cx="3187851" cy="523220"/>
          </a:xfrm>
          <a:prstGeom prst="rect">
            <a:avLst/>
          </a:prstGeom>
          <a:noFill/>
        </p:spPr>
        <p:txBody>
          <a:bodyPr wrap="square" rtlCol="0">
            <a:spAutoFit/>
          </a:bodyPr>
          <a:lstStyle/>
          <a:p>
            <a:r>
              <a:rPr lang="en-US" sz="1400" dirty="0"/>
              <a:t>Saves cleaned data into the two variables: trainData and testData.</a:t>
            </a:r>
          </a:p>
        </p:txBody>
      </p:sp>
      <p:pic>
        <p:nvPicPr>
          <p:cNvPr id="20" name="Picture 7" descr="Instructions Thought Stock Illustrations – 82 Instructions Thought Stock  Illustrations, Vectors &amp; Clipart - Dreamstime">
            <a:extLst>
              <a:ext uri="{FF2B5EF4-FFF2-40B4-BE49-F238E27FC236}">
                <a16:creationId xmlns:a16="http://schemas.microsoft.com/office/drawing/2014/main" id="{6B8DFB43-A085-ED4A-99E3-EF2288B37E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14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2CF2-646C-103B-3942-FEB3548C9899}"/>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6E67E76A-55A6-28F7-35E1-5C8BEB16914F}"/>
              </a:ext>
            </a:extLst>
          </p:cNvPr>
          <p:cNvSpPr>
            <a:spLocks noGrp="1"/>
          </p:cNvSpPr>
          <p:nvPr>
            <p:ph idx="1"/>
          </p:nvPr>
        </p:nvSpPr>
        <p:spPr>
          <a:xfrm>
            <a:off x="677334" y="2799471"/>
            <a:ext cx="8596668" cy="629529"/>
          </a:xfrm>
        </p:spPr>
        <p:txBody>
          <a:bodyPr/>
          <a:lstStyle/>
          <a:p>
            <a:pPr marL="0" indent="0">
              <a:buNone/>
            </a:pPr>
            <a:r>
              <a:rPr lang="en-US" dirty="0"/>
              <a:t>Expected Output:</a:t>
            </a:r>
          </a:p>
        </p:txBody>
      </p:sp>
      <p:sp>
        <p:nvSpPr>
          <p:cNvPr id="4" name="TextBox 3">
            <a:extLst>
              <a:ext uri="{FF2B5EF4-FFF2-40B4-BE49-F238E27FC236}">
                <a16:creationId xmlns:a16="http://schemas.microsoft.com/office/drawing/2014/main" id="{BC602D5C-BCB9-4094-4A50-2B2626D4D73A}"/>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Step 6: Fitting a Model to Your Data</a:t>
            </a:r>
          </a:p>
        </p:txBody>
      </p:sp>
      <p:pic>
        <p:nvPicPr>
          <p:cNvPr id="6" name="Picture 5">
            <a:extLst>
              <a:ext uri="{FF2B5EF4-FFF2-40B4-BE49-F238E27FC236}">
                <a16:creationId xmlns:a16="http://schemas.microsoft.com/office/drawing/2014/main" id="{8FE3C9A4-CBEA-1376-E806-DC76AB72FB88}"/>
              </a:ext>
            </a:extLst>
          </p:cNvPr>
          <p:cNvPicPr>
            <a:picLocks noChangeAspect="1"/>
          </p:cNvPicPr>
          <p:nvPr/>
        </p:nvPicPr>
        <p:blipFill>
          <a:blip r:embed="rId2"/>
          <a:stretch>
            <a:fillRect/>
          </a:stretch>
        </p:blipFill>
        <p:spPr>
          <a:xfrm>
            <a:off x="752636" y="1625181"/>
            <a:ext cx="8587736" cy="990894"/>
          </a:xfrm>
          <a:prstGeom prst="rect">
            <a:avLst/>
          </a:prstGeom>
        </p:spPr>
      </p:pic>
      <p:pic>
        <p:nvPicPr>
          <p:cNvPr id="10" name="Picture 9">
            <a:extLst>
              <a:ext uri="{FF2B5EF4-FFF2-40B4-BE49-F238E27FC236}">
                <a16:creationId xmlns:a16="http://schemas.microsoft.com/office/drawing/2014/main" id="{9C40B442-BAAB-F9FF-5B5B-9347F6C28DEC}"/>
              </a:ext>
            </a:extLst>
          </p:cNvPr>
          <p:cNvPicPr>
            <a:picLocks noChangeAspect="1"/>
          </p:cNvPicPr>
          <p:nvPr/>
        </p:nvPicPr>
        <p:blipFill>
          <a:blip r:embed="rId3"/>
          <a:stretch>
            <a:fillRect/>
          </a:stretch>
        </p:blipFill>
        <p:spPr>
          <a:xfrm>
            <a:off x="571413" y="3207209"/>
            <a:ext cx="6413196" cy="3544133"/>
          </a:xfrm>
          <a:prstGeom prst="rect">
            <a:avLst/>
          </a:prstGeom>
        </p:spPr>
      </p:pic>
      <p:cxnSp>
        <p:nvCxnSpPr>
          <p:cNvPr id="11" name="Straight Arrow Connector 10">
            <a:extLst>
              <a:ext uri="{FF2B5EF4-FFF2-40B4-BE49-F238E27FC236}">
                <a16:creationId xmlns:a16="http://schemas.microsoft.com/office/drawing/2014/main" id="{772CF82B-96B7-D9C4-9B6D-9A8FBD051AB2}"/>
              </a:ext>
            </a:extLst>
          </p:cNvPr>
          <p:cNvCxnSpPr>
            <a:cxnSpLocks/>
          </p:cNvCxnSpPr>
          <p:nvPr/>
        </p:nvCxnSpPr>
        <p:spPr>
          <a:xfrm flipH="1" flipV="1">
            <a:off x="6239022" y="5086429"/>
            <a:ext cx="2370406" cy="32436"/>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0F8D77-8857-E6AF-0AEC-53EECADD137D}"/>
              </a:ext>
            </a:extLst>
          </p:cNvPr>
          <p:cNvCxnSpPr>
            <a:cxnSpLocks/>
          </p:cNvCxnSpPr>
          <p:nvPr/>
        </p:nvCxnSpPr>
        <p:spPr>
          <a:xfrm flipH="1">
            <a:off x="5289452" y="6471874"/>
            <a:ext cx="2468880"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B33B5C1-72DB-C08C-69A4-501C269E879A}"/>
              </a:ext>
            </a:extLst>
          </p:cNvPr>
          <p:cNvSpPr txBox="1"/>
          <p:nvPr/>
        </p:nvSpPr>
        <p:spPr>
          <a:xfrm>
            <a:off x="7424225" y="2826328"/>
            <a:ext cx="2507854" cy="738664"/>
          </a:xfrm>
          <a:prstGeom prst="rect">
            <a:avLst/>
          </a:prstGeom>
          <a:noFill/>
        </p:spPr>
        <p:txBody>
          <a:bodyPr wrap="square" rtlCol="0">
            <a:spAutoFit/>
          </a:bodyPr>
          <a:lstStyle/>
          <a:p>
            <a:r>
              <a:rPr lang="en-US" sz="1400" dirty="0"/>
              <a:t>This function used to fit a based on certain variables/characteristics.</a:t>
            </a:r>
          </a:p>
        </p:txBody>
      </p:sp>
      <p:cxnSp>
        <p:nvCxnSpPr>
          <p:cNvPr id="16" name="Straight Arrow Connector 15">
            <a:extLst>
              <a:ext uri="{FF2B5EF4-FFF2-40B4-BE49-F238E27FC236}">
                <a16:creationId xmlns:a16="http://schemas.microsoft.com/office/drawing/2014/main" id="{CFA6E970-22C6-4939-50A0-6A9A97128DF3}"/>
              </a:ext>
            </a:extLst>
          </p:cNvPr>
          <p:cNvCxnSpPr>
            <a:cxnSpLocks/>
          </p:cNvCxnSpPr>
          <p:nvPr/>
        </p:nvCxnSpPr>
        <p:spPr>
          <a:xfrm flipH="1" flipV="1">
            <a:off x="4842072" y="2625727"/>
            <a:ext cx="2507855" cy="390149"/>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43DFEF-F572-5059-2C56-0032831F7416}"/>
              </a:ext>
            </a:extLst>
          </p:cNvPr>
          <p:cNvSpPr txBox="1"/>
          <p:nvPr/>
        </p:nvSpPr>
        <p:spPr>
          <a:xfrm>
            <a:off x="8636987" y="4847553"/>
            <a:ext cx="2926655" cy="738664"/>
          </a:xfrm>
          <a:prstGeom prst="rect">
            <a:avLst/>
          </a:prstGeom>
          <a:noFill/>
        </p:spPr>
        <p:txBody>
          <a:bodyPr wrap="square" rtlCol="0">
            <a:spAutoFit/>
          </a:bodyPr>
          <a:lstStyle/>
          <a:p>
            <a:r>
              <a:rPr lang="en-US" sz="1400" dirty="0"/>
              <a:t>Test statistics calculated from data involving defending, dribbling, passing, and shooting.</a:t>
            </a:r>
          </a:p>
        </p:txBody>
      </p:sp>
      <p:sp>
        <p:nvSpPr>
          <p:cNvPr id="22" name="TextBox 21">
            <a:extLst>
              <a:ext uri="{FF2B5EF4-FFF2-40B4-BE49-F238E27FC236}">
                <a16:creationId xmlns:a16="http://schemas.microsoft.com/office/drawing/2014/main" id="{E2D128F0-CBF3-308B-0E25-A01D196DB7B9}"/>
              </a:ext>
            </a:extLst>
          </p:cNvPr>
          <p:cNvSpPr txBox="1"/>
          <p:nvPr/>
        </p:nvSpPr>
        <p:spPr>
          <a:xfrm>
            <a:off x="7842259" y="6024392"/>
            <a:ext cx="3906705" cy="738664"/>
          </a:xfrm>
          <a:prstGeom prst="rect">
            <a:avLst/>
          </a:prstGeom>
          <a:noFill/>
        </p:spPr>
        <p:txBody>
          <a:bodyPr wrap="square" rtlCol="0">
            <a:spAutoFit/>
          </a:bodyPr>
          <a:lstStyle/>
          <a:p>
            <a:r>
              <a:rPr lang="en-US" sz="1400" dirty="0"/>
              <a:t>More information calculated from the fitted model: including number of observations, degrees of freedom, and R-squared.</a:t>
            </a:r>
          </a:p>
        </p:txBody>
      </p:sp>
      <p:pic>
        <p:nvPicPr>
          <p:cNvPr id="26" name="Picture 7" descr="Instructions Thought Stock Illustrations – 82 Instructions Thought Stock  Illustrations, Vectors &amp; Clipart - Dreamstime">
            <a:extLst>
              <a:ext uri="{FF2B5EF4-FFF2-40B4-BE49-F238E27FC236}">
                <a16:creationId xmlns:a16="http://schemas.microsoft.com/office/drawing/2014/main" id="{6C1F736B-D726-605B-18D6-2039D828D2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008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783B-66AE-F2CC-E799-947A126A527F}"/>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96B4CDBC-0F42-A907-5C40-45109C2E20FA}"/>
              </a:ext>
            </a:extLst>
          </p:cNvPr>
          <p:cNvSpPr>
            <a:spLocks noGrp="1"/>
          </p:cNvSpPr>
          <p:nvPr>
            <p:ph idx="1"/>
          </p:nvPr>
        </p:nvSpPr>
        <p:spPr/>
        <p:txBody>
          <a:bodyPr/>
          <a:lstStyle/>
          <a:p>
            <a:pPr marL="0" indent="0">
              <a:buNone/>
            </a:pPr>
            <a:r>
              <a:rPr lang="en-US" dirty="0"/>
              <a:t>Now, let's create our response and predictor variables from the testData made using the </a:t>
            </a:r>
            <a:r>
              <a:rPr lang="en-US" dirty="0" err="1"/>
              <a:t>cvpartition</a:t>
            </a:r>
            <a:r>
              <a:rPr lang="en-US" dirty="0"/>
              <a:t> function. Recall that </a:t>
            </a:r>
            <a:r>
              <a:rPr lang="en-US" dirty="0" err="1"/>
              <a:t>cvpartition</a:t>
            </a:r>
            <a:r>
              <a:rPr lang="en-US" dirty="0"/>
              <a:t> sets aside a portion of the overall dataset to use for testing later on. Because we already know what the response variables are, this is an example of a supervised machine learning model.</a:t>
            </a:r>
          </a:p>
        </p:txBody>
      </p:sp>
      <p:sp>
        <p:nvSpPr>
          <p:cNvPr id="4" name="TextBox 3">
            <a:extLst>
              <a:ext uri="{FF2B5EF4-FFF2-40B4-BE49-F238E27FC236}">
                <a16:creationId xmlns:a16="http://schemas.microsoft.com/office/drawing/2014/main" id="{CDE8365B-968F-4861-843C-1B0EF069DFBE}"/>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Step 7: Run Model Using Your Test Dataset</a:t>
            </a:r>
          </a:p>
        </p:txBody>
      </p:sp>
      <p:pic>
        <p:nvPicPr>
          <p:cNvPr id="7" name="Picture 6">
            <a:extLst>
              <a:ext uri="{FF2B5EF4-FFF2-40B4-BE49-F238E27FC236}">
                <a16:creationId xmlns:a16="http://schemas.microsoft.com/office/drawing/2014/main" id="{4BD3E523-9EA0-4483-F5A2-6C255930BE04}"/>
              </a:ext>
            </a:extLst>
          </p:cNvPr>
          <p:cNvPicPr>
            <a:picLocks noChangeAspect="1"/>
          </p:cNvPicPr>
          <p:nvPr/>
        </p:nvPicPr>
        <p:blipFill>
          <a:blip r:embed="rId2"/>
          <a:stretch>
            <a:fillRect/>
          </a:stretch>
        </p:blipFill>
        <p:spPr>
          <a:xfrm>
            <a:off x="781929" y="4229009"/>
            <a:ext cx="9691468" cy="1324733"/>
          </a:xfrm>
          <a:prstGeom prst="rect">
            <a:avLst/>
          </a:prstGeom>
        </p:spPr>
      </p:pic>
      <p:cxnSp>
        <p:nvCxnSpPr>
          <p:cNvPr id="8" name="Straight Arrow Connector 7">
            <a:extLst>
              <a:ext uri="{FF2B5EF4-FFF2-40B4-BE49-F238E27FC236}">
                <a16:creationId xmlns:a16="http://schemas.microsoft.com/office/drawing/2014/main" id="{A143FBBD-19E1-F800-0D46-36B702EA242F}"/>
              </a:ext>
            </a:extLst>
          </p:cNvPr>
          <p:cNvCxnSpPr>
            <a:cxnSpLocks/>
          </p:cNvCxnSpPr>
          <p:nvPr/>
        </p:nvCxnSpPr>
        <p:spPr>
          <a:xfrm flipH="1" flipV="1">
            <a:off x="5445139" y="4825218"/>
            <a:ext cx="2038873" cy="1076179"/>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A1B56-6B4D-120D-C39E-8D25F3CE034D}"/>
              </a:ext>
            </a:extLst>
          </p:cNvPr>
          <p:cNvSpPr txBox="1"/>
          <p:nvPr/>
        </p:nvSpPr>
        <p:spPr>
          <a:xfrm>
            <a:off x="7678040" y="5901397"/>
            <a:ext cx="2570274" cy="523220"/>
          </a:xfrm>
          <a:prstGeom prst="rect">
            <a:avLst/>
          </a:prstGeom>
          <a:noFill/>
        </p:spPr>
        <p:txBody>
          <a:bodyPr wrap="square" rtlCol="0">
            <a:spAutoFit/>
          </a:bodyPr>
          <a:lstStyle/>
          <a:p>
            <a:r>
              <a:rPr lang="en-US" sz="1400" dirty="0"/>
              <a:t>This variable holds our predictor variables.</a:t>
            </a:r>
          </a:p>
        </p:txBody>
      </p:sp>
      <p:sp>
        <p:nvSpPr>
          <p:cNvPr id="12" name="TextBox 11">
            <a:extLst>
              <a:ext uri="{FF2B5EF4-FFF2-40B4-BE49-F238E27FC236}">
                <a16:creationId xmlns:a16="http://schemas.microsoft.com/office/drawing/2014/main" id="{81398A4A-C133-7A9A-D92D-B026639C08B9}"/>
              </a:ext>
            </a:extLst>
          </p:cNvPr>
          <p:cNvSpPr txBox="1"/>
          <p:nvPr/>
        </p:nvSpPr>
        <p:spPr>
          <a:xfrm>
            <a:off x="3471799" y="6041362"/>
            <a:ext cx="1973340" cy="523220"/>
          </a:xfrm>
          <a:prstGeom prst="rect">
            <a:avLst/>
          </a:prstGeom>
          <a:noFill/>
        </p:spPr>
        <p:txBody>
          <a:bodyPr wrap="square" rtlCol="0">
            <a:spAutoFit/>
          </a:bodyPr>
          <a:lstStyle/>
          <a:p>
            <a:r>
              <a:rPr lang="en-US" sz="1400" dirty="0"/>
              <a:t>This variable will hold the actual, true data.</a:t>
            </a:r>
          </a:p>
        </p:txBody>
      </p:sp>
      <p:cxnSp>
        <p:nvCxnSpPr>
          <p:cNvPr id="13" name="Straight Arrow Connector 12">
            <a:extLst>
              <a:ext uri="{FF2B5EF4-FFF2-40B4-BE49-F238E27FC236}">
                <a16:creationId xmlns:a16="http://schemas.microsoft.com/office/drawing/2014/main" id="{5CEE6450-A602-EBB1-883C-91A674738B53}"/>
              </a:ext>
            </a:extLst>
          </p:cNvPr>
          <p:cNvCxnSpPr>
            <a:cxnSpLocks/>
          </p:cNvCxnSpPr>
          <p:nvPr/>
        </p:nvCxnSpPr>
        <p:spPr>
          <a:xfrm flipH="1" flipV="1">
            <a:off x="3407145" y="5293400"/>
            <a:ext cx="820197" cy="55876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7" descr="Instructions Thought Stock Illustrations – 82 Instructions Thought Stock  Illustrations, Vectors &amp; Clipart - Dreamstime">
            <a:extLst>
              <a:ext uri="{FF2B5EF4-FFF2-40B4-BE49-F238E27FC236}">
                <a16:creationId xmlns:a16="http://schemas.microsoft.com/office/drawing/2014/main" id="{2FF26EB8-8754-5A3B-455A-41DF9022DF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284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FE47-3CCE-C3B9-A761-7FCA1B068C56}"/>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D41005E0-3E5F-01A8-F358-9B21575A18B5}"/>
              </a:ext>
            </a:extLst>
          </p:cNvPr>
          <p:cNvSpPr>
            <a:spLocks noGrp="1"/>
          </p:cNvSpPr>
          <p:nvPr>
            <p:ph idx="1"/>
          </p:nvPr>
        </p:nvSpPr>
        <p:spPr>
          <a:xfrm>
            <a:off x="677334" y="1751429"/>
            <a:ext cx="8596668" cy="4289934"/>
          </a:xfrm>
        </p:spPr>
        <p:txBody>
          <a:bodyPr/>
          <a:lstStyle/>
          <a:p>
            <a:pPr marL="0" indent="0">
              <a:buNone/>
            </a:pPr>
            <a:r>
              <a:rPr lang="en-US" dirty="0"/>
              <a:t>Now that we've fit the model to the data and made our testing data, it's time to make predictions using the predict function.</a:t>
            </a:r>
          </a:p>
          <a:p>
            <a:pPr>
              <a:buClr>
                <a:srgbClr val="FF6600"/>
              </a:buClr>
            </a:pPr>
            <a:r>
              <a:rPr lang="en-US" dirty="0"/>
              <a:t>Assign the predictions to a variable.</a:t>
            </a:r>
          </a:p>
          <a:p>
            <a:pPr>
              <a:buClr>
                <a:srgbClr val="FF6600"/>
              </a:buClr>
            </a:pPr>
            <a:r>
              <a:rPr lang="en-US" dirty="0"/>
              <a:t>The predict function uses two inputs:</a:t>
            </a:r>
          </a:p>
          <a:p>
            <a:pPr lvl="1">
              <a:buClr>
                <a:srgbClr val="FF6600"/>
              </a:buClr>
            </a:pPr>
            <a:r>
              <a:rPr lang="en-US" dirty="0"/>
              <a:t>The first is the model you trained</a:t>
            </a:r>
          </a:p>
          <a:p>
            <a:pPr lvl="1">
              <a:buClr>
                <a:srgbClr val="FF6600"/>
              </a:buClr>
            </a:pPr>
            <a:r>
              <a:rPr lang="en-US" dirty="0"/>
              <a:t>The second input is the predictor variables</a:t>
            </a:r>
          </a:p>
          <a:p>
            <a:pPr>
              <a:buClr>
                <a:srgbClr val="FF6600"/>
              </a:buClr>
            </a:pPr>
            <a:r>
              <a:rPr lang="en-US" dirty="0"/>
              <a:t>The output will be the predicted response variables</a:t>
            </a:r>
          </a:p>
        </p:txBody>
      </p:sp>
      <p:sp>
        <p:nvSpPr>
          <p:cNvPr id="4" name="TextBox 3">
            <a:extLst>
              <a:ext uri="{FF2B5EF4-FFF2-40B4-BE49-F238E27FC236}">
                <a16:creationId xmlns:a16="http://schemas.microsoft.com/office/drawing/2014/main" id="{F18F2979-BB1D-A8AB-F728-7C2E52CA9A2F}"/>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Step 7: Run Model Using Your Test Dataset</a:t>
            </a:r>
          </a:p>
        </p:txBody>
      </p:sp>
      <p:pic>
        <p:nvPicPr>
          <p:cNvPr id="8" name="Picture 7">
            <a:extLst>
              <a:ext uri="{FF2B5EF4-FFF2-40B4-BE49-F238E27FC236}">
                <a16:creationId xmlns:a16="http://schemas.microsoft.com/office/drawing/2014/main" id="{5C7A72E0-C483-35A1-9344-CB9A5DB1E624}"/>
              </a:ext>
            </a:extLst>
          </p:cNvPr>
          <p:cNvPicPr>
            <a:picLocks noChangeAspect="1"/>
          </p:cNvPicPr>
          <p:nvPr/>
        </p:nvPicPr>
        <p:blipFill>
          <a:blip r:embed="rId3"/>
          <a:stretch>
            <a:fillRect/>
          </a:stretch>
        </p:blipFill>
        <p:spPr>
          <a:xfrm>
            <a:off x="844202" y="4651351"/>
            <a:ext cx="10503595" cy="698022"/>
          </a:xfrm>
          <a:prstGeom prst="rect">
            <a:avLst/>
          </a:prstGeom>
        </p:spPr>
      </p:pic>
      <p:cxnSp>
        <p:nvCxnSpPr>
          <p:cNvPr id="9" name="Straight Arrow Connector 8">
            <a:extLst>
              <a:ext uri="{FF2B5EF4-FFF2-40B4-BE49-F238E27FC236}">
                <a16:creationId xmlns:a16="http://schemas.microsoft.com/office/drawing/2014/main" id="{E7305995-BF1E-0A63-B7BE-6C2FC184C629}"/>
              </a:ext>
            </a:extLst>
          </p:cNvPr>
          <p:cNvCxnSpPr>
            <a:cxnSpLocks/>
          </p:cNvCxnSpPr>
          <p:nvPr/>
        </p:nvCxnSpPr>
        <p:spPr>
          <a:xfrm flipH="1" flipV="1">
            <a:off x="3407145" y="5293400"/>
            <a:ext cx="820197" cy="55876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DE1E76-576B-307C-BEC8-23B81191AF28}"/>
              </a:ext>
            </a:extLst>
          </p:cNvPr>
          <p:cNvSpPr txBox="1"/>
          <p:nvPr/>
        </p:nvSpPr>
        <p:spPr>
          <a:xfrm>
            <a:off x="3633578" y="5852160"/>
            <a:ext cx="2753154" cy="954107"/>
          </a:xfrm>
          <a:prstGeom prst="rect">
            <a:avLst/>
          </a:prstGeom>
          <a:noFill/>
        </p:spPr>
        <p:txBody>
          <a:bodyPr wrap="square" rtlCol="0">
            <a:spAutoFit/>
          </a:bodyPr>
          <a:lstStyle/>
          <a:p>
            <a:r>
              <a:rPr lang="en-US" sz="1400" dirty="0"/>
              <a:t>This variable will create predictions based on the trained model from the test dataset.</a:t>
            </a:r>
          </a:p>
        </p:txBody>
      </p:sp>
      <p:pic>
        <p:nvPicPr>
          <p:cNvPr id="12" name="Picture 7" descr="Instructions Thought Stock Illustrations – 82 Instructions Thought Stock  Illustrations, Vectors &amp; Clipart - Dreamstime">
            <a:extLst>
              <a:ext uri="{FF2B5EF4-FFF2-40B4-BE49-F238E27FC236}">
                <a16:creationId xmlns:a16="http://schemas.microsoft.com/office/drawing/2014/main" id="{003B2AB0-23A0-0DAD-0176-5B703F1CDB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2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EE9D-5ACA-9081-CB34-49F7B84A0A1D}"/>
              </a:ext>
            </a:extLst>
          </p:cNvPr>
          <p:cNvSpPr>
            <a:spLocks noGrp="1"/>
          </p:cNvSpPr>
          <p:nvPr>
            <p:ph type="title"/>
          </p:nvPr>
        </p:nvSpPr>
        <p:spPr>
          <a:xfrm>
            <a:off x="300817" y="584499"/>
            <a:ext cx="9671522" cy="1320800"/>
          </a:xfrm>
        </p:spPr>
        <p:txBody>
          <a:bodyPr>
            <a:normAutofit/>
          </a:bodyPr>
          <a:lstStyle/>
          <a:p>
            <a:r>
              <a:rPr lang="en-US" sz="3200" b="1" dirty="0">
                <a:solidFill>
                  <a:srgbClr val="005496"/>
                </a:solidFill>
                <a:cs typeface="Calibri"/>
              </a:rPr>
              <a:t>Final Project – Evaluating and Refining Your Model – Section 08 Reference Document</a:t>
            </a:r>
            <a:endParaRPr lang="en-US" sz="3200" b="1" dirty="0">
              <a:solidFill>
                <a:srgbClr val="005496"/>
              </a:solidFill>
              <a:cs typeface="Calibri" panose="020F0502020204030204" pitchFamily="34" charset="0"/>
            </a:endParaRPr>
          </a:p>
        </p:txBody>
      </p:sp>
      <p:sp>
        <p:nvSpPr>
          <p:cNvPr id="3" name="Content Placeholder 2">
            <a:extLst>
              <a:ext uri="{FF2B5EF4-FFF2-40B4-BE49-F238E27FC236}">
                <a16:creationId xmlns:a16="http://schemas.microsoft.com/office/drawing/2014/main" id="{92606251-8F82-D63F-5ABF-E4C9C1C9C1EA}"/>
              </a:ext>
            </a:extLst>
          </p:cNvPr>
          <p:cNvSpPr>
            <a:spLocks noGrp="1"/>
          </p:cNvSpPr>
          <p:nvPr>
            <p:ph idx="1"/>
          </p:nvPr>
        </p:nvSpPr>
        <p:spPr>
          <a:xfrm>
            <a:off x="1120893" y="1701437"/>
            <a:ext cx="6905764" cy="1268411"/>
          </a:xfrm>
        </p:spPr>
        <p:txBody>
          <a:bodyPr>
            <a:normAutofit/>
          </a:bodyPr>
          <a:lstStyle/>
          <a:p>
            <a:pPr marL="0" indent="0" algn="ctr">
              <a:buNone/>
            </a:pPr>
            <a:r>
              <a:rPr lang="en-US" sz="1800" b="1" dirty="0">
                <a:solidFill>
                  <a:srgbClr val="FF6600"/>
                </a:solidFill>
                <a:effectLst/>
                <a:latin typeface="Aptos" panose="020B0004020202020204" pitchFamily="34" charset="0"/>
                <a:ea typeface="Times New Roman" panose="02020603050405020304" pitchFamily="18" charset="0"/>
                <a:cs typeface="Arial" panose="020B0604020202020204" pitchFamily="34" charset="0"/>
              </a:rPr>
              <a:t>Please copy over the files for Section 08 from the MATLAB Drive</a:t>
            </a:r>
            <a:endParaRPr lang="en-US" sz="2800" dirty="0">
              <a:solidFill>
                <a:srgbClr val="FF6600"/>
              </a:solidFill>
            </a:endParaRPr>
          </a:p>
        </p:txBody>
      </p:sp>
      <p:sp>
        <p:nvSpPr>
          <p:cNvPr id="9" name="TextBox 8">
            <a:extLst>
              <a:ext uri="{FF2B5EF4-FFF2-40B4-BE49-F238E27FC236}">
                <a16:creationId xmlns:a16="http://schemas.microsoft.com/office/drawing/2014/main" id="{11FD371A-A358-3F7F-999B-78E54424BAD0}"/>
              </a:ext>
            </a:extLst>
          </p:cNvPr>
          <p:cNvSpPr txBox="1"/>
          <p:nvPr/>
        </p:nvSpPr>
        <p:spPr>
          <a:xfrm>
            <a:off x="746013" y="5706730"/>
            <a:ext cx="8781130" cy="394788"/>
          </a:xfrm>
          <a:prstGeom prst="rect">
            <a:avLst/>
          </a:prstGeom>
          <a:noFill/>
        </p:spPr>
        <p:txBody>
          <a:bodyPr wrap="square" rtlCol="0">
            <a:spAutoFit/>
          </a:bodyPr>
          <a:lstStyle/>
          <a:p>
            <a:pPr marL="0" marR="0" algn="ctr">
              <a:lnSpc>
                <a:spcPct val="116000"/>
              </a:lnSpc>
              <a:spcBef>
                <a:spcPts val="450"/>
              </a:spcBef>
              <a:spcAft>
                <a:spcPts val="450"/>
              </a:spcAft>
            </a:pPr>
            <a:r>
              <a:rPr lang="en-US" sz="1800" b="1" u="sng" dirty="0">
                <a:solidFill>
                  <a:srgbClr val="0070C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 MATLAB files for this section can be found at this link.</a:t>
            </a:r>
            <a:endParaRPr lang="en-US" sz="1800" b="1" dirty="0">
              <a:solidFill>
                <a:srgbClr val="0070C0"/>
              </a:solidFill>
              <a:effectLst/>
              <a:highlight>
                <a:srgbClr val="FFFFFF"/>
              </a:highlight>
              <a:latin typeface="Aptos Display" panose="020B0004020202020204" pitchFamily="34" charset="0"/>
              <a:ea typeface="Times New Roman" panose="02020603050405020304" pitchFamily="18" charset="0"/>
              <a:cs typeface="Times New Roman" panose="02020603050405020304" pitchFamily="18" charset="0"/>
            </a:endParaRPr>
          </a:p>
        </p:txBody>
      </p:sp>
      <p:pic>
        <p:nvPicPr>
          <p:cNvPr id="6" name="Picture 5" descr="A screenshot of a computer&#10;&#10;Description automatically generated">
            <a:extLst>
              <a:ext uri="{FF2B5EF4-FFF2-40B4-BE49-F238E27FC236}">
                <a16:creationId xmlns:a16="http://schemas.microsoft.com/office/drawing/2014/main" id="{03148A01-48AB-FA35-4BC0-D7DAB7C295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9858" y="2155522"/>
            <a:ext cx="7091003" cy="3300984"/>
          </a:xfrm>
          <a:prstGeom prst="rect">
            <a:avLst/>
          </a:prstGeom>
        </p:spPr>
      </p:pic>
    </p:spTree>
    <p:extLst>
      <p:ext uri="{BB962C8B-B14F-4D97-AF65-F5344CB8AC3E}">
        <p14:creationId xmlns:p14="http://schemas.microsoft.com/office/powerpoint/2010/main" val="1812566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6D49-5583-076D-405C-AC75F6D0C1CF}"/>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9B2FE540-993F-5B38-0EA2-3B44C2E45EDD}"/>
              </a:ext>
            </a:extLst>
          </p:cNvPr>
          <p:cNvSpPr>
            <a:spLocks noGrp="1"/>
          </p:cNvSpPr>
          <p:nvPr>
            <p:ph idx="1"/>
          </p:nvPr>
        </p:nvSpPr>
        <p:spPr/>
        <p:txBody>
          <a:bodyPr/>
          <a:lstStyle/>
          <a:p>
            <a:pPr marL="0" indent="0">
              <a:buNone/>
            </a:pPr>
            <a:r>
              <a:rPr lang="en-US" dirty="0"/>
              <a:t>Evaluate the model using the metrics introduced earlier in this section.</a:t>
            </a:r>
          </a:p>
        </p:txBody>
      </p:sp>
      <p:sp>
        <p:nvSpPr>
          <p:cNvPr id="4" name="TextBox 3">
            <a:extLst>
              <a:ext uri="{FF2B5EF4-FFF2-40B4-BE49-F238E27FC236}">
                <a16:creationId xmlns:a16="http://schemas.microsoft.com/office/drawing/2014/main" id="{EF8D0DF5-2595-F565-89E7-6B0613447C2A}"/>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Step 8: Evaluate the Model</a:t>
            </a:r>
          </a:p>
        </p:txBody>
      </p:sp>
      <p:pic>
        <p:nvPicPr>
          <p:cNvPr id="8" name="Picture 7">
            <a:extLst>
              <a:ext uri="{FF2B5EF4-FFF2-40B4-BE49-F238E27FC236}">
                <a16:creationId xmlns:a16="http://schemas.microsoft.com/office/drawing/2014/main" id="{C65A38B0-7CDC-F931-E9F9-A75FD1BBB914}"/>
              </a:ext>
            </a:extLst>
          </p:cNvPr>
          <p:cNvPicPr>
            <a:picLocks noChangeAspect="1"/>
          </p:cNvPicPr>
          <p:nvPr/>
        </p:nvPicPr>
        <p:blipFill>
          <a:blip r:embed="rId2"/>
          <a:stretch>
            <a:fillRect/>
          </a:stretch>
        </p:blipFill>
        <p:spPr>
          <a:xfrm>
            <a:off x="677334" y="4035729"/>
            <a:ext cx="5287368" cy="1027043"/>
          </a:xfrm>
          <a:prstGeom prst="rect">
            <a:avLst/>
          </a:prstGeom>
        </p:spPr>
      </p:pic>
      <p:pic>
        <p:nvPicPr>
          <p:cNvPr id="10" name="Picture 9">
            <a:extLst>
              <a:ext uri="{FF2B5EF4-FFF2-40B4-BE49-F238E27FC236}">
                <a16:creationId xmlns:a16="http://schemas.microsoft.com/office/drawing/2014/main" id="{9ABAA9C5-4AEA-7297-4614-BB03CEAEA56D}"/>
              </a:ext>
            </a:extLst>
          </p:cNvPr>
          <p:cNvPicPr>
            <a:picLocks noChangeAspect="1"/>
          </p:cNvPicPr>
          <p:nvPr/>
        </p:nvPicPr>
        <p:blipFill>
          <a:blip r:embed="rId3"/>
          <a:stretch>
            <a:fillRect/>
          </a:stretch>
        </p:blipFill>
        <p:spPr>
          <a:xfrm>
            <a:off x="677334" y="2524651"/>
            <a:ext cx="5418663" cy="1147016"/>
          </a:xfrm>
          <a:prstGeom prst="rect">
            <a:avLst/>
          </a:prstGeom>
        </p:spPr>
      </p:pic>
      <p:pic>
        <p:nvPicPr>
          <p:cNvPr id="12" name="Picture 11">
            <a:extLst>
              <a:ext uri="{FF2B5EF4-FFF2-40B4-BE49-F238E27FC236}">
                <a16:creationId xmlns:a16="http://schemas.microsoft.com/office/drawing/2014/main" id="{99A2DCE0-6AEF-2AB5-2545-C77D3EEE7C0C}"/>
              </a:ext>
            </a:extLst>
          </p:cNvPr>
          <p:cNvPicPr>
            <a:picLocks noChangeAspect="1"/>
          </p:cNvPicPr>
          <p:nvPr/>
        </p:nvPicPr>
        <p:blipFill>
          <a:blip r:embed="rId4"/>
          <a:stretch>
            <a:fillRect/>
          </a:stretch>
        </p:blipFill>
        <p:spPr>
          <a:xfrm>
            <a:off x="677334" y="5519296"/>
            <a:ext cx="6652586" cy="1226162"/>
          </a:xfrm>
          <a:prstGeom prst="rect">
            <a:avLst/>
          </a:prstGeom>
        </p:spPr>
      </p:pic>
      <p:cxnSp>
        <p:nvCxnSpPr>
          <p:cNvPr id="13" name="Straight Arrow Connector 12">
            <a:extLst>
              <a:ext uri="{FF2B5EF4-FFF2-40B4-BE49-F238E27FC236}">
                <a16:creationId xmlns:a16="http://schemas.microsoft.com/office/drawing/2014/main" id="{92366EB7-A0FB-8353-2FEB-FE3DDF0EA6AC}"/>
              </a:ext>
            </a:extLst>
          </p:cNvPr>
          <p:cNvCxnSpPr>
            <a:cxnSpLocks/>
          </p:cNvCxnSpPr>
          <p:nvPr/>
        </p:nvCxnSpPr>
        <p:spPr>
          <a:xfrm flipH="1">
            <a:off x="6368394" y="3219269"/>
            <a:ext cx="1066381"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D975F0-2B04-865D-C237-39AB3E3E07DF}"/>
              </a:ext>
            </a:extLst>
          </p:cNvPr>
          <p:cNvCxnSpPr>
            <a:cxnSpLocks/>
          </p:cNvCxnSpPr>
          <p:nvPr/>
        </p:nvCxnSpPr>
        <p:spPr>
          <a:xfrm flipH="1">
            <a:off x="7653243" y="6132377"/>
            <a:ext cx="1066381"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F5C164-CA8F-71E5-A10C-11FBB9EE3311}"/>
              </a:ext>
            </a:extLst>
          </p:cNvPr>
          <p:cNvCxnSpPr>
            <a:cxnSpLocks/>
          </p:cNvCxnSpPr>
          <p:nvPr/>
        </p:nvCxnSpPr>
        <p:spPr>
          <a:xfrm flipH="1">
            <a:off x="6199582" y="4486057"/>
            <a:ext cx="1066381"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29E0DCE-EA8D-1483-4ACE-8404D769A130}"/>
              </a:ext>
            </a:extLst>
          </p:cNvPr>
          <p:cNvSpPr txBox="1"/>
          <p:nvPr/>
        </p:nvSpPr>
        <p:spPr>
          <a:xfrm>
            <a:off x="7573059" y="3028890"/>
            <a:ext cx="1973340" cy="738664"/>
          </a:xfrm>
          <a:prstGeom prst="rect">
            <a:avLst/>
          </a:prstGeom>
          <a:noFill/>
        </p:spPr>
        <p:txBody>
          <a:bodyPr wrap="square" rtlCol="0">
            <a:spAutoFit/>
          </a:bodyPr>
          <a:lstStyle/>
          <a:p>
            <a:r>
              <a:rPr lang="en-US" sz="1400" dirty="0"/>
              <a:t>This code block calculates mean absolute error.</a:t>
            </a:r>
          </a:p>
        </p:txBody>
      </p:sp>
      <p:sp>
        <p:nvSpPr>
          <p:cNvPr id="19" name="TextBox 18">
            <a:extLst>
              <a:ext uri="{FF2B5EF4-FFF2-40B4-BE49-F238E27FC236}">
                <a16:creationId xmlns:a16="http://schemas.microsoft.com/office/drawing/2014/main" id="{C6D60562-B2D0-645F-1519-8D1DF7CF472C}"/>
              </a:ext>
            </a:extLst>
          </p:cNvPr>
          <p:cNvSpPr txBox="1"/>
          <p:nvPr/>
        </p:nvSpPr>
        <p:spPr>
          <a:xfrm>
            <a:off x="7500843" y="4327435"/>
            <a:ext cx="2409846" cy="523220"/>
          </a:xfrm>
          <a:prstGeom prst="rect">
            <a:avLst/>
          </a:prstGeom>
          <a:noFill/>
        </p:spPr>
        <p:txBody>
          <a:bodyPr wrap="square" rtlCol="0">
            <a:spAutoFit/>
          </a:bodyPr>
          <a:lstStyle/>
          <a:p>
            <a:r>
              <a:rPr lang="en-US" sz="1400" dirty="0"/>
              <a:t>This code block calculates mean squared error.</a:t>
            </a:r>
          </a:p>
        </p:txBody>
      </p:sp>
      <p:sp>
        <p:nvSpPr>
          <p:cNvPr id="20" name="TextBox 19">
            <a:extLst>
              <a:ext uri="{FF2B5EF4-FFF2-40B4-BE49-F238E27FC236}">
                <a16:creationId xmlns:a16="http://schemas.microsoft.com/office/drawing/2014/main" id="{6B6F373C-A207-BD23-1224-E252E5431992}"/>
              </a:ext>
            </a:extLst>
          </p:cNvPr>
          <p:cNvSpPr txBox="1"/>
          <p:nvPr/>
        </p:nvSpPr>
        <p:spPr>
          <a:xfrm>
            <a:off x="8926369" y="5890414"/>
            <a:ext cx="1973340" cy="523220"/>
          </a:xfrm>
          <a:prstGeom prst="rect">
            <a:avLst/>
          </a:prstGeom>
          <a:noFill/>
        </p:spPr>
        <p:txBody>
          <a:bodyPr wrap="square" rtlCol="0">
            <a:spAutoFit/>
          </a:bodyPr>
          <a:lstStyle/>
          <a:p>
            <a:r>
              <a:rPr lang="en-US" sz="1400" dirty="0"/>
              <a:t>This code block calculates R-Squared.</a:t>
            </a:r>
          </a:p>
        </p:txBody>
      </p:sp>
      <p:pic>
        <p:nvPicPr>
          <p:cNvPr id="21" name="Picture 7" descr="Instructions Thought Stock Illustrations – 82 Instructions Thought Stock  Illustrations, Vectors &amp; Clipart - Dreamstime">
            <a:extLst>
              <a:ext uri="{FF2B5EF4-FFF2-40B4-BE49-F238E27FC236}">
                <a16:creationId xmlns:a16="http://schemas.microsoft.com/office/drawing/2014/main" id="{4AE0A449-D1E8-C92D-0E79-D8684A690F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963" y="111574"/>
            <a:ext cx="1718603" cy="15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8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28-2C1A-D38D-D7E6-414B6DD66822}"/>
              </a:ext>
            </a:extLst>
          </p:cNvPr>
          <p:cNvSpPr>
            <a:spLocks noGrp="1"/>
          </p:cNvSpPr>
          <p:nvPr>
            <p:ph type="title"/>
          </p:nvPr>
        </p:nvSpPr>
        <p:spPr/>
        <p:txBody>
          <a:bodyPr/>
          <a:lstStyle/>
          <a:p>
            <a:r>
              <a:rPr lang="en-US"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AE0E158E-D612-6B88-70A5-B9BC926DE9EE}"/>
              </a:ext>
            </a:extLst>
          </p:cNvPr>
          <p:cNvSpPr>
            <a:spLocks noGrp="1"/>
          </p:cNvSpPr>
          <p:nvPr>
            <p:ph idx="1"/>
          </p:nvPr>
        </p:nvSpPr>
        <p:spPr>
          <a:xfrm>
            <a:off x="677334" y="1603717"/>
            <a:ext cx="8596668" cy="5176911"/>
          </a:xfrm>
        </p:spPr>
        <p:txBody>
          <a:bodyPr/>
          <a:lstStyle/>
          <a:p>
            <a:pPr marL="0" indent="0">
              <a:buNone/>
            </a:pPr>
            <a:r>
              <a:rPr lang="en-US" dirty="0"/>
              <a:t>After evaluating your model, you may have some undesirable metrics. You might have a low accuracy, an R-squared of 1, etc. There is no one way to fix issues like those, so the best way to start would be by reexamining your data and the model used. The model you may have picked might not be the best fit for your data. Use the documents and lessons provided to you as a resource and remember that every project will be specific to you.</a:t>
            </a:r>
          </a:p>
          <a:p>
            <a:pPr marL="0" indent="0">
              <a:buNone/>
            </a:pPr>
            <a:endParaRPr lang="en-US" dirty="0"/>
          </a:p>
          <a:p>
            <a:pPr marL="0" indent="0">
              <a:buNone/>
            </a:pPr>
            <a:r>
              <a:rPr lang="en-US" dirty="0"/>
              <a:t>Some of the functions in the above code may seem unfamiliar or you may want to jog your memory on them. Recall the help function demonstrated in lesson 7. Here are also some links to MATLAB documentation if you want to learn more (Located in the live script from section 08).</a:t>
            </a:r>
          </a:p>
        </p:txBody>
      </p:sp>
      <p:sp>
        <p:nvSpPr>
          <p:cNvPr id="4" name="TextBox 3">
            <a:extLst>
              <a:ext uri="{FF2B5EF4-FFF2-40B4-BE49-F238E27FC236}">
                <a16:creationId xmlns:a16="http://schemas.microsoft.com/office/drawing/2014/main" id="{D0229ED9-A273-C7ED-5556-2DF689F5AAD6}"/>
              </a:ext>
            </a:extLst>
          </p:cNvPr>
          <p:cNvSpPr txBox="1"/>
          <p:nvPr/>
        </p:nvSpPr>
        <p:spPr>
          <a:xfrm>
            <a:off x="677334" y="1180448"/>
            <a:ext cx="6588629" cy="369332"/>
          </a:xfrm>
          <a:prstGeom prst="rect">
            <a:avLst/>
          </a:prstGeom>
          <a:noFill/>
        </p:spPr>
        <p:txBody>
          <a:bodyPr wrap="square" rtlCol="0">
            <a:spAutoFit/>
          </a:bodyPr>
          <a:lstStyle/>
          <a:p>
            <a:r>
              <a:rPr lang="en-US" b="1" dirty="0">
                <a:solidFill>
                  <a:srgbClr val="FF6600"/>
                </a:solidFill>
              </a:rPr>
              <a:t>Refining your Model and MATLAB Documentation</a:t>
            </a:r>
          </a:p>
        </p:txBody>
      </p:sp>
      <p:pic>
        <p:nvPicPr>
          <p:cNvPr id="7" name="Picture 6">
            <a:extLst>
              <a:ext uri="{FF2B5EF4-FFF2-40B4-BE49-F238E27FC236}">
                <a16:creationId xmlns:a16="http://schemas.microsoft.com/office/drawing/2014/main" id="{CBC43D70-64A1-151F-687A-69A7D657DE37}"/>
              </a:ext>
            </a:extLst>
          </p:cNvPr>
          <p:cNvPicPr>
            <a:picLocks noChangeAspect="1"/>
          </p:cNvPicPr>
          <p:nvPr/>
        </p:nvPicPr>
        <p:blipFill>
          <a:blip r:embed="rId2"/>
          <a:stretch>
            <a:fillRect/>
          </a:stretch>
        </p:blipFill>
        <p:spPr>
          <a:xfrm>
            <a:off x="1457511" y="4927601"/>
            <a:ext cx="5563822" cy="1874379"/>
          </a:xfrm>
          <a:prstGeom prst="rect">
            <a:avLst/>
          </a:prstGeom>
        </p:spPr>
      </p:pic>
      <p:cxnSp>
        <p:nvCxnSpPr>
          <p:cNvPr id="8" name="Straight Arrow Connector 7">
            <a:extLst>
              <a:ext uri="{FF2B5EF4-FFF2-40B4-BE49-F238E27FC236}">
                <a16:creationId xmlns:a16="http://schemas.microsoft.com/office/drawing/2014/main" id="{0492CCBF-F12E-7D86-060A-BDE7D93D2C8C}"/>
              </a:ext>
            </a:extLst>
          </p:cNvPr>
          <p:cNvCxnSpPr>
            <a:cxnSpLocks/>
          </p:cNvCxnSpPr>
          <p:nvPr/>
        </p:nvCxnSpPr>
        <p:spPr>
          <a:xfrm flipH="1">
            <a:off x="5740037" y="5555601"/>
            <a:ext cx="1066381"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65626BD-E641-5A03-6CAB-86309B4686B1}"/>
              </a:ext>
            </a:extLst>
          </p:cNvPr>
          <p:cNvSpPr txBox="1"/>
          <p:nvPr/>
        </p:nvSpPr>
        <p:spPr>
          <a:xfrm>
            <a:off x="7161972" y="5431331"/>
            <a:ext cx="2790920" cy="738664"/>
          </a:xfrm>
          <a:prstGeom prst="rect">
            <a:avLst/>
          </a:prstGeom>
          <a:noFill/>
        </p:spPr>
        <p:txBody>
          <a:bodyPr wrap="square" rtlCol="0">
            <a:spAutoFit/>
          </a:bodyPr>
          <a:lstStyle/>
          <a:p>
            <a:r>
              <a:rPr lang="en-US" sz="1400" dirty="0"/>
              <a:t>Figure shows links of some of the MATLAB documentation located in section 08.</a:t>
            </a:r>
          </a:p>
        </p:txBody>
      </p:sp>
      <p:pic>
        <p:nvPicPr>
          <p:cNvPr id="20483" name="Picture 3" descr="References Sticker Stock Illustrations – 17 References Sticker Stock  Illustrations, Vectors &amp; Clipart - Dreamstime">
            <a:extLst>
              <a:ext uri="{FF2B5EF4-FFF2-40B4-BE49-F238E27FC236}">
                <a16:creationId xmlns:a16="http://schemas.microsoft.com/office/drawing/2014/main" id="{8B291E54-1FD0-FB18-7470-A394173F82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1470" y="77372"/>
            <a:ext cx="1488813" cy="132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80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7760-6819-8E26-B669-FBB20942F10D}"/>
              </a:ext>
            </a:extLst>
          </p:cNvPr>
          <p:cNvSpPr>
            <a:spLocks noGrp="1"/>
          </p:cNvSpPr>
          <p:nvPr>
            <p:ph type="title"/>
          </p:nvPr>
        </p:nvSpPr>
        <p:spPr>
          <a:xfrm>
            <a:off x="677334" y="588831"/>
            <a:ext cx="8596668" cy="1320800"/>
          </a:xfrm>
        </p:spPr>
        <p:txBody>
          <a:bodyPr>
            <a:normAutofit/>
          </a:bodyPr>
          <a:lstStyle/>
          <a:p>
            <a:r>
              <a:rPr lang="en-US" dirty="0">
                <a:solidFill>
                  <a:schemeClr val="accent2">
                    <a:lumMod val="50000"/>
                  </a:schemeClr>
                </a:solidFill>
              </a:rPr>
              <a:t>Evaluating Your Model</a:t>
            </a:r>
          </a:p>
        </p:txBody>
      </p:sp>
      <p:sp>
        <p:nvSpPr>
          <p:cNvPr id="3" name="Content Placeholder 2">
            <a:extLst>
              <a:ext uri="{FF2B5EF4-FFF2-40B4-BE49-F238E27FC236}">
                <a16:creationId xmlns:a16="http://schemas.microsoft.com/office/drawing/2014/main" id="{4E2DE6B6-8CA8-43BE-C633-C9734468A8AB}"/>
              </a:ext>
            </a:extLst>
          </p:cNvPr>
          <p:cNvSpPr>
            <a:spLocks noGrp="1"/>
          </p:cNvSpPr>
          <p:nvPr>
            <p:ph idx="1"/>
          </p:nvPr>
        </p:nvSpPr>
        <p:spPr>
          <a:xfrm>
            <a:off x="677334" y="1270000"/>
            <a:ext cx="9326475" cy="4463857"/>
          </a:xfrm>
        </p:spPr>
        <p:txBody>
          <a:bodyPr/>
          <a:lstStyle/>
          <a:p>
            <a:pPr marL="0" indent="0">
              <a:buNone/>
            </a:pPr>
            <a:endParaRPr lang="en-US" dirty="0"/>
          </a:p>
          <a:p>
            <a:pPr marL="0" indent="0">
              <a:buNone/>
            </a:pPr>
            <a:r>
              <a:rPr lang="en-US" dirty="0"/>
              <a:t>In the previous section, you successfully trained a classification model using the data you collected. Now, it's time to evaluate its performance and make any necessary refinements.</a:t>
            </a:r>
          </a:p>
          <a:p>
            <a:pPr marL="0" indent="0">
              <a:buNone/>
            </a:pPr>
            <a:r>
              <a:rPr lang="en-US" b="1" dirty="0"/>
              <a:t>Evaluating Classification Models</a:t>
            </a:r>
          </a:p>
          <a:p>
            <a:pPr>
              <a:buClr>
                <a:srgbClr val="FF6600"/>
              </a:buClr>
            </a:pPr>
            <a:r>
              <a:rPr lang="en-US" dirty="0"/>
              <a:t>To thoroughly assess the effectiveness of your classification model, we utilize several key metrics: accuracy, precision, recall, F1-score, and the confusion matrix. These metrics provide a comprehensive understanding of how well the model is performing in predicting the correct classes.</a:t>
            </a:r>
          </a:p>
          <a:p>
            <a:pPr>
              <a:buClr>
                <a:srgbClr val="FF6600"/>
              </a:buClr>
            </a:pPr>
            <a:r>
              <a:rPr lang="en-US" dirty="0"/>
              <a:t>This problem involves a 3-class classification, meaning the model can predict one of three possible outcomes. The evaluation process detailed below is applicable to both binary and multi-class classification models.</a:t>
            </a:r>
          </a:p>
          <a:p>
            <a:pPr marL="0" indent="0">
              <a:buNone/>
            </a:pPr>
            <a:endParaRPr lang="en-US" dirty="0"/>
          </a:p>
        </p:txBody>
      </p:sp>
      <p:pic>
        <p:nvPicPr>
          <p:cNvPr id="7" name="Picture 6">
            <a:extLst>
              <a:ext uri="{FF2B5EF4-FFF2-40B4-BE49-F238E27FC236}">
                <a16:creationId xmlns:a16="http://schemas.microsoft.com/office/drawing/2014/main" id="{F55A8BCF-03AD-33AB-7564-43FCC890010A}"/>
              </a:ext>
            </a:extLst>
          </p:cNvPr>
          <p:cNvPicPr>
            <a:picLocks noChangeAspect="1"/>
          </p:cNvPicPr>
          <p:nvPr/>
        </p:nvPicPr>
        <p:blipFill>
          <a:blip r:embed="rId2"/>
          <a:stretch>
            <a:fillRect/>
          </a:stretch>
        </p:blipFill>
        <p:spPr>
          <a:xfrm>
            <a:off x="2286000" y="5159920"/>
            <a:ext cx="5967066" cy="1558744"/>
          </a:xfrm>
          <a:prstGeom prst="rect">
            <a:avLst/>
          </a:prstGeom>
        </p:spPr>
      </p:pic>
      <p:cxnSp>
        <p:nvCxnSpPr>
          <p:cNvPr id="15" name="Straight Arrow Connector 14">
            <a:extLst>
              <a:ext uri="{FF2B5EF4-FFF2-40B4-BE49-F238E27FC236}">
                <a16:creationId xmlns:a16="http://schemas.microsoft.com/office/drawing/2014/main" id="{5AC28FB0-F52A-604C-4172-A2088E9358A1}"/>
              </a:ext>
            </a:extLst>
          </p:cNvPr>
          <p:cNvCxnSpPr>
            <a:cxnSpLocks/>
            <a:stCxn id="19" idx="0"/>
          </p:cNvCxnSpPr>
          <p:nvPr/>
        </p:nvCxnSpPr>
        <p:spPr>
          <a:xfrm flipV="1">
            <a:off x="1056565" y="5493434"/>
            <a:ext cx="1131626" cy="24042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E72A9D-B10F-DC0A-73FA-02F041D7651D}"/>
              </a:ext>
            </a:extLst>
          </p:cNvPr>
          <p:cNvCxnSpPr>
            <a:cxnSpLocks/>
            <a:stCxn id="20" idx="1"/>
          </p:cNvCxnSpPr>
          <p:nvPr/>
        </p:nvCxnSpPr>
        <p:spPr>
          <a:xfrm flipH="1" flipV="1">
            <a:off x="8411106" y="6087800"/>
            <a:ext cx="1425506" cy="261532"/>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D17D5F4-5AD9-A117-6FF6-833D800170CA}"/>
              </a:ext>
            </a:extLst>
          </p:cNvPr>
          <p:cNvSpPr txBox="1"/>
          <p:nvPr/>
        </p:nvSpPr>
        <p:spPr>
          <a:xfrm>
            <a:off x="0" y="5733857"/>
            <a:ext cx="2113129" cy="1169551"/>
          </a:xfrm>
          <a:prstGeom prst="rect">
            <a:avLst/>
          </a:prstGeom>
          <a:noFill/>
        </p:spPr>
        <p:txBody>
          <a:bodyPr wrap="square" rtlCol="0">
            <a:spAutoFit/>
          </a:bodyPr>
          <a:lstStyle/>
          <a:p>
            <a:r>
              <a:rPr lang="en-US" sz="1400" dirty="0"/>
              <a:t>Array creation to compare predictions vs actual values.  This is to use how effective our model is.</a:t>
            </a:r>
          </a:p>
        </p:txBody>
      </p:sp>
      <p:sp>
        <p:nvSpPr>
          <p:cNvPr id="20" name="TextBox 19">
            <a:extLst>
              <a:ext uri="{FF2B5EF4-FFF2-40B4-BE49-F238E27FC236}">
                <a16:creationId xmlns:a16="http://schemas.microsoft.com/office/drawing/2014/main" id="{2D598894-0C1D-9698-9476-FB9833049705}"/>
              </a:ext>
            </a:extLst>
          </p:cNvPr>
          <p:cNvSpPr txBox="1"/>
          <p:nvPr/>
        </p:nvSpPr>
        <p:spPr>
          <a:xfrm>
            <a:off x="9836612" y="5980000"/>
            <a:ext cx="2113129" cy="738664"/>
          </a:xfrm>
          <a:prstGeom prst="rect">
            <a:avLst/>
          </a:prstGeom>
          <a:noFill/>
        </p:spPr>
        <p:txBody>
          <a:bodyPr wrap="square" rtlCol="0">
            <a:spAutoFit/>
          </a:bodyPr>
          <a:lstStyle/>
          <a:p>
            <a:r>
              <a:rPr lang="en-US" sz="1400" dirty="0"/>
              <a:t>Function used to convert to categorical labels.</a:t>
            </a:r>
          </a:p>
        </p:txBody>
      </p:sp>
      <p:sp>
        <p:nvSpPr>
          <p:cNvPr id="9" name="TextBox 8">
            <a:extLst>
              <a:ext uri="{FF2B5EF4-FFF2-40B4-BE49-F238E27FC236}">
                <a16:creationId xmlns:a16="http://schemas.microsoft.com/office/drawing/2014/main" id="{19282465-4A98-336D-025A-EB04162007EF}"/>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Classification Models</a:t>
            </a:r>
          </a:p>
        </p:txBody>
      </p:sp>
      <p:pic>
        <p:nvPicPr>
          <p:cNvPr id="23554" name="Picture 2" descr="Detective clipart magnifying glass clipart 4">
            <a:extLst>
              <a:ext uri="{FF2B5EF4-FFF2-40B4-BE49-F238E27FC236}">
                <a16:creationId xmlns:a16="http://schemas.microsoft.com/office/drawing/2014/main" id="{CBCE1B73-3F9E-64A7-A2A5-16F64F8796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602" y="139336"/>
            <a:ext cx="1972818" cy="147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0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CF08-D5D0-B9AF-ACA5-9240FC80C373}"/>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E9045463-0B24-2F24-1CD2-5942601155BB}"/>
              </a:ext>
            </a:extLst>
          </p:cNvPr>
          <p:cNvSpPr>
            <a:spLocks noGrp="1"/>
          </p:cNvSpPr>
          <p:nvPr>
            <p:ph idx="1"/>
          </p:nvPr>
        </p:nvSpPr>
        <p:spPr>
          <a:xfrm>
            <a:off x="677334" y="1596789"/>
            <a:ext cx="8596668" cy="5261211"/>
          </a:xfrm>
        </p:spPr>
        <p:txBody>
          <a:bodyPr>
            <a:normAutofit/>
          </a:bodyPr>
          <a:lstStyle/>
          <a:p>
            <a:pPr marL="0" indent="0">
              <a:buNone/>
            </a:pPr>
            <a:r>
              <a:rPr lang="en-US" dirty="0"/>
              <a:t>Let's use a confusion matrix to compare the variables predictions and actual. </a:t>
            </a:r>
          </a:p>
          <a:p>
            <a:pPr>
              <a:buClr>
                <a:srgbClr val="FF6600"/>
              </a:buClr>
            </a:pPr>
            <a:r>
              <a:rPr lang="en-US" dirty="0"/>
              <a:t>A confusion matrix is a table that helps us see where the model is getting things right and where it's getting things wrong. It shows the actual outcomes versus the predicted outcomes. </a:t>
            </a:r>
          </a:p>
          <a:p>
            <a:pPr>
              <a:buClr>
                <a:srgbClr val="FF6600"/>
              </a:buClr>
            </a:pPr>
            <a:r>
              <a:rPr lang="en-US" dirty="0"/>
              <a:t>Recall the confusion matrix function you learned in lesson 5</a:t>
            </a:r>
          </a:p>
          <a:p>
            <a:pPr>
              <a:buClr>
                <a:srgbClr val="FF6600"/>
              </a:buClr>
            </a:pPr>
            <a:endParaRPr lang="en-US" dirty="0"/>
          </a:p>
          <a:p>
            <a:pPr>
              <a:buClr>
                <a:srgbClr val="FF6600"/>
              </a:buClr>
            </a:pPr>
            <a:endParaRPr lang="en-US" dirty="0"/>
          </a:p>
          <a:p>
            <a:pPr algn="l"/>
            <a:endParaRPr lang="en-US" b="0" i="0" dirty="0">
              <a:solidFill>
                <a:srgbClr val="212121"/>
              </a:solidFill>
              <a:effectLst/>
              <a:latin typeface="Helvetica" panose="020B0604020202020204" pitchFamily="34" charset="0"/>
            </a:endParaRPr>
          </a:p>
          <a:p>
            <a:pPr algn="l">
              <a:buClr>
                <a:srgbClr val="FF6600"/>
              </a:buClr>
            </a:pPr>
            <a:r>
              <a:rPr lang="en-US" b="0" i="0" dirty="0">
                <a:solidFill>
                  <a:srgbClr val="212121"/>
                </a:solidFill>
                <a:effectLst/>
                <a:latin typeface="Helvetica" panose="020B0604020202020204" pitchFamily="34" charset="0"/>
              </a:rPr>
              <a:t>Components of a confusion matrix</a:t>
            </a:r>
          </a:p>
          <a:p>
            <a:pPr lvl="1">
              <a:buClr>
                <a:srgbClr val="FF6600"/>
              </a:buClr>
            </a:pPr>
            <a:r>
              <a:rPr lang="en-US" b="0" i="0" dirty="0">
                <a:solidFill>
                  <a:srgbClr val="212121"/>
                </a:solidFill>
                <a:effectLst/>
                <a:latin typeface="Helvetica" panose="020B0604020202020204" pitchFamily="34" charset="0"/>
              </a:rPr>
              <a:t>Each Row represents the instances in an actual class</a:t>
            </a:r>
          </a:p>
          <a:p>
            <a:pPr lvl="1">
              <a:buClr>
                <a:srgbClr val="FF6600"/>
              </a:buClr>
            </a:pPr>
            <a:r>
              <a:rPr lang="en-US" b="0" i="0" dirty="0">
                <a:solidFill>
                  <a:srgbClr val="212121"/>
                </a:solidFill>
                <a:effectLst/>
                <a:latin typeface="Helvetica" panose="020B0604020202020204" pitchFamily="34" charset="0"/>
              </a:rPr>
              <a:t>Each column represents the instances in a predicted class</a:t>
            </a:r>
          </a:p>
          <a:p>
            <a:pPr lvl="1">
              <a:buClr>
                <a:srgbClr val="FF6600"/>
              </a:buClr>
            </a:pPr>
            <a:r>
              <a:rPr lang="en-US" b="0" i="0" dirty="0">
                <a:solidFill>
                  <a:srgbClr val="212121"/>
                </a:solidFill>
                <a:effectLst/>
                <a:latin typeface="Helvetica" panose="020B0604020202020204" pitchFamily="34" charset="0"/>
              </a:rPr>
              <a:t>Diagonal elements represent the number of correct predictions for each class</a:t>
            </a:r>
          </a:p>
          <a:p>
            <a:pPr lvl="1">
              <a:buClr>
                <a:srgbClr val="FF6600"/>
              </a:buClr>
            </a:pPr>
            <a:r>
              <a:rPr lang="en-US" dirty="0">
                <a:solidFill>
                  <a:srgbClr val="212121"/>
                </a:solidFill>
                <a:latin typeface="Helvetica" panose="020B0604020202020204" pitchFamily="34" charset="0"/>
              </a:rPr>
              <a:t>Off-diagonal elements represent the number of incorrect predictions</a:t>
            </a:r>
            <a:endParaRPr lang="en-US" b="0" i="0" dirty="0">
              <a:solidFill>
                <a:srgbClr val="212121"/>
              </a:solidFill>
              <a:effectLst/>
              <a:latin typeface="Helvetica" panose="020B0604020202020204" pitchFamily="34" charset="0"/>
            </a:endParaRPr>
          </a:p>
          <a:p>
            <a:pPr lvl="1"/>
            <a:endParaRPr lang="en-US" b="0" i="0" dirty="0">
              <a:solidFill>
                <a:srgbClr val="212121"/>
              </a:solidFill>
              <a:effectLst/>
              <a:latin typeface="Helvetica" panose="020B0604020202020204" pitchFamily="34" charset="0"/>
            </a:endParaRPr>
          </a:p>
          <a:p>
            <a:pPr lvl="1"/>
            <a:endParaRPr lang="en-US" b="0" i="0" dirty="0">
              <a:solidFill>
                <a:srgbClr val="212121"/>
              </a:solidFill>
              <a:effectLst/>
              <a:latin typeface="Helvetica" panose="020B0604020202020204" pitchFamily="34" charset="0"/>
            </a:endParaRPr>
          </a:p>
          <a:p>
            <a:pPr lvl="1"/>
            <a:endParaRPr lang="en-US" b="0" i="0" dirty="0">
              <a:solidFill>
                <a:srgbClr val="212121"/>
              </a:solidFill>
              <a:effectLst/>
              <a:latin typeface="Helvetica" panose="020B0604020202020204" pitchFamily="34" charset="0"/>
            </a:endParaRPr>
          </a:p>
          <a:p>
            <a:pPr lvl="1"/>
            <a:endParaRPr lang="en-US" b="0" i="0" dirty="0">
              <a:solidFill>
                <a:srgbClr val="212121"/>
              </a:solidFill>
              <a:effectLst/>
              <a:latin typeface="Helvetica" panose="020B0604020202020204" pitchFamily="34" charset="0"/>
            </a:endParaRPr>
          </a:p>
          <a:p>
            <a:pPr marL="0" indent="0">
              <a:buClr>
                <a:srgbClr val="FF6600"/>
              </a:buClr>
              <a:buNone/>
            </a:pPr>
            <a:endParaRPr lang="en-US" dirty="0"/>
          </a:p>
        </p:txBody>
      </p:sp>
      <p:pic>
        <p:nvPicPr>
          <p:cNvPr id="6" name="Picture 5">
            <a:extLst>
              <a:ext uri="{FF2B5EF4-FFF2-40B4-BE49-F238E27FC236}">
                <a16:creationId xmlns:a16="http://schemas.microsoft.com/office/drawing/2014/main" id="{DF9B5792-01A6-2309-FCA4-181399802F46}"/>
              </a:ext>
            </a:extLst>
          </p:cNvPr>
          <p:cNvPicPr>
            <a:picLocks noChangeAspect="1"/>
          </p:cNvPicPr>
          <p:nvPr/>
        </p:nvPicPr>
        <p:blipFill>
          <a:blip r:embed="rId2"/>
          <a:stretch>
            <a:fillRect/>
          </a:stretch>
        </p:blipFill>
        <p:spPr>
          <a:xfrm>
            <a:off x="788018" y="3429000"/>
            <a:ext cx="9135478" cy="859809"/>
          </a:xfrm>
          <a:prstGeom prst="rect">
            <a:avLst/>
          </a:prstGeom>
        </p:spPr>
      </p:pic>
      <p:cxnSp>
        <p:nvCxnSpPr>
          <p:cNvPr id="7" name="Straight Arrow Connector 6">
            <a:extLst>
              <a:ext uri="{FF2B5EF4-FFF2-40B4-BE49-F238E27FC236}">
                <a16:creationId xmlns:a16="http://schemas.microsoft.com/office/drawing/2014/main" id="{DE97F7E1-02D2-234E-04EB-6995BC5DDF0C}"/>
              </a:ext>
            </a:extLst>
          </p:cNvPr>
          <p:cNvCxnSpPr>
            <a:cxnSpLocks/>
          </p:cNvCxnSpPr>
          <p:nvPr/>
        </p:nvCxnSpPr>
        <p:spPr>
          <a:xfrm flipH="1">
            <a:off x="10034180" y="3018012"/>
            <a:ext cx="608764" cy="576283"/>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EB92C4-43B8-D8CC-7F3C-D195C46594AB}"/>
              </a:ext>
            </a:extLst>
          </p:cNvPr>
          <p:cNvSpPr txBox="1"/>
          <p:nvPr/>
        </p:nvSpPr>
        <p:spPr>
          <a:xfrm>
            <a:off x="10099342" y="2040784"/>
            <a:ext cx="2113129" cy="954107"/>
          </a:xfrm>
          <a:prstGeom prst="rect">
            <a:avLst/>
          </a:prstGeom>
          <a:noFill/>
        </p:spPr>
        <p:txBody>
          <a:bodyPr wrap="square" rtlCol="0">
            <a:spAutoFit/>
          </a:bodyPr>
          <a:lstStyle/>
          <a:p>
            <a:r>
              <a:rPr lang="en-US" sz="1400" dirty="0"/>
              <a:t>Function used to create a confusion matrix based on actual and prediction values.</a:t>
            </a:r>
          </a:p>
        </p:txBody>
      </p:sp>
      <p:sp>
        <p:nvSpPr>
          <p:cNvPr id="17" name="TextBox 16">
            <a:extLst>
              <a:ext uri="{FF2B5EF4-FFF2-40B4-BE49-F238E27FC236}">
                <a16:creationId xmlns:a16="http://schemas.microsoft.com/office/drawing/2014/main" id="{F0129B4A-EEA2-BB29-E27F-5023E945321D}"/>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Confusion Matrix</a:t>
            </a:r>
          </a:p>
        </p:txBody>
      </p:sp>
      <p:pic>
        <p:nvPicPr>
          <p:cNvPr id="5" name="Picture 2" descr="Detective clipart magnifying glass clipart 4">
            <a:extLst>
              <a:ext uri="{FF2B5EF4-FFF2-40B4-BE49-F238E27FC236}">
                <a16:creationId xmlns:a16="http://schemas.microsoft.com/office/drawing/2014/main" id="{1E6C9A13-472F-5F34-A448-A19E48E56A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602" y="139336"/>
            <a:ext cx="1972818" cy="147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17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2921-3794-35FD-BC48-06D4F3734567}"/>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AD6418B1-9CEF-CB95-5FDC-FEFEDCFE1888}"/>
              </a:ext>
            </a:extLst>
          </p:cNvPr>
          <p:cNvSpPr>
            <a:spLocks noGrp="1"/>
          </p:cNvSpPr>
          <p:nvPr>
            <p:ph idx="1"/>
          </p:nvPr>
        </p:nvSpPr>
        <p:spPr>
          <a:xfrm>
            <a:off x="677334" y="1705971"/>
            <a:ext cx="8596668" cy="4335392"/>
          </a:xfrm>
        </p:spPr>
        <p:txBody>
          <a:bodyPr>
            <a:normAutofit/>
          </a:bodyPr>
          <a:lstStyle/>
          <a:p>
            <a:pPr marL="0" indent="0" algn="l">
              <a:buNone/>
            </a:pPr>
            <a:r>
              <a:rPr lang="en-US" b="0" i="0" dirty="0">
                <a:solidFill>
                  <a:srgbClr val="212121"/>
                </a:solidFill>
                <a:effectLst/>
                <a:latin typeface="Helvetica" panose="020B0604020202020204" pitchFamily="34" charset="0"/>
              </a:rPr>
              <a:t>Metrics from the Confusion matrix</a:t>
            </a:r>
          </a:p>
          <a:p>
            <a:pPr>
              <a:buClr>
                <a:srgbClr val="FF6600"/>
              </a:buClr>
            </a:pPr>
            <a:r>
              <a:rPr lang="en-US" b="0" i="0" dirty="0">
                <a:solidFill>
                  <a:srgbClr val="212121"/>
                </a:solidFill>
                <a:effectLst/>
                <a:latin typeface="Helvetica" panose="020B0604020202020204" pitchFamily="34" charset="0"/>
              </a:rPr>
              <a:t>True Positives (TP): the diagonal elements, representing correctly predicted instances for each class</a:t>
            </a:r>
          </a:p>
          <a:p>
            <a:pPr>
              <a:buClr>
                <a:srgbClr val="FF6600"/>
              </a:buClr>
            </a:pPr>
            <a:r>
              <a:rPr lang="en-US" b="0" i="0" dirty="0">
                <a:solidFill>
                  <a:srgbClr val="212121"/>
                </a:solidFill>
                <a:effectLst/>
                <a:latin typeface="Helvetica" panose="020B0604020202020204" pitchFamily="34" charset="0"/>
              </a:rPr>
              <a:t>False Positives (FP): The sum of each column excluding the diagonal element</a:t>
            </a:r>
          </a:p>
          <a:p>
            <a:pPr>
              <a:buClr>
                <a:srgbClr val="FF6600"/>
              </a:buClr>
            </a:pPr>
            <a:r>
              <a:rPr lang="en-US" b="0" i="0" dirty="0">
                <a:solidFill>
                  <a:srgbClr val="212121"/>
                </a:solidFill>
                <a:effectLst/>
                <a:latin typeface="Helvetica" panose="020B0604020202020204" pitchFamily="34" charset="0"/>
              </a:rPr>
              <a:t>False Negatives (FN): The sum of each row excluding the diagonal element</a:t>
            </a:r>
          </a:p>
          <a:p>
            <a:pPr>
              <a:buClr>
                <a:srgbClr val="FF6600"/>
              </a:buClr>
            </a:pPr>
            <a:r>
              <a:rPr lang="en-US" b="0" i="0" dirty="0">
                <a:solidFill>
                  <a:srgbClr val="212121"/>
                </a:solidFill>
                <a:effectLst/>
                <a:latin typeface="Helvetica" panose="020B0604020202020204" pitchFamily="34" charset="0"/>
              </a:rPr>
              <a:t>True Negatives (TN): All the other elements that are not part of the row or column of the current class</a:t>
            </a:r>
          </a:p>
        </p:txBody>
      </p:sp>
      <p:sp>
        <p:nvSpPr>
          <p:cNvPr id="4" name="TextBox 3">
            <a:extLst>
              <a:ext uri="{FF2B5EF4-FFF2-40B4-BE49-F238E27FC236}">
                <a16:creationId xmlns:a16="http://schemas.microsoft.com/office/drawing/2014/main" id="{CF45752E-5D48-D8EF-2984-B1E130F892E0}"/>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Confusion Matrix</a:t>
            </a:r>
          </a:p>
        </p:txBody>
      </p:sp>
      <p:pic>
        <p:nvPicPr>
          <p:cNvPr id="25602" name="Picture 2" descr="Plot Colormap Confusion Matrix - Heatmap - File Exchange - MATLAB Central">
            <a:extLst>
              <a:ext uri="{FF2B5EF4-FFF2-40B4-BE49-F238E27FC236}">
                <a16:creationId xmlns:a16="http://schemas.microsoft.com/office/drawing/2014/main" id="{B52889B9-0539-133F-944B-B544B7411B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252" y="3873667"/>
            <a:ext cx="3486443" cy="26148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etective clipart magnifying glass clipart 4">
            <a:extLst>
              <a:ext uri="{FF2B5EF4-FFF2-40B4-BE49-F238E27FC236}">
                <a16:creationId xmlns:a16="http://schemas.microsoft.com/office/drawing/2014/main" id="{5BC5F090-F002-3068-4BD6-A1FDBDA9F0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602" y="139336"/>
            <a:ext cx="1972818" cy="14796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F0479C-E113-4083-6026-0FAFC2E248A0}"/>
              </a:ext>
            </a:extLst>
          </p:cNvPr>
          <p:cNvSpPr txBox="1"/>
          <p:nvPr/>
        </p:nvSpPr>
        <p:spPr>
          <a:xfrm>
            <a:off x="4744474" y="6488499"/>
            <a:ext cx="4083169" cy="307777"/>
          </a:xfrm>
          <a:prstGeom prst="rect">
            <a:avLst/>
          </a:prstGeom>
          <a:noFill/>
        </p:spPr>
        <p:txBody>
          <a:bodyPr wrap="none" rtlCol="0">
            <a:spAutoFit/>
          </a:bodyPr>
          <a:lstStyle/>
          <a:p>
            <a:r>
              <a:rPr lang="en-US" sz="1400" dirty="0"/>
              <a:t>Figure shows what a confusion matrix looks like.</a:t>
            </a:r>
          </a:p>
        </p:txBody>
      </p:sp>
    </p:spTree>
    <p:extLst>
      <p:ext uri="{BB962C8B-B14F-4D97-AF65-F5344CB8AC3E}">
        <p14:creationId xmlns:p14="http://schemas.microsoft.com/office/powerpoint/2010/main" val="413086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2F51-A338-8FB5-E14D-8F89268BD8A8}"/>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24D1F93A-E542-2615-595F-9921610CF10A}"/>
              </a:ext>
            </a:extLst>
          </p:cNvPr>
          <p:cNvSpPr>
            <a:spLocks noGrp="1"/>
          </p:cNvSpPr>
          <p:nvPr>
            <p:ph idx="1"/>
          </p:nvPr>
        </p:nvSpPr>
        <p:spPr>
          <a:xfrm>
            <a:off x="677334" y="1815153"/>
            <a:ext cx="8596668" cy="4212562"/>
          </a:xfrm>
        </p:spPr>
        <p:txBody>
          <a:bodyPr>
            <a:normAutofit/>
          </a:bodyPr>
          <a:lstStyle/>
          <a:p>
            <a:pPr>
              <a:buClr>
                <a:srgbClr val="FF6600"/>
              </a:buClr>
            </a:pPr>
            <a:r>
              <a:rPr lang="en-US" b="0" i="0" dirty="0">
                <a:solidFill>
                  <a:srgbClr val="212121"/>
                </a:solidFill>
                <a:effectLst/>
                <a:latin typeface="Helvetica" panose="020B0604020202020204" pitchFamily="34" charset="0"/>
              </a:rPr>
              <a:t>What it means: Accuracy tells us how often the model is correct. It's asking, "Out of all the predictions the model made, how many times did it get the correct answer?“</a:t>
            </a:r>
          </a:p>
          <a:p>
            <a:pPr>
              <a:buClr>
                <a:srgbClr val="FF6600"/>
              </a:buClr>
            </a:pPr>
            <a:r>
              <a:rPr lang="en-US" dirty="0">
                <a:solidFill>
                  <a:srgbClr val="212121"/>
                </a:solidFill>
                <a:latin typeface="Helvetica" panose="020B0604020202020204" pitchFamily="34" charset="0"/>
              </a:rPr>
              <a:t>E</a:t>
            </a:r>
            <a:r>
              <a:rPr lang="en-US" b="0" i="0" dirty="0">
                <a:solidFill>
                  <a:srgbClr val="212121"/>
                </a:solidFill>
                <a:effectLst/>
                <a:latin typeface="Helvetica" panose="020B0604020202020204" pitchFamily="34" charset="0"/>
              </a:rPr>
              <a:t>xample: if your model makes 100 predictions and gets 90 of them right, the accuracy is 90%</a:t>
            </a:r>
            <a:endParaRPr lang="en-US" dirty="0">
              <a:solidFill>
                <a:srgbClr val="212121"/>
              </a:solidFill>
              <a:latin typeface="Helvetica" panose="020B0604020202020204" pitchFamily="34" charset="0"/>
            </a:endParaRPr>
          </a:p>
          <a:p>
            <a:pPr>
              <a:buClr>
                <a:srgbClr val="FF6600"/>
              </a:buClr>
            </a:pPr>
            <a:r>
              <a:rPr lang="en-US" b="0" i="0" dirty="0">
                <a:solidFill>
                  <a:srgbClr val="212121"/>
                </a:solidFill>
                <a:effectLst/>
                <a:latin typeface="Helvetica" panose="020B0604020202020204" pitchFamily="34" charset="0"/>
              </a:rPr>
              <a:t>Accuracy can be calculated by dividing the number of correct predictions (true positives) by the total number of predictions. </a:t>
            </a:r>
          </a:p>
          <a:p>
            <a:pPr>
              <a:buClr>
                <a:srgbClr val="FF6600"/>
              </a:buClr>
            </a:pPr>
            <a:r>
              <a:rPr lang="en-US" b="0" i="0" dirty="0">
                <a:solidFill>
                  <a:srgbClr val="212121"/>
                </a:solidFill>
                <a:effectLst/>
                <a:latin typeface="Helvetica" panose="020B0604020202020204" pitchFamily="34" charset="0"/>
              </a:rPr>
              <a:t>Normalized values from the confusion matrix are used to calculate accuracy, precision, and other metrics</a:t>
            </a:r>
          </a:p>
          <a:p>
            <a:endParaRPr lang="en-US" b="0" i="0" dirty="0">
              <a:solidFill>
                <a:srgbClr val="212121"/>
              </a:solidFill>
              <a:effectLst/>
              <a:latin typeface="Helvetica" panose="020B0604020202020204" pitchFamily="34" charset="0"/>
            </a:endParaRPr>
          </a:p>
          <a:p>
            <a:pPr marL="0" indent="0">
              <a:buNone/>
            </a:pPr>
            <a:endParaRPr lang="en-US" dirty="0"/>
          </a:p>
        </p:txBody>
      </p:sp>
      <p:sp>
        <p:nvSpPr>
          <p:cNvPr id="4" name="TextBox 3">
            <a:extLst>
              <a:ext uri="{FF2B5EF4-FFF2-40B4-BE49-F238E27FC236}">
                <a16:creationId xmlns:a16="http://schemas.microsoft.com/office/drawing/2014/main" id="{4C5C0631-5FF6-866E-7DD5-11724CD45FE1}"/>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Accuracy</a:t>
            </a:r>
          </a:p>
        </p:txBody>
      </p:sp>
      <p:pic>
        <p:nvPicPr>
          <p:cNvPr id="6" name="Picture 5">
            <a:extLst>
              <a:ext uri="{FF2B5EF4-FFF2-40B4-BE49-F238E27FC236}">
                <a16:creationId xmlns:a16="http://schemas.microsoft.com/office/drawing/2014/main" id="{037580D4-8252-3116-03A1-51935CA33EB4}"/>
              </a:ext>
            </a:extLst>
          </p:cNvPr>
          <p:cNvPicPr>
            <a:picLocks noChangeAspect="1"/>
          </p:cNvPicPr>
          <p:nvPr/>
        </p:nvPicPr>
        <p:blipFill>
          <a:blip r:embed="rId2"/>
          <a:stretch>
            <a:fillRect/>
          </a:stretch>
        </p:blipFill>
        <p:spPr>
          <a:xfrm>
            <a:off x="1284632" y="5132386"/>
            <a:ext cx="6645581" cy="1160702"/>
          </a:xfrm>
          <a:prstGeom prst="rect">
            <a:avLst/>
          </a:prstGeom>
        </p:spPr>
      </p:pic>
      <p:pic>
        <p:nvPicPr>
          <p:cNvPr id="26626" name="Picture 2" descr="Accuracy Special Lineal color icon">
            <a:extLst>
              <a:ext uri="{FF2B5EF4-FFF2-40B4-BE49-F238E27FC236}">
                <a16:creationId xmlns:a16="http://schemas.microsoft.com/office/drawing/2014/main" id="{4341585C-C387-8132-B045-CC2F97C233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055" y="65997"/>
            <a:ext cx="1616470" cy="1616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84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1CE2-DD74-9469-B5EA-2D859A5AADBB}"/>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pic>
        <p:nvPicPr>
          <p:cNvPr id="5" name="Picture 4">
            <a:extLst>
              <a:ext uri="{FF2B5EF4-FFF2-40B4-BE49-F238E27FC236}">
                <a16:creationId xmlns:a16="http://schemas.microsoft.com/office/drawing/2014/main" id="{6128DDDC-50CE-4A85-C0F5-3961433C1D7F}"/>
              </a:ext>
            </a:extLst>
          </p:cNvPr>
          <p:cNvPicPr>
            <a:picLocks noChangeAspect="1"/>
          </p:cNvPicPr>
          <p:nvPr/>
        </p:nvPicPr>
        <p:blipFill>
          <a:blip r:embed="rId2"/>
          <a:stretch>
            <a:fillRect/>
          </a:stretch>
        </p:blipFill>
        <p:spPr>
          <a:xfrm>
            <a:off x="597821" y="1717312"/>
            <a:ext cx="11238258" cy="1892303"/>
          </a:xfrm>
          <a:prstGeom prst="rect">
            <a:avLst/>
          </a:prstGeom>
        </p:spPr>
      </p:pic>
      <p:sp>
        <p:nvSpPr>
          <p:cNvPr id="6" name="TextBox 5">
            <a:extLst>
              <a:ext uri="{FF2B5EF4-FFF2-40B4-BE49-F238E27FC236}">
                <a16:creationId xmlns:a16="http://schemas.microsoft.com/office/drawing/2014/main" id="{24EDEE92-ED41-507C-E656-5853A13D2378}"/>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Accuracy</a:t>
            </a:r>
          </a:p>
        </p:txBody>
      </p:sp>
      <p:sp>
        <p:nvSpPr>
          <p:cNvPr id="9" name="TextBox 8">
            <a:extLst>
              <a:ext uri="{FF2B5EF4-FFF2-40B4-BE49-F238E27FC236}">
                <a16:creationId xmlns:a16="http://schemas.microsoft.com/office/drawing/2014/main" id="{14B717D0-1734-08A1-A1F3-470B821BB7FA}"/>
              </a:ext>
            </a:extLst>
          </p:cNvPr>
          <p:cNvSpPr txBox="1"/>
          <p:nvPr/>
        </p:nvSpPr>
        <p:spPr>
          <a:xfrm>
            <a:off x="597821" y="3531818"/>
            <a:ext cx="10180227" cy="307777"/>
          </a:xfrm>
          <a:prstGeom prst="rect">
            <a:avLst/>
          </a:prstGeom>
          <a:noFill/>
        </p:spPr>
        <p:txBody>
          <a:bodyPr wrap="square" rtlCol="0">
            <a:spAutoFit/>
          </a:bodyPr>
          <a:lstStyle/>
          <a:p>
            <a:pPr algn="ctr"/>
            <a:r>
              <a:rPr lang="en-US" sz="1400" dirty="0"/>
              <a:t>The code block shows how to implement the formula of the previous slide to calculate accuracy! </a:t>
            </a:r>
          </a:p>
        </p:txBody>
      </p:sp>
      <p:pic>
        <p:nvPicPr>
          <p:cNvPr id="27650" name="Picture 2" descr="Accuracy Images – Browse 623,909 Stock Photos, Vectors, and Video | Adobe  Stock">
            <a:extLst>
              <a:ext uri="{FF2B5EF4-FFF2-40B4-BE49-F238E27FC236}">
                <a16:creationId xmlns:a16="http://schemas.microsoft.com/office/drawing/2014/main" id="{37878ACF-BE08-4989-D47A-3F451ACDF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859" y="3993484"/>
            <a:ext cx="4339125" cy="20339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5F3D35-8F1D-0BC2-36B2-5A1676E8BD4A}"/>
              </a:ext>
            </a:extLst>
          </p:cNvPr>
          <p:cNvSpPr txBox="1"/>
          <p:nvPr/>
        </p:nvSpPr>
        <p:spPr>
          <a:xfrm>
            <a:off x="1126836" y="6027449"/>
            <a:ext cx="10180227" cy="307777"/>
          </a:xfrm>
          <a:prstGeom prst="rect">
            <a:avLst/>
          </a:prstGeom>
          <a:noFill/>
        </p:spPr>
        <p:txBody>
          <a:bodyPr wrap="square" rtlCol="0">
            <a:spAutoFit/>
          </a:bodyPr>
          <a:lstStyle/>
          <a:p>
            <a:r>
              <a:rPr lang="en-US" sz="1400" dirty="0"/>
              <a:t>Which should take more precedence in your model?  The speed it is able to process data or how accurately it sorts the data?</a:t>
            </a:r>
          </a:p>
        </p:txBody>
      </p:sp>
      <p:pic>
        <p:nvPicPr>
          <p:cNvPr id="27652" name="Picture 4" descr="Balance Scale Clipart Vector Illustration Isolated On White Background  10185027 Vector Art at Vecteezy">
            <a:extLst>
              <a:ext uri="{FF2B5EF4-FFF2-40B4-BE49-F238E27FC236}">
                <a16:creationId xmlns:a16="http://schemas.microsoft.com/office/drawing/2014/main" id="{6661C536-4333-7059-0B33-6E855F2B09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7934" y="231062"/>
            <a:ext cx="2099672" cy="14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63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0F0E-978B-D0BB-F02B-AB048F4259E1}"/>
              </a:ext>
            </a:extLst>
          </p:cNvPr>
          <p:cNvSpPr>
            <a:spLocks noGrp="1"/>
          </p:cNvSpPr>
          <p:nvPr>
            <p:ph type="title"/>
          </p:nvPr>
        </p:nvSpPr>
        <p:spPr/>
        <p:txBody>
          <a:bodyPr/>
          <a:lstStyle/>
          <a:p>
            <a:r>
              <a:rPr lang="en-US" sz="3600" dirty="0">
                <a:solidFill>
                  <a:schemeClr val="accent2">
                    <a:lumMod val="50000"/>
                  </a:schemeClr>
                </a:solidFill>
              </a:rPr>
              <a:t>Evaluating Your Model</a:t>
            </a:r>
            <a:endParaRPr lang="en-US" dirty="0"/>
          </a:p>
        </p:txBody>
      </p:sp>
      <p:sp>
        <p:nvSpPr>
          <p:cNvPr id="3" name="Content Placeholder 2">
            <a:extLst>
              <a:ext uri="{FF2B5EF4-FFF2-40B4-BE49-F238E27FC236}">
                <a16:creationId xmlns:a16="http://schemas.microsoft.com/office/drawing/2014/main" id="{EF569DB1-FD23-B478-AA7D-73CCE8A2659B}"/>
              </a:ext>
            </a:extLst>
          </p:cNvPr>
          <p:cNvSpPr>
            <a:spLocks noGrp="1"/>
          </p:cNvSpPr>
          <p:nvPr>
            <p:ph idx="1"/>
          </p:nvPr>
        </p:nvSpPr>
        <p:spPr>
          <a:xfrm>
            <a:off x="671223" y="1740301"/>
            <a:ext cx="8596668" cy="4308096"/>
          </a:xfrm>
        </p:spPr>
        <p:txBody>
          <a:bodyPr/>
          <a:lstStyle/>
          <a:p>
            <a:pPr marL="0" indent="0">
              <a:buNone/>
            </a:pPr>
            <a:r>
              <a:rPr lang="en-US" b="0" i="0" dirty="0">
                <a:solidFill>
                  <a:srgbClr val="212121"/>
                </a:solidFill>
                <a:effectLst/>
                <a:latin typeface="Helvetica" panose="020B0604020202020204" pitchFamily="34" charset="0"/>
              </a:rPr>
              <a:t>Precision tells us how many of the predicted positive results were correct. It's like asking, "Of all the emails the model said were spam, how many really were spam?" </a:t>
            </a:r>
          </a:p>
          <a:p>
            <a:pPr marL="0" indent="0">
              <a:buNone/>
            </a:pPr>
            <a:endParaRPr lang="en-US" dirty="0"/>
          </a:p>
        </p:txBody>
      </p:sp>
      <p:sp>
        <p:nvSpPr>
          <p:cNvPr id="4" name="TextBox 3">
            <a:extLst>
              <a:ext uri="{FF2B5EF4-FFF2-40B4-BE49-F238E27FC236}">
                <a16:creationId xmlns:a16="http://schemas.microsoft.com/office/drawing/2014/main" id="{62218DEF-1079-536F-E11F-8948745CCCC5}"/>
              </a:ext>
            </a:extLst>
          </p:cNvPr>
          <p:cNvSpPr txBox="1"/>
          <p:nvPr/>
        </p:nvSpPr>
        <p:spPr>
          <a:xfrm>
            <a:off x="677334" y="1180448"/>
            <a:ext cx="4292223" cy="369332"/>
          </a:xfrm>
          <a:prstGeom prst="rect">
            <a:avLst/>
          </a:prstGeom>
          <a:noFill/>
        </p:spPr>
        <p:txBody>
          <a:bodyPr wrap="square" rtlCol="0">
            <a:spAutoFit/>
          </a:bodyPr>
          <a:lstStyle/>
          <a:p>
            <a:r>
              <a:rPr lang="en-US" b="1" dirty="0">
                <a:solidFill>
                  <a:srgbClr val="FF6600"/>
                </a:solidFill>
              </a:rPr>
              <a:t>Precision</a:t>
            </a:r>
          </a:p>
        </p:txBody>
      </p:sp>
      <p:pic>
        <p:nvPicPr>
          <p:cNvPr id="6" name="Picture 5">
            <a:extLst>
              <a:ext uri="{FF2B5EF4-FFF2-40B4-BE49-F238E27FC236}">
                <a16:creationId xmlns:a16="http://schemas.microsoft.com/office/drawing/2014/main" id="{4A466572-C3D3-39A5-B1F2-DAF9B8E46C34}"/>
              </a:ext>
            </a:extLst>
          </p:cNvPr>
          <p:cNvPicPr>
            <a:picLocks noChangeAspect="1"/>
          </p:cNvPicPr>
          <p:nvPr/>
        </p:nvPicPr>
        <p:blipFill>
          <a:blip r:embed="rId2"/>
          <a:stretch>
            <a:fillRect/>
          </a:stretch>
        </p:blipFill>
        <p:spPr>
          <a:xfrm>
            <a:off x="677334" y="2550766"/>
            <a:ext cx="5964093" cy="3776605"/>
          </a:xfrm>
          <a:prstGeom prst="rect">
            <a:avLst/>
          </a:prstGeom>
        </p:spPr>
      </p:pic>
      <p:cxnSp>
        <p:nvCxnSpPr>
          <p:cNvPr id="7" name="Straight Arrow Connector 6">
            <a:extLst>
              <a:ext uri="{FF2B5EF4-FFF2-40B4-BE49-F238E27FC236}">
                <a16:creationId xmlns:a16="http://schemas.microsoft.com/office/drawing/2014/main" id="{7F714057-DC42-F58A-0211-41D80A8640B1}"/>
              </a:ext>
            </a:extLst>
          </p:cNvPr>
          <p:cNvCxnSpPr>
            <a:cxnSpLocks/>
          </p:cNvCxnSpPr>
          <p:nvPr/>
        </p:nvCxnSpPr>
        <p:spPr>
          <a:xfrm flipH="1">
            <a:off x="6434919" y="4319516"/>
            <a:ext cx="1528549" cy="0"/>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2710F3E-3A5D-17E6-3BB2-AB512B72961A}"/>
              </a:ext>
            </a:extLst>
          </p:cNvPr>
          <p:cNvSpPr txBox="1"/>
          <p:nvPr/>
        </p:nvSpPr>
        <p:spPr>
          <a:xfrm>
            <a:off x="8265978" y="3950184"/>
            <a:ext cx="3623480" cy="738664"/>
          </a:xfrm>
          <a:prstGeom prst="rect">
            <a:avLst/>
          </a:prstGeom>
          <a:noFill/>
        </p:spPr>
        <p:txBody>
          <a:bodyPr wrap="square" rtlCol="0">
            <a:spAutoFit/>
          </a:bodyPr>
          <a:lstStyle/>
          <a:p>
            <a:r>
              <a:rPr lang="en-US" sz="1400" dirty="0"/>
              <a:t>This figure helps show the difference between high and low levels of accuracy and precision.</a:t>
            </a:r>
          </a:p>
        </p:txBody>
      </p:sp>
      <p:pic>
        <p:nvPicPr>
          <p:cNvPr id="28674" name="Picture 2" descr="34,600+ Pen Clipart Stock Illustrations, Royalty-Free Vector Graphics &amp; Clip  Art - iStock | Notepad and pen clipart">
            <a:extLst>
              <a:ext uri="{FF2B5EF4-FFF2-40B4-BE49-F238E27FC236}">
                <a16:creationId xmlns:a16="http://schemas.microsoft.com/office/drawing/2014/main" id="{644BF7DD-FCA3-5280-45DB-993C038BA1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1822" y="60937"/>
            <a:ext cx="1843159" cy="153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205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14FBB91A2D4E448317DF2B29665D4B" ma:contentTypeVersion="11" ma:contentTypeDescription="Create a new document." ma:contentTypeScope="" ma:versionID="ce03b11ddeb70d4e29f6e0f2f08a57c2">
  <xsd:schema xmlns:xsd="http://www.w3.org/2001/XMLSchema" xmlns:xs="http://www.w3.org/2001/XMLSchema" xmlns:p="http://schemas.microsoft.com/office/2006/metadata/properties" xmlns:ns2="db20e136-21a0-4508-926b-2762313eb9f3" xmlns:ns3="39b7f2e4-d5db-4fb5-a652-1a14630ee8ec" targetNamespace="http://schemas.microsoft.com/office/2006/metadata/properties" ma:root="true" ma:fieldsID="f79f64c1950696ee1e11e35af4f9a3e4" ns2:_="" ns3:_="">
    <xsd:import namespace="db20e136-21a0-4508-926b-2762313eb9f3"/>
    <xsd:import namespace="39b7f2e4-d5db-4fb5-a652-1a14630ee8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0e136-21a0-4508-926b-2762313eb9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b7f2e4-d5db-4fb5-a652-1a14630ee8e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a119839-3091-4340-a39e-8349216a988c}" ma:internalName="TaxCatchAll" ma:showField="CatchAllData" ma:web="39b7f2e4-d5db-4fb5-a652-1a14630ee8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0e136-21a0-4508-926b-2762313eb9f3">
      <Terms xmlns="http://schemas.microsoft.com/office/infopath/2007/PartnerControls"/>
    </lcf76f155ced4ddcb4097134ff3c332f>
    <TaxCatchAll xmlns="39b7f2e4-d5db-4fb5-a652-1a14630ee8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4D66CD-7A97-4CAE-82CF-6386D184A7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20e136-21a0-4508-926b-2762313eb9f3"/>
    <ds:schemaRef ds:uri="39b7f2e4-d5db-4fb5-a652-1a14630ee8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E9FB70-7AD8-4F76-8B24-94B0E023EA5D}">
  <ds:schemaRefs>
    <ds:schemaRef ds:uri="http://purl.org/dc/terms/"/>
    <ds:schemaRef ds:uri="db20e136-21a0-4508-926b-2762313eb9f3"/>
    <ds:schemaRef ds:uri="http://schemas.microsoft.com/office/2006/metadata/properties"/>
    <ds:schemaRef ds:uri="http://www.w3.org/XML/1998/namespace"/>
    <ds:schemaRef ds:uri="http://schemas.microsoft.com/office/2006/documentManagement/types"/>
    <ds:schemaRef ds:uri="http://purl.org/dc/elements/1.1/"/>
    <ds:schemaRef ds:uri="39b7f2e4-d5db-4fb5-a652-1a14630ee8ec"/>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2F5C3C4-FDF5-4F1A-AB72-C97B62721E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1810</TotalTime>
  <Words>2729</Words>
  <Application>Microsoft Office PowerPoint</Application>
  <PresentationFormat>Widescreen</PresentationFormat>
  <Paragraphs>215</Paragraphs>
  <Slides>31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Aptos</vt:lpstr>
      <vt:lpstr>Aptos Display</vt:lpstr>
      <vt:lpstr>Arial</vt:lpstr>
      <vt:lpstr>Calibri</vt:lpstr>
      <vt:lpstr>Helvetica</vt:lpstr>
      <vt:lpstr>Times New Roman</vt:lpstr>
      <vt:lpstr>Trebuchet MS</vt:lpstr>
      <vt:lpstr>Wingdings 3</vt:lpstr>
      <vt:lpstr>Facet</vt:lpstr>
      <vt:lpstr>Refining Your AI Model in MATLAB</vt:lpstr>
      <vt:lpstr>Final Project – Evaluating and Refining Your Model</vt:lpstr>
      <vt:lpstr>Final Project – Evaluating and Refining Your Model – Section 08 Reference Document</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Evaluating Your Model</vt:lpstr>
      <vt:lpstr>Final Project – Evaluating and Refining Your Model – Example AI Tool</vt:lpstr>
      <vt:lpstr>Evaluating Your Model</vt:lpstr>
      <vt:lpstr>Evaluating Your Model</vt:lpstr>
      <vt:lpstr>Evaluating Your Model</vt:lpstr>
      <vt:lpstr>Evaluating Your Model</vt:lpstr>
      <vt:lpstr>Evaluating Your Model</vt:lpstr>
      <vt:lpstr>Evaluating Your Model</vt:lpstr>
      <vt:lpstr>Evaluating Your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Mathuria, Dhruv P.</cp:lastModifiedBy>
  <cp:revision>25</cp:revision>
  <dcterms:created xsi:type="dcterms:W3CDTF">2024-06-04T12:50:13Z</dcterms:created>
  <dcterms:modified xsi:type="dcterms:W3CDTF">2024-07-14T02:51:30Z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0x0101005614FBB91A2D4E448317DF2B29665D4B</vt:lpwstr>
  </property>
  <property fmtid="{D5CDD505-2E9C-101B-9397-08002B2CF9AE}" pid="3" name="MediaServiceImageTags">
    <vt:lpwstr/>
  </property>
</Properties>
</file>