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F69YVXOdeqmgVzNL0QJtaz7cY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87" name="Google Shape;287;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96" name="Google Shape;296;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04" name="Google Shape;30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11" name="Google Shape;311;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19" name="Google Shape;319;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1"/>
          <p:cNvGrpSpPr/>
          <p:nvPr/>
        </p:nvGrpSpPr>
        <p:grpSpPr>
          <a:xfrm>
            <a:off x="0" y="-8467"/>
            <a:ext cx="12192000" cy="6866467"/>
            <a:chOff x="0" y="-8467"/>
            <a:chExt cx="12192000" cy="6866467"/>
          </a:xfrm>
        </p:grpSpPr>
        <p:sp>
          <p:nvSpPr>
            <p:cNvPr id="28" name="Google Shape;28;p2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019"/>
              </a:schemeClr>
            </a:solidFill>
            <a:ln>
              <a:noFill/>
            </a:ln>
          </p:spPr>
        </p:sp>
        <p:cxnSp>
          <p:nvCxnSpPr>
            <p:cNvPr id="29" name="Google Shape;29;p21"/>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30" name="Google Shape;30;p21"/>
            <p:cNvCxnSpPr/>
            <p:nvPr/>
          </p:nvCxnSpPr>
          <p:spPr>
            <a:xfrm flipH="1">
              <a:off x="7425267" y="3681413"/>
              <a:ext cx="4763558" cy="3176587"/>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31" name="Google Shape;31;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32" name="Google Shape;32;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1"/>
            <p:cNvSpPr/>
            <p:nvPr/>
          </p:nvSpPr>
          <p:spPr>
            <a:xfrm>
              <a:off x="8932333" y="3048000"/>
              <a:ext cx="3259667" cy="3810000"/>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35" name="Google Shape;35;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36" name="Google Shape;36;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1"/>
            <p:cNvSpPr/>
            <p:nvPr/>
          </p:nvSpPr>
          <p:spPr>
            <a:xfrm>
              <a:off x="10371666" y="3589867"/>
              <a:ext cx="1817159" cy="3268133"/>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3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3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2" name="Google Shape;5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8" name="Google Shape;58;p2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5" name="Google Shape;65;p2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2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2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9"/>
          <p:cNvSpPr/>
          <p:nvPr>
            <p:ph idx="2" type="pic"/>
          </p:nvPr>
        </p:nvSpPr>
        <p:spPr>
          <a:xfrm>
            <a:off x="677334" y="609600"/>
            <a:ext cx="8596668" cy="3845718"/>
          </a:xfrm>
          <a:prstGeom prst="rect">
            <a:avLst/>
          </a:prstGeom>
          <a:noFill/>
          <a:ln>
            <a:noFill/>
          </a:ln>
        </p:spPr>
      </p:sp>
      <p:sp>
        <p:nvSpPr>
          <p:cNvPr id="90" name="Google Shape;90;p2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8467"/>
            <a:ext cx="12192000" cy="6866467"/>
            <a:chOff x="0" y="-8467"/>
            <a:chExt cx="12192000" cy="6866467"/>
          </a:xfrm>
        </p:grpSpPr>
        <p:cxnSp>
          <p:nvCxnSpPr>
            <p:cNvPr id="11" name="Google Shape;11;p20"/>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12" name="Google Shape;12;p20"/>
            <p:cNvCxnSpPr/>
            <p:nvPr/>
          </p:nvCxnSpPr>
          <p:spPr>
            <a:xfrm flipH="1">
              <a:off x="7425267" y="3681413"/>
              <a:ext cx="4763558" cy="3176587"/>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13" name="Google Shape;1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14" name="Google Shape;1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0"/>
            <p:cNvSpPr/>
            <p:nvPr/>
          </p:nvSpPr>
          <p:spPr>
            <a:xfrm>
              <a:off x="8932333" y="3048000"/>
              <a:ext cx="3259667" cy="3810000"/>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17" name="Google Shape;1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18" name="Google Shape;1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0"/>
            <p:cNvSpPr/>
            <p:nvPr/>
          </p:nvSpPr>
          <p:spPr>
            <a:xfrm>
              <a:off x="10371666" y="3589867"/>
              <a:ext cx="1817159" cy="3268133"/>
            </a:xfrm>
            <a:prstGeom prst="triangle">
              <a:avLst>
                <a:gd fmla="val 100000" name="adj"/>
              </a:avLst>
            </a:prstGeom>
            <a:solidFill>
              <a:srgbClr val="16B0E3">
                <a:alpha val="6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0" y="4013200"/>
              <a:ext cx="448733" cy="2844800"/>
            </a:xfrm>
            <a:prstGeom prst="triangle">
              <a:avLst>
                <a:gd fmla="val 0" name="adj"/>
              </a:avLst>
            </a:prstGeom>
            <a:solidFill>
              <a:schemeClr val="accent1">
                <a:alpha val="6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mathworks.com/help/matlab/numeric-types.html" TargetMode="External"/><Relationship Id="rId4" Type="http://schemas.openxmlformats.org/officeDocument/2006/relationships/hyperlink" Target="https://www.mathworks.com/help/matlab/characters-and-strings.html" TargetMode="External"/><Relationship Id="rId9" Type="http://schemas.openxmlformats.org/officeDocument/2006/relationships/hyperlink" Target="https://www.mathworks.com/help/matlab/structures.html" TargetMode="External"/><Relationship Id="rId5" Type="http://schemas.openxmlformats.org/officeDocument/2006/relationships/hyperlink" Target="https://www.mathworks.com/help/matlab/date-and-time-operations.html" TargetMode="External"/><Relationship Id="rId6" Type="http://schemas.openxmlformats.org/officeDocument/2006/relationships/hyperlink" Target="https://www.mathworks.com/help/matlab/categorical-arrays.html" TargetMode="External"/><Relationship Id="rId7" Type="http://schemas.openxmlformats.org/officeDocument/2006/relationships/hyperlink" Target="https://www.mathworks.com/help/matlab/tables.html" TargetMode="External"/><Relationship Id="rId8" Type="http://schemas.openxmlformats.org/officeDocument/2006/relationships/hyperlink" Target="https://www.mathworks.com/help/matlab/timetable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mathworks.com/help/matlab/cell-arrays.html" TargetMode="External"/><Relationship Id="rId4" Type="http://schemas.openxmlformats.org/officeDocument/2006/relationships/hyperlink" Target="https://www.mathworks.com/help/matlab/function-handles.html" TargetMode="External"/><Relationship Id="rId5" Type="http://schemas.openxmlformats.org/officeDocument/2006/relationships/hyperlink" Target="https://www.mathworks.com/help/matlab/dictionary.html" TargetMode="External"/><Relationship Id="rId6" Type="http://schemas.openxmlformats.org/officeDocument/2006/relationships/hyperlink" Target="https://www.mathworks.com/help/matlab/time-series.html" TargetMode="External"/><Relationship Id="rId7" Type="http://schemas.openxmlformats.org/officeDocument/2006/relationships/hyperlink" Target="https://www.mathworks.com/help/matlab/data-type-identification.html" TargetMode="External"/><Relationship Id="rId8" Type="http://schemas.openxmlformats.org/officeDocument/2006/relationships/hyperlink" Target="https://www.mathworks.com/help/matlab/data-type-conversion.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hyperlink" Target="https://commons.wikimedia.org/wiki/File:Iceberg_J%C3%B6kuls%C3%A1rl%C3%B3n.jpg" TargetMode="External"/><Relationship Id="rId5" Type="http://schemas.openxmlformats.org/officeDocument/2006/relationships/hyperlink" Target="https://commons.wikimedia.org/w/index.php?title=User:Marco88B&amp;action=edit&amp;redlink=1" TargetMode="External"/><Relationship Id="rId6" Type="http://schemas.openxmlformats.org/officeDocument/2006/relationships/hyperlink" Target="https://creativecommons.org/licenses/by-sa/4.0/deed.e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hyperlink" Target="https://commons.wikimedia.org/wiki/File:MrBeast_in_2022_%28cropped%29.png" TargetMode="External"/><Relationship Id="rId5" Type="http://schemas.openxmlformats.org/officeDocument/2006/relationships/hyperlink" Target="https://www.youtube.com/watch?v=W2afl71B7t8" TargetMode="External"/><Relationship Id="rId6" Type="http://schemas.openxmlformats.org/officeDocument/2006/relationships/hyperlink" Target="https://creativecommons.org/licenses/by/3.0/deed.e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qafox.com/java-for-testers-using-data-typ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geeksforgeeks.org/data-types-in-programming/#common-composite-data-types" TargetMode="Externa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400050" y="437093"/>
            <a:ext cx="9144000" cy="23876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005496"/>
              </a:buClr>
              <a:buSzPts val="5400"/>
              <a:buFont typeface="Trebuchet MS"/>
              <a:buNone/>
            </a:pPr>
            <a:r>
              <a:rPr b="1" lang="en-US">
                <a:solidFill>
                  <a:srgbClr val="005496"/>
                </a:solidFill>
                <a:latin typeface="Trebuchet MS"/>
                <a:ea typeface="Trebuchet MS"/>
                <a:cs typeface="Trebuchet MS"/>
                <a:sym typeface="Trebuchet MS"/>
              </a:rPr>
              <a:t>AI Section 2: Sources of Data and Data Types</a:t>
            </a:r>
            <a:endParaRPr/>
          </a:p>
        </p:txBody>
      </p:sp>
      <p:pic>
        <p:nvPicPr>
          <p:cNvPr id="148" name="Google Shape;148;p1"/>
          <p:cNvPicPr preferRelativeResize="0"/>
          <p:nvPr/>
        </p:nvPicPr>
        <p:blipFill rotWithShape="1">
          <a:blip r:embed="rId3">
            <a:alphaModFix/>
          </a:blip>
          <a:srcRect b="0" l="0" r="0" t="0"/>
          <a:stretch/>
        </p:blipFill>
        <p:spPr>
          <a:xfrm>
            <a:off x="783693" y="4201752"/>
            <a:ext cx="5014390" cy="2219155"/>
          </a:xfrm>
          <a:prstGeom prst="rect">
            <a:avLst/>
          </a:prstGeom>
          <a:noFill/>
          <a:ln>
            <a:noFill/>
          </a:ln>
        </p:spPr>
      </p:pic>
      <p:pic>
        <p:nvPicPr>
          <p:cNvPr id="149" name="Google Shape;149;p1"/>
          <p:cNvPicPr preferRelativeResize="0"/>
          <p:nvPr/>
        </p:nvPicPr>
        <p:blipFill rotWithShape="1">
          <a:blip r:embed="rId4">
            <a:alphaModFix/>
          </a:blip>
          <a:srcRect b="0" l="0" r="0" t="0"/>
          <a:stretch/>
        </p:blipFill>
        <p:spPr>
          <a:xfrm>
            <a:off x="6276975" y="3593918"/>
            <a:ext cx="3130022" cy="31300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Other Data Types</a:t>
            </a:r>
            <a:endParaRPr sz="4000"/>
          </a:p>
        </p:txBody>
      </p:sp>
      <p:sp>
        <p:nvSpPr>
          <p:cNvPr id="220" name="Google Shape;220;p37"/>
          <p:cNvSpPr txBox="1"/>
          <p:nvPr/>
        </p:nvSpPr>
        <p:spPr>
          <a:xfrm>
            <a:off x="677333" y="1539423"/>
            <a:ext cx="7481015" cy="32470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There are other data types as well! </a:t>
            </a:r>
            <a:r>
              <a:rPr b="1" i="0" lang="en-US" sz="1800" u="none" cap="none" strike="noStrike">
                <a:solidFill>
                  <a:srgbClr val="FF7823"/>
                </a:solidFill>
                <a:highlight>
                  <a:srgbClr val="FFFFFF"/>
                </a:highlight>
                <a:latin typeface="Trebuchet MS"/>
                <a:ea typeface="Trebuchet MS"/>
                <a:cs typeface="Trebuchet MS"/>
                <a:sym typeface="Trebuchet MS"/>
              </a:rPr>
              <a:t>Composite types</a:t>
            </a:r>
            <a:r>
              <a:rPr b="0" i="0" lang="en-US" sz="1800" u="none" cap="none" strike="noStrike">
                <a:solidFill>
                  <a:srgbClr val="FF7823"/>
                </a:solidFill>
                <a:highlight>
                  <a:srgbClr val="FFFFFF"/>
                </a:highlight>
                <a:latin typeface="Trebuchet MS"/>
                <a:ea typeface="Trebuchet MS"/>
                <a:cs typeface="Trebuchet MS"/>
                <a:sym typeface="Trebuchet MS"/>
              </a:rPr>
              <a:t> </a:t>
            </a:r>
            <a:r>
              <a:rPr b="0" i="0" lang="en-US" sz="1800" u="none" cap="none" strike="noStrike">
                <a:solidFill>
                  <a:srgbClr val="005496"/>
                </a:solidFill>
                <a:highlight>
                  <a:srgbClr val="FFFFFF"/>
                </a:highlight>
                <a:latin typeface="Trebuchet MS"/>
                <a:ea typeface="Trebuchet MS"/>
                <a:cs typeface="Trebuchet MS"/>
                <a:sym typeface="Trebuchet MS"/>
              </a:rPr>
              <a:t>fall into four main categories: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5496"/>
              </a:buClr>
              <a:buSzPts val="1800"/>
              <a:buFont typeface="Arial"/>
              <a:buAutoNum type="arabicPeriod"/>
            </a:pPr>
            <a:r>
              <a:rPr b="0" i="0" lang="en-US" sz="1800" u="none" cap="none" strike="noStrike">
                <a:solidFill>
                  <a:srgbClr val="005496"/>
                </a:solidFill>
                <a:highlight>
                  <a:srgbClr val="FFFFFF"/>
                </a:highlight>
                <a:latin typeface="Trebuchet MS"/>
                <a:ea typeface="Trebuchet MS"/>
                <a:cs typeface="Trebuchet MS"/>
                <a:sym typeface="Trebuchet MS"/>
              </a:rPr>
              <a:t>semi-structured (stores data as a set of relationships);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5496"/>
              </a:buClr>
              <a:buSzPts val="1800"/>
              <a:buFont typeface="Arial"/>
              <a:buAutoNum type="arabicPeriod"/>
            </a:pPr>
            <a:r>
              <a:rPr b="1" i="0" lang="en-US" sz="1800" u="none" cap="none" strike="noStrike">
                <a:solidFill>
                  <a:srgbClr val="FF7823"/>
                </a:solidFill>
                <a:highlight>
                  <a:srgbClr val="FFFFFF"/>
                </a:highlight>
                <a:latin typeface="Trebuchet MS"/>
                <a:ea typeface="Trebuchet MS"/>
                <a:cs typeface="Trebuchet MS"/>
                <a:sym typeface="Trebuchet MS"/>
              </a:rPr>
              <a:t>multimedia (stores data as images, music, or videos)</a:t>
            </a:r>
            <a:r>
              <a:rPr b="0" i="0" lang="en-US" sz="1800" u="none" cap="none" strike="noStrike">
                <a:solidFill>
                  <a:srgbClr val="005496"/>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5496"/>
              </a:buClr>
              <a:buSzPts val="1800"/>
              <a:buFont typeface="Arial"/>
              <a:buAutoNum type="arabicPeriod"/>
            </a:pPr>
            <a:r>
              <a:rPr b="0" i="0" lang="en-US" sz="1800" u="none" cap="none" strike="noStrike">
                <a:solidFill>
                  <a:srgbClr val="005496"/>
                </a:solidFill>
                <a:highlight>
                  <a:srgbClr val="FFFFFF"/>
                </a:highlight>
                <a:latin typeface="Trebuchet MS"/>
                <a:ea typeface="Trebuchet MS"/>
                <a:cs typeface="Trebuchet MS"/>
                <a:sym typeface="Trebuchet MS"/>
              </a:rPr>
              <a:t>homogeneous (needs all values to be of the same data type)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5496"/>
              </a:buClr>
              <a:buSzPts val="1800"/>
              <a:buFont typeface="Arial"/>
              <a:buAutoNum type="arabicPeriod"/>
            </a:pPr>
            <a:r>
              <a:rPr b="0" i="0" lang="en-US" sz="1800" u="none" cap="none" strike="noStrike">
                <a:solidFill>
                  <a:srgbClr val="005496"/>
                </a:solidFill>
                <a:highlight>
                  <a:srgbClr val="FFFFFF"/>
                </a:highlight>
                <a:latin typeface="Trebuchet MS"/>
                <a:ea typeface="Trebuchet MS"/>
                <a:cs typeface="Trebuchet MS"/>
                <a:sym typeface="Trebuchet MS"/>
              </a:rPr>
              <a:t>tabular (stores data in tabular form).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7823"/>
                </a:solidFill>
                <a:highlight>
                  <a:srgbClr val="FFFFFF"/>
                </a:highlight>
                <a:latin typeface="Trebuchet MS"/>
                <a:ea typeface="Trebuchet MS"/>
                <a:cs typeface="Trebuchet MS"/>
                <a:sym typeface="Trebuchet MS"/>
              </a:rPr>
              <a:t>Non-primitive data types </a:t>
            </a:r>
            <a:r>
              <a:rPr b="0" i="0" lang="en-US" sz="1800" u="none" cap="none" strike="noStrike">
                <a:solidFill>
                  <a:srgbClr val="005496"/>
                </a:solidFill>
                <a:highlight>
                  <a:srgbClr val="FFFFFF"/>
                </a:highlight>
                <a:latin typeface="Trebuchet MS"/>
                <a:ea typeface="Trebuchet MS"/>
                <a:cs typeface="Trebuchet MS"/>
                <a:sym typeface="Trebuchet MS"/>
              </a:rPr>
              <a:t>contain data that you put together as an "object" There are 4 main types of non-primitive data types: </a:t>
            </a:r>
            <a:r>
              <a:rPr b="1" i="0" lang="en-US" sz="1800" u="none" cap="none" strike="noStrike">
                <a:solidFill>
                  <a:srgbClr val="005496"/>
                </a:solidFill>
                <a:highlight>
                  <a:srgbClr val="FFFFFF"/>
                </a:highlight>
                <a:latin typeface="Trebuchet MS"/>
                <a:ea typeface="Trebuchet MS"/>
                <a:cs typeface="Trebuchet MS"/>
                <a:sym typeface="Trebuchet MS"/>
              </a:rPr>
              <a:t>String, Class, Array, </a:t>
            </a:r>
            <a:r>
              <a:rPr b="0" i="0" lang="en-US" sz="1800" u="none" cap="none" strike="noStrike">
                <a:solidFill>
                  <a:srgbClr val="005496"/>
                </a:solidFill>
                <a:highlight>
                  <a:srgbClr val="FFFFFF"/>
                </a:highlight>
                <a:latin typeface="Trebuchet MS"/>
                <a:ea typeface="Trebuchet MS"/>
                <a:cs typeface="Trebuchet MS"/>
                <a:sym typeface="Trebuchet MS"/>
              </a:rPr>
              <a:t>and</a:t>
            </a:r>
            <a:r>
              <a:rPr b="1" i="0" lang="en-US" sz="1800" u="none" cap="none" strike="noStrike">
                <a:solidFill>
                  <a:srgbClr val="005496"/>
                </a:solidFill>
                <a:highlight>
                  <a:srgbClr val="FFFFFF"/>
                </a:highlight>
                <a:latin typeface="Trebuchet MS"/>
                <a:ea typeface="Trebuchet MS"/>
                <a:cs typeface="Trebuchet MS"/>
                <a:sym typeface="Trebuchet MS"/>
              </a:rPr>
              <a:t> Interface.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Other Data Types - Strings</a:t>
            </a:r>
            <a:endParaRPr sz="4000"/>
          </a:p>
        </p:txBody>
      </p:sp>
      <p:sp>
        <p:nvSpPr>
          <p:cNvPr id="226" name="Google Shape;226;p38"/>
          <p:cNvSpPr txBox="1"/>
          <p:nvPr/>
        </p:nvSpPr>
        <p:spPr>
          <a:xfrm>
            <a:off x="677334" y="1539423"/>
            <a:ext cx="7740525" cy="440120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5496"/>
              </a:buClr>
              <a:buSzPts val="2000"/>
              <a:buFont typeface="Arial"/>
              <a:buChar char="•"/>
            </a:pPr>
            <a:r>
              <a:rPr b="1" i="0" lang="en-US" sz="2000" u="none" cap="none" strike="noStrike">
                <a:solidFill>
                  <a:srgbClr val="FF7823"/>
                </a:solidFill>
                <a:highlight>
                  <a:srgbClr val="FFFFFF"/>
                </a:highlight>
                <a:latin typeface="Trebuchet MS"/>
                <a:ea typeface="Trebuchet MS"/>
                <a:cs typeface="Trebuchet MS"/>
                <a:sym typeface="Trebuchet MS"/>
              </a:rPr>
              <a:t>Strings</a:t>
            </a:r>
            <a:r>
              <a:rPr b="0" i="0" lang="en-US" sz="2000" u="none" cap="none" strike="noStrike">
                <a:solidFill>
                  <a:srgbClr val="005496"/>
                </a:solidFill>
                <a:highlight>
                  <a:srgbClr val="FFFFFF"/>
                </a:highlight>
                <a:latin typeface="Trebuchet MS"/>
                <a:ea typeface="Trebuchet MS"/>
                <a:cs typeface="Trebuchet MS"/>
                <a:sym typeface="Trebuchet MS"/>
              </a:rPr>
              <a:t> are a group of characters surrounded by </a:t>
            </a:r>
            <a:r>
              <a:rPr b="1" i="0" lang="en-US" sz="2000" u="none" cap="none" strike="noStrike">
                <a:solidFill>
                  <a:srgbClr val="005496"/>
                </a:solidFill>
                <a:highlight>
                  <a:srgbClr val="FFFFFF"/>
                </a:highlight>
                <a:latin typeface="Trebuchet MS"/>
                <a:ea typeface="Trebuchet MS"/>
                <a:cs typeface="Trebuchet MS"/>
                <a:sym typeface="Trebuchet MS"/>
              </a:rPr>
              <a:t>double-quotes</a:t>
            </a:r>
            <a:r>
              <a:rPr b="0" i="0" lang="en-US" sz="2000" u="none" cap="none" strike="noStrike">
                <a:solidFill>
                  <a:srgbClr val="005496"/>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Strings are mostly used to store chunks of text and information.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Under the hood, this class is actually storing each character inside of an array, so if you make a string that holds your name “Beyonce”.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What that string will really look like is {‘B’, ‘e’, ‘y’, ‘o’, ‘n’, ‘c', ‘e’}, this makes it possible to access each character individually like an array.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The String class has a lot of methods that we can use to manipulate strings.</a:t>
            </a:r>
            <a:endParaRPr b="0" i="0" sz="1600" u="none" cap="none" strike="noStrike">
              <a:solidFill>
                <a:srgbClr val="005496"/>
              </a:solidFill>
              <a:highlight>
                <a:srgbClr val="FFFFFF"/>
              </a:highlight>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a:solidFill>
                  <a:srgbClr val="005496"/>
                </a:solidFill>
              </a:rPr>
              <a:t>Other Data Types - Arrays</a:t>
            </a:r>
            <a:endParaRPr b="1" i="0">
              <a:solidFill>
                <a:srgbClr val="005496"/>
              </a:solidFill>
              <a:highlight>
                <a:srgbClr val="FFFFFF"/>
              </a:highlight>
              <a:latin typeface="Trebuchet MS"/>
              <a:ea typeface="Trebuchet MS"/>
              <a:cs typeface="Trebuchet MS"/>
              <a:sym typeface="Trebuchet MS"/>
            </a:endParaRPr>
          </a:p>
        </p:txBody>
      </p:sp>
      <p:sp>
        <p:nvSpPr>
          <p:cNvPr id="232" name="Google Shape;232;p39"/>
          <p:cNvSpPr txBox="1"/>
          <p:nvPr/>
        </p:nvSpPr>
        <p:spPr>
          <a:xfrm>
            <a:off x="677324" y="1500850"/>
            <a:ext cx="4968300" cy="3324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5496"/>
              </a:buClr>
              <a:buSzPts val="2000"/>
              <a:buFont typeface="Arial"/>
              <a:buChar char="•"/>
            </a:pPr>
            <a:r>
              <a:rPr b="1" i="0" lang="en-US" sz="2000" u="none" cap="none" strike="noStrike">
                <a:solidFill>
                  <a:srgbClr val="FF7823"/>
                </a:solidFill>
                <a:highlight>
                  <a:srgbClr val="FFFFFF"/>
                </a:highlight>
                <a:latin typeface="Trebuchet MS"/>
                <a:ea typeface="Trebuchet MS"/>
                <a:cs typeface="Trebuchet MS"/>
                <a:sym typeface="Trebuchet MS"/>
              </a:rPr>
              <a:t>Arrays</a:t>
            </a:r>
            <a:r>
              <a:rPr b="0" i="0" lang="en-US" sz="2000" u="none" cap="none" strike="noStrike">
                <a:solidFill>
                  <a:srgbClr val="005496"/>
                </a:solidFill>
                <a:highlight>
                  <a:srgbClr val="FFFFFF"/>
                </a:highlight>
                <a:latin typeface="Trebuchet MS"/>
                <a:ea typeface="Trebuchet MS"/>
                <a:cs typeface="Trebuchet MS"/>
                <a:sym typeface="Trebuchet MS"/>
              </a:rPr>
              <a:t> are a way of storing information in a “</a:t>
            </a:r>
            <a:r>
              <a:rPr b="1" i="0" lang="en-US" sz="2000" u="none" cap="none" strike="noStrike">
                <a:solidFill>
                  <a:srgbClr val="005496"/>
                </a:solidFill>
                <a:highlight>
                  <a:srgbClr val="FFFFFF"/>
                </a:highlight>
                <a:latin typeface="Trebuchet MS"/>
                <a:ea typeface="Trebuchet MS"/>
                <a:cs typeface="Trebuchet MS"/>
                <a:sym typeface="Trebuchet MS"/>
              </a:rPr>
              <a:t>list</a:t>
            </a:r>
            <a:r>
              <a:rPr b="0" i="0" lang="en-US" sz="2000" u="none" cap="none" strike="noStrike">
                <a:solidFill>
                  <a:srgbClr val="005496"/>
                </a:solidFill>
                <a:highlight>
                  <a:srgbClr val="FFFFFF"/>
                </a:highlight>
                <a:latin typeface="Trebuchet MS"/>
                <a:ea typeface="Trebuchet MS"/>
                <a:cs typeface="Trebuchet MS"/>
                <a:sym typeface="Trebuchet MS"/>
              </a:rPr>
              <a:t>” format.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Arrays are very helpful when we store data that will not have a lot of added elements, for lists that require more manipulation there are Linked Lists.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Arrays can’t store integers or anything not wrapped in quotations.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Array ={"Beyonce", "42", “songwriter”}</a:t>
            </a:r>
            <a:endParaRPr b="0" i="0" sz="1400" u="none" cap="none" strike="noStrike">
              <a:solidFill>
                <a:srgbClr val="000000"/>
              </a:solidFill>
              <a:latin typeface="Arial"/>
              <a:ea typeface="Arial"/>
              <a:cs typeface="Arial"/>
              <a:sym typeface="Arial"/>
            </a:endParaRPr>
          </a:p>
        </p:txBody>
      </p:sp>
      <p:pic>
        <p:nvPicPr>
          <p:cNvPr id="233" name="Google Shape;233;p39"/>
          <p:cNvPicPr preferRelativeResize="0"/>
          <p:nvPr/>
        </p:nvPicPr>
        <p:blipFill rotWithShape="1">
          <a:blip r:embed="rId3">
            <a:alphaModFix/>
          </a:blip>
          <a:srcRect b="0" l="0" r="0" t="0"/>
          <a:stretch/>
        </p:blipFill>
        <p:spPr>
          <a:xfrm>
            <a:off x="5695714" y="2076764"/>
            <a:ext cx="3262094" cy="2704471"/>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What types of data are used in computer programming? </a:t>
            </a:r>
            <a:endParaRPr/>
          </a:p>
        </p:txBody>
      </p:sp>
      <p:sp>
        <p:nvSpPr>
          <p:cNvPr id="239" name="Google Shape;239;p40"/>
          <p:cNvSpPr txBox="1"/>
          <p:nvPr/>
        </p:nvSpPr>
        <p:spPr>
          <a:xfrm>
            <a:off x="677334" y="1930400"/>
            <a:ext cx="7027831" cy="29392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Strictly speaking, a data type is a classification that determines what type of value a variable can have, which in turn determines what type of mathematical and logical operators can be applied to the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You may look at the above definition with great confusion. A simpler way is to think about a data type as something akin to a label that tells you what information you are holding and how you can interact or manipulate it.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600"/>
              </a:spcBef>
              <a:spcAft>
                <a:spcPts val="0"/>
              </a:spcAft>
              <a:buClr>
                <a:srgbClr val="005496"/>
              </a:buClr>
              <a:buSzPts val="1800"/>
              <a:buFont typeface="Arial"/>
              <a:buNone/>
            </a:pPr>
            <a:r>
              <a:t/>
            </a:r>
            <a:endParaRPr b="0" i="0" sz="1800" u="none" cap="none" strike="noStrike">
              <a:solidFill>
                <a:srgbClr val="005496"/>
              </a:solidFill>
              <a:highlight>
                <a:srgbClr val="FFFFFF"/>
              </a:highlight>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Variable Categories</a:t>
            </a:r>
            <a:endParaRPr/>
          </a:p>
        </p:txBody>
      </p:sp>
      <p:sp>
        <p:nvSpPr>
          <p:cNvPr id="245" name="Google Shape;245;p41"/>
          <p:cNvSpPr txBox="1"/>
          <p:nvPr/>
        </p:nvSpPr>
        <p:spPr>
          <a:xfrm>
            <a:off x="677333" y="1488054"/>
            <a:ext cx="7753973" cy="1046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Below is an overview of all common variable categories by type:</a:t>
            </a:r>
            <a:endParaRPr b="0" i="0" sz="24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rgbClr val="000000"/>
                </a:solidFill>
                <a:latin typeface="Arial"/>
                <a:ea typeface="Arial"/>
                <a:cs typeface="Arial"/>
                <a:sym typeface="Arial"/>
              </a:rPr>
            </a:br>
            <a:endParaRPr b="0" i="0" sz="1800" u="none" cap="none" strike="noStrike">
              <a:solidFill>
                <a:srgbClr val="005496"/>
              </a:solidFill>
              <a:highlight>
                <a:srgbClr val="FFFFFF"/>
              </a:highlight>
              <a:latin typeface="Trebuchet MS"/>
              <a:ea typeface="Trebuchet MS"/>
              <a:cs typeface="Trebuchet MS"/>
              <a:sym typeface="Trebuchet MS"/>
            </a:endParaRPr>
          </a:p>
        </p:txBody>
      </p:sp>
      <p:sp>
        <p:nvSpPr>
          <p:cNvPr id="246" name="Google Shape;246;p41"/>
          <p:cNvSpPr txBox="1"/>
          <p:nvPr/>
        </p:nvSpPr>
        <p:spPr>
          <a:xfrm>
            <a:off x="677332" y="2124194"/>
            <a:ext cx="7337113" cy="4124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rgbClr val="FF7823"/>
                </a:solidFill>
                <a:highlight>
                  <a:srgbClr val="FFFFFF"/>
                </a:highlight>
                <a:latin typeface="Trebuchet MS"/>
                <a:ea typeface="Trebuchet MS"/>
                <a:cs typeface="Trebuchet MS"/>
                <a:sym typeface="Trebuchet MS"/>
              </a:rPr>
              <a:t>Numeric Variables </a:t>
            </a:r>
            <a:r>
              <a:rPr b="1" i="0" lang="en-US" sz="2000" u="none" cap="none" strike="noStrike">
                <a:solidFill>
                  <a:srgbClr val="FF7823"/>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en-US" sz="1800" u="none" cap="none" strike="noStrike">
                <a:solidFill>
                  <a:srgbClr val="005496"/>
                </a:solidFill>
                <a:highlight>
                  <a:srgbClr val="FFFFFF"/>
                </a:highlight>
                <a:latin typeface="Trebuchet MS"/>
                <a:ea typeface="Trebuchet MS"/>
                <a:cs typeface="Trebuchet MS"/>
                <a:sym typeface="Trebuchet MS"/>
              </a:rPr>
              <a:t>int</a:t>
            </a:r>
            <a:r>
              <a:rPr b="0" i="0" lang="en-US" sz="1800" u="none" cap="none" strike="noStrike">
                <a:solidFill>
                  <a:srgbClr val="005496"/>
                </a:solidFill>
                <a:highlight>
                  <a:srgbClr val="FFFFFF"/>
                </a:highlight>
                <a:latin typeface="Trebuchet MS"/>
                <a:ea typeface="Trebuchet MS"/>
                <a:cs typeface="Trebuchet MS"/>
                <a:sym typeface="Trebuchet MS"/>
              </a:rPr>
              <a:t> -&gt; Used to store integer values (whole numbers).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en-US" sz="1800" u="none" cap="none" strike="noStrike">
                <a:solidFill>
                  <a:srgbClr val="005496"/>
                </a:solidFill>
                <a:highlight>
                  <a:srgbClr val="FFFFFF"/>
                </a:highlight>
                <a:latin typeface="Trebuchet MS"/>
                <a:ea typeface="Trebuchet MS"/>
                <a:cs typeface="Trebuchet MS"/>
                <a:sym typeface="Trebuchet MS"/>
              </a:rPr>
              <a:t>float</a:t>
            </a:r>
            <a:r>
              <a:rPr b="0" i="0" lang="en-US" sz="1800" u="none" cap="none" strike="noStrike">
                <a:solidFill>
                  <a:srgbClr val="005496"/>
                </a:solidFill>
                <a:highlight>
                  <a:srgbClr val="FFFFFF"/>
                </a:highlight>
                <a:latin typeface="Trebuchet MS"/>
                <a:ea typeface="Trebuchet MS"/>
                <a:cs typeface="Trebuchet MS"/>
                <a:sym typeface="Trebuchet MS"/>
              </a:rPr>
              <a:t> -&gt; Used to store floating-point values (decimal numbers).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 </a:t>
            </a:r>
            <a:endParaRPr b="0" i="1"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2000"/>
              <a:buFont typeface="Arial"/>
              <a:buNone/>
            </a:pPr>
            <a:r>
              <a:rPr b="1" i="1" lang="en-US" sz="2000" u="none" cap="none" strike="noStrike">
                <a:solidFill>
                  <a:srgbClr val="FF7823"/>
                </a:solidFill>
                <a:highlight>
                  <a:srgbClr val="FFFFFF"/>
                </a:highlight>
                <a:latin typeface="Trebuchet MS"/>
                <a:ea typeface="Trebuchet MS"/>
                <a:cs typeface="Trebuchet MS"/>
                <a:sym typeface="Trebuchet MS"/>
              </a:rPr>
              <a:t>String Variables</a:t>
            </a:r>
            <a:r>
              <a:rPr b="1" i="0" lang="en-US" sz="2000" u="none" cap="none" strike="noStrike">
                <a:solidFill>
                  <a:srgbClr val="FF7823"/>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en-US" sz="1800" u="none" cap="none" strike="noStrike">
                <a:solidFill>
                  <a:srgbClr val="005496"/>
                </a:solidFill>
                <a:highlight>
                  <a:srgbClr val="FFFFFF"/>
                </a:highlight>
                <a:latin typeface="Trebuchet MS"/>
                <a:ea typeface="Trebuchet MS"/>
                <a:cs typeface="Trebuchet MS"/>
                <a:sym typeface="Trebuchet MS"/>
              </a:rPr>
              <a:t>str</a:t>
            </a:r>
            <a:r>
              <a:rPr b="0" i="0" lang="en-US" sz="1800" u="none" cap="none" strike="noStrike">
                <a:solidFill>
                  <a:srgbClr val="005496"/>
                </a:solidFill>
                <a:highlight>
                  <a:srgbClr val="FFFFFF"/>
                </a:highlight>
                <a:latin typeface="Trebuchet MS"/>
                <a:ea typeface="Trebuchet MS"/>
                <a:cs typeface="Trebuchet MS"/>
                <a:sym typeface="Trebuchet MS"/>
              </a:rPr>
              <a:t> -&gt; Used to store text or string values. Strings are enclosed in single or double quotes.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 </a:t>
            </a:r>
            <a:endParaRPr b="0" i="0"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2000"/>
              <a:buFont typeface="Arial"/>
              <a:buNone/>
            </a:pPr>
            <a:r>
              <a:rPr b="1" i="1" lang="en-US" sz="2000" u="none" cap="none" strike="noStrike">
                <a:solidFill>
                  <a:srgbClr val="FF7823"/>
                </a:solidFill>
                <a:highlight>
                  <a:srgbClr val="FFFFFF"/>
                </a:highlight>
                <a:latin typeface="Trebuchet MS"/>
                <a:ea typeface="Trebuchet MS"/>
                <a:cs typeface="Trebuchet MS"/>
                <a:sym typeface="Trebuchet MS"/>
              </a:rPr>
              <a:t>Boolean Variables</a:t>
            </a:r>
            <a:r>
              <a:rPr b="1" i="0" lang="en-US" sz="2000" u="none" cap="none" strike="noStrike">
                <a:solidFill>
                  <a:srgbClr val="FF7823"/>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en-US" sz="1800" u="none" cap="none" strike="noStrike">
                <a:solidFill>
                  <a:srgbClr val="005496"/>
                </a:solidFill>
                <a:highlight>
                  <a:srgbClr val="FFFFFF"/>
                </a:highlight>
                <a:latin typeface="Trebuchet MS"/>
                <a:ea typeface="Trebuchet MS"/>
                <a:cs typeface="Trebuchet MS"/>
                <a:sym typeface="Trebuchet MS"/>
              </a:rPr>
              <a:t>bool</a:t>
            </a:r>
            <a:r>
              <a:rPr b="0" i="0" lang="en-US" sz="1800" u="none" cap="none" strike="noStrike">
                <a:solidFill>
                  <a:srgbClr val="005496"/>
                </a:solidFill>
                <a:highlight>
                  <a:srgbClr val="FFFFFF"/>
                </a:highlight>
                <a:latin typeface="Trebuchet MS"/>
                <a:ea typeface="Trebuchet MS"/>
                <a:cs typeface="Trebuchet MS"/>
                <a:sym typeface="Trebuchet MS"/>
              </a:rPr>
              <a:t> -&gt; Used to store boolean values (True or False), which represent binary conditions.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rgbClr val="005496"/>
              </a:solidFill>
              <a:highlight>
                <a:srgbClr val="FFFFFF"/>
              </a:highlight>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Variable Categories Continued</a:t>
            </a:r>
            <a:endParaRPr/>
          </a:p>
        </p:txBody>
      </p:sp>
      <p:sp>
        <p:nvSpPr>
          <p:cNvPr id="252" name="Google Shape;252;p42"/>
          <p:cNvSpPr txBox="1"/>
          <p:nvPr/>
        </p:nvSpPr>
        <p:spPr>
          <a:xfrm>
            <a:off x="677334" y="1512821"/>
            <a:ext cx="7337113" cy="30315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 </a:t>
            </a:r>
            <a:r>
              <a:rPr b="1" i="1" lang="en-US" sz="2000" u="none" cap="none" strike="noStrike">
                <a:solidFill>
                  <a:srgbClr val="FF7823"/>
                </a:solidFill>
                <a:highlight>
                  <a:srgbClr val="FFFFFF"/>
                </a:highlight>
                <a:latin typeface="Trebuchet MS"/>
                <a:ea typeface="Trebuchet MS"/>
                <a:cs typeface="Trebuchet MS"/>
                <a:sym typeface="Trebuchet MS"/>
              </a:rPr>
              <a:t>Sequence Variables</a:t>
            </a:r>
            <a:r>
              <a:rPr b="1" i="0" lang="en-US" sz="2000" u="none" cap="none" strike="noStrike">
                <a:solidFill>
                  <a:srgbClr val="FF7823"/>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en-US" sz="1800" u="none" cap="none" strike="noStrike">
                <a:solidFill>
                  <a:srgbClr val="005496"/>
                </a:solidFill>
                <a:highlight>
                  <a:srgbClr val="FFFFFF"/>
                </a:highlight>
                <a:latin typeface="Trebuchet MS"/>
                <a:ea typeface="Trebuchet MS"/>
                <a:cs typeface="Trebuchet MS"/>
                <a:sym typeface="Trebuchet MS"/>
              </a:rPr>
              <a:t>list </a:t>
            </a:r>
            <a:r>
              <a:rPr b="0" i="0" lang="en-US" sz="1800" u="none" cap="none" strike="noStrike">
                <a:solidFill>
                  <a:srgbClr val="005496"/>
                </a:solidFill>
                <a:highlight>
                  <a:srgbClr val="FFFFFF"/>
                </a:highlight>
                <a:latin typeface="Trebuchet MS"/>
                <a:ea typeface="Trebuchet MS"/>
                <a:cs typeface="Trebuchet MS"/>
                <a:sym typeface="Trebuchet MS"/>
              </a:rPr>
              <a:t>-&gt; Modifiable collection of values / elements.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en-US" sz="1800" u="none" cap="none" strike="noStrike">
                <a:solidFill>
                  <a:srgbClr val="005496"/>
                </a:solidFill>
                <a:highlight>
                  <a:srgbClr val="FFFFFF"/>
                </a:highlight>
                <a:latin typeface="Trebuchet MS"/>
                <a:ea typeface="Trebuchet MS"/>
                <a:cs typeface="Trebuchet MS"/>
                <a:sym typeface="Trebuchet MS"/>
              </a:rPr>
              <a:t>tuple</a:t>
            </a:r>
            <a:r>
              <a:rPr b="0" i="0" lang="en-US" sz="1800" u="none" cap="none" strike="noStrike">
                <a:solidFill>
                  <a:srgbClr val="005496"/>
                </a:solidFill>
                <a:highlight>
                  <a:srgbClr val="FFFFFF"/>
                </a:highlight>
                <a:latin typeface="Trebuchet MS"/>
                <a:ea typeface="Trebuchet MS"/>
                <a:cs typeface="Trebuchet MS"/>
                <a:sym typeface="Trebuchet MS"/>
              </a:rPr>
              <a:t> -&gt; Non-modifiable collection of values / elements.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 </a:t>
            </a:r>
            <a:endParaRPr b="0" i="0"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600"/>
              </a:spcBef>
              <a:spcAft>
                <a:spcPts val="0"/>
              </a:spcAft>
              <a:buClr>
                <a:srgbClr val="000000"/>
              </a:buClr>
              <a:buSzPts val="2000"/>
              <a:buFont typeface="Arial"/>
              <a:buNone/>
            </a:pPr>
            <a:r>
              <a:rPr b="1" i="1" lang="en-US" sz="2000" u="none" cap="none" strike="noStrike">
                <a:solidFill>
                  <a:srgbClr val="FF7823"/>
                </a:solidFill>
                <a:highlight>
                  <a:srgbClr val="FFFFFF"/>
                </a:highlight>
                <a:latin typeface="Trebuchet MS"/>
                <a:ea typeface="Trebuchet MS"/>
                <a:cs typeface="Trebuchet MS"/>
                <a:sym typeface="Trebuchet MS"/>
              </a:rPr>
              <a:t>Mapping Variables</a:t>
            </a:r>
            <a:r>
              <a:rPr b="1" i="0" lang="en-US" sz="2000" u="none" cap="none" strike="noStrike">
                <a:solidFill>
                  <a:srgbClr val="FF7823"/>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1" i="0" lang="en-US" sz="1800" u="none" cap="none" strike="noStrike">
                <a:solidFill>
                  <a:srgbClr val="005496"/>
                </a:solidFill>
                <a:highlight>
                  <a:srgbClr val="FFFFFF"/>
                </a:highlight>
                <a:latin typeface="Trebuchet MS"/>
                <a:ea typeface="Trebuchet MS"/>
                <a:cs typeface="Trebuchet MS"/>
                <a:sym typeface="Trebuchet MS"/>
              </a:rPr>
              <a:t>dict</a:t>
            </a:r>
            <a:r>
              <a:rPr b="0" i="0" lang="en-US" sz="1800" u="none" cap="none" strike="noStrike">
                <a:solidFill>
                  <a:srgbClr val="005496"/>
                </a:solidFill>
                <a:highlight>
                  <a:srgbClr val="FFFFFF"/>
                </a:highlight>
                <a:latin typeface="Trebuchet MS"/>
                <a:ea typeface="Trebuchet MS"/>
                <a:cs typeface="Trebuchet MS"/>
                <a:sym typeface="Trebuchet MS"/>
              </a:rPr>
              <a:t> -&gt; Known to humans as dictionaries. These are used to store key-value pairs, where a </a:t>
            </a:r>
            <a:r>
              <a:rPr b="1" i="1" lang="en-US" sz="1800" u="none" cap="none" strike="noStrike">
                <a:solidFill>
                  <a:srgbClr val="005496"/>
                </a:solidFill>
                <a:highlight>
                  <a:srgbClr val="FFFFFF"/>
                </a:highlight>
                <a:latin typeface="Trebuchet MS"/>
                <a:ea typeface="Trebuchet MS"/>
                <a:cs typeface="Trebuchet MS"/>
                <a:sym typeface="Trebuchet MS"/>
              </a:rPr>
              <a:t>key</a:t>
            </a:r>
            <a:r>
              <a:rPr b="0" i="0" lang="en-US" sz="1800" u="none" cap="none" strike="noStrike">
                <a:solidFill>
                  <a:srgbClr val="005496"/>
                </a:solidFill>
                <a:highlight>
                  <a:srgbClr val="FFFFFF"/>
                </a:highlight>
                <a:latin typeface="Trebuchet MS"/>
                <a:ea typeface="Trebuchet MS"/>
                <a:cs typeface="Trebuchet MS"/>
                <a:sym typeface="Trebuchet MS"/>
              </a:rPr>
              <a:t> is a unique sequence of characters that corresponds to a </a:t>
            </a:r>
            <a:r>
              <a:rPr b="1" i="1" lang="en-US" sz="1800" u="none" cap="none" strike="noStrike">
                <a:solidFill>
                  <a:srgbClr val="005496"/>
                </a:solidFill>
                <a:highlight>
                  <a:srgbClr val="FFFFFF"/>
                </a:highlight>
                <a:latin typeface="Trebuchet MS"/>
                <a:ea typeface="Trebuchet MS"/>
                <a:cs typeface="Trebuchet MS"/>
                <a:sym typeface="Trebuchet MS"/>
              </a:rPr>
              <a:t>value</a:t>
            </a:r>
            <a:r>
              <a:rPr b="0" i="0" lang="en-US" sz="1800" u="none" cap="none" strike="noStrike">
                <a:solidFill>
                  <a:srgbClr val="005496"/>
                </a:solidFill>
                <a:highlight>
                  <a:srgbClr val="FFFFFF"/>
                </a:highlight>
                <a:latin typeface="Trebuchet MS"/>
                <a:ea typeface="Trebuchet MS"/>
                <a:cs typeface="Trebuchet MS"/>
                <a:sym typeface="Trebuchet MS"/>
              </a:rPr>
              <a:t> that can be of any type. These key-value pairs are important when we dive deeper into this variable type.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Data Types? What Data Types? </a:t>
            </a:r>
            <a:endParaRPr/>
          </a:p>
        </p:txBody>
      </p:sp>
      <p:sp>
        <p:nvSpPr>
          <p:cNvPr id="258" name="Google Shape;258;p43"/>
          <p:cNvSpPr txBox="1"/>
          <p:nvPr/>
        </p:nvSpPr>
        <p:spPr>
          <a:xfrm>
            <a:off x="677334" y="1512821"/>
            <a:ext cx="717243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MATLAB has a several data types, but we will be covering the four core data types that serve as the backbone of this programming language and on which other data types are built.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Let us first give a simple overview of each of these data types before we examine them in greater detail.  </a:t>
            </a:r>
            <a:endParaRPr b="0" i="0" sz="1600" u="none" cap="none" strike="noStrike">
              <a:solidFill>
                <a:srgbClr val="005496"/>
              </a:solidFill>
              <a:highlight>
                <a:srgbClr val="FFFFFF"/>
              </a:highlight>
              <a:latin typeface="Trebuchet MS"/>
              <a:ea typeface="Trebuchet MS"/>
              <a:cs typeface="Trebuchet MS"/>
              <a:sym typeface="Trebuchet MS"/>
            </a:endParaRPr>
          </a:p>
        </p:txBody>
      </p:sp>
      <p:pic>
        <p:nvPicPr>
          <p:cNvPr id="259" name="Google Shape;259;p43"/>
          <p:cNvPicPr preferRelativeResize="0"/>
          <p:nvPr/>
        </p:nvPicPr>
        <p:blipFill rotWithShape="1">
          <a:blip r:embed="rId3">
            <a:alphaModFix/>
          </a:blip>
          <a:srcRect b="0" l="0" r="0" t="0"/>
          <a:stretch/>
        </p:blipFill>
        <p:spPr>
          <a:xfrm>
            <a:off x="6695122" y="3938954"/>
            <a:ext cx="2578880" cy="2309446"/>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Data Types? What Data Types? </a:t>
            </a:r>
            <a:endParaRPr/>
          </a:p>
        </p:txBody>
      </p:sp>
      <p:sp>
        <p:nvSpPr>
          <p:cNvPr id="265" name="Google Shape;265;p44"/>
          <p:cNvSpPr txBox="1"/>
          <p:nvPr/>
        </p:nvSpPr>
        <p:spPr>
          <a:xfrm>
            <a:off x="677334" y="1405244"/>
            <a:ext cx="9300384" cy="5324535"/>
          </a:xfrm>
          <a:prstGeom prst="rect">
            <a:avLst/>
          </a:prstGeom>
          <a:noFill/>
          <a:ln>
            <a:noFill/>
          </a:ln>
        </p:spPr>
        <p:txBody>
          <a:bodyPr anchorCtr="0" anchor="t" bIns="45700" lIns="91425" spcFirstLastPara="1" rIns="91425" wrap="square" tIns="45700">
            <a:spAutoFit/>
          </a:bodyPr>
          <a:lstStyle/>
          <a:p>
            <a:pPr indent="-283464" lvl="0" marL="283464" marR="0" rtl="0" algn="l">
              <a:lnSpc>
                <a:spcPct val="100000"/>
              </a:lnSpc>
              <a:spcBef>
                <a:spcPts val="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3">
                  <a:extLst>
                    <a:ext uri="{A12FA001-AC4F-418D-AE19-62706E023703}">
                      <ahyp:hlinkClr val="tx"/>
                    </a:ext>
                  </a:extLst>
                </a:hlinkClick>
              </a:rPr>
              <a:t>Numeric Types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Integer and floating-point data</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4">
                  <a:extLst>
                    <a:ext uri="{A12FA001-AC4F-418D-AE19-62706E023703}">
                      <ahyp:hlinkClr val="tx"/>
                    </a:ext>
                  </a:extLst>
                </a:hlinkClick>
              </a:rPr>
              <a:t>Characters and Strings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Text in character arrays and string arrays</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5">
                  <a:extLst>
                    <a:ext uri="{A12FA001-AC4F-418D-AE19-62706E023703}">
                      <ahyp:hlinkClr val="tx"/>
                    </a:ext>
                  </a:extLst>
                </a:hlinkClick>
              </a:rPr>
              <a:t>Dates and Time</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Arrays of date and time values that can be displayed in different formats</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6">
                  <a:extLst>
                    <a:ext uri="{A12FA001-AC4F-418D-AE19-62706E023703}">
                      <ahyp:hlinkClr val="tx"/>
                    </a:ext>
                  </a:extLst>
                </a:hlinkClick>
              </a:rPr>
              <a:t>Categorical Arrays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Arrays of qualitative data with values from a finite set of discrete, nonnumeric data</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7">
                  <a:extLst>
                    <a:ext uri="{A12FA001-AC4F-418D-AE19-62706E023703}">
                      <ahyp:hlinkClr val="tx"/>
                    </a:ext>
                  </a:extLst>
                </a:hlinkClick>
              </a:rPr>
              <a:t>Tables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Arrays in tabular form whose named columns can have different types</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8">
                  <a:extLst>
                    <a:ext uri="{A12FA001-AC4F-418D-AE19-62706E023703}">
                      <ahyp:hlinkClr val="tx"/>
                    </a:ext>
                  </a:extLst>
                </a:hlinkClick>
              </a:rPr>
              <a:t>Timetables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Time-stamped data in tabular form</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9">
                  <a:extLst>
                    <a:ext uri="{A12FA001-AC4F-418D-AE19-62706E023703}">
                      <ahyp:hlinkClr val="tx"/>
                    </a:ext>
                  </a:extLst>
                </a:hlinkClick>
              </a:rPr>
              <a:t>Structures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Arrays with named fields that can contain data of varying types and sizes</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Data Types? What Data Types? </a:t>
            </a:r>
            <a:endParaRPr/>
          </a:p>
        </p:txBody>
      </p:sp>
      <p:sp>
        <p:nvSpPr>
          <p:cNvPr id="271" name="Google Shape;271;p45"/>
          <p:cNvSpPr txBox="1"/>
          <p:nvPr/>
        </p:nvSpPr>
        <p:spPr>
          <a:xfrm>
            <a:off x="677334" y="1405244"/>
            <a:ext cx="8596668" cy="4462760"/>
          </a:xfrm>
          <a:prstGeom prst="rect">
            <a:avLst/>
          </a:prstGeom>
          <a:noFill/>
          <a:ln>
            <a:noFill/>
          </a:ln>
        </p:spPr>
        <p:txBody>
          <a:bodyPr anchorCtr="0" anchor="t" bIns="45700" lIns="91425" spcFirstLastPara="1" rIns="91425" wrap="square" tIns="45700">
            <a:spAutoFit/>
          </a:bodyPr>
          <a:lstStyle/>
          <a:p>
            <a:pPr indent="-283464" lvl="0" marL="283464" marR="0" rtl="0" algn="l">
              <a:lnSpc>
                <a:spcPct val="100000"/>
              </a:lnSpc>
              <a:spcBef>
                <a:spcPts val="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3">
                  <a:extLst>
                    <a:ext uri="{A12FA001-AC4F-418D-AE19-62706E023703}">
                      <ahyp:hlinkClr val="tx"/>
                    </a:ext>
                  </a:extLst>
                </a:hlinkClick>
              </a:rPr>
              <a:t>Cell Arrays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Arrays that can contain data of varying types and sizes</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4">
                  <a:extLst>
                    <a:ext uri="{A12FA001-AC4F-418D-AE19-62706E023703}">
                      <ahyp:hlinkClr val="tx"/>
                    </a:ext>
                  </a:extLst>
                </a:hlinkClick>
              </a:rPr>
              <a:t>Function Handles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Variables that allow you to invoke a function indirectly</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5">
                  <a:extLst>
                    <a:ext uri="{A12FA001-AC4F-418D-AE19-62706E023703}">
                      <ahyp:hlinkClr val="tx"/>
                    </a:ext>
                  </a:extLst>
                </a:hlinkClick>
              </a:rPr>
              <a:t>Dictionaries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Map data with keys that index values</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6">
                  <a:extLst>
                    <a:ext uri="{A12FA001-AC4F-418D-AE19-62706E023703}">
                      <ahyp:hlinkClr val="tx"/>
                    </a:ext>
                  </a:extLst>
                </a:hlinkClick>
              </a:rPr>
              <a:t>Time Series</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Data vectors sampled over time</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7">
                  <a:extLst>
                    <a:ext uri="{A12FA001-AC4F-418D-AE19-62706E023703}">
                      <ahyp:hlinkClr val="tx"/>
                    </a:ext>
                  </a:extLst>
                </a:hlinkClick>
              </a:rPr>
              <a:t>Data Type Identification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Determine data type of a variable</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sng" cap="none" strike="noStrike">
                <a:solidFill>
                  <a:srgbClr val="005496"/>
                </a:solidFill>
                <a:highlight>
                  <a:srgbClr val="FFFFFF"/>
                </a:highlight>
                <a:latin typeface="Trebuchet MS"/>
                <a:ea typeface="Trebuchet MS"/>
                <a:cs typeface="Trebuchet MS"/>
                <a:sym typeface="Trebuchet MS"/>
                <a:hlinkClick r:id="rId8">
                  <a:extLst>
                    <a:ext uri="{A12FA001-AC4F-418D-AE19-62706E023703}">
                      <ahyp:hlinkClr val="tx"/>
                    </a:ext>
                  </a:extLst>
                </a:hlinkClick>
              </a:rPr>
              <a:t>Data Type Conversion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Convert between numeric arrays, strings and character arrays, dates and times, cell arrays, structures, or tables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Type Casting in Programming:</a:t>
            </a:r>
            <a:endParaRPr/>
          </a:p>
        </p:txBody>
      </p:sp>
      <p:sp>
        <p:nvSpPr>
          <p:cNvPr id="277" name="Google Shape;277;p46"/>
          <p:cNvSpPr txBox="1"/>
          <p:nvPr/>
        </p:nvSpPr>
        <p:spPr>
          <a:xfrm>
            <a:off x="677334" y="1405244"/>
            <a:ext cx="8072771" cy="4924425"/>
          </a:xfrm>
          <a:prstGeom prst="rect">
            <a:avLst/>
          </a:prstGeom>
          <a:noFill/>
          <a:ln>
            <a:noFill/>
          </a:ln>
        </p:spPr>
        <p:txBody>
          <a:bodyPr anchorCtr="0" anchor="t" bIns="45700" lIns="91425" spcFirstLastPara="1" rIns="91425" wrap="square" tIns="45700">
            <a:spAutoFit/>
          </a:bodyPr>
          <a:lstStyle/>
          <a:p>
            <a:pPr indent="-283464" lvl="0" marL="283464" marR="0" rtl="0" algn="l">
              <a:lnSpc>
                <a:spcPct val="100000"/>
              </a:lnSpc>
              <a:spcBef>
                <a:spcPts val="0"/>
              </a:spcBef>
              <a:spcAft>
                <a:spcPts val="0"/>
              </a:spcAft>
              <a:buClr>
                <a:srgbClr val="005496"/>
              </a:buClr>
              <a:buSzPts val="1800"/>
              <a:buFont typeface="Arial"/>
              <a:buChar char="•"/>
            </a:pPr>
            <a:r>
              <a:rPr b="0" i="0" lang="en-US" sz="1800" u="none" cap="none" strike="noStrike">
                <a:solidFill>
                  <a:srgbClr val="005496"/>
                </a:solidFill>
                <a:highlight>
                  <a:srgbClr val="FFFFFF"/>
                </a:highlight>
                <a:latin typeface="Trebuchet MS"/>
                <a:ea typeface="Trebuchet MS"/>
                <a:cs typeface="Trebuchet MS"/>
                <a:sym typeface="Trebuchet MS"/>
              </a:rPr>
              <a:t>Converting a single data type value—such as an integer int, float, or double—into another data type is known as </a:t>
            </a:r>
            <a:r>
              <a:rPr b="1" i="0" lang="en-US" sz="1800" u="none" cap="none" strike="noStrike">
                <a:solidFill>
                  <a:srgbClr val="FF7823"/>
                </a:solidFill>
                <a:highlight>
                  <a:srgbClr val="FFFFFF"/>
                </a:highlight>
                <a:latin typeface="Trebuchet MS"/>
                <a:ea typeface="Trebuchet MS"/>
                <a:cs typeface="Trebuchet MS"/>
                <a:sym typeface="Trebuchet MS"/>
              </a:rPr>
              <a:t>type casting</a:t>
            </a:r>
            <a:r>
              <a:rPr b="0" i="0" lang="en-US" sz="1800" u="none" cap="none" strike="noStrike">
                <a:solidFill>
                  <a:srgbClr val="005496"/>
                </a:solidFill>
                <a:highlight>
                  <a:srgbClr val="FFFFFF"/>
                </a:highlight>
                <a:latin typeface="Trebuchet MS"/>
                <a:ea typeface="Trebuchet MS"/>
                <a:cs typeface="Trebuchet MS"/>
                <a:sym typeface="Trebuchet MS"/>
              </a:rPr>
              <a:t>. You have the option of doing this conversion manually or automatically. The conversion is done in two ways, automatically by the compiler and manually by a programmer.</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none" cap="none" strike="noStrike">
                <a:solidFill>
                  <a:srgbClr val="005496"/>
                </a:solidFill>
                <a:highlight>
                  <a:srgbClr val="FFFFFF"/>
                </a:highlight>
                <a:latin typeface="Trebuchet MS"/>
                <a:ea typeface="Trebuchet MS"/>
                <a:cs typeface="Trebuchet MS"/>
                <a:sym typeface="Trebuchet MS"/>
              </a:rPr>
              <a:t>Type casting is sometimes known as </a:t>
            </a:r>
            <a:r>
              <a:rPr b="1" i="1" lang="en-US" sz="1800" u="none" cap="none" strike="noStrike">
                <a:solidFill>
                  <a:srgbClr val="005496"/>
                </a:solidFill>
                <a:highlight>
                  <a:srgbClr val="FFFFFF"/>
                </a:highlight>
                <a:latin typeface="Trebuchet MS"/>
                <a:ea typeface="Trebuchet MS"/>
                <a:cs typeface="Trebuchet MS"/>
                <a:sym typeface="Trebuchet MS"/>
              </a:rPr>
              <a:t>type conversion</a:t>
            </a:r>
            <a:r>
              <a:rPr b="0" i="0" lang="en-US" sz="1800" u="none" cap="none" strike="noStrike">
                <a:solidFill>
                  <a:srgbClr val="005496"/>
                </a:solidFill>
                <a:highlight>
                  <a:srgbClr val="FFFFFF"/>
                </a:highlight>
                <a:latin typeface="Trebuchet MS"/>
                <a:ea typeface="Trebuchet MS"/>
                <a:cs typeface="Trebuchet MS"/>
                <a:sym typeface="Trebuchet MS"/>
              </a:rPr>
              <a:t>. For example, a programmer can type cast a long variable value into an int if they wish to store it in the program as a simple integer. Thus, type casting is a technique that allows users to utilize the cast operator to change values from one data type to another.</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none" cap="none" strike="noStrike">
                <a:solidFill>
                  <a:srgbClr val="005496"/>
                </a:solidFill>
                <a:highlight>
                  <a:srgbClr val="FFFFFF"/>
                </a:highlight>
                <a:latin typeface="Trebuchet MS"/>
                <a:ea typeface="Trebuchet MS"/>
                <a:cs typeface="Trebuchet MS"/>
                <a:sym typeface="Trebuchet MS"/>
              </a:rPr>
              <a:t>Type casting is used when imagine you have an age value, let’s say 30, stored in a program. You want to display a message on a website or application that says “Your age is: 30 years.” To display it as part of the message (a </a:t>
            </a:r>
            <a:r>
              <a:rPr b="1" i="0" lang="en-US" sz="1800" u="none" cap="none" strike="noStrike">
                <a:solidFill>
                  <a:srgbClr val="005496"/>
                </a:solidFill>
                <a:highlight>
                  <a:srgbClr val="FFFFFF"/>
                </a:highlight>
                <a:latin typeface="Trebuchet MS"/>
                <a:ea typeface="Trebuchet MS"/>
                <a:cs typeface="Trebuchet MS"/>
                <a:sym typeface="Trebuchet MS"/>
              </a:rPr>
              <a:t>string</a:t>
            </a:r>
            <a:r>
              <a:rPr b="0" i="0" lang="en-US" sz="1800" u="none" cap="none" strike="noStrike">
                <a:solidFill>
                  <a:srgbClr val="005496"/>
                </a:solidFill>
                <a:highlight>
                  <a:srgbClr val="FFFFFF"/>
                </a:highlight>
                <a:latin typeface="Trebuchet MS"/>
                <a:ea typeface="Trebuchet MS"/>
                <a:cs typeface="Trebuchet MS"/>
                <a:sym typeface="Trebuchet MS"/>
              </a:rPr>
              <a:t>), you would need to convert the age (an </a:t>
            </a:r>
            <a:r>
              <a:rPr b="1" i="0" lang="en-US" sz="1800" u="none" cap="none" strike="noStrike">
                <a:solidFill>
                  <a:srgbClr val="005496"/>
                </a:solidFill>
                <a:highlight>
                  <a:srgbClr val="FFFFFF"/>
                </a:highlight>
                <a:latin typeface="Trebuchet MS"/>
                <a:ea typeface="Trebuchet MS"/>
                <a:cs typeface="Trebuchet MS"/>
                <a:sym typeface="Trebuchet MS"/>
              </a:rPr>
              <a:t>integer</a:t>
            </a:r>
            <a:r>
              <a:rPr b="0" i="0" lang="en-US" sz="1800" u="none" cap="none" strike="noStrike">
                <a:solidFill>
                  <a:srgbClr val="005496"/>
                </a:solidFill>
                <a:highlight>
                  <a:srgbClr val="FFFFFF"/>
                </a:highlight>
                <a:latin typeface="Trebuchet MS"/>
                <a:ea typeface="Trebuchet MS"/>
                <a:cs typeface="Trebuchet MS"/>
                <a:sym typeface="Trebuchet MS"/>
              </a:rPr>
              <a:t>) to a string.</a:t>
            </a:r>
            <a:endParaRPr b="0" i="0" sz="1400" u="none" cap="none" strike="noStrike">
              <a:solidFill>
                <a:srgbClr val="000000"/>
              </a:solidFill>
              <a:latin typeface="Arial"/>
              <a:ea typeface="Arial"/>
              <a:cs typeface="Arial"/>
              <a:sym typeface="Arial"/>
            </a:endParaRPr>
          </a:p>
          <a:p>
            <a:pPr indent="-194564" lvl="0" marL="283464" marR="0" rtl="0" algn="l">
              <a:lnSpc>
                <a:spcPct val="100000"/>
              </a:lnSpc>
              <a:spcBef>
                <a:spcPts val="1200"/>
              </a:spcBef>
              <a:spcAft>
                <a:spcPts val="0"/>
              </a:spcAft>
              <a:buClr>
                <a:srgbClr val="005496"/>
              </a:buClr>
              <a:buSzPts val="1400"/>
              <a:buFont typeface="Arial"/>
              <a:buNone/>
            </a:pPr>
            <a:r>
              <a:t/>
            </a:r>
            <a:endParaRPr b="0" i="0" sz="1400" u="none" cap="none" strike="noStrike">
              <a:solidFill>
                <a:srgbClr val="005496"/>
              </a:solidFill>
              <a:highlight>
                <a:srgbClr val="FFFFFF"/>
              </a:highlight>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600"/>
              <a:buFont typeface="Trebuchet MS"/>
              <a:buNone/>
            </a:pPr>
            <a:r>
              <a:rPr b="1" lang="en-US">
                <a:solidFill>
                  <a:srgbClr val="005496"/>
                </a:solidFill>
              </a:rPr>
              <a:t>Let’s break the ice!</a:t>
            </a:r>
            <a:endParaRPr/>
          </a:p>
        </p:txBody>
      </p:sp>
      <p:sp>
        <p:nvSpPr>
          <p:cNvPr id="155" name="Google Shape;155;p6"/>
          <p:cNvSpPr txBox="1"/>
          <p:nvPr/>
        </p:nvSpPr>
        <p:spPr>
          <a:xfrm>
            <a:off x="677334" y="1493433"/>
            <a:ext cx="8009466" cy="954067"/>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2800"/>
              <a:buFont typeface="Arial"/>
              <a:buNone/>
            </a:pPr>
            <a:r>
              <a:rPr b="0" i="0" lang="en-US" sz="2800" u="none" cap="none" strike="noStrike">
                <a:solidFill>
                  <a:srgbClr val="005496"/>
                </a:solidFill>
                <a:latin typeface="Trebuchet MS"/>
                <a:ea typeface="Trebuchet MS"/>
                <a:cs typeface="Trebuchet MS"/>
                <a:sym typeface="Trebuchet MS"/>
              </a:rPr>
              <a:t>If you could collaborate with any YouTuber, who would it be and why?</a:t>
            </a:r>
            <a:endParaRPr b="0" i="0" sz="2800" u="none" cap="none" strike="noStrike">
              <a:solidFill>
                <a:srgbClr val="005496"/>
              </a:solidFill>
              <a:latin typeface="Trebuchet MS"/>
              <a:ea typeface="Trebuchet MS"/>
              <a:cs typeface="Trebuchet MS"/>
              <a:sym typeface="Trebuchet MS"/>
            </a:endParaRPr>
          </a:p>
        </p:txBody>
      </p:sp>
      <p:pic>
        <p:nvPicPr>
          <p:cNvPr id="156" name="Google Shape;156;p6"/>
          <p:cNvPicPr preferRelativeResize="0"/>
          <p:nvPr/>
        </p:nvPicPr>
        <p:blipFill rotWithShape="1">
          <a:blip r:embed="rId3">
            <a:alphaModFix/>
          </a:blip>
          <a:srcRect b="0" l="0" r="0" t="0"/>
          <a:stretch/>
        </p:blipFill>
        <p:spPr>
          <a:xfrm>
            <a:off x="909122" y="2619904"/>
            <a:ext cx="5186878" cy="3462241"/>
          </a:xfrm>
          <a:prstGeom prst="rect">
            <a:avLst/>
          </a:prstGeom>
          <a:noFill/>
          <a:ln>
            <a:noFill/>
          </a:ln>
          <a:effectLst>
            <a:outerShdw blurRad="292100" rotWithShape="0" algn="tl" dir="2700000" dist="139700">
              <a:srgbClr val="333333">
                <a:alpha val="64313"/>
              </a:srgbClr>
            </a:outerShdw>
          </a:effectLst>
        </p:spPr>
      </p:pic>
      <p:sp>
        <p:nvSpPr>
          <p:cNvPr id="157" name="Google Shape;157;p6"/>
          <p:cNvSpPr txBox="1"/>
          <p:nvPr/>
        </p:nvSpPr>
        <p:spPr>
          <a:xfrm>
            <a:off x="1525319" y="6082145"/>
            <a:ext cx="395448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B0F0"/>
                </a:solidFill>
                <a:latin typeface="Trebuchet MS"/>
                <a:ea typeface="Trebuchet MS"/>
                <a:cs typeface="Trebuchet MS"/>
                <a:sym typeface="Trebuchet MS"/>
              </a:rPr>
              <a:t>“</a:t>
            </a: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Iceberg Jökulsárlón</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Marco Ottobelli </a:t>
            </a:r>
            <a:r>
              <a:rPr b="0" i="0" lang="en-US" sz="800" u="none" cap="none" strike="noStrike">
                <a:solidFill>
                  <a:srgbClr val="00B0F0"/>
                </a:solidFill>
                <a:latin typeface="Trebuchet MS"/>
                <a:ea typeface="Trebuchet MS"/>
                <a:cs typeface="Trebuchet MS"/>
                <a:sym typeface="Trebuchet MS"/>
              </a:rPr>
              <a:t>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BY-SA 4.0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Type Casting in Programming:</a:t>
            </a:r>
            <a:endParaRPr/>
          </a:p>
        </p:txBody>
      </p:sp>
      <p:sp>
        <p:nvSpPr>
          <p:cNvPr id="283" name="Google Shape;283;p47"/>
          <p:cNvSpPr txBox="1"/>
          <p:nvPr/>
        </p:nvSpPr>
        <p:spPr>
          <a:xfrm>
            <a:off x="677334" y="1405244"/>
            <a:ext cx="7397887" cy="3477875"/>
          </a:xfrm>
          <a:prstGeom prst="rect">
            <a:avLst/>
          </a:prstGeom>
          <a:noFill/>
          <a:ln>
            <a:noFill/>
          </a:ln>
        </p:spPr>
        <p:txBody>
          <a:bodyPr anchorCtr="0" anchor="t" bIns="45700" lIns="91425" spcFirstLastPara="1" rIns="91425" wrap="square" tIns="45700">
            <a:spAutoFit/>
          </a:bodyPr>
          <a:lstStyle/>
          <a:p>
            <a:pPr indent="-283464" lvl="0" marL="283464" marR="0" rtl="0" algn="l">
              <a:lnSpc>
                <a:spcPct val="100000"/>
              </a:lnSpc>
              <a:spcBef>
                <a:spcPts val="0"/>
              </a:spcBef>
              <a:spcAft>
                <a:spcPts val="0"/>
              </a:spcAft>
              <a:buClr>
                <a:srgbClr val="005496"/>
              </a:buClr>
              <a:buSzPts val="1800"/>
              <a:buFont typeface="Arial"/>
              <a:buChar char="•"/>
            </a:pPr>
            <a:r>
              <a:rPr b="0" i="0" lang="en-US" sz="1800" u="none" cap="none" strike="noStrike">
                <a:solidFill>
                  <a:srgbClr val="005496"/>
                </a:solidFill>
                <a:highlight>
                  <a:srgbClr val="FFFFFF"/>
                </a:highlight>
                <a:latin typeface="Trebuchet MS"/>
                <a:ea typeface="Trebuchet MS"/>
                <a:cs typeface="Trebuchet MS"/>
                <a:sym typeface="Trebuchet MS"/>
              </a:rPr>
              <a:t>Simple explanation of type casting can be done by this example:</a:t>
            </a:r>
            <a:endParaRPr b="0" i="0" sz="1400" u="none" cap="none" strike="noStrike">
              <a:solidFill>
                <a:srgbClr val="000000"/>
              </a:solidFill>
              <a:latin typeface="Arial"/>
              <a:ea typeface="Arial"/>
              <a:cs typeface="Arial"/>
              <a:sym typeface="Arial"/>
            </a:endParaRPr>
          </a:p>
          <a:p>
            <a:pPr indent="-283464" lvl="0" marL="283464" marR="0" rtl="0" algn="l">
              <a:lnSpc>
                <a:spcPct val="100000"/>
              </a:lnSpc>
              <a:spcBef>
                <a:spcPts val="1200"/>
              </a:spcBef>
              <a:spcAft>
                <a:spcPts val="0"/>
              </a:spcAft>
              <a:buClr>
                <a:srgbClr val="005496"/>
              </a:buClr>
              <a:buSzPts val="1800"/>
              <a:buFont typeface="Arial"/>
              <a:buChar char="•"/>
            </a:pPr>
            <a:r>
              <a:rPr b="0" i="0" lang="en-US" sz="1800" u="none" cap="none" strike="noStrike">
                <a:solidFill>
                  <a:srgbClr val="005496"/>
                </a:solidFill>
                <a:highlight>
                  <a:srgbClr val="FFFFFF"/>
                </a:highlight>
                <a:latin typeface="Trebuchet MS"/>
                <a:ea typeface="Trebuchet MS"/>
                <a:cs typeface="Trebuchet MS"/>
                <a:sym typeface="Trebuchet MS"/>
              </a:rPr>
              <a:t>Imagine you have two types of containers: one for numbers and one for words. Now, let’s say you have a number written on a piece of paper, like “42,” and you want to put it in the container meant for words.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4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Type casting is like taking that number, converting it into words, and then putting it in the container for words.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4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Similarly, in programming, you might have a number (like 42) stored as one type, and you want to use it as if it were another type (like a word or text).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4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sng" cap="none" strike="noStrike">
                <a:solidFill>
                  <a:srgbClr val="005496"/>
                </a:solidFill>
                <a:highlight>
                  <a:srgbClr val="FFFFFF"/>
                </a:highlight>
                <a:latin typeface="Trebuchet MS"/>
                <a:ea typeface="Trebuchet MS"/>
                <a:cs typeface="Trebuchet MS"/>
                <a:sym typeface="Trebuchet MS"/>
              </a:rPr>
              <a:t>Type casting helps you make that conversion.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b="1" lang="en-US">
                <a:solidFill>
                  <a:srgbClr val="00B050"/>
                </a:solidFill>
              </a:rPr>
              <a:t>To Do: YouTube Conundrum – Part 1</a:t>
            </a:r>
            <a:endParaRPr/>
          </a:p>
        </p:txBody>
      </p:sp>
      <p:sp>
        <p:nvSpPr>
          <p:cNvPr id="290" name="Google Shape;290;p48"/>
          <p:cNvSpPr txBox="1"/>
          <p:nvPr>
            <p:ph idx="1" type="body"/>
          </p:nvPr>
        </p:nvSpPr>
        <p:spPr>
          <a:xfrm>
            <a:off x="677334" y="1511002"/>
            <a:ext cx="6240301" cy="4943587"/>
          </a:xfrm>
          <a:prstGeom prst="rect">
            <a:avLst/>
          </a:prstGeom>
          <a:noFill/>
          <a:ln>
            <a:noFill/>
          </a:ln>
        </p:spPr>
        <p:txBody>
          <a:bodyPr anchorCtr="0" anchor="t" bIns="45700" lIns="91425" spcFirstLastPara="1" rIns="91425" wrap="square" tIns="45700">
            <a:normAutofit/>
          </a:bodyPr>
          <a:lstStyle/>
          <a:p>
            <a:pPr indent="0" lvl="0" marL="137160" rtl="0" algn="l">
              <a:lnSpc>
                <a:spcPct val="100000"/>
              </a:lnSpc>
              <a:spcBef>
                <a:spcPts val="1000"/>
              </a:spcBef>
              <a:spcAft>
                <a:spcPts val="0"/>
              </a:spcAft>
              <a:buSzPts val="1440"/>
              <a:buNone/>
            </a:pPr>
            <a:r>
              <a:rPr b="0" i="0" lang="en-US">
                <a:solidFill>
                  <a:srgbClr val="2D3B45"/>
                </a:solidFill>
                <a:highlight>
                  <a:srgbClr val="FFFFFF"/>
                </a:highlight>
                <a:latin typeface="Lato"/>
                <a:ea typeface="Lato"/>
                <a:cs typeface="Lato"/>
                <a:sym typeface="Lato"/>
              </a:rPr>
              <a:t>Imagine that you want to collect various metrics on a YouTube video that you uploaded that garnered significant attention, with tens of thousands of likes and over 10 million views. </a:t>
            </a:r>
            <a:r>
              <a:rPr b="1" i="0" lang="en-US">
                <a:solidFill>
                  <a:srgbClr val="FF7823"/>
                </a:solidFill>
                <a:highlight>
                  <a:srgbClr val="FFFFFF"/>
                </a:highlight>
                <a:latin typeface="Lato"/>
                <a:ea typeface="Lato"/>
                <a:cs typeface="Lato"/>
                <a:sym typeface="Lato"/>
              </a:rPr>
              <a:t>You want to store the title, view count, number of likes, number of dislikes and your username “STUDENT001.”</a:t>
            </a:r>
            <a:endParaRPr b="0" i="0">
              <a:solidFill>
                <a:srgbClr val="FF7823"/>
              </a:solidFill>
              <a:highlight>
                <a:srgbClr val="FFFFFF"/>
              </a:highlight>
              <a:latin typeface="Lato"/>
              <a:ea typeface="Lato"/>
              <a:cs typeface="Lato"/>
              <a:sym typeface="Lato"/>
            </a:endParaRPr>
          </a:p>
          <a:p>
            <a:pPr indent="0" lvl="0" marL="137160" rtl="0" algn="l">
              <a:lnSpc>
                <a:spcPct val="100000"/>
              </a:lnSpc>
              <a:spcBef>
                <a:spcPts val="1000"/>
              </a:spcBef>
              <a:spcAft>
                <a:spcPts val="0"/>
              </a:spcAft>
              <a:buSzPts val="1440"/>
              <a:buNone/>
            </a:pPr>
            <a:r>
              <a:rPr b="0" i="0" lang="en-US">
                <a:solidFill>
                  <a:srgbClr val="2D3B45"/>
                </a:solidFill>
                <a:highlight>
                  <a:srgbClr val="FFFFFF"/>
                </a:highlight>
                <a:latin typeface="Lato"/>
                <a:ea typeface="Lato"/>
                <a:cs typeface="Lato"/>
                <a:sym typeface="Lato"/>
              </a:rPr>
              <a:t>Unfortunately, due to your lazy lifestyle, you feel that you do not want to categorize this information yourself and want a program to do it for you. With a low grunt and frustration, you hesitate and decide to delve into programming to solve this painstaking task to save five minutes of your time. </a:t>
            </a:r>
            <a:endParaRPr/>
          </a:p>
          <a:p>
            <a:pPr indent="0" lvl="0" marL="137160" rtl="0" algn="l">
              <a:lnSpc>
                <a:spcPct val="100000"/>
              </a:lnSpc>
              <a:spcBef>
                <a:spcPts val="1000"/>
              </a:spcBef>
              <a:spcAft>
                <a:spcPts val="0"/>
              </a:spcAft>
              <a:buSzPts val="1440"/>
              <a:buNone/>
            </a:pPr>
            <a:r>
              <a:rPr b="0" i="0" lang="en-US">
                <a:solidFill>
                  <a:srgbClr val="2D3B45"/>
                </a:solidFill>
                <a:highlight>
                  <a:srgbClr val="FFFFFF"/>
                </a:highlight>
                <a:latin typeface="Lato"/>
                <a:ea typeface="Lato"/>
                <a:cs typeface="Lato"/>
                <a:sym typeface="Lato"/>
              </a:rPr>
              <a:t>Let us think about this situation in a programming context by storing all these attributes in variables and discussing the following questions. You are free to brainstorm answers to these questions with your fellow classmates.  </a:t>
            </a:r>
            <a:endParaRPr/>
          </a:p>
        </p:txBody>
      </p:sp>
      <p:pic>
        <p:nvPicPr>
          <p:cNvPr id="291" name="Google Shape;291;p48"/>
          <p:cNvPicPr preferRelativeResize="0"/>
          <p:nvPr/>
        </p:nvPicPr>
        <p:blipFill rotWithShape="1">
          <a:blip r:embed="rId3">
            <a:alphaModFix/>
          </a:blip>
          <a:srcRect b="0" l="0" r="0" t="0"/>
          <a:stretch/>
        </p:blipFill>
        <p:spPr>
          <a:xfrm>
            <a:off x="7362285" y="1721224"/>
            <a:ext cx="3045759" cy="4061012"/>
          </a:xfrm>
          <a:prstGeom prst="rect">
            <a:avLst/>
          </a:prstGeom>
          <a:noFill/>
          <a:ln>
            <a:noFill/>
          </a:ln>
          <a:effectLst>
            <a:outerShdw blurRad="292100" rotWithShape="0" algn="tl" dir="2700000" dist="139700">
              <a:srgbClr val="333333">
                <a:alpha val="64313"/>
              </a:srgbClr>
            </a:outerShdw>
          </a:effectLst>
        </p:spPr>
      </p:pic>
      <p:sp>
        <p:nvSpPr>
          <p:cNvPr id="292" name="Google Shape;292;p48"/>
          <p:cNvSpPr txBox="1"/>
          <p:nvPr/>
        </p:nvSpPr>
        <p:spPr>
          <a:xfrm>
            <a:off x="7258382" y="5782236"/>
            <a:ext cx="325356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B0F0"/>
                </a:solidFill>
                <a:latin typeface="Trebuchet MS"/>
                <a:ea typeface="Trebuchet MS"/>
                <a:cs typeface="Trebuchet MS"/>
                <a:sym typeface="Trebuchet MS"/>
              </a:rPr>
              <a:t>“</a:t>
            </a: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MrBeast in 2022 (cropped)</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Fidias</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3.0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b="1" lang="en-US">
                <a:solidFill>
                  <a:srgbClr val="00B050"/>
                </a:solidFill>
              </a:rPr>
              <a:t>To Do: YouTube Conundrum – Part 1</a:t>
            </a:r>
            <a:endParaRPr/>
          </a:p>
        </p:txBody>
      </p:sp>
      <p:sp>
        <p:nvSpPr>
          <p:cNvPr id="299" name="Google Shape;299;p49"/>
          <p:cNvSpPr txBox="1"/>
          <p:nvPr>
            <p:ph idx="1" type="body"/>
          </p:nvPr>
        </p:nvSpPr>
        <p:spPr>
          <a:xfrm>
            <a:off x="677334" y="1470660"/>
            <a:ext cx="4607185" cy="5387340"/>
          </a:xfrm>
          <a:prstGeom prst="rect">
            <a:avLst/>
          </a:prstGeom>
          <a:noFill/>
          <a:ln>
            <a:noFill/>
          </a:ln>
        </p:spPr>
        <p:txBody>
          <a:bodyPr anchorCtr="0" anchor="t" bIns="45700" lIns="91425" spcFirstLastPara="1" rIns="91425" wrap="square" tIns="45700">
            <a:normAutofit/>
          </a:bodyPr>
          <a:lstStyle/>
          <a:p>
            <a:pPr indent="0" lvl="0" marL="137160" rtl="0" algn="l">
              <a:lnSpc>
                <a:spcPct val="100000"/>
              </a:lnSpc>
              <a:spcBef>
                <a:spcPts val="1000"/>
              </a:spcBef>
              <a:spcAft>
                <a:spcPts val="0"/>
              </a:spcAft>
              <a:buClr>
                <a:srgbClr val="005496"/>
              </a:buClr>
              <a:buSzPts val="1926"/>
              <a:buNone/>
            </a:pPr>
            <a:r>
              <a:rPr b="0" i="0" lang="en-US">
                <a:solidFill>
                  <a:srgbClr val="2D3B45"/>
                </a:solidFill>
                <a:highlight>
                  <a:srgbClr val="FFFFFF"/>
                </a:highlight>
                <a:latin typeface="Lato"/>
                <a:ea typeface="Lato"/>
                <a:cs typeface="Lato"/>
                <a:sym typeface="Lato"/>
              </a:rPr>
              <a:t>Use the worksheet to record your responses to the following:</a:t>
            </a:r>
            <a:endParaRPr/>
          </a:p>
          <a:p>
            <a:pPr indent="-320040" lvl="0" marL="457200" rtl="0" algn="l">
              <a:lnSpc>
                <a:spcPct val="100000"/>
              </a:lnSpc>
              <a:spcBef>
                <a:spcPts val="1600"/>
              </a:spcBef>
              <a:spcAft>
                <a:spcPts val="0"/>
              </a:spcAft>
              <a:buClr>
                <a:srgbClr val="005496"/>
              </a:buClr>
              <a:buSzPts val="1926"/>
              <a:buFont typeface="Arial"/>
              <a:buAutoNum type="arabicPeriod"/>
            </a:pPr>
            <a:r>
              <a:rPr b="0" i="0" lang="en-US">
                <a:solidFill>
                  <a:srgbClr val="2D3B45"/>
                </a:solidFill>
                <a:highlight>
                  <a:srgbClr val="FFFFFF"/>
                </a:highlight>
                <a:latin typeface="Lato"/>
                <a:ea typeface="Lato"/>
                <a:cs typeface="Lato"/>
                <a:sym typeface="Lato"/>
              </a:rPr>
              <a:t>For each of these categories determine the type of data it would be (primitive, non-primitive, composite) and then they actual type of the data (text, int, float, video)</a:t>
            </a:r>
            <a:endParaRPr/>
          </a:p>
          <a:p>
            <a:pPr indent="-320040" lvl="0" marL="457200" rtl="0" algn="l">
              <a:lnSpc>
                <a:spcPct val="100000"/>
              </a:lnSpc>
              <a:spcBef>
                <a:spcPts val="1000"/>
              </a:spcBef>
              <a:spcAft>
                <a:spcPts val="0"/>
              </a:spcAft>
              <a:buClr>
                <a:srgbClr val="005496"/>
              </a:buClr>
              <a:buSzPts val="1926"/>
              <a:buFont typeface="Arial"/>
              <a:buAutoNum type="arabicPeriod"/>
            </a:pPr>
            <a:r>
              <a:rPr b="0" i="0" lang="en-US">
                <a:solidFill>
                  <a:srgbClr val="2D3B45"/>
                </a:solidFill>
                <a:highlight>
                  <a:srgbClr val="FFFFFF"/>
                </a:highlight>
                <a:latin typeface="Lato"/>
                <a:ea typeface="Lato"/>
                <a:cs typeface="Lato"/>
                <a:sym typeface="Lato"/>
              </a:rPr>
              <a:t>What do you think would differentiate each of these variables in terms of value and type?</a:t>
            </a:r>
            <a:endParaRPr/>
          </a:p>
        </p:txBody>
      </p:sp>
      <p:pic>
        <p:nvPicPr>
          <p:cNvPr descr="A screenshot of a computer&#10;&#10;Description automatically generated" id="300" name="Google Shape;300;p49"/>
          <p:cNvPicPr preferRelativeResize="0"/>
          <p:nvPr/>
        </p:nvPicPr>
        <p:blipFill rotWithShape="1">
          <a:blip r:embed="rId3">
            <a:alphaModFix/>
          </a:blip>
          <a:srcRect b="0" l="0" r="0" t="0"/>
          <a:stretch/>
        </p:blipFill>
        <p:spPr>
          <a:xfrm>
            <a:off x="5834198" y="1957481"/>
            <a:ext cx="3958546" cy="2943037"/>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b="1" lang="en-US">
                <a:solidFill>
                  <a:srgbClr val="00B050"/>
                </a:solidFill>
              </a:rPr>
              <a:t>To Do: YouTube Conundrum – Part 1</a:t>
            </a:r>
            <a:endParaRPr/>
          </a:p>
        </p:txBody>
      </p:sp>
      <p:sp>
        <p:nvSpPr>
          <p:cNvPr id="307" name="Google Shape;307;p50"/>
          <p:cNvSpPr txBox="1"/>
          <p:nvPr>
            <p:ph idx="1" type="body"/>
          </p:nvPr>
        </p:nvSpPr>
        <p:spPr>
          <a:xfrm>
            <a:off x="677334" y="1470660"/>
            <a:ext cx="7847688" cy="3968239"/>
          </a:xfrm>
          <a:prstGeom prst="rect">
            <a:avLst/>
          </a:prstGeom>
          <a:noFill/>
          <a:ln>
            <a:noFill/>
          </a:ln>
        </p:spPr>
        <p:txBody>
          <a:bodyPr anchorCtr="0" anchor="t" bIns="45700" lIns="91425" spcFirstLastPara="1" rIns="91425" wrap="square" tIns="45700">
            <a:normAutofit/>
          </a:bodyPr>
          <a:lstStyle/>
          <a:p>
            <a:pPr indent="-342900" lvl="0" marL="480060" rtl="0" algn="l">
              <a:lnSpc>
                <a:spcPct val="100000"/>
              </a:lnSpc>
              <a:spcBef>
                <a:spcPts val="1000"/>
              </a:spcBef>
              <a:spcAft>
                <a:spcPts val="0"/>
              </a:spcAft>
              <a:buClr>
                <a:srgbClr val="005496"/>
              </a:buClr>
              <a:buSzPts val="1926"/>
              <a:buFont typeface="Arial"/>
              <a:buAutoNum type="arabicPeriod" startAt="3"/>
            </a:pPr>
            <a:r>
              <a:rPr b="0" i="0" lang="en-US">
                <a:solidFill>
                  <a:srgbClr val="2D3B45"/>
                </a:solidFill>
                <a:highlight>
                  <a:srgbClr val="FFFFFF"/>
                </a:highlight>
                <a:latin typeface="Lato"/>
                <a:ea typeface="Lato"/>
                <a:cs typeface="Lato"/>
                <a:sym typeface="Lato"/>
              </a:rPr>
              <a:t>Suppose that you also decided to change your username that day and added an extra “1” to your username. What would happen if you tried to add a “1” to the variable that stores your username, if even feasible? </a:t>
            </a:r>
            <a:endParaRPr/>
          </a:p>
          <a:p>
            <a:pPr indent="-342900" lvl="0" marL="480060" rtl="0" algn="l">
              <a:lnSpc>
                <a:spcPct val="100000"/>
              </a:lnSpc>
              <a:spcBef>
                <a:spcPts val="1000"/>
              </a:spcBef>
              <a:spcAft>
                <a:spcPts val="0"/>
              </a:spcAft>
              <a:buClr>
                <a:srgbClr val="005496"/>
              </a:buClr>
              <a:buSzPts val="1926"/>
              <a:buFont typeface="Arial"/>
              <a:buAutoNum type="arabicPeriod" startAt="3"/>
            </a:pPr>
            <a:r>
              <a:rPr b="0" i="0" lang="en-US">
                <a:solidFill>
                  <a:srgbClr val="2D3B45"/>
                </a:solidFill>
                <a:highlight>
                  <a:srgbClr val="FFFFFF"/>
                </a:highlight>
                <a:latin typeface="Lato"/>
                <a:ea typeface="Lato"/>
                <a:cs typeface="Lato"/>
                <a:sym typeface="Lato"/>
              </a:rPr>
              <a:t>Finally, imagine that robots take over the world and force you to change your name to a series of numbers that no longer contains any non-numerical characters. You are forced to update your “name” variable. What is the best approach to doing so: creating a new variable or overwriting your already-existing variable that is of a different data type?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b="1" lang="en-US">
                <a:solidFill>
                  <a:srgbClr val="00B050"/>
                </a:solidFill>
              </a:rPr>
              <a:t>To Do: YouTube Conundrum – Part 2</a:t>
            </a:r>
            <a:endParaRPr/>
          </a:p>
        </p:txBody>
      </p:sp>
      <p:sp>
        <p:nvSpPr>
          <p:cNvPr id="314" name="Google Shape;314;p51"/>
          <p:cNvSpPr txBox="1"/>
          <p:nvPr>
            <p:ph idx="1" type="body"/>
          </p:nvPr>
        </p:nvSpPr>
        <p:spPr>
          <a:xfrm>
            <a:off x="677333" y="1470660"/>
            <a:ext cx="7857067" cy="538734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Clr>
                <a:srgbClr val="005496"/>
              </a:buClr>
              <a:buSzPts val="1440"/>
              <a:buChar char="►"/>
            </a:pPr>
            <a:r>
              <a:rPr b="0" i="0" lang="en-US">
                <a:solidFill>
                  <a:srgbClr val="2D3B45"/>
                </a:solidFill>
                <a:highlight>
                  <a:srgbClr val="FFFFFF"/>
                </a:highlight>
                <a:latin typeface="Lato"/>
                <a:ea typeface="Lato"/>
                <a:cs typeface="Lato"/>
                <a:sym typeface="Lato"/>
              </a:rPr>
              <a:t>Go back to the worksheet you made in Section 1 (Lesson 1) Part 2 Understanding the roll of data in A &amp; R and Sports Analytics. (see example table below)</a:t>
            </a:r>
            <a:endParaRPr/>
          </a:p>
          <a:p>
            <a:pPr indent="-320040" lvl="0" marL="457200" rtl="0" algn="l">
              <a:lnSpc>
                <a:spcPct val="100000"/>
              </a:lnSpc>
              <a:spcBef>
                <a:spcPts val="1000"/>
              </a:spcBef>
              <a:spcAft>
                <a:spcPts val="0"/>
              </a:spcAft>
              <a:buClr>
                <a:srgbClr val="005496"/>
              </a:buClr>
              <a:buSzPts val="1440"/>
              <a:buChar char="►"/>
            </a:pPr>
            <a:r>
              <a:rPr b="1" i="0" lang="en-US">
                <a:solidFill>
                  <a:srgbClr val="2D3B45"/>
                </a:solidFill>
                <a:highlight>
                  <a:srgbClr val="FFFFFF"/>
                </a:highlight>
                <a:latin typeface="Lato"/>
                <a:ea typeface="Lato"/>
                <a:cs typeface="Lato"/>
                <a:sym typeface="Lato"/>
              </a:rPr>
              <a:t>Pick one sports data site and one Music data site</a:t>
            </a:r>
            <a:r>
              <a:rPr b="0" i="0" lang="en-US">
                <a:solidFill>
                  <a:srgbClr val="2D3B45"/>
                </a:solidFill>
                <a:highlight>
                  <a:srgbClr val="FFFFFF"/>
                </a:highlight>
                <a:latin typeface="Lato"/>
                <a:ea typeface="Lato"/>
                <a:cs typeface="Lato"/>
                <a:sym typeface="Lato"/>
              </a:rPr>
              <a:t>.</a:t>
            </a:r>
            <a:endParaRPr/>
          </a:p>
          <a:p>
            <a:pPr indent="0" lvl="0" marL="137160" rtl="0" algn="l">
              <a:lnSpc>
                <a:spcPct val="100000"/>
              </a:lnSpc>
              <a:spcBef>
                <a:spcPts val="1000"/>
              </a:spcBef>
              <a:spcAft>
                <a:spcPts val="0"/>
              </a:spcAft>
              <a:buClr>
                <a:srgbClr val="005496"/>
              </a:buClr>
              <a:buSzPts val="1926"/>
              <a:buNone/>
            </a:pPr>
            <a:r>
              <a:t/>
            </a:r>
            <a:endParaRPr b="0" i="0">
              <a:solidFill>
                <a:schemeClr val="dk1"/>
              </a:solidFill>
              <a:highlight>
                <a:srgbClr val="FFFFFF"/>
              </a:highlight>
              <a:latin typeface="Trebuchet MS"/>
              <a:ea typeface="Trebuchet MS"/>
              <a:cs typeface="Trebuchet MS"/>
              <a:sym typeface="Trebuchet MS"/>
            </a:endParaRPr>
          </a:p>
        </p:txBody>
      </p:sp>
      <p:pic>
        <p:nvPicPr>
          <p:cNvPr descr="A white grid with black text&#10;&#10;Description automatically generated" id="315" name="Google Shape;315;p51"/>
          <p:cNvPicPr preferRelativeResize="0"/>
          <p:nvPr/>
        </p:nvPicPr>
        <p:blipFill rotWithShape="1">
          <a:blip r:embed="rId3">
            <a:alphaModFix/>
          </a:blip>
          <a:srcRect b="0" l="0" r="0" t="0"/>
          <a:stretch/>
        </p:blipFill>
        <p:spPr>
          <a:xfrm>
            <a:off x="971719" y="3145795"/>
            <a:ext cx="7255841" cy="2956831"/>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b="1" lang="en-US">
                <a:solidFill>
                  <a:srgbClr val="00B050"/>
                </a:solidFill>
              </a:rPr>
              <a:t>To Do: YouTube Conundrum – Part 2</a:t>
            </a:r>
            <a:endParaRPr/>
          </a:p>
        </p:txBody>
      </p:sp>
      <p:sp>
        <p:nvSpPr>
          <p:cNvPr id="322" name="Google Shape;322;p52"/>
          <p:cNvSpPr txBox="1"/>
          <p:nvPr>
            <p:ph idx="1" type="body"/>
          </p:nvPr>
        </p:nvSpPr>
        <p:spPr>
          <a:xfrm>
            <a:off x="677334" y="1470660"/>
            <a:ext cx="3828406" cy="538734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Clr>
                <a:srgbClr val="005496"/>
              </a:buClr>
              <a:buSzPts val="1440"/>
              <a:buChar char="►"/>
            </a:pPr>
            <a:r>
              <a:rPr b="0" i="0" lang="en-US">
                <a:solidFill>
                  <a:srgbClr val="2D3B45"/>
                </a:solidFill>
                <a:highlight>
                  <a:srgbClr val="FFFFFF"/>
                </a:highlight>
                <a:latin typeface="Lato"/>
                <a:ea typeface="Lato"/>
                <a:cs typeface="Lato"/>
                <a:sym typeface="Lato"/>
              </a:rPr>
              <a:t>For each of the websites you picked, make a new table where you take the values from “Data Contained” column below and tell the data type and give an example, you may need to go back to the site to look at it.</a:t>
            </a:r>
            <a:endParaRPr/>
          </a:p>
          <a:p>
            <a:pPr indent="-320040" lvl="0" marL="457200" rtl="0" algn="l">
              <a:lnSpc>
                <a:spcPct val="100000"/>
              </a:lnSpc>
              <a:spcBef>
                <a:spcPts val="1000"/>
              </a:spcBef>
              <a:spcAft>
                <a:spcPts val="0"/>
              </a:spcAft>
              <a:buClr>
                <a:srgbClr val="005496"/>
              </a:buClr>
              <a:buSzPts val="1440"/>
              <a:buChar char="►"/>
            </a:pPr>
            <a:r>
              <a:rPr b="0" i="0" lang="en-US">
                <a:solidFill>
                  <a:srgbClr val="2D3B45"/>
                </a:solidFill>
                <a:highlight>
                  <a:srgbClr val="FFFFFF"/>
                </a:highlight>
                <a:latin typeface="Lato"/>
                <a:ea typeface="Lato"/>
                <a:cs typeface="Lato"/>
                <a:sym typeface="Lato"/>
              </a:rPr>
              <a:t>You will need at least 8-10 examples of data types from this source.</a:t>
            </a:r>
            <a:endParaRPr/>
          </a:p>
          <a:p>
            <a:pPr indent="-320040" lvl="0" marL="457200" rtl="0" algn="l">
              <a:lnSpc>
                <a:spcPct val="100000"/>
              </a:lnSpc>
              <a:spcBef>
                <a:spcPts val="1000"/>
              </a:spcBef>
              <a:spcAft>
                <a:spcPts val="0"/>
              </a:spcAft>
              <a:buClr>
                <a:srgbClr val="005496"/>
              </a:buClr>
              <a:buSzPts val="1440"/>
              <a:buChar char="►"/>
            </a:pPr>
            <a:r>
              <a:rPr b="0" i="0" lang="en-US">
                <a:solidFill>
                  <a:srgbClr val="2D3B45"/>
                </a:solidFill>
                <a:highlight>
                  <a:srgbClr val="FFFFFF"/>
                </a:highlight>
                <a:latin typeface="Lato"/>
                <a:ea typeface="Lato"/>
                <a:cs typeface="Lato"/>
                <a:sym typeface="Lato"/>
              </a:rPr>
              <a:t>EX: Website sports - WNBA</a:t>
            </a:r>
            <a:endParaRPr/>
          </a:p>
        </p:txBody>
      </p:sp>
      <p:pic>
        <p:nvPicPr>
          <p:cNvPr descr="A screenshot of a data sheet&#10;&#10;Description automatically generated" id="323" name="Google Shape;323;p52"/>
          <p:cNvPicPr preferRelativeResize="0"/>
          <p:nvPr/>
        </p:nvPicPr>
        <p:blipFill rotWithShape="1">
          <a:blip r:embed="rId3">
            <a:alphaModFix/>
          </a:blip>
          <a:srcRect b="0" l="0" r="0" t="0"/>
          <a:stretch/>
        </p:blipFill>
        <p:spPr>
          <a:xfrm>
            <a:off x="5052661" y="1470660"/>
            <a:ext cx="4484089" cy="4847208"/>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600"/>
              <a:buFont typeface="Trebuchet MS"/>
              <a:buNone/>
            </a:pPr>
            <a:r>
              <a:rPr b="1" lang="en-US">
                <a:solidFill>
                  <a:srgbClr val="005496"/>
                </a:solidFill>
              </a:rPr>
              <a:t>Focus Question</a:t>
            </a:r>
            <a:endParaRPr/>
          </a:p>
        </p:txBody>
      </p:sp>
      <p:sp>
        <p:nvSpPr>
          <p:cNvPr id="163" name="Google Shape;163;p2"/>
          <p:cNvSpPr txBox="1"/>
          <p:nvPr>
            <p:ph idx="1" type="body"/>
          </p:nvPr>
        </p:nvSpPr>
        <p:spPr>
          <a:xfrm>
            <a:off x="1425149" y="2651110"/>
            <a:ext cx="7285500" cy="1268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240"/>
              <a:buNone/>
            </a:pPr>
            <a:r>
              <a:rPr b="0" i="0" lang="en-US" sz="2800">
                <a:solidFill>
                  <a:srgbClr val="FF7823"/>
                </a:solidFill>
                <a:highlight>
                  <a:srgbClr val="FFFFFF"/>
                </a:highlight>
                <a:latin typeface="Trebuchet MS"/>
                <a:ea typeface="Trebuchet MS"/>
                <a:cs typeface="Trebuchet MS"/>
                <a:sym typeface="Trebuchet MS"/>
              </a:rPr>
              <a:t>Why do we separate data into 'types'? </a:t>
            </a:r>
            <a:endParaRPr sz="2800">
              <a:solidFill>
                <a:srgbClr val="FF7823"/>
              </a:solidFill>
              <a:latin typeface="Trebuchet MS"/>
              <a:ea typeface="Trebuchet MS"/>
              <a:cs typeface="Trebuchet MS"/>
              <a:sym typeface="Trebuchet MS"/>
            </a:endParaRPr>
          </a:p>
        </p:txBody>
      </p:sp>
      <p:sp>
        <p:nvSpPr>
          <p:cNvPr id="164" name="Google Shape;164;p2"/>
          <p:cNvSpPr txBox="1"/>
          <p:nvPr/>
        </p:nvSpPr>
        <p:spPr>
          <a:xfrm rot="746181">
            <a:off x="794498" y="4815070"/>
            <a:ext cx="286702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7823"/>
                </a:solidFill>
                <a:latin typeface="Trebuchet MS"/>
                <a:ea typeface="Trebuchet MS"/>
                <a:cs typeface="Trebuchet MS"/>
                <a:sym typeface="Trebuchet MS"/>
              </a:rPr>
              <a:t>Numbers?</a:t>
            </a:r>
            <a:endParaRPr b="0" i="0" sz="1400" u="none" cap="none" strike="noStrike">
              <a:solidFill>
                <a:srgbClr val="000000"/>
              </a:solidFill>
              <a:latin typeface="Arial"/>
              <a:ea typeface="Arial"/>
              <a:cs typeface="Arial"/>
              <a:sym typeface="Arial"/>
            </a:endParaRPr>
          </a:p>
        </p:txBody>
      </p:sp>
      <p:sp>
        <p:nvSpPr>
          <p:cNvPr id="165" name="Google Shape;165;p2"/>
          <p:cNvSpPr txBox="1"/>
          <p:nvPr/>
        </p:nvSpPr>
        <p:spPr>
          <a:xfrm rot="-709003">
            <a:off x="3694453" y="4800410"/>
            <a:ext cx="2866957" cy="4618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7823"/>
                </a:solidFill>
                <a:latin typeface="Trebuchet MS"/>
                <a:ea typeface="Trebuchet MS"/>
                <a:cs typeface="Trebuchet MS"/>
                <a:sym typeface="Trebuchet MS"/>
              </a:rPr>
              <a:t>Characters?</a:t>
            </a:r>
            <a:endParaRPr b="0" i="0" sz="1400" u="none" cap="none" strike="noStrike">
              <a:solidFill>
                <a:srgbClr val="000000"/>
              </a:solidFill>
              <a:latin typeface="Arial"/>
              <a:ea typeface="Arial"/>
              <a:cs typeface="Arial"/>
              <a:sym typeface="Arial"/>
            </a:endParaRPr>
          </a:p>
        </p:txBody>
      </p:sp>
      <p:sp>
        <p:nvSpPr>
          <p:cNvPr id="166" name="Google Shape;166;p2"/>
          <p:cNvSpPr txBox="1"/>
          <p:nvPr/>
        </p:nvSpPr>
        <p:spPr>
          <a:xfrm rot="348788">
            <a:off x="6575367" y="4655777"/>
            <a:ext cx="286702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7823"/>
                </a:solidFill>
                <a:latin typeface="Trebuchet MS"/>
                <a:ea typeface="Trebuchet MS"/>
                <a:cs typeface="Trebuchet MS"/>
                <a:sym typeface="Trebuchet MS"/>
              </a:rPr>
              <a:t>Statistics?</a:t>
            </a:r>
            <a:endParaRPr b="0" i="0" sz="1400" u="none" cap="none" strike="noStrike">
              <a:solidFill>
                <a:srgbClr val="000000"/>
              </a:solidFill>
              <a:latin typeface="Arial"/>
              <a:ea typeface="Arial"/>
              <a:cs typeface="Arial"/>
              <a:sym typeface="Arial"/>
            </a:endParaRPr>
          </a:p>
        </p:txBody>
      </p:sp>
      <p:sp>
        <p:nvSpPr>
          <p:cNvPr id="167" name="Google Shape;167;p2"/>
          <p:cNvSpPr txBox="1"/>
          <p:nvPr/>
        </p:nvSpPr>
        <p:spPr>
          <a:xfrm>
            <a:off x="1133400" y="1302125"/>
            <a:ext cx="8325000" cy="1015622"/>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Before beginning, take a moment to think about data that could be stored in a variable and how it could be differentiated based on its type.</a:t>
            </a:r>
            <a:endParaRPr b="0" i="0" sz="2000" u="none" cap="none" strike="noStrike">
              <a:solidFill>
                <a:srgbClr val="005496"/>
              </a:solidFill>
              <a:latin typeface="Trebuchet MS"/>
              <a:ea typeface="Trebuchet MS"/>
              <a:cs typeface="Trebuchet MS"/>
              <a:sym typeface="Trebuchet MS"/>
            </a:endParaRPr>
          </a:p>
        </p:txBody>
      </p:sp>
      <p:sp>
        <p:nvSpPr>
          <p:cNvPr id="168" name="Google Shape;168;p2"/>
          <p:cNvSpPr txBox="1"/>
          <p:nvPr/>
        </p:nvSpPr>
        <p:spPr>
          <a:xfrm>
            <a:off x="1193431" y="3749408"/>
            <a:ext cx="7869000"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latin typeface="Trebuchet MS"/>
                <a:ea typeface="Trebuchet MS"/>
                <a:cs typeface="Trebuchet MS"/>
                <a:sym typeface="Trebuchet MS"/>
              </a:rPr>
              <a:t>Think about the different ways we store and convey information:</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What are Types of Data</a:t>
            </a:r>
            <a:endParaRPr sz="4000"/>
          </a:p>
        </p:txBody>
      </p:sp>
      <p:sp>
        <p:nvSpPr>
          <p:cNvPr id="174" name="Google Shape;174;p3"/>
          <p:cNvSpPr txBox="1"/>
          <p:nvPr/>
        </p:nvSpPr>
        <p:spPr>
          <a:xfrm>
            <a:off x="496769" y="1601360"/>
            <a:ext cx="4754607" cy="80018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Watch this video on Data Types and Variables</a:t>
            </a:r>
            <a:endParaRPr b="0" i="0" sz="2000" u="none" cap="none" strike="noStrike">
              <a:solidFill>
                <a:srgbClr val="005496"/>
              </a:solidFill>
              <a:latin typeface="Trebuchet MS"/>
              <a:ea typeface="Trebuchet MS"/>
              <a:cs typeface="Trebuchet MS"/>
              <a:sym typeface="Trebuchet MS"/>
            </a:endParaRPr>
          </a:p>
        </p:txBody>
      </p:sp>
      <p:pic>
        <p:nvPicPr>
          <p:cNvPr descr="Always Be Coding [5] - Data Types and Variables (Review)" id="175" name="Google Shape;175;p3"/>
          <p:cNvPicPr preferRelativeResize="0"/>
          <p:nvPr/>
        </p:nvPicPr>
        <p:blipFill rotWithShape="1">
          <a:blip r:embed="rId3">
            <a:alphaModFix/>
          </a:blip>
          <a:srcRect b="0" l="0" r="0" t="0"/>
          <a:stretch/>
        </p:blipFill>
        <p:spPr>
          <a:xfrm>
            <a:off x="496770" y="2429133"/>
            <a:ext cx="4734136" cy="2674787"/>
          </a:xfrm>
          <a:prstGeom prst="rect">
            <a:avLst/>
          </a:prstGeom>
          <a:noFill/>
          <a:ln>
            <a:noFill/>
          </a:ln>
        </p:spPr>
      </p:pic>
      <p:pic>
        <p:nvPicPr>
          <p:cNvPr descr="A diagram of types of data&#10;&#10;Description automatically generated" id="176" name="Google Shape;176;p3"/>
          <p:cNvPicPr preferRelativeResize="0"/>
          <p:nvPr/>
        </p:nvPicPr>
        <p:blipFill rotWithShape="1">
          <a:blip r:embed="rId4">
            <a:alphaModFix/>
          </a:blip>
          <a:srcRect b="0" l="0" r="0" t="0"/>
          <a:stretch/>
        </p:blipFill>
        <p:spPr>
          <a:xfrm>
            <a:off x="5877332" y="2072508"/>
            <a:ext cx="3889686" cy="1917956"/>
          </a:xfrm>
          <a:prstGeom prst="rect">
            <a:avLst/>
          </a:prstGeom>
          <a:noFill/>
          <a:ln>
            <a:noFill/>
          </a:ln>
          <a:effectLst>
            <a:outerShdw blurRad="292100" rotWithShape="0" algn="tl" dir="2700000" dist="139700">
              <a:srgbClr val="333333">
                <a:alpha val="64313"/>
              </a:srgbClr>
            </a:outerShdw>
          </a:effectLst>
        </p:spPr>
      </p:pic>
      <p:pic>
        <p:nvPicPr>
          <p:cNvPr descr="A diagram of data with text&#10;&#10;Description automatically generated with medium confidence" id="177" name="Google Shape;177;p3"/>
          <p:cNvPicPr preferRelativeResize="0"/>
          <p:nvPr/>
        </p:nvPicPr>
        <p:blipFill rotWithShape="1">
          <a:blip r:embed="rId5">
            <a:alphaModFix/>
          </a:blip>
          <a:srcRect b="0" l="0" r="0" t="0"/>
          <a:stretch/>
        </p:blipFill>
        <p:spPr>
          <a:xfrm>
            <a:off x="5877332" y="4132572"/>
            <a:ext cx="3889686" cy="2292136"/>
          </a:xfrm>
          <a:prstGeom prst="rect">
            <a:avLst/>
          </a:prstGeom>
          <a:noFill/>
          <a:ln>
            <a:noFill/>
          </a:ln>
          <a:effectLst>
            <a:outerShdw blurRad="292100" rotWithShape="0" algn="tl" dir="2700000" dist="139700">
              <a:srgbClr val="333333">
                <a:alpha val="64313"/>
              </a:srgbClr>
            </a:outerShdw>
          </a:effectLst>
        </p:spPr>
      </p:pic>
      <p:sp>
        <p:nvSpPr>
          <p:cNvPr id="178" name="Google Shape;178;p3"/>
          <p:cNvSpPr txBox="1"/>
          <p:nvPr/>
        </p:nvSpPr>
        <p:spPr>
          <a:xfrm>
            <a:off x="5744391" y="1272319"/>
            <a:ext cx="4155566" cy="80018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7823"/>
                </a:solidFill>
                <a:highlight>
                  <a:srgbClr val="FFFFFF"/>
                </a:highlight>
                <a:latin typeface="Trebuchet MS"/>
                <a:ea typeface="Trebuchet MS"/>
                <a:cs typeface="Trebuchet MS"/>
                <a:sym typeface="Trebuchet MS"/>
              </a:rPr>
              <a:t>How does it match up with the graphics below?</a:t>
            </a:r>
            <a:endParaRPr b="0" i="0" sz="1400" u="none" cap="none" strike="noStrike">
              <a:solidFill>
                <a:srgbClr val="000000"/>
              </a:solidFill>
              <a:latin typeface="Arial"/>
              <a:ea typeface="Arial"/>
              <a:cs typeface="Arial"/>
              <a:sym typeface="Arial"/>
            </a:endParaRPr>
          </a:p>
        </p:txBody>
      </p:sp>
      <p:sp>
        <p:nvSpPr>
          <p:cNvPr id="179" name="Google Shape;179;p3"/>
          <p:cNvSpPr txBox="1"/>
          <p:nvPr/>
        </p:nvSpPr>
        <p:spPr>
          <a:xfrm>
            <a:off x="6753617" y="6424708"/>
            <a:ext cx="213711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B0F0"/>
                </a:solidFill>
                <a:latin typeface="Trebuchet MS"/>
                <a:ea typeface="Trebuchet MS"/>
                <a:cs typeface="Trebuchet MS"/>
                <a:sym typeface="Trebuchet MS"/>
              </a:rPr>
              <a:t>Images from BYU and AskDataScience.com</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Data Types</a:t>
            </a:r>
            <a:endParaRPr sz="4000"/>
          </a:p>
        </p:txBody>
      </p:sp>
      <p:sp>
        <p:nvSpPr>
          <p:cNvPr id="185" name="Google Shape;185;p7"/>
          <p:cNvSpPr txBox="1"/>
          <p:nvPr/>
        </p:nvSpPr>
        <p:spPr>
          <a:xfrm>
            <a:off x="677331" y="1422568"/>
            <a:ext cx="7135407"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Data can be categorized into two main types based on if they are composed of </a:t>
            </a:r>
            <a:r>
              <a:rPr b="1" i="0" lang="en-US" sz="2000" u="none" cap="none" strike="noStrike">
                <a:solidFill>
                  <a:srgbClr val="005496"/>
                </a:solidFill>
                <a:highlight>
                  <a:srgbClr val="FFFFFF"/>
                </a:highlight>
                <a:latin typeface="Trebuchet MS"/>
                <a:ea typeface="Trebuchet MS"/>
                <a:cs typeface="Trebuchet MS"/>
                <a:sym typeface="Trebuchet MS"/>
              </a:rPr>
              <a:t>words</a:t>
            </a:r>
            <a:r>
              <a:rPr b="0" i="0" lang="en-US" sz="2000" u="none" cap="none" strike="noStrike">
                <a:solidFill>
                  <a:srgbClr val="005496"/>
                </a:solidFill>
                <a:highlight>
                  <a:srgbClr val="FFFFFF"/>
                </a:highlight>
                <a:latin typeface="Trebuchet MS"/>
                <a:ea typeface="Trebuchet MS"/>
                <a:cs typeface="Trebuchet MS"/>
                <a:sym typeface="Trebuchet MS"/>
              </a:rPr>
              <a:t> or </a:t>
            </a:r>
            <a:r>
              <a:rPr b="1" i="0" lang="en-US" sz="2000" u="none" cap="none" strike="noStrike">
                <a:solidFill>
                  <a:srgbClr val="005496"/>
                </a:solidFill>
                <a:highlight>
                  <a:srgbClr val="FFFFFF"/>
                </a:highlight>
                <a:latin typeface="Trebuchet MS"/>
                <a:ea typeface="Trebuchet MS"/>
                <a:cs typeface="Trebuchet MS"/>
                <a:sym typeface="Trebuchet MS"/>
              </a:rPr>
              <a:t>numbers</a:t>
            </a:r>
            <a:r>
              <a:rPr b="0" i="0" lang="en-US" sz="2000" u="none" cap="none" strike="noStrike">
                <a:solidFill>
                  <a:srgbClr val="005496"/>
                </a:solidFill>
                <a:highlight>
                  <a:srgbClr val="FFFFFF"/>
                </a:highlight>
                <a:latin typeface="Trebuchet MS"/>
                <a:ea typeface="Trebuchet MS"/>
                <a:cs typeface="Trebuchet MS"/>
                <a:sym typeface="Trebuchet MS"/>
              </a:rPr>
              <a:t>. There are other data types we will also learn about next. </a:t>
            </a:r>
            <a:endParaRPr b="0" i="0" sz="2000" u="none" cap="none" strike="noStrike">
              <a:solidFill>
                <a:srgbClr val="005496"/>
              </a:solidFill>
              <a:latin typeface="Trebuchet MS"/>
              <a:ea typeface="Trebuchet MS"/>
              <a:cs typeface="Trebuchet MS"/>
              <a:sym typeface="Trebuchet MS"/>
            </a:endParaRPr>
          </a:p>
        </p:txBody>
      </p:sp>
      <p:sp>
        <p:nvSpPr>
          <p:cNvPr id="186" name="Google Shape;186;p7"/>
          <p:cNvSpPr txBox="1"/>
          <p:nvPr/>
        </p:nvSpPr>
        <p:spPr>
          <a:xfrm>
            <a:off x="677332" y="2590800"/>
            <a:ext cx="7135407" cy="270843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The term “</a:t>
            </a:r>
            <a:r>
              <a:rPr b="1" i="0" lang="en-US" sz="2000" u="none" cap="none" strike="noStrike">
                <a:solidFill>
                  <a:srgbClr val="FF7823"/>
                </a:solidFill>
                <a:highlight>
                  <a:srgbClr val="FFFFFF"/>
                </a:highlight>
                <a:latin typeface="Trebuchet MS"/>
                <a:ea typeface="Trebuchet MS"/>
                <a:cs typeface="Trebuchet MS"/>
                <a:sym typeface="Trebuchet MS"/>
              </a:rPr>
              <a:t>data type</a:t>
            </a:r>
            <a:r>
              <a:rPr b="0" i="0" lang="en-US" sz="2000" u="none" cap="none" strike="noStrike">
                <a:solidFill>
                  <a:srgbClr val="005496"/>
                </a:solidFill>
                <a:highlight>
                  <a:srgbClr val="FFFFFF"/>
                </a:highlight>
                <a:latin typeface="Trebuchet MS"/>
                <a:ea typeface="Trebuchet MS"/>
                <a:cs typeface="Trebuchet MS"/>
                <a:sym typeface="Trebuchet MS"/>
              </a:rPr>
              <a:t>” in software programming describes the kind of value a variable possesses and the kinds of mathematical, relational, or logical operations that can be performed on it without leading to an error.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 Numerous programming languages, for instance, utilize the data types string, integer, and floating point to represent text, whole numbers, and values with decimal points, respectively.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Data Types</a:t>
            </a:r>
            <a:endParaRPr sz="4000"/>
          </a:p>
        </p:txBody>
      </p:sp>
      <p:sp>
        <p:nvSpPr>
          <p:cNvPr id="192" name="Google Shape;192;p8"/>
          <p:cNvSpPr txBox="1"/>
          <p:nvPr/>
        </p:nvSpPr>
        <p:spPr>
          <a:xfrm>
            <a:off x="677334" y="1568824"/>
            <a:ext cx="7135407"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An interpreter or compiler can determine how a programmer plans to use a given set of data by looking up its data type.</a:t>
            </a:r>
            <a:endParaRPr b="0" i="0" sz="2000" u="none" cap="none" strike="noStrike">
              <a:solidFill>
                <a:srgbClr val="005496"/>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5496"/>
                </a:solidFill>
                <a:highlight>
                  <a:srgbClr val="FFFFFF"/>
                </a:highlight>
                <a:latin typeface="Trebuchet MS"/>
                <a:ea typeface="Trebuchet MS"/>
                <a:cs typeface="Trebuchet MS"/>
                <a:sym typeface="Trebuchet MS"/>
              </a:rPr>
              <a:t>The data comes in different forms. Examples include: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your name – a </a:t>
            </a:r>
            <a:r>
              <a:rPr b="1" i="0" lang="en-US" sz="2000" u="none" cap="none" strike="noStrike">
                <a:solidFill>
                  <a:srgbClr val="005496"/>
                </a:solidFill>
                <a:highlight>
                  <a:srgbClr val="FFFFFF"/>
                </a:highlight>
                <a:latin typeface="Trebuchet MS"/>
                <a:ea typeface="Trebuchet MS"/>
                <a:cs typeface="Trebuchet MS"/>
                <a:sym typeface="Trebuchet MS"/>
              </a:rPr>
              <a:t>string</a:t>
            </a:r>
            <a:r>
              <a:rPr b="0" i="0" lang="en-US" sz="2000" u="none" cap="none" strike="noStrike">
                <a:solidFill>
                  <a:srgbClr val="005496"/>
                </a:solidFill>
                <a:highlight>
                  <a:srgbClr val="FFFFFF"/>
                </a:highlight>
                <a:latin typeface="Trebuchet MS"/>
                <a:ea typeface="Trebuchet MS"/>
                <a:cs typeface="Trebuchet MS"/>
                <a:sym typeface="Trebuchet MS"/>
              </a:rPr>
              <a:t> of characters</a:t>
            </a:r>
            <a:endParaRPr b="0" i="0" sz="1400" u="none" cap="none" strike="noStrike">
              <a:solidFill>
                <a:srgbClr val="000000"/>
              </a:solidFill>
              <a:latin typeface="Arial"/>
              <a:ea typeface="Arial"/>
              <a:cs typeface="Arial"/>
              <a:sym typeface="Arial"/>
            </a:endParaRPr>
          </a:p>
          <a:p>
            <a:pPr indent="-342900" lvl="2" marL="34290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your age – usually an </a:t>
            </a:r>
            <a:r>
              <a:rPr b="1" i="0" lang="en-US" sz="2000" u="none" cap="none" strike="noStrike">
                <a:solidFill>
                  <a:srgbClr val="005496"/>
                </a:solidFill>
                <a:highlight>
                  <a:srgbClr val="FFFFFF"/>
                </a:highlight>
                <a:latin typeface="Trebuchet MS"/>
                <a:ea typeface="Trebuchet MS"/>
                <a:cs typeface="Trebuchet MS"/>
                <a:sym typeface="Trebuchet MS"/>
              </a:rPr>
              <a:t>integer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the amount of money in your pocket- usually </a:t>
            </a:r>
            <a:r>
              <a:rPr b="1" i="0" lang="en-US" sz="2000" u="none" cap="none" strike="noStrike">
                <a:solidFill>
                  <a:srgbClr val="005496"/>
                </a:solidFill>
                <a:highlight>
                  <a:srgbClr val="FFFFFF"/>
                </a:highlight>
                <a:latin typeface="Trebuchet MS"/>
                <a:ea typeface="Trebuchet MS"/>
                <a:cs typeface="Trebuchet MS"/>
                <a:sym typeface="Trebuchet MS"/>
              </a:rPr>
              <a:t>decimal</a:t>
            </a:r>
            <a:r>
              <a:rPr b="0" i="0" lang="en-US" sz="2000" u="none" cap="none" strike="noStrike">
                <a:solidFill>
                  <a:srgbClr val="005496"/>
                </a:solidFill>
                <a:highlight>
                  <a:srgbClr val="FFFFFF"/>
                </a:highlight>
                <a:latin typeface="Trebuchet MS"/>
                <a:ea typeface="Trebuchet MS"/>
                <a:cs typeface="Trebuchet MS"/>
                <a:sym typeface="Trebuchet MS"/>
              </a:rPr>
              <a:t> </a:t>
            </a:r>
            <a:r>
              <a:rPr b="1" i="0" lang="en-US" sz="2000" u="none" cap="none" strike="noStrike">
                <a:solidFill>
                  <a:srgbClr val="005496"/>
                </a:solidFill>
                <a:highlight>
                  <a:srgbClr val="FFFFFF"/>
                </a:highlight>
                <a:latin typeface="Trebuchet MS"/>
                <a:ea typeface="Trebuchet MS"/>
                <a:cs typeface="Trebuchet MS"/>
                <a:sym typeface="Trebuchet MS"/>
              </a:rPr>
              <a:t>type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005496"/>
              </a:buClr>
              <a:buSzPts val="2000"/>
              <a:buFont typeface="Arial"/>
              <a:buChar char="•"/>
            </a:pPr>
            <a:r>
              <a:rPr b="0" i="0" lang="en-US" sz="2000" u="none" cap="none" strike="noStrike">
                <a:solidFill>
                  <a:srgbClr val="005496"/>
                </a:solidFill>
                <a:highlight>
                  <a:srgbClr val="FFFFFF"/>
                </a:highlight>
                <a:latin typeface="Trebuchet MS"/>
                <a:ea typeface="Trebuchet MS"/>
                <a:cs typeface="Trebuchet MS"/>
                <a:sym typeface="Trebuchet MS"/>
              </a:rPr>
              <a:t>today’s date – written in date time format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Data Types</a:t>
            </a:r>
            <a:endParaRPr sz="4000"/>
          </a:p>
        </p:txBody>
      </p:sp>
      <p:sp>
        <p:nvSpPr>
          <p:cNvPr id="198" name="Google Shape;198;p9"/>
          <p:cNvSpPr txBox="1"/>
          <p:nvPr/>
        </p:nvSpPr>
        <p:spPr>
          <a:xfrm>
            <a:off x="677335" y="1568824"/>
            <a:ext cx="4459812" cy="21852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5496"/>
                </a:solidFill>
                <a:highlight>
                  <a:srgbClr val="FFFFFF"/>
                </a:highlight>
                <a:latin typeface="Trebuchet MS"/>
                <a:ea typeface="Trebuchet MS"/>
                <a:cs typeface="Trebuchet MS"/>
                <a:sym typeface="Trebuchet MS"/>
              </a:rPr>
              <a:t>Data is usually categorized as </a:t>
            </a:r>
            <a:r>
              <a:rPr b="1" i="0" lang="en-US" sz="2400" u="none" cap="none" strike="noStrike">
                <a:solidFill>
                  <a:srgbClr val="FF7823"/>
                </a:solidFill>
                <a:highlight>
                  <a:srgbClr val="FFFFFF"/>
                </a:highlight>
                <a:latin typeface="Trebuchet MS"/>
                <a:ea typeface="Trebuchet MS"/>
                <a:cs typeface="Trebuchet MS"/>
                <a:sym typeface="Trebuchet MS"/>
              </a:rPr>
              <a:t>Primitive</a:t>
            </a:r>
            <a:r>
              <a:rPr b="0" i="0" lang="en-US" sz="2400" u="none" cap="none" strike="noStrike">
                <a:solidFill>
                  <a:srgbClr val="005496"/>
                </a:solidFill>
                <a:highlight>
                  <a:srgbClr val="FFFFFF"/>
                </a:highlight>
                <a:latin typeface="Trebuchet MS"/>
                <a:ea typeface="Trebuchet MS"/>
                <a:cs typeface="Trebuchet MS"/>
                <a:sym typeface="Trebuchet MS"/>
              </a:rPr>
              <a:t> or </a:t>
            </a:r>
            <a:r>
              <a:rPr b="1" i="0" lang="en-US" sz="2400" u="none" cap="none" strike="noStrike">
                <a:solidFill>
                  <a:srgbClr val="FF7823"/>
                </a:solidFill>
                <a:highlight>
                  <a:srgbClr val="FFFFFF"/>
                </a:highlight>
                <a:latin typeface="Trebuchet MS"/>
                <a:ea typeface="Trebuchet MS"/>
                <a:cs typeface="Trebuchet MS"/>
                <a:sym typeface="Trebuchet MS"/>
              </a:rPr>
              <a:t>non-primitive</a:t>
            </a:r>
            <a:r>
              <a:rPr b="1" i="0" lang="en-US" sz="2400" u="none" cap="none" strike="noStrike">
                <a:solidFill>
                  <a:srgbClr val="005496"/>
                </a:solidFill>
                <a:highlight>
                  <a:srgbClr val="FFFFFF"/>
                </a:highlight>
                <a:latin typeface="Trebuchet MS"/>
                <a:ea typeface="Trebuchet MS"/>
                <a:cs typeface="Trebuchet MS"/>
                <a:sym typeface="Trebuchet MS"/>
              </a:rPr>
              <a:t> </a:t>
            </a:r>
            <a:r>
              <a:rPr b="0" i="0" lang="en-US" sz="2400" u="none" cap="none" strike="noStrike">
                <a:solidFill>
                  <a:srgbClr val="005496"/>
                </a:solidFill>
                <a:highlight>
                  <a:srgbClr val="FFFFFF"/>
                </a:highlight>
                <a:latin typeface="Trebuchet MS"/>
                <a:ea typeface="Trebuchet MS"/>
                <a:cs typeface="Trebuchet MS"/>
                <a:sym typeface="Trebuchet MS"/>
              </a:rPr>
              <a:t>based on how it is put together.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rgbClr val="005496"/>
                </a:solidFill>
                <a:latin typeface="Trebuchet MS"/>
                <a:ea typeface="Trebuchet MS"/>
                <a:cs typeface="Trebuchet MS"/>
                <a:sym typeface="Trebuchet MS"/>
              </a:rPr>
            </a:br>
            <a:endParaRPr b="0" i="0" sz="1600" u="none" cap="none" strike="noStrike">
              <a:solidFill>
                <a:srgbClr val="005496"/>
              </a:solidFill>
              <a:highlight>
                <a:srgbClr val="FFFFFF"/>
              </a:highlight>
              <a:latin typeface="Trebuchet MS"/>
              <a:ea typeface="Trebuchet MS"/>
              <a:cs typeface="Trebuchet MS"/>
              <a:sym typeface="Trebuchet MS"/>
            </a:endParaRPr>
          </a:p>
        </p:txBody>
      </p:sp>
      <p:pic>
        <p:nvPicPr>
          <p:cNvPr descr="A diagram of data types&#10;&#10;Description automatically generated" id="199" name="Google Shape;199;p9"/>
          <p:cNvPicPr preferRelativeResize="0"/>
          <p:nvPr/>
        </p:nvPicPr>
        <p:blipFill rotWithShape="1">
          <a:blip r:embed="rId3">
            <a:alphaModFix/>
          </a:blip>
          <a:srcRect b="0" l="0" r="0" t="0"/>
          <a:stretch/>
        </p:blipFill>
        <p:spPr>
          <a:xfrm>
            <a:off x="5564305" y="1568824"/>
            <a:ext cx="3282539" cy="4391212"/>
          </a:xfrm>
          <a:prstGeom prst="rect">
            <a:avLst/>
          </a:prstGeom>
          <a:noFill/>
          <a:ln>
            <a:noFill/>
          </a:ln>
          <a:effectLst>
            <a:outerShdw blurRad="292100" rotWithShape="0" algn="tl" dir="2700000" dist="139700">
              <a:srgbClr val="333333">
                <a:alpha val="64313"/>
              </a:srgbClr>
            </a:outerShdw>
          </a:effectLst>
        </p:spPr>
      </p:pic>
      <p:sp>
        <p:nvSpPr>
          <p:cNvPr id="200" name="Google Shape;200;p9"/>
          <p:cNvSpPr txBox="1"/>
          <p:nvPr/>
        </p:nvSpPr>
        <p:spPr>
          <a:xfrm>
            <a:off x="5782676" y="5971851"/>
            <a:ext cx="284579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B0F0"/>
                </a:solidFill>
                <a:latin typeface="Trebuchet MS"/>
                <a:ea typeface="Trebuchet MS"/>
                <a:cs typeface="Trebuchet MS"/>
                <a:sym typeface="Trebuchet MS"/>
              </a:rPr>
              <a:t>Image from </a:t>
            </a: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Java for Testers – Using Data Types - QAFox</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Primitive Data Types</a:t>
            </a:r>
            <a:endParaRPr sz="4000"/>
          </a:p>
        </p:txBody>
      </p:sp>
      <p:sp>
        <p:nvSpPr>
          <p:cNvPr id="206" name="Google Shape;206;p10"/>
          <p:cNvSpPr txBox="1"/>
          <p:nvPr/>
        </p:nvSpPr>
        <p:spPr>
          <a:xfrm>
            <a:off x="677335" y="1568824"/>
            <a:ext cx="5418665"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7823"/>
                </a:solidFill>
                <a:highlight>
                  <a:srgbClr val="FFFFFF"/>
                </a:highlight>
                <a:latin typeface="Trebuchet MS"/>
                <a:ea typeface="Trebuchet MS"/>
                <a:cs typeface="Trebuchet MS"/>
                <a:sym typeface="Trebuchet MS"/>
              </a:rPr>
              <a:t>Primitive Data Types</a:t>
            </a:r>
            <a:r>
              <a:rPr b="0" i="0" lang="en-US" sz="1800" u="none" cap="none" strike="noStrike">
                <a:solidFill>
                  <a:srgbClr val="FF7823"/>
                </a:solidFill>
                <a:highlight>
                  <a:srgbClr val="FFFFFF"/>
                </a:highlight>
                <a:latin typeface="Trebuchet MS"/>
                <a:ea typeface="Trebuchet MS"/>
                <a:cs typeface="Trebuchet MS"/>
                <a:sym typeface="Trebuchet MS"/>
              </a:rPr>
              <a:t> </a:t>
            </a:r>
            <a:r>
              <a:rPr b="0" i="0" lang="en-US" sz="1800" u="none" cap="none" strike="noStrike">
                <a:solidFill>
                  <a:srgbClr val="005496"/>
                </a:solidFill>
                <a:highlight>
                  <a:srgbClr val="FFFFFF"/>
                </a:highlight>
                <a:latin typeface="Trebuchet MS"/>
                <a:ea typeface="Trebuchet MS"/>
                <a:cs typeface="Trebuchet MS"/>
                <a:sym typeface="Trebuchet MS"/>
              </a:rPr>
              <a:t>are predefined data types that include basic values like text or numbers.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They are the most fundamental type of data and are used as the foundation for more complex data types.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Most computer languages probably employ some variation of these simple data types.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5496"/>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5496"/>
                </a:solidFill>
                <a:highlight>
                  <a:srgbClr val="FFFFFF"/>
                </a:highlight>
                <a:latin typeface="Trebuchet MS"/>
                <a:ea typeface="Trebuchet MS"/>
                <a:cs typeface="Trebuchet MS"/>
                <a:sym typeface="Trebuchet MS"/>
              </a:rPr>
              <a:t>Common types of primitive data from </a:t>
            </a:r>
            <a:r>
              <a:rPr b="0" i="0" lang="en-US" sz="1800" u="sng" cap="none" strike="noStrike">
                <a:solidFill>
                  <a:srgbClr val="005496"/>
                </a:solidFill>
                <a:highlight>
                  <a:srgbClr val="FFFFFF"/>
                </a:highlight>
                <a:latin typeface="Trebuchet MS"/>
                <a:ea typeface="Trebuchet MS"/>
                <a:cs typeface="Trebuchet MS"/>
                <a:sym typeface="Trebuchet MS"/>
                <a:hlinkClick r:id="rId3">
                  <a:extLst>
                    <a:ext uri="{A12FA001-AC4F-418D-AE19-62706E023703}">
                      <ahyp:hlinkClr val="tx"/>
                    </a:ext>
                  </a:extLst>
                </a:hlinkClick>
              </a:rPr>
              <a:t>Data Types in Programming – GeeksforGeeks</a:t>
            </a:r>
            <a:r>
              <a:rPr b="0" i="0" lang="en-US" sz="1800" u="sng" cap="none" strike="noStrike">
                <a:solidFill>
                  <a:srgbClr val="005496"/>
                </a:solidFill>
                <a:highlight>
                  <a:srgbClr val="FFFFFF"/>
                </a:highlight>
                <a:latin typeface="Trebuchet MS"/>
                <a:ea typeface="Trebuchet MS"/>
                <a:cs typeface="Trebuchet MS"/>
                <a:sym typeface="Trebuchet MS"/>
              </a:rPr>
              <a:t>.</a:t>
            </a: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highlight>
                <a:srgbClr val="FFFFFF"/>
              </a:highlight>
              <a:latin typeface="Trebuchet MS"/>
              <a:ea typeface="Trebuchet MS"/>
              <a:cs typeface="Trebuchet MS"/>
              <a:sym typeface="Trebuchet MS"/>
            </a:endParaRPr>
          </a:p>
        </p:txBody>
      </p:sp>
      <p:pic>
        <p:nvPicPr>
          <p:cNvPr descr="A painted rock with cartoon characters&#10;&#10;Description automatically generated" id="207" name="Google Shape;207;p10"/>
          <p:cNvPicPr preferRelativeResize="0"/>
          <p:nvPr/>
        </p:nvPicPr>
        <p:blipFill rotWithShape="1">
          <a:blip r:embed="rId4">
            <a:alphaModFix/>
          </a:blip>
          <a:srcRect b="0" l="19522" r="17446" t="0"/>
          <a:stretch/>
        </p:blipFill>
        <p:spPr>
          <a:xfrm>
            <a:off x="6630413" y="1568824"/>
            <a:ext cx="3402106" cy="345440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a:solidFill>
                  <a:srgbClr val="005496"/>
                </a:solidFill>
              </a:rPr>
              <a:t>Primitive Data Types</a:t>
            </a:r>
            <a:endParaRPr sz="4000"/>
          </a:p>
        </p:txBody>
      </p:sp>
      <p:sp>
        <p:nvSpPr>
          <p:cNvPr id="213" name="Google Shape;213;p11"/>
          <p:cNvSpPr txBox="1"/>
          <p:nvPr/>
        </p:nvSpPr>
        <p:spPr>
          <a:xfrm>
            <a:off x="677334" y="1548503"/>
            <a:ext cx="66647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7823"/>
                </a:solidFill>
                <a:highlight>
                  <a:srgbClr val="FFFFFF"/>
                </a:highlight>
                <a:latin typeface="Trebuchet MS"/>
                <a:ea typeface="Trebuchet MS"/>
                <a:cs typeface="Trebuchet MS"/>
                <a:sym typeface="Trebuchet MS"/>
              </a:rPr>
              <a:t>Some common primitive datatypes are as follow:</a:t>
            </a:r>
            <a:endParaRPr b="0" i="0" sz="1800" u="none" cap="none" strike="noStrike">
              <a:solidFill>
                <a:srgbClr val="005496"/>
              </a:solidFill>
              <a:highlight>
                <a:srgbClr val="FFFFFF"/>
              </a:highlight>
              <a:latin typeface="Trebuchet MS"/>
              <a:ea typeface="Trebuchet MS"/>
              <a:cs typeface="Trebuchet MS"/>
              <a:sym typeface="Trebuchet MS"/>
            </a:endParaRPr>
          </a:p>
        </p:txBody>
      </p:sp>
      <p:pic>
        <p:nvPicPr>
          <p:cNvPr descr="A screenshot of a computer&#10;&#10;Description automatically generated" id="214" name="Google Shape;214;p11"/>
          <p:cNvPicPr preferRelativeResize="0"/>
          <p:nvPr/>
        </p:nvPicPr>
        <p:blipFill rotWithShape="1">
          <a:blip r:embed="rId3">
            <a:alphaModFix/>
          </a:blip>
          <a:srcRect b="0" l="0" r="0" t="0"/>
          <a:stretch/>
        </p:blipFill>
        <p:spPr>
          <a:xfrm>
            <a:off x="677333" y="1930399"/>
            <a:ext cx="8217685" cy="420145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2024-05-19T19:44:53Z</dcterms:created>
  <dc:creator>Maquinn Havig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0x0101005614FBB91A2D4E448317DF2B29665D4B</vt:lpwstr>
  </property>
  <property fmtid="{D5CDD505-2E9C-101B-9397-08002B2CF9AE}" pid="3" name="MediaServiceImageTags">
    <vt:lpwstr/>
  </property>
</Properties>
</file>