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kd0V4+z7vth27Xys9+BvZcADo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1"/>
          <p:cNvGrpSpPr/>
          <p:nvPr/>
        </p:nvGrpSpPr>
        <p:grpSpPr>
          <a:xfrm>
            <a:off x="0" y="-8467"/>
            <a:ext cx="12192000" cy="6866467"/>
            <a:chOff x="0" y="-8467"/>
            <a:chExt cx="12192000" cy="6866467"/>
          </a:xfrm>
        </p:grpSpPr>
        <p:sp>
          <p:nvSpPr>
            <p:cNvPr id="28" name="Google Shape;28;p2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9" name="Google Shape;29;p2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30" name="Google Shape;30;p2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31" name="Google Shape;31;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32" name="Google Shape;32;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5" name="Google Shape;35;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6" name="Google Shape;36;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2" name="Google Shape;5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8" name="Google Shape;58;p2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5" name="Google Shape;65;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p:nvPr>
            <p:ph idx="2" type="pic"/>
          </p:nvPr>
        </p:nvSpPr>
        <p:spPr>
          <a:xfrm>
            <a:off x="677334" y="609600"/>
            <a:ext cx="8596668" cy="3845718"/>
          </a:xfrm>
          <a:prstGeom prst="rect">
            <a:avLst/>
          </a:prstGeom>
          <a:noFill/>
          <a:ln>
            <a:noFill/>
          </a:ln>
        </p:spPr>
      </p:sp>
      <p:sp>
        <p:nvSpPr>
          <p:cNvPr id="90" name="Google Shape;90;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8467"/>
            <a:ext cx="12192000" cy="6866467"/>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0"/>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hyperlink" Target="https://commons.wikimedia.org/wiki/File:Taylor_Swift_The_Eras_Tour_Speak_Now_Set_Era_%2853109976828%29.jpg" TargetMode="External"/><Relationship Id="rId5" Type="http://schemas.openxmlformats.org/officeDocument/2006/relationships/hyperlink" Target="https://www.flickr.com/people/9309089@N05" TargetMode="External"/><Relationship Id="rId6" Type="http://schemas.openxmlformats.org/officeDocument/2006/relationships/hyperlink" Target="https://creativecommons.org/licenses/by/2.0/deed.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hyperlink" Target="https://flickr.com/photos/goro_memo/38448224850/in/photolist-21zxcJs-DGXXFU-2gNShFB-uofFib-22unmEQ-CGzQ2W-2gNT6ov-dswxhN-dswNQd-dswPgQ-dswvBc-7BfrJY-dswPds-pVyMUa-wE4YF-d4KTF-2nfD5n1-2ZzURx-dswP6y-dswCHT-b7k2XV-uqMfmt-dswCCr-QGUJk1-wQ2g2e-2nziRZB-XSjqMf-76EMkG-QqhXWH-6djGPN-T4dBX-2nmw4Um-C8CPZf-2ZA1oX-2gNmhyP-2nkh8Mg-pSXWU9-wPWwTK-23wfcMb-wwVR9K-93s6Vx-T4mjP-93vdsU-2oS7PUp-2nMvctg-93s7cx-2mPYpDT-dswP2s-UvJeV6-WU7gF6" TargetMode="External"/><Relationship Id="rId5" Type="http://schemas.openxmlformats.org/officeDocument/2006/relationships/hyperlink" Target="https://flickr.com/photos/goro_memo/" TargetMode="External"/><Relationship Id="rId6" Type="http://schemas.openxmlformats.org/officeDocument/2006/relationships/hyperlink" Target="https://creativecommons.org/licenses/by-sa/2.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hyperlink" Target="https://flickr.com/photos/93893852@N08/8645744776/in/photolist-eaZGH7-675wp-bqdnN4-wGtxX5-wqzoWS-Kt9KiC-4qtkyR-wqyZzQ-bzgzmZ-bqdtTZ-bqduCn-TxNEF6-7769gj-CFCMXu-7973NK-8B3HqL-8QyWVd-pEEGAz-4pYope-yQY1Lb-yR4b1z-ybCMzd-yR2u4o-yR217R-wqGi6t-wqzp33-wqGipz-fh4opp-29xdHRc-a3HU43-fhizEj-236XEjj-bpSczH-4n5oun-z9sWRF-QW2BTw-MmfpnU-4jmc51-z9tcoB-z7tv63-2nByovX-yR4Sns-yR5EAN-ybLokk-z6kzLb-z8ArxV-ybCuAn-ybD2C2-z9rW7M-oC6dBx" TargetMode="External"/><Relationship Id="rId5" Type="http://schemas.openxmlformats.org/officeDocument/2006/relationships/hyperlink" Target="https://flickr.com/photos/93893852@N08/" TargetMode="External"/><Relationship Id="rId6" Type="http://schemas.openxmlformats.org/officeDocument/2006/relationships/hyperlink" Target="https://creativecommons.org/licenses/by/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hyperlink" Target="https://en.wikipedia.org/wiki/File:Penguin_in_Antarctica_jumping_out_of_the_water.jpg" TargetMode="External"/><Relationship Id="rId5" Type="http://schemas.openxmlformats.org/officeDocument/2006/relationships/hyperlink" Target="https://en.wikipedia.org/wiki/Christopher_Michel" TargetMode="External"/><Relationship Id="rId6" Type="http://schemas.openxmlformats.org/officeDocument/2006/relationships/hyperlink" Target="https://creativecommons.org/licenses/by/2.0/deed.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www.flickr.com/photos/venditti_min_min-venditti/52724016992" TargetMode="External"/><Relationship Id="rId5" Type="http://schemas.openxmlformats.org/officeDocument/2006/relationships/hyperlink" Target="https://www.flickr.com/photos/venditti_min_min-venditti/" TargetMode="External"/><Relationship Id="rId6" Type="http://schemas.openxmlformats.org/officeDocument/2006/relationships/hyperlink" Target="https://creativecommons.org/licenses/by/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400050" y="437093"/>
            <a:ext cx="9144000" cy="23876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005496"/>
              </a:buClr>
              <a:buSzPts val="5400"/>
              <a:buFont typeface="Trebuchet MS"/>
              <a:buNone/>
            </a:pPr>
            <a:r>
              <a:rPr b="1" lang="en-US">
                <a:solidFill>
                  <a:srgbClr val="005496"/>
                </a:solidFill>
                <a:latin typeface="Trebuchet MS"/>
                <a:ea typeface="Trebuchet MS"/>
                <a:cs typeface="Trebuchet MS"/>
                <a:sym typeface="Trebuchet MS"/>
              </a:rPr>
              <a:t>AI Section 3: Obtainin</a:t>
            </a:r>
            <a:r>
              <a:rPr b="1" lang="en-US">
                <a:solidFill>
                  <a:srgbClr val="005496"/>
                </a:solidFill>
              </a:rPr>
              <a:t>g Data</a:t>
            </a:r>
            <a:endParaRPr/>
          </a:p>
        </p:txBody>
      </p:sp>
      <p:pic>
        <p:nvPicPr>
          <p:cNvPr id="148" name="Google Shape;148;p1"/>
          <p:cNvPicPr preferRelativeResize="0"/>
          <p:nvPr/>
        </p:nvPicPr>
        <p:blipFill rotWithShape="1">
          <a:blip r:embed="rId3">
            <a:alphaModFix/>
          </a:blip>
          <a:srcRect b="0" l="0" r="0" t="0"/>
          <a:stretch/>
        </p:blipFill>
        <p:spPr>
          <a:xfrm>
            <a:off x="783693" y="4201752"/>
            <a:ext cx="5014390" cy="2219155"/>
          </a:xfrm>
          <a:prstGeom prst="rect">
            <a:avLst/>
          </a:prstGeom>
          <a:noFill/>
          <a:ln>
            <a:noFill/>
          </a:ln>
        </p:spPr>
      </p:pic>
      <p:pic>
        <p:nvPicPr>
          <p:cNvPr id="149" name="Google Shape;149;p1"/>
          <p:cNvPicPr preferRelativeResize="0"/>
          <p:nvPr/>
        </p:nvPicPr>
        <p:blipFill rotWithShape="1">
          <a:blip r:embed="rId4">
            <a:alphaModFix/>
          </a:blip>
          <a:srcRect b="0" l="0" r="0" t="0"/>
          <a:stretch/>
        </p:blipFill>
        <p:spPr>
          <a:xfrm>
            <a:off x="6276975" y="3593918"/>
            <a:ext cx="3130022" cy="31300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solidFill>
                  <a:srgbClr val="005496"/>
                </a:solidFill>
                <a:highlight>
                  <a:srgbClr val="FFFFFF"/>
                </a:highlight>
                <a:latin typeface="Trebuchet MS"/>
                <a:ea typeface="Trebuchet MS"/>
                <a:cs typeface="Trebuchet MS"/>
                <a:sym typeface="Trebuchet MS"/>
              </a:rPr>
              <a:t>Narrowing down the data</a:t>
            </a:r>
            <a:endParaRPr b="1" i="0">
              <a:solidFill>
                <a:srgbClr val="005496"/>
              </a:solidFill>
              <a:highlight>
                <a:srgbClr val="FFFFFF"/>
              </a:highlight>
              <a:latin typeface="Trebuchet MS"/>
              <a:ea typeface="Trebuchet MS"/>
              <a:cs typeface="Trebuchet MS"/>
              <a:sym typeface="Trebuchet MS"/>
            </a:endParaRPr>
          </a:p>
        </p:txBody>
      </p:sp>
      <p:sp>
        <p:nvSpPr>
          <p:cNvPr id="222" name="Google Shape;222;p37"/>
          <p:cNvSpPr txBox="1"/>
          <p:nvPr/>
        </p:nvSpPr>
        <p:spPr>
          <a:xfrm>
            <a:off x="677334" y="1498943"/>
            <a:ext cx="4662242" cy="2616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Well, it winds up there are only a few metrics that are really important to define talent in the WNBA.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It winds up that there are only </a:t>
            </a:r>
            <a:r>
              <a:rPr b="1" i="0" lang="en-US" sz="1800" u="none" cap="none" strike="noStrike">
                <a:solidFill>
                  <a:srgbClr val="FF7823"/>
                </a:solidFill>
                <a:highlight>
                  <a:srgbClr val="FFFFFF"/>
                </a:highlight>
                <a:latin typeface="Trebuchet MS"/>
                <a:ea typeface="Trebuchet MS"/>
                <a:cs typeface="Trebuchet MS"/>
                <a:sym typeface="Trebuchet MS"/>
              </a:rPr>
              <a:t>4 factors </a:t>
            </a:r>
            <a:r>
              <a:rPr b="0" i="0" lang="en-US" sz="1800" u="none" cap="none" strike="noStrike">
                <a:solidFill>
                  <a:srgbClr val="005496"/>
                </a:solidFill>
                <a:highlight>
                  <a:srgbClr val="FFFFFF"/>
                </a:highlight>
                <a:latin typeface="Trebuchet MS"/>
                <a:ea typeface="Trebuchet MS"/>
                <a:cs typeface="Trebuchet MS"/>
                <a:sym typeface="Trebuchet MS"/>
              </a:rPr>
              <a:t>that are really important.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There are a lot of websites that describe the four factors that are important in baseball.</a:t>
            </a:r>
            <a:endParaRPr b="0" i="0" sz="1400" u="none" cap="none" strike="noStrike">
              <a:solidFill>
                <a:srgbClr val="005496"/>
              </a:solidFill>
              <a:latin typeface="Trebuchet MS"/>
              <a:ea typeface="Trebuchet MS"/>
              <a:cs typeface="Trebuchet MS"/>
              <a:sym typeface="Trebuchet MS"/>
            </a:endParaRPr>
          </a:p>
        </p:txBody>
      </p:sp>
      <p:pic>
        <p:nvPicPr>
          <p:cNvPr descr="A table with text and numbers&#10;&#10;Description automatically generated" id="223" name="Google Shape;223;p37"/>
          <p:cNvPicPr preferRelativeResize="0"/>
          <p:nvPr/>
        </p:nvPicPr>
        <p:blipFill rotWithShape="1">
          <a:blip r:embed="rId3">
            <a:alphaModFix/>
          </a:blip>
          <a:srcRect b="0" l="0" r="0" t="0"/>
          <a:stretch/>
        </p:blipFill>
        <p:spPr>
          <a:xfrm>
            <a:off x="6096000" y="1392926"/>
            <a:ext cx="4370586" cy="4734113"/>
          </a:xfrm>
          <a:prstGeom prst="rect">
            <a:avLst/>
          </a:prstGeom>
          <a:noFill/>
          <a:ln>
            <a:noFill/>
          </a:ln>
          <a:effectLst>
            <a:outerShdw blurRad="292100" rotWithShape="0" algn="tl" dir="2700000" dist="139700">
              <a:srgbClr val="333333">
                <a:alpha val="64705"/>
              </a:srgbClr>
            </a:outerShdw>
          </a:effectLst>
        </p:spPr>
      </p:pic>
      <p:sp>
        <p:nvSpPr>
          <p:cNvPr id="224" name="Google Shape;224;p37"/>
          <p:cNvSpPr txBox="1"/>
          <p:nvPr/>
        </p:nvSpPr>
        <p:spPr>
          <a:xfrm>
            <a:off x="6096000" y="6127039"/>
            <a:ext cx="29684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5496"/>
                </a:solidFill>
                <a:latin typeface="Trebuchet MS"/>
                <a:ea typeface="Trebuchet MS"/>
                <a:cs typeface="Trebuchet MS"/>
                <a:sym typeface="Trebuchet MS"/>
              </a:rPr>
              <a:t>Ex: Website sports - WNBA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What is an API and how does it work?</a:t>
            </a:r>
            <a:endParaRPr/>
          </a:p>
        </p:txBody>
      </p:sp>
      <p:sp>
        <p:nvSpPr>
          <p:cNvPr id="230" name="Google Shape;230;p38"/>
          <p:cNvSpPr txBox="1"/>
          <p:nvPr/>
        </p:nvSpPr>
        <p:spPr>
          <a:xfrm>
            <a:off x="677333" y="1498943"/>
            <a:ext cx="7777553" cy="38779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Imagine you want to find out the key metrics information about your favorite music artist on Spotify.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Spotify has a lot of data about different artists, albums, songs, etc. But instead of having to look through all of that data yourself, you can use an </a:t>
            </a:r>
            <a:r>
              <a:rPr b="1" i="0" lang="en-US" sz="1800" u="none" cap="none" strike="noStrike">
                <a:solidFill>
                  <a:srgbClr val="FF7823"/>
                </a:solidFill>
                <a:highlight>
                  <a:srgbClr val="FFFFFF"/>
                </a:highlight>
                <a:latin typeface="Trebuchet MS"/>
                <a:ea typeface="Trebuchet MS"/>
                <a:cs typeface="Trebuchet MS"/>
                <a:sym typeface="Trebuchet MS"/>
              </a:rPr>
              <a:t>API</a:t>
            </a:r>
            <a:r>
              <a:rPr b="0" i="0" lang="en-US" sz="1800" u="none" cap="none" strike="noStrike">
                <a:solidFill>
                  <a:srgbClr val="005496"/>
                </a:solidFill>
                <a:highlight>
                  <a:srgbClr val="FFFFFF"/>
                </a:highlight>
                <a:latin typeface="Trebuchet MS"/>
                <a:ea typeface="Trebuchet MS"/>
                <a:cs typeface="Trebuchet MS"/>
                <a:sym typeface="Trebuchet MS"/>
              </a:rPr>
              <a:t>, which is like a </a:t>
            </a:r>
            <a:r>
              <a:rPr b="1" i="1" lang="en-US" sz="1800" u="none" cap="none" strike="noStrike">
                <a:solidFill>
                  <a:srgbClr val="005496"/>
                </a:solidFill>
                <a:highlight>
                  <a:srgbClr val="FFFFFF"/>
                </a:highlight>
                <a:latin typeface="Trebuchet MS"/>
                <a:ea typeface="Trebuchet MS"/>
                <a:cs typeface="Trebuchet MS"/>
                <a:sym typeface="Trebuchet MS"/>
              </a:rPr>
              <a:t>special doorway</a:t>
            </a:r>
            <a:r>
              <a:rPr b="0" i="0" lang="en-US" sz="1800" u="none" cap="none" strike="noStrike">
                <a:solidFill>
                  <a:srgbClr val="005496"/>
                </a:solidFill>
                <a:highlight>
                  <a:srgbClr val="FFFFFF"/>
                </a:highlight>
                <a:latin typeface="Trebuchet MS"/>
                <a:ea typeface="Trebuchet MS"/>
                <a:cs typeface="Trebuchet MS"/>
                <a:sym typeface="Trebuchet MS"/>
              </a:rPr>
              <a:t> that allows you to request and receive just the specific data you want. </a:t>
            </a:r>
            <a:r>
              <a:rPr b="1" i="0" lang="en-US" sz="1800" u="none" cap="none" strike="noStrike">
                <a:solidFill>
                  <a:srgbClr val="005496"/>
                </a:solidFill>
                <a:highlight>
                  <a:srgbClr val="FFFFFF"/>
                </a:highlight>
                <a:latin typeface="Trebuchet MS"/>
                <a:ea typeface="Trebuchet MS"/>
                <a:cs typeface="Trebuchet MS"/>
                <a:sym typeface="Trebuchet MS"/>
              </a:rPr>
              <a:t>It allows your computer program to talk to their database.</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Using the Spotify API is kind of like ordering from a menu at a restaurant. The API has different "</a:t>
            </a:r>
            <a:r>
              <a:rPr b="1" i="0" lang="en-US" sz="1800" u="none" cap="none" strike="noStrike">
                <a:solidFill>
                  <a:srgbClr val="FF7823"/>
                </a:solidFill>
                <a:highlight>
                  <a:srgbClr val="FFFFFF"/>
                </a:highlight>
                <a:latin typeface="Trebuchet MS"/>
                <a:ea typeface="Trebuchet MS"/>
                <a:cs typeface="Trebuchet MS"/>
                <a:sym typeface="Trebuchet MS"/>
              </a:rPr>
              <a:t>items</a:t>
            </a:r>
            <a:r>
              <a:rPr b="0" i="0" lang="en-US" sz="1800" u="none" cap="none" strike="noStrike">
                <a:solidFill>
                  <a:srgbClr val="005496"/>
                </a:solidFill>
                <a:highlight>
                  <a:srgbClr val="FFFFFF"/>
                </a:highlight>
                <a:latin typeface="Trebuchet MS"/>
                <a:ea typeface="Trebuchet MS"/>
                <a:cs typeface="Trebuchet MS"/>
                <a:sym typeface="Trebuchet MS"/>
              </a:rPr>
              <a:t>" on its menu that represent different kinds of data you can request.</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For example, one item might be "Artist Data" and another might be "Album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What is an API and how does it work?</a:t>
            </a:r>
            <a:endParaRPr/>
          </a:p>
        </p:txBody>
      </p:sp>
      <p:sp>
        <p:nvSpPr>
          <p:cNvPr id="236" name="Google Shape;236;p39"/>
          <p:cNvSpPr txBox="1"/>
          <p:nvPr/>
        </p:nvSpPr>
        <p:spPr>
          <a:xfrm>
            <a:off x="677334" y="1498943"/>
            <a:ext cx="5418666" cy="2616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So let's say you want to get information about the artist Taylor Swift. You would first select the "</a:t>
            </a:r>
            <a:r>
              <a:rPr b="1" i="0" lang="en-US" sz="1800" u="none" cap="none" strike="noStrike">
                <a:solidFill>
                  <a:srgbClr val="FF7823"/>
                </a:solidFill>
                <a:highlight>
                  <a:srgbClr val="FFFFFF"/>
                </a:highlight>
                <a:latin typeface="Trebuchet MS"/>
                <a:ea typeface="Trebuchet MS"/>
                <a:cs typeface="Trebuchet MS"/>
                <a:sym typeface="Trebuchet MS"/>
              </a:rPr>
              <a:t>Artist Data</a:t>
            </a:r>
            <a:r>
              <a:rPr b="0" i="0" lang="en-US" sz="1800" u="none" cap="none" strike="noStrike">
                <a:solidFill>
                  <a:srgbClr val="005496"/>
                </a:solidFill>
                <a:highlight>
                  <a:srgbClr val="FFFFFF"/>
                </a:highlight>
                <a:latin typeface="Trebuchet MS"/>
                <a:ea typeface="Trebuchet MS"/>
                <a:cs typeface="Trebuchet MS"/>
                <a:sym typeface="Trebuchet MS"/>
              </a:rPr>
              <a:t>" item from the API menu.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But the API might need some extra information from you to know exactly which artist you want data for.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So it might ask you to provide the </a:t>
            </a:r>
            <a:r>
              <a:rPr b="1" i="1" lang="en-US" sz="1800" u="none" cap="none" strike="noStrike">
                <a:solidFill>
                  <a:srgbClr val="005496"/>
                </a:solidFill>
                <a:highlight>
                  <a:srgbClr val="FFFFFF"/>
                </a:highlight>
                <a:latin typeface="Trebuchet MS"/>
                <a:ea typeface="Trebuchet MS"/>
                <a:cs typeface="Trebuchet MS"/>
                <a:sym typeface="Trebuchet MS"/>
              </a:rPr>
              <a:t>artist's</a:t>
            </a:r>
            <a:r>
              <a:rPr b="0" i="0" lang="en-US" sz="1800" u="none" cap="none" strike="noStrike">
                <a:solidFill>
                  <a:srgbClr val="005496"/>
                </a:solidFill>
                <a:highlight>
                  <a:srgbClr val="FFFFFF"/>
                </a:highlight>
                <a:latin typeface="Trebuchet MS"/>
                <a:ea typeface="Trebuchet MS"/>
                <a:cs typeface="Trebuchet MS"/>
                <a:sym typeface="Trebuchet MS"/>
              </a:rPr>
              <a:t> </a:t>
            </a:r>
            <a:r>
              <a:rPr b="1" i="1" lang="en-US" sz="1800" u="none" cap="none" strike="noStrike">
                <a:solidFill>
                  <a:srgbClr val="005496"/>
                </a:solidFill>
                <a:highlight>
                  <a:srgbClr val="FFFFFF"/>
                </a:highlight>
                <a:latin typeface="Trebuchet MS"/>
                <a:ea typeface="Trebuchet MS"/>
                <a:cs typeface="Trebuchet MS"/>
                <a:sym typeface="Trebuchet MS"/>
              </a:rPr>
              <a:t>name</a:t>
            </a:r>
            <a:r>
              <a:rPr b="0" i="0" lang="en-US" sz="1800" u="none" cap="none" strike="noStrike">
                <a:solidFill>
                  <a:srgbClr val="005496"/>
                </a:solidFill>
                <a:highlight>
                  <a:srgbClr val="FFFFFF"/>
                </a:highlight>
                <a:latin typeface="Trebuchet MS"/>
                <a:ea typeface="Trebuchet MS"/>
                <a:cs typeface="Trebuchet MS"/>
                <a:sym typeface="Trebuchet MS"/>
              </a:rPr>
              <a:t> or a </a:t>
            </a:r>
            <a:r>
              <a:rPr b="1" i="1" lang="en-US" sz="1800" u="none" cap="none" strike="noStrike">
                <a:solidFill>
                  <a:srgbClr val="005496"/>
                </a:solidFill>
                <a:highlight>
                  <a:srgbClr val="FFFFFF"/>
                </a:highlight>
                <a:latin typeface="Trebuchet MS"/>
                <a:ea typeface="Trebuchet MS"/>
                <a:cs typeface="Trebuchet MS"/>
                <a:sym typeface="Trebuchet MS"/>
              </a:rPr>
              <a:t>special ID number</a:t>
            </a:r>
            <a:r>
              <a:rPr b="0" i="1" lang="en-US" sz="1800" u="none" cap="none" strike="noStrike">
                <a:solidFill>
                  <a:srgbClr val="005496"/>
                </a:solidFill>
                <a:highlight>
                  <a:srgbClr val="FFFFFF"/>
                </a:highlight>
                <a:latin typeface="Trebuchet MS"/>
                <a:ea typeface="Trebuchet MS"/>
                <a:cs typeface="Trebuchet MS"/>
                <a:sym typeface="Trebuchet MS"/>
              </a:rPr>
              <a:t> </a:t>
            </a:r>
            <a:r>
              <a:rPr b="0" i="0" lang="en-US" sz="1800" u="none" cap="none" strike="noStrike">
                <a:solidFill>
                  <a:srgbClr val="005496"/>
                </a:solidFill>
                <a:highlight>
                  <a:srgbClr val="FFFFFF"/>
                </a:highlight>
                <a:latin typeface="Trebuchet MS"/>
                <a:ea typeface="Trebuchet MS"/>
                <a:cs typeface="Trebuchet MS"/>
                <a:sym typeface="Trebuchet MS"/>
              </a:rPr>
              <a:t>for Taylor Swift.</a:t>
            </a:r>
            <a:endParaRPr b="0" i="0" sz="1400" u="none" cap="none" strike="noStrike">
              <a:solidFill>
                <a:srgbClr val="005496"/>
              </a:solidFill>
              <a:highlight>
                <a:srgbClr val="FFFFFF"/>
              </a:highlight>
              <a:latin typeface="Trebuchet MS"/>
              <a:ea typeface="Trebuchet MS"/>
              <a:cs typeface="Trebuchet MS"/>
              <a:sym typeface="Trebuchet MS"/>
            </a:endParaRPr>
          </a:p>
        </p:txBody>
      </p:sp>
      <p:pic>
        <p:nvPicPr>
          <p:cNvPr id="237" name="Google Shape;237;p39"/>
          <p:cNvPicPr preferRelativeResize="0"/>
          <p:nvPr/>
        </p:nvPicPr>
        <p:blipFill rotWithShape="1">
          <a:blip r:embed="rId3">
            <a:alphaModFix/>
          </a:blip>
          <a:srcRect b="0" l="0" r="0" t="0"/>
          <a:stretch/>
        </p:blipFill>
        <p:spPr>
          <a:xfrm>
            <a:off x="6679096" y="1498943"/>
            <a:ext cx="2916694" cy="4081670"/>
          </a:xfrm>
          <a:prstGeom prst="rect">
            <a:avLst/>
          </a:prstGeom>
          <a:noFill/>
          <a:ln>
            <a:noFill/>
          </a:ln>
          <a:effectLst>
            <a:outerShdw blurRad="292100" rotWithShape="0" algn="tl" dir="2700000" dist="139700">
              <a:srgbClr val="333333">
                <a:alpha val="64705"/>
              </a:srgbClr>
            </a:outerShdw>
          </a:effectLst>
        </p:spPr>
      </p:pic>
      <p:sp>
        <p:nvSpPr>
          <p:cNvPr id="238" name="Google Shape;238;p39"/>
          <p:cNvSpPr txBox="1"/>
          <p:nvPr/>
        </p:nvSpPr>
        <p:spPr>
          <a:xfrm>
            <a:off x="6553808" y="5580613"/>
            <a:ext cx="316727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none" cap="none" strike="noStrike">
                <a:solidFill>
                  <a:srgbClr val="00B0F0"/>
                </a:solidFill>
                <a:latin typeface="Trebuchet MS"/>
                <a:ea typeface="Trebuchet MS"/>
                <a:cs typeface="Trebuchet MS"/>
                <a:sym typeface="Trebuchet MS"/>
              </a:rPr>
              <a:t>“</a:t>
            </a: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Taylor Swift The Eras Tour Speak Now Set Era (53109976828</a:t>
            </a:r>
            <a:r>
              <a:rPr b="0" i="0" lang="en-US" sz="800" u="none" cap="none" strike="noStrike">
                <a:solidFill>
                  <a:srgbClr val="00B0F0"/>
                </a:solidFill>
                <a:latin typeface="Trebuchet MS"/>
                <a:ea typeface="Trebuchet MS"/>
                <a:cs typeface="Trebuchet MS"/>
                <a:sym typeface="Trebuchet MS"/>
              </a:rPr>
              <a:t>)</a:t>
            </a:r>
            <a:endParaRPr/>
          </a:p>
          <a:p>
            <a:pPr indent="0" lvl="0" marL="0" marR="0" rtl="0" algn="ctr">
              <a:lnSpc>
                <a:spcPct val="100000"/>
              </a:lnSpc>
              <a:spcBef>
                <a:spcPts val="0"/>
              </a:spcBef>
              <a:spcAft>
                <a:spcPts val="0"/>
              </a:spcAft>
              <a:buNone/>
            </a:pP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Paolo Villanueva</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What is an API and how does it work?</a:t>
            </a:r>
            <a:endParaRPr/>
          </a:p>
        </p:txBody>
      </p:sp>
      <p:sp>
        <p:nvSpPr>
          <p:cNvPr id="244" name="Google Shape;244;p40"/>
          <p:cNvSpPr txBox="1"/>
          <p:nvPr/>
        </p:nvSpPr>
        <p:spPr>
          <a:xfrm>
            <a:off x="677334" y="1498943"/>
            <a:ext cx="7353483" cy="34470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Once you give the API those details, it will go to Spotify's big database and collect all the data it has about that specific artist - things like their </a:t>
            </a:r>
            <a:r>
              <a:rPr b="1" i="0" lang="en-US" sz="1800" u="none" cap="none" strike="noStrike">
                <a:solidFill>
                  <a:srgbClr val="005496"/>
                </a:solidFill>
                <a:latin typeface="Trebuchet MS"/>
                <a:ea typeface="Trebuchet MS"/>
                <a:cs typeface="Trebuchet MS"/>
                <a:sym typeface="Trebuchet MS"/>
              </a:rPr>
              <a:t>bio</a:t>
            </a:r>
            <a:r>
              <a:rPr b="0" i="0" lang="en-US" sz="1800" u="none" cap="none" strike="noStrike">
                <a:solidFill>
                  <a:srgbClr val="005496"/>
                </a:solidFill>
                <a:latin typeface="Trebuchet MS"/>
                <a:ea typeface="Trebuchet MS"/>
                <a:cs typeface="Trebuchet MS"/>
                <a:sym typeface="Trebuchet MS"/>
              </a:rPr>
              <a:t>, </a:t>
            </a:r>
            <a:r>
              <a:rPr b="1" i="0" lang="en-US" sz="1800" u="none" cap="none" strike="noStrike">
                <a:solidFill>
                  <a:srgbClr val="005496"/>
                </a:solidFill>
                <a:latin typeface="Trebuchet MS"/>
                <a:ea typeface="Trebuchet MS"/>
                <a:cs typeface="Trebuchet MS"/>
                <a:sym typeface="Trebuchet MS"/>
              </a:rPr>
              <a:t>popular</a:t>
            </a:r>
            <a:r>
              <a:rPr b="0" i="0" lang="en-US" sz="1800" u="none" cap="none" strike="noStrike">
                <a:solidFill>
                  <a:srgbClr val="005496"/>
                </a:solidFill>
                <a:latin typeface="Trebuchet MS"/>
                <a:ea typeface="Trebuchet MS"/>
                <a:cs typeface="Trebuchet MS"/>
                <a:sym typeface="Trebuchet MS"/>
              </a:rPr>
              <a:t> </a:t>
            </a:r>
            <a:r>
              <a:rPr b="1" i="0" lang="en-US" sz="1800" u="none" cap="none" strike="noStrike">
                <a:solidFill>
                  <a:srgbClr val="005496"/>
                </a:solidFill>
                <a:latin typeface="Trebuchet MS"/>
                <a:ea typeface="Trebuchet MS"/>
                <a:cs typeface="Trebuchet MS"/>
                <a:sym typeface="Trebuchet MS"/>
              </a:rPr>
              <a:t>songs</a:t>
            </a:r>
            <a:r>
              <a:rPr b="0" i="0" lang="en-US" sz="1800" u="none" cap="none" strike="noStrike">
                <a:solidFill>
                  <a:srgbClr val="005496"/>
                </a:solidFill>
                <a:latin typeface="Trebuchet MS"/>
                <a:ea typeface="Trebuchet MS"/>
                <a:cs typeface="Trebuchet MS"/>
                <a:sym typeface="Trebuchet MS"/>
              </a:rPr>
              <a:t>, </a:t>
            </a:r>
            <a:r>
              <a:rPr b="1" i="0" lang="en-US" sz="1800" u="none" cap="none" strike="noStrike">
                <a:solidFill>
                  <a:srgbClr val="005496"/>
                </a:solidFill>
                <a:latin typeface="Trebuchet MS"/>
                <a:ea typeface="Trebuchet MS"/>
                <a:cs typeface="Trebuchet MS"/>
                <a:sym typeface="Trebuchet MS"/>
              </a:rPr>
              <a:t>total number of monthly listeners</a:t>
            </a:r>
            <a:r>
              <a:rPr b="0" i="0" lang="en-US" sz="1800" u="none" cap="none" strike="noStrike">
                <a:solidFill>
                  <a:srgbClr val="005496"/>
                </a:solidFill>
                <a:latin typeface="Trebuchet MS"/>
                <a:ea typeface="Trebuchet MS"/>
                <a:cs typeface="Trebuchet MS"/>
                <a:sym typeface="Trebuchet MS"/>
              </a:rPr>
              <a:t>, and so on.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API will then send that data back to you in a format that's easier for a computer program to understand and use, like a </a:t>
            </a:r>
            <a:r>
              <a:rPr b="1" i="0" lang="en-US" sz="1800" u="none" cap="none" strike="noStrike">
                <a:solidFill>
                  <a:srgbClr val="005496"/>
                </a:solidFill>
                <a:latin typeface="Trebuchet MS"/>
                <a:ea typeface="Trebuchet MS"/>
                <a:cs typeface="Trebuchet MS"/>
                <a:sym typeface="Trebuchet MS"/>
              </a:rPr>
              <a:t>long list </a:t>
            </a:r>
            <a:r>
              <a:rPr b="0" i="0" lang="en-US" sz="1800" u="none" cap="none" strike="noStrike">
                <a:solidFill>
                  <a:srgbClr val="005496"/>
                </a:solidFill>
                <a:latin typeface="Trebuchet MS"/>
                <a:ea typeface="Trebuchet MS"/>
                <a:cs typeface="Trebuchet MS"/>
                <a:sym typeface="Trebuchet MS"/>
              </a:rPr>
              <a:t>or a </a:t>
            </a:r>
            <a:r>
              <a:rPr b="1" i="0" lang="en-US" sz="1800" u="none" cap="none" strike="noStrike">
                <a:solidFill>
                  <a:srgbClr val="005496"/>
                </a:solidFill>
                <a:latin typeface="Trebuchet MS"/>
                <a:ea typeface="Trebuchet MS"/>
                <a:cs typeface="Trebuchet MS"/>
                <a:sym typeface="Trebuchet MS"/>
              </a:rPr>
              <a:t>special code</a:t>
            </a:r>
            <a:r>
              <a:rPr b="0" i="0" lang="en-US" sz="1800" u="none" cap="none" strike="noStrike">
                <a:solidFill>
                  <a:srgbClr val="005496"/>
                </a:solidFill>
                <a:latin typeface="Trebuchet MS"/>
                <a:ea typeface="Trebuchet MS"/>
                <a:cs typeface="Trebuchet MS"/>
                <a:sym typeface="Trebuchet MS"/>
              </a:rPr>
              <a:t>.</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You can then choose which specific parts of that artist data you want to use in your program or application. Maybe you only need their bio and top songs. Or maybe you want to display their monthly listener count.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What is an API and how does it work?</a:t>
            </a:r>
            <a:endParaRPr/>
          </a:p>
        </p:txBody>
      </p:sp>
      <p:sp>
        <p:nvSpPr>
          <p:cNvPr id="250" name="Google Shape;250;p41"/>
          <p:cNvSpPr txBox="1"/>
          <p:nvPr/>
        </p:nvSpPr>
        <p:spPr>
          <a:xfrm>
            <a:off x="677334" y="1498943"/>
            <a:ext cx="7114944" cy="4431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The great thing about APIs is that you can request and get just the data you need without having to comb through Spotify's entire database yourself. It's like having a waiter who brings you exactly what you ordered from the menu!</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In order for your computer to talk to the database of another computer, you have to make a "</a:t>
            </a:r>
            <a:r>
              <a:rPr b="1" i="0" lang="en-US" sz="1800" u="none" cap="none" strike="noStrike">
                <a:solidFill>
                  <a:srgbClr val="FF7823"/>
                </a:solidFill>
                <a:latin typeface="Trebuchet MS"/>
                <a:ea typeface="Trebuchet MS"/>
                <a:cs typeface="Trebuchet MS"/>
                <a:sym typeface="Trebuchet MS"/>
              </a:rPr>
              <a:t>Developer</a:t>
            </a:r>
            <a:r>
              <a:rPr b="0" i="0" lang="en-US" sz="1800" u="none" cap="none" strike="noStrike">
                <a:solidFill>
                  <a:srgbClr val="005496"/>
                </a:solidFill>
                <a:latin typeface="Trebuchet MS"/>
                <a:ea typeface="Trebuchet MS"/>
                <a:cs typeface="Trebuchet MS"/>
                <a:sym typeface="Trebuchet MS"/>
              </a:rPr>
              <a:t>" account. That just means you are someone who has permission to get into the database.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You then get what is known as an "</a:t>
            </a:r>
            <a:r>
              <a:rPr b="1" i="0" lang="en-US" sz="1800" u="none" cap="none" strike="noStrike">
                <a:solidFill>
                  <a:srgbClr val="FF7823"/>
                </a:solidFill>
                <a:latin typeface="Trebuchet MS"/>
                <a:ea typeface="Trebuchet MS"/>
                <a:cs typeface="Trebuchet MS"/>
                <a:sym typeface="Trebuchet MS"/>
              </a:rPr>
              <a:t>API Key</a:t>
            </a:r>
            <a:r>
              <a:rPr b="0" i="0" lang="en-US" sz="1800" u="none" cap="none" strike="noStrike">
                <a:solidFill>
                  <a:srgbClr val="005496"/>
                </a:solidFill>
                <a:latin typeface="Trebuchet MS"/>
                <a:ea typeface="Trebuchet MS"/>
                <a:cs typeface="Trebuchet MS"/>
                <a:sym typeface="Trebuchet MS"/>
              </a:rPr>
              <a:t>" which is the secret key only you have that lets your computer program enter the database. The key lets the company know who you are, and what data you are collecting from them.</a:t>
            </a:r>
            <a:endParaRPr/>
          </a:p>
          <a:p>
            <a:pPr indent="0" lvl="0" marL="0" marR="0" rtl="0" algn="l">
              <a:lnSpc>
                <a:spcPct val="100000"/>
              </a:lnSpc>
              <a:spcBef>
                <a:spcPts val="1200"/>
              </a:spcBef>
              <a:spcAft>
                <a:spcPts val="0"/>
              </a:spcAft>
              <a:buNone/>
            </a:pP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B050"/>
                </a:solidFill>
                <a:highlight>
                  <a:srgbClr val="FFFFFF"/>
                </a:highlight>
                <a:latin typeface="Trebuchet MS"/>
                <a:ea typeface="Trebuchet MS"/>
                <a:cs typeface="Trebuchet MS"/>
                <a:sym typeface="Trebuchet MS"/>
              </a:rPr>
              <a:t>To Do: Practice Obtaining Data </a:t>
            </a:r>
            <a:endParaRPr/>
          </a:p>
        </p:txBody>
      </p:sp>
      <p:sp>
        <p:nvSpPr>
          <p:cNvPr id="256" name="Google Shape;256;p42"/>
          <p:cNvSpPr txBox="1"/>
          <p:nvPr/>
        </p:nvSpPr>
        <p:spPr>
          <a:xfrm>
            <a:off x="677334" y="1423938"/>
            <a:ext cx="4928337" cy="30469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5496"/>
              </a:buClr>
              <a:buSzPts val="1800"/>
              <a:buFont typeface="Arial"/>
              <a:buAutoNum type="arabicPeriod"/>
            </a:pPr>
            <a:r>
              <a:rPr b="0" i="0" lang="en-US" sz="1800" u="none" cap="none" strike="noStrike">
                <a:solidFill>
                  <a:schemeClr val="dk1"/>
                </a:solidFill>
                <a:latin typeface="Trebuchet MS"/>
                <a:ea typeface="Trebuchet MS"/>
                <a:cs typeface="Trebuchet MS"/>
                <a:sym typeface="Trebuchet MS"/>
              </a:rPr>
              <a:t>Go to the web. Pick either sports or music and try and </a:t>
            </a:r>
            <a:r>
              <a:rPr b="0" i="1" lang="en-US" sz="1800" u="none" cap="none" strike="noStrike">
                <a:solidFill>
                  <a:schemeClr val="dk1"/>
                </a:solidFill>
                <a:latin typeface="Trebuchet MS"/>
                <a:ea typeface="Trebuchet MS"/>
                <a:cs typeface="Trebuchet MS"/>
                <a:sym typeface="Trebuchet MS"/>
              </a:rPr>
              <a:t>narrow it down </a:t>
            </a:r>
            <a:r>
              <a:rPr b="0" i="0" lang="en-US" sz="1800" u="none" cap="none" strike="noStrike">
                <a:solidFill>
                  <a:schemeClr val="dk1"/>
                </a:solidFill>
                <a:latin typeface="Trebuchet MS"/>
                <a:ea typeface="Trebuchet MS"/>
                <a:cs typeface="Trebuchet MS"/>
                <a:sym typeface="Trebuchet MS"/>
              </a:rPr>
              <a:t>to a particular </a:t>
            </a:r>
            <a:r>
              <a:rPr b="0" i="0" lang="en-US" sz="1800" u="sng" cap="none" strike="noStrike">
                <a:solidFill>
                  <a:schemeClr val="dk1"/>
                </a:solidFill>
                <a:latin typeface="Trebuchet MS"/>
                <a:ea typeface="Trebuchet MS"/>
                <a:cs typeface="Trebuchet MS"/>
                <a:sym typeface="Trebuchet MS"/>
              </a:rPr>
              <a:t>sport</a:t>
            </a:r>
            <a:r>
              <a:rPr b="0" i="0" lang="en-US" sz="1800" u="none" cap="none" strike="noStrike">
                <a:solidFill>
                  <a:schemeClr val="dk1"/>
                </a:solidFill>
                <a:latin typeface="Trebuchet MS"/>
                <a:ea typeface="Trebuchet MS"/>
                <a:cs typeface="Trebuchet MS"/>
                <a:sym typeface="Trebuchet MS"/>
              </a:rPr>
              <a:t> or </a:t>
            </a:r>
            <a:r>
              <a:rPr b="0" i="0" lang="en-US" sz="1800" u="sng" cap="none" strike="noStrike">
                <a:solidFill>
                  <a:schemeClr val="dk1"/>
                </a:solidFill>
                <a:latin typeface="Trebuchet MS"/>
                <a:ea typeface="Trebuchet MS"/>
                <a:cs typeface="Trebuchet MS"/>
                <a:sym typeface="Trebuchet MS"/>
              </a:rPr>
              <a:t>music genre</a:t>
            </a:r>
            <a:r>
              <a:rPr b="0" i="0" lang="en-US" sz="1800" u="none" cap="none" strike="noStrike">
                <a:solidFill>
                  <a:schemeClr val="dk1"/>
                </a:solidFill>
                <a:latin typeface="Trebuchet MS"/>
                <a:ea typeface="Trebuchet MS"/>
                <a:cs typeface="Trebuchet MS"/>
                <a:sym typeface="Trebuchet MS"/>
              </a:rPr>
              <a:t>.</a:t>
            </a:r>
            <a:br>
              <a:rPr b="0" i="0" lang="en-US" sz="1800" u="none" cap="none" strike="noStrike">
                <a:solidFill>
                  <a:schemeClr val="dk1"/>
                </a:solidFill>
                <a:latin typeface="Trebuchet MS"/>
                <a:ea typeface="Trebuchet MS"/>
                <a:cs typeface="Trebuchet MS"/>
                <a:sym typeface="Trebuchet MS"/>
              </a:rPr>
            </a:br>
            <a:r>
              <a:rPr b="0" i="0" lang="en-US" sz="600" u="none" cap="none" strike="noStrike">
                <a:solidFill>
                  <a:schemeClr val="dk1"/>
                </a:solidFill>
                <a:latin typeface="Trebuchet MS"/>
                <a:ea typeface="Trebuchet MS"/>
                <a:cs typeface="Trebuchet MS"/>
                <a:sym typeface="Trebuchet MS"/>
              </a:rPr>
              <a:t>   </a:t>
            </a:r>
            <a:br>
              <a:rPr b="0" i="0" lang="en-US" sz="6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For example, the factors required for a talented soccer forward is different than factors for a midfielder. A country music artist may have different metrics for success than a reggaeton artist.</a:t>
            </a:r>
            <a:br>
              <a:rPr b="0" i="0" lang="en-US" sz="1800" u="none" cap="none" strike="noStrike">
                <a:solidFill>
                  <a:schemeClr val="dk1"/>
                </a:solidFill>
                <a:latin typeface="Trebuchet MS"/>
                <a:ea typeface="Trebuchet MS"/>
                <a:cs typeface="Trebuchet MS"/>
                <a:sym typeface="Trebuchet MS"/>
              </a:rPr>
            </a:br>
            <a:r>
              <a:rPr b="0" i="0" lang="en-US" sz="600" u="none" cap="none" strike="noStrike">
                <a:solidFill>
                  <a:schemeClr val="dk1"/>
                </a:solidFill>
                <a:latin typeface="Trebuchet MS"/>
                <a:ea typeface="Trebuchet MS"/>
                <a:cs typeface="Trebuchet MS"/>
                <a:sym typeface="Trebuchet MS"/>
              </a:rPr>
              <a:t>  </a:t>
            </a:r>
            <a:br>
              <a:rPr b="0" i="0" lang="en-US" sz="1800" u="none" cap="none" strike="noStrike">
                <a:solidFill>
                  <a:schemeClr val="dk1"/>
                </a:solidFill>
                <a:latin typeface="Trebuchet MS"/>
                <a:ea typeface="Trebuchet MS"/>
                <a:cs typeface="Trebuchet MS"/>
                <a:sym typeface="Trebuchet MS"/>
              </a:rPr>
            </a:br>
            <a:r>
              <a:rPr b="1" i="0" lang="en-US" sz="1800" u="none" cap="none" strike="noStrike">
                <a:solidFill>
                  <a:schemeClr val="dk1"/>
                </a:solidFill>
                <a:latin typeface="Trebuchet MS"/>
                <a:ea typeface="Trebuchet MS"/>
                <a:cs typeface="Trebuchet MS"/>
                <a:sym typeface="Trebuchet MS"/>
              </a:rPr>
              <a:t>Make sure to make a list of your references. </a:t>
            </a:r>
            <a:endParaRPr/>
          </a:p>
        </p:txBody>
      </p:sp>
      <p:pic>
        <p:nvPicPr>
          <p:cNvPr descr="A screenshot of a computer&#10;&#10;Description automatically generated" id="257" name="Google Shape;257;p42"/>
          <p:cNvPicPr preferRelativeResize="0"/>
          <p:nvPr/>
        </p:nvPicPr>
        <p:blipFill rotWithShape="1">
          <a:blip r:embed="rId3">
            <a:alphaModFix/>
          </a:blip>
          <a:srcRect b="0" l="0" r="0" t="0"/>
          <a:stretch/>
        </p:blipFill>
        <p:spPr>
          <a:xfrm>
            <a:off x="6586332" y="1593239"/>
            <a:ext cx="4135897" cy="4655162"/>
          </a:xfrm>
          <a:prstGeom prst="rect">
            <a:avLst/>
          </a:prstGeom>
          <a:noFill/>
          <a:ln>
            <a:noFill/>
          </a:ln>
          <a:effectLst>
            <a:outerShdw blurRad="292100" rotWithShape="0" algn="tl" dir="2700000" dist="139700">
              <a:srgbClr val="333333">
                <a:alpha val="64705"/>
              </a:srgbClr>
            </a:outerShdw>
          </a:effectLst>
        </p:spPr>
      </p:pic>
      <p:sp>
        <p:nvSpPr>
          <p:cNvPr id="258" name="Google Shape;258;p42"/>
          <p:cNvSpPr txBox="1"/>
          <p:nvPr/>
        </p:nvSpPr>
        <p:spPr>
          <a:xfrm>
            <a:off x="6586332" y="1270050"/>
            <a:ext cx="28359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5496"/>
                </a:solidFill>
                <a:latin typeface="Trebuchet MS"/>
                <a:ea typeface="Trebuchet MS"/>
                <a:cs typeface="Trebuchet MS"/>
                <a:sym typeface="Trebuchet MS"/>
              </a:rPr>
              <a:t>Use this worksheet to help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B050"/>
                </a:solidFill>
                <a:highlight>
                  <a:srgbClr val="FFFFFF"/>
                </a:highlight>
                <a:latin typeface="Trebuchet MS"/>
                <a:ea typeface="Trebuchet MS"/>
                <a:cs typeface="Trebuchet MS"/>
                <a:sym typeface="Trebuchet MS"/>
              </a:rPr>
              <a:t>To Do: Practice Obtaining Data </a:t>
            </a:r>
            <a:endParaRPr/>
          </a:p>
        </p:txBody>
      </p:sp>
      <p:sp>
        <p:nvSpPr>
          <p:cNvPr id="264" name="Google Shape;264;p43"/>
          <p:cNvSpPr txBox="1"/>
          <p:nvPr/>
        </p:nvSpPr>
        <p:spPr>
          <a:xfrm>
            <a:off x="677333" y="1410495"/>
            <a:ext cx="5060858" cy="249299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5496"/>
              </a:buClr>
              <a:buSzPts val="1800"/>
              <a:buFont typeface="Arial"/>
              <a:buAutoNum type="arabicPeriod" startAt="2"/>
            </a:pPr>
            <a:r>
              <a:rPr b="0" i="0" lang="en-US" sz="1800" u="none" cap="none" strike="noStrike">
                <a:solidFill>
                  <a:schemeClr val="dk1"/>
                </a:solidFill>
                <a:latin typeface="Trebuchet MS"/>
                <a:ea typeface="Trebuchet MS"/>
                <a:cs typeface="Trebuchet MS"/>
                <a:sym typeface="Trebuchet MS"/>
              </a:rPr>
              <a:t>Once you do this, look for sources of this data for the metrics determined to be </a:t>
            </a:r>
            <a:r>
              <a:rPr b="0" i="1" lang="en-US" sz="1800" u="none" cap="none" strike="noStrike">
                <a:solidFill>
                  <a:schemeClr val="dk1"/>
                </a:solidFill>
                <a:latin typeface="Trebuchet MS"/>
                <a:ea typeface="Trebuchet MS"/>
                <a:cs typeface="Trebuchet MS"/>
                <a:sym typeface="Trebuchet MS"/>
              </a:rPr>
              <a:t>important</a:t>
            </a:r>
            <a:r>
              <a:rPr b="0" i="0" lang="en-US" sz="1800" u="none" cap="none" strike="noStrike">
                <a:solidFill>
                  <a:schemeClr val="dk1"/>
                </a:solidFill>
                <a:latin typeface="Trebuchet MS"/>
                <a:ea typeface="Trebuchet MS"/>
                <a:cs typeface="Trebuchet MS"/>
                <a:sym typeface="Trebuchet MS"/>
              </a:rPr>
              <a:t>.</a:t>
            </a:r>
            <a:br>
              <a:rPr b="0" i="0" lang="en-US" sz="1800" u="none" cap="none" strike="noStrike">
                <a:solidFill>
                  <a:schemeClr val="dk1"/>
                </a:solidFill>
                <a:latin typeface="Trebuchet MS"/>
                <a:ea typeface="Trebuchet MS"/>
                <a:cs typeface="Trebuchet MS"/>
                <a:sym typeface="Trebuchet MS"/>
              </a:rPr>
            </a:br>
            <a:r>
              <a:rPr b="0" i="0" lang="en-US" sz="600" u="none" cap="none" strike="noStrike">
                <a:solidFill>
                  <a:schemeClr val="dk1"/>
                </a:solidFill>
                <a:latin typeface="Trebuchet MS"/>
                <a:ea typeface="Trebuchet MS"/>
                <a:cs typeface="Trebuchet MS"/>
                <a:sym typeface="Trebuchet MS"/>
              </a:rPr>
              <a:t> </a:t>
            </a:r>
            <a:br>
              <a:rPr b="0" i="0" lang="en-US" sz="18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How would you find out data on "creativity" or "communication skills" how do you think those might be determined. </a:t>
            </a:r>
            <a:br>
              <a:rPr b="0" i="0" lang="en-US" sz="1800" u="none" cap="none" strike="noStrike">
                <a:solidFill>
                  <a:schemeClr val="dk1"/>
                </a:solidFill>
                <a:latin typeface="Trebuchet MS"/>
                <a:ea typeface="Trebuchet MS"/>
                <a:cs typeface="Trebuchet MS"/>
                <a:sym typeface="Trebuchet MS"/>
              </a:rPr>
            </a:br>
            <a:br>
              <a:rPr b="0" i="0" lang="en-US" sz="6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Check to see if the site allows for API access.</a:t>
            </a:r>
            <a:endParaRPr/>
          </a:p>
        </p:txBody>
      </p:sp>
      <p:pic>
        <p:nvPicPr>
          <p:cNvPr descr="A group of men playing instruments&#10;&#10;Description automatically generated" id="265" name="Google Shape;265;p43"/>
          <p:cNvPicPr preferRelativeResize="0"/>
          <p:nvPr/>
        </p:nvPicPr>
        <p:blipFill rotWithShape="1">
          <a:blip r:embed="rId3">
            <a:alphaModFix/>
          </a:blip>
          <a:srcRect b="0" l="0" r="0" t="0"/>
          <a:stretch/>
        </p:blipFill>
        <p:spPr>
          <a:xfrm>
            <a:off x="6096000" y="3312663"/>
            <a:ext cx="4158998" cy="2769989"/>
          </a:xfrm>
          <a:prstGeom prst="rect">
            <a:avLst/>
          </a:prstGeom>
          <a:noFill/>
          <a:ln>
            <a:noFill/>
          </a:ln>
          <a:effectLst>
            <a:outerShdw blurRad="292100" rotWithShape="0" algn="tl" dir="2700000" dist="139700">
              <a:srgbClr val="333333">
                <a:alpha val="64705"/>
              </a:srgbClr>
            </a:outerShdw>
          </a:effectLst>
        </p:spPr>
      </p:pic>
      <p:sp>
        <p:nvSpPr>
          <p:cNvPr id="266" name="Google Shape;266;p43"/>
          <p:cNvSpPr txBox="1"/>
          <p:nvPr/>
        </p:nvSpPr>
        <p:spPr>
          <a:xfrm>
            <a:off x="6525603" y="6082652"/>
            <a:ext cx="329979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“Ray Burnz”</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masao nakagami</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BY-SA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B050"/>
                </a:solidFill>
                <a:highlight>
                  <a:srgbClr val="FFFFFF"/>
                </a:highlight>
                <a:latin typeface="Trebuchet MS"/>
                <a:ea typeface="Trebuchet MS"/>
                <a:cs typeface="Trebuchet MS"/>
                <a:sym typeface="Trebuchet MS"/>
              </a:rPr>
              <a:t>To Do: Practice Obtaining Data </a:t>
            </a:r>
            <a:endParaRPr/>
          </a:p>
        </p:txBody>
      </p:sp>
      <p:sp>
        <p:nvSpPr>
          <p:cNvPr id="272" name="Google Shape;272;p44"/>
          <p:cNvSpPr txBox="1"/>
          <p:nvPr/>
        </p:nvSpPr>
        <p:spPr>
          <a:xfrm>
            <a:off x="677334" y="1430467"/>
            <a:ext cx="7963083" cy="156966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5496"/>
              </a:buClr>
              <a:buSzPts val="1800"/>
              <a:buFont typeface="Arial"/>
              <a:buAutoNum type="arabicPeriod" startAt="3"/>
            </a:pPr>
            <a:r>
              <a:rPr b="0" i="0" lang="en-US" sz="1800" u="none" cap="none" strike="noStrike">
                <a:solidFill>
                  <a:schemeClr val="dk1"/>
                </a:solidFill>
                <a:latin typeface="Trebuchet MS"/>
                <a:ea typeface="Trebuchet MS"/>
                <a:cs typeface="Trebuchet MS"/>
                <a:sym typeface="Trebuchet MS"/>
              </a:rPr>
              <a:t>Now that you have sources of data, make a table for that important data and then go look up the information for at least 25 to 30 great artists or players so you have some data you can compare in MATLAB. </a:t>
            </a:r>
            <a:br>
              <a:rPr b="0" i="0" lang="en-US" sz="1800" u="none" cap="none" strike="noStrike">
                <a:solidFill>
                  <a:schemeClr val="dk1"/>
                </a:solidFill>
                <a:latin typeface="Trebuchet MS"/>
                <a:ea typeface="Trebuchet MS"/>
                <a:cs typeface="Trebuchet MS"/>
                <a:sym typeface="Trebuchet MS"/>
              </a:rPr>
            </a:br>
            <a:r>
              <a:rPr b="0" i="0" lang="en-US" sz="600" u="none" cap="none" strike="noStrike">
                <a:solidFill>
                  <a:schemeClr val="dk1"/>
                </a:solidFill>
                <a:latin typeface="Trebuchet MS"/>
                <a:ea typeface="Trebuchet MS"/>
                <a:cs typeface="Trebuchet MS"/>
                <a:sym typeface="Trebuchet MS"/>
              </a:rPr>
              <a:t> </a:t>
            </a:r>
            <a:br>
              <a:rPr b="0" i="0" lang="en-US" sz="18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You can start in Word, and then the table can be pasted into an Excel file.</a:t>
            </a:r>
            <a:endParaRPr/>
          </a:p>
        </p:txBody>
      </p:sp>
      <p:pic>
        <p:nvPicPr>
          <p:cNvPr descr="A white grid with black text&#10;&#10;Description automatically generated" id="273" name="Google Shape;273;p44"/>
          <p:cNvPicPr preferRelativeResize="0"/>
          <p:nvPr/>
        </p:nvPicPr>
        <p:blipFill rotWithShape="1">
          <a:blip r:embed="rId3">
            <a:alphaModFix/>
          </a:blip>
          <a:srcRect b="0" l="0" r="0" t="0"/>
          <a:stretch/>
        </p:blipFill>
        <p:spPr>
          <a:xfrm>
            <a:off x="944953" y="3553937"/>
            <a:ext cx="7427843" cy="2800136"/>
          </a:xfrm>
          <a:prstGeom prst="rect">
            <a:avLst/>
          </a:prstGeom>
          <a:noFill/>
          <a:ln>
            <a:noFill/>
          </a:ln>
          <a:effectLst>
            <a:outerShdw blurRad="292100" rotWithShape="0" algn="tl" dir="2700000" dist="139700">
              <a:srgbClr val="333333">
                <a:alpha val="64705"/>
              </a:srgbClr>
            </a:outerShdw>
          </a:effectLst>
        </p:spPr>
      </p:pic>
      <p:sp>
        <p:nvSpPr>
          <p:cNvPr id="274" name="Google Shape;274;p44"/>
          <p:cNvSpPr txBox="1"/>
          <p:nvPr/>
        </p:nvSpPr>
        <p:spPr>
          <a:xfrm>
            <a:off x="944953" y="3185035"/>
            <a:ext cx="26901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5496"/>
                </a:solidFill>
                <a:highlight>
                  <a:srgbClr val="FFFFFF"/>
                </a:highlight>
                <a:latin typeface="Trebuchet MS"/>
                <a:ea typeface="Trebuchet MS"/>
                <a:cs typeface="Trebuchet MS"/>
                <a:sym typeface="Trebuchet MS"/>
              </a:rPr>
              <a:t>The table might look like this:</a:t>
            </a:r>
            <a:endParaRPr b="1" i="0" sz="14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solidFill>
                  <a:srgbClr val="005496"/>
                </a:solidFill>
                <a:highlight>
                  <a:srgbClr val="FFFFFF"/>
                </a:highlight>
                <a:latin typeface="Trebuchet MS"/>
                <a:ea typeface="Trebuchet MS"/>
                <a:cs typeface="Trebuchet MS"/>
                <a:sym typeface="Trebuchet MS"/>
              </a:rPr>
              <a:t>Refine</a:t>
            </a:r>
            <a:endParaRPr b="1" i="0">
              <a:solidFill>
                <a:srgbClr val="005496"/>
              </a:solidFill>
              <a:highlight>
                <a:srgbClr val="FFFFFF"/>
              </a:highlight>
              <a:latin typeface="Trebuchet MS"/>
              <a:ea typeface="Trebuchet MS"/>
              <a:cs typeface="Trebuchet MS"/>
              <a:sym typeface="Trebuchet MS"/>
            </a:endParaRPr>
          </a:p>
        </p:txBody>
      </p:sp>
      <p:sp>
        <p:nvSpPr>
          <p:cNvPr id="280" name="Google Shape;280;p45"/>
          <p:cNvSpPr txBox="1"/>
          <p:nvPr/>
        </p:nvSpPr>
        <p:spPr>
          <a:xfrm>
            <a:off x="677334" y="1498943"/>
            <a:ext cx="4875327" cy="2015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After you make your list, share it with someone else.</a:t>
            </a:r>
            <a:endParaRPr/>
          </a:p>
          <a:p>
            <a:pPr indent="0" lvl="0" marL="0" marR="0" rtl="0" algn="l">
              <a:lnSpc>
                <a:spcPct val="100000"/>
              </a:lnSpc>
              <a:spcBef>
                <a:spcPts val="60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Are they missing any metrics or famous talent that would help define what attributes a new great player should have?</a:t>
            </a:r>
            <a:endParaRPr b="0" i="0" sz="2000" u="none" cap="none" strike="noStrike">
              <a:solidFill>
                <a:srgbClr val="005496"/>
              </a:solidFill>
              <a:highlight>
                <a:srgbClr val="FFFFFF"/>
              </a:highlight>
              <a:latin typeface="Trebuchet MS"/>
              <a:ea typeface="Trebuchet MS"/>
              <a:cs typeface="Trebuchet MS"/>
              <a:sym typeface="Trebuchet MS"/>
            </a:endParaRPr>
          </a:p>
        </p:txBody>
      </p:sp>
      <p:pic>
        <p:nvPicPr>
          <p:cNvPr descr="A football player throwing a football&#10;&#10;Description automatically generated" id="281" name="Google Shape;281;p45"/>
          <p:cNvPicPr preferRelativeResize="0"/>
          <p:nvPr/>
        </p:nvPicPr>
        <p:blipFill rotWithShape="1">
          <a:blip r:embed="rId3">
            <a:alphaModFix/>
          </a:blip>
          <a:srcRect b="0" l="0" r="0" t="0"/>
          <a:stretch/>
        </p:blipFill>
        <p:spPr>
          <a:xfrm>
            <a:off x="6096000" y="1319574"/>
            <a:ext cx="3025404" cy="4390609"/>
          </a:xfrm>
          <a:prstGeom prst="rect">
            <a:avLst/>
          </a:prstGeom>
          <a:noFill/>
          <a:ln>
            <a:noFill/>
          </a:ln>
          <a:effectLst>
            <a:outerShdw blurRad="292100" rotWithShape="0" algn="tl" dir="2700000" dist="139700">
              <a:srgbClr val="333333">
                <a:alpha val="64705"/>
              </a:srgbClr>
            </a:outerShdw>
          </a:effectLst>
        </p:spPr>
      </p:pic>
      <p:sp>
        <p:nvSpPr>
          <p:cNvPr id="282" name="Google Shape;282;p45"/>
          <p:cNvSpPr txBox="1"/>
          <p:nvPr/>
        </p:nvSpPr>
        <p:spPr>
          <a:xfrm>
            <a:off x="6145993" y="5710183"/>
            <a:ext cx="292541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“Tom Brady”</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mccarmona23</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600"/>
              <a:buFont typeface="Trebuchet MS"/>
              <a:buNone/>
            </a:pPr>
            <a:r>
              <a:rPr b="1" lang="en-US">
                <a:solidFill>
                  <a:srgbClr val="005496"/>
                </a:solidFill>
              </a:rPr>
              <a:t>Let’s break the ice!</a:t>
            </a:r>
            <a:endParaRPr/>
          </a:p>
        </p:txBody>
      </p:sp>
      <p:sp>
        <p:nvSpPr>
          <p:cNvPr id="155" name="Google Shape;155;p6"/>
          <p:cNvSpPr txBox="1"/>
          <p:nvPr/>
        </p:nvSpPr>
        <p:spPr>
          <a:xfrm>
            <a:off x="677334" y="1708876"/>
            <a:ext cx="7465769" cy="52318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0" i="0" lang="en-US" sz="2800" u="none" cap="none" strike="noStrike">
                <a:solidFill>
                  <a:srgbClr val="005496"/>
                </a:solidFill>
                <a:latin typeface="Trebuchet MS"/>
                <a:ea typeface="Trebuchet MS"/>
                <a:cs typeface="Trebuchet MS"/>
                <a:sym typeface="Trebuchet MS"/>
              </a:rPr>
              <a:t>Do you have any hidden talents?</a:t>
            </a:r>
            <a:endParaRPr b="0" i="0" sz="2800" u="none" cap="none" strike="noStrike">
              <a:solidFill>
                <a:srgbClr val="005496"/>
              </a:solidFill>
              <a:latin typeface="Trebuchet MS"/>
              <a:ea typeface="Trebuchet MS"/>
              <a:cs typeface="Trebuchet MS"/>
              <a:sym typeface="Trebuchet MS"/>
            </a:endParaRPr>
          </a:p>
        </p:txBody>
      </p:sp>
      <p:pic>
        <p:nvPicPr>
          <p:cNvPr id="156" name="Google Shape;156;p6"/>
          <p:cNvPicPr preferRelativeResize="0"/>
          <p:nvPr/>
        </p:nvPicPr>
        <p:blipFill rotWithShape="1">
          <a:blip r:embed="rId3">
            <a:alphaModFix/>
          </a:blip>
          <a:srcRect b="0" l="0" r="0" t="0"/>
          <a:stretch/>
        </p:blipFill>
        <p:spPr>
          <a:xfrm>
            <a:off x="1546087" y="2597890"/>
            <a:ext cx="4695687" cy="3122632"/>
          </a:xfrm>
          <a:prstGeom prst="rect">
            <a:avLst/>
          </a:prstGeom>
          <a:noFill/>
          <a:ln>
            <a:noFill/>
          </a:ln>
          <a:effectLst>
            <a:outerShdw blurRad="292100" rotWithShape="0" algn="tl" dir="2700000" dist="139700">
              <a:srgbClr val="333333">
                <a:alpha val="64705"/>
              </a:srgbClr>
            </a:outerShdw>
          </a:effectLst>
        </p:spPr>
      </p:pic>
      <p:sp>
        <p:nvSpPr>
          <p:cNvPr id="157" name="Google Shape;157;p6"/>
          <p:cNvSpPr txBox="1"/>
          <p:nvPr/>
        </p:nvSpPr>
        <p:spPr>
          <a:xfrm>
            <a:off x="1546087" y="5775012"/>
            <a:ext cx="482379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“Penguin in Antarctica jumping out of the water”</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Christopher Michel</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600"/>
              <a:buFont typeface="Trebuchet MS"/>
              <a:buNone/>
            </a:pPr>
            <a:r>
              <a:rPr b="1" lang="en-US">
                <a:solidFill>
                  <a:srgbClr val="005496"/>
                </a:solidFill>
              </a:rPr>
              <a:t>Focus Question</a:t>
            </a:r>
            <a:endParaRPr/>
          </a:p>
        </p:txBody>
      </p:sp>
      <p:sp>
        <p:nvSpPr>
          <p:cNvPr id="163" name="Google Shape;163;p2"/>
          <p:cNvSpPr txBox="1"/>
          <p:nvPr>
            <p:ph idx="1" type="body"/>
          </p:nvPr>
        </p:nvSpPr>
        <p:spPr>
          <a:xfrm>
            <a:off x="1425149" y="2836831"/>
            <a:ext cx="7285500" cy="12684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00000"/>
              </a:lnSpc>
              <a:spcBef>
                <a:spcPts val="0"/>
              </a:spcBef>
              <a:spcAft>
                <a:spcPts val="0"/>
              </a:spcAft>
              <a:buSzPts val="2240"/>
              <a:buNone/>
            </a:pPr>
            <a:r>
              <a:rPr lang="en-US" sz="2800">
                <a:solidFill>
                  <a:srgbClr val="FF7823"/>
                </a:solidFill>
              </a:rPr>
              <a:t>What are the most important metrics and statistics to collect on someone when deciding if they are new talent?</a:t>
            </a:r>
            <a:endParaRPr/>
          </a:p>
        </p:txBody>
      </p:sp>
      <p:sp>
        <p:nvSpPr>
          <p:cNvPr id="164" name="Google Shape;164;p2"/>
          <p:cNvSpPr txBox="1"/>
          <p:nvPr/>
        </p:nvSpPr>
        <p:spPr>
          <a:xfrm rot="746181">
            <a:off x="794562" y="5446445"/>
            <a:ext cx="286702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7823"/>
                </a:solidFill>
                <a:latin typeface="Trebuchet MS"/>
                <a:ea typeface="Trebuchet MS"/>
                <a:cs typeface="Trebuchet MS"/>
                <a:sym typeface="Trebuchet MS"/>
              </a:rPr>
              <a:t>Popularity?</a:t>
            </a:r>
            <a:endParaRPr b="0" i="0" sz="1400" u="none" cap="none" strike="noStrike">
              <a:solidFill>
                <a:srgbClr val="000000"/>
              </a:solidFill>
              <a:latin typeface="Arial"/>
              <a:ea typeface="Arial"/>
              <a:cs typeface="Arial"/>
              <a:sym typeface="Arial"/>
            </a:endParaRPr>
          </a:p>
        </p:txBody>
      </p:sp>
      <p:sp>
        <p:nvSpPr>
          <p:cNvPr id="165" name="Google Shape;165;p2"/>
          <p:cNvSpPr txBox="1"/>
          <p:nvPr/>
        </p:nvSpPr>
        <p:spPr>
          <a:xfrm rot="-709003">
            <a:off x="3694517" y="5431785"/>
            <a:ext cx="2866957" cy="4618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7823"/>
                </a:solidFill>
                <a:latin typeface="Trebuchet MS"/>
                <a:ea typeface="Trebuchet MS"/>
                <a:cs typeface="Trebuchet MS"/>
                <a:sym typeface="Trebuchet MS"/>
              </a:rPr>
              <a:t>Creativity?</a:t>
            </a:r>
            <a:endParaRPr b="0" i="0" sz="1400" u="none" cap="none" strike="noStrike">
              <a:solidFill>
                <a:srgbClr val="000000"/>
              </a:solidFill>
              <a:latin typeface="Arial"/>
              <a:ea typeface="Arial"/>
              <a:cs typeface="Arial"/>
              <a:sym typeface="Arial"/>
            </a:endParaRPr>
          </a:p>
        </p:txBody>
      </p:sp>
      <p:sp>
        <p:nvSpPr>
          <p:cNvPr id="166" name="Google Shape;166;p2"/>
          <p:cNvSpPr txBox="1"/>
          <p:nvPr/>
        </p:nvSpPr>
        <p:spPr>
          <a:xfrm rot="348788">
            <a:off x="6575431" y="5287152"/>
            <a:ext cx="286702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7823"/>
                </a:solidFill>
                <a:latin typeface="Trebuchet MS"/>
                <a:ea typeface="Trebuchet MS"/>
                <a:cs typeface="Trebuchet MS"/>
                <a:sym typeface="Trebuchet MS"/>
              </a:rPr>
              <a:t>Consistency?</a:t>
            </a:r>
            <a:endParaRPr b="0" i="0" sz="1400" u="none" cap="none" strike="noStrike">
              <a:solidFill>
                <a:srgbClr val="000000"/>
              </a:solidFill>
              <a:latin typeface="Arial"/>
              <a:ea typeface="Arial"/>
              <a:cs typeface="Arial"/>
              <a:sym typeface="Arial"/>
            </a:endParaRPr>
          </a:p>
        </p:txBody>
      </p:sp>
      <p:sp>
        <p:nvSpPr>
          <p:cNvPr id="167" name="Google Shape;167;p2"/>
          <p:cNvSpPr txBox="1"/>
          <p:nvPr/>
        </p:nvSpPr>
        <p:spPr>
          <a:xfrm>
            <a:off x="677334" y="1270000"/>
            <a:ext cx="8325000" cy="1277232"/>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5496"/>
              </a:buClr>
              <a:buSzPts val="1800"/>
              <a:buFont typeface="Trebuchet MS"/>
              <a:buChar char="●"/>
            </a:pPr>
            <a:r>
              <a:rPr b="0" i="0" lang="en-US" sz="1800" u="none" cap="none" strike="noStrike">
                <a:solidFill>
                  <a:srgbClr val="005496"/>
                </a:solidFill>
                <a:highlight>
                  <a:srgbClr val="FFFFFF"/>
                </a:highlight>
                <a:latin typeface="Trebuchet MS"/>
                <a:ea typeface="Trebuchet MS"/>
                <a:cs typeface="Trebuchet MS"/>
                <a:sym typeface="Trebuchet MS"/>
              </a:rPr>
              <a:t>In this unit, you will start to decide what data is important to analyze to see if someone is a new talent. </a:t>
            </a:r>
            <a:endParaRPr/>
          </a:p>
          <a:p>
            <a:pPr indent="-342900" lvl="0" marL="457200" marR="0" rtl="0" algn="l">
              <a:lnSpc>
                <a:spcPct val="100000"/>
              </a:lnSpc>
              <a:spcBef>
                <a:spcPts val="600"/>
              </a:spcBef>
              <a:spcAft>
                <a:spcPts val="0"/>
              </a:spcAft>
              <a:buClr>
                <a:srgbClr val="005496"/>
              </a:buClr>
              <a:buSzPts val="1800"/>
              <a:buFont typeface="Trebuchet MS"/>
              <a:buChar char="●"/>
            </a:pPr>
            <a:r>
              <a:rPr b="0" i="0" lang="en-US" sz="1800" u="none" cap="none" strike="noStrike">
                <a:solidFill>
                  <a:srgbClr val="005496"/>
                </a:solidFill>
                <a:highlight>
                  <a:srgbClr val="FFFFFF"/>
                </a:highlight>
                <a:latin typeface="Trebuchet MS"/>
                <a:ea typeface="Trebuchet MS"/>
                <a:cs typeface="Trebuchet MS"/>
                <a:sym typeface="Trebuchet MS"/>
              </a:rPr>
              <a:t>You will also learn how to pick this data (and not all data) from different websites using a tool called and API.</a:t>
            </a:r>
            <a:endParaRPr b="0" i="0" sz="1800" u="none" cap="none" strike="noStrike">
              <a:solidFill>
                <a:srgbClr val="005496"/>
              </a:solidFill>
              <a:latin typeface="Trebuchet MS"/>
              <a:ea typeface="Trebuchet MS"/>
              <a:cs typeface="Trebuchet MS"/>
              <a:sym typeface="Trebuchet MS"/>
            </a:endParaRPr>
          </a:p>
        </p:txBody>
      </p:sp>
      <p:sp>
        <p:nvSpPr>
          <p:cNvPr id="168" name="Google Shape;168;p2"/>
          <p:cNvSpPr txBox="1"/>
          <p:nvPr/>
        </p:nvSpPr>
        <p:spPr>
          <a:xfrm>
            <a:off x="1133399" y="4439539"/>
            <a:ext cx="786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latin typeface="Trebuchet MS"/>
                <a:ea typeface="Trebuchet MS"/>
                <a:cs typeface="Trebuchet MS"/>
                <a:sym typeface="Trebuchet MS"/>
              </a:rPr>
              <a:t>Think about how talent is defined: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What influences our decisions?</a:t>
            </a:r>
            <a:endParaRPr sz="4000"/>
          </a:p>
        </p:txBody>
      </p:sp>
      <p:sp>
        <p:nvSpPr>
          <p:cNvPr id="174" name="Google Shape;174;p4"/>
          <p:cNvSpPr txBox="1"/>
          <p:nvPr>
            <p:ph idx="1" type="body"/>
          </p:nvPr>
        </p:nvSpPr>
        <p:spPr>
          <a:xfrm>
            <a:off x="770099" y="1270050"/>
            <a:ext cx="5325901" cy="525674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920"/>
              <a:buNone/>
            </a:pPr>
            <a:r>
              <a:rPr b="0" i="0" lang="en-US" sz="2400">
                <a:solidFill>
                  <a:srgbClr val="005496"/>
                </a:solidFill>
                <a:highlight>
                  <a:srgbClr val="FFFFFF"/>
                </a:highlight>
                <a:latin typeface="Trebuchet MS"/>
                <a:ea typeface="Trebuchet MS"/>
                <a:cs typeface="Trebuchet MS"/>
                <a:sym typeface="Trebuchet MS"/>
              </a:rPr>
              <a:t>Have you ever tried to decide what new movie to see? </a:t>
            </a:r>
            <a:r>
              <a:rPr b="0" i="0" lang="en-US" sz="2400">
                <a:solidFill>
                  <a:srgbClr val="FF7823"/>
                </a:solidFill>
                <a:highlight>
                  <a:srgbClr val="FFFFFF"/>
                </a:highlight>
                <a:latin typeface="Trebuchet MS"/>
                <a:ea typeface="Trebuchet MS"/>
                <a:cs typeface="Trebuchet MS"/>
                <a:sym typeface="Trebuchet MS"/>
              </a:rPr>
              <a:t>How do you decide, what sources of information do you use? </a:t>
            </a:r>
            <a:r>
              <a:rPr b="0" i="0" lang="en-US" sz="2400">
                <a:solidFill>
                  <a:srgbClr val="005496"/>
                </a:solidFill>
                <a:highlight>
                  <a:srgbClr val="FFFFFF"/>
                </a:highlight>
                <a:latin typeface="Trebuchet MS"/>
                <a:ea typeface="Trebuchet MS"/>
                <a:cs typeface="Trebuchet MS"/>
                <a:sym typeface="Trebuchet MS"/>
              </a:rPr>
              <a:t>What are the most important factors going into your decision to watch a new movie?</a:t>
            </a:r>
            <a:endParaRPr/>
          </a:p>
          <a:p>
            <a:pPr indent="0" lvl="0" marL="137160" rtl="0" algn="l">
              <a:lnSpc>
                <a:spcPct val="100000"/>
              </a:lnSpc>
              <a:spcBef>
                <a:spcPts val="1000"/>
              </a:spcBef>
              <a:spcAft>
                <a:spcPts val="0"/>
              </a:spcAft>
              <a:buSzPts val="1440"/>
              <a:buNone/>
            </a:pPr>
            <a:r>
              <a:t/>
            </a:r>
            <a:endParaRPr sz="2400">
              <a:solidFill>
                <a:srgbClr val="005496"/>
              </a:solidFill>
              <a:highlight>
                <a:srgbClr val="FFFFFF"/>
              </a:highlight>
              <a:latin typeface="Trebuchet MS"/>
              <a:ea typeface="Trebuchet MS"/>
              <a:cs typeface="Trebuchet MS"/>
              <a:sym typeface="Trebuchet MS"/>
            </a:endParaRPr>
          </a:p>
          <a:p>
            <a:pPr indent="0" lvl="0" marL="0" rtl="0" algn="l">
              <a:lnSpc>
                <a:spcPct val="100000"/>
              </a:lnSpc>
              <a:spcBef>
                <a:spcPts val="1000"/>
              </a:spcBef>
              <a:spcAft>
                <a:spcPts val="0"/>
              </a:spcAft>
              <a:buSzPts val="1440"/>
              <a:buNone/>
            </a:pPr>
            <a:r>
              <a:rPr b="1" i="0" lang="en-US" sz="2400">
                <a:solidFill>
                  <a:srgbClr val="005496"/>
                </a:solidFill>
                <a:highlight>
                  <a:srgbClr val="FFFFFF"/>
                </a:highlight>
                <a:latin typeface="Trebuchet MS"/>
                <a:ea typeface="Trebuchet MS"/>
                <a:cs typeface="Trebuchet MS"/>
                <a:sym typeface="Trebuchet MS"/>
              </a:rPr>
              <a:t>Talk with your partner or as a group about what is important in your decision making</a:t>
            </a:r>
            <a:endParaRPr/>
          </a:p>
        </p:txBody>
      </p:sp>
      <p:pic>
        <p:nvPicPr>
          <p:cNvPr descr="Cartoon of men in brown fur coats&#10;&#10;Description automatically generated" id="175" name="Google Shape;175;p4"/>
          <p:cNvPicPr preferRelativeResize="0"/>
          <p:nvPr/>
        </p:nvPicPr>
        <p:blipFill rotWithShape="1">
          <a:blip r:embed="rId3">
            <a:alphaModFix/>
          </a:blip>
          <a:srcRect b="0" l="0" r="0" t="0"/>
          <a:stretch/>
        </p:blipFill>
        <p:spPr>
          <a:xfrm>
            <a:off x="6489984" y="2379935"/>
            <a:ext cx="4681055" cy="2098130"/>
          </a:xfrm>
          <a:prstGeom prst="rect">
            <a:avLst/>
          </a:prstGeom>
          <a:noFill/>
          <a:ln>
            <a:noFill/>
          </a:ln>
          <a:effectLst>
            <a:outerShdw blurRad="292100" rotWithShape="0" algn="tl" dir="2700000" dist="139700">
              <a:srgbClr val="333333">
                <a:alpha val="64705"/>
              </a:srgbClr>
            </a:outerShdw>
          </a:effectLst>
        </p:spPr>
      </p:pic>
      <p:sp>
        <p:nvSpPr>
          <p:cNvPr id="176" name="Google Shape;176;p4"/>
          <p:cNvSpPr txBox="1"/>
          <p:nvPr/>
        </p:nvSpPr>
        <p:spPr>
          <a:xfrm>
            <a:off x="6655364" y="4478065"/>
            <a:ext cx="435029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“Cartoon--Psychology / history--Decision-making before paper and scissors”</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Phil Venditti</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How we obtain data</a:t>
            </a:r>
            <a:endParaRPr sz="4000"/>
          </a:p>
        </p:txBody>
      </p:sp>
      <p:sp>
        <p:nvSpPr>
          <p:cNvPr id="182" name="Google Shape;182;p7"/>
          <p:cNvSpPr txBox="1"/>
          <p:nvPr>
            <p:ph idx="1" type="body"/>
          </p:nvPr>
        </p:nvSpPr>
        <p:spPr>
          <a:xfrm>
            <a:off x="770099" y="1270050"/>
            <a:ext cx="7459501" cy="5256744"/>
          </a:xfrm>
          <a:prstGeom prst="rect">
            <a:avLst/>
          </a:prstGeom>
          <a:noFill/>
          <a:ln>
            <a:noFill/>
          </a:ln>
        </p:spPr>
        <p:txBody>
          <a:bodyPr anchorCtr="0" anchor="t" bIns="45700" lIns="91425" spcFirstLastPara="1" rIns="91425" wrap="square" tIns="45700">
            <a:normAutofit/>
          </a:bodyPr>
          <a:lstStyle/>
          <a:p>
            <a:pPr indent="0" lvl="0" marL="137160" rtl="0" algn="l">
              <a:lnSpc>
                <a:spcPct val="100000"/>
              </a:lnSpc>
              <a:spcBef>
                <a:spcPts val="1000"/>
              </a:spcBef>
              <a:spcAft>
                <a:spcPts val="0"/>
              </a:spcAft>
              <a:buClr>
                <a:srgbClr val="005496"/>
              </a:buClr>
              <a:buSzPts val="1800"/>
              <a:buNone/>
            </a:pPr>
            <a:r>
              <a:rPr lang="en-US">
                <a:solidFill>
                  <a:srgbClr val="005496"/>
                </a:solidFill>
              </a:rPr>
              <a:t>It is impossible to consider all sources of information when making a decision. </a:t>
            </a:r>
            <a:endParaRPr/>
          </a:p>
          <a:p>
            <a:pPr indent="0" lvl="0" marL="137160" rtl="0" algn="l">
              <a:lnSpc>
                <a:spcPct val="100000"/>
              </a:lnSpc>
              <a:spcBef>
                <a:spcPts val="1600"/>
              </a:spcBef>
              <a:spcAft>
                <a:spcPts val="0"/>
              </a:spcAft>
              <a:buClr>
                <a:srgbClr val="005496"/>
              </a:buClr>
              <a:buSzPts val="1800"/>
              <a:buNone/>
            </a:pPr>
            <a:r>
              <a:rPr lang="en-US">
                <a:solidFill>
                  <a:srgbClr val="005496"/>
                </a:solidFill>
              </a:rPr>
              <a:t>When you think about a movie, the opinion of your friends might be rated higher for you then what a TV station or your parents think about a movie. </a:t>
            </a:r>
            <a:endParaRPr/>
          </a:p>
          <a:p>
            <a:pPr indent="0" lvl="0" marL="137160" rtl="0" algn="l">
              <a:lnSpc>
                <a:spcPct val="100000"/>
              </a:lnSpc>
              <a:spcBef>
                <a:spcPts val="1600"/>
              </a:spcBef>
              <a:spcAft>
                <a:spcPts val="600"/>
              </a:spcAft>
              <a:buClr>
                <a:srgbClr val="005496"/>
              </a:buClr>
              <a:buSzPts val="400"/>
              <a:buNone/>
            </a:pPr>
            <a:r>
              <a:rPr lang="en-US" sz="400">
                <a:solidFill>
                  <a:srgbClr val="005496"/>
                </a:solidFill>
              </a:rPr>
              <a:t> </a:t>
            </a:r>
            <a:r>
              <a:rPr lang="en-US">
                <a:solidFill>
                  <a:srgbClr val="005496"/>
                </a:solidFill>
              </a:rPr>
              <a:t>Deciding on </a:t>
            </a:r>
            <a:r>
              <a:rPr b="1" lang="en-US">
                <a:solidFill>
                  <a:srgbClr val="FF7823"/>
                </a:solidFill>
              </a:rPr>
              <a:t>what data is important </a:t>
            </a:r>
            <a:r>
              <a:rPr lang="en-US">
                <a:solidFill>
                  <a:srgbClr val="005496"/>
                </a:solidFill>
              </a:rPr>
              <a:t>in making decisions is what sports or music analysts 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How we obtain data</a:t>
            </a:r>
            <a:endParaRPr sz="4000"/>
          </a:p>
        </p:txBody>
      </p:sp>
      <p:sp>
        <p:nvSpPr>
          <p:cNvPr id="188" name="Google Shape;188;p8"/>
          <p:cNvSpPr txBox="1"/>
          <p:nvPr>
            <p:ph idx="1" type="body"/>
          </p:nvPr>
        </p:nvSpPr>
        <p:spPr>
          <a:xfrm>
            <a:off x="770099" y="1270050"/>
            <a:ext cx="7459501" cy="5256744"/>
          </a:xfrm>
          <a:prstGeom prst="rect">
            <a:avLst/>
          </a:prstGeom>
          <a:noFill/>
          <a:ln>
            <a:noFill/>
          </a:ln>
        </p:spPr>
        <p:txBody>
          <a:bodyPr anchorCtr="0" anchor="t" bIns="45700" lIns="91425" spcFirstLastPara="1" rIns="91425" wrap="square" tIns="45700">
            <a:normAutofit/>
          </a:bodyPr>
          <a:lstStyle/>
          <a:p>
            <a:pPr indent="0" lvl="0" marL="137160" rtl="0" algn="l">
              <a:lnSpc>
                <a:spcPct val="100000"/>
              </a:lnSpc>
              <a:spcBef>
                <a:spcPts val="1000"/>
              </a:spcBef>
              <a:spcAft>
                <a:spcPts val="0"/>
              </a:spcAft>
              <a:buClr>
                <a:srgbClr val="005496"/>
              </a:buClr>
              <a:buSzPts val="1800"/>
              <a:buNone/>
            </a:pPr>
            <a:r>
              <a:rPr lang="en-US">
                <a:solidFill>
                  <a:srgbClr val="005496"/>
                </a:solidFill>
              </a:rPr>
              <a:t>In the last module, you looked up some statistics websites for sports or music data and saw there is so much data available. </a:t>
            </a:r>
            <a:endParaRPr/>
          </a:p>
          <a:p>
            <a:pPr indent="0" lvl="0" marL="137160" rtl="0" algn="l">
              <a:lnSpc>
                <a:spcPct val="100000"/>
              </a:lnSpc>
              <a:spcBef>
                <a:spcPts val="1000"/>
              </a:spcBef>
              <a:spcAft>
                <a:spcPts val="0"/>
              </a:spcAft>
              <a:buClr>
                <a:srgbClr val="005496"/>
              </a:buClr>
              <a:buSzPts val="1800"/>
              <a:buNone/>
            </a:pPr>
            <a:r>
              <a:rPr lang="en-US">
                <a:solidFill>
                  <a:srgbClr val="005496"/>
                </a:solidFill>
              </a:rPr>
              <a:t>Even though computers can analyze lots of data, you don't want to waste energy analyzing things that are not important in the decision making. </a:t>
            </a:r>
            <a:endParaRPr/>
          </a:p>
          <a:p>
            <a:pPr indent="0" lvl="0" marL="137160" rtl="0" algn="l">
              <a:lnSpc>
                <a:spcPct val="100000"/>
              </a:lnSpc>
              <a:spcBef>
                <a:spcPts val="1000"/>
              </a:spcBef>
              <a:spcAft>
                <a:spcPts val="0"/>
              </a:spcAft>
              <a:buClr>
                <a:srgbClr val="005496"/>
              </a:buClr>
              <a:buSzPts val="1800"/>
              <a:buNone/>
            </a:pPr>
            <a:r>
              <a:rPr lang="en-US">
                <a:solidFill>
                  <a:srgbClr val="005496"/>
                </a:solidFill>
              </a:rPr>
              <a:t>Today you will look through and decide what data is important. You will focus on </a:t>
            </a:r>
            <a:r>
              <a:rPr b="1" lang="en-US">
                <a:solidFill>
                  <a:srgbClr val="FF7823"/>
                </a:solidFill>
              </a:rPr>
              <a:t>either music or sports </a:t>
            </a:r>
            <a:r>
              <a:rPr lang="en-US">
                <a:solidFill>
                  <a:srgbClr val="005496"/>
                </a:solidFill>
              </a:rPr>
              <a:t>(but you can do both if you have time) to decide on the </a:t>
            </a:r>
            <a:r>
              <a:rPr b="1" lang="en-US">
                <a:solidFill>
                  <a:srgbClr val="FF7823"/>
                </a:solidFill>
              </a:rPr>
              <a:t>factors that are important</a:t>
            </a:r>
            <a:r>
              <a:rPr lang="en-US">
                <a:solidFill>
                  <a:srgbClr val="005496"/>
                </a:solidFil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Important Factors - Music</a:t>
            </a:r>
            <a:endParaRPr sz="4000"/>
          </a:p>
        </p:txBody>
      </p:sp>
      <p:sp>
        <p:nvSpPr>
          <p:cNvPr id="194" name="Google Shape;194;p9"/>
          <p:cNvSpPr txBox="1"/>
          <p:nvPr>
            <p:ph idx="1" type="body"/>
          </p:nvPr>
        </p:nvSpPr>
        <p:spPr>
          <a:xfrm>
            <a:off x="770099" y="1270050"/>
            <a:ext cx="7459501" cy="5256744"/>
          </a:xfrm>
          <a:prstGeom prst="rect">
            <a:avLst/>
          </a:prstGeom>
          <a:noFill/>
          <a:ln>
            <a:noFill/>
          </a:ln>
        </p:spPr>
        <p:txBody>
          <a:bodyPr anchorCtr="0" anchor="t" bIns="45700" lIns="91425" spcFirstLastPara="1" rIns="91425" wrap="square" tIns="45700">
            <a:normAutofit/>
          </a:bodyPr>
          <a:lstStyle/>
          <a:p>
            <a:pPr indent="0" lvl="0" marL="137160" rtl="0" algn="l">
              <a:lnSpc>
                <a:spcPct val="100000"/>
              </a:lnSpc>
              <a:spcBef>
                <a:spcPts val="1000"/>
              </a:spcBef>
              <a:spcAft>
                <a:spcPts val="0"/>
              </a:spcAft>
              <a:buClr>
                <a:srgbClr val="005496"/>
              </a:buClr>
              <a:buSzPts val="1800"/>
              <a:buNone/>
            </a:pPr>
            <a:r>
              <a:rPr lang="en-US">
                <a:solidFill>
                  <a:srgbClr val="005496"/>
                </a:solidFill>
              </a:rPr>
              <a:t>Start with some videos on what people think are important to consider.</a:t>
            </a:r>
            <a:endParaRPr/>
          </a:p>
          <a:p>
            <a:pPr indent="0" lvl="0" marL="137160" rtl="0" algn="l">
              <a:lnSpc>
                <a:spcPct val="100000"/>
              </a:lnSpc>
              <a:spcBef>
                <a:spcPts val="1600"/>
              </a:spcBef>
              <a:spcAft>
                <a:spcPts val="600"/>
              </a:spcAft>
              <a:buClr>
                <a:srgbClr val="005496"/>
              </a:buClr>
              <a:buSzPts val="1800"/>
              <a:buNone/>
            </a:pPr>
            <a:r>
              <a:t/>
            </a:r>
            <a:endParaRPr>
              <a:solidFill>
                <a:srgbClr val="005496"/>
              </a:solidFill>
            </a:endParaRPr>
          </a:p>
        </p:txBody>
      </p:sp>
      <p:pic>
        <p:nvPicPr>
          <p:cNvPr descr="Where Are Major Record Label Companies Looking For New Artists?" id="195" name="Google Shape;195;p9"/>
          <p:cNvPicPr preferRelativeResize="0"/>
          <p:nvPr/>
        </p:nvPicPr>
        <p:blipFill rotWithShape="1">
          <a:blip r:embed="rId3">
            <a:alphaModFix/>
          </a:blip>
          <a:srcRect b="0" l="0" r="0" t="0"/>
          <a:stretch/>
        </p:blipFill>
        <p:spPr>
          <a:xfrm>
            <a:off x="677334" y="2231147"/>
            <a:ext cx="4240188" cy="2395706"/>
          </a:xfrm>
          <a:prstGeom prst="rect">
            <a:avLst/>
          </a:prstGeom>
          <a:noFill/>
          <a:ln>
            <a:noFill/>
          </a:ln>
        </p:spPr>
      </p:pic>
      <p:sp>
        <p:nvSpPr>
          <p:cNvPr id="196" name="Google Shape;196;p9"/>
          <p:cNvSpPr txBox="1"/>
          <p:nvPr/>
        </p:nvSpPr>
        <p:spPr>
          <a:xfrm>
            <a:off x="1010777" y="4929334"/>
            <a:ext cx="357330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Think about what sources of data are suggested here in this video</a:t>
            </a:r>
            <a:endParaRPr/>
          </a:p>
        </p:txBody>
      </p:sp>
      <p:pic>
        <p:nvPicPr>
          <p:cNvPr descr="What Labels Look For in an Artist | Warner Music President Explains" id="197" name="Google Shape;197;p9"/>
          <p:cNvPicPr preferRelativeResize="0"/>
          <p:nvPr/>
        </p:nvPicPr>
        <p:blipFill rotWithShape="1">
          <a:blip r:embed="rId4">
            <a:alphaModFix/>
          </a:blip>
          <a:srcRect b="0" l="0" r="0" t="0"/>
          <a:stretch/>
        </p:blipFill>
        <p:spPr>
          <a:xfrm>
            <a:off x="5201151" y="2231147"/>
            <a:ext cx="4240188" cy="2395706"/>
          </a:xfrm>
          <a:prstGeom prst="rect">
            <a:avLst/>
          </a:prstGeom>
          <a:noFill/>
          <a:ln>
            <a:noFill/>
          </a:ln>
        </p:spPr>
      </p:pic>
      <p:sp>
        <p:nvSpPr>
          <p:cNvPr id="198" name="Google Shape;198;p9"/>
          <p:cNvSpPr txBox="1"/>
          <p:nvPr/>
        </p:nvSpPr>
        <p:spPr>
          <a:xfrm>
            <a:off x="5333775" y="4927500"/>
            <a:ext cx="397494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What factors did this agent look for in signing Dua Lipa.  Are these the same factors as the other agent looked for?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Important Factors - Sports</a:t>
            </a:r>
            <a:endParaRPr sz="4000"/>
          </a:p>
        </p:txBody>
      </p:sp>
      <p:sp>
        <p:nvSpPr>
          <p:cNvPr id="204" name="Google Shape;204;p10"/>
          <p:cNvSpPr txBox="1"/>
          <p:nvPr>
            <p:ph idx="1" type="body"/>
          </p:nvPr>
        </p:nvSpPr>
        <p:spPr>
          <a:xfrm>
            <a:off x="770099" y="1270050"/>
            <a:ext cx="7459501" cy="5256744"/>
          </a:xfrm>
          <a:prstGeom prst="rect">
            <a:avLst/>
          </a:prstGeom>
          <a:noFill/>
          <a:ln>
            <a:noFill/>
          </a:ln>
        </p:spPr>
        <p:txBody>
          <a:bodyPr anchorCtr="0" anchor="t" bIns="45700" lIns="91425" spcFirstLastPara="1" rIns="91425" wrap="square" tIns="45700">
            <a:normAutofit/>
          </a:bodyPr>
          <a:lstStyle/>
          <a:p>
            <a:pPr indent="0" lvl="0" marL="137160" rtl="0" algn="l">
              <a:lnSpc>
                <a:spcPct val="100000"/>
              </a:lnSpc>
              <a:spcBef>
                <a:spcPts val="1000"/>
              </a:spcBef>
              <a:spcAft>
                <a:spcPts val="0"/>
              </a:spcAft>
              <a:buClr>
                <a:srgbClr val="005496"/>
              </a:buClr>
              <a:buSzPts val="1800"/>
              <a:buNone/>
            </a:pPr>
            <a:r>
              <a:rPr lang="en-US">
                <a:solidFill>
                  <a:srgbClr val="005496"/>
                </a:solidFill>
              </a:rPr>
              <a:t>Start with some videos on what people think are important to consider.</a:t>
            </a:r>
            <a:endParaRPr/>
          </a:p>
          <a:p>
            <a:pPr indent="0" lvl="0" marL="137160" rtl="0" algn="l">
              <a:lnSpc>
                <a:spcPct val="100000"/>
              </a:lnSpc>
              <a:spcBef>
                <a:spcPts val="1600"/>
              </a:spcBef>
              <a:spcAft>
                <a:spcPts val="600"/>
              </a:spcAft>
              <a:buClr>
                <a:srgbClr val="005496"/>
              </a:buClr>
              <a:buSzPts val="1800"/>
              <a:buNone/>
            </a:pPr>
            <a:r>
              <a:t/>
            </a:r>
            <a:endParaRPr>
              <a:solidFill>
                <a:srgbClr val="005496"/>
              </a:solidFill>
            </a:endParaRPr>
          </a:p>
        </p:txBody>
      </p:sp>
      <p:sp>
        <p:nvSpPr>
          <p:cNvPr id="205" name="Google Shape;205;p10"/>
          <p:cNvSpPr txBox="1"/>
          <p:nvPr/>
        </p:nvSpPr>
        <p:spPr>
          <a:xfrm>
            <a:off x="1068989" y="4927500"/>
            <a:ext cx="357330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What factors did this sports agent suggest as important?</a:t>
            </a:r>
            <a:endParaRPr/>
          </a:p>
        </p:txBody>
      </p:sp>
      <p:sp>
        <p:nvSpPr>
          <p:cNvPr id="206" name="Google Shape;206;p10"/>
          <p:cNvSpPr txBox="1"/>
          <p:nvPr/>
        </p:nvSpPr>
        <p:spPr>
          <a:xfrm>
            <a:off x="5333775" y="4927500"/>
            <a:ext cx="397494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What factors are considered important here?</a:t>
            </a:r>
            <a:endParaRPr/>
          </a:p>
        </p:txBody>
      </p:sp>
      <p:pic>
        <p:nvPicPr>
          <p:cNvPr descr="How agencies find new talent" id="207" name="Google Shape;207;p10"/>
          <p:cNvPicPr preferRelativeResize="0"/>
          <p:nvPr/>
        </p:nvPicPr>
        <p:blipFill rotWithShape="1">
          <a:blip r:embed="rId3">
            <a:alphaModFix/>
          </a:blip>
          <a:srcRect b="0" l="0" r="0" t="0"/>
          <a:stretch/>
        </p:blipFill>
        <p:spPr>
          <a:xfrm>
            <a:off x="735546" y="2231147"/>
            <a:ext cx="4240188" cy="2395706"/>
          </a:xfrm>
          <a:prstGeom prst="rect">
            <a:avLst/>
          </a:prstGeom>
          <a:noFill/>
          <a:ln>
            <a:noFill/>
          </a:ln>
        </p:spPr>
      </p:pic>
      <p:pic>
        <p:nvPicPr>
          <p:cNvPr descr="Scouting Sports Talent with Technology: The Algorithmic Revolution" id="208" name="Google Shape;208;p10"/>
          <p:cNvPicPr preferRelativeResize="0"/>
          <p:nvPr/>
        </p:nvPicPr>
        <p:blipFill rotWithShape="1">
          <a:blip r:embed="rId4">
            <a:alphaModFix/>
          </a:blip>
          <a:srcRect b="0" l="0" r="0" t="0"/>
          <a:stretch/>
        </p:blipFill>
        <p:spPr>
          <a:xfrm>
            <a:off x="5201151" y="2231147"/>
            <a:ext cx="4240188" cy="23957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solidFill>
                  <a:srgbClr val="005496"/>
                </a:solidFill>
                <a:highlight>
                  <a:srgbClr val="FFFFFF"/>
                </a:highlight>
                <a:latin typeface="Trebuchet MS"/>
                <a:ea typeface="Trebuchet MS"/>
                <a:cs typeface="Trebuchet MS"/>
                <a:sym typeface="Trebuchet MS"/>
              </a:rPr>
              <a:t>Narrowing down the data</a:t>
            </a:r>
            <a:endParaRPr b="1" i="0">
              <a:solidFill>
                <a:srgbClr val="005496"/>
              </a:solidFill>
              <a:highlight>
                <a:srgbClr val="FFFFFF"/>
              </a:highlight>
              <a:latin typeface="Trebuchet MS"/>
              <a:ea typeface="Trebuchet MS"/>
              <a:cs typeface="Trebuchet MS"/>
              <a:sym typeface="Trebuchet MS"/>
            </a:endParaRPr>
          </a:p>
        </p:txBody>
      </p:sp>
      <p:sp>
        <p:nvSpPr>
          <p:cNvPr id="214" name="Google Shape;214;p11"/>
          <p:cNvSpPr txBox="1"/>
          <p:nvPr/>
        </p:nvSpPr>
        <p:spPr>
          <a:xfrm>
            <a:off x="677334" y="1498943"/>
            <a:ext cx="4662242" cy="40010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In the last module you looked at data and started writing down some of the information. A snapshot of some data from the WNBA website can be seen on the right.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There was at least 25 metrics on the website, although only a few were recorded here.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How do you know which ones are really important in deciding if a player is really talented or if you wanted to compare a young unsigned player to some current (and highly paid) star?</a:t>
            </a:r>
            <a:endParaRPr/>
          </a:p>
        </p:txBody>
      </p:sp>
      <p:pic>
        <p:nvPicPr>
          <p:cNvPr descr="A table with text and numbers&#10;&#10;Description automatically generated" id="215" name="Google Shape;215;p11"/>
          <p:cNvPicPr preferRelativeResize="0"/>
          <p:nvPr/>
        </p:nvPicPr>
        <p:blipFill rotWithShape="1">
          <a:blip r:embed="rId3">
            <a:alphaModFix/>
          </a:blip>
          <a:srcRect b="0" l="0" r="0" t="0"/>
          <a:stretch/>
        </p:blipFill>
        <p:spPr>
          <a:xfrm>
            <a:off x="6096000" y="1392926"/>
            <a:ext cx="4370586" cy="4734113"/>
          </a:xfrm>
          <a:prstGeom prst="rect">
            <a:avLst/>
          </a:prstGeom>
          <a:noFill/>
          <a:ln>
            <a:noFill/>
          </a:ln>
          <a:effectLst>
            <a:outerShdw blurRad="292100" rotWithShape="0" algn="tl" dir="2700000" dist="139700">
              <a:srgbClr val="333333">
                <a:alpha val="64705"/>
              </a:srgbClr>
            </a:outerShdw>
          </a:effectLst>
        </p:spPr>
      </p:pic>
      <p:sp>
        <p:nvSpPr>
          <p:cNvPr id="216" name="Google Shape;216;p11"/>
          <p:cNvSpPr txBox="1"/>
          <p:nvPr/>
        </p:nvSpPr>
        <p:spPr>
          <a:xfrm>
            <a:off x="6096000" y="6127039"/>
            <a:ext cx="29684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5496"/>
                </a:solidFill>
                <a:latin typeface="Trebuchet MS"/>
                <a:ea typeface="Trebuchet MS"/>
                <a:cs typeface="Trebuchet MS"/>
                <a:sym typeface="Trebuchet MS"/>
              </a:rPr>
              <a:t>Ex: Website sports - WNBA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2024-05-19T19:44:53Z</dcterms:created>
  <dc:creator>Maquinn Havig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