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Play"/>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jnkKk5rXSO5uRYQi4o6UD8azoT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URL on this slide is for the student version of the files, please see the teacher guide for the teacher version of the files</a:t>
            </a:r>
            <a:br>
              <a:rPr lang="en-US"/>
            </a:br>
            <a:r>
              <a:rPr lang="en-US"/>
              <a:t>You can also find the teacher and student links on the master document with all the youtube video and matlab drive links for every section on it</a:t>
            </a:r>
            <a:endParaRPr/>
          </a:p>
          <a:p>
            <a:pPr indent="0" lvl="0" marL="0" rtl="0" algn="l">
              <a:spcBef>
                <a:spcPts val="0"/>
              </a:spcBef>
              <a:spcAft>
                <a:spcPts val="0"/>
              </a:spcAft>
              <a:buNone/>
            </a:pPr>
            <a:r>
              <a:t/>
            </a:r>
            <a:endParaRPr/>
          </a:p>
        </p:txBody>
      </p:sp>
      <p:sp>
        <p:nvSpPr>
          <p:cNvPr id="276" name="Google Shape;27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URL on this slide is for the student version of the files, please see the teacher guide for the teacher version of the files</a:t>
            </a:r>
            <a:br>
              <a:rPr lang="en-US"/>
            </a:br>
            <a:r>
              <a:rPr lang="en-US"/>
              <a:t>You can also find the teacher and student links on the master document with all the youtube video and matlab drive links for every section on it</a:t>
            </a:r>
            <a:endParaRPr/>
          </a:p>
          <a:p>
            <a:pPr indent="0" lvl="0" marL="0" rtl="0" algn="l">
              <a:spcBef>
                <a:spcPts val="0"/>
              </a:spcBef>
              <a:spcAft>
                <a:spcPts val="0"/>
              </a:spcAft>
              <a:buNone/>
            </a:pPr>
            <a:r>
              <a:t/>
            </a:r>
            <a:endParaRPr/>
          </a:p>
        </p:txBody>
      </p:sp>
      <p:sp>
        <p:nvSpPr>
          <p:cNvPr id="182" name="Google Shape;18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1"/>
          <p:cNvGrpSpPr/>
          <p:nvPr/>
        </p:nvGrpSpPr>
        <p:grpSpPr>
          <a:xfrm>
            <a:off x="0" y="-8467"/>
            <a:ext cx="12192000" cy="6866467"/>
            <a:chOff x="0" y="-8467"/>
            <a:chExt cx="12192000" cy="6866467"/>
          </a:xfrm>
        </p:grpSpPr>
        <p:sp>
          <p:nvSpPr>
            <p:cNvPr id="28" name="Google Shape;28;p21"/>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3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3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3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8" name="Google Shape;108;p3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3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23" name="Google Shape;123;p3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2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2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2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2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2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p:nvPr>
            <p:ph idx="2" type="pic"/>
          </p:nvPr>
        </p:nvSpPr>
        <p:spPr>
          <a:xfrm>
            <a:off x="677334" y="609600"/>
            <a:ext cx="8596668" cy="3845718"/>
          </a:xfrm>
          <a:prstGeom prst="rect">
            <a:avLst/>
          </a:prstGeom>
          <a:noFill/>
          <a:ln>
            <a:noFill/>
          </a:ln>
        </p:spPr>
      </p:sp>
      <p:sp>
        <p:nvSpPr>
          <p:cNvPr id="90" name="Google Shape;90;p2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0"/>
          <p:cNvGrpSpPr/>
          <p:nvPr/>
        </p:nvGrpSpPr>
        <p:grpSpPr>
          <a:xfrm>
            <a:off x="0" y="-8467"/>
            <a:ext cx="12192000" cy="6866467"/>
            <a:chOff x="0" y="-8467"/>
            <a:chExt cx="12192000" cy="6866467"/>
          </a:xfrm>
        </p:grpSpPr>
        <p:cxnSp>
          <p:nvCxnSpPr>
            <p:cNvPr id="11" name="Google Shape;11;p2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2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0"/>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0"/>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0"/>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rive.mathworks.com/sharing/fdc134e4-641e-4bce-8ee7-02e6822a6c58/" TargetMode="External"/><Relationship Id="rId4" Type="http://schemas.openxmlformats.org/officeDocument/2006/relationships/image" Target="../media/image18.png"/><Relationship Id="rId5"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mathworks.com/sharing/fdc134e4-641e-4bce-8ee7-02e6822a6c58/" TargetMode="Externa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662939" y="876482"/>
            <a:ext cx="8412481" cy="23876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rgbClr val="005496"/>
              </a:buClr>
              <a:buSzPts val="6600"/>
              <a:buFont typeface="Trebuchet MS"/>
              <a:buNone/>
            </a:pPr>
            <a:r>
              <a:rPr b="1" lang="en-US" sz="6600">
                <a:solidFill>
                  <a:srgbClr val="005496"/>
                </a:solidFill>
                <a:latin typeface="Trebuchet MS"/>
                <a:ea typeface="Trebuchet MS"/>
                <a:cs typeface="Trebuchet MS"/>
                <a:sym typeface="Trebuchet MS"/>
              </a:rPr>
              <a:t>Plotting Data </a:t>
            </a:r>
            <a:br>
              <a:rPr b="1" lang="en-US" sz="6600">
                <a:solidFill>
                  <a:srgbClr val="005496"/>
                </a:solidFill>
                <a:latin typeface="Trebuchet MS"/>
                <a:ea typeface="Trebuchet MS"/>
                <a:cs typeface="Trebuchet MS"/>
                <a:sym typeface="Trebuchet MS"/>
              </a:rPr>
            </a:br>
            <a:r>
              <a:rPr b="1" lang="en-US" sz="6600">
                <a:solidFill>
                  <a:srgbClr val="005496"/>
                </a:solidFill>
                <a:latin typeface="Trebuchet MS"/>
                <a:ea typeface="Trebuchet MS"/>
                <a:cs typeface="Trebuchet MS"/>
                <a:sym typeface="Trebuchet MS"/>
              </a:rPr>
              <a:t>in MATLAB</a:t>
            </a:r>
            <a:endParaRPr/>
          </a:p>
        </p:txBody>
      </p:sp>
      <p:pic>
        <p:nvPicPr>
          <p:cNvPr id="148" name="Google Shape;148;p1"/>
          <p:cNvPicPr preferRelativeResize="0"/>
          <p:nvPr/>
        </p:nvPicPr>
        <p:blipFill rotWithShape="1">
          <a:blip r:embed="rId3">
            <a:alphaModFix/>
          </a:blip>
          <a:srcRect b="0" l="0" r="0" t="0"/>
          <a:stretch/>
        </p:blipFill>
        <p:spPr>
          <a:xfrm>
            <a:off x="783693" y="4201752"/>
            <a:ext cx="5014390" cy="2219155"/>
          </a:xfrm>
          <a:prstGeom prst="rect">
            <a:avLst/>
          </a:prstGeom>
          <a:noFill/>
          <a:ln>
            <a:noFill/>
          </a:ln>
        </p:spPr>
      </p:pic>
      <p:pic>
        <p:nvPicPr>
          <p:cNvPr id="149" name="Google Shape;149;p1"/>
          <p:cNvPicPr preferRelativeResize="0"/>
          <p:nvPr/>
        </p:nvPicPr>
        <p:blipFill rotWithShape="1">
          <a:blip r:embed="rId4">
            <a:alphaModFix/>
          </a:blip>
          <a:srcRect b="0" l="0" r="0" t="0"/>
          <a:stretch/>
        </p:blipFill>
        <p:spPr>
          <a:xfrm>
            <a:off x="6276975" y="3593918"/>
            <a:ext cx="3130022" cy="31300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sz="3200">
              <a:solidFill>
                <a:srgbClr val="226292"/>
              </a:solidFill>
            </a:endParaRPr>
          </a:p>
        </p:txBody>
      </p:sp>
      <p:sp>
        <p:nvSpPr>
          <p:cNvPr id="227" name="Google Shape;227;p10"/>
          <p:cNvSpPr txBox="1"/>
          <p:nvPr>
            <p:ph idx="1" type="body"/>
          </p:nvPr>
        </p:nvSpPr>
        <p:spPr>
          <a:xfrm>
            <a:off x="677334" y="2160589"/>
            <a:ext cx="7767433"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Now let's take a look at how we can use plots in action. A few years ago, Lil Pump was the talk of the town. The question is: what is he up to now? Let's look into the current status of the once world-famous Gucci Gang artist.</a:t>
            </a:r>
            <a:endParaRPr>
              <a:latin typeface="Trebuchet MS"/>
              <a:ea typeface="Trebuchet MS"/>
              <a:cs typeface="Trebuchet MS"/>
              <a:sym typeface="Trebuchet MS"/>
            </a:endParaRPr>
          </a:p>
          <a:p>
            <a:pPr indent="0" lvl="0" marL="0" rtl="0" algn="l">
              <a:spcBef>
                <a:spcPts val="1000"/>
              </a:spcBef>
              <a:spcAft>
                <a:spcPts val="0"/>
              </a:spcAft>
              <a:buSzPts val="1440"/>
              <a:buNone/>
            </a:pPr>
            <a:r>
              <a:rPr lang="en-US">
                <a:latin typeface="Trebuchet MS"/>
                <a:ea typeface="Trebuchet MS"/>
                <a:cs typeface="Trebuchet MS"/>
                <a:sym typeface="Trebuchet MS"/>
              </a:rPr>
              <a:t>The following code introduces a new function, "</a:t>
            </a:r>
            <a:r>
              <a:rPr b="1" lang="en-US">
                <a:solidFill>
                  <a:srgbClr val="FF6600"/>
                </a:solidFill>
                <a:latin typeface="Trebuchet MS"/>
                <a:ea typeface="Trebuchet MS"/>
                <a:cs typeface="Trebuchet MS"/>
                <a:sym typeface="Trebuchet MS"/>
              </a:rPr>
              <a:t>readcell()</a:t>
            </a:r>
            <a:r>
              <a:rPr b="1" lang="en-US">
                <a:latin typeface="Trebuchet MS"/>
                <a:ea typeface="Trebuchet MS"/>
                <a:cs typeface="Trebuchet MS"/>
                <a:sym typeface="Trebuchet MS"/>
              </a:rPr>
              <a:t>"</a:t>
            </a:r>
            <a:r>
              <a:rPr lang="en-US">
                <a:latin typeface="Trebuchet MS"/>
                <a:ea typeface="Trebuchet MS"/>
                <a:cs typeface="Trebuchet MS"/>
                <a:sym typeface="Trebuchet MS"/>
              </a:rPr>
              <a:t>. This function takes each element from a text file and turns them into a cell. </a:t>
            </a:r>
            <a:r>
              <a:rPr b="1" lang="en-US">
                <a:latin typeface="Trebuchet MS"/>
                <a:ea typeface="Trebuchet MS"/>
                <a:cs typeface="Trebuchet MS"/>
                <a:sym typeface="Trebuchet MS"/>
              </a:rPr>
              <a:t>Use it to import data about Lil Pump from excel.</a:t>
            </a:r>
            <a:endParaRPr/>
          </a:p>
        </p:txBody>
      </p:sp>
      <p:sp>
        <p:nvSpPr>
          <p:cNvPr id="228" name="Google Shape;228;p10"/>
          <p:cNvSpPr txBox="1"/>
          <p:nvPr/>
        </p:nvSpPr>
        <p:spPr>
          <a:xfrm>
            <a:off x="6373433" y="1083334"/>
            <a:ext cx="2906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Lil Pump: Importing Data</a:t>
            </a:r>
            <a:endParaRPr sz="1800">
              <a:solidFill>
                <a:schemeClr val="dk1"/>
              </a:solidFill>
              <a:latin typeface="Trebuchet MS"/>
              <a:ea typeface="Trebuchet MS"/>
              <a:cs typeface="Trebuchet MS"/>
              <a:sym typeface="Trebuchet MS"/>
            </a:endParaRPr>
          </a:p>
        </p:txBody>
      </p:sp>
      <p:pic>
        <p:nvPicPr>
          <p:cNvPr descr="A close-up of a white card&#10;&#10;Description automatically generated" id="229" name="Google Shape;229;p10"/>
          <p:cNvPicPr preferRelativeResize="0"/>
          <p:nvPr/>
        </p:nvPicPr>
        <p:blipFill rotWithShape="1">
          <a:blip r:embed="rId3">
            <a:alphaModFix/>
          </a:blip>
          <a:srcRect b="0" l="0" r="0" t="0"/>
          <a:stretch/>
        </p:blipFill>
        <p:spPr>
          <a:xfrm>
            <a:off x="524701" y="5020795"/>
            <a:ext cx="10734526" cy="88302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A person singing into a microphone on a stage&#10;&#10;Description automatically generated" id="230" name="Google Shape;230;p10"/>
          <p:cNvPicPr preferRelativeResize="0"/>
          <p:nvPr/>
        </p:nvPicPr>
        <p:blipFill rotWithShape="1">
          <a:blip r:embed="rId4">
            <a:alphaModFix/>
          </a:blip>
          <a:srcRect b="7053" l="-2989" r="601" t="1234"/>
          <a:stretch/>
        </p:blipFill>
        <p:spPr>
          <a:xfrm>
            <a:off x="9282677" y="898717"/>
            <a:ext cx="2441516" cy="319821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sz="3200">
              <a:solidFill>
                <a:srgbClr val="226292"/>
              </a:solidFill>
            </a:endParaRPr>
          </a:p>
        </p:txBody>
      </p:sp>
      <p:sp>
        <p:nvSpPr>
          <p:cNvPr id="236" name="Google Shape;236;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Take a look at the data. Which columns are most important for tracking popularity over time? </a:t>
            </a:r>
            <a:endParaRPr/>
          </a:p>
          <a:p>
            <a:pPr indent="0" lvl="0" marL="0" rtl="0" algn="l">
              <a:spcBef>
                <a:spcPts val="1000"/>
              </a:spcBef>
              <a:spcAft>
                <a:spcPts val="0"/>
              </a:spcAft>
              <a:buSzPts val="1440"/>
              <a:buNone/>
            </a:pPr>
            <a:r>
              <a:rPr b="1" lang="en-US">
                <a:latin typeface="Trebuchet MS"/>
                <a:ea typeface="Trebuchet MS"/>
                <a:cs typeface="Trebuchet MS"/>
                <a:sym typeface="Trebuchet MS"/>
              </a:rPr>
              <a:t>Chart_week</a:t>
            </a:r>
            <a:r>
              <a:rPr lang="en-US">
                <a:latin typeface="Trebuchet MS"/>
                <a:ea typeface="Trebuchet MS"/>
                <a:cs typeface="Trebuchet MS"/>
                <a:sym typeface="Trebuchet MS"/>
              </a:rPr>
              <a:t> and </a:t>
            </a:r>
            <a:r>
              <a:rPr b="1" lang="en-US">
                <a:latin typeface="Trebuchet MS"/>
                <a:ea typeface="Trebuchet MS"/>
                <a:cs typeface="Trebuchet MS"/>
                <a:sym typeface="Trebuchet MS"/>
              </a:rPr>
              <a:t>rank_score_sum</a:t>
            </a:r>
            <a:r>
              <a:rPr lang="en-US">
                <a:latin typeface="Trebuchet MS"/>
                <a:ea typeface="Trebuchet MS"/>
                <a:cs typeface="Trebuchet MS"/>
                <a:sym typeface="Trebuchet MS"/>
              </a:rPr>
              <a:t> are the best columns to track popularity over time. </a:t>
            </a:r>
            <a:r>
              <a:rPr b="1" lang="en-US">
                <a:latin typeface="Trebuchet MS"/>
                <a:ea typeface="Trebuchet MS"/>
                <a:cs typeface="Trebuchet MS"/>
                <a:sym typeface="Trebuchet MS"/>
              </a:rPr>
              <a:t>Rank_score_sum</a:t>
            </a:r>
            <a:r>
              <a:rPr lang="en-US">
                <a:latin typeface="Trebuchet MS"/>
                <a:ea typeface="Trebuchet MS"/>
                <a:cs typeface="Trebuchet MS"/>
                <a:sym typeface="Trebuchet MS"/>
              </a:rPr>
              <a:t> is an aggregate data point ranking an artist's popularity with a score representing streams, downloads, radio time, etc. </a:t>
            </a:r>
            <a:endParaRPr/>
          </a:p>
          <a:p>
            <a:pPr indent="0" lvl="0" marL="0" rtl="0" algn="l">
              <a:spcBef>
                <a:spcPts val="1000"/>
              </a:spcBef>
              <a:spcAft>
                <a:spcPts val="0"/>
              </a:spcAft>
              <a:buSzPts val="1440"/>
              <a:buNone/>
            </a:pPr>
            <a:r>
              <a:rPr b="1" lang="en-US">
                <a:latin typeface="Trebuchet MS"/>
                <a:ea typeface="Trebuchet MS"/>
                <a:cs typeface="Trebuchet MS"/>
                <a:sym typeface="Trebuchet MS"/>
              </a:rPr>
              <a:t>Now create two arrays named 'rank' and 'date' containing the data of columns 5 and 3, respectively</a:t>
            </a:r>
            <a:r>
              <a:rPr lang="en-US">
                <a:latin typeface="Trebuchet MS"/>
                <a:ea typeface="Trebuchet MS"/>
                <a:cs typeface="Trebuchet MS"/>
                <a:sym typeface="Trebuchet MS"/>
              </a:rPr>
              <a:t>. (Hint: make sure to exclude the titles in the first row)</a:t>
            </a:r>
            <a:endParaRPr>
              <a:latin typeface="Trebuchet MS"/>
              <a:ea typeface="Trebuchet MS"/>
              <a:cs typeface="Trebuchet MS"/>
              <a:sym typeface="Trebuchet MS"/>
            </a:endParaRPr>
          </a:p>
          <a:p>
            <a:pPr indent="0" lvl="0" marL="0" rtl="0" algn="l">
              <a:spcBef>
                <a:spcPts val="1000"/>
              </a:spcBef>
              <a:spcAft>
                <a:spcPts val="0"/>
              </a:spcAft>
              <a:buSzPts val="1440"/>
              <a:buNone/>
            </a:pPr>
            <a:r>
              <a:t/>
            </a:r>
            <a:endParaRPr>
              <a:latin typeface="Trebuchet MS"/>
              <a:ea typeface="Trebuchet MS"/>
              <a:cs typeface="Trebuchet MS"/>
              <a:sym typeface="Trebuchet MS"/>
            </a:endParaRPr>
          </a:p>
          <a:p>
            <a:pPr indent="0" lvl="0" marL="0" rtl="0" algn="l">
              <a:spcBef>
                <a:spcPts val="1000"/>
              </a:spcBef>
              <a:spcAft>
                <a:spcPts val="0"/>
              </a:spcAft>
              <a:buSzPts val="1440"/>
              <a:buNone/>
            </a:pPr>
            <a:r>
              <a:t/>
            </a:r>
            <a:endParaRPr>
              <a:latin typeface="Trebuchet MS"/>
              <a:ea typeface="Trebuchet MS"/>
              <a:cs typeface="Trebuchet MS"/>
              <a:sym typeface="Trebuchet MS"/>
            </a:endParaRPr>
          </a:p>
          <a:p>
            <a:pPr indent="0" lvl="0" marL="0" rtl="0" algn="l">
              <a:spcBef>
                <a:spcPts val="1000"/>
              </a:spcBef>
              <a:spcAft>
                <a:spcPts val="0"/>
              </a:spcAft>
              <a:buSzPts val="1440"/>
              <a:buNone/>
            </a:pPr>
            <a:r>
              <a:t/>
            </a:r>
            <a:endParaRPr>
              <a:latin typeface="Trebuchet MS"/>
              <a:ea typeface="Trebuchet MS"/>
              <a:cs typeface="Trebuchet MS"/>
              <a:sym typeface="Trebuchet MS"/>
            </a:endParaRPr>
          </a:p>
        </p:txBody>
      </p:sp>
      <p:pic>
        <p:nvPicPr>
          <p:cNvPr descr="A close up of text&#10;&#10;Description automatically generated" id="237" name="Google Shape;237;p11"/>
          <p:cNvPicPr preferRelativeResize="0"/>
          <p:nvPr/>
        </p:nvPicPr>
        <p:blipFill rotWithShape="1">
          <a:blip r:embed="rId3">
            <a:alphaModFix/>
          </a:blip>
          <a:srcRect b="0" l="0" r="0" t="0"/>
          <a:stretch/>
        </p:blipFill>
        <p:spPr>
          <a:xfrm>
            <a:off x="1195668" y="4916581"/>
            <a:ext cx="4466664" cy="94689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38" name="Google Shape;238;p11"/>
          <p:cNvSpPr txBox="1"/>
          <p:nvPr/>
        </p:nvSpPr>
        <p:spPr>
          <a:xfrm>
            <a:off x="6373433" y="1083334"/>
            <a:ext cx="2906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Lil Pump: Importing Data</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sz="3200">
              <a:solidFill>
                <a:srgbClr val="226292"/>
              </a:solidFill>
            </a:endParaRPr>
          </a:p>
        </p:txBody>
      </p:sp>
      <p:sp>
        <p:nvSpPr>
          <p:cNvPr id="244" name="Google Shape;244;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Now we need  to organize our data so that we can plot! Begin by combining your two columns into a new array. </a:t>
            </a:r>
            <a:endParaRPr/>
          </a:p>
          <a:p>
            <a:pPr indent="0" lvl="0" marL="0" rtl="0" algn="l">
              <a:spcBef>
                <a:spcPts val="1000"/>
              </a:spcBef>
              <a:spcAft>
                <a:spcPts val="0"/>
              </a:spcAft>
              <a:buSzPts val="1440"/>
              <a:buNone/>
            </a:pPr>
            <a:r>
              <a:rPr lang="en-US">
                <a:latin typeface="Trebuchet MS"/>
                <a:ea typeface="Trebuchet MS"/>
                <a:cs typeface="Trebuchet MS"/>
                <a:sym typeface="Trebuchet MS"/>
              </a:rPr>
              <a:t>Use the "</a:t>
            </a:r>
            <a:r>
              <a:rPr b="1" lang="en-US">
                <a:solidFill>
                  <a:srgbClr val="FF6600"/>
                </a:solidFill>
                <a:latin typeface="Trebuchet MS"/>
                <a:ea typeface="Trebuchet MS"/>
                <a:cs typeface="Trebuchet MS"/>
                <a:sym typeface="Trebuchet MS"/>
              </a:rPr>
              <a:t>cell2table()</a:t>
            </a:r>
            <a:r>
              <a:rPr lang="en-US">
                <a:latin typeface="Trebuchet MS"/>
                <a:ea typeface="Trebuchet MS"/>
                <a:cs typeface="Trebuchet MS"/>
                <a:sym typeface="Trebuchet MS"/>
              </a:rPr>
              <a:t>" function to convert the data type from cell to table. Once you do this you can convert the table type to a timetable using the "</a:t>
            </a:r>
            <a:r>
              <a:rPr b="1" lang="en-US">
                <a:solidFill>
                  <a:srgbClr val="FF6600"/>
                </a:solidFill>
                <a:latin typeface="Trebuchet MS"/>
                <a:ea typeface="Trebuchet MS"/>
                <a:cs typeface="Trebuchet MS"/>
                <a:sym typeface="Trebuchet MS"/>
              </a:rPr>
              <a:t>table2timetable()</a:t>
            </a:r>
            <a:r>
              <a:rPr lang="en-US">
                <a:latin typeface="Trebuchet MS"/>
                <a:ea typeface="Trebuchet MS"/>
                <a:cs typeface="Trebuchet MS"/>
                <a:sym typeface="Trebuchet MS"/>
              </a:rPr>
              <a:t>" function. A </a:t>
            </a:r>
            <a:r>
              <a:rPr b="1" lang="en-US">
                <a:latin typeface="Trebuchet MS"/>
                <a:ea typeface="Trebuchet MS"/>
                <a:cs typeface="Trebuchet MS"/>
                <a:sym typeface="Trebuchet MS"/>
              </a:rPr>
              <a:t>timetable </a:t>
            </a:r>
            <a:r>
              <a:rPr lang="en-US">
                <a:latin typeface="Trebuchet MS"/>
                <a:ea typeface="Trebuchet MS"/>
                <a:cs typeface="Trebuchet MS"/>
                <a:sym typeface="Trebuchet MS"/>
              </a:rPr>
              <a:t>is a type of table that associates a time with each row. This is useful for plotting popularity over time!</a:t>
            </a:r>
            <a:endParaRPr>
              <a:latin typeface="Trebuchet MS"/>
              <a:ea typeface="Trebuchet MS"/>
              <a:cs typeface="Trebuchet MS"/>
              <a:sym typeface="Trebuchet MS"/>
            </a:endParaRPr>
          </a:p>
        </p:txBody>
      </p:sp>
      <p:pic>
        <p:nvPicPr>
          <p:cNvPr descr="A screenshot of a computer code&#10;&#10;Description automatically generated" id="245" name="Google Shape;245;p12"/>
          <p:cNvPicPr preferRelativeResize="0"/>
          <p:nvPr/>
        </p:nvPicPr>
        <p:blipFill rotWithShape="1">
          <a:blip r:embed="rId3">
            <a:alphaModFix/>
          </a:blip>
          <a:srcRect b="0" l="0" r="0" t="0"/>
          <a:stretch/>
        </p:blipFill>
        <p:spPr>
          <a:xfrm>
            <a:off x="1207834" y="4343658"/>
            <a:ext cx="8068235" cy="188783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46" name="Google Shape;246;p12"/>
          <p:cNvSpPr txBox="1"/>
          <p:nvPr/>
        </p:nvSpPr>
        <p:spPr>
          <a:xfrm>
            <a:off x="6373433" y="1083334"/>
            <a:ext cx="2906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Lil Pump: Importing Data</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sz="3200">
              <a:solidFill>
                <a:srgbClr val="226292"/>
              </a:solidFill>
            </a:endParaRPr>
          </a:p>
        </p:txBody>
      </p:sp>
      <p:sp>
        <p:nvSpPr>
          <p:cNvPr id="252" name="Google Shape;252;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Now that you have a timetable containing Date and Rank information, try plotting the data! </a:t>
            </a:r>
            <a:endParaRPr/>
          </a:p>
        </p:txBody>
      </p:sp>
      <p:pic>
        <p:nvPicPr>
          <p:cNvPr descr="A graph with blue lines&#10;&#10;Description automatically generated" id="253" name="Google Shape;253;p13"/>
          <p:cNvPicPr preferRelativeResize="0"/>
          <p:nvPr/>
        </p:nvPicPr>
        <p:blipFill rotWithShape="1">
          <a:blip r:embed="rId3">
            <a:alphaModFix/>
          </a:blip>
          <a:srcRect b="0" l="0" r="0" t="0"/>
          <a:stretch/>
        </p:blipFill>
        <p:spPr>
          <a:xfrm>
            <a:off x="1520324" y="3081297"/>
            <a:ext cx="4219962" cy="333999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54" name="Google Shape;254;p13"/>
          <p:cNvSpPr txBox="1"/>
          <p:nvPr/>
        </p:nvSpPr>
        <p:spPr>
          <a:xfrm>
            <a:off x="6245630" y="4293821"/>
            <a:ext cx="2743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0070C0"/>
                </a:solidFill>
                <a:latin typeface="Arial"/>
                <a:ea typeface="Arial"/>
                <a:cs typeface="Arial"/>
                <a:sym typeface="Arial"/>
              </a:rPr>
              <a:t>Congrats! You just plotted your first simple plot using real world data!</a:t>
            </a:r>
            <a:endParaRPr/>
          </a:p>
        </p:txBody>
      </p:sp>
      <p:sp>
        <p:nvSpPr>
          <p:cNvPr id="255" name="Google Shape;255;p13"/>
          <p:cNvSpPr txBox="1"/>
          <p:nvPr/>
        </p:nvSpPr>
        <p:spPr>
          <a:xfrm>
            <a:off x="6373433" y="1083334"/>
            <a:ext cx="2906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Lil Pump: Simple Plot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sz="3200">
              <a:solidFill>
                <a:srgbClr val="226292"/>
              </a:solidFill>
            </a:endParaRPr>
          </a:p>
        </p:txBody>
      </p:sp>
      <p:sp>
        <p:nvSpPr>
          <p:cNvPr id="261" name="Google Shape;261;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That chart showed us a standardized measurement of Lil Pump's popularity over the course of a few years. Let's zoom in and look at his rank in the charts over his first major peak in popularity.</a:t>
            </a:r>
            <a:endParaRPr>
              <a:latin typeface="Trebuchet MS"/>
              <a:ea typeface="Trebuchet MS"/>
              <a:cs typeface="Trebuchet MS"/>
              <a:sym typeface="Trebuchet MS"/>
            </a:endParaRPr>
          </a:p>
          <a:p>
            <a:pPr indent="0" lvl="0" marL="0" rtl="0" algn="l">
              <a:spcBef>
                <a:spcPts val="1000"/>
              </a:spcBef>
              <a:spcAft>
                <a:spcPts val="0"/>
              </a:spcAft>
              <a:buSzPts val="1440"/>
              <a:buNone/>
            </a:pPr>
            <a:r>
              <a:rPr lang="en-US">
                <a:latin typeface="Trebuchet MS"/>
                <a:ea typeface="Trebuchet MS"/>
                <a:cs typeface="Trebuchet MS"/>
                <a:sym typeface="Trebuchet MS"/>
              </a:rPr>
              <a:t>Access the Date and Rank columns. We want to zoom into items 78 through 102 for both, so select these. </a:t>
            </a:r>
            <a:endParaRPr/>
          </a:p>
        </p:txBody>
      </p:sp>
      <p:pic>
        <p:nvPicPr>
          <p:cNvPr descr="A screenshot of a computer program&#10;&#10;Description automatically generated" id="262" name="Google Shape;262;p14"/>
          <p:cNvPicPr preferRelativeResize="0"/>
          <p:nvPr/>
        </p:nvPicPr>
        <p:blipFill rotWithShape="1">
          <a:blip r:embed="rId3">
            <a:alphaModFix/>
          </a:blip>
          <a:srcRect b="59006" l="0" r="5861" t="0"/>
          <a:stretch/>
        </p:blipFill>
        <p:spPr>
          <a:xfrm>
            <a:off x="536281" y="4526306"/>
            <a:ext cx="10714112" cy="89711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63" name="Google Shape;263;p14"/>
          <p:cNvSpPr txBox="1"/>
          <p:nvPr/>
        </p:nvSpPr>
        <p:spPr>
          <a:xfrm>
            <a:off x="6373433" y="1083334"/>
            <a:ext cx="2906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Lil Pump: Simple Plot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sz="3200">
              <a:solidFill>
                <a:srgbClr val="226292"/>
              </a:solidFill>
            </a:endParaRPr>
          </a:p>
        </p:txBody>
      </p:sp>
      <p:sp>
        <p:nvSpPr>
          <p:cNvPr id="269" name="Google Shape;269;p15"/>
          <p:cNvSpPr txBox="1"/>
          <p:nvPr>
            <p:ph idx="1" type="body"/>
          </p:nvPr>
        </p:nvSpPr>
        <p:spPr>
          <a:xfrm>
            <a:off x="677334" y="2160589"/>
            <a:ext cx="5425404"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Let's add a title and axis for clarity. We can do this using the "</a:t>
            </a:r>
            <a:r>
              <a:rPr b="1" lang="en-US">
                <a:solidFill>
                  <a:srgbClr val="FF6600"/>
                </a:solidFill>
                <a:latin typeface="Trebuchet MS"/>
                <a:ea typeface="Trebuchet MS"/>
                <a:cs typeface="Trebuchet MS"/>
                <a:sym typeface="Trebuchet MS"/>
              </a:rPr>
              <a:t>title()</a:t>
            </a:r>
            <a:r>
              <a:rPr lang="en-US">
                <a:latin typeface="Trebuchet MS"/>
                <a:ea typeface="Trebuchet MS"/>
                <a:cs typeface="Trebuchet MS"/>
                <a:sym typeface="Trebuchet MS"/>
              </a:rPr>
              <a:t>", "</a:t>
            </a:r>
            <a:r>
              <a:rPr b="1" lang="en-US">
                <a:solidFill>
                  <a:srgbClr val="FF6600"/>
                </a:solidFill>
                <a:latin typeface="Trebuchet MS"/>
                <a:ea typeface="Trebuchet MS"/>
                <a:cs typeface="Trebuchet MS"/>
                <a:sym typeface="Trebuchet MS"/>
              </a:rPr>
              <a:t>xlabel()</a:t>
            </a:r>
            <a:r>
              <a:rPr lang="en-US">
                <a:latin typeface="Trebuchet MS"/>
                <a:ea typeface="Trebuchet MS"/>
                <a:cs typeface="Trebuchet MS"/>
                <a:sym typeface="Trebuchet MS"/>
              </a:rPr>
              <a:t>", and "</a:t>
            </a:r>
            <a:r>
              <a:rPr b="1" lang="en-US">
                <a:solidFill>
                  <a:srgbClr val="FF6600"/>
                </a:solidFill>
                <a:latin typeface="Trebuchet MS"/>
                <a:ea typeface="Trebuchet MS"/>
                <a:cs typeface="Trebuchet MS"/>
                <a:sym typeface="Trebuchet MS"/>
              </a:rPr>
              <a:t>ylabel()</a:t>
            </a:r>
            <a:r>
              <a:rPr lang="en-US">
                <a:latin typeface="Trebuchet MS"/>
                <a:ea typeface="Trebuchet MS"/>
                <a:cs typeface="Trebuchet MS"/>
                <a:sym typeface="Trebuchet MS"/>
              </a:rPr>
              <a:t>" functions. When using these functions, make sure you are writing the inputs in quotations marks, and that you're writing these functions after the "</a:t>
            </a:r>
            <a:r>
              <a:rPr b="1" lang="en-US">
                <a:solidFill>
                  <a:srgbClr val="FF6600"/>
                </a:solidFill>
                <a:latin typeface="Trebuchet MS"/>
                <a:ea typeface="Trebuchet MS"/>
                <a:cs typeface="Trebuchet MS"/>
                <a:sym typeface="Trebuchet MS"/>
              </a:rPr>
              <a:t>plot()</a:t>
            </a:r>
            <a:r>
              <a:rPr lang="en-US">
                <a:latin typeface="Trebuchet MS"/>
                <a:ea typeface="Trebuchet MS"/>
                <a:cs typeface="Trebuchet MS"/>
                <a:sym typeface="Trebuchet MS"/>
              </a:rPr>
              <a:t>" function.</a:t>
            </a:r>
            <a:endParaRPr/>
          </a:p>
          <a:p>
            <a:pPr indent="0" lvl="0" marL="0" rtl="0" algn="l">
              <a:spcBef>
                <a:spcPts val="1000"/>
              </a:spcBef>
              <a:spcAft>
                <a:spcPts val="0"/>
              </a:spcAft>
              <a:buSzPts val="1440"/>
              <a:buNone/>
            </a:pPr>
            <a:r>
              <a:t/>
            </a:r>
            <a:endParaRPr>
              <a:latin typeface="Trebuchet MS"/>
              <a:ea typeface="Trebuchet MS"/>
              <a:cs typeface="Trebuchet MS"/>
              <a:sym typeface="Trebuchet MS"/>
            </a:endParaRPr>
          </a:p>
        </p:txBody>
      </p:sp>
      <p:pic>
        <p:nvPicPr>
          <p:cNvPr descr="A screenshot of a computer program&#10;&#10;Description automatically generated" id="270" name="Google Shape;270;p15"/>
          <p:cNvPicPr preferRelativeResize="0"/>
          <p:nvPr/>
        </p:nvPicPr>
        <p:blipFill rotWithShape="1">
          <a:blip r:embed="rId3">
            <a:alphaModFix/>
          </a:blip>
          <a:srcRect b="-2347" l="0" r="57988" t="38498"/>
          <a:stretch/>
        </p:blipFill>
        <p:spPr>
          <a:xfrm>
            <a:off x="882062" y="4273374"/>
            <a:ext cx="4774165" cy="152836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A graph with blue lines&#10;&#10;Description automatically generated" id="271" name="Google Shape;271;p15"/>
          <p:cNvPicPr preferRelativeResize="0"/>
          <p:nvPr/>
        </p:nvPicPr>
        <p:blipFill rotWithShape="1">
          <a:blip r:embed="rId4">
            <a:alphaModFix/>
          </a:blip>
          <a:srcRect b="0" l="0" r="0" t="0"/>
          <a:stretch/>
        </p:blipFill>
        <p:spPr>
          <a:xfrm>
            <a:off x="6427694" y="2435879"/>
            <a:ext cx="5029200" cy="366712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72" name="Google Shape;272;p15"/>
          <p:cNvSpPr txBox="1"/>
          <p:nvPr/>
        </p:nvSpPr>
        <p:spPr>
          <a:xfrm>
            <a:off x="6373433" y="1083334"/>
            <a:ext cx="29064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Lil Pump: Simple Plot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txBox="1"/>
          <p:nvPr>
            <p:ph type="title"/>
          </p:nvPr>
        </p:nvSpPr>
        <p:spPr>
          <a:xfrm>
            <a:off x="300817" y="584499"/>
            <a:ext cx="9671522"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Popularity Plotting</a:t>
            </a:r>
            <a:endParaRPr/>
          </a:p>
        </p:txBody>
      </p:sp>
      <p:sp>
        <p:nvSpPr>
          <p:cNvPr id="279" name="Google Shape;279;p16"/>
          <p:cNvSpPr txBox="1"/>
          <p:nvPr>
            <p:ph idx="1" type="body"/>
          </p:nvPr>
        </p:nvSpPr>
        <p:spPr>
          <a:xfrm>
            <a:off x="370092" y="1271093"/>
            <a:ext cx="7360747" cy="126841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rgbClr val="FF6600"/>
                </a:solidFill>
              </a:rPr>
              <a:t>The file for this assignment is also in the MATLAB Drive, as “Part 2”, please open and complete the activity.​</a:t>
            </a:r>
            <a:endParaRPr/>
          </a:p>
        </p:txBody>
      </p:sp>
      <p:sp>
        <p:nvSpPr>
          <p:cNvPr id="280" name="Google Shape;280;p16"/>
          <p:cNvSpPr txBox="1"/>
          <p:nvPr/>
        </p:nvSpPr>
        <p:spPr>
          <a:xfrm>
            <a:off x="-502908" y="5612008"/>
            <a:ext cx="8781130" cy="394788"/>
          </a:xfrm>
          <a:prstGeom prst="rect">
            <a:avLst/>
          </a:prstGeom>
          <a:noFill/>
          <a:ln>
            <a:noFill/>
          </a:ln>
        </p:spPr>
        <p:txBody>
          <a:bodyPr anchorCtr="0" anchor="t" bIns="45700" lIns="91425" spcFirstLastPara="1" rIns="91425" wrap="square" tIns="45700">
            <a:spAutoFit/>
          </a:bodyPr>
          <a:lstStyle/>
          <a:p>
            <a:pPr indent="0" lvl="0" marL="0" marR="0" rtl="0" algn="ctr">
              <a:lnSpc>
                <a:spcPct val="116000"/>
              </a:lnSpc>
              <a:spcBef>
                <a:spcPts val="0"/>
              </a:spcBef>
              <a:spcAft>
                <a:spcPts val="0"/>
              </a:spcAft>
              <a:buNone/>
            </a:pPr>
            <a:r>
              <a:rPr b="1" lang="en-US" sz="1800" u="sng">
                <a:solidFill>
                  <a:srgbClr val="0070C0"/>
                </a:solidFill>
                <a:highlight>
                  <a:srgbClr val="FFFFFF"/>
                </a:highlight>
                <a:latin typeface="Arial"/>
                <a:ea typeface="Arial"/>
                <a:cs typeface="Arial"/>
                <a:sym typeface="Arial"/>
                <a:hlinkClick r:id="rId3">
                  <a:extLst>
                    <a:ext uri="{A12FA001-AC4F-418D-AE19-62706E023703}">
                      <ahyp:hlinkClr val="tx"/>
                    </a:ext>
                  </a:extLst>
                </a:hlinkClick>
              </a:rPr>
              <a:t>The MATLAB files for this section can be found at this link.</a:t>
            </a:r>
            <a:endParaRPr b="1" sz="1800">
              <a:solidFill>
                <a:srgbClr val="0070C0"/>
              </a:solidFill>
              <a:highlight>
                <a:srgbClr val="FFFFFF"/>
              </a:highlight>
              <a:latin typeface="Play"/>
              <a:ea typeface="Play"/>
              <a:cs typeface="Play"/>
              <a:sym typeface="Play"/>
            </a:endParaRPr>
          </a:p>
        </p:txBody>
      </p:sp>
      <p:pic>
        <p:nvPicPr>
          <p:cNvPr descr="A screenshot of a computer&#10;&#10;Description automatically generated" id="281" name="Google Shape;281;p16"/>
          <p:cNvPicPr preferRelativeResize="0"/>
          <p:nvPr/>
        </p:nvPicPr>
        <p:blipFill rotWithShape="1">
          <a:blip r:embed="rId4">
            <a:alphaModFix/>
          </a:blip>
          <a:srcRect b="0" l="0" r="0" t="0"/>
          <a:stretch/>
        </p:blipFill>
        <p:spPr>
          <a:xfrm>
            <a:off x="512328" y="2302952"/>
            <a:ext cx="6146881" cy="2812879"/>
          </a:xfrm>
          <a:prstGeom prst="rect">
            <a:avLst/>
          </a:prstGeom>
          <a:noFill/>
          <a:ln>
            <a:noFill/>
          </a:ln>
          <a:effectLst>
            <a:outerShdw blurRad="292100" rotWithShape="0" algn="tl" dir="2700000" dist="139700">
              <a:srgbClr val="333333">
                <a:alpha val="64705"/>
              </a:srgbClr>
            </a:outerShdw>
          </a:effectLst>
        </p:spPr>
      </p:pic>
      <p:pic>
        <p:nvPicPr>
          <p:cNvPr descr="A person singing into a microphone&#10;&#10;Description automatically generated" id="282" name="Google Shape;282;p16"/>
          <p:cNvPicPr preferRelativeResize="0"/>
          <p:nvPr/>
        </p:nvPicPr>
        <p:blipFill rotWithShape="1">
          <a:blip r:embed="rId5">
            <a:alphaModFix/>
          </a:blip>
          <a:srcRect b="0" l="0" r="0" t="0"/>
          <a:stretch/>
        </p:blipFill>
        <p:spPr>
          <a:xfrm>
            <a:off x="7331316" y="2622963"/>
            <a:ext cx="3259282" cy="217285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Popularity Plotting</a:t>
            </a:r>
            <a:endParaRPr/>
          </a:p>
        </p:txBody>
      </p:sp>
      <p:sp>
        <p:nvSpPr>
          <p:cNvPr id="288" name="Google Shape;288;p17"/>
          <p:cNvSpPr txBox="1"/>
          <p:nvPr>
            <p:ph idx="1" type="body"/>
          </p:nvPr>
        </p:nvSpPr>
        <p:spPr>
          <a:xfrm>
            <a:off x="677334" y="2664854"/>
            <a:ext cx="6197552" cy="1975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Now that we've looked at the different ways MATLAB allows us to communicate data in the form of various plots and walked through creating a plot by importing data into MATLAB, you're going to try it on your own!</a:t>
            </a:r>
            <a:endParaRPr/>
          </a:p>
          <a:p>
            <a:pPr indent="0" lvl="0" marL="0" rtl="0" algn="l">
              <a:spcBef>
                <a:spcPts val="1000"/>
              </a:spcBef>
              <a:spcAft>
                <a:spcPts val="0"/>
              </a:spcAft>
              <a:buSzPts val="1440"/>
              <a:buNone/>
            </a:pPr>
            <a:r>
              <a:rPr b="1" lang="en-US">
                <a:latin typeface="Trebuchet MS"/>
                <a:ea typeface="Trebuchet MS"/>
                <a:cs typeface="Trebuchet MS"/>
                <a:sym typeface="Trebuchet MS"/>
              </a:rPr>
              <a:t>Follow the instructions in the notebook and run the cell so you can see the previous plot.</a:t>
            </a:r>
            <a:endParaRPr/>
          </a:p>
        </p:txBody>
      </p:sp>
      <p:pic>
        <p:nvPicPr>
          <p:cNvPr descr="A person wearing a cowboy hat and holding a microphone&#10;&#10;Description automatically generated" id="289" name="Google Shape;289;p17"/>
          <p:cNvPicPr preferRelativeResize="0"/>
          <p:nvPr/>
        </p:nvPicPr>
        <p:blipFill rotWithShape="1">
          <a:blip r:embed="rId3">
            <a:alphaModFix/>
          </a:blip>
          <a:srcRect b="14985" l="3872" r="408" t="18659"/>
          <a:stretch/>
        </p:blipFill>
        <p:spPr>
          <a:xfrm>
            <a:off x="7441667" y="1713118"/>
            <a:ext cx="3690358" cy="3862178"/>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90" name="Google Shape;290;p17"/>
          <p:cNvSpPr/>
          <p:nvPr/>
        </p:nvSpPr>
        <p:spPr>
          <a:xfrm>
            <a:off x="3867149" y="1087502"/>
            <a:ext cx="5143501" cy="4349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600"/>
              <a:buFont typeface="Noto Sans Symbols"/>
              <a:buNone/>
            </a:pPr>
            <a:r>
              <a:rPr b="1" lang="en-US" sz="2000">
                <a:solidFill>
                  <a:srgbClr val="FF6600"/>
                </a:solidFill>
                <a:latin typeface="Trebuchet MS"/>
                <a:ea typeface="Trebuchet MS"/>
                <a:cs typeface="Trebuchet MS"/>
                <a:sym typeface="Trebuchet MS"/>
              </a:rPr>
              <a:t>Lil Pump</a:t>
            </a:r>
            <a:endParaRPr b="1" sz="2000">
              <a:solidFill>
                <a:srgbClr val="FF660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Popularity Plotting</a:t>
            </a:r>
            <a:endParaRPr/>
          </a:p>
        </p:txBody>
      </p:sp>
      <p:sp>
        <p:nvSpPr>
          <p:cNvPr id="296" name="Google Shape;296;p18"/>
          <p:cNvSpPr txBox="1"/>
          <p:nvPr>
            <p:ph idx="1" type="body"/>
          </p:nvPr>
        </p:nvSpPr>
        <p:spPr>
          <a:xfrm>
            <a:off x="677334" y="2160589"/>
            <a:ext cx="8598571"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Now see if you can make a plot using a different popularity index from the LilPump data file, how does your chart compare with the original? Another popularity index would be something else that might affect or measure popularity, such as danceability. </a:t>
            </a:r>
            <a:endParaRPr/>
          </a:p>
          <a:p>
            <a:pPr indent="0" lvl="0" marL="0" rtl="0" algn="l">
              <a:spcBef>
                <a:spcPts val="1000"/>
              </a:spcBef>
              <a:spcAft>
                <a:spcPts val="0"/>
              </a:spcAft>
              <a:buSzPts val="1440"/>
              <a:buNone/>
            </a:pPr>
            <a:r>
              <a:rPr lang="en-US">
                <a:latin typeface="Trebuchet MS"/>
                <a:ea typeface="Trebuchet MS"/>
                <a:cs typeface="Trebuchet MS"/>
                <a:sym typeface="Trebuchet MS"/>
              </a:rPr>
              <a:t>Try double clicking the "</a:t>
            </a:r>
            <a:r>
              <a:rPr b="1" lang="en-US">
                <a:latin typeface="Trebuchet MS"/>
                <a:ea typeface="Trebuchet MS"/>
                <a:cs typeface="Trebuchet MS"/>
                <a:sym typeface="Trebuchet MS"/>
              </a:rPr>
              <a:t>data</a:t>
            </a:r>
            <a:r>
              <a:rPr lang="en-US">
                <a:latin typeface="Trebuchet MS"/>
                <a:ea typeface="Trebuchet MS"/>
                <a:cs typeface="Trebuchet MS"/>
                <a:sym typeface="Trebuchet MS"/>
              </a:rPr>
              <a:t>" variable in your workspace to look at the different features in each column! Type your code in the space provided. </a:t>
            </a:r>
            <a:endParaRPr/>
          </a:p>
          <a:p>
            <a:pPr indent="0" lvl="0" marL="0" rtl="0" algn="l">
              <a:spcBef>
                <a:spcPts val="1000"/>
              </a:spcBef>
              <a:spcAft>
                <a:spcPts val="0"/>
              </a:spcAft>
              <a:buSzPts val="1440"/>
              <a:buNone/>
            </a:pPr>
            <a:r>
              <a:t/>
            </a:r>
            <a:endParaRPr>
              <a:latin typeface="Trebuchet MS"/>
              <a:ea typeface="Trebuchet MS"/>
              <a:cs typeface="Trebuchet MS"/>
              <a:sym typeface="Trebuchet MS"/>
            </a:endParaRPr>
          </a:p>
        </p:txBody>
      </p:sp>
      <p:sp>
        <p:nvSpPr>
          <p:cNvPr id="297" name="Google Shape;297;p18"/>
          <p:cNvSpPr/>
          <p:nvPr/>
        </p:nvSpPr>
        <p:spPr>
          <a:xfrm>
            <a:off x="3867149" y="1087502"/>
            <a:ext cx="5143501" cy="4349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600"/>
              <a:buFont typeface="Noto Sans Symbols"/>
              <a:buNone/>
            </a:pPr>
            <a:r>
              <a:rPr b="1" lang="en-US" sz="2000">
                <a:solidFill>
                  <a:srgbClr val="FF6600"/>
                </a:solidFill>
                <a:latin typeface="Trebuchet MS"/>
                <a:ea typeface="Trebuchet MS"/>
                <a:cs typeface="Trebuchet MS"/>
                <a:sym typeface="Trebuchet MS"/>
              </a:rPr>
              <a:t>Problem 1</a:t>
            </a:r>
            <a:endParaRPr b="1" sz="2000">
              <a:solidFill>
                <a:srgbClr val="FF6600"/>
              </a:solidFill>
              <a:latin typeface="Trebuchet MS"/>
              <a:ea typeface="Trebuchet MS"/>
              <a:cs typeface="Trebuchet MS"/>
              <a:sym typeface="Trebuchet MS"/>
            </a:endParaRPr>
          </a:p>
        </p:txBody>
      </p:sp>
      <p:pic>
        <p:nvPicPr>
          <p:cNvPr id="298" name="Google Shape;298;p18"/>
          <p:cNvPicPr preferRelativeResize="0"/>
          <p:nvPr/>
        </p:nvPicPr>
        <p:blipFill rotWithShape="1">
          <a:blip r:embed="rId3">
            <a:alphaModFix/>
          </a:blip>
          <a:srcRect b="0" l="0" r="0" t="0"/>
          <a:stretch/>
        </p:blipFill>
        <p:spPr>
          <a:xfrm>
            <a:off x="867134" y="4434247"/>
            <a:ext cx="8373014" cy="159822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9"/>
          <p:cNvSpPr txBox="1"/>
          <p:nvPr>
            <p:ph type="title"/>
          </p:nvPr>
        </p:nvSpPr>
        <p:spPr>
          <a:xfrm>
            <a:off x="491179" y="683391"/>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Drawing Conclusions on Data Plotting</a:t>
            </a:r>
            <a:endParaRPr/>
          </a:p>
        </p:txBody>
      </p:sp>
      <p:sp>
        <p:nvSpPr>
          <p:cNvPr id="304" name="Google Shape;304;p19"/>
          <p:cNvSpPr txBox="1"/>
          <p:nvPr/>
        </p:nvSpPr>
        <p:spPr>
          <a:xfrm>
            <a:off x="491179" y="1545832"/>
            <a:ext cx="9068457" cy="2000804"/>
          </a:xfrm>
          <a:prstGeom prst="rect">
            <a:avLst/>
          </a:prstGeom>
          <a:noFill/>
          <a:ln>
            <a:noFill/>
          </a:ln>
        </p:spPr>
        <p:txBody>
          <a:bodyPr anchorCtr="0" anchor="t" bIns="45700" lIns="91425" spcFirstLastPara="1" rIns="91425" wrap="square" tIns="45700">
            <a:spAutoFit/>
          </a:bodyPr>
          <a:lstStyle/>
          <a:p>
            <a:pPr indent="0" lvl="0" marL="0" marR="0" rtl="0" algn="l">
              <a:lnSpc>
                <a:spcPct val="116000"/>
              </a:lnSpc>
              <a:spcBef>
                <a:spcPts val="0"/>
              </a:spcBef>
              <a:spcAft>
                <a:spcPts val="0"/>
              </a:spcAft>
              <a:buNone/>
            </a:pPr>
            <a:r>
              <a:rPr b="1" lang="en-US" sz="1800">
                <a:solidFill>
                  <a:srgbClr val="FF6600"/>
                </a:solidFill>
                <a:highlight>
                  <a:srgbClr val="FFFFFF"/>
                </a:highlight>
                <a:latin typeface="Trebuchet MS"/>
                <a:ea typeface="Trebuchet MS"/>
                <a:cs typeface="Trebuchet MS"/>
                <a:sym typeface="Trebuchet MS"/>
              </a:rPr>
              <a:t>Let's think about the lesson and activity we just did:</a:t>
            </a:r>
            <a:endParaRPr sz="1800">
              <a:solidFill>
                <a:srgbClr val="FF6600"/>
              </a:solidFill>
              <a:highlight>
                <a:srgbClr val="FFFFFF"/>
              </a:highlight>
              <a:latin typeface="Trebuchet MS"/>
              <a:ea typeface="Trebuchet MS"/>
              <a:cs typeface="Trebuchet MS"/>
              <a:sym typeface="Trebuchet MS"/>
            </a:endParaRPr>
          </a:p>
          <a:p>
            <a:pPr indent="0" lvl="0" marL="0" marR="0" rtl="0" algn="l">
              <a:lnSpc>
                <a:spcPct val="116000"/>
              </a:lnSpc>
              <a:spcBef>
                <a:spcPts val="1800"/>
              </a:spcBef>
              <a:spcAft>
                <a:spcPts val="0"/>
              </a:spcAft>
              <a:buNone/>
            </a:pPr>
            <a:r>
              <a:rPr lang="en-US" sz="1800">
                <a:solidFill>
                  <a:srgbClr val="000000"/>
                </a:solidFill>
                <a:highlight>
                  <a:srgbClr val="FFFFFF"/>
                </a:highlight>
                <a:latin typeface="Trebuchet MS"/>
                <a:ea typeface="Trebuchet MS"/>
                <a:cs typeface="Trebuchet MS"/>
                <a:sym typeface="Trebuchet MS"/>
              </a:rPr>
              <a:t>In this lesson, we learned about plotting and visualization techniques in MATLAB and practiced creating our own plot.  We also learned visualization techniques to present data in an efficient and appropriate manner.</a:t>
            </a:r>
            <a:endParaRPr sz="1800">
              <a:solidFill>
                <a:schemeClr val="dk1"/>
              </a:solidFill>
              <a:highlight>
                <a:srgbClr val="FFFFFF"/>
              </a:highlight>
              <a:latin typeface="Trebuchet MS"/>
              <a:ea typeface="Trebuchet MS"/>
              <a:cs typeface="Trebuchet MS"/>
              <a:sym typeface="Trebuchet MS"/>
            </a:endParaRPr>
          </a:p>
          <a:p>
            <a:pPr indent="0" lvl="0" marL="0" marR="0" rtl="0" algn="l">
              <a:spcBef>
                <a:spcPts val="900"/>
              </a:spcBef>
              <a:spcAft>
                <a:spcPts val="0"/>
              </a:spcAft>
              <a:buNone/>
            </a:pPr>
            <a:r>
              <a:t/>
            </a:r>
            <a:endParaRPr sz="1800">
              <a:solidFill>
                <a:schemeClr val="dk1"/>
              </a:solidFill>
              <a:latin typeface="Trebuchet MS"/>
              <a:ea typeface="Trebuchet MS"/>
              <a:cs typeface="Trebuchet MS"/>
              <a:sym typeface="Trebuchet MS"/>
            </a:endParaRPr>
          </a:p>
        </p:txBody>
      </p:sp>
      <p:pic>
        <p:nvPicPr>
          <p:cNvPr id="305" name="Google Shape;305;p19"/>
          <p:cNvPicPr preferRelativeResize="0"/>
          <p:nvPr/>
        </p:nvPicPr>
        <p:blipFill rotWithShape="1">
          <a:blip r:embed="rId3">
            <a:alphaModFix/>
          </a:blip>
          <a:srcRect b="0" l="0" r="0" t="0"/>
          <a:stretch/>
        </p:blipFill>
        <p:spPr>
          <a:xfrm>
            <a:off x="8398821" y="3374793"/>
            <a:ext cx="3302000" cy="221615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06" name="Google Shape;306;p19"/>
          <p:cNvSpPr txBox="1"/>
          <p:nvPr/>
        </p:nvSpPr>
        <p:spPr>
          <a:xfrm>
            <a:off x="491179" y="3388098"/>
            <a:ext cx="7548416" cy="2771656"/>
          </a:xfrm>
          <a:prstGeom prst="rect">
            <a:avLst/>
          </a:prstGeom>
          <a:noFill/>
          <a:ln>
            <a:noFill/>
          </a:ln>
        </p:spPr>
        <p:txBody>
          <a:bodyPr anchorCtr="0" anchor="t" bIns="45700" lIns="91425" spcFirstLastPara="1" rIns="91425" wrap="square" tIns="45700">
            <a:spAutoFit/>
          </a:bodyPr>
          <a:lstStyle/>
          <a:p>
            <a:pPr indent="0" lvl="0" marL="0" marR="0" rtl="0" algn="l">
              <a:lnSpc>
                <a:spcPct val="116000"/>
              </a:lnSpc>
              <a:spcBef>
                <a:spcPts val="0"/>
              </a:spcBef>
              <a:spcAft>
                <a:spcPts val="0"/>
              </a:spcAft>
              <a:buNone/>
            </a:pPr>
            <a:r>
              <a:rPr b="1" lang="en-US" sz="1800">
                <a:solidFill>
                  <a:srgbClr val="FF6600"/>
                </a:solidFill>
                <a:highlight>
                  <a:srgbClr val="FFFFFF"/>
                </a:highlight>
                <a:latin typeface="Trebuchet MS"/>
                <a:ea typeface="Trebuchet MS"/>
                <a:cs typeface="Trebuchet MS"/>
                <a:sym typeface="Trebuchet MS"/>
              </a:rPr>
              <a:t>Thinking about this (and the Lil Pump Popularity data we just analyzed) discuss and write down your ideas for the following in groups :</a:t>
            </a:r>
            <a:endParaRPr sz="1800">
              <a:solidFill>
                <a:srgbClr val="FF6600"/>
              </a:solidFill>
              <a:highlight>
                <a:srgbClr val="FFFFFF"/>
              </a:highlight>
              <a:latin typeface="Trebuchet MS"/>
              <a:ea typeface="Trebuchet MS"/>
              <a:cs typeface="Trebuchet MS"/>
              <a:sym typeface="Trebuchet MS"/>
            </a:endParaRPr>
          </a:p>
          <a:p>
            <a:pPr indent="-342900" lvl="0" marL="342900" marR="0" rtl="0" algn="l">
              <a:lnSpc>
                <a:spcPct val="116000"/>
              </a:lnSpc>
              <a:spcBef>
                <a:spcPts val="900"/>
              </a:spcBef>
              <a:spcAft>
                <a:spcPts val="0"/>
              </a:spcAft>
              <a:buClr>
                <a:srgbClr val="000000"/>
              </a:buClr>
              <a:buSzPts val="1800"/>
              <a:buFont typeface="Arial"/>
              <a:buChar char="•"/>
            </a:pPr>
            <a:r>
              <a:rPr b="1" lang="en-US" sz="1800">
                <a:solidFill>
                  <a:srgbClr val="000000"/>
                </a:solidFill>
                <a:highlight>
                  <a:srgbClr val="FFFFFF"/>
                </a:highlight>
                <a:latin typeface="Trebuchet MS"/>
                <a:ea typeface="Trebuchet MS"/>
                <a:cs typeface="Trebuchet MS"/>
                <a:sym typeface="Trebuchet MS"/>
              </a:rPr>
              <a:t>Compare the two plots created using the various popularity indices from the data file linked in the assignment.</a:t>
            </a:r>
            <a:endParaRPr b="1" sz="1800">
              <a:solidFill>
                <a:schemeClr val="dk1"/>
              </a:solidFill>
              <a:highlight>
                <a:srgbClr val="FFFFFF"/>
              </a:highlight>
              <a:latin typeface="Trebuchet MS"/>
              <a:ea typeface="Trebuchet MS"/>
              <a:cs typeface="Trebuchet MS"/>
              <a:sym typeface="Trebuchet MS"/>
            </a:endParaRPr>
          </a:p>
          <a:p>
            <a:pPr indent="-342900" lvl="0" marL="342900" marR="0" rtl="0" algn="l">
              <a:lnSpc>
                <a:spcPct val="116000"/>
              </a:lnSpc>
              <a:spcBef>
                <a:spcPts val="800"/>
              </a:spcBef>
              <a:spcAft>
                <a:spcPts val="0"/>
              </a:spcAft>
              <a:buClr>
                <a:srgbClr val="000000"/>
              </a:buClr>
              <a:buSzPts val="1800"/>
              <a:buFont typeface="Arial"/>
              <a:buChar char="•"/>
            </a:pPr>
            <a:r>
              <a:rPr b="1" lang="en-US" sz="1800">
                <a:solidFill>
                  <a:srgbClr val="000000"/>
                </a:solidFill>
                <a:highlight>
                  <a:srgbClr val="FFFFFF"/>
                </a:highlight>
                <a:latin typeface="Trebuchet MS"/>
                <a:ea typeface="Trebuchet MS"/>
                <a:cs typeface="Trebuchet MS"/>
                <a:sym typeface="Trebuchet MS"/>
              </a:rPr>
              <a:t>What can we infer from these graphs?</a:t>
            </a:r>
            <a:endParaRPr/>
          </a:p>
          <a:p>
            <a:pPr indent="0" lvl="0" marL="0" marR="0" rtl="0" algn="ctr">
              <a:spcBef>
                <a:spcPts val="800"/>
              </a:spcBef>
              <a:spcAft>
                <a:spcPts val="0"/>
              </a:spcAft>
              <a:buNone/>
            </a:pPr>
            <a:r>
              <a:rPr b="1" i="1" lang="en-US" sz="1400">
                <a:solidFill>
                  <a:srgbClr val="3598DB"/>
                </a:solidFill>
                <a:highlight>
                  <a:srgbClr val="FFFFFF"/>
                </a:highlight>
                <a:latin typeface="Trebuchet MS"/>
                <a:ea typeface="Trebuchet MS"/>
                <a:cs typeface="Trebuchet MS"/>
                <a:sym typeface="Trebuchet MS"/>
              </a:rPr>
              <a:t>Hint: When may Gucci Gang have been released? When was Lil Pump in his peak popularity?</a:t>
            </a:r>
            <a:endParaRPr b="0" i="0" sz="1400">
              <a:solidFill>
                <a:srgbClr val="000000"/>
              </a:solidFill>
              <a:highlight>
                <a:srgbClr val="FFFFFF"/>
              </a:highlight>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92525" y="571072"/>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Plotting Data in MATLAB</a:t>
            </a:r>
            <a:endParaRPr/>
          </a:p>
        </p:txBody>
      </p:sp>
      <p:sp>
        <p:nvSpPr>
          <p:cNvPr id="155" name="Google Shape;155;p2"/>
          <p:cNvSpPr txBox="1"/>
          <p:nvPr/>
        </p:nvSpPr>
        <p:spPr>
          <a:xfrm>
            <a:off x="452169" y="1897346"/>
            <a:ext cx="7244410"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6600"/>
              </a:buClr>
              <a:buSzPts val="1800"/>
              <a:buFont typeface="Arial"/>
              <a:buChar char="•"/>
            </a:pPr>
            <a:r>
              <a:rPr b="0" i="0" lang="en-US" sz="1800" u="none" cap="none" strike="noStrike">
                <a:solidFill>
                  <a:srgbClr val="000000"/>
                </a:solidFill>
                <a:highlight>
                  <a:srgbClr val="FFFFFF"/>
                </a:highlight>
                <a:latin typeface="Trebuchet MS"/>
                <a:ea typeface="Trebuchet MS"/>
                <a:cs typeface="Trebuchet MS"/>
                <a:sym typeface="Trebuchet MS"/>
              </a:rPr>
              <a:t>You may have heard there is no way to truly correct way to represent our Earth on a flat image. It is impossible to unwrap the spherical dimensions of the globe to perfectly portray the layout and shapes of our globe on a 2D surface. </a:t>
            </a:r>
            <a:endParaRPr/>
          </a:p>
          <a:p>
            <a:pPr indent="-171450" lvl="0" marL="285750" marR="0" rtl="0" algn="l">
              <a:spcBef>
                <a:spcPts val="0"/>
              </a:spcBef>
              <a:spcAft>
                <a:spcPts val="0"/>
              </a:spcAft>
              <a:buClr>
                <a:srgbClr val="FF6600"/>
              </a:buClr>
              <a:buSzPts val="1800"/>
              <a:buFont typeface="Arial"/>
              <a:buNone/>
            </a:pPr>
            <a:r>
              <a:t/>
            </a:r>
            <a:endParaRPr b="0" i="0" sz="1800" u="none" cap="none" strike="noStrike">
              <a:solidFill>
                <a:srgbClr val="000000"/>
              </a:solidFill>
              <a:highlight>
                <a:srgbClr val="FFFFFF"/>
              </a:highlight>
              <a:latin typeface="Trebuchet MS"/>
              <a:ea typeface="Trebuchet MS"/>
              <a:cs typeface="Trebuchet MS"/>
              <a:sym typeface="Trebuchet MS"/>
            </a:endParaRPr>
          </a:p>
          <a:p>
            <a:pPr indent="-285750" lvl="0" marL="285750" marR="0" rtl="0" algn="l">
              <a:spcBef>
                <a:spcPts val="0"/>
              </a:spcBef>
              <a:spcAft>
                <a:spcPts val="0"/>
              </a:spcAft>
              <a:buClr>
                <a:srgbClr val="FF6600"/>
              </a:buClr>
              <a:buSzPts val="1800"/>
              <a:buFont typeface="Arial"/>
              <a:buChar char="•"/>
            </a:pPr>
            <a:r>
              <a:rPr b="0" i="0" lang="en-US" sz="1800" u="none" cap="none" strike="noStrike">
                <a:solidFill>
                  <a:srgbClr val="000000"/>
                </a:solidFill>
                <a:highlight>
                  <a:srgbClr val="FFFFFF"/>
                </a:highlight>
                <a:latin typeface="Trebuchet MS"/>
                <a:ea typeface="Trebuchet MS"/>
                <a:cs typeface="Trebuchet MS"/>
                <a:sym typeface="Trebuchet MS"/>
              </a:rPr>
              <a:t>This has posed a fundamental challenge from the inception of their tradition. Mapmakers have had to decide what information to preserve and what information to distort to communicate the important information their maps need to convey. As a result, there are many </a:t>
            </a:r>
            <a:r>
              <a:rPr b="1" i="0" lang="en-US" sz="1800" u="none" cap="none" strike="noStrike">
                <a:solidFill>
                  <a:srgbClr val="000000"/>
                </a:solidFill>
                <a:highlight>
                  <a:srgbClr val="FFFFFF"/>
                </a:highlight>
                <a:latin typeface="Trebuchet MS"/>
                <a:ea typeface="Trebuchet MS"/>
                <a:cs typeface="Trebuchet MS"/>
                <a:sym typeface="Trebuchet MS"/>
              </a:rPr>
              <a:t>projections</a:t>
            </a:r>
            <a:r>
              <a:rPr b="0" i="0" lang="en-US" sz="1800" u="none" cap="none" strike="noStrike">
                <a:solidFill>
                  <a:srgbClr val="000000"/>
                </a:solidFill>
                <a:highlight>
                  <a:srgbClr val="FFFFFF"/>
                </a:highlight>
                <a:latin typeface="Trebuchet MS"/>
                <a:ea typeface="Trebuchet MS"/>
                <a:cs typeface="Trebuchet MS"/>
                <a:sym typeface="Trebuchet MS"/>
              </a:rPr>
              <a:t> or techniques of flattening the globe that have proven useful.</a:t>
            </a:r>
            <a:endParaRPr/>
          </a:p>
          <a:p>
            <a:pPr indent="0" lvl="0" marL="0" marR="0" rtl="0" algn="l">
              <a:spcBef>
                <a:spcPts val="0"/>
              </a:spcBef>
              <a:spcAft>
                <a:spcPts val="0"/>
              </a:spcAft>
              <a:buNone/>
            </a:pPr>
            <a:r>
              <a:t/>
            </a:r>
            <a:endParaRPr b="0" i="0" sz="1800" u="none" cap="none" strike="noStrike">
              <a:solidFill>
                <a:srgbClr val="000000"/>
              </a:solidFill>
              <a:highlight>
                <a:srgbClr val="FFFFFF"/>
              </a:highlight>
              <a:latin typeface="Trebuchet MS"/>
              <a:ea typeface="Trebuchet MS"/>
              <a:cs typeface="Trebuchet MS"/>
              <a:sym typeface="Trebuchet MS"/>
            </a:endParaRPr>
          </a:p>
        </p:txBody>
      </p:sp>
      <p:pic>
        <p:nvPicPr>
          <p:cNvPr descr="A globe with a lit up map&#10;&#10;Description automatically generated" id="156" name="Google Shape;156;p2"/>
          <p:cNvPicPr preferRelativeResize="0"/>
          <p:nvPr/>
        </p:nvPicPr>
        <p:blipFill rotWithShape="1">
          <a:blip r:embed="rId3">
            <a:alphaModFix/>
          </a:blip>
          <a:srcRect b="0" l="0" r="0" t="0"/>
          <a:stretch/>
        </p:blipFill>
        <p:spPr>
          <a:xfrm>
            <a:off x="8572339" y="1185102"/>
            <a:ext cx="2676124" cy="198408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57" name="Google Shape;157;p2"/>
          <p:cNvSpPr/>
          <p:nvPr/>
        </p:nvSpPr>
        <p:spPr>
          <a:xfrm>
            <a:off x="9660987" y="3429202"/>
            <a:ext cx="489857" cy="857250"/>
          </a:xfrm>
          <a:prstGeom prst="downArrow">
            <a:avLst>
              <a:gd fmla="val 50000" name="adj1"/>
              <a:gd fmla="val 50000" name="adj2"/>
            </a:avLst>
          </a:prstGeom>
          <a:solidFill>
            <a:schemeClr val="accent1"/>
          </a:solidFill>
          <a:ln cap="rnd" cmpd="sng" w="19050">
            <a:solidFill>
              <a:srgbClr val="2855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descr="A map of the world&#10;&#10;Description automatically generated" id="158" name="Google Shape;158;p2"/>
          <p:cNvPicPr preferRelativeResize="0"/>
          <p:nvPr/>
        </p:nvPicPr>
        <p:blipFill rotWithShape="1">
          <a:blip r:embed="rId4">
            <a:alphaModFix/>
          </a:blip>
          <a:srcRect b="7843" l="3237" r="2991" t="4575"/>
          <a:stretch/>
        </p:blipFill>
        <p:spPr>
          <a:xfrm>
            <a:off x="8570627" y="4384061"/>
            <a:ext cx="2687254" cy="185702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59" name="Google Shape;159;p2"/>
          <p:cNvSpPr txBox="1"/>
          <p:nvPr/>
        </p:nvSpPr>
        <p:spPr>
          <a:xfrm>
            <a:off x="5922796" y="1004893"/>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F6600"/>
                </a:solidFill>
                <a:latin typeface="Trebuchet MS"/>
                <a:ea typeface="Trebuchet MS"/>
                <a:cs typeface="Trebuchet MS"/>
                <a:sym typeface="Trebuchet MS"/>
              </a:rPr>
              <a:t>Maps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a:p>
        </p:txBody>
      </p:sp>
      <p:sp>
        <p:nvSpPr>
          <p:cNvPr id="165" name="Google Shape;165;p3"/>
          <p:cNvSpPr txBox="1"/>
          <p:nvPr>
            <p:ph idx="1" type="body"/>
          </p:nvPr>
        </p:nvSpPr>
        <p:spPr>
          <a:xfrm>
            <a:off x="677334" y="2160589"/>
            <a:ext cx="6365097" cy="388077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440"/>
              <a:buFont typeface="Arial "/>
              <a:buChar char="•"/>
            </a:pPr>
            <a:r>
              <a:rPr lang="en-US">
                <a:solidFill>
                  <a:srgbClr val="000000"/>
                </a:solidFill>
                <a:highlight>
                  <a:srgbClr val="FFFFFF"/>
                </a:highlight>
                <a:latin typeface="Trebuchet MS"/>
                <a:ea typeface="Trebuchet MS"/>
                <a:cs typeface="Trebuchet MS"/>
                <a:sym typeface="Trebuchet MS"/>
              </a:rPr>
              <a:t>The Mercator projection is a popular map style for use in navigation. It represents lines of straight travel on a constant course, which proved useful for planning trips across the sea.  To convey course properly, the size of landmasses is greatly distorted. This is why Greenland is often mistaken for being over 500 times larger than it really is.</a:t>
            </a:r>
            <a:endParaRPr>
              <a:solidFill>
                <a:srgbClr val="000000"/>
              </a:solidFill>
              <a:latin typeface="Trebuchet MS"/>
              <a:ea typeface="Trebuchet MS"/>
              <a:cs typeface="Trebuchet MS"/>
              <a:sym typeface="Trebuchet MS"/>
            </a:endParaRPr>
          </a:p>
          <a:p>
            <a:pPr indent="-251459" lvl="0" marL="342900" rtl="0" algn="l">
              <a:spcBef>
                <a:spcPts val="1000"/>
              </a:spcBef>
              <a:spcAft>
                <a:spcPts val="0"/>
              </a:spcAft>
              <a:buSzPts val="1440"/>
              <a:buNone/>
            </a:pPr>
            <a:r>
              <a:t/>
            </a:r>
            <a:endParaRPr>
              <a:latin typeface="Trebuchet MS"/>
              <a:ea typeface="Trebuchet MS"/>
              <a:cs typeface="Trebuchet MS"/>
              <a:sym typeface="Trebuchet MS"/>
            </a:endParaRPr>
          </a:p>
        </p:txBody>
      </p:sp>
      <p:pic>
        <p:nvPicPr>
          <p:cNvPr id="166" name="Google Shape;166;p3"/>
          <p:cNvPicPr preferRelativeResize="0"/>
          <p:nvPr/>
        </p:nvPicPr>
        <p:blipFill rotWithShape="1">
          <a:blip r:embed="rId3">
            <a:alphaModFix/>
          </a:blip>
          <a:srcRect b="0" l="0" r="0" t="0"/>
          <a:stretch/>
        </p:blipFill>
        <p:spPr>
          <a:xfrm>
            <a:off x="7452026" y="1527327"/>
            <a:ext cx="4022737" cy="337978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67" name="Google Shape;167;p3"/>
          <p:cNvSpPr txBox="1"/>
          <p:nvPr/>
        </p:nvSpPr>
        <p:spPr>
          <a:xfrm>
            <a:off x="3855927" y="4912994"/>
            <a:ext cx="25753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highlight>
                  <a:srgbClr val="FFFFFF"/>
                </a:highlight>
                <a:latin typeface="Arial"/>
                <a:ea typeface="Arial"/>
                <a:cs typeface="Arial"/>
                <a:sym typeface="Arial"/>
              </a:rPr>
              <a:t>Mercator Projection</a:t>
            </a:r>
            <a:endParaRPr b="0" i="0" sz="1800">
              <a:solidFill>
                <a:schemeClr val="dk1"/>
              </a:solidFill>
              <a:highlight>
                <a:srgbClr val="FFFFFF"/>
              </a:highlight>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8" name="Google Shape;168;p3"/>
          <p:cNvSpPr/>
          <p:nvPr/>
        </p:nvSpPr>
        <p:spPr>
          <a:xfrm rot="-7500000">
            <a:off x="6546580" y="4045268"/>
            <a:ext cx="490438" cy="1261047"/>
          </a:xfrm>
          <a:prstGeom prst="downArrow">
            <a:avLst>
              <a:gd fmla="val 50000" name="adj1"/>
              <a:gd fmla="val 50000" name="adj2"/>
            </a:avLst>
          </a:prstGeom>
          <a:noFill/>
          <a:ln cap="rnd" cmpd="sng" w="19050">
            <a:solidFill>
              <a:srgbClr val="2855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9" name="Google Shape;169;p3"/>
          <p:cNvSpPr txBox="1"/>
          <p:nvPr/>
        </p:nvSpPr>
        <p:spPr>
          <a:xfrm>
            <a:off x="5922796" y="1004893"/>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Maps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192525" y="571072"/>
            <a:ext cx="8781130"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Plotting Data in MATLAB</a:t>
            </a:r>
            <a:endParaRPr/>
          </a:p>
        </p:txBody>
      </p:sp>
      <p:sp>
        <p:nvSpPr>
          <p:cNvPr id="175" name="Google Shape;175;p4"/>
          <p:cNvSpPr txBox="1"/>
          <p:nvPr/>
        </p:nvSpPr>
        <p:spPr>
          <a:xfrm>
            <a:off x="439950" y="1361452"/>
            <a:ext cx="9078804" cy="226215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6600"/>
              </a:buClr>
              <a:buSzPts val="1800"/>
              <a:buFont typeface="Arial"/>
              <a:buChar char="•"/>
            </a:pPr>
            <a:r>
              <a:rPr b="0" i="0" lang="en-US" sz="1800">
                <a:solidFill>
                  <a:srgbClr val="000000"/>
                </a:solidFill>
                <a:highlight>
                  <a:srgbClr val="FFFFFF"/>
                </a:highlight>
                <a:latin typeface="Trebuchet MS"/>
                <a:ea typeface="Trebuchet MS"/>
                <a:cs typeface="Trebuchet MS"/>
                <a:sym typeface="Trebuchet MS"/>
              </a:rPr>
              <a:t>Even the positioning of landmasses is a result of decisions made by the mapmakers. Europe might not have been positioned in the top-center if the mapmakers were raised somewhere else. There is no up or down or left or right in space, and these decisions do not represent objective truth.</a:t>
            </a:r>
            <a:endParaRPr/>
          </a:p>
          <a:p>
            <a:pPr indent="-285750" lvl="0" marL="285750" marR="0" rtl="0" algn="l">
              <a:spcBef>
                <a:spcPts val="1800"/>
              </a:spcBef>
              <a:spcAft>
                <a:spcPts val="0"/>
              </a:spcAft>
              <a:buClr>
                <a:srgbClr val="FF6600"/>
              </a:buClr>
              <a:buSzPts val="1800"/>
              <a:buFont typeface="Arial"/>
              <a:buChar char="•"/>
            </a:pPr>
            <a:r>
              <a:rPr b="0" i="0" lang="en-US" sz="1800">
                <a:solidFill>
                  <a:srgbClr val="000000"/>
                </a:solidFill>
                <a:highlight>
                  <a:srgbClr val="FFFFFF"/>
                </a:highlight>
                <a:latin typeface="Trebuchet MS"/>
                <a:ea typeface="Trebuchet MS"/>
                <a:cs typeface="Trebuchet MS"/>
                <a:sym typeface="Trebuchet MS"/>
              </a:rPr>
              <a:t>When we communicate data, we are -in a way- </a:t>
            </a:r>
            <a:r>
              <a:rPr b="1" i="0" lang="en-US" sz="1800">
                <a:solidFill>
                  <a:srgbClr val="000000"/>
                </a:solidFill>
                <a:highlight>
                  <a:srgbClr val="FFFFFF"/>
                </a:highlight>
                <a:latin typeface="Trebuchet MS"/>
                <a:ea typeface="Trebuchet MS"/>
                <a:cs typeface="Trebuchet MS"/>
                <a:sym typeface="Trebuchet MS"/>
              </a:rPr>
              <a:t>mapmakers</a:t>
            </a:r>
            <a:r>
              <a:rPr b="0" i="0" lang="en-US" sz="1800">
                <a:solidFill>
                  <a:srgbClr val="000000"/>
                </a:solidFill>
                <a:highlight>
                  <a:srgbClr val="FFFFFF"/>
                </a:highlight>
                <a:latin typeface="Trebuchet MS"/>
                <a:ea typeface="Trebuchet MS"/>
                <a:cs typeface="Trebuchet MS"/>
                <a:sym typeface="Trebuchet MS"/>
              </a:rPr>
              <a:t>, charting informational territory and placing emphasis on aspects of data we are trying to emphasize. This comes with a lot of decision-making and utilization of different techniques</a:t>
            </a:r>
            <a:endParaRPr sz="1800">
              <a:solidFill>
                <a:srgbClr val="000000"/>
              </a:solidFill>
              <a:highlight>
                <a:srgbClr val="FFFFFF"/>
              </a:highlight>
              <a:latin typeface="Trebuchet MS"/>
              <a:ea typeface="Trebuchet MS"/>
              <a:cs typeface="Trebuchet MS"/>
              <a:sym typeface="Trebuchet MS"/>
            </a:endParaRPr>
          </a:p>
        </p:txBody>
      </p:sp>
      <p:sp>
        <p:nvSpPr>
          <p:cNvPr id="176" name="Google Shape;176;p4"/>
          <p:cNvSpPr txBox="1"/>
          <p:nvPr/>
        </p:nvSpPr>
        <p:spPr>
          <a:xfrm>
            <a:off x="553992" y="3683763"/>
            <a:ext cx="554200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highlight>
                  <a:srgbClr val="FFFFFF"/>
                </a:highlight>
                <a:latin typeface="Arial"/>
                <a:ea typeface="Arial"/>
                <a:cs typeface="Arial"/>
                <a:sym typeface="Arial"/>
              </a:rPr>
              <a:t>Get into groups and search the web for different types of maps. </a:t>
            </a:r>
            <a:endParaRPr/>
          </a:p>
          <a:p>
            <a:pPr indent="0" lvl="0" marL="0" marR="0" rtl="0" algn="l">
              <a:spcBef>
                <a:spcPts val="0"/>
              </a:spcBef>
              <a:spcAft>
                <a:spcPts val="0"/>
              </a:spcAft>
              <a:buNone/>
            </a:pPr>
            <a:r>
              <a:t/>
            </a:r>
            <a:endParaRPr b="1" sz="1800">
              <a:solidFill>
                <a:srgbClr val="FF6600"/>
              </a:solidFill>
              <a:highlight>
                <a:srgbClr val="FFFFFF"/>
              </a:highlight>
              <a:latin typeface="Arial"/>
              <a:ea typeface="Arial"/>
              <a:cs typeface="Arial"/>
              <a:sym typeface="Arial"/>
            </a:endParaRPr>
          </a:p>
          <a:p>
            <a:pPr indent="0" lvl="0" marL="0" marR="0" rtl="0" algn="l">
              <a:spcBef>
                <a:spcPts val="0"/>
              </a:spcBef>
              <a:spcAft>
                <a:spcPts val="0"/>
              </a:spcAft>
              <a:buNone/>
            </a:pPr>
            <a:r>
              <a:rPr lang="en-US" sz="1800">
                <a:solidFill>
                  <a:srgbClr val="000000"/>
                </a:solidFill>
                <a:highlight>
                  <a:srgbClr val="FFFFFF"/>
                </a:highlight>
                <a:latin typeface="Arial"/>
                <a:ea typeface="Arial"/>
                <a:cs typeface="Arial"/>
                <a:sym typeface="Arial"/>
              </a:rPr>
              <a:t>Consider the following:</a:t>
            </a:r>
            <a:endParaRPr/>
          </a:p>
          <a:p>
            <a:pPr indent="0" lvl="0" marL="0" marR="0" rtl="0" algn="l">
              <a:spcBef>
                <a:spcPts val="0"/>
              </a:spcBef>
              <a:spcAft>
                <a:spcPts val="0"/>
              </a:spcAft>
              <a:buNone/>
            </a:pPr>
            <a:r>
              <a:t/>
            </a:r>
            <a:endParaRPr sz="1800">
              <a:solidFill>
                <a:srgbClr val="000000"/>
              </a:solidFill>
              <a:highlight>
                <a:srgbClr val="FFFFFF"/>
              </a:highlight>
              <a:latin typeface="Arial"/>
              <a:ea typeface="Arial"/>
              <a:cs typeface="Arial"/>
              <a:sym typeface="Arial"/>
            </a:endParaRPr>
          </a:p>
          <a:p>
            <a:pPr indent="0" lvl="0" marL="0" marR="0" rtl="0" algn="ctr">
              <a:spcBef>
                <a:spcPts val="0"/>
              </a:spcBef>
              <a:spcAft>
                <a:spcPts val="0"/>
              </a:spcAft>
              <a:buNone/>
            </a:pPr>
            <a:r>
              <a:rPr b="1" i="1" lang="en-US" sz="1800">
                <a:solidFill>
                  <a:srgbClr val="3498DC"/>
                </a:solidFill>
                <a:highlight>
                  <a:srgbClr val="FFFFFF"/>
                </a:highlight>
                <a:latin typeface="Arial"/>
                <a:ea typeface="Arial"/>
                <a:cs typeface="Arial"/>
                <a:sym typeface="Arial"/>
              </a:rPr>
              <a:t>What do each of them emphasize or distort?</a:t>
            </a:r>
            <a:endParaRPr/>
          </a:p>
          <a:p>
            <a:pPr indent="0" lvl="0" marL="0" marR="0" rtl="0" algn="ctr">
              <a:spcBef>
                <a:spcPts val="0"/>
              </a:spcBef>
              <a:spcAft>
                <a:spcPts val="0"/>
              </a:spcAft>
              <a:buNone/>
            </a:pPr>
            <a:r>
              <a:t/>
            </a:r>
            <a:endParaRPr sz="1800">
              <a:solidFill>
                <a:srgbClr val="000000"/>
              </a:solidFill>
              <a:highlight>
                <a:srgbClr val="FFFFFF"/>
              </a:highlight>
              <a:latin typeface="Arial"/>
              <a:ea typeface="Arial"/>
              <a:cs typeface="Arial"/>
              <a:sym typeface="Arial"/>
            </a:endParaRPr>
          </a:p>
          <a:p>
            <a:pPr indent="0" lvl="0" marL="0" marR="0" rtl="0" algn="l">
              <a:spcBef>
                <a:spcPts val="0"/>
              </a:spcBef>
              <a:spcAft>
                <a:spcPts val="0"/>
              </a:spcAft>
              <a:buNone/>
            </a:pPr>
            <a:r>
              <a:rPr lang="en-US" sz="1800">
                <a:solidFill>
                  <a:srgbClr val="000000"/>
                </a:solidFill>
                <a:highlight>
                  <a:srgbClr val="FFFFFF"/>
                </a:highlight>
                <a:latin typeface="Arial"/>
                <a:ea typeface="Arial"/>
                <a:cs typeface="Arial"/>
                <a:sym typeface="Arial"/>
              </a:rPr>
              <a:t>Discuss your findings with your classmates!</a:t>
            </a:r>
            <a:endParaRPr sz="1800">
              <a:solidFill>
                <a:srgbClr val="3598DB"/>
              </a:solidFill>
              <a:highlight>
                <a:srgbClr val="FFFFFF"/>
              </a:highlight>
              <a:latin typeface="Arial"/>
              <a:ea typeface="Arial"/>
              <a:cs typeface="Arial"/>
              <a:sym typeface="Arial"/>
            </a:endParaRPr>
          </a:p>
        </p:txBody>
      </p:sp>
      <p:pic>
        <p:nvPicPr>
          <p:cNvPr id="177" name="Google Shape;177;p4"/>
          <p:cNvPicPr preferRelativeResize="0"/>
          <p:nvPr/>
        </p:nvPicPr>
        <p:blipFill rotWithShape="1">
          <a:blip r:embed="rId3">
            <a:alphaModFix/>
          </a:blip>
          <a:srcRect b="0" l="0" r="0" t="0"/>
          <a:stretch/>
        </p:blipFill>
        <p:spPr>
          <a:xfrm>
            <a:off x="7226458" y="3666701"/>
            <a:ext cx="4360329" cy="228902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78" name="Google Shape;178;p4"/>
          <p:cNvSpPr txBox="1"/>
          <p:nvPr/>
        </p:nvSpPr>
        <p:spPr>
          <a:xfrm>
            <a:off x="5922796" y="1004893"/>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Maps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type="title"/>
          </p:nvPr>
        </p:nvSpPr>
        <p:spPr>
          <a:xfrm>
            <a:off x="300817" y="584499"/>
            <a:ext cx="9671522"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5496"/>
              </a:buClr>
              <a:buSzPts val="3200"/>
              <a:buFont typeface="Trebuchet MS"/>
              <a:buNone/>
            </a:pPr>
            <a:r>
              <a:rPr b="1" lang="en-US" sz="3200">
                <a:solidFill>
                  <a:srgbClr val="005496"/>
                </a:solidFill>
              </a:rPr>
              <a:t>Plotting Data Activity</a:t>
            </a:r>
            <a:endParaRPr/>
          </a:p>
        </p:txBody>
      </p:sp>
      <p:sp>
        <p:nvSpPr>
          <p:cNvPr id="185" name="Google Shape;185;p5"/>
          <p:cNvSpPr txBox="1"/>
          <p:nvPr>
            <p:ph idx="1" type="body"/>
          </p:nvPr>
        </p:nvSpPr>
        <p:spPr>
          <a:xfrm>
            <a:off x="1107640" y="1271093"/>
            <a:ext cx="6905764" cy="126841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b="1" lang="en-US" sz="1800">
                <a:solidFill>
                  <a:srgbClr val="FF6600"/>
                </a:solidFill>
                <a:latin typeface="Arial"/>
                <a:ea typeface="Arial"/>
                <a:cs typeface="Arial"/>
                <a:sym typeface="Arial"/>
              </a:rPr>
              <a:t>Please copy over the files for Section 04 from the MATLAB Drive</a:t>
            </a:r>
            <a:endParaRPr sz="2800">
              <a:solidFill>
                <a:srgbClr val="FF6600"/>
              </a:solidFill>
            </a:endParaRPr>
          </a:p>
        </p:txBody>
      </p:sp>
      <p:sp>
        <p:nvSpPr>
          <p:cNvPr id="186" name="Google Shape;186;p5"/>
          <p:cNvSpPr txBox="1"/>
          <p:nvPr/>
        </p:nvSpPr>
        <p:spPr>
          <a:xfrm>
            <a:off x="784388" y="5586906"/>
            <a:ext cx="7552266" cy="394788"/>
          </a:xfrm>
          <a:prstGeom prst="rect">
            <a:avLst/>
          </a:prstGeom>
          <a:noFill/>
          <a:ln>
            <a:noFill/>
          </a:ln>
        </p:spPr>
        <p:txBody>
          <a:bodyPr anchorCtr="0" anchor="t" bIns="45700" lIns="91425" spcFirstLastPara="1" rIns="91425" wrap="square" tIns="45700">
            <a:spAutoFit/>
          </a:bodyPr>
          <a:lstStyle/>
          <a:p>
            <a:pPr indent="0" lvl="0" marL="0" marR="0" rtl="0" algn="ctr">
              <a:lnSpc>
                <a:spcPct val="116000"/>
              </a:lnSpc>
              <a:spcBef>
                <a:spcPts val="0"/>
              </a:spcBef>
              <a:spcAft>
                <a:spcPts val="0"/>
              </a:spcAft>
              <a:buNone/>
            </a:pPr>
            <a:r>
              <a:rPr b="1" lang="en-US" sz="1800" u="sng">
                <a:solidFill>
                  <a:srgbClr val="0070C0"/>
                </a:solidFill>
                <a:highlight>
                  <a:srgbClr val="FFFFFF"/>
                </a:highlight>
                <a:latin typeface="Arial"/>
                <a:ea typeface="Arial"/>
                <a:cs typeface="Arial"/>
                <a:sym typeface="Arial"/>
                <a:hlinkClick r:id="rId3">
                  <a:extLst>
                    <a:ext uri="{A12FA001-AC4F-418D-AE19-62706E023703}">
                      <ahyp:hlinkClr val="tx"/>
                    </a:ext>
                  </a:extLst>
                </a:hlinkClick>
              </a:rPr>
              <a:t>The MATLAB files for this section can be found at this link.</a:t>
            </a:r>
            <a:endParaRPr b="1" sz="1800">
              <a:solidFill>
                <a:srgbClr val="0070C0"/>
              </a:solidFill>
              <a:highlight>
                <a:srgbClr val="FFFFFF"/>
              </a:highlight>
              <a:latin typeface="Play"/>
              <a:ea typeface="Play"/>
              <a:cs typeface="Play"/>
              <a:sym typeface="Play"/>
            </a:endParaRPr>
          </a:p>
        </p:txBody>
      </p:sp>
      <p:pic>
        <p:nvPicPr>
          <p:cNvPr descr="A screenshot of a computer&#10;&#10;Description automatically generated" id="187" name="Google Shape;187;p5"/>
          <p:cNvPicPr preferRelativeResize="0"/>
          <p:nvPr/>
        </p:nvPicPr>
        <p:blipFill rotWithShape="1">
          <a:blip r:embed="rId4">
            <a:alphaModFix/>
          </a:blip>
          <a:srcRect b="5357" l="0" r="0" t="1"/>
          <a:stretch/>
        </p:blipFill>
        <p:spPr>
          <a:xfrm>
            <a:off x="1650179" y="1835449"/>
            <a:ext cx="5820685" cy="324252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a:p>
        </p:txBody>
      </p:sp>
      <p:sp>
        <p:nvSpPr>
          <p:cNvPr id="193" name="Google Shape;193;p6"/>
          <p:cNvSpPr txBox="1"/>
          <p:nvPr>
            <p:ph idx="1" type="body"/>
          </p:nvPr>
        </p:nvSpPr>
        <p:spPr>
          <a:xfrm>
            <a:off x="677334" y="2160589"/>
            <a:ext cx="8596668" cy="17673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dk1"/>
                </a:solidFill>
                <a:latin typeface="Trebuchet MS"/>
                <a:ea typeface="Trebuchet MS"/>
                <a:cs typeface="Trebuchet MS"/>
                <a:sym typeface="Trebuchet MS"/>
              </a:rPr>
              <a:t>To start, you can clear your </a:t>
            </a:r>
            <a:r>
              <a:rPr b="1" lang="en-US">
                <a:solidFill>
                  <a:schemeClr val="dk1"/>
                </a:solidFill>
                <a:latin typeface="Trebuchet MS"/>
                <a:ea typeface="Trebuchet MS"/>
                <a:cs typeface="Trebuchet MS"/>
                <a:sym typeface="Trebuchet MS"/>
              </a:rPr>
              <a:t>Command Window</a:t>
            </a:r>
            <a:r>
              <a:rPr lang="en-US">
                <a:solidFill>
                  <a:schemeClr val="dk1"/>
                </a:solidFill>
                <a:latin typeface="Trebuchet MS"/>
                <a:ea typeface="Trebuchet MS"/>
                <a:cs typeface="Trebuchet MS"/>
                <a:sym typeface="Trebuchet MS"/>
              </a:rPr>
              <a:t> and </a:t>
            </a:r>
            <a:r>
              <a:rPr b="1" lang="en-US">
                <a:solidFill>
                  <a:schemeClr val="dk1"/>
                </a:solidFill>
                <a:latin typeface="Trebuchet MS"/>
                <a:ea typeface="Trebuchet MS"/>
                <a:cs typeface="Trebuchet MS"/>
                <a:sym typeface="Trebuchet MS"/>
              </a:rPr>
              <a:t>Workspace </a:t>
            </a:r>
            <a:r>
              <a:rPr lang="en-US">
                <a:solidFill>
                  <a:schemeClr val="dk1"/>
                </a:solidFill>
                <a:latin typeface="Trebuchet MS"/>
                <a:ea typeface="Trebuchet MS"/>
                <a:cs typeface="Trebuchet MS"/>
                <a:sym typeface="Trebuchet MS"/>
              </a:rPr>
              <a:t>to keep it organized</a:t>
            </a:r>
            <a:endParaRPr/>
          </a:p>
          <a:p>
            <a:pPr indent="0" lvl="0" marL="0" rtl="0" algn="l">
              <a:spcBef>
                <a:spcPts val="1000"/>
              </a:spcBef>
              <a:spcAft>
                <a:spcPts val="0"/>
              </a:spcAft>
              <a:buSzPts val="1440"/>
              <a:buNone/>
            </a:pPr>
            <a:r>
              <a:rPr lang="en-US">
                <a:solidFill>
                  <a:schemeClr val="dk1"/>
                </a:solidFill>
                <a:latin typeface="Trebuchet MS"/>
                <a:ea typeface="Trebuchet MS"/>
                <a:cs typeface="Trebuchet MS"/>
                <a:sym typeface="Trebuchet MS"/>
              </a:rPr>
              <a:t>The "</a:t>
            </a:r>
            <a:r>
              <a:rPr b="1" lang="en-US">
                <a:solidFill>
                  <a:srgbClr val="FF6600"/>
                </a:solidFill>
                <a:latin typeface="Trebuchet MS"/>
                <a:ea typeface="Trebuchet MS"/>
                <a:cs typeface="Trebuchet MS"/>
                <a:sym typeface="Trebuchet MS"/>
              </a:rPr>
              <a:t>clc</a:t>
            </a:r>
            <a:r>
              <a:rPr lang="en-US">
                <a:solidFill>
                  <a:schemeClr val="dk1"/>
                </a:solidFill>
                <a:latin typeface="Trebuchet MS"/>
                <a:ea typeface="Trebuchet MS"/>
                <a:cs typeface="Trebuchet MS"/>
                <a:sym typeface="Trebuchet MS"/>
              </a:rPr>
              <a:t>"</a:t>
            </a:r>
            <a:r>
              <a:rPr b="1" lang="en-US">
                <a:solidFill>
                  <a:srgbClr val="FF6600"/>
                </a:solidFill>
                <a:latin typeface="Trebuchet MS"/>
                <a:ea typeface="Trebuchet MS"/>
                <a:cs typeface="Trebuchet MS"/>
                <a:sym typeface="Trebuchet MS"/>
              </a:rPr>
              <a:t> </a:t>
            </a:r>
            <a:r>
              <a:rPr lang="en-US">
                <a:solidFill>
                  <a:schemeClr val="dk1"/>
                </a:solidFill>
                <a:latin typeface="Trebuchet MS"/>
                <a:ea typeface="Trebuchet MS"/>
                <a:cs typeface="Trebuchet MS"/>
                <a:sym typeface="Trebuchet MS"/>
              </a:rPr>
              <a:t>function clears the </a:t>
            </a:r>
            <a:r>
              <a:rPr b="1" lang="en-US">
                <a:solidFill>
                  <a:schemeClr val="dk1"/>
                </a:solidFill>
                <a:latin typeface="Trebuchet MS"/>
                <a:ea typeface="Trebuchet MS"/>
                <a:cs typeface="Trebuchet MS"/>
                <a:sym typeface="Trebuchet MS"/>
              </a:rPr>
              <a:t>Command Window</a:t>
            </a:r>
            <a:r>
              <a:rPr lang="en-US">
                <a:solidFill>
                  <a:schemeClr val="dk1"/>
                </a:solidFill>
                <a:latin typeface="Trebuchet MS"/>
                <a:ea typeface="Trebuchet MS"/>
                <a:cs typeface="Trebuchet MS"/>
                <a:sym typeface="Trebuchet MS"/>
              </a:rPr>
              <a:t>, and the "</a:t>
            </a:r>
            <a:r>
              <a:rPr b="1" lang="en-US">
                <a:solidFill>
                  <a:srgbClr val="FF6600"/>
                </a:solidFill>
                <a:latin typeface="Trebuchet MS"/>
                <a:ea typeface="Trebuchet MS"/>
                <a:cs typeface="Trebuchet MS"/>
                <a:sym typeface="Trebuchet MS"/>
              </a:rPr>
              <a:t>clear</a:t>
            </a:r>
            <a:r>
              <a:rPr lang="en-US">
                <a:solidFill>
                  <a:schemeClr val="dk1"/>
                </a:solidFill>
                <a:latin typeface="Trebuchet MS"/>
                <a:ea typeface="Trebuchet MS"/>
                <a:cs typeface="Trebuchet MS"/>
                <a:sym typeface="Trebuchet MS"/>
              </a:rPr>
              <a:t>" function clears the </a:t>
            </a:r>
            <a:r>
              <a:rPr b="1" lang="en-US">
                <a:solidFill>
                  <a:schemeClr val="dk1"/>
                </a:solidFill>
                <a:latin typeface="Trebuchet MS"/>
                <a:ea typeface="Trebuchet MS"/>
                <a:cs typeface="Trebuchet MS"/>
                <a:sym typeface="Trebuchet MS"/>
              </a:rPr>
              <a:t>Workspace</a:t>
            </a:r>
            <a:endParaRPr/>
          </a:p>
        </p:txBody>
      </p:sp>
      <p:sp>
        <p:nvSpPr>
          <p:cNvPr id="194" name="Google Shape;194;p6"/>
          <p:cNvSpPr txBox="1"/>
          <p:nvPr/>
        </p:nvSpPr>
        <p:spPr>
          <a:xfrm>
            <a:off x="6550325" y="1273834"/>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Importing your Data</a:t>
            </a:r>
            <a:endParaRPr/>
          </a:p>
        </p:txBody>
      </p:sp>
      <p:pic>
        <p:nvPicPr>
          <p:cNvPr descr="A white rectangle with green text&#10;&#10;Description automatically generated" id="195" name="Google Shape;195;p6"/>
          <p:cNvPicPr preferRelativeResize="0"/>
          <p:nvPr/>
        </p:nvPicPr>
        <p:blipFill rotWithShape="1">
          <a:blip r:embed="rId3">
            <a:alphaModFix/>
          </a:blip>
          <a:srcRect b="0" l="0" r="0" t="0"/>
          <a:stretch/>
        </p:blipFill>
        <p:spPr>
          <a:xfrm>
            <a:off x="1009382" y="3925584"/>
            <a:ext cx="7946572" cy="720704"/>
          </a:xfrm>
          <a:prstGeom prst="rect">
            <a:avLst/>
          </a:prstGeom>
          <a:noFill/>
          <a:ln>
            <a:noFill/>
          </a:ln>
          <a:effectLst>
            <a:outerShdw blurRad="50800" dir="2700000" dist="381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a:p>
        </p:txBody>
      </p:sp>
      <p:sp>
        <p:nvSpPr>
          <p:cNvPr id="201" name="Google Shape;201;p7"/>
          <p:cNvSpPr txBox="1"/>
          <p:nvPr>
            <p:ph idx="1" type="body"/>
          </p:nvPr>
        </p:nvSpPr>
        <p:spPr>
          <a:xfrm>
            <a:off x="677334" y="1942875"/>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None/>
            </a:pPr>
            <a:r>
              <a:rPr lang="en-US">
                <a:solidFill>
                  <a:schemeClr val="dk1"/>
                </a:solidFill>
                <a:latin typeface="Trebuchet MS"/>
                <a:ea typeface="Trebuchet MS"/>
                <a:cs typeface="Trebuchet MS"/>
                <a:sym typeface="Trebuchet MS"/>
              </a:rPr>
              <a:t>In order to plot our data, first we have to be able to access it from the excel file</a:t>
            </a:r>
            <a:endParaRPr/>
          </a:p>
          <a:p>
            <a:pPr indent="0" lvl="0" marL="0" rtl="0" algn="l">
              <a:spcBef>
                <a:spcPts val="1000"/>
              </a:spcBef>
              <a:spcAft>
                <a:spcPts val="0"/>
              </a:spcAft>
              <a:buSzPts val="1440"/>
              <a:buNone/>
            </a:pPr>
            <a:r>
              <a:rPr lang="en-US">
                <a:solidFill>
                  <a:schemeClr val="dk1"/>
                </a:solidFill>
                <a:latin typeface="Trebuchet MS"/>
                <a:ea typeface="Trebuchet MS"/>
                <a:cs typeface="Trebuchet MS"/>
                <a:sym typeface="Trebuchet MS"/>
              </a:rPr>
              <a:t>We want to assign the file's location to a variable so that you can import your data. Right click the file in your </a:t>
            </a:r>
            <a:r>
              <a:rPr b="1" lang="en-US">
                <a:solidFill>
                  <a:schemeClr val="dk1"/>
                </a:solidFill>
                <a:latin typeface="Trebuchet MS"/>
                <a:ea typeface="Trebuchet MS"/>
                <a:cs typeface="Trebuchet MS"/>
                <a:sym typeface="Trebuchet MS"/>
              </a:rPr>
              <a:t>Files </a:t>
            </a:r>
            <a:r>
              <a:rPr lang="en-US">
                <a:solidFill>
                  <a:schemeClr val="dk1"/>
                </a:solidFill>
                <a:latin typeface="Trebuchet MS"/>
                <a:ea typeface="Trebuchet MS"/>
                <a:cs typeface="Trebuchet MS"/>
                <a:sym typeface="Trebuchet MS"/>
              </a:rPr>
              <a:t>tab located on the left hand side and select </a:t>
            </a:r>
            <a:r>
              <a:rPr b="1" lang="en-US">
                <a:solidFill>
                  <a:schemeClr val="dk1"/>
                </a:solidFill>
                <a:latin typeface="Trebuchet MS"/>
                <a:ea typeface="Trebuchet MS"/>
                <a:cs typeface="Trebuchet MS"/>
                <a:sym typeface="Trebuchet MS"/>
              </a:rPr>
              <a:t>Copy Path</a:t>
            </a:r>
            <a:r>
              <a:rPr lang="en-US">
                <a:solidFill>
                  <a:schemeClr val="dk1"/>
                </a:solidFill>
                <a:latin typeface="Trebuchet MS"/>
                <a:ea typeface="Trebuchet MS"/>
                <a:cs typeface="Trebuchet MS"/>
                <a:sym typeface="Trebuchet MS"/>
              </a:rPr>
              <a:t>. Paste that as your filename.</a:t>
            </a:r>
            <a:endParaRPr/>
          </a:p>
          <a:p>
            <a:pPr indent="0" lvl="0" marL="0" rtl="0" algn="l">
              <a:spcBef>
                <a:spcPts val="1000"/>
              </a:spcBef>
              <a:spcAft>
                <a:spcPts val="0"/>
              </a:spcAft>
              <a:buSzPts val="1440"/>
              <a:buNone/>
            </a:pPr>
            <a:r>
              <a:rPr lang="en-US">
                <a:solidFill>
                  <a:schemeClr val="dk1"/>
                </a:solidFill>
                <a:latin typeface="Trebuchet MS"/>
                <a:ea typeface="Trebuchet MS"/>
                <a:cs typeface="Trebuchet MS"/>
                <a:sym typeface="Trebuchet MS"/>
              </a:rPr>
              <a:t>The following code gives an example of this as well as how to read and the display the data file.</a:t>
            </a:r>
            <a:endParaRPr/>
          </a:p>
          <a:p>
            <a:pPr indent="0" lvl="0" marL="0" rtl="0" algn="l">
              <a:spcBef>
                <a:spcPts val="1000"/>
              </a:spcBef>
              <a:spcAft>
                <a:spcPts val="0"/>
              </a:spcAft>
              <a:buSzPts val="1440"/>
              <a:buNone/>
            </a:pPr>
            <a:r>
              <a:t/>
            </a:r>
            <a:endParaRPr>
              <a:solidFill>
                <a:srgbClr val="000000"/>
              </a:solidFill>
            </a:endParaRPr>
          </a:p>
          <a:p>
            <a:pPr indent="0" lvl="0" marL="0" rtl="0" algn="l">
              <a:spcBef>
                <a:spcPts val="1000"/>
              </a:spcBef>
              <a:spcAft>
                <a:spcPts val="0"/>
              </a:spcAft>
              <a:buSzPts val="1440"/>
              <a:buNone/>
            </a:pPr>
            <a:r>
              <a:t/>
            </a:r>
            <a:endParaRPr/>
          </a:p>
        </p:txBody>
      </p:sp>
      <p:sp>
        <p:nvSpPr>
          <p:cNvPr id="202" name="Google Shape;202;p7"/>
          <p:cNvSpPr txBox="1"/>
          <p:nvPr/>
        </p:nvSpPr>
        <p:spPr>
          <a:xfrm>
            <a:off x="6550325" y="1273834"/>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Importing your Data</a:t>
            </a:r>
            <a:endParaRPr/>
          </a:p>
        </p:txBody>
      </p:sp>
      <p:pic>
        <p:nvPicPr>
          <p:cNvPr descr="A screenshot of a computer&#10;&#10;Description automatically generated" id="203" name="Google Shape;203;p7"/>
          <p:cNvPicPr preferRelativeResize="0"/>
          <p:nvPr/>
        </p:nvPicPr>
        <p:blipFill rotWithShape="1">
          <a:blip r:embed="rId3">
            <a:alphaModFix/>
          </a:blip>
          <a:srcRect b="0" l="0" r="25954" t="0"/>
          <a:stretch/>
        </p:blipFill>
        <p:spPr>
          <a:xfrm>
            <a:off x="542688" y="4269511"/>
            <a:ext cx="9857618" cy="1993193"/>
          </a:xfrm>
          <a:prstGeom prst="rect">
            <a:avLst/>
          </a:prstGeom>
          <a:noFill/>
          <a:ln>
            <a:noFill/>
          </a:ln>
          <a:effectLst>
            <a:outerShdw blurRad="50800" dir="2700000" dist="381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a:p>
        </p:txBody>
      </p:sp>
      <p:sp>
        <p:nvSpPr>
          <p:cNvPr id="209" name="Google Shape;209;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latin typeface="Trebuchet MS"/>
                <a:ea typeface="Trebuchet MS"/>
                <a:cs typeface="Trebuchet MS"/>
                <a:sym typeface="Trebuchet MS"/>
              </a:rPr>
              <a:t>Here's how to plot a simple line graph!</a:t>
            </a:r>
            <a:endParaRPr/>
          </a:p>
          <a:p>
            <a:pPr indent="0" lvl="0" marL="0" rtl="0" algn="l">
              <a:spcBef>
                <a:spcPts val="1000"/>
              </a:spcBef>
              <a:spcAft>
                <a:spcPts val="0"/>
              </a:spcAft>
              <a:buSzPts val="1440"/>
              <a:buNone/>
            </a:pPr>
            <a:r>
              <a:rPr lang="en-US">
                <a:latin typeface="Trebuchet MS"/>
                <a:ea typeface="Trebuchet MS"/>
                <a:cs typeface="Trebuchet MS"/>
                <a:sym typeface="Trebuchet MS"/>
              </a:rPr>
              <a:t>Take data in the form of columns from your spreadsheet and assign them to two different variables.</a:t>
            </a:r>
            <a:endParaRPr/>
          </a:p>
          <a:p>
            <a:pPr indent="0" lvl="0" marL="0" rtl="0" algn="l">
              <a:spcBef>
                <a:spcPts val="1000"/>
              </a:spcBef>
              <a:spcAft>
                <a:spcPts val="0"/>
              </a:spcAft>
              <a:buSzPts val="1440"/>
              <a:buNone/>
            </a:pPr>
            <a:r>
              <a:rPr lang="en-US">
                <a:latin typeface="Trebuchet MS"/>
                <a:ea typeface="Trebuchet MS"/>
                <a:cs typeface="Trebuchet MS"/>
                <a:sym typeface="Trebuchet MS"/>
              </a:rPr>
              <a:t>Using the "</a:t>
            </a:r>
            <a:r>
              <a:rPr b="1" lang="en-US">
                <a:solidFill>
                  <a:srgbClr val="FF6600"/>
                </a:solidFill>
                <a:latin typeface="Trebuchet MS"/>
                <a:ea typeface="Trebuchet MS"/>
                <a:cs typeface="Trebuchet MS"/>
                <a:sym typeface="Trebuchet MS"/>
              </a:rPr>
              <a:t>plot()</a:t>
            </a:r>
            <a:r>
              <a:rPr b="1" lang="en-US">
                <a:latin typeface="Trebuchet MS"/>
                <a:ea typeface="Trebuchet MS"/>
                <a:cs typeface="Trebuchet MS"/>
                <a:sym typeface="Trebuchet MS"/>
              </a:rPr>
              <a:t>" </a:t>
            </a:r>
            <a:r>
              <a:rPr lang="en-US">
                <a:latin typeface="Trebuchet MS"/>
                <a:ea typeface="Trebuchet MS"/>
                <a:cs typeface="Trebuchet MS"/>
                <a:sym typeface="Trebuchet MS"/>
              </a:rPr>
              <a:t>function you can create a simple line graph! For this function, the inputs are listed as your x data followed by your y data.</a:t>
            </a:r>
            <a:endParaRPr/>
          </a:p>
        </p:txBody>
      </p:sp>
      <p:sp>
        <p:nvSpPr>
          <p:cNvPr id="210" name="Google Shape;210;p8"/>
          <p:cNvSpPr txBox="1"/>
          <p:nvPr/>
        </p:nvSpPr>
        <p:spPr>
          <a:xfrm>
            <a:off x="6550325" y="1273834"/>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Plotting Functions</a:t>
            </a:r>
            <a:endParaRPr sz="1800">
              <a:solidFill>
                <a:schemeClr val="dk1"/>
              </a:solidFill>
              <a:latin typeface="Trebuchet MS"/>
              <a:ea typeface="Trebuchet MS"/>
              <a:cs typeface="Trebuchet MS"/>
              <a:sym typeface="Trebuchet MS"/>
            </a:endParaRPr>
          </a:p>
        </p:txBody>
      </p:sp>
      <p:pic>
        <p:nvPicPr>
          <p:cNvPr descr="A screenshot of a computer code&#10;&#10;Description automatically generated" id="211" name="Google Shape;211;p8"/>
          <p:cNvPicPr preferRelativeResize="0"/>
          <p:nvPr/>
        </p:nvPicPr>
        <p:blipFill rotWithShape="1">
          <a:blip r:embed="rId3">
            <a:alphaModFix/>
          </a:blip>
          <a:srcRect b="0" l="0" r="0" t="0"/>
          <a:stretch/>
        </p:blipFill>
        <p:spPr>
          <a:xfrm>
            <a:off x="494307" y="4352735"/>
            <a:ext cx="6561324" cy="1680915"/>
          </a:xfrm>
          <a:prstGeom prst="rect">
            <a:avLst/>
          </a:prstGeom>
          <a:noFill/>
          <a:ln>
            <a:noFill/>
          </a:ln>
          <a:effectLst>
            <a:outerShdw blurRad="50800" dir="2700000" dist="38100">
              <a:srgbClr val="000000">
                <a:alpha val="40000"/>
              </a:srgbClr>
            </a:outerShdw>
          </a:effectLst>
        </p:spPr>
      </p:pic>
      <p:pic>
        <p:nvPicPr>
          <p:cNvPr descr="A graph with blue lines&#10;&#10;Description automatically generated" id="212" name="Google Shape;212;p8"/>
          <p:cNvPicPr preferRelativeResize="0"/>
          <p:nvPr/>
        </p:nvPicPr>
        <p:blipFill rotWithShape="1">
          <a:blip r:embed="rId4">
            <a:alphaModFix/>
          </a:blip>
          <a:srcRect b="0" l="0" r="0" t="0"/>
          <a:stretch/>
        </p:blipFill>
        <p:spPr>
          <a:xfrm>
            <a:off x="7678341" y="3851123"/>
            <a:ext cx="3197413" cy="2457753"/>
          </a:xfrm>
          <a:prstGeom prst="rect">
            <a:avLst/>
          </a:prstGeom>
          <a:noFill/>
          <a:ln>
            <a:noFill/>
          </a:ln>
          <a:effectLst>
            <a:outerShdw blurRad="50800" dir="2700000" dist="381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26292"/>
              </a:buClr>
              <a:buSzPts val="3200"/>
              <a:buFont typeface="Trebuchet MS"/>
              <a:buNone/>
            </a:pPr>
            <a:r>
              <a:rPr b="1" lang="en-US" sz="3200">
                <a:solidFill>
                  <a:srgbClr val="226292"/>
                </a:solidFill>
              </a:rPr>
              <a:t>Plotting Data in MATLAB</a:t>
            </a:r>
            <a:endParaRPr/>
          </a:p>
        </p:txBody>
      </p:sp>
      <p:sp>
        <p:nvSpPr>
          <p:cNvPr id="218" name="Google Shape;218;p9"/>
          <p:cNvSpPr txBox="1"/>
          <p:nvPr/>
        </p:nvSpPr>
        <p:spPr>
          <a:xfrm>
            <a:off x="6550325" y="1273834"/>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6600"/>
                </a:solidFill>
                <a:latin typeface="Trebuchet MS"/>
                <a:ea typeface="Trebuchet MS"/>
                <a:cs typeface="Trebuchet MS"/>
                <a:sym typeface="Trebuchet MS"/>
              </a:rPr>
              <a:t>Plotting Functions</a:t>
            </a:r>
            <a:endParaRPr sz="1800">
              <a:solidFill>
                <a:schemeClr val="dk1"/>
              </a:solidFill>
              <a:latin typeface="Trebuchet MS"/>
              <a:ea typeface="Trebuchet MS"/>
              <a:cs typeface="Trebuchet MS"/>
              <a:sym typeface="Trebuchet MS"/>
            </a:endParaRPr>
          </a:p>
        </p:txBody>
      </p:sp>
      <p:sp>
        <p:nvSpPr>
          <p:cNvPr id="219" name="Google Shape;219;p9"/>
          <p:cNvSpPr txBox="1"/>
          <p:nvPr/>
        </p:nvSpPr>
        <p:spPr>
          <a:xfrm>
            <a:off x="934357" y="1717525"/>
            <a:ext cx="9093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Here are two more types of graphs you can create. They both follow the same input format as </a:t>
            </a:r>
            <a:r>
              <a:rPr b="1" lang="en-US" sz="1800">
                <a:solidFill>
                  <a:schemeClr val="dk1"/>
                </a:solidFill>
                <a:latin typeface="Trebuchet MS"/>
                <a:ea typeface="Trebuchet MS"/>
                <a:cs typeface="Trebuchet MS"/>
                <a:sym typeface="Trebuchet MS"/>
              </a:rPr>
              <a:t>plot</a:t>
            </a:r>
            <a:r>
              <a:rPr lang="en-US" sz="1800">
                <a:solidFill>
                  <a:schemeClr val="dk1"/>
                </a:solidFill>
                <a:latin typeface="Trebuchet MS"/>
                <a:ea typeface="Trebuchet MS"/>
                <a:cs typeface="Trebuchet MS"/>
                <a:sym typeface="Trebuchet MS"/>
              </a:rPr>
              <a:t>. </a:t>
            </a:r>
            <a:endParaRPr/>
          </a:p>
        </p:txBody>
      </p:sp>
      <p:pic>
        <p:nvPicPr>
          <p:cNvPr descr="A screen shot of a graph&#10;&#10;Description automatically generated" id="220" name="Google Shape;220;p9"/>
          <p:cNvPicPr preferRelativeResize="0"/>
          <p:nvPr/>
        </p:nvPicPr>
        <p:blipFill rotWithShape="1">
          <a:blip r:embed="rId3">
            <a:alphaModFix/>
          </a:blip>
          <a:srcRect b="0" l="0" r="0" t="0"/>
          <a:stretch/>
        </p:blipFill>
        <p:spPr>
          <a:xfrm>
            <a:off x="921079" y="2665790"/>
            <a:ext cx="4556223" cy="3921277"/>
          </a:xfrm>
          <a:prstGeom prst="rect">
            <a:avLst/>
          </a:prstGeom>
          <a:noFill/>
          <a:ln>
            <a:noFill/>
          </a:ln>
          <a:effectLst>
            <a:outerShdw blurRad="50800" dir="2700000" dist="38100">
              <a:srgbClr val="000000">
                <a:alpha val="40000"/>
              </a:srgbClr>
            </a:outerShdw>
          </a:effectLst>
        </p:spPr>
      </p:pic>
      <p:pic>
        <p:nvPicPr>
          <p:cNvPr descr="A graph with blue bars&#10;&#10;Description automatically generated" id="221" name="Google Shape;221;p9"/>
          <p:cNvPicPr preferRelativeResize="0"/>
          <p:nvPr/>
        </p:nvPicPr>
        <p:blipFill rotWithShape="1">
          <a:blip r:embed="rId4">
            <a:alphaModFix/>
          </a:blip>
          <a:srcRect b="0" l="0" r="0" t="0"/>
          <a:stretch/>
        </p:blipFill>
        <p:spPr>
          <a:xfrm>
            <a:off x="5818728" y="2665790"/>
            <a:ext cx="4920924" cy="3921277"/>
          </a:xfrm>
          <a:prstGeom prst="rect">
            <a:avLst/>
          </a:prstGeom>
          <a:noFill/>
          <a:ln>
            <a:noFill/>
          </a:ln>
          <a:effectLst>
            <a:outerShdw blurRad="50800" dir="2700000" dist="381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2024-06-04T12:50:13Z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0x0101005614FBB91A2D4E448317DF2B29665D4B</vt:lpwstr>
  </property>
  <property fmtid="{D5CDD505-2E9C-101B-9397-08002B2CF9AE}" pid="3" name="MediaServiceImageTags">
    <vt:lpwstr/>
  </property>
</Properties>
</file>