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drawings/drawing1.xml" ContentType="application/vnd.openxmlformats-officedocument.drawingml.chartshapes+xml"/>
  <Override PartName="/ppt/slideMasters/slideMaster1.xml" ContentType="application/vnd.openxmlformats-officedocument.presentationml.slideMaster+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charts/style1.xml" ContentType="application/vnd.ms-office.chartstyle+xml"/>
  <Override PartName="/ppt/theme/theme1.xml" ContentType="application/vnd.openxmlformats-officedocument.theme+xml"/>
  <Override PartName="/ppt/charts/colors1.xml" ContentType="application/vnd.ms-office.chartcolorstyle+xml"/>
  <Override PartName="/ppt/theme/theme2.xml" ContentType="application/vnd.openxmlformats-officedocument.theme+xml"/>
  <Override PartName="/ppt/charts/colors3.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hart1.xml" ContentType="application/vnd.openxmlformats-officedocument.drawingml.chart+xml"/>
  <Override PartName="/ppt/charts/chart2.xml" ContentType="application/vnd.openxmlformats-officedocument.drawingml.char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929" r:id="rId3"/>
    <p:sldId id="257" r:id="rId4"/>
    <p:sldId id="258" r:id="rId5"/>
    <p:sldId id="259" r:id="rId6"/>
    <p:sldId id="267" r:id="rId7"/>
    <p:sldId id="266" r:id="rId8"/>
    <p:sldId id="277" r:id="rId9"/>
    <p:sldId id="272" r:id="rId10"/>
    <p:sldId id="273" r:id="rId11"/>
    <p:sldId id="270" r:id="rId12"/>
    <p:sldId id="268" r:id="rId13"/>
    <p:sldId id="260" r:id="rId14"/>
    <p:sldId id="274" r:id="rId15"/>
    <p:sldId id="275" r:id="rId16"/>
    <p:sldId id="264" r:id="rId17"/>
    <p:sldId id="930" r:id="rId18"/>
    <p:sldId id="265" r:id="rId19"/>
    <p:sldId id="271" r:id="rId20"/>
    <p:sldId id="276" r:id="rId21"/>
    <p:sldId id="262"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autoAdjust="0"/>
    <p:restoredTop sz="74173" autoAdjust="0"/>
  </p:normalViewPr>
  <p:slideViewPr>
    <p:cSldViewPr snapToGrid="0">
      <p:cViewPr varScale="1">
        <p:scale>
          <a:sx n="55" d="100"/>
          <a:sy n="55" d="100"/>
        </p:scale>
        <p:origin x="1192" y="48"/>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Gabe\Documents\Research\JUR\time%20study.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Gabe\Documents\Research\JUR\time%20study.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abe\Documents\Research\JUR\time%20study.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abe\Documents\Research\JUR\time%20study.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xVal>
            <c:numRef>
              <c:f>Sheet1!$B$96:$B$110</c:f>
              <c:numCache>
                <c:formatCode>0.000</c:formatCode>
                <c:ptCount val="15"/>
                <c:pt idx="0">
                  <c:v>0.01</c:v>
                </c:pt>
                <c:pt idx="1">
                  <c:v>0.02</c:v>
                </c:pt>
                <c:pt idx="2">
                  <c:v>0.03</c:v>
                </c:pt>
                <c:pt idx="3">
                  <c:v>0.04</c:v>
                </c:pt>
                <c:pt idx="4">
                  <c:v>0.05</c:v>
                </c:pt>
                <c:pt idx="5">
                  <c:v>0.06</c:v>
                </c:pt>
                <c:pt idx="6">
                  <c:v>7.0000000000000007E-2</c:v>
                </c:pt>
                <c:pt idx="7">
                  <c:v>0.08</c:v>
                </c:pt>
                <c:pt idx="8">
                  <c:v>0.09</c:v>
                </c:pt>
                <c:pt idx="9">
                  <c:v>0.1</c:v>
                </c:pt>
                <c:pt idx="10">
                  <c:v>0.11</c:v>
                </c:pt>
                <c:pt idx="11">
                  <c:v>0.12</c:v>
                </c:pt>
                <c:pt idx="12">
                  <c:v>0.13</c:v>
                </c:pt>
                <c:pt idx="13">
                  <c:v>0.14000000000000001</c:v>
                </c:pt>
                <c:pt idx="14">
                  <c:v>0.15</c:v>
                </c:pt>
              </c:numCache>
            </c:numRef>
          </c:xVal>
          <c:yVal>
            <c:numRef>
              <c:f>Sheet1!$C$96:$C$110</c:f>
              <c:numCache>
                <c:formatCode>0.000</c:formatCode>
                <c:ptCount val="15"/>
                <c:pt idx="0">
                  <c:v>0.96660000000000001</c:v>
                </c:pt>
                <c:pt idx="1">
                  <c:v>0.2084</c:v>
                </c:pt>
                <c:pt idx="2">
                  <c:v>8.9399999999999993E-2</c:v>
                </c:pt>
                <c:pt idx="3">
                  <c:v>5.7799999999999997E-2</c:v>
                </c:pt>
                <c:pt idx="4">
                  <c:v>4.3400000000000001E-2</c:v>
                </c:pt>
                <c:pt idx="5">
                  <c:v>3.61E-2</c:v>
                </c:pt>
                <c:pt idx="6">
                  <c:v>3.0300000000000001E-2</c:v>
                </c:pt>
                <c:pt idx="7">
                  <c:v>2.81E-2</c:v>
                </c:pt>
                <c:pt idx="8">
                  <c:v>2.58E-2</c:v>
                </c:pt>
                <c:pt idx="9">
                  <c:v>2.3800000000000002E-2</c:v>
                </c:pt>
                <c:pt idx="10">
                  <c:v>2.3699999999999999E-2</c:v>
                </c:pt>
                <c:pt idx="11">
                  <c:v>2.3099999999999999E-2</c:v>
                </c:pt>
                <c:pt idx="12">
                  <c:v>2.3E-2</c:v>
                </c:pt>
                <c:pt idx="13">
                  <c:v>2.1899999999999999E-2</c:v>
                </c:pt>
                <c:pt idx="14">
                  <c:v>2.1700000000000001E-2</c:v>
                </c:pt>
              </c:numCache>
            </c:numRef>
          </c:yVal>
          <c:smooth val="1"/>
          <c:extLst>
            <c:ext xmlns:c16="http://schemas.microsoft.com/office/drawing/2014/chart" uri="{C3380CC4-5D6E-409C-BE32-E72D297353CC}">
              <c16:uniqueId val="{00000000-CC28-45EB-84EA-75F1285C3D0B}"/>
            </c:ext>
          </c:extLst>
        </c:ser>
        <c:ser>
          <c:idx val="0"/>
          <c:order val="1"/>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Sheet1!$B$96:$B$110</c:f>
              <c:numCache>
                <c:formatCode>0.000</c:formatCode>
                <c:ptCount val="15"/>
                <c:pt idx="0">
                  <c:v>0.01</c:v>
                </c:pt>
                <c:pt idx="1">
                  <c:v>0.02</c:v>
                </c:pt>
                <c:pt idx="2">
                  <c:v>0.03</c:v>
                </c:pt>
                <c:pt idx="3">
                  <c:v>0.04</c:v>
                </c:pt>
                <c:pt idx="4">
                  <c:v>0.05</c:v>
                </c:pt>
                <c:pt idx="5">
                  <c:v>0.06</c:v>
                </c:pt>
                <c:pt idx="6">
                  <c:v>7.0000000000000007E-2</c:v>
                </c:pt>
                <c:pt idx="7">
                  <c:v>0.08</c:v>
                </c:pt>
                <c:pt idx="8">
                  <c:v>0.09</c:v>
                </c:pt>
                <c:pt idx="9">
                  <c:v>0.1</c:v>
                </c:pt>
                <c:pt idx="10">
                  <c:v>0.11</c:v>
                </c:pt>
                <c:pt idx="11">
                  <c:v>0.12</c:v>
                </c:pt>
                <c:pt idx="12">
                  <c:v>0.13</c:v>
                </c:pt>
                <c:pt idx="13">
                  <c:v>0.14000000000000001</c:v>
                </c:pt>
                <c:pt idx="14">
                  <c:v>0.15</c:v>
                </c:pt>
              </c:numCache>
            </c:numRef>
          </c:xVal>
          <c:yVal>
            <c:numRef>
              <c:f>Sheet1!$C$96:$C$110</c:f>
              <c:numCache>
                <c:formatCode>0.000</c:formatCode>
                <c:ptCount val="15"/>
                <c:pt idx="0">
                  <c:v>0.96660000000000001</c:v>
                </c:pt>
                <c:pt idx="1">
                  <c:v>0.2084</c:v>
                </c:pt>
                <c:pt idx="2">
                  <c:v>8.9399999999999993E-2</c:v>
                </c:pt>
                <c:pt idx="3">
                  <c:v>5.7799999999999997E-2</c:v>
                </c:pt>
                <c:pt idx="4">
                  <c:v>4.3400000000000001E-2</c:v>
                </c:pt>
                <c:pt idx="5">
                  <c:v>3.61E-2</c:v>
                </c:pt>
                <c:pt idx="6">
                  <c:v>3.0300000000000001E-2</c:v>
                </c:pt>
                <c:pt idx="7">
                  <c:v>2.81E-2</c:v>
                </c:pt>
                <c:pt idx="8">
                  <c:v>2.58E-2</c:v>
                </c:pt>
                <c:pt idx="9">
                  <c:v>2.3800000000000002E-2</c:v>
                </c:pt>
                <c:pt idx="10">
                  <c:v>2.3699999999999999E-2</c:v>
                </c:pt>
                <c:pt idx="11">
                  <c:v>2.3099999999999999E-2</c:v>
                </c:pt>
                <c:pt idx="12">
                  <c:v>2.3E-2</c:v>
                </c:pt>
                <c:pt idx="13">
                  <c:v>2.1899999999999999E-2</c:v>
                </c:pt>
                <c:pt idx="14">
                  <c:v>2.1700000000000001E-2</c:v>
                </c:pt>
              </c:numCache>
            </c:numRef>
          </c:yVal>
          <c:smooth val="1"/>
          <c:extLst>
            <c:ext xmlns:c16="http://schemas.microsoft.com/office/drawing/2014/chart" uri="{C3380CC4-5D6E-409C-BE32-E72D297353CC}">
              <c16:uniqueId val="{00000001-CC28-45EB-84EA-75F1285C3D0B}"/>
            </c:ext>
          </c:extLst>
        </c:ser>
        <c:dLbls>
          <c:showLegendKey val="0"/>
          <c:showVal val="0"/>
          <c:showCatName val="0"/>
          <c:showSerName val="0"/>
          <c:showPercent val="0"/>
          <c:showBubbleSize val="0"/>
        </c:dLbls>
        <c:axId val="591061528"/>
        <c:axId val="591068744"/>
      </c:scatterChart>
      <c:valAx>
        <c:axId val="591061528"/>
        <c:scaling>
          <c:orientation val="minMax"/>
          <c:max val="0.15000000000000002"/>
          <c:min val="1.0000000000000002E-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1" i="0" u="none" strike="noStrike" kern="1200" baseline="0">
                    <a:solidFill>
                      <a:sysClr val="windowText" lastClr="000000">
                        <a:lumMod val="65000"/>
                        <a:lumOff val="35000"/>
                      </a:sysClr>
                    </a:solidFill>
                    <a:latin typeface="+mn-lt"/>
                    <a:ea typeface="+mn-ea"/>
                    <a:cs typeface="+mn-cs"/>
                  </a:defRPr>
                </a:pPr>
                <a:r>
                  <a:rPr lang="en-US" sz="1400" b="1" i="0" baseline="0">
                    <a:solidFill>
                      <a:sysClr val="windowText" lastClr="000000"/>
                    </a:solidFill>
                    <a:effectLst/>
                    <a:latin typeface="Times New Roman" panose="02020603050405020304" pitchFamily="18" charset="0"/>
                    <a:cs typeface="Times New Roman" panose="02020603050405020304" pitchFamily="18" charset="0"/>
                  </a:rPr>
                  <a:t>Grid Size (m)</a:t>
                </a:r>
                <a:endParaRPr lang="en-US" sz="1400" b="1">
                  <a:solidFill>
                    <a:sysClr val="windowText" lastClr="000000"/>
                  </a:solidFill>
                  <a:effectLst/>
                  <a:latin typeface="Times New Roman" panose="02020603050405020304" pitchFamily="18" charset="0"/>
                  <a:cs typeface="Times New Roman" panose="02020603050405020304" pitchFamily="18" charset="0"/>
                </a:endParaRPr>
              </a:p>
            </c:rich>
          </c:tx>
          <c:overlay val="0"/>
          <c:spPr>
            <a:noFill/>
            <a:ln>
              <a:noFill/>
            </a:ln>
            <a:effectLst/>
          </c:sp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91068744"/>
        <c:crosses val="autoZero"/>
        <c:crossBetween val="midCat"/>
      </c:valAx>
      <c:valAx>
        <c:axId val="591068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sz="1400" b="1" i="0" baseline="0">
                    <a:solidFill>
                      <a:sysClr val="windowText" lastClr="000000"/>
                    </a:solidFill>
                    <a:effectLst/>
                    <a:latin typeface="Times New Roman" panose="02020603050405020304" pitchFamily="18" charset="0"/>
                    <a:ea typeface="Tahoma" panose="020B0604030504040204" pitchFamily="34" charset="0"/>
                    <a:cs typeface="Times New Roman" panose="02020603050405020304" pitchFamily="18" charset="0"/>
                  </a:rPr>
                  <a:t>Computational Time (seconds)</a:t>
                </a:r>
                <a:endParaRPr lang="en-US" sz="1400" b="1">
                  <a:solidFill>
                    <a:sysClr val="windowText" lastClr="000000"/>
                  </a:solidFill>
                  <a:effectLst/>
                  <a:latin typeface="Times New Roman" panose="02020603050405020304" pitchFamily="18" charset="0"/>
                  <a:ea typeface="Tahoma" panose="020B0604030504040204" pitchFamily="34" charset="0"/>
                  <a:cs typeface="Times New Roman" panose="02020603050405020304" pitchFamily="18" charset="0"/>
                </a:endParaRPr>
              </a:p>
            </c:rich>
          </c:tx>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91061528"/>
        <c:crosses val="autoZero"/>
        <c:crossBetween val="midCat"/>
      </c:valAx>
    </c:plotArea>
    <c:plotVisOnly val="1"/>
    <c:dispBlanksAs val="gap"/>
    <c:showDLblsOverMax val="0"/>
    <c:extLst/>
  </c:chart>
  <c:spPr>
    <a:ln>
      <a:noFill/>
    </a:ln>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Sheet1!$B$100:$B$110</c:f>
              <c:numCache>
                <c:formatCode>0.000</c:formatCode>
                <c:ptCount val="11"/>
                <c:pt idx="0">
                  <c:v>0.05</c:v>
                </c:pt>
                <c:pt idx="1">
                  <c:v>0.06</c:v>
                </c:pt>
                <c:pt idx="2">
                  <c:v>7.0000000000000007E-2</c:v>
                </c:pt>
                <c:pt idx="3">
                  <c:v>0.08</c:v>
                </c:pt>
                <c:pt idx="4">
                  <c:v>0.09</c:v>
                </c:pt>
                <c:pt idx="5">
                  <c:v>0.1</c:v>
                </c:pt>
                <c:pt idx="6">
                  <c:v>0.11</c:v>
                </c:pt>
                <c:pt idx="7">
                  <c:v>0.12</c:v>
                </c:pt>
                <c:pt idx="8">
                  <c:v>0.13</c:v>
                </c:pt>
                <c:pt idx="9">
                  <c:v>0.14000000000000001</c:v>
                </c:pt>
                <c:pt idx="10">
                  <c:v>0.15</c:v>
                </c:pt>
              </c:numCache>
            </c:numRef>
          </c:xVal>
          <c:yVal>
            <c:numRef>
              <c:f>Sheet1!$C$100:$C$110</c:f>
              <c:numCache>
                <c:formatCode>0.000</c:formatCode>
                <c:ptCount val="11"/>
                <c:pt idx="0">
                  <c:v>4.3400000000000001E-2</c:v>
                </c:pt>
                <c:pt idx="1">
                  <c:v>3.61E-2</c:v>
                </c:pt>
                <c:pt idx="2">
                  <c:v>3.0300000000000001E-2</c:v>
                </c:pt>
                <c:pt idx="3">
                  <c:v>2.81E-2</c:v>
                </c:pt>
                <c:pt idx="4">
                  <c:v>2.58E-2</c:v>
                </c:pt>
                <c:pt idx="5">
                  <c:v>2.3800000000000002E-2</c:v>
                </c:pt>
                <c:pt idx="6">
                  <c:v>2.3699999999999999E-2</c:v>
                </c:pt>
                <c:pt idx="7">
                  <c:v>2.3099999999999999E-2</c:v>
                </c:pt>
                <c:pt idx="8">
                  <c:v>2.3E-2</c:v>
                </c:pt>
                <c:pt idx="9">
                  <c:v>2.1899999999999999E-2</c:v>
                </c:pt>
                <c:pt idx="10">
                  <c:v>2.1700000000000001E-2</c:v>
                </c:pt>
              </c:numCache>
            </c:numRef>
          </c:yVal>
          <c:smooth val="1"/>
          <c:extLst>
            <c:ext xmlns:c16="http://schemas.microsoft.com/office/drawing/2014/chart" uri="{C3380CC4-5D6E-409C-BE32-E72D297353CC}">
              <c16:uniqueId val="{00000000-9187-4A3C-964B-AB5A678DC6EC}"/>
            </c:ext>
          </c:extLst>
        </c:ser>
        <c:dLbls>
          <c:showLegendKey val="0"/>
          <c:showVal val="0"/>
          <c:showCatName val="0"/>
          <c:showSerName val="0"/>
          <c:showPercent val="0"/>
          <c:showBubbleSize val="0"/>
        </c:dLbls>
        <c:axId val="591061528"/>
        <c:axId val="591068744"/>
      </c:scatterChart>
      <c:valAx>
        <c:axId val="591061528"/>
        <c:scaling>
          <c:orientation val="minMax"/>
          <c:max val="0.15000000000000002"/>
          <c:min val="5.000000000000001E-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sz="1400" b="1" i="0" baseline="0">
                    <a:solidFill>
                      <a:sysClr val="windowText" lastClr="000000"/>
                    </a:solidFill>
                    <a:effectLst/>
                    <a:latin typeface="Times New Roman" panose="02020603050405020304" pitchFamily="18" charset="0"/>
                    <a:cs typeface="Times New Roman" panose="02020603050405020304" pitchFamily="18" charset="0"/>
                  </a:rPr>
                  <a:t>Grid Size (m)</a:t>
                </a:r>
                <a:endParaRPr lang="en-US" sz="1400" b="1">
                  <a:solidFill>
                    <a:sysClr val="windowText" lastClr="000000"/>
                  </a:solidFill>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91068744"/>
        <c:crosses val="autoZero"/>
        <c:crossBetween val="midCat"/>
      </c:valAx>
      <c:valAx>
        <c:axId val="591068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sz="1400" b="1" i="0" baseline="0">
                    <a:solidFill>
                      <a:sysClr val="windowText" lastClr="000000"/>
                    </a:solidFill>
                    <a:effectLst/>
                    <a:latin typeface="Times New Roman" panose="02020603050405020304" pitchFamily="18" charset="0"/>
                    <a:ea typeface="Tahoma" panose="020B0604030504040204" pitchFamily="34" charset="0"/>
                    <a:cs typeface="Times New Roman" panose="02020603050405020304" pitchFamily="18" charset="0"/>
                  </a:rPr>
                  <a:t>Computational Time (seconds)</a:t>
                </a:r>
                <a:endParaRPr lang="en-US" sz="1400" b="1">
                  <a:solidFill>
                    <a:sysClr val="windowText" lastClr="000000"/>
                  </a:solidFill>
                  <a:effectLst/>
                  <a:latin typeface="Times New Roman" panose="02020603050405020304" pitchFamily="18" charset="0"/>
                  <a:ea typeface="Tahoma" panose="020B0604030504040204" pitchFamily="34"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910615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1 Human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Sheet1!$B$96:$B$110</c:f>
              <c:numCache>
                <c:formatCode>0.000</c:formatCode>
                <c:ptCount val="15"/>
                <c:pt idx="0">
                  <c:v>0.01</c:v>
                </c:pt>
                <c:pt idx="1">
                  <c:v>0.02</c:v>
                </c:pt>
                <c:pt idx="2">
                  <c:v>0.03</c:v>
                </c:pt>
                <c:pt idx="3">
                  <c:v>0.04</c:v>
                </c:pt>
                <c:pt idx="4">
                  <c:v>0.05</c:v>
                </c:pt>
                <c:pt idx="5">
                  <c:v>0.06</c:v>
                </c:pt>
                <c:pt idx="6">
                  <c:v>7.0000000000000007E-2</c:v>
                </c:pt>
                <c:pt idx="7">
                  <c:v>0.08</c:v>
                </c:pt>
                <c:pt idx="8">
                  <c:v>0.09</c:v>
                </c:pt>
                <c:pt idx="9">
                  <c:v>0.1</c:v>
                </c:pt>
                <c:pt idx="10">
                  <c:v>0.11</c:v>
                </c:pt>
                <c:pt idx="11">
                  <c:v>0.12</c:v>
                </c:pt>
                <c:pt idx="12">
                  <c:v>0.13</c:v>
                </c:pt>
                <c:pt idx="13">
                  <c:v>0.14000000000000001</c:v>
                </c:pt>
                <c:pt idx="14">
                  <c:v>0.15</c:v>
                </c:pt>
              </c:numCache>
            </c:numRef>
          </c:xVal>
          <c:yVal>
            <c:numRef>
              <c:f>Sheet1!$C$96:$C$110</c:f>
              <c:numCache>
                <c:formatCode>0.000</c:formatCode>
                <c:ptCount val="15"/>
                <c:pt idx="0">
                  <c:v>0.96660000000000001</c:v>
                </c:pt>
                <c:pt idx="1">
                  <c:v>0.2084</c:v>
                </c:pt>
                <c:pt idx="2">
                  <c:v>8.9399999999999993E-2</c:v>
                </c:pt>
                <c:pt idx="3">
                  <c:v>5.7799999999999997E-2</c:v>
                </c:pt>
                <c:pt idx="4">
                  <c:v>4.3400000000000001E-2</c:v>
                </c:pt>
                <c:pt idx="5">
                  <c:v>3.61E-2</c:v>
                </c:pt>
                <c:pt idx="6">
                  <c:v>3.0300000000000001E-2</c:v>
                </c:pt>
                <c:pt idx="7">
                  <c:v>2.81E-2</c:v>
                </c:pt>
                <c:pt idx="8">
                  <c:v>2.58E-2</c:v>
                </c:pt>
                <c:pt idx="9">
                  <c:v>2.3800000000000002E-2</c:v>
                </c:pt>
                <c:pt idx="10">
                  <c:v>2.3699999999999999E-2</c:v>
                </c:pt>
                <c:pt idx="11">
                  <c:v>2.3099999999999999E-2</c:v>
                </c:pt>
                <c:pt idx="12">
                  <c:v>2.3E-2</c:v>
                </c:pt>
                <c:pt idx="13">
                  <c:v>2.1899999999999999E-2</c:v>
                </c:pt>
                <c:pt idx="14">
                  <c:v>2.1700000000000001E-2</c:v>
                </c:pt>
              </c:numCache>
            </c:numRef>
          </c:yVal>
          <c:smooth val="1"/>
          <c:extLst>
            <c:ext xmlns:c16="http://schemas.microsoft.com/office/drawing/2014/chart" uri="{C3380CC4-5D6E-409C-BE32-E72D297353CC}">
              <c16:uniqueId val="{00000000-4973-496D-BFA8-5A2644E1B6F8}"/>
            </c:ext>
          </c:extLst>
        </c:ser>
        <c:ser>
          <c:idx val="1"/>
          <c:order val="1"/>
          <c:tx>
            <c:v>2 Humans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Sheet1!$B$96:$B$110</c:f>
              <c:numCache>
                <c:formatCode>0.000</c:formatCode>
                <c:ptCount val="15"/>
                <c:pt idx="0">
                  <c:v>0.01</c:v>
                </c:pt>
                <c:pt idx="1">
                  <c:v>0.02</c:v>
                </c:pt>
                <c:pt idx="2">
                  <c:v>0.03</c:v>
                </c:pt>
                <c:pt idx="3">
                  <c:v>0.04</c:v>
                </c:pt>
                <c:pt idx="4">
                  <c:v>0.05</c:v>
                </c:pt>
                <c:pt idx="5">
                  <c:v>0.06</c:v>
                </c:pt>
                <c:pt idx="6">
                  <c:v>7.0000000000000007E-2</c:v>
                </c:pt>
                <c:pt idx="7">
                  <c:v>0.08</c:v>
                </c:pt>
                <c:pt idx="8">
                  <c:v>0.09</c:v>
                </c:pt>
                <c:pt idx="9">
                  <c:v>0.1</c:v>
                </c:pt>
                <c:pt idx="10">
                  <c:v>0.11</c:v>
                </c:pt>
                <c:pt idx="11">
                  <c:v>0.12</c:v>
                </c:pt>
                <c:pt idx="12">
                  <c:v>0.13</c:v>
                </c:pt>
                <c:pt idx="13">
                  <c:v>0.14000000000000001</c:v>
                </c:pt>
                <c:pt idx="14">
                  <c:v>0.15</c:v>
                </c:pt>
              </c:numCache>
            </c:numRef>
          </c:xVal>
          <c:yVal>
            <c:numRef>
              <c:f>Sheet1!$D$96:$D$110</c:f>
              <c:numCache>
                <c:formatCode>0.000</c:formatCode>
                <c:ptCount val="15"/>
                <c:pt idx="0">
                  <c:v>1.3297000000000001</c:v>
                </c:pt>
                <c:pt idx="1">
                  <c:v>0.25669999999999998</c:v>
                </c:pt>
                <c:pt idx="2">
                  <c:v>0.127</c:v>
                </c:pt>
                <c:pt idx="3">
                  <c:v>8.0500000000000002E-2</c:v>
                </c:pt>
                <c:pt idx="4">
                  <c:v>6.1699999999999998E-2</c:v>
                </c:pt>
                <c:pt idx="5">
                  <c:v>5.2499999999999998E-2</c:v>
                </c:pt>
                <c:pt idx="6">
                  <c:v>4.8399999999999999E-2</c:v>
                </c:pt>
                <c:pt idx="7">
                  <c:v>4.36E-2</c:v>
                </c:pt>
                <c:pt idx="8">
                  <c:v>4.0300000000000002E-2</c:v>
                </c:pt>
                <c:pt idx="9">
                  <c:v>3.9399999999999998E-2</c:v>
                </c:pt>
                <c:pt idx="10">
                  <c:v>3.7499999999999999E-2</c:v>
                </c:pt>
                <c:pt idx="11">
                  <c:v>3.5900000000000001E-2</c:v>
                </c:pt>
                <c:pt idx="12">
                  <c:v>3.61E-2</c:v>
                </c:pt>
                <c:pt idx="13">
                  <c:v>3.3099999999999997E-2</c:v>
                </c:pt>
                <c:pt idx="14">
                  <c:v>3.4200000000000001E-2</c:v>
                </c:pt>
              </c:numCache>
            </c:numRef>
          </c:yVal>
          <c:smooth val="1"/>
          <c:extLst>
            <c:ext xmlns:c16="http://schemas.microsoft.com/office/drawing/2014/chart" uri="{C3380CC4-5D6E-409C-BE32-E72D297353CC}">
              <c16:uniqueId val="{00000001-4973-496D-BFA8-5A2644E1B6F8}"/>
            </c:ext>
          </c:extLst>
        </c:ser>
        <c:ser>
          <c:idx val="2"/>
          <c:order val="2"/>
          <c:tx>
            <c:v>3 Humans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Sheet1!$B$96:$B$110</c:f>
              <c:numCache>
                <c:formatCode>0.000</c:formatCode>
                <c:ptCount val="15"/>
                <c:pt idx="0">
                  <c:v>0.01</c:v>
                </c:pt>
                <c:pt idx="1">
                  <c:v>0.02</c:v>
                </c:pt>
                <c:pt idx="2">
                  <c:v>0.03</c:v>
                </c:pt>
                <c:pt idx="3">
                  <c:v>0.04</c:v>
                </c:pt>
                <c:pt idx="4">
                  <c:v>0.05</c:v>
                </c:pt>
                <c:pt idx="5">
                  <c:v>0.06</c:v>
                </c:pt>
                <c:pt idx="6">
                  <c:v>7.0000000000000007E-2</c:v>
                </c:pt>
                <c:pt idx="7">
                  <c:v>0.08</c:v>
                </c:pt>
                <c:pt idx="8">
                  <c:v>0.09</c:v>
                </c:pt>
                <c:pt idx="9">
                  <c:v>0.1</c:v>
                </c:pt>
                <c:pt idx="10">
                  <c:v>0.11</c:v>
                </c:pt>
                <c:pt idx="11">
                  <c:v>0.12</c:v>
                </c:pt>
                <c:pt idx="12">
                  <c:v>0.13</c:v>
                </c:pt>
                <c:pt idx="13">
                  <c:v>0.14000000000000001</c:v>
                </c:pt>
                <c:pt idx="14">
                  <c:v>0.15</c:v>
                </c:pt>
              </c:numCache>
            </c:numRef>
          </c:xVal>
          <c:yVal>
            <c:numRef>
              <c:f>Sheet1!$E$96:$E$110</c:f>
              <c:numCache>
                <c:formatCode>0.000</c:formatCode>
                <c:ptCount val="15"/>
                <c:pt idx="0">
                  <c:v>1.6389</c:v>
                </c:pt>
                <c:pt idx="1">
                  <c:v>0.32950000000000002</c:v>
                </c:pt>
                <c:pt idx="2">
                  <c:v>0.15659999999999999</c:v>
                </c:pt>
                <c:pt idx="3">
                  <c:v>0.1091</c:v>
                </c:pt>
                <c:pt idx="4">
                  <c:v>8.2699999999999996E-2</c:v>
                </c:pt>
                <c:pt idx="5">
                  <c:v>6.9800000000000001E-2</c:v>
                </c:pt>
                <c:pt idx="6">
                  <c:v>6.1400000000000003E-2</c:v>
                </c:pt>
                <c:pt idx="7">
                  <c:v>5.7299999999999997E-2</c:v>
                </c:pt>
                <c:pt idx="8">
                  <c:v>5.33E-2</c:v>
                </c:pt>
                <c:pt idx="9">
                  <c:v>5.2200000000000003E-2</c:v>
                </c:pt>
                <c:pt idx="10">
                  <c:v>5.1499999999999997E-2</c:v>
                </c:pt>
                <c:pt idx="11">
                  <c:v>4.8000000000000001E-2</c:v>
                </c:pt>
                <c:pt idx="12">
                  <c:v>4.7800000000000002E-2</c:v>
                </c:pt>
                <c:pt idx="13">
                  <c:v>4.53E-2</c:v>
                </c:pt>
                <c:pt idx="14">
                  <c:v>4.58E-2</c:v>
                </c:pt>
              </c:numCache>
            </c:numRef>
          </c:yVal>
          <c:smooth val="1"/>
          <c:extLst>
            <c:ext xmlns:c16="http://schemas.microsoft.com/office/drawing/2014/chart" uri="{C3380CC4-5D6E-409C-BE32-E72D297353CC}">
              <c16:uniqueId val="{00000002-4973-496D-BFA8-5A2644E1B6F8}"/>
            </c:ext>
          </c:extLst>
        </c:ser>
        <c:ser>
          <c:idx val="3"/>
          <c:order val="3"/>
          <c:tx>
            <c:v>4 Humans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Sheet1!$B$96:$B$110</c:f>
              <c:numCache>
                <c:formatCode>0.000</c:formatCode>
                <c:ptCount val="15"/>
                <c:pt idx="0">
                  <c:v>0.01</c:v>
                </c:pt>
                <c:pt idx="1">
                  <c:v>0.02</c:v>
                </c:pt>
                <c:pt idx="2">
                  <c:v>0.03</c:v>
                </c:pt>
                <c:pt idx="3">
                  <c:v>0.04</c:v>
                </c:pt>
                <c:pt idx="4">
                  <c:v>0.05</c:v>
                </c:pt>
                <c:pt idx="5">
                  <c:v>0.06</c:v>
                </c:pt>
                <c:pt idx="6">
                  <c:v>7.0000000000000007E-2</c:v>
                </c:pt>
                <c:pt idx="7">
                  <c:v>0.08</c:v>
                </c:pt>
                <c:pt idx="8">
                  <c:v>0.09</c:v>
                </c:pt>
                <c:pt idx="9">
                  <c:v>0.1</c:v>
                </c:pt>
                <c:pt idx="10">
                  <c:v>0.11</c:v>
                </c:pt>
                <c:pt idx="11">
                  <c:v>0.12</c:v>
                </c:pt>
                <c:pt idx="12">
                  <c:v>0.13</c:v>
                </c:pt>
                <c:pt idx="13">
                  <c:v>0.14000000000000001</c:v>
                </c:pt>
                <c:pt idx="14">
                  <c:v>0.15</c:v>
                </c:pt>
              </c:numCache>
            </c:numRef>
          </c:xVal>
          <c:yVal>
            <c:numRef>
              <c:f>Sheet1!$F$96:$F$110</c:f>
              <c:numCache>
                <c:formatCode>0.000</c:formatCode>
                <c:ptCount val="15"/>
                <c:pt idx="0">
                  <c:v>1.9870000000000001</c:v>
                </c:pt>
                <c:pt idx="1">
                  <c:v>0.4027</c:v>
                </c:pt>
                <c:pt idx="2">
                  <c:v>0.19439999999999999</c:v>
                </c:pt>
                <c:pt idx="3">
                  <c:v>0.13</c:v>
                </c:pt>
                <c:pt idx="4">
                  <c:v>0.10199999999999999</c:v>
                </c:pt>
                <c:pt idx="5">
                  <c:v>8.9399999999999993E-2</c:v>
                </c:pt>
                <c:pt idx="6">
                  <c:v>7.6600000000000001E-2</c:v>
                </c:pt>
                <c:pt idx="7">
                  <c:v>7.3400000000000007E-2</c:v>
                </c:pt>
                <c:pt idx="8">
                  <c:v>6.83E-2</c:v>
                </c:pt>
                <c:pt idx="9">
                  <c:v>6.6400000000000001E-2</c:v>
                </c:pt>
                <c:pt idx="10">
                  <c:v>6.2700000000000006E-2</c:v>
                </c:pt>
                <c:pt idx="11">
                  <c:v>6.1600000000000002E-2</c:v>
                </c:pt>
                <c:pt idx="12">
                  <c:v>6.0299999999999999E-2</c:v>
                </c:pt>
                <c:pt idx="13">
                  <c:v>5.8400000000000001E-2</c:v>
                </c:pt>
                <c:pt idx="14">
                  <c:v>5.7299999999999997E-2</c:v>
                </c:pt>
              </c:numCache>
            </c:numRef>
          </c:yVal>
          <c:smooth val="1"/>
          <c:extLst>
            <c:ext xmlns:c16="http://schemas.microsoft.com/office/drawing/2014/chart" uri="{C3380CC4-5D6E-409C-BE32-E72D297353CC}">
              <c16:uniqueId val="{00000003-4973-496D-BFA8-5A2644E1B6F8}"/>
            </c:ext>
          </c:extLst>
        </c:ser>
        <c:ser>
          <c:idx val="4"/>
          <c:order val="4"/>
          <c:tx>
            <c:v>5 Humans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Sheet1!$B$96:$B$110</c:f>
              <c:numCache>
                <c:formatCode>0.000</c:formatCode>
                <c:ptCount val="15"/>
                <c:pt idx="0">
                  <c:v>0.01</c:v>
                </c:pt>
                <c:pt idx="1">
                  <c:v>0.02</c:v>
                </c:pt>
                <c:pt idx="2">
                  <c:v>0.03</c:v>
                </c:pt>
                <c:pt idx="3">
                  <c:v>0.04</c:v>
                </c:pt>
                <c:pt idx="4">
                  <c:v>0.05</c:v>
                </c:pt>
                <c:pt idx="5">
                  <c:v>0.06</c:v>
                </c:pt>
                <c:pt idx="6">
                  <c:v>7.0000000000000007E-2</c:v>
                </c:pt>
                <c:pt idx="7">
                  <c:v>0.08</c:v>
                </c:pt>
                <c:pt idx="8">
                  <c:v>0.09</c:v>
                </c:pt>
                <c:pt idx="9">
                  <c:v>0.1</c:v>
                </c:pt>
                <c:pt idx="10">
                  <c:v>0.11</c:v>
                </c:pt>
                <c:pt idx="11">
                  <c:v>0.12</c:v>
                </c:pt>
                <c:pt idx="12">
                  <c:v>0.13</c:v>
                </c:pt>
                <c:pt idx="13">
                  <c:v>0.14000000000000001</c:v>
                </c:pt>
                <c:pt idx="14">
                  <c:v>0.15</c:v>
                </c:pt>
              </c:numCache>
            </c:numRef>
          </c:xVal>
          <c:yVal>
            <c:numRef>
              <c:f>Sheet1!$G$96:$G$110</c:f>
              <c:numCache>
                <c:formatCode>0.000</c:formatCode>
                <c:ptCount val="15"/>
                <c:pt idx="0">
                  <c:v>2.2745000000000002</c:v>
                </c:pt>
                <c:pt idx="1">
                  <c:v>0.4839</c:v>
                </c:pt>
                <c:pt idx="2">
                  <c:v>0.23130000000000001</c:v>
                </c:pt>
                <c:pt idx="3">
                  <c:v>0.152</c:v>
                </c:pt>
                <c:pt idx="4">
                  <c:v>0.1206</c:v>
                </c:pt>
                <c:pt idx="5">
                  <c:v>0.1014</c:v>
                </c:pt>
                <c:pt idx="6">
                  <c:v>9.2499999999999999E-2</c:v>
                </c:pt>
                <c:pt idx="7">
                  <c:v>8.77E-2</c:v>
                </c:pt>
                <c:pt idx="8">
                  <c:v>8.2299999999999998E-2</c:v>
                </c:pt>
                <c:pt idx="9">
                  <c:v>7.8899999999999998E-2</c:v>
                </c:pt>
                <c:pt idx="10">
                  <c:v>7.4499999999999997E-2</c:v>
                </c:pt>
                <c:pt idx="11">
                  <c:v>7.4099999999999999E-2</c:v>
                </c:pt>
                <c:pt idx="12">
                  <c:v>7.1099999999999997E-2</c:v>
                </c:pt>
                <c:pt idx="13">
                  <c:v>6.8599999999999994E-2</c:v>
                </c:pt>
                <c:pt idx="14">
                  <c:v>6.8000000000000005E-2</c:v>
                </c:pt>
              </c:numCache>
            </c:numRef>
          </c:yVal>
          <c:smooth val="1"/>
          <c:extLst>
            <c:ext xmlns:c16="http://schemas.microsoft.com/office/drawing/2014/chart" uri="{C3380CC4-5D6E-409C-BE32-E72D297353CC}">
              <c16:uniqueId val="{00000004-4973-496D-BFA8-5A2644E1B6F8}"/>
            </c:ext>
          </c:extLst>
        </c:ser>
        <c:dLbls>
          <c:showLegendKey val="0"/>
          <c:showVal val="0"/>
          <c:showCatName val="0"/>
          <c:showSerName val="0"/>
          <c:showPercent val="0"/>
          <c:showBubbleSize val="0"/>
        </c:dLbls>
        <c:axId val="299210344"/>
        <c:axId val="299211328"/>
      </c:scatterChart>
      <c:valAx>
        <c:axId val="299210344"/>
        <c:scaling>
          <c:orientation val="minMax"/>
          <c:max val="0.15000000000000002"/>
          <c:min val="1.0000000000000002E-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sz="1400" b="1" i="0" baseline="0">
                    <a:solidFill>
                      <a:sysClr val="windowText" lastClr="000000"/>
                    </a:solidFill>
                    <a:effectLst/>
                    <a:latin typeface="Times New Roman" panose="02020603050405020304" pitchFamily="18" charset="0"/>
                    <a:cs typeface="Times New Roman" panose="02020603050405020304" pitchFamily="18" charset="0"/>
                  </a:rPr>
                  <a:t>Grid Size (m)</a:t>
                </a:r>
                <a:endParaRPr lang="en-US" sz="1400" b="1">
                  <a:solidFill>
                    <a:sysClr val="windowText" lastClr="000000"/>
                  </a:solidFill>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299211328"/>
        <c:crosses val="autoZero"/>
        <c:crossBetween val="midCat"/>
      </c:valAx>
      <c:valAx>
        <c:axId val="29921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sz="1400" b="1" i="0" baseline="0">
                    <a:solidFill>
                      <a:sysClr val="windowText" lastClr="000000"/>
                    </a:solidFill>
                    <a:effectLst/>
                    <a:latin typeface="Times New Roman" panose="02020603050405020304" pitchFamily="18" charset="0"/>
                    <a:cs typeface="Times New Roman" panose="02020603050405020304" pitchFamily="18" charset="0"/>
                  </a:rPr>
                  <a:t>Computational Time (seconds)</a:t>
                </a:r>
                <a:endParaRPr lang="en-US" sz="1400" b="1">
                  <a:solidFill>
                    <a:sysClr val="windowText" lastClr="000000"/>
                  </a:solidFill>
                  <a:effectLst/>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2992103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v>1 Human</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Sheet1!$B$100:$B$110</c:f>
              <c:numCache>
                <c:formatCode>0.000</c:formatCode>
                <c:ptCount val="11"/>
                <c:pt idx="0">
                  <c:v>0.05</c:v>
                </c:pt>
                <c:pt idx="1">
                  <c:v>0.06</c:v>
                </c:pt>
                <c:pt idx="2">
                  <c:v>7.0000000000000007E-2</c:v>
                </c:pt>
                <c:pt idx="3">
                  <c:v>0.08</c:v>
                </c:pt>
                <c:pt idx="4">
                  <c:v>0.09</c:v>
                </c:pt>
                <c:pt idx="5">
                  <c:v>0.1</c:v>
                </c:pt>
                <c:pt idx="6">
                  <c:v>0.11</c:v>
                </c:pt>
                <c:pt idx="7">
                  <c:v>0.12</c:v>
                </c:pt>
                <c:pt idx="8">
                  <c:v>0.13</c:v>
                </c:pt>
                <c:pt idx="9">
                  <c:v>0.14000000000000001</c:v>
                </c:pt>
                <c:pt idx="10">
                  <c:v>0.15</c:v>
                </c:pt>
              </c:numCache>
            </c:numRef>
          </c:xVal>
          <c:yVal>
            <c:numRef>
              <c:f>Sheet1!$C$100:$C$110</c:f>
              <c:numCache>
                <c:formatCode>0.000</c:formatCode>
                <c:ptCount val="11"/>
                <c:pt idx="0">
                  <c:v>4.3400000000000001E-2</c:v>
                </c:pt>
                <c:pt idx="1">
                  <c:v>3.61E-2</c:v>
                </c:pt>
                <c:pt idx="2">
                  <c:v>3.0300000000000001E-2</c:v>
                </c:pt>
                <c:pt idx="3">
                  <c:v>2.81E-2</c:v>
                </c:pt>
                <c:pt idx="4">
                  <c:v>2.58E-2</c:v>
                </c:pt>
                <c:pt idx="5">
                  <c:v>2.3800000000000002E-2</c:v>
                </c:pt>
                <c:pt idx="6">
                  <c:v>2.3699999999999999E-2</c:v>
                </c:pt>
                <c:pt idx="7">
                  <c:v>2.3099999999999999E-2</c:v>
                </c:pt>
                <c:pt idx="8">
                  <c:v>2.3E-2</c:v>
                </c:pt>
                <c:pt idx="9">
                  <c:v>2.1899999999999999E-2</c:v>
                </c:pt>
                <c:pt idx="10">
                  <c:v>2.1700000000000001E-2</c:v>
                </c:pt>
              </c:numCache>
            </c:numRef>
          </c:yVal>
          <c:smooth val="1"/>
          <c:extLst>
            <c:ext xmlns:c16="http://schemas.microsoft.com/office/drawing/2014/chart" uri="{C3380CC4-5D6E-409C-BE32-E72D297353CC}">
              <c16:uniqueId val="{00000000-41E8-4941-97A8-2F37F2B4AB58}"/>
            </c:ext>
          </c:extLst>
        </c:ser>
        <c:ser>
          <c:idx val="1"/>
          <c:order val="1"/>
          <c:tx>
            <c:v>2 Humans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Sheet1!$B$100:$B$110</c:f>
              <c:numCache>
                <c:formatCode>0.000</c:formatCode>
                <c:ptCount val="11"/>
                <c:pt idx="0">
                  <c:v>0.05</c:v>
                </c:pt>
                <c:pt idx="1">
                  <c:v>0.06</c:v>
                </c:pt>
                <c:pt idx="2">
                  <c:v>7.0000000000000007E-2</c:v>
                </c:pt>
                <c:pt idx="3">
                  <c:v>0.08</c:v>
                </c:pt>
                <c:pt idx="4">
                  <c:v>0.09</c:v>
                </c:pt>
                <c:pt idx="5">
                  <c:v>0.1</c:v>
                </c:pt>
                <c:pt idx="6">
                  <c:v>0.11</c:v>
                </c:pt>
                <c:pt idx="7">
                  <c:v>0.12</c:v>
                </c:pt>
                <c:pt idx="8">
                  <c:v>0.13</c:v>
                </c:pt>
                <c:pt idx="9">
                  <c:v>0.14000000000000001</c:v>
                </c:pt>
                <c:pt idx="10">
                  <c:v>0.15</c:v>
                </c:pt>
              </c:numCache>
            </c:numRef>
          </c:xVal>
          <c:yVal>
            <c:numRef>
              <c:f>Sheet1!$D$100:$D$110</c:f>
              <c:numCache>
                <c:formatCode>0.000</c:formatCode>
                <c:ptCount val="11"/>
                <c:pt idx="0">
                  <c:v>6.1699999999999998E-2</c:v>
                </c:pt>
                <c:pt idx="1">
                  <c:v>5.2499999999999998E-2</c:v>
                </c:pt>
                <c:pt idx="2">
                  <c:v>4.8399999999999999E-2</c:v>
                </c:pt>
                <c:pt idx="3">
                  <c:v>4.36E-2</c:v>
                </c:pt>
                <c:pt idx="4">
                  <c:v>4.0300000000000002E-2</c:v>
                </c:pt>
                <c:pt idx="5">
                  <c:v>3.9399999999999998E-2</c:v>
                </c:pt>
                <c:pt idx="6">
                  <c:v>3.7499999999999999E-2</c:v>
                </c:pt>
                <c:pt idx="7">
                  <c:v>3.5900000000000001E-2</c:v>
                </c:pt>
                <c:pt idx="8">
                  <c:v>3.61E-2</c:v>
                </c:pt>
                <c:pt idx="9">
                  <c:v>3.3099999999999997E-2</c:v>
                </c:pt>
                <c:pt idx="10">
                  <c:v>3.4200000000000001E-2</c:v>
                </c:pt>
              </c:numCache>
            </c:numRef>
          </c:yVal>
          <c:smooth val="1"/>
          <c:extLst>
            <c:ext xmlns:c16="http://schemas.microsoft.com/office/drawing/2014/chart" uri="{C3380CC4-5D6E-409C-BE32-E72D297353CC}">
              <c16:uniqueId val="{00000001-41E8-4941-97A8-2F37F2B4AB58}"/>
            </c:ext>
          </c:extLst>
        </c:ser>
        <c:ser>
          <c:idx val="2"/>
          <c:order val="2"/>
          <c:tx>
            <c:v>3 Humans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Sheet1!$B$100:$B$110</c:f>
              <c:numCache>
                <c:formatCode>0.000</c:formatCode>
                <c:ptCount val="11"/>
                <c:pt idx="0">
                  <c:v>0.05</c:v>
                </c:pt>
                <c:pt idx="1">
                  <c:v>0.06</c:v>
                </c:pt>
                <c:pt idx="2">
                  <c:v>7.0000000000000007E-2</c:v>
                </c:pt>
                <c:pt idx="3">
                  <c:v>0.08</c:v>
                </c:pt>
                <c:pt idx="4">
                  <c:v>0.09</c:v>
                </c:pt>
                <c:pt idx="5">
                  <c:v>0.1</c:v>
                </c:pt>
                <c:pt idx="6">
                  <c:v>0.11</c:v>
                </c:pt>
                <c:pt idx="7">
                  <c:v>0.12</c:v>
                </c:pt>
                <c:pt idx="8">
                  <c:v>0.13</c:v>
                </c:pt>
                <c:pt idx="9">
                  <c:v>0.14000000000000001</c:v>
                </c:pt>
                <c:pt idx="10">
                  <c:v>0.15</c:v>
                </c:pt>
              </c:numCache>
            </c:numRef>
          </c:xVal>
          <c:yVal>
            <c:numRef>
              <c:f>Sheet1!$E$100:$E$110</c:f>
              <c:numCache>
                <c:formatCode>0.000</c:formatCode>
                <c:ptCount val="11"/>
                <c:pt idx="0">
                  <c:v>8.2699999999999996E-2</c:v>
                </c:pt>
                <c:pt idx="1">
                  <c:v>6.9800000000000001E-2</c:v>
                </c:pt>
                <c:pt idx="2">
                  <c:v>6.1400000000000003E-2</c:v>
                </c:pt>
                <c:pt idx="3">
                  <c:v>5.7299999999999997E-2</c:v>
                </c:pt>
                <c:pt idx="4">
                  <c:v>5.33E-2</c:v>
                </c:pt>
                <c:pt idx="5">
                  <c:v>5.2200000000000003E-2</c:v>
                </c:pt>
                <c:pt idx="6">
                  <c:v>5.1499999999999997E-2</c:v>
                </c:pt>
                <c:pt idx="7">
                  <c:v>4.8000000000000001E-2</c:v>
                </c:pt>
                <c:pt idx="8">
                  <c:v>4.7800000000000002E-2</c:v>
                </c:pt>
                <c:pt idx="9">
                  <c:v>4.53E-2</c:v>
                </c:pt>
                <c:pt idx="10">
                  <c:v>4.58E-2</c:v>
                </c:pt>
              </c:numCache>
            </c:numRef>
          </c:yVal>
          <c:smooth val="1"/>
          <c:extLst>
            <c:ext xmlns:c16="http://schemas.microsoft.com/office/drawing/2014/chart" uri="{C3380CC4-5D6E-409C-BE32-E72D297353CC}">
              <c16:uniqueId val="{00000002-41E8-4941-97A8-2F37F2B4AB58}"/>
            </c:ext>
          </c:extLst>
        </c:ser>
        <c:ser>
          <c:idx val="3"/>
          <c:order val="3"/>
          <c:tx>
            <c:v>4 Humans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Sheet1!$B$100:$B$110</c:f>
              <c:numCache>
                <c:formatCode>0.000</c:formatCode>
                <c:ptCount val="11"/>
                <c:pt idx="0">
                  <c:v>0.05</c:v>
                </c:pt>
                <c:pt idx="1">
                  <c:v>0.06</c:v>
                </c:pt>
                <c:pt idx="2">
                  <c:v>7.0000000000000007E-2</c:v>
                </c:pt>
                <c:pt idx="3">
                  <c:v>0.08</c:v>
                </c:pt>
                <c:pt idx="4">
                  <c:v>0.09</c:v>
                </c:pt>
                <c:pt idx="5">
                  <c:v>0.1</c:v>
                </c:pt>
                <c:pt idx="6">
                  <c:v>0.11</c:v>
                </c:pt>
                <c:pt idx="7">
                  <c:v>0.12</c:v>
                </c:pt>
                <c:pt idx="8">
                  <c:v>0.13</c:v>
                </c:pt>
                <c:pt idx="9">
                  <c:v>0.14000000000000001</c:v>
                </c:pt>
                <c:pt idx="10">
                  <c:v>0.15</c:v>
                </c:pt>
              </c:numCache>
            </c:numRef>
          </c:xVal>
          <c:yVal>
            <c:numRef>
              <c:f>Sheet1!$F$100:$F$110</c:f>
              <c:numCache>
                <c:formatCode>0.000</c:formatCode>
                <c:ptCount val="11"/>
                <c:pt idx="0">
                  <c:v>0.10199999999999999</c:v>
                </c:pt>
                <c:pt idx="1">
                  <c:v>8.9399999999999993E-2</c:v>
                </c:pt>
                <c:pt idx="2">
                  <c:v>7.6600000000000001E-2</c:v>
                </c:pt>
                <c:pt idx="3">
                  <c:v>7.3400000000000007E-2</c:v>
                </c:pt>
                <c:pt idx="4">
                  <c:v>6.83E-2</c:v>
                </c:pt>
                <c:pt idx="5">
                  <c:v>6.6400000000000001E-2</c:v>
                </c:pt>
                <c:pt idx="6">
                  <c:v>6.2700000000000006E-2</c:v>
                </c:pt>
                <c:pt idx="7">
                  <c:v>6.1600000000000002E-2</c:v>
                </c:pt>
                <c:pt idx="8">
                  <c:v>6.0299999999999999E-2</c:v>
                </c:pt>
                <c:pt idx="9">
                  <c:v>5.8400000000000001E-2</c:v>
                </c:pt>
                <c:pt idx="10">
                  <c:v>5.7299999999999997E-2</c:v>
                </c:pt>
              </c:numCache>
            </c:numRef>
          </c:yVal>
          <c:smooth val="1"/>
          <c:extLst>
            <c:ext xmlns:c16="http://schemas.microsoft.com/office/drawing/2014/chart" uri="{C3380CC4-5D6E-409C-BE32-E72D297353CC}">
              <c16:uniqueId val="{00000003-41E8-4941-97A8-2F37F2B4AB58}"/>
            </c:ext>
          </c:extLst>
        </c:ser>
        <c:ser>
          <c:idx val="4"/>
          <c:order val="4"/>
          <c:tx>
            <c:v>5 Humans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Sheet1!$B$100:$B$110</c:f>
              <c:numCache>
                <c:formatCode>0.000</c:formatCode>
                <c:ptCount val="11"/>
                <c:pt idx="0">
                  <c:v>0.05</c:v>
                </c:pt>
                <c:pt idx="1">
                  <c:v>0.06</c:v>
                </c:pt>
                <c:pt idx="2">
                  <c:v>7.0000000000000007E-2</c:v>
                </c:pt>
                <c:pt idx="3">
                  <c:v>0.08</c:v>
                </c:pt>
                <c:pt idx="4">
                  <c:v>0.09</c:v>
                </c:pt>
                <c:pt idx="5">
                  <c:v>0.1</c:v>
                </c:pt>
                <c:pt idx="6">
                  <c:v>0.11</c:v>
                </c:pt>
                <c:pt idx="7">
                  <c:v>0.12</c:v>
                </c:pt>
                <c:pt idx="8">
                  <c:v>0.13</c:v>
                </c:pt>
                <c:pt idx="9">
                  <c:v>0.14000000000000001</c:v>
                </c:pt>
                <c:pt idx="10">
                  <c:v>0.15</c:v>
                </c:pt>
              </c:numCache>
            </c:numRef>
          </c:xVal>
          <c:yVal>
            <c:numRef>
              <c:f>Sheet1!$G$100:$G$110</c:f>
              <c:numCache>
                <c:formatCode>0.000</c:formatCode>
                <c:ptCount val="11"/>
                <c:pt idx="0">
                  <c:v>0.1206</c:v>
                </c:pt>
                <c:pt idx="1">
                  <c:v>0.1014</c:v>
                </c:pt>
                <c:pt idx="2">
                  <c:v>9.2499999999999999E-2</c:v>
                </c:pt>
                <c:pt idx="3">
                  <c:v>8.77E-2</c:v>
                </c:pt>
                <c:pt idx="4">
                  <c:v>8.2299999999999998E-2</c:v>
                </c:pt>
                <c:pt idx="5">
                  <c:v>7.8899999999999998E-2</c:v>
                </c:pt>
                <c:pt idx="6">
                  <c:v>7.4499999999999997E-2</c:v>
                </c:pt>
                <c:pt idx="7">
                  <c:v>7.4099999999999999E-2</c:v>
                </c:pt>
                <c:pt idx="8">
                  <c:v>7.1099999999999997E-2</c:v>
                </c:pt>
                <c:pt idx="9">
                  <c:v>6.8599999999999994E-2</c:v>
                </c:pt>
                <c:pt idx="10">
                  <c:v>6.8000000000000005E-2</c:v>
                </c:pt>
              </c:numCache>
            </c:numRef>
          </c:yVal>
          <c:smooth val="1"/>
          <c:extLst>
            <c:ext xmlns:c16="http://schemas.microsoft.com/office/drawing/2014/chart" uri="{C3380CC4-5D6E-409C-BE32-E72D297353CC}">
              <c16:uniqueId val="{00000004-41E8-4941-97A8-2F37F2B4AB58}"/>
            </c:ext>
          </c:extLst>
        </c:ser>
        <c:dLbls>
          <c:showLegendKey val="0"/>
          <c:showVal val="0"/>
          <c:showCatName val="0"/>
          <c:showSerName val="0"/>
          <c:showPercent val="0"/>
          <c:showBubbleSize val="0"/>
        </c:dLbls>
        <c:axId val="299210344"/>
        <c:axId val="299211328"/>
      </c:scatterChart>
      <c:valAx>
        <c:axId val="299210344"/>
        <c:scaling>
          <c:orientation val="minMax"/>
          <c:max val="0.15000000000000002"/>
          <c:min val="5.000000000000001E-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i="0" baseline="0">
                    <a:solidFill>
                      <a:sysClr val="windowText" lastClr="000000"/>
                    </a:solidFill>
                    <a:effectLst/>
                    <a:latin typeface="Times New Roman" panose="02020603050405020304" pitchFamily="18" charset="0"/>
                    <a:cs typeface="Times New Roman" panose="02020603050405020304" pitchFamily="18" charset="0"/>
                  </a:rPr>
                  <a:t>Grid Size (m)</a:t>
                </a:r>
                <a:endParaRPr lang="en-US" sz="1400" b="1">
                  <a:solidFill>
                    <a:sysClr val="windowText" lastClr="000000"/>
                  </a:solidFill>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299211328"/>
        <c:crosses val="autoZero"/>
        <c:crossBetween val="midCat"/>
      </c:valAx>
      <c:valAx>
        <c:axId val="29921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i="0" baseline="0">
                    <a:solidFill>
                      <a:sysClr val="windowText" lastClr="000000"/>
                    </a:solidFill>
                    <a:effectLst/>
                    <a:latin typeface="Times New Roman" panose="02020603050405020304" pitchFamily="18" charset="0"/>
                    <a:cs typeface="Times New Roman" panose="02020603050405020304" pitchFamily="18" charset="0"/>
                  </a:rPr>
                  <a:t>Computational Time (seconds)</a:t>
                </a:r>
                <a:endParaRPr lang="en-US" sz="1400" b="1">
                  <a:solidFill>
                    <a:sysClr val="windowText" lastClr="000000"/>
                  </a:solidFill>
                  <a:effectLst/>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2992103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0.38869</cdr:x>
      <cdr:y>0.60274</cdr:y>
    </cdr:from>
    <cdr:to>
      <cdr:x>0.95828</cdr:x>
      <cdr:y>0.87303</cdr:y>
    </cdr:to>
    <cdr:sp macro="" textlink="">
      <cdr:nvSpPr>
        <cdr:cNvPr id="2" name="Oval 1">
          <a:extLst xmlns:a="http://schemas.openxmlformats.org/drawingml/2006/main">
            <a:ext uri="{FF2B5EF4-FFF2-40B4-BE49-F238E27FC236}">
              <a16:creationId xmlns:a16="http://schemas.microsoft.com/office/drawing/2014/main" id="{44252F8C-11CF-4E4D-8414-DB8C4CE9F445}"/>
            </a:ext>
          </a:extLst>
        </cdr:cNvPr>
        <cdr:cNvSpPr/>
      </cdr:nvSpPr>
      <cdr:spPr>
        <a:xfrm xmlns:a="http://schemas.openxmlformats.org/drawingml/2006/main">
          <a:off x="2050181" y="1653858"/>
          <a:ext cx="3004419" cy="741680"/>
        </a:xfrm>
        <a:prstGeom xmlns:a="http://schemas.openxmlformats.org/drawingml/2006/main" prst="ellipse">
          <a:avLst/>
        </a:prstGeom>
        <a:noFill xmlns:a="http://schemas.openxmlformats.org/drawingml/2006/main"/>
        <a:ln xmlns:a="http://schemas.openxmlformats.org/drawingml/2006/main" w="28575">
          <a:solidFill>
            <a:schemeClr val="tx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0.67348</cdr:x>
      <cdr:y>0.87303</cdr:y>
    </cdr:from>
    <cdr:to>
      <cdr:x>0.67518</cdr:x>
      <cdr:y>1</cdr:y>
    </cdr:to>
    <cdr:cxnSp macro="">
      <cdr:nvCxnSpPr>
        <cdr:cNvPr id="4" name="Straight Arrow Connector 3">
          <a:extLst xmlns:a="http://schemas.openxmlformats.org/drawingml/2006/main">
            <a:ext uri="{FF2B5EF4-FFF2-40B4-BE49-F238E27FC236}">
              <a16:creationId xmlns:a16="http://schemas.microsoft.com/office/drawing/2014/main" id="{B60FD1F4-B894-48A4-94F5-F2262CF85955}"/>
            </a:ext>
          </a:extLst>
        </cdr:cNvPr>
        <cdr:cNvCxnSpPr>
          <a:stCxn xmlns:a="http://schemas.openxmlformats.org/drawingml/2006/main" id="2" idx="4"/>
        </cdr:cNvCxnSpPr>
      </cdr:nvCxnSpPr>
      <cdr:spPr>
        <a:xfrm xmlns:a="http://schemas.openxmlformats.org/drawingml/2006/main">
          <a:off x="3552391" y="2395538"/>
          <a:ext cx="8958" cy="348382"/>
        </a:xfrm>
        <a:prstGeom xmlns:a="http://schemas.openxmlformats.org/drawingml/2006/main" prst="straightConnector1">
          <a:avLst/>
        </a:prstGeom>
        <a:ln xmlns:a="http://schemas.openxmlformats.org/drawingml/2006/main">
          <a:tailEnd type="triangle"/>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ECFC1-D9D2-41F4-A84C-C89A9798C405}" type="datetimeFigureOut">
              <a:rPr lang="en-US" smtClean="0"/>
              <a:t>6/9/2020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0F78D-D767-4E32-BCBD-B5B5D51D2AEE}" type="slidenum">
              <a:rPr lang="en-US" smtClean="0"/>
              <a:t>‹#›</a:t>
            </a:fld>
            <a:endParaRPr lang="en-US"/>
          </a:p>
        </p:txBody>
      </p:sp>
    </p:spTree>
    <p:extLst>
      <p:ext uri="{BB962C8B-B14F-4D97-AF65-F5344CB8AC3E}">
        <p14:creationId xmlns:p14="http://schemas.microsoft.com/office/powerpoint/2010/main" val="205734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a:solidFill>
                  <a:schemeClr val="tx1"/>
                </a:solidFill>
                <a:effectLst/>
                <a:latin typeface="+mn-lt"/>
                <a:ea typeface="+mn-ea"/>
                <a:cs typeface="+mn-cs"/>
              </a:rPr>
              <a:t>This work is in contribution to a collaborative effort to develop better methodologies for human robot collaboration (HRC) in manufacturing. There are many benefits to human robot collaboration in that it is able to combine the strengths of humans and robots by putting them into collaborative teams. This allows for flexible yet highly precise and productive manufacturing techniques. There are many challenges that surface when implementing HRC, however. Ability for the robot to sense and react to dynamic environments, and safety of the humans are some of the chief challenges.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address these challenges, the work has been subdivided into four main research tasks that are: Perception (reliable obstacle detection and many-to-one collaborative sensing), Cognition (understand human action inside the </a:t>
            </a:r>
            <a:r>
              <a:rPr lang="en-US" sz="1200" kern="1200" dirty="0" err="1">
                <a:solidFill>
                  <a:schemeClr val="tx1"/>
                </a:solidFill>
                <a:effectLst/>
                <a:latin typeface="+mn-lt"/>
                <a:ea typeface="+mn-ea"/>
                <a:cs typeface="+mn-cs"/>
              </a:rPr>
              <a:t>workcell</a:t>
            </a:r>
            <a:r>
              <a:rPr lang="en-US" sz="1200" kern="1200" dirty="0">
                <a:solidFill>
                  <a:schemeClr val="tx1"/>
                </a:solidFill>
                <a:effectLst/>
                <a:latin typeface="+mn-lt"/>
                <a:ea typeface="+mn-ea"/>
                <a:cs typeface="+mn-cs"/>
              </a:rPr>
              <a:t>), Prediction (predict human motion with probabilistic uncertainty evaluation) and Action, which is the focus of research here at the univ of FL:</a:t>
            </a:r>
          </a:p>
          <a:p>
            <a:endParaRPr lang="en-US" sz="1200" kern="1200" dirty="0">
              <a:solidFill>
                <a:schemeClr val="tx1"/>
              </a:solidFill>
              <a:effectLst/>
              <a:latin typeface="+mn-lt"/>
              <a:ea typeface="+mn-ea"/>
              <a:cs typeface="+mn-cs"/>
            </a:endParaRPr>
          </a:p>
          <a:p>
            <a:pPr marL="969134" indent="-285744">
              <a:buFont typeface="Arial" panose="020B0604020202020204" pitchFamily="34" charset="0"/>
              <a:buChar char="•"/>
              <a:defRPr/>
            </a:pPr>
            <a:r>
              <a:rPr lang="en-US" sz="1200" dirty="0">
                <a:latin typeface="Arial" panose="020B0604020202020204" pitchFamily="34" charset="0"/>
                <a:cs typeface="Arial" panose="020B0604020202020204" pitchFamily="34" charset="0"/>
              </a:rPr>
              <a:t>Multilayer, modular control structures</a:t>
            </a:r>
          </a:p>
          <a:p>
            <a:pPr marL="969134" indent="-285744">
              <a:buFont typeface="Arial" panose="020B0604020202020204" pitchFamily="34" charset="0"/>
              <a:buChar char="•"/>
              <a:defRPr/>
            </a:pPr>
            <a:r>
              <a:rPr lang="en-US" sz="1200" dirty="0">
                <a:latin typeface="Arial" panose="020B0604020202020204" pitchFamily="34" charset="0"/>
                <a:cs typeface="Arial" panose="020B0604020202020204" pitchFamily="34" charset="0"/>
              </a:rPr>
              <a:t>Stable mode switching for flexibility in defining the ‘optimized’ robot response to a disturbance</a:t>
            </a:r>
          </a:p>
          <a:p>
            <a:pPr marL="969134" indent="-285744">
              <a:buFont typeface="Arial" panose="020B0604020202020204" pitchFamily="34" charset="0"/>
              <a:buChar char="•"/>
              <a:defRPr/>
            </a:pPr>
            <a:r>
              <a:rPr lang="en-US" sz="1200" dirty="0">
                <a:latin typeface="Arial" panose="020B0604020202020204" pitchFamily="34" charset="0"/>
                <a:cs typeface="Arial" panose="020B0604020202020204" pitchFamily="34" charset="0"/>
              </a:rPr>
              <a:t>Adaptability to unplanned interactions and disturbances within the workspace</a:t>
            </a:r>
            <a:endParaRPr lang="en-US" sz="1200" dirty="0"/>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goal of this work is to contribute to the robot the ability to look ahead at its trajectory and the predicted trajectories of other entities in its environment and predict any future collisions.</a:t>
            </a:r>
          </a:p>
          <a:p>
            <a:r>
              <a:rPr lang="en-US" sz="1200" kern="1200" dirty="0">
                <a:solidFill>
                  <a:schemeClr val="tx1"/>
                </a:solidFill>
                <a:effectLst/>
                <a:latin typeface="+mn-lt"/>
                <a:ea typeface="+mn-ea"/>
                <a:cs typeface="+mn-cs"/>
              </a:rPr>
              <a:t>This contribution is in the form of an algorithm that will function in tandem with other robot control algorithms designed for effective HRC.</a:t>
            </a:r>
            <a:endParaRPr lang="it-IT" dirty="0"/>
          </a:p>
        </p:txBody>
      </p:sp>
      <p:sp>
        <p:nvSpPr>
          <p:cNvPr id="4" name="Segnaposto numero diapositiva 3"/>
          <p:cNvSpPr>
            <a:spLocks noGrp="1"/>
          </p:cNvSpPr>
          <p:nvPr>
            <p:ph type="sldNum" sz="quarter" idx="5"/>
          </p:nvPr>
        </p:nvSpPr>
        <p:spPr/>
        <p:txBody>
          <a:bodyPr/>
          <a:lstStyle/>
          <a:p>
            <a:fld id="{3624DC8D-BEC2-D34A-81E1-6AC3BD4AB132}" type="slidenum">
              <a:rPr lang="en-US" smtClean="0"/>
              <a:t>2</a:t>
            </a:fld>
            <a:endParaRPr lang="en-US" dirty="0"/>
          </a:p>
        </p:txBody>
      </p:sp>
    </p:spTree>
    <p:extLst>
      <p:ext uri="{BB962C8B-B14F-4D97-AF65-F5344CB8AC3E}">
        <p14:creationId xmlns:p14="http://schemas.microsoft.com/office/powerpoint/2010/main" val="2866158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dirty="0"/>
              <a:t>The mesh of the Coons patch (determining the density of points) is selected based on the grid size on which the objects are modeled</a:t>
            </a:r>
          </a:p>
          <a:p>
            <a:pPr marL="171450" indent="-171450" algn="l">
              <a:buFontTx/>
              <a:buChar char="-"/>
            </a:pPr>
            <a:r>
              <a:rPr lang="en-US" dirty="0"/>
              <a:t>Since many patches are required to create a surface, this mesh is to be selected carefully as it drastically alters the computational time</a:t>
            </a:r>
          </a:p>
          <a:p>
            <a:pPr marL="171450" indent="-171450" algn="l">
              <a:buFontTx/>
              <a:buChar char="-"/>
            </a:pPr>
            <a:r>
              <a:rPr lang="en-US" dirty="0"/>
              <a:t>The original grid size of the discretized grid used for comparison of the modeled swept volumes is leveraged to make this decision</a:t>
            </a:r>
          </a:p>
          <a:p>
            <a:pPr marL="171450" indent="-171450" algn="l">
              <a:buFontTx/>
              <a:buChar char="-"/>
            </a:pPr>
            <a:r>
              <a:rPr lang="en-US" dirty="0"/>
              <a:t>It is desirable to at the mesh of the Patch defines points at a spacing slightly higher than the grid size so that when the points are converted back to the standard grid, a near one to one mapping occurs</a:t>
            </a:r>
          </a:p>
          <a:p>
            <a:pPr marL="171450" indent="-171450" algn="l">
              <a:buFontTx/>
              <a:buChar char="-"/>
            </a:pPr>
            <a:r>
              <a:rPr lang="en-US" dirty="0"/>
              <a:t>Furthermore, it is necessary that the Patch has a higher point density than the discretized grid so that it is ensured that no points in the discrete grid that fall within the patch are left unoccupied</a:t>
            </a:r>
          </a:p>
          <a:p>
            <a:pPr marL="171450" indent="-171450" algn="l">
              <a:buFontTx/>
              <a:buChar char="-"/>
            </a:pPr>
            <a:r>
              <a:rPr lang="en-US" dirty="0"/>
              <a:t>In other words, many to one mapping is safer and less likely to misrepresent the swept volume of the modeled object than one to many mapping</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i="1" dirty="0"/>
              <a:t>u </a:t>
            </a:r>
            <a:r>
              <a:rPr lang="en-US" dirty="0"/>
              <a:t>and </a:t>
            </a:r>
            <a:r>
              <a:rPr lang="en-US" i="1" dirty="0"/>
              <a:t>v </a:t>
            </a:r>
            <a:r>
              <a:rPr lang="en-US" dirty="0"/>
              <a:t>represents the number of points along the horizontal and vertical dimension of the patch respectively</a:t>
            </a:r>
          </a:p>
          <a:p>
            <a:pPr marL="171450" indent="-171450" algn="l">
              <a:buFontTx/>
              <a:buChar char="-"/>
            </a:pPr>
            <a:r>
              <a:rPr lang="en-US" dirty="0"/>
              <a:t>These parameters are selected uniquely for each set of X,Y,Z and time patches. </a:t>
            </a:r>
          </a:p>
          <a:p>
            <a:pPr marL="171450" indent="-171450" algn="l">
              <a:buFontTx/>
              <a:buChar char="-"/>
            </a:pPr>
            <a:r>
              <a:rPr lang="en-US" dirty="0"/>
              <a:t>This must be done </a:t>
            </a:r>
            <a:r>
              <a:rPr lang="en-US" sz="1200" kern="1200" dirty="0">
                <a:solidFill>
                  <a:schemeClr val="tx1"/>
                </a:solidFill>
                <a:effectLst/>
                <a:latin typeface="+mn-lt"/>
                <a:ea typeface="+mn-ea"/>
                <a:cs typeface="+mn-cs"/>
              </a:rPr>
              <a:t>because a small segment, like the head, should not have the same mesh as a large segment, like the torso</a:t>
            </a:r>
          </a:p>
          <a:p>
            <a:pPr marL="171450" indent="-171450" algn="l">
              <a:buFontTx/>
              <a:buChar char="-"/>
            </a:pPr>
            <a:r>
              <a:rPr lang="en-US" sz="1200" kern="1200" dirty="0">
                <a:solidFill>
                  <a:schemeClr val="tx1"/>
                </a:solidFill>
                <a:effectLst/>
                <a:latin typeface="+mn-lt"/>
                <a:ea typeface="+mn-ea"/>
                <a:cs typeface="+mn-cs"/>
              </a:rPr>
              <a:t>Also, if the arm happens to be moving fast, and sweeps out a larger volume in a given amount of time than the head does, the mesh should be adjusted accordingly</a:t>
            </a:r>
          </a:p>
          <a:p>
            <a:pPr marL="171450" indent="-171450" algn="l">
              <a:buFontTx/>
              <a:buChar char="-"/>
            </a:pPr>
            <a:r>
              <a:rPr lang="en-US" sz="1200" kern="1200" dirty="0">
                <a:solidFill>
                  <a:schemeClr val="tx1"/>
                </a:solidFill>
                <a:effectLst/>
                <a:latin typeface="+mn-lt"/>
                <a:ea typeface="+mn-ea"/>
                <a:cs typeface="+mn-cs"/>
              </a:rPr>
              <a:t>The u parameter is selected by evaluating the Euclidian norm between the boundary points of Curves 1 and 3. The larger of the two should be used to set the spacing</a:t>
            </a:r>
          </a:p>
          <a:p>
            <a:pPr marL="171450" indent="-171450" algn="l">
              <a:buFontTx/>
              <a:buChar char="-"/>
            </a:pPr>
            <a:r>
              <a:rPr lang="en-US" sz="1200" kern="1200" dirty="0">
                <a:solidFill>
                  <a:schemeClr val="tx1"/>
                </a:solidFill>
                <a:effectLst/>
                <a:latin typeface="+mn-lt"/>
                <a:ea typeface="+mn-ea"/>
                <a:cs typeface="+mn-cs"/>
              </a:rPr>
              <a:t>U is then defined as the length of the larger curve divided into sections that are ½ the size of the grid size. This value is then rounded up</a:t>
            </a:r>
          </a:p>
          <a:p>
            <a:pPr marL="171450" indent="-171450" algn="l">
              <a:buFontTx/>
              <a:buChar char="-"/>
            </a:pPr>
            <a:r>
              <a:rPr lang="en-US" sz="1200" kern="1200" dirty="0">
                <a:solidFill>
                  <a:schemeClr val="tx1"/>
                </a:solidFill>
                <a:effectLst/>
                <a:latin typeface="+mn-lt"/>
                <a:ea typeface="+mn-ea"/>
                <a:cs typeface="+mn-cs"/>
              </a:rPr>
              <a:t>The v parameter is selected by evaluating the Euclidian norm between the boundary points of Curves 2 and 4. The larger of the two should be used to set the spacing</a:t>
            </a:r>
          </a:p>
          <a:p>
            <a:pPr marL="171450" indent="-171450" algn="l">
              <a:buFontTx/>
              <a:buChar char="-"/>
            </a:pPr>
            <a:r>
              <a:rPr lang="en-US" sz="1200" kern="1200" dirty="0">
                <a:solidFill>
                  <a:schemeClr val="tx1"/>
                </a:solidFill>
                <a:effectLst/>
                <a:latin typeface="+mn-lt"/>
                <a:ea typeface="+mn-ea"/>
                <a:cs typeface="+mn-cs"/>
              </a:rPr>
              <a:t>v is then defined as the length of the larger curve divided into sections that are ½ the size of the grid size. This value is then rounded up</a:t>
            </a:r>
            <a:endParaRPr lang="en-US" dirty="0"/>
          </a:p>
          <a:p>
            <a:pPr marL="0" indent="0" algn="l">
              <a:buFontTx/>
              <a:buNone/>
            </a:pPr>
            <a:endParaRPr lang="en-US" dirty="0"/>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The boundary curves are fully defined by linearly interpolated </a:t>
            </a:r>
            <a:r>
              <a:rPr lang="en-US" i="1" dirty="0"/>
              <a:t>u </a:t>
            </a:r>
            <a:r>
              <a:rPr lang="en-US" dirty="0"/>
              <a:t>and </a:t>
            </a:r>
            <a:r>
              <a:rPr lang="en-US" i="1" dirty="0"/>
              <a:t>v </a:t>
            </a:r>
            <a:r>
              <a:rPr lang="en-US" dirty="0"/>
              <a:t>points between the two boundary points at either end of the boundary curve</a:t>
            </a:r>
          </a:p>
          <a:p>
            <a:pPr marL="171450" indent="-171450" algn="l">
              <a:buFontTx/>
              <a:buChar char="-"/>
            </a:pPr>
            <a:r>
              <a:rPr lang="en-US" dirty="0"/>
              <a:t>This linear interpolation is done on curves 1 and 3 for (u-2) points between the boundary points along the horizontal edges of the patch </a:t>
            </a:r>
          </a:p>
          <a:p>
            <a:pPr marL="171450" indent="-171450" algn="l">
              <a:buFontTx/>
              <a:buChar char="-"/>
            </a:pPr>
            <a:r>
              <a:rPr lang="en-US" dirty="0"/>
              <a:t>and on curves 2 and 4 for (v-2) points along the vertical edges of the patch</a:t>
            </a:r>
          </a:p>
          <a:p>
            <a:pPr marL="171450" indent="-171450" algn="l">
              <a:buFontTx/>
              <a:buChar char="-"/>
            </a:pPr>
            <a:r>
              <a:rPr lang="en-US" dirty="0"/>
              <a:t>For the time patch, since curves 2 and 4 each represent one time respectively, only linear interpolation is needed for curves 1 and 3</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Finally, using the discrete Coons patch equation, all interior points on each patch are defined</a:t>
            </a:r>
          </a:p>
          <a:p>
            <a:pPr marL="171450" indent="-171450">
              <a:buFontTx/>
              <a:buChar char="-"/>
            </a:pPr>
            <a:r>
              <a:rPr lang="en-US" dirty="0"/>
              <a:t>With the boundary curves for each patch fully defined in each dimension, the Coons patch equation is iterated for each interior point </a:t>
            </a:r>
          </a:p>
          <a:p>
            <a:pPr marL="171450" indent="-171450">
              <a:buFontTx/>
              <a:buChar char="-"/>
            </a:pPr>
            <a:r>
              <a:rPr lang="en-US" dirty="0"/>
              <a:t>to define it according to the horizontal and vertical values of each edge with respect to the distance between the evaluated point and the edges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well as the values of the four corners with respect to the distance between the evaluated point and the corners</a:t>
            </a:r>
          </a:p>
        </p:txBody>
      </p:sp>
      <p:sp>
        <p:nvSpPr>
          <p:cNvPr id="4" name="Slide Number Placeholder 3"/>
          <p:cNvSpPr>
            <a:spLocks noGrp="1"/>
          </p:cNvSpPr>
          <p:nvPr>
            <p:ph type="sldNum" sz="quarter" idx="5"/>
          </p:nvPr>
        </p:nvSpPr>
        <p:spPr/>
        <p:txBody>
          <a:bodyPr/>
          <a:lstStyle/>
          <a:p>
            <a:fld id="{E360F78D-D767-4E32-BCBD-B5B5D51D2AEE}" type="slidenum">
              <a:rPr lang="en-US" smtClean="0"/>
              <a:t>11</a:t>
            </a:fld>
            <a:endParaRPr lang="en-US"/>
          </a:p>
        </p:txBody>
      </p:sp>
    </p:spTree>
    <p:extLst>
      <p:ext uri="{BB962C8B-B14F-4D97-AF65-F5344CB8AC3E}">
        <p14:creationId xmlns:p14="http://schemas.microsoft.com/office/powerpoint/2010/main" val="401726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X, Y, Z and time dimension patches are created for the normal and orthogonal boundary curves</a:t>
            </a:r>
          </a:p>
          <a:p>
            <a:pPr marL="171450" indent="-171450" algn="l">
              <a:buFontTx/>
              <a:buChar char="-"/>
            </a:pPr>
            <a:r>
              <a:rPr lang="en-US" dirty="0"/>
              <a:t>The figures show the spatiotemporal data. In the figures, the color represents the time at which a point is occupied</a:t>
            </a:r>
          </a:p>
          <a:p>
            <a:pPr marL="171450" indent="-171450" algn="l">
              <a:buFontTx/>
              <a:buChar char="-"/>
            </a:pPr>
            <a:r>
              <a:rPr lang="en-US" dirty="0"/>
              <a:t>In the figures, the darker the color, the earlier the time at which that orientation was occupied</a:t>
            </a:r>
          </a:p>
          <a:p>
            <a:pPr marL="171450" indent="-171450" algn="l">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surfaces created from the normal and orthogonal boundary curves are overlaid to fully represent the motion</a:t>
            </a:r>
          </a:p>
          <a:p>
            <a:pPr marL="0" indent="0" algn="l">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algorithm is applied to both the human and the robot</a:t>
            </a:r>
          </a:p>
          <a:p>
            <a:pPr marL="0" indent="0" algn="l">
              <a:buFont typeface="Arial" panose="020B0604020202020204" pitchFamily="34" charset="0"/>
              <a:buNone/>
            </a:pPr>
            <a:r>
              <a:rPr lang="en-US" dirty="0"/>
              <a:t>- The algorithm is designed in a generally enough way that it can take an input of an arbitrarily shaped boundary curve at multiple instants in time and piece together the swept surface of the boundary curve</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Boundary conditions are still needed to close the surface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This approach works well for capturing the motion, but leaves gaps in the surface at the initial and final orientation</a:t>
            </a:r>
          </a:p>
          <a:p>
            <a:pPr marL="0" indent="0" algn="l">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E360F78D-D767-4E32-BCBD-B5B5D51D2AEE}" type="slidenum">
              <a:rPr lang="en-US" smtClean="0"/>
              <a:t>12</a:t>
            </a:fld>
            <a:endParaRPr lang="en-US"/>
          </a:p>
        </p:txBody>
      </p:sp>
    </p:spTree>
    <p:extLst>
      <p:ext uri="{BB962C8B-B14F-4D97-AF65-F5344CB8AC3E}">
        <p14:creationId xmlns:p14="http://schemas.microsoft.com/office/powerpoint/2010/main" val="4114746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Coons patch portion of the algorithm is reimplemented to wrap a surface around the initial and final conditions</a:t>
            </a:r>
          </a:p>
          <a:p>
            <a:pPr marL="171450" indent="-171450">
              <a:buFontTx/>
              <a:buChar char="-"/>
            </a:pPr>
            <a:r>
              <a:rPr lang="en-US" dirty="0"/>
              <a:t>While the same algorithm is used, this implementation of the algorithm takes a bit more thought as it must be determined which points connect to each other</a:t>
            </a:r>
          </a:p>
          <a:p>
            <a:pPr marL="171450" indent="-171450">
              <a:buFontTx/>
              <a:buChar char="-"/>
            </a:pPr>
            <a:r>
              <a:rPr lang="en-US" dirty="0"/>
              <a:t>For the initial and final conditions, the points defining the normal boundary curve are connected to the points defining the orthogonal boundary curve</a:t>
            </a:r>
          </a:p>
          <a:p>
            <a:pPr marL="171450" indent="-171450">
              <a:buFontTx/>
              <a:buChar char="-"/>
            </a:pPr>
            <a:endParaRPr lang="en-US" dirty="0"/>
          </a:p>
          <a:p>
            <a:pPr marL="0" indent="0" algn="l">
              <a:buFont typeface="Arial" panose="020B0604020202020204" pitchFamily="34" charset="0"/>
              <a:buNone/>
            </a:pPr>
            <a:r>
              <a:rPr lang="en-US" dirty="0"/>
              <a:t>The resulting surfaces are overlaid with the surfaces previously generated</a:t>
            </a:r>
          </a:p>
          <a:p>
            <a:pPr algn="l"/>
            <a:endParaRPr lang="en-US" dirty="0"/>
          </a:p>
          <a:p>
            <a:pPr marL="0" indent="0" algn="l">
              <a:buFont typeface="Arial" panose="020B0604020202020204" pitchFamily="34" charset="0"/>
              <a:buNone/>
            </a:pPr>
            <a:r>
              <a:rPr lang="en-US" dirty="0"/>
              <a:t>The surface is now closed, representing a swept volume</a:t>
            </a:r>
          </a:p>
          <a:p>
            <a:pPr algn="l"/>
            <a:endParaRPr lang="en-US" dirty="0"/>
          </a:p>
          <a:p>
            <a:pPr marL="0" indent="0" algn="l">
              <a:buFont typeface="Arial" panose="020B0604020202020204" pitchFamily="34" charset="0"/>
              <a:buNone/>
            </a:pPr>
            <a:r>
              <a:rPr lang="en-US" dirty="0"/>
              <a:t>These surfaces can finally be overlaid and compared for collision</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360F78D-D767-4E32-BCBD-B5B5D51D2AEE}" type="slidenum">
              <a:rPr lang="en-US" smtClean="0"/>
              <a:t>13</a:t>
            </a:fld>
            <a:endParaRPr lang="en-US"/>
          </a:p>
        </p:txBody>
      </p:sp>
    </p:spTree>
    <p:extLst>
      <p:ext uri="{BB962C8B-B14F-4D97-AF65-F5344CB8AC3E}">
        <p14:creationId xmlns:p14="http://schemas.microsoft.com/office/powerpoint/2010/main" val="3820798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dirty="0"/>
                  <a:t>Both surfaces are converted back to the standardized grid for direct comparison</a:t>
                </a:r>
              </a:p>
              <a:p>
                <a:pPr marL="171450" indent="-171450" algn="l">
                  <a:buFontTx/>
                  <a:buChar char="-"/>
                </a:pPr>
                <a:r>
                  <a:rPr lang="en-US" dirty="0"/>
                  <a:t>This is necessary as the patches for either volume are not defined in a standard system but at unique points in space and time according to the result of the linear interpolation and Coons patch equation</a:t>
                </a:r>
              </a:p>
              <a:p>
                <a:pPr marL="171450" indent="-171450" algn="l">
                  <a:buFontTx/>
                  <a:buChar char="-"/>
                </a:pPr>
                <a:r>
                  <a:rPr lang="en-US" dirty="0"/>
                  <a:t>By converting everything to a standardized grid, values between the two volumes that are close to each other before the collision will now exactly match each other</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Each spatial dimension (X,Y,Z) is cast into an array</a:t>
                </a:r>
              </a:p>
              <a:p>
                <a:pPr marL="171450" indent="-171450" algn="l">
                  <a:buFontTx/>
                  <a:buChar char="-"/>
                </a:pPr>
                <a:r>
                  <a:rPr lang="en-US" dirty="0"/>
                  <a:t>For the set of equations to the left, this sample calculation will be carried out for the X dimension, but applies to the Y, Z, and time dimension as well</a:t>
                </a:r>
              </a:p>
              <a:p>
                <a:pPr marL="171450" indent="-171450" algn="l">
                  <a:buFontTx/>
                  <a:buChar char="-"/>
                </a:pPr>
                <a:r>
                  <a:rPr lang="en-US" dirty="0"/>
                  <a:t>X is the array of X values in the patch formed by concatenating each row of the patch. Each patch is placed into this array</a:t>
                </a:r>
              </a:p>
              <a:p>
                <a:pPr marL="171450" indent="-171450" algn="l">
                  <a:buFontTx/>
                  <a:buChar char="-"/>
                </a:pPr>
                <a:r>
                  <a:rPr lang="en-US" dirty="0"/>
                  <a:t>The order of the placement is noted and reused for each other dimensions so that each set of X Y Z and time points can be matched up</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Taking advantage of the known grid spacing, an upper and lower bound for each point is defined</a:t>
                </a:r>
              </a:p>
              <a:p>
                <a:pPr marL="171450" indent="-171450" algn="l">
                  <a:buFontTx/>
                  <a:buChar char="-"/>
                </a:pPr>
                <a:r>
                  <a:rPr lang="en-US" sz="1200" kern="1200" dirty="0">
                    <a:solidFill>
                      <a:schemeClr val="tx1"/>
                    </a:solidFill>
                    <a:effectLst/>
                    <a:latin typeface="+mn-lt"/>
                    <a:ea typeface="+mn-ea"/>
                    <a:cs typeface="+mn-cs"/>
                  </a:rPr>
                  <a:t>The lower bound is set by subtracting from the actual value the remainder of the quotient of the actual value and the grid size </a:t>
                </a:r>
              </a:p>
              <a:p>
                <a:pPr marL="171450" indent="-171450" algn="l">
                  <a:buFontTx/>
                  <a:buChar char="-"/>
                </a:pPr>
                <a:r>
                  <a:rPr lang="en-US" sz="1200" kern="1200" dirty="0">
                    <a:solidFill>
                      <a:schemeClr val="tx1"/>
                    </a:solidFill>
                    <a:effectLst/>
                    <a:latin typeface="+mn-lt"/>
                    <a:ea typeface="+mn-ea"/>
                    <a:cs typeface="+mn-cs"/>
                  </a:rPr>
                  <a:t>The upper bound is simply found by adding the grid size to the lower bound </a:t>
                </a:r>
                <a:endParaRPr lang="en-US" dirty="0"/>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The point is then set equal to whatever bound it is closest to</a:t>
                </a:r>
              </a:p>
              <a:p>
                <a:pPr marL="0" indent="0" algn="l">
                  <a:buFont typeface="Arial" panose="020B0604020202020204" pitchFamily="34" charset="0"/>
                  <a:buNone/>
                </a:pPr>
                <a:r>
                  <a:rPr lang="en-US" dirty="0"/>
                  <a:t>- This is done in 2 steps:</a:t>
                </a:r>
              </a:p>
              <a:p>
                <a:pPr marL="0" indent="0" algn="l">
                  <a:buFont typeface="Arial" panose="020B0604020202020204" pitchFamily="34" charset="0"/>
                  <a:buNone/>
                </a:pPr>
                <a:r>
                  <a:rPr lang="en-US" sz="1200" kern="1200" dirty="0">
                    <a:solidFill>
                      <a:schemeClr val="tx1"/>
                    </a:solidFill>
                    <a:effectLst/>
                    <a:latin typeface="+mn-lt"/>
                    <a:ea typeface="+mn-ea"/>
                    <a:cs typeface="+mn-cs"/>
                  </a:rPr>
                  <a:t>- First, a binary array,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𝑋</m:t>
                        </m:r>
                      </m:e>
                      <m:sub>
                        <m:r>
                          <a:rPr lang="en-US" sz="1200" i="1" kern="1200">
                            <a:solidFill>
                              <a:schemeClr val="tx1"/>
                            </a:solidFill>
                            <a:effectLst/>
                            <a:latin typeface="Cambria Math" panose="02040503050406030204" pitchFamily="18" charset="0"/>
                            <a:ea typeface="+mn-ea"/>
                            <a:cs typeface="+mn-cs"/>
                          </a:rPr>
                          <m:t>𝑏𝑖𝑛𝑎𝑟𝑦</m:t>
                        </m:r>
                      </m:sub>
                    </m:sSub>
                  </m:oMath>
                </a14:m>
                <a:r>
                  <a:rPr lang="en-US" sz="1200" kern="1200" dirty="0">
                    <a:solidFill>
                      <a:schemeClr val="tx1"/>
                    </a:solidFill>
                    <a:effectLst/>
                    <a:latin typeface="+mn-lt"/>
                    <a:ea typeface="+mn-ea"/>
                    <a:cs typeface="+mn-cs"/>
                  </a:rPr>
                  <a:t> is constructed by placing a 1 at all index values for which the distance between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𝑋</m:t>
                        </m:r>
                      </m:e>
                      <m:sub>
                        <m:r>
                          <a:rPr lang="en-US" sz="1200" i="1" kern="1200">
                            <a:solidFill>
                              <a:schemeClr val="tx1"/>
                            </a:solidFill>
                            <a:effectLst/>
                            <a:latin typeface="Cambria Math" panose="02040503050406030204" pitchFamily="18" charset="0"/>
                            <a:ea typeface="+mn-ea"/>
                            <a:cs typeface="+mn-cs"/>
                          </a:rPr>
                          <m:t>𝑢</m:t>
                        </m:r>
                      </m:sub>
                    </m:sSub>
                  </m:oMath>
                </a14:m>
                <a:r>
                  <a:rPr lang="en-US" sz="1200" kern="1200" dirty="0">
                    <a:solidFill>
                      <a:schemeClr val="tx1"/>
                    </a:solidFill>
                    <a:effectLst/>
                    <a:latin typeface="+mn-lt"/>
                    <a:ea typeface="+mn-ea"/>
                    <a:cs typeface="+mn-cs"/>
                  </a:rPr>
                  <a:t> and X is less than the distance between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𝑋</m:t>
                        </m:r>
                      </m:e>
                      <m:sub>
                        <m:r>
                          <a:rPr lang="en-US" sz="1200" i="1" kern="1200">
                            <a:solidFill>
                              <a:schemeClr val="tx1"/>
                            </a:solidFill>
                            <a:effectLst/>
                            <a:latin typeface="Cambria Math" panose="02040503050406030204" pitchFamily="18" charset="0"/>
                            <a:ea typeface="+mn-ea"/>
                            <a:cs typeface="+mn-cs"/>
                          </a:rPr>
                          <m:t>𝐿</m:t>
                        </m:r>
                      </m:sub>
                    </m:sSub>
                  </m:oMath>
                </a14:m>
                <a:r>
                  <a:rPr lang="en-US" sz="1200" kern="1200" dirty="0">
                    <a:solidFill>
                      <a:schemeClr val="tx1"/>
                    </a:solidFill>
                    <a:effectLst/>
                    <a:latin typeface="+mn-lt"/>
                    <a:ea typeface="+mn-ea"/>
                    <a:cs typeface="+mn-cs"/>
                  </a:rPr>
                  <a:t> and X</a:t>
                </a:r>
                <a:endParaRPr lang="en-US" dirty="0"/>
              </a:p>
              <a:p>
                <a:pPr marL="171450" indent="-171450" algn="l">
                  <a:buFontTx/>
                  <a:buChar char="-"/>
                </a:pPr>
                <a:r>
                  <a:rPr lang="en-US" sz="1200" kern="1200" dirty="0">
                    <a:solidFill>
                      <a:schemeClr val="tx1"/>
                    </a:solidFill>
                    <a:effectLst/>
                    <a:latin typeface="+mn-lt"/>
                    <a:ea typeface="+mn-ea"/>
                    <a:cs typeface="+mn-cs"/>
                  </a:rPr>
                  <a:t>if X is closer to the upper bound, a 1 will be returned. All other positions are set to zero </a:t>
                </a:r>
              </a:p>
              <a:p>
                <a:pPr marL="171450" indent="-171450" algn="l">
                  <a:buFontTx/>
                  <a:buChar char="-"/>
                </a:pPr>
                <a:r>
                  <a:rPr lang="en-US" sz="1200" kern="1200" dirty="0">
                    <a:solidFill>
                      <a:schemeClr val="tx1"/>
                    </a:solidFill>
                    <a:effectLst/>
                    <a:latin typeface="+mn-lt"/>
                    <a:ea typeface="+mn-ea"/>
                    <a:cs typeface="+mn-cs"/>
                  </a:rPr>
                  <a:t>Second, the closest bound is selected by setting X equal to the element by element sum of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𝑋</m:t>
                        </m:r>
                      </m:e>
                      <m:sub>
                        <m:r>
                          <a:rPr lang="en-US" sz="1200" i="1" kern="1200">
                            <a:solidFill>
                              <a:schemeClr val="tx1"/>
                            </a:solidFill>
                            <a:effectLst/>
                            <a:latin typeface="Cambria Math" panose="02040503050406030204" pitchFamily="18" charset="0"/>
                            <a:ea typeface="+mn-ea"/>
                            <a:cs typeface="+mn-cs"/>
                          </a:rPr>
                          <m:t>𝐿</m:t>
                        </m:r>
                      </m:sub>
                    </m:sSub>
                  </m:oMath>
                </a14:m>
                <a:r>
                  <a:rPr lang="en-US" sz="1200" kern="1200" dirty="0">
                    <a:solidFill>
                      <a:schemeClr val="tx1"/>
                    </a:solidFill>
                    <a:effectLst/>
                    <a:latin typeface="+mn-lt"/>
                    <a:ea typeface="+mn-ea"/>
                    <a:cs typeface="+mn-cs"/>
                  </a:rPr>
                  <a:t> and the product of the binary array and the grid size.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Thus, for all positions where X is closer to the upper bound, one increment of the grid size will be added to the lower bound.</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This is completed for the time dimension by adopting a discrete standardized timeline</a:t>
                </a:r>
              </a:p>
              <a:p>
                <a:endParaRPr lang="en-US" dirty="0"/>
              </a:p>
            </p:txBody>
          </p:sp>
        </mc:Choice>
        <mc:Fallback xmlns="">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dirty="0"/>
                  <a:t>Both surfaces are converted back to the standardized grid for direct comparison</a:t>
                </a:r>
              </a:p>
              <a:p>
                <a:pPr marL="171450" indent="-171450" algn="l">
                  <a:buFontTx/>
                  <a:buChar char="-"/>
                </a:pPr>
                <a:r>
                  <a:rPr lang="en-US" dirty="0"/>
                  <a:t>This is necessary as the patches for either volume are not defined in a standard system but at unique points in space and time according to the result of the linear interpolation and Coons patch equation</a:t>
                </a:r>
              </a:p>
              <a:p>
                <a:pPr marL="171450" indent="-171450" algn="l">
                  <a:buFontTx/>
                  <a:buChar char="-"/>
                </a:pPr>
                <a:r>
                  <a:rPr lang="en-US" dirty="0"/>
                  <a:t>By converting everything to a standardized grid, values between the two volumes that are close to each other before the collision will now exactly match each other</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Each spatial dimension (X,Y,Z) is cast into an array</a:t>
                </a:r>
              </a:p>
              <a:p>
                <a:pPr marL="171450" indent="-171450" algn="l">
                  <a:buFontTx/>
                  <a:buChar char="-"/>
                </a:pPr>
                <a:r>
                  <a:rPr lang="en-US" dirty="0"/>
                  <a:t>For the set of equations to the left, this sample calculation will be carried out for the X dimension, but applies to the Y, Z, and time dimension as well</a:t>
                </a:r>
              </a:p>
              <a:p>
                <a:pPr marL="171450" indent="-171450" algn="l">
                  <a:buFontTx/>
                  <a:buChar char="-"/>
                </a:pPr>
                <a:r>
                  <a:rPr lang="en-US" dirty="0"/>
                  <a:t>X is the array of X values in the patch formed by concatenating each row of the patch. Each patch is placed into this array</a:t>
                </a:r>
              </a:p>
              <a:p>
                <a:pPr marL="171450" indent="-171450" algn="l">
                  <a:buFontTx/>
                  <a:buChar char="-"/>
                </a:pPr>
                <a:r>
                  <a:rPr lang="en-US" dirty="0"/>
                  <a:t>The order of the placement is noted and reused for each other dimensions so that each set of X Y Z and time points can be matched up</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Taking advantage of the known grid spacing, an upper and lower bound for each point is defined</a:t>
                </a:r>
              </a:p>
              <a:p>
                <a:pPr marL="171450" indent="-171450" algn="l">
                  <a:buFontTx/>
                  <a:buChar char="-"/>
                </a:pPr>
                <a:r>
                  <a:rPr lang="en-US" sz="1200" kern="1200" dirty="0">
                    <a:solidFill>
                      <a:schemeClr val="tx1"/>
                    </a:solidFill>
                    <a:effectLst/>
                    <a:latin typeface="+mn-lt"/>
                    <a:ea typeface="+mn-ea"/>
                    <a:cs typeface="+mn-cs"/>
                  </a:rPr>
                  <a:t>The lower bound is set by subtracting from the actual value the remainder of the quotient of the actual value and the grid size </a:t>
                </a:r>
              </a:p>
              <a:p>
                <a:pPr marL="171450" indent="-171450" algn="l">
                  <a:buFontTx/>
                  <a:buChar char="-"/>
                </a:pPr>
                <a:r>
                  <a:rPr lang="en-US" sz="1200" kern="1200" dirty="0">
                    <a:solidFill>
                      <a:schemeClr val="tx1"/>
                    </a:solidFill>
                    <a:effectLst/>
                    <a:latin typeface="+mn-lt"/>
                    <a:ea typeface="+mn-ea"/>
                    <a:cs typeface="+mn-cs"/>
                  </a:rPr>
                  <a:t>The upper bound is simply found by adding the grid size to the lower bound </a:t>
                </a:r>
                <a:endParaRPr lang="en-US" dirty="0"/>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The point is then set equal to whatever bound it is closest to</a:t>
                </a:r>
              </a:p>
              <a:p>
                <a:pPr marL="0" indent="0" algn="l">
                  <a:buFont typeface="Arial" panose="020B0604020202020204" pitchFamily="34" charset="0"/>
                  <a:buNone/>
                </a:pPr>
                <a:r>
                  <a:rPr lang="en-US" dirty="0"/>
                  <a:t>- This is done in 2 steps:</a:t>
                </a:r>
              </a:p>
              <a:p>
                <a:pPr marL="0" indent="0" algn="l">
                  <a:buFont typeface="Arial" panose="020B0604020202020204" pitchFamily="34" charset="0"/>
                  <a:buNone/>
                </a:pPr>
                <a:r>
                  <a:rPr lang="en-US" sz="1200" kern="1200" dirty="0">
                    <a:solidFill>
                      <a:schemeClr val="tx1"/>
                    </a:solidFill>
                    <a:effectLst/>
                    <a:latin typeface="+mn-lt"/>
                    <a:ea typeface="+mn-ea"/>
                    <a:cs typeface="+mn-cs"/>
                  </a:rPr>
                  <a:t>- First, a binary array, </a:t>
                </a:r>
                <a:r>
                  <a:rPr lang="en-US" sz="1200" i="0" kern="1200">
                    <a:solidFill>
                      <a:schemeClr val="tx1"/>
                    </a:solidFill>
                    <a:effectLst/>
                    <a:latin typeface="+mn-lt"/>
                    <a:ea typeface="+mn-ea"/>
                    <a:cs typeface="+mn-cs"/>
                  </a:rPr>
                  <a:t>𝑋_𝑏𝑖𝑛𝑎𝑟𝑦</a:t>
                </a:r>
                <a:r>
                  <a:rPr lang="en-US" sz="1200" kern="1200" dirty="0">
                    <a:solidFill>
                      <a:schemeClr val="tx1"/>
                    </a:solidFill>
                    <a:effectLst/>
                    <a:latin typeface="+mn-lt"/>
                    <a:ea typeface="+mn-ea"/>
                    <a:cs typeface="+mn-cs"/>
                  </a:rPr>
                  <a:t> is constructed by placing a 1 at all index values for which the distance between </a:t>
                </a:r>
                <a:r>
                  <a:rPr lang="en-US" sz="1200" i="0" kern="1200">
                    <a:solidFill>
                      <a:schemeClr val="tx1"/>
                    </a:solidFill>
                    <a:effectLst/>
                    <a:latin typeface="+mn-lt"/>
                    <a:ea typeface="+mn-ea"/>
                    <a:cs typeface="+mn-cs"/>
                  </a:rPr>
                  <a:t>𝑋_𝑢</a:t>
                </a:r>
                <a:r>
                  <a:rPr lang="en-US" sz="1200" kern="1200" dirty="0">
                    <a:solidFill>
                      <a:schemeClr val="tx1"/>
                    </a:solidFill>
                    <a:effectLst/>
                    <a:latin typeface="+mn-lt"/>
                    <a:ea typeface="+mn-ea"/>
                    <a:cs typeface="+mn-cs"/>
                  </a:rPr>
                  <a:t> and X is less than the distance between </a:t>
                </a:r>
                <a:r>
                  <a:rPr lang="en-US" sz="1200" i="0" kern="1200">
                    <a:solidFill>
                      <a:schemeClr val="tx1"/>
                    </a:solidFill>
                    <a:effectLst/>
                    <a:latin typeface="+mn-lt"/>
                    <a:ea typeface="+mn-ea"/>
                    <a:cs typeface="+mn-cs"/>
                  </a:rPr>
                  <a:t>𝑋_𝐿</a:t>
                </a:r>
                <a:r>
                  <a:rPr lang="en-US" sz="1200" kern="1200" dirty="0">
                    <a:solidFill>
                      <a:schemeClr val="tx1"/>
                    </a:solidFill>
                    <a:effectLst/>
                    <a:latin typeface="+mn-lt"/>
                    <a:ea typeface="+mn-ea"/>
                    <a:cs typeface="+mn-cs"/>
                  </a:rPr>
                  <a:t> and X</a:t>
                </a:r>
                <a:endParaRPr lang="en-US" dirty="0"/>
              </a:p>
              <a:p>
                <a:pPr marL="171450" indent="-171450" algn="l">
                  <a:buFontTx/>
                  <a:buChar char="-"/>
                </a:pPr>
                <a:r>
                  <a:rPr lang="en-US" sz="1200" kern="1200" dirty="0">
                    <a:solidFill>
                      <a:schemeClr val="tx1"/>
                    </a:solidFill>
                    <a:effectLst/>
                    <a:latin typeface="+mn-lt"/>
                    <a:ea typeface="+mn-ea"/>
                    <a:cs typeface="+mn-cs"/>
                  </a:rPr>
                  <a:t>if X is closer to the upper bound, a 1 will be returned. All other positions are set to zero </a:t>
                </a:r>
              </a:p>
              <a:p>
                <a:pPr marL="171450" indent="-171450" algn="l">
                  <a:buFontTx/>
                  <a:buChar char="-"/>
                </a:pPr>
                <a:r>
                  <a:rPr lang="en-US" sz="1200" kern="1200" dirty="0">
                    <a:solidFill>
                      <a:schemeClr val="tx1"/>
                    </a:solidFill>
                    <a:effectLst/>
                    <a:latin typeface="+mn-lt"/>
                    <a:ea typeface="+mn-ea"/>
                    <a:cs typeface="+mn-cs"/>
                  </a:rPr>
                  <a:t>Second, the closest bound is selected by setting X equal to the element by element sum of </a:t>
                </a:r>
                <a:r>
                  <a:rPr lang="en-US" sz="1200" i="0" kern="1200">
                    <a:solidFill>
                      <a:schemeClr val="tx1"/>
                    </a:solidFill>
                    <a:effectLst/>
                    <a:latin typeface="+mn-lt"/>
                    <a:ea typeface="+mn-ea"/>
                    <a:cs typeface="+mn-cs"/>
                  </a:rPr>
                  <a:t>𝑋_𝐿</a:t>
                </a:r>
                <a:r>
                  <a:rPr lang="en-US" sz="1200" kern="1200" dirty="0">
                    <a:solidFill>
                      <a:schemeClr val="tx1"/>
                    </a:solidFill>
                    <a:effectLst/>
                    <a:latin typeface="+mn-lt"/>
                    <a:ea typeface="+mn-ea"/>
                    <a:cs typeface="+mn-cs"/>
                  </a:rPr>
                  <a:t> and the product of the binary array and the grid size.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Thus, for all positions where X is closer to the upper bound, one increment of the grid size will be added to the lower bound.</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This is completed for the time dimension by adopting a discrete standardized timeline</a:t>
                </a:r>
              </a:p>
              <a:p>
                <a:endParaRPr lang="en-US" dirty="0"/>
              </a:p>
            </p:txBody>
          </p:sp>
        </mc:Fallback>
      </mc:AlternateContent>
      <p:sp>
        <p:nvSpPr>
          <p:cNvPr id="4" name="Slide Number Placeholder 3"/>
          <p:cNvSpPr>
            <a:spLocks noGrp="1"/>
          </p:cNvSpPr>
          <p:nvPr>
            <p:ph type="sldNum" sz="quarter" idx="5"/>
          </p:nvPr>
        </p:nvSpPr>
        <p:spPr/>
        <p:txBody>
          <a:bodyPr/>
          <a:lstStyle/>
          <a:p>
            <a:fld id="{E360F78D-D767-4E32-BCBD-B5B5D51D2AEE}" type="slidenum">
              <a:rPr lang="en-US" smtClean="0"/>
              <a:t>14</a:t>
            </a:fld>
            <a:endParaRPr lang="en-US"/>
          </a:p>
        </p:txBody>
      </p:sp>
    </p:spTree>
    <p:extLst>
      <p:ext uri="{BB962C8B-B14F-4D97-AF65-F5344CB8AC3E}">
        <p14:creationId xmlns:p14="http://schemas.microsoft.com/office/powerpoint/2010/main" val="2831981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dirty="0"/>
              <a:t>Finally, the volumes can be directly compared</a:t>
            </a:r>
          </a:p>
          <a:p>
            <a:pPr marL="171450" indent="-171450" algn="l">
              <a:buFontTx/>
              <a:buChar char="-"/>
            </a:pPr>
            <a:r>
              <a:rPr lang="en-US" dirty="0"/>
              <a:t>The algorithm compares the standardized X,Y,Z, and time data from each swept volume</a:t>
            </a:r>
          </a:p>
          <a:p>
            <a:pPr marL="0" indent="0" algn="l">
              <a:buFontTx/>
              <a:buNone/>
            </a:pPr>
            <a:endParaRPr lang="en-US" dirty="0"/>
          </a:p>
          <a:p>
            <a:pPr marL="0" indent="0" algn="l">
              <a:buFont typeface="Arial" panose="020B0604020202020204" pitchFamily="34" charset="0"/>
              <a:buNone/>
            </a:pPr>
            <a:r>
              <a:rPr lang="en-US" dirty="0"/>
              <a:t>Anywhere the data exhibits </a:t>
            </a:r>
            <a:r>
              <a:rPr lang="en-US" dirty="0" err="1"/>
              <a:t>spatio</a:t>
            </a:r>
            <a:r>
              <a:rPr lang="en-US" dirty="0"/>
              <a:t>-temporal intersection, a collision has been identified from the predicted input data</a:t>
            </a:r>
          </a:p>
          <a:p>
            <a:pPr marL="171450" indent="-171450" algn="l">
              <a:buFontTx/>
              <a:buChar char="-"/>
            </a:pPr>
            <a:r>
              <a:rPr lang="en-US" dirty="0"/>
              <a:t>For the example in the figure, collision points are noted in red</a:t>
            </a:r>
          </a:p>
          <a:p>
            <a:endParaRPr lang="en-US" dirty="0"/>
          </a:p>
        </p:txBody>
      </p:sp>
      <p:sp>
        <p:nvSpPr>
          <p:cNvPr id="4" name="Slide Number Placeholder 3"/>
          <p:cNvSpPr>
            <a:spLocks noGrp="1"/>
          </p:cNvSpPr>
          <p:nvPr>
            <p:ph type="sldNum" sz="quarter" idx="5"/>
          </p:nvPr>
        </p:nvSpPr>
        <p:spPr/>
        <p:txBody>
          <a:bodyPr/>
          <a:lstStyle/>
          <a:p>
            <a:fld id="{E360F78D-D767-4E32-BCBD-B5B5D51D2AEE}" type="slidenum">
              <a:rPr lang="en-US" smtClean="0"/>
              <a:t>15</a:t>
            </a:fld>
            <a:endParaRPr lang="en-US"/>
          </a:p>
        </p:txBody>
      </p:sp>
    </p:spTree>
    <p:extLst>
      <p:ext uri="{BB962C8B-B14F-4D97-AF65-F5344CB8AC3E}">
        <p14:creationId xmlns:p14="http://schemas.microsoft.com/office/powerpoint/2010/main" val="2859047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all testing, randomized joint trajectories were used each iteration of the test</a:t>
            </a:r>
          </a:p>
          <a:p>
            <a:pPr marL="171450" indent="-171450">
              <a:buFontTx/>
              <a:buChar char="-"/>
            </a:pPr>
            <a:r>
              <a:rPr lang="en-US" dirty="0"/>
              <a:t>Each joint was assigned a random starting and ending </a:t>
            </a:r>
          </a:p>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Computational efficiency for a range of grid sizes was tested</a:t>
            </a:r>
          </a:p>
          <a:p>
            <a:pPr marL="171450" indent="-171450">
              <a:buFontTx/>
              <a:buChar char="-"/>
            </a:pPr>
            <a:r>
              <a:rPr lang="en-US" sz="1200" kern="1200" dirty="0">
                <a:solidFill>
                  <a:schemeClr val="tx1"/>
                </a:solidFill>
                <a:effectLst/>
                <a:latin typeface="+mn-lt"/>
                <a:ea typeface="+mn-ea"/>
                <a:cs typeface="+mn-cs"/>
              </a:rPr>
              <a:t>At each grid size the algorithm was run and timed 100 times. The run time for these 100 tests was averaged and plotted against the corresponding grid size</a:t>
            </a:r>
          </a:p>
          <a:p>
            <a:pPr marL="0" indent="0">
              <a:buFontTx/>
              <a:buNone/>
            </a:pPr>
            <a:endParaRPr lang="en-US" sz="1200" kern="1200" dirty="0">
              <a:solidFill>
                <a:schemeClr val="tx1"/>
              </a:solidFill>
              <a:effectLst/>
              <a:latin typeface="+mn-lt"/>
              <a:ea typeface="+mn-ea"/>
              <a:cs typeface="+mn-cs"/>
            </a:endParaRPr>
          </a:p>
          <a:p>
            <a:pPr marL="0" indent="0">
              <a:buFontTx/>
              <a:buNone/>
            </a:pPr>
            <a:r>
              <a:rPr lang="en-US" sz="1200" kern="1200" dirty="0">
                <a:solidFill>
                  <a:schemeClr val="tx1"/>
                </a:solidFill>
                <a:effectLst/>
                <a:latin typeface="+mn-lt"/>
                <a:ea typeface="+mn-ea"/>
                <a:cs typeface="+mn-cs"/>
              </a:rPr>
              <a:t>Plotted results indicate an exponential increase in computation as grid sizes decreases</a:t>
            </a:r>
          </a:p>
          <a:p>
            <a:pPr marL="171450" indent="-171450">
              <a:buFontTx/>
              <a:buChar char="-"/>
            </a:pPr>
            <a:r>
              <a:rPr lang="en-US" sz="1200" kern="1200" dirty="0">
                <a:solidFill>
                  <a:schemeClr val="tx1"/>
                </a:solidFill>
                <a:effectLst/>
                <a:latin typeface="+mn-lt"/>
                <a:ea typeface="+mn-ea"/>
                <a:cs typeface="+mn-cs"/>
              </a:rPr>
              <a:t>Computational time blew up for grid sizes below 0.02 m.</a:t>
            </a:r>
          </a:p>
          <a:p>
            <a:pPr marL="171450" indent="-171450">
              <a:buFontTx/>
              <a:buChar char="-"/>
            </a:pPr>
            <a:r>
              <a:rPr lang="en-US" sz="1200" kern="1200" dirty="0">
                <a:solidFill>
                  <a:schemeClr val="tx1"/>
                </a:solidFill>
                <a:effectLst/>
                <a:latin typeface="+mn-lt"/>
                <a:ea typeface="+mn-ea"/>
                <a:cs typeface="+mn-cs"/>
              </a:rPr>
              <a:t>The second plot to the left shows in greater resolution the computational time of the algorithm at grid sizes of 0.05 m through 0.15 m </a:t>
            </a:r>
          </a:p>
          <a:p>
            <a:pPr marL="171450" indent="-171450">
              <a:buFontTx/>
              <a:buChar char="-"/>
            </a:pPr>
            <a:endParaRPr lang="en-US" dirty="0"/>
          </a:p>
          <a:p>
            <a:pPr marL="0" indent="0">
              <a:buFontTx/>
              <a:buNone/>
            </a:pPr>
            <a:r>
              <a:rPr lang="en-US" sz="1200" kern="1200" dirty="0">
                <a:solidFill>
                  <a:schemeClr val="tx1"/>
                </a:solidFill>
                <a:effectLst/>
                <a:latin typeface="+mn-lt"/>
                <a:ea typeface="+mn-ea"/>
                <a:cs typeface="+mn-cs"/>
              </a:rPr>
              <a:t>For grid sizes greater than 0.07 m, the algorithm runs in real time (less than 30 </a:t>
            </a:r>
            <a:r>
              <a:rPr lang="en-US" sz="1200" kern="1200" dirty="0" err="1">
                <a:solidFill>
                  <a:schemeClr val="tx1"/>
                </a:solidFill>
                <a:effectLst/>
                <a:latin typeface="+mn-lt"/>
                <a:ea typeface="+mn-ea"/>
                <a:cs typeface="+mn-cs"/>
              </a:rPr>
              <a:t>ms</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E360F78D-D767-4E32-BCBD-B5B5D51D2AEE}" type="slidenum">
              <a:rPr lang="en-US" smtClean="0"/>
              <a:t>16</a:t>
            </a:fld>
            <a:endParaRPr lang="en-US"/>
          </a:p>
        </p:txBody>
      </p:sp>
    </p:spTree>
    <p:extLst>
      <p:ext uri="{BB962C8B-B14F-4D97-AF65-F5344CB8AC3E}">
        <p14:creationId xmlns:p14="http://schemas.microsoft.com/office/powerpoint/2010/main" val="2789653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modeling technique used for articulated objects, another technique was tried</a:t>
            </a:r>
          </a:p>
          <a:p>
            <a:r>
              <a:rPr lang="en-US" dirty="0"/>
              <a:t>A swept ellipse was modeled along a trajectory</a:t>
            </a:r>
          </a:p>
          <a:p>
            <a:pPr marL="171450" indent="-171450">
              <a:buFontTx/>
              <a:buChar char="-"/>
            </a:pPr>
            <a:r>
              <a:rPr lang="en-US" dirty="0"/>
              <a:t>Definition of the boundary of the ellipse at each instance along the trajectory was done in a plane orthogonal to the direction of motion</a:t>
            </a:r>
          </a:p>
          <a:p>
            <a:pPr marL="171450" indent="-171450">
              <a:buFontTx/>
              <a:buChar char="-"/>
            </a:pPr>
            <a:r>
              <a:rPr lang="en-US" dirty="0"/>
              <a:t>At each step, an intrinsic coordinate is established, and the ellipse is drawn in the normal-binormal plane</a:t>
            </a:r>
          </a:p>
          <a:p>
            <a:pPr marL="171450" indent="-171450">
              <a:buFontTx/>
              <a:buChar char="-"/>
            </a:pPr>
            <a:r>
              <a:rPr lang="en-US" dirty="0"/>
              <a:t>The coordinates of the ellipse are then translated from the intrinsic coordinate system to the fixed system</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Timed tests on this approach indicated an expected run time of 62.3 </a:t>
            </a:r>
            <a:r>
              <a:rPr lang="en-US" dirty="0" err="1"/>
              <a:t>ms</a:t>
            </a:r>
            <a:endParaRPr lang="en-US" dirty="0"/>
          </a:p>
          <a:p>
            <a:pPr marL="171450" indent="-171450">
              <a:buFontTx/>
              <a:buChar char="-"/>
            </a:pPr>
            <a:r>
              <a:rPr lang="en-US" dirty="0"/>
              <a:t>100 timed runs of the generation of just the obstacle were averaged to yield this test time.</a:t>
            </a:r>
          </a:p>
          <a:p>
            <a:pPr marL="171450" indent="-171450">
              <a:buFontTx/>
              <a:buChar char="-"/>
            </a:pPr>
            <a:r>
              <a:rPr lang="en-US" dirty="0"/>
              <a:t>This was for a trajectory that spanned the distance across the workspace</a:t>
            </a:r>
          </a:p>
          <a:p>
            <a:pPr marL="171450" indent="-171450">
              <a:buFontTx/>
              <a:buChar char="-"/>
            </a:pPr>
            <a:endParaRPr lang="en-US" dirty="0"/>
          </a:p>
          <a:p>
            <a:pPr marL="0" indent="0">
              <a:buFontTx/>
              <a:buNone/>
            </a:pPr>
            <a:r>
              <a:rPr lang="en-US" dirty="0"/>
              <a:t>Given that the time to generate this swept obstacle alone was twice that of the run time for generation of the articulated model at grid spacings greater than 0.07 m, and since the articulated model represented a much larger and more complex obstacle, the work was developed around the articulated model.</a:t>
            </a:r>
          </a:p>
          <a:p>
            <a:pPr marL="0" indent="0">
              <a:buFontTx/>
              <a:buNone/>
            </a:pPr>
            <a:endParaRPr lang="en-US" dirty="0"/>
          </a:p>
          <a:p>
            <a:pPr marL="0" indent="0">
              <a:buFontTx/>
              <a:buNone/>
            </a:pPr>
            <a:r>
              <a:rPr lang="en-US" dirty="0"/>
              <a:t>The advantage of the articulated obstacle is that it implements Coons patches to reduce computation. It is expected that models similar to the one pictured to the left can be constructed at a much lower computational cost by defining boundary curves and using Coons patches.</a:t>
            </a:r>
          </a:p>
        </p:txBody>
      </p:sp>
      <p:sp>
        <p:nvSpPr>
          <p:cNvPr id="4" name="Slide Number Placeholder 3"/>
          <p:cNvSpPr>
            <a:spLocks noGrp="1"/>
          </p:cNvSpPr>
          <p:nvPr>
            <p:ph type="sldNum" sz="quarter" idx="5"/>
          </p:nvPr>
        </p:nvSpPr>
        <p:spPr/>
        <p:txBody>
          <a:bodyPr/>
          <a:lstStyle/>
          <a:p>
            <a:fld id="{E360F78D-D767-4E32-BCBD-B5B5D51D2AEE}" type="slidenum">
              <a:rPr lang="en-US" smtClean="0"/>
              <a:t>17</a:t>
            </a:fld>
            <a:endParaRPr lang="en-US"/>
          </a:p>
        </p:txBody>
      </p:sp>
    </p:spTree>
    <p:extLst>
      <p:ext uri="{BB962C8B-B14F-4D97-AF65-F5344CB8AC3E}">
        <p14:creationId xmlns:p14="http://schemas.microsoft.com/office/powerpoint/2010/main" val="2075995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dirty="0"/>
              <a:t>Effectiveness was defined as the ability of the algorithm to consistently identify if a collision occurred or not</a:t>
            </a:r>
          </a:p>
          <a:p>
            <a:pPr marL="171450" indent="-171450" algn="l">
              <a:buFontTx/>
              <a:buChar char="-"/>
            </a:pPr>
            <a:r>
              <a:rPr lang="en-US" dirty="0"/>
              <a:t>It is assumed that at smaller grid sizes are more accurate</a:t>
            </a:r>
          </a:p>
          <a:p>
            <a:pPr marL="171450" indent="-171450" algn="l">
              <a:buFontTx/>
              <a:buChar char="-"/>
            </a:pPr>
            <a:r>
              <a:rPr lang="en-US" dirty="0"/>
              <a:t>Thus, the primary goal of this test was to see how consistently a collision was identified or not at all grid size</a:t>
            </a:r>
          </a:p>
          <a:p>
            <a:pPr marL="171450" indent="-171450" algn="l">
              <a:buFontTx/>
              <a:buChar char="-"/>
            </a:pPr>
            <a:r>
              <a:rPr lang="en-US" dirty="0"/>
              <a:t>A secondary goal for when not all grid sizes yielded the same result was to see if the algorithm still converged to a solution as the grid size decreased</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For this test, one scenario was tested at 15 different grid sizes</a:t>
            </a:r>
          </a:p>
          <a:p>
            <a:pPr marL="171450" indent="-171450" algn="l">
              <a:buFontTx/>
              <a:buChar char="-"/>
            </a:pPr>
            <a:r>
              <a:rPr lang="en-US" dirty="0"/>
              <a:t>As done before, the scenario was randomly generated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Failure of the algorithm occurred when the algorithm could not converge to a single prediction</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This test was carried out for 100 randomly generated tests</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Results:</a:t>
            </a:r>
          </a:p>
          <a:p>
            <a:pPr algn="l"/>
            <a:r>
              <a:rPr lang="en-US" dirty="0"/>
              <a:t>	- 87 tests maintained the solution across all grid sizes</a:t>
            </a:r>
          </a:p>
          <a:p>
            <a:pPr algn="l"/>
            <a:r>
              <a:rPr lang="en-US" dirty="0"/>
              <a:t>	- 5 tests converged to a consistent solution</a:t>
            </a:r>
          </a:p>
          <a:p>
            <a:pPr algn="l"/>
            <a:r>
              <a:rPr lang="en-US" dirty="0"/>
              <a:t>	- 4 tests were unable to converge to a consistent solution</a:t>
            </a:r>
          </a:p>
          <a:p>
            <a:pPr marL="171450" indent="-171450">
              <a:buFontTx/>
              <a:buChar char="-"/>
            </a:pPr>
            <a:r>
              <a:rPr lang="en-US" sz="1200" kern="1200" dirty="0">
                <a:solidFill>
                  <a:schemeClr val="tx1"/>
                </a:solidFill>
                <a:effectLst/>
                <a:latin typeface="+mn-lt"/>
                <a:ea typeface="+mn-ea"/>
                <a:cs typeface="+mn-cs"/>
              </a:rPr>
              <a:t>For the 9 tests in which the algorithm didn’t maintain the same prediction across all grid sizes, the highest resolution at which the algorithm misidentified a collision was at 0.060 m, while </a:t>
            </a:r>
          </a:p>
          <a:p>
            <a:pPr marL="171450" indent="-171450">
              <a:buFontTx/>
              <a:buChar char="-"/>
            </a:pPr>
            <a:r>
              <a:rPr lang="en-US" sz="1200" kern="1200" dirty="0">
                <a:solidFill>
                  <a:schemeClr val="tx1"/>
                </a:solidFill>
                <a:effectLst/>
                <a:latin typeface="+mn-lt"/>
                <a:ea typeface="+mn-ea"/>
                <a:cs typeface="+mn-cs"/>
              </a:rPr>
              <a:t>the average grid size at which the algorithm converged was 0.110 m.</a:t>
            </a:r>
          </a:p>
          <a:p>
            <a:pPr marL="0" indent="0">
              <a:buFontTx/>
              <a:buNone/>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4 tests that were unable to converge to a consistent solution were each evaluated.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These cases each represented situations in which both volumes came nearly indistinguishable close. So much so that it was difficult to identify from the generated figures if an actual collision took place.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To reinforce the algorithm against such cases, two measures have been taken in the design of the algorithm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1) T</a:t>
            </a:r>
            <a:r>
              <a:rPr lang="en-US" sz="1200" kern="1200" dirty="0">
                <a:solidFill>
                  <a:schemeClr val="tx1"/>
                </a:solidFill>
                <a:effectLst/>
                <a:latin typeface="+mn-lt"/>
                <a:ea typeface="+mn-ea"/>
                <a:cs typeface="+mn-cs"/>
              </a:rPr>
              <a:t>he safety factor is built in to protect the human from these scenarios. This factor exaggerates the modeled human so that the cases where collisions are inconsistently identified occur outside the actual bounds of the human. To increase the effect of the safety factor, the rate of expansion can further be tuned. The algorithm is set up in such a way that this parameter is easy to adjust according to the situation. For situations in which safety is of more concern, such as in the case of human collaborators with low confidence in the robot or operations with high payloads or dangerous tools, this factor can be increased. To validate this claim, one of the fringe cases for which the algorithm had trouble identifying the collision was investigated. This case was rerun with a greater safety factor. It was found that by increasing the safety factor, the algorithm was able to identify collisions at all grid sizes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2) The second design consideration meant to assist with this issues that the algorithm is designed to operate in real time. The algorithm was shown In the timed testing to reliably run in less than 30 </a:t>
            </a:r>
            <a:r>
              <a:rPr lang="en-US" sz="1200" kern="1200" dirty="0" err="1">
                <a:solidFill>
                  <a:schemeClr val="tx1"/>
                </a:solidFill>
                <a:effectLst/>
                <a:latin typeface="+mn-lt"/>
                <a:ea typeface="+mn-ea"/>
                <a:cs typeface="+mn-cs"/>
              </a:rPr>
              <a:t>ms.</a:t>
            </a:r>
            <a:r>
              <a:rPr lang="en-US" sz="1200" kern="1200" dirty="0">
                <a:solidFill>
                  <a:schemeClr val="tx1"/>
                </a:solidFill>
                <a:effectLst/>
                <a:latin typeface="+mn-lt"/>
                <a:ea typeface="+mn-ea"/>
                <a:cs typeface="+mn-cs"/>
              </a:rPr>
              <a:t> If the algorithm misidentifies whether or not a collision occurs, it will have another opportunity to remedy this in a fraction of a second. This drastically increases the chances of the eventually correcting. </a:t>
            </a:r>
          </a:p>
        </p:txBody>
      </p:sp>
      <p:sp>
        <p:nvSpPr>
          <p:cNvPr id="4" name="Slide Number Placeholder 3"/>
          <p:cNvSpPr>
            <a:spLocks noGrp="1"/>
          </p:cNvSpPr>
          <p:nvPr>
            <p:ph type="sldNum" sz="quarter" idx="5"/>
          </p:nvPr>
        </p:nvSpPr>
        <p:spPr/>
        <p:txBody>
          <a:bodyPr/>
          <a:lstStyle/>
          <a:p>
            <a:fld id="{E360F78D-D767-4E32-BCBD-B5B5D51D2AEE}" type="slidenum">
              <a:rPr lang="en-US" smtClean="0"/>
              <a:t>18</a:t>
            </a:fld>
            <a:endParaRPr lang="en-US"/>
          </a:p>
        </p:txBody>
      </p:sp>
    </p:spTree>
    <p:extLst>
      <p:ext uri="{BB962C8B-B14F-4D97-AF65-F5344CB8AC3E}">
        <p14:creationId xmlns:p14="http://schemas.microsoft.com/office/powerpoint/2010/main" val="3423397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dirty="0"/>
              <a:t>The computational efficiency of the algorithm was further evaluated as more humans were introduced to the environment</a:t>
            </a:r>
          </a:p>
          <a:p>
            <a:pPr marL="0" indent="0" algn="l">
              <a:buFont typeface="Arial" panose="020B0604020202020204" pitchFamily="34" charset="0"/>
              <a:buNone/>
            </a:pPr>
            <a:r>
              <a:rPr lang="en-US" dirty="0"/>
              <a:t>In addition to the data from scenarios with 1 human, tests with 2, 3, 4, and 5 humans were tested</a:t>
            </a:r>
          </a:p>
          <a:p>
            <a:pPr marL="171450" indent="-171450" algn="l">
              <a:buFontTx/>
              <a:buChar char="-"/>
            </a:pPr>
            <a:r>
              <a:rPr lang="en-US" dirty="0"/>
              <a:t>For each subsequent scenario, a human was added at a different location in the environment</a:t>
            </a:r>
          </a:p>
          <a:p>
            <a:pPr marL="0" indent="0" algn="l">
              <a:buFont typeface="Arial" panose="020B0604020202020204" pitchFamily="34" charset="0"/>
              <a:buNone/>
            </a:pPr>
            <a:r>
              <a:rPr lang="en-US" dirty="0"/>
              <a:t>The same testing procedure as implemented before was implemented again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scenario was tested at each of the 15 grid sizes between 0.01 and 0.15 m 100 times with randomly generated joint trajectories</a:t>
            </a:r>
          </a:p>
          <a:p>
            <a:endParaRPr lang="en-US" dirty="0"/>
          </a:p>
        </p:txBody>
      </p:sp>
      <p:sp>
        <p:nvSpPr>
          <p:cNvPr id="4" name="Slide Number Placeholder 3"/>
          <p:cNvSpPr>
            <a:spLocks noGrp="1"/>
          </p:cNvSpPr>
          <p:nvPr>
            <p:ph type="sldNum" sz="quarter" idx="5"/>
          </p:nvPr>
        </p:nvSpPr>
        <p:spPr/>
        <p:txBody>
          <a:bodyPr/>
          <a:lstStyle/>
          <a:p>
            <a:fld id="{E360F78D-D767-4E32-BCBD-B5B5D51D2AEE}" type="slidenum">
              <a:rPr lang="en-US" smtClean="0"/>
              <a:t>19</a:t>
            </a:fld>
            <a:endParaRPr lang="en-US"/>
          </a:p>
        </p:txBody>
      </p:sp>
    </p:spTree>
    <p:extLst>
      <p:ext uri="{BB962C8B-B14F-4D97-AF65-F5344CB8AC3E}">
        <p14:creationId xmlns:p14="http://schemas.microsoft.com/office/powerpoint/2010/main" val="236771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algorithm’s average run time for each scenario is plotted versus the corresponding grid size</a:t>
            </a:r>
          </a:p>
          <a:p>
            <a:pPr marL="171450" indent="-171450">
              <a:buFontTx/>
              <a:buChar char="-"/>
            </a:pPr>
            <a:r>
              <a:rPr lang="en-US" sz="1200" kern="1200" dirty="0">
                <a:solidFill>
                  <a:schemeClr val="tx1"/>
                </a:solidFill>
                <a:effectLst/>
                <a:latin typeface="+mn-lt"/>
                <a:ea typeface="+mn-ea"/>
                <a:cs typeface="+mn-cs"/>
              </a:rPr>
              <a:t>The second plot shows in greater resolution the computational time of the algorithm at courser grid sizes for each scenario</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Results show a nearly proportional increase in computational time with the addition of more humans to the environment</a:t>
            </a:r>
          </a:p>
          <a:p>
            <a:pPr marL="171450" indent="-171450" algn="l">
              <a:buFontTx/>
              <a:buChar char="-"/>
            </a:pPr>
            <a:r>
              <a:rPr lang="en-US" sz="1200" kern="1200" dirty="0">
                <a:solidFill>
                  <a:schemeClr val="tx1"/>
                </a:solidFill>
                <a:effectLst/>
                <a:latin typeface="+mn-lt"/>
                <a:ea typeface="+mn-ea"/>
                <a:cs typeface="+mn-cs"/>
              </a:rPr>
              <a:t>In scenario one, corresponding to two humans in the environment, after doubling the number of humans modeled in the environment, the computational time increases by only a factor of roughly 1.5. </a:t>
            </a:r>
          </a:p>
          <a:p>
            <a:pPr marL="171450" indent="-171450" algn="l">
              <a:buFontTx/>
              <a:buChar char="-"/>
            </a:pPr>
            <a:r>
              <a:rPr lang="en-US" sz="1200" kern="1200" dirty="0">
                <a:solidFill>
                  <a:schemeClr val="tx1"/>
                </a:solidFill>
                <a:effectLst/>
                <a:latin typeface="+mn-lt"/>
                <a:ea typeface="+mn-ea"/>
                <a:cs typeface="+mn-cs"/>
              </a:rPr>
              <a:t>In scenario two, corresponding to three humans in the environment, after tripling the number of humans modeled in the environment, the computational time increases by a factor of roughly 2. </a:t>
            </a:r>
          </a:p>
          <a:p>
            <a:pPr marL="171450" indent="-171450" algn="l">
              <a:buFontTx/>
              <a:buChar char="-"/>
            </a:pPr>
            <a:r>
              <a:rPr lang="en-US" sz="1200" kern="1200" dirty="0">
                <a:solidFill>
                  <a:schemeClr val="tx1"/>
                </a:solidFill>
                <a:effectLst/>
                <a:latin typeface="+mn-lt"/>
                <a:ea typeface="+mn-ea"/>
                <a:cs typeface="+mn-cs"/>
              </a:rPr>
              <a:t>For scenarios three and four, corresponding to four and five humans in the environment this factor becomes approximately 2.5 and 3. </a:t>
            </a:r>
            <a:endParaRPr lang="en-US" dirty="0"/>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A diminishing proportion as humans are added can be explained by overhead costs of running the algorithm and modeling of the robot</a:t>
            </a:r>
          </a:p>
          <a:p>
            <a:pPr marL="171450" indent="-171450">
              <a:buFontTx/>
              <a:buChar char="-"/>
            </a:pPr>
            <a:r>
              <a:rPr lang="en-US" dirty="0"/>
              <a:t>With the addition of each human, only a portion, albeit a large portion, of the algorithm is repeated</a:t>
            </a:r>
          </a:p>
          <a:p>
            <a:pPr marL="171450" indent="-171450">
              <a:buFontTx/>
              <a:buChar char="-"/>
            </a:pPr>
            <a:r>
              <a:rPr lang="en-US" dirty="0"/>
              <a:t>The computational cost of modeling the robot and other components of the algorithm remain the same regardless of the scenario</a:t>
            </a:r>
          </a:p>
          <a:p>
            <a:pPr marL="171450" indent="-171450">
              <a:buFontTx/>
              <a:buChar char="-"/>
            </a:pPr>
            <a:r>
              <a:rPr lang="en-US" dirty="0"/>
              <a:t>These fixed costs are mitigated amongst the variable costs, resulting in a reduction in the increase of the computational time with respect to the increase of humans modeled</a:t>
            </a:r>
          </a:p>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algorithm can handle additional humans in the environment without blowing up, doing so causes the algorithm to not run in real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One interpretation of this result is that the algorithm can be used for monitoring larger environments and taking measures to adapt the robots path far in advance, but as humans get close enough to interact with the robot, and the robot needs to respond in real time, attention should be focused on only the closest humans.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indent="-171450">
              <a:buFontTx/>
              <a:buChar char="-"/>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E360F78D-D767-4E32-BCBD-B5B5D51D2AEE}" type="slidenum">
              <a:rPr lang="en-US" smtClean="0"/>
              <a:t>20</a:t>
            </a:fld>
            <a:endParaRPr lang="en-US"/>
          </a:p>
        </p:txBody>
      </p:sp>
    </p:spTree>
    <p:extLst>
      <p:ext uri="{BB962C8B-B14F-4D97-AF65-F5344CB8AC3E}">
        <p14:creationId xmlns:p14="http://schemas.microsoft.com/office/powerpoint/2010/main" val="2913969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buFont typeface="Arial" panose="020B0604020202020204" pitchFamily="34" charset="0"/>
              <a:buChar char="•"/>
            </a:pPr>
            <a:r>
              <a:rPr lang="en-US" dirty="0"/>
              <a:t>The algorithm developed in this work is a predictive collision detection algorithm</a:t>
            </a:r>
          </a:p>
          <a:p>
            <a:pPr marL="342900" indent="-342900" algn="l">
              <a:buFont typeface="Arial" panose="020B0604020202020204" pitchFamily="34" charset="0"/>
              <a:buChar char="•"/>
            </a:pPr>
            <a:r>
              <a:rPr lang="en-US" dirty="0"/>
              <a:t>Common approaches to predictive collision detection:</a:t>
            </a:r>
          </a:p>
          <a:p>
            <a:pPr marL="0" indent="0" algn="l">
              <a:buFont typeface="Arial" panose="020B0604020202020204" pitchFamily="34" charset="0"/>
              <a:buNone/>
            </a:pPr>
            <a:endParaRPr lang="en-US" dirty="0"/>
          </a:p>
          <a:p>
            <a:pPr algn="l"/>
            <a:r>
              <a:rPr lang="en-US" dirty="0"/>
              <a:t>	</a:t>
            </a:r>
            <a:r>
              <a:rPr lang="en-US" b="1" dirty="0"/>
              <a:t>Multiple Interference Detection</a:t>
            </a:r>
            <a:r>
              <a:rPr lang="en-US" dirty="0"/>
              <a:t>: Computationally quick but highly prone to missing collisions</a:t>
            </a:r>
          </a:p>
          <a:p>
            <a:pPr algn="l"/>
            <a:r>
              <a:rPr lang="en-US" dirty="0"/>
              <a:t>	- </a:t>
            </a:r>
            <a:r>
              <a:rPr lang="en-US" sz="1200" kern="1200" dirty="0">
                <a:solidFill>
                  <a:schemeClr val="tx1"/>
                </a:solidFill>
                <a:effectLst/>
                <a:latin typeface="+mn-lt"/>
                <a:ea typeface="+mn-ea"/>
                <a:cs typeface="+mn-cs"/>
              </a:rPr>
              <a:t>This approach involves selecting a representative set of configurations (poses) throughout the robot’s trajectory at which to check for interference. </a:t>
            </a:r>
          </a:p>
          <a:p>
            <a:pPr algn="l"/>
            <a:r>
              <a:rPr lang="en-US" sz="1200" kern="1200" dirty="0">
                <a:solidFill>
                  <a:schemeClr val="tx1"/>
                </a:solidFill>
                <a:effectLst/>
                <a:latin typeface="+mn-lt"/>
                <a:ea typeface="+mn-ea"/>
                <a:cs typeface="+mn-cs"/>
              </a:rPr>
              <a:t>	-  While this method is generally much faster than most other methods, it runs the risk of missing a collision due to an insufficient number of interference checks</a:t>
            </a:r>
          </a:p>
          <a:p>
            <a:pPr algn="l"/>
            <a:endParaRPr lang="en-US" sz="1200" kern="1200" dirty="0">
              <a:solidFill>
                <a:schemeClr val="tx1"/>
              </a:solidFill>
              <a:effectLst/>
              <a:latin typeface="+mn-lt"/>
              <a:ea typeface="+mn-ea"/>
              <a:cs typeface="+mn-cs"/>
            </a:endParaRPr>
          </a:p>
          <a:p>
            <a:pPr algn="l"/>
            <a:r>
              <a:rPr lang="en-US" dirty="0"/>
              <a:t>	</a:t>
            </a:r>
            <a:r>
              <a:rPr lang="en-US" b="1" dirty="0"/>
              <a:t>Swept Volume Interference</a:t>
            </a:r>
            <a:r>
              <a:rPr lang="en-US" dirty="0"/>
              <a:t>:  Computational expensive but much more robust in that it provides continuous collision detection</a:t>
            </a:r>
          </a:p>
          <a:p>
            <a:pPr algn="l"/>
            <a:r>
              <a:rPr lang="en-US" dirty="0"/>
              <a:t>	-  </a:t>
            </a:r>
            <a:r>
              <a:rPr lang="en-US" sz="1200" kern="1200" dirty="0">
                <a:solidFill>
                  <a:schemeClr val="tx1"/>
                </a:solidFill>
                <a:effectLst/>
                <a:latin typeface="+mn-lt"/>
                <a:ea typeface="+mn-ea"/>
                <a:cs typeface="+mn-cs"/>
              </a:rPr>
              <a:t>In this method, a volume is generated by sweeping an object along a trajectory and including in the volume all points occupied by the object at any given time. </a:t>
            </a:r>
          </a:p>
          <a:p>
            <a:pPr algn="l"/>
            <a:r>
              <a:rPr lang="en-US" sz="1200" kern="1200" dirty="0">
                <a:solidFill>
                  <a:schemeClr val="tx1"/>
                </a:solidFill>
                <a:effectLst/>
                <a:latin typeface="+mn-lt"/>
                <a:ea typeface="+mn-ea"/>
                <a:cs typeface="+mn-cs"/>
              </a:rPr>
              <a:t>	-  This can be done for multiple objects. If the volumes generated by any objects intersect and the times at which the objects pass through the intersection points in the volumes match, then a collision has been identified </a:t>
            </a:r>
          </a:p>
          <a:p>
            <a:pPr marL="0" indent="0" algn="l">
              <a:buFont typeface="Arial" panose="020B0604020202020204" pitchFamily="34" charset="0"/>
              <a:buNone/>
            </a:pPr>
            <a:r>
              <a:rPr lang="en-US" sz="1200" kern="1200" dirty="0">
                <a:solidFill>
                  <a:schemeClr val="tx1"/>
                </a:solidFill>
                <a:effectLst/>
                <a:latin typeface="+mn-lt"/>
                <a:ea typeface="+mn-ea"/>
                <a:cs typeface="+mn-cs"/>
              </a:rPr>
              <a:t>	-  This approach does not risk missing collisions as the </a:t>
            </a:r>
            <a:r>
              <a:rPr lang="en-US" sz="1200" b="1" kern="1200" dirty="0">
                <a:solidFill>
                  <a:schemeClr val="tx1"/>
                </a:solidFill>
                <a:effectLst/>
                <a:latin typeface="+mn-lt"/>
                <a:ea typeface="+mn-ea"/>
                <a:cs typeface="+mn-cs"/>
              </a:rPr>
              <a:t>M</a:t>
            </a:r>
            <a:r>
              <a:rPr lang="en-US" b="1" dirty="0"/>
              <a:t>ultiple Interference Detection </a:t>
            </a:r>
            <a:r>
              <a:rPr lang="en-US" b="0" dirty="0"/>
              <a:t>approach does, but tends to be incredibly computationally expensive</a:t>
            </a:r>
          </a:p>
          <a:p>
            <a:pPr marL="0" indent="0" algn="l">
              <a:buFont typeface="Arial" panose="020B0604020202020204" pitchFamily="34" charset="0"/>
              <a:buNone/>
            </a:pPr>
            <a:endParaRPr lang="en-US" dirty="0"/>
          </a:p>
          <a:p>
            <a:pPr marL="342900" indent="-342900" algn="l">
              <a:buFont typeface="Arial" panose="020B0604020202020204" pitchFamily="34" charset="0"/>
              <a:buChar char="•"/>
            </a:pPr>
            <a:r>
              <a:rPr lang="en-US" dirty="0"/>
              <a:t>The goal of this algorithm is to use concepts from both approaches to strike a tradeoff, and provide a solution that is both robust and quick</a:t>
            </a:r>
          </a:p>
          <a:p>
            <a:endParaRPr lang="en-US" dirty="0"/>
          </a:p>
        </p:txBody>
      </p:sp>
      <p:sp>
        <p:nvSpPr>
          <p:cNvPr id="4" name="Slide Number Placeholder 3"/>
          <p:cNvSpPr>
            <a:spLocks noGrp="1"/>
          </p:cNvSpPr>
          <p:nvPr>
            <p:ph type="sldNum" sz="quarter" idx="5"/>
          </p:nvPr>
        </p:nvSpPr>
        <p:spPr/>
        <p:txBody>
          <a:bodyPr/>
          <a:lstStyle/>
          <a:p>
            <a:fld id="{E360F78D-D767-4E32-BCBD-B5B5D51D2AEE}" type="slidenum">
              <a:rPr lang="en-US" smtClean="0"/>
              <a:t>3</a:t>
            </a:fld>
            <a:endParaRPr lang="en-US"/>
          </a:p>
        </p:txBody>
      </p:sp>
    </p:spTree>
    <p:extLst>
      <p:ext uri="{BB962C8B-B14F-4D97-AF65-F5344CB8AC3E}">
        <p14:creationId xmlns:p14="http://schemas.microsoft.com/office/powerpoint/2010/main" val="295519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Contribution: a quick, effective predictive collision detection algorithm </a:t>
            </a:r>
          </a:p>
          <a:p>
            <a:pPr marL="171450" indent="-171450">
              <a:buFontTx/>
              <a:buChar char="-"/>
            </a:pPr>
            <a:r>
              <a:rPr lang="en-US" sz="1200" kern="1200" dirty="0">
                <a:solidFill>
                  <a:schemeClr val="tx1"/>
                </a:solidFill>
                <a:effectLst/>
                <a:latin typeface="+mn-lt"/>
                <a:ea typeface="+mn-ea"/>
                <a:cs typeface="+mn-cs"/>
              </a:rPr>
              <a:t>designed to run in real time as a background operation of a robot controller</a:t>
            </a:r>
          </a:p>
          <a:p>
            <a:pPr marL="171450" indent="-171450">
              <a:buFontTx/>
              <a:buChar cha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Novelty: The approach used Coons patches to interpolate between sampled orientations of a body throughout time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allowed for continuous collision detection at a low computational cost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approach effectively strikes a balance between the robustness of swept surface methods and the computational efficiency of multiple detection interference methods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Application</a:t>
            </a:r>
            <a:r>
              <a:rPr lang="en-US" dirty="0"/>
              <a:t>: Use in a suite of robot control techniques for Human robot Collaboration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The algorithm is specifically developed as a contribution to a collaborative efforts between multiple universities, corporate sponsors, and research labs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Its function will be to operate as a watchdog algorithm to look ahead at its trajectory the evolving environment and preemptively predict collisions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This algorithm will then trigger a path adaptation algorithm that will leverage a priori known trajectory information along with the </a:t>
            </a:r>
            <a:r>
              <a:rPr lang="en-US" b="0" dirty="0" err="1"/>
              <a:t>spatio</a:t>
            </a:r>
            <a:r>
              <a:rPr lang="en-US" b="0" dirty="0"/>
              <a:t> temporal information developed in this algorithm to adapt its actions and reactions optimally</a:t>
            </a:r>
            <a:endParaRPr lang="en-US" b="1" dirty="0"/>
          </a:p>
          <a:p>
            <a:pPr marL="0" indent="0">
              <a:buFontTx/>
              <a:buNone/>
            </a:pPr>
            <a:endParaRPr lang="en-US" dirty="0"/>
          </a:p>
          <a:p>
            <a:pPr marL="0" indent="0">
              <a:buFontTx/>
              <a:buNone/>
            </a:pPr>
            <a:endParaRPr lang="en-US" dirty="0"/>
          </a:p>
          <a:p>
            <a:pPr marL="0" indent="0" algn="l">
              <a:buFont typeface="Arial" panose="020B0604020202020204" pitchFamily="34" charset="0"/>
              <a:buNone/>
            </a:pPr>
            <a:r>
              <a:rPr lang="en-US" b="1" dirty="0"/>
              <a:t>Future Works</a:t>
            </a:r>
            <a:r>
              <a:rPr lang="en-US" dirty="0"/>
              <a:t>: </a:t>
            </a:r>
          </a:p>
          <a:p>
            <a:pPr marL="342900" indent="-342900" algn="l">
              <a:buFontTx/>
              <a:buChar char="-"/>
            </a:pPr>
            <a:r>
              <a:rPr lang="en-US" dirty="0"/>
              <a:t>Adaptations of the algorithm’s initial steps based on variation in input data</a:t>
            </a:r>
          </a:p>
          <a:p>
            <a:pPr marL="0" indent="0" algn="l">
              <a:buFontTx/>
              <a:buNone/>
            </a:pPr>
            <a:r>
              <a:rPr lang="en-US" dirty="0"/>
              <a:t>	Our collaborators are still in the process of developing their predictions for the human. While the robot trajectories wont change, the format of the data for the human predictions can still change. </a:t>
            </a:r>
          </a:p>
          <a:p>
            <a:pPr marL="0" indent="0" algn="l">
              <a:buFontTx/>
              <a:buNone/>
            </a:pPr>
            <a:r>
              <a:rPr lang="en-US" dirty="0"/>
              <a:t>	If this happens, either a conversion must take place to put that data into the current format of the input data, or the initial forward kinematics section of the algorithm will need to adapt.</a:t>
            </a:r>
          </a:p>
          <a:p>
            <a:pPr marL="342900" indent="-342900" algn="l">
              <a:buFontTx/>
              <a:buChar char="-"/>
            </a:pPr>
            <a:r>
              <a:rPr lang="en-US" dirty="0"/>
              <a:t>Evaluation of optimal number of poses used to construct the sweep</a:t>
            </a:r>
          </a:p>
          <a:p>
            <a:pPr marL="0" indent="0" algn="l">
              <a:buFontTx/>
              <a:buNone/>
            </a:pPr>
            <a:r>
              <a:rPr lang="en-US" dirty="0"/>
              <a:t>	Since the Coons patches represent linear interpolations between the poses, the approximation is less accurate for trajectories that display a high degree of curvature. </a:t>
            </a:r>
          </a:p>
          <a:p>
            <a:pPr marL="0" indent="0" algn="l">
              <a:buFontTx/>
              <a:buNone/>
            </a:pPr>
            <a:r>
              <a:rPr lang="en-US" dirty="0"/>
              <a:t>	If this begins to cause issues, a subject for future study will be to develop a quick preliminary evaluation of the input joint angles to determine the degree of curvature. </a:t>
            </a:r>
          </a:p>
          <a:p>
            <a:pPr marL="0" indent="0" algn="l">
              <a:buFontTx/>
              <a:buNone/>
            </a:pPr>
            <a:r>
              <a:rPr lang="en-US" dirty="0"/>
              <a:t>	The purpose of this algorithm will be to quantify the number of poses from the input data needed to accurately describe the surface.</a:t>
            </a:r>
          </a:p>
          <a:p>
            <a:pPr marL="342900" indent="-342900" algn="l">
              <a:buFontTx/>
              <a:buChar char="-"/>
            </a:pPr>
            <a:r>
              <a:rPr lang="en-US" dirty="0"/>
              <a:t>Optimization of the grid size based on input data</a:t>
            </a:r>
          </a:p>
          <a:p>
            <a:pPr marL="457200" lvl="1" indent="0" algn="l">
              <a:buFontTx/>
              <a:buNone/>
            </a:pPr>
            <a:r>
              <a:rPr lang="en-US" dirty="0"/>
              <a:t>	The goal of this work would be to understand the required grid size based on the complexity and size of the object to be modeled</a:t>
            </a:r>
          </a:p>
          <a:p>
            <a:pPr marL="0" indent="0">
              <a:buFontTx/>
              <a:buNone/>
            </a:pPr>
            <a:endParaRPr lang="en-US" dirty="0"/>
          </a:p>
        </p:txBody>
      </p:sp>
      <p:sp>
        <p:nvSpPr>
          <p:cNvPr id="4" name="Slide Number Placeholder 3"/>
          <p:cNvSpPr>
            <a:spLocks noGrp="1"/>
          </p:cNvSpPr>
          <p:nvPr>
            <p:ph type="sldNum" sz="quarter" idx="5"/>
          </p:nvPr>
        </p:nvSpPr>
        <p:spPr/>
        <p:txBody>
          <a:bodyPr/>
          <a:lstStyle/>
          <a:p>
            <a:fld id="{E360F78D-D767-4E32-BCBD-B5B5D51D2AEE}" type="slidenum">
              <a:rPr lang="en-US" smtClean="0"/>
              <a:t>21</a:t>
            </a:fld>
            <a:endParaRPr lang="en-US"/>
          </a:p>
        </p:txBody>
      </p:sp>
    </p:spTree>
    <p:extLst>
      <p:ext uri="{BB962C8B-B14F-4D97-AF65-F5344CB8AC3E}">
        <p14:creationId xmlns:p14="http://schemas.microsoft.com/office/powerpoint/2010/main" val="1392161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a common discretized workspace described in X Y Z coordinates. This is a crucial initial step. As will be seen later, this step is crucial in the quick comparison between all volumes generated. Additionally, parameters used in the modeling of the human and robot depend on the grid spacing.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Determine the location of points along the boundary of the robot and human.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assumed information about the joints of the human and robot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Forward kinematics used specify in a fixed coordinate frame the location of various key joints that will be used to define the outer boundary of the human and robot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Safety factors for the algorithm, which will be discussed in more detail later, will also be included in this step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Iterate this process for various instances in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Describe the physical location of these points on the human and robot boundary at multiple snapshots in time throughout the scheduled or predicted trajectory</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Interpolate continuous position throughout time by leveraging Coons patches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Use Coons patches to patch together these instantaneous poses in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points found in the forward kinematics steps are used ass corners for these patches.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defines a point cloud where each specified point also has time data indicating the time at which the point is occupied.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Apply initial and final boundary orientations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To close the surface generated by sweeping the boundary curves, these boundary conditions are defined using points in the first and last pose from the input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 all computed swept volumes to a standard coordinate system for direct comparison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standard coordinate system is the same one defined in the first step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 standardized discrete time array is also adopted to fit the time for each point to</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By fitting the volumes to a standard coordinate system, the volumes can be directly compared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Directly compare all volumes for spatiotemporal intersection</a:t>
            </a:r>
          </a:p>
          <a:p>
            <a:r>
              <a:rPr lang="en-US" dirty="0"/>
              <a:t>-   Thanks to the standard coordinate system, collisions occur at all locations in which the X, Y, Z and time values exactly match</a:t>
            </a:r>
          </a:p>
        </p:txBody>
      </p:sp>
      <p:sp>
        <p:nvSpPr>
          <p:cNvPr id="4" name="Slide Number Placeholder 3"/>
          <p:cNvSpPr>
            <a:spLocks noGrp="1"/>
          </p:cNvSpPr>
          <p:nvPr>
            <p:ph type="sldNum" sz="quarter" idx="5"/>
          </p:nvPr>
        </p:nvSpPr>
        <p:spPr/>
        <p:txBody>
          <a:bodyPr/>
          <a:lstStyle/>
          <a:p>
            <a:fld id="{E360F78D-D767-4E32-BCBD-B5B5D51D2AEE}" type="slidenum">
              <a:rPr lang="en-US" smtClean="0"/>
              <a:t>4</a:t>
            </a:fld>
            <a:endParaRPr lang="en-US"/>
          </a:p>
        </p:txBody>
      </p:sp>
    </p:spTree>
    <p:extLst>
      <p:ext uri="{BB962C8B-B14F-4D97-AF65-F5344CB8AC3E}">
        <p14:creationId xmlns:p14="http://schemas.microsoft.com/office/powerpoint/2010/main" val="4198127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Boundary curves generated in two orthogonal directions </a:t>
                </a:r>
              </a:p>
              <a:p>
                <a:pPr marL="171450" indent="-171450">
                  <a:buFontTx/>
                  <a:buChar char="-"/>
                </a:pPr>
                <a:r>
                  <a:rPr lang="en-US" dirty="0"/>
                  <a:t>At this point boundary curves are just described as a series of points defined along the modeled object’s boundary. When the Coons patches are implemented, more points between these boundary points will be defined to describe the curve in a discrete manner.</a:t>
                </a:r>
              </a:p>
              <a:p>
                <a:pPr marL="171450" indent="-171450">
                  <a:buFontTx/>
                  <a:buChar char="-"/>
                </a:pPr>
                <a:r>
                  <a:rPr lang="en-US" dirty="0"/>
                  <a:t>The two curves are referred to as the normal and orthogonal curves</a:t>
                </a:r>
              </a:p>
              <a:p>
                <a:pPr marL="171450" indent="-171450">
                  <a:buFontTx/>
                  <a:buChar char="-"/>
                </a:pPr>
                <a:r>
                  <a:rPr lang="en-US" dirty="0"/>
                  <a:t>Both curves are required. If only one is used and the modeled object moves in a direction in plane with the curve, then the generated volume will lie entirely in one plane.</a:t>
                </a:r>
              </a:p>
              <a:p>
                <a:pPr marL="171450" indent="-171450">
                  <a:buFontTx/>
                  <a:buChar char="-"/>
                </a:pPr>
                <a:r>
                  <a:rPr lang="en-US" dirty="0"/>
                  <a:t>By using both curves, no matter the direction of motion, the outer edges of the object will be modeled</a:t>
                </a:r>
              </a:p>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robot for this work is symmetric and modeled with the same two curves offset by 90</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a:p>
                <a:pPr marL="171450" indent="-171450">
                  <a:buFontTx/>
                  <a:buChar char="-"/>
                </a:pPr>
                <a:endParaRPr lang="en-US" dirty="0"/>
              </a:p>
              <a:p>
                <a:pPr marL="0" indent="0">
                  <a:buFontTx/>
                  <a:buNone/>
                </a:pPr>
                <a:r>
                  <a:rPr lang="en-US" dirty="0"/>
                  <a:t>The human is modeled by one normal curve, and three orthogonal curves</a:t>
                </a:r>
              </a:p>
              <a:p>
                <a:pPr marL="171450" indent="-171450">
                  <a:buFontTx/>
                  <a:buChar char="-"/>
                </a:pPr>
                <a:r>
                  <a:rPr lang="en-US" dirty="0"/>
                  <a:t>Two curves for the arms </a:t>
                </a:r>
              </a:p>
              <a:p>
                <a:pPr marL="171450" indent="-171450">
                  <a:buFontTx/>
                  <a:buChar char="-"/>
                </a:pPr>
                <a:r>
                  <a:rPr lang="en-US" dirty="0"/>
                  <a:t>One for the head neck and torso</a:t>
                </a:r>
              </a:p>
              <a:p>
                <a:pPr marL="171450" indent="-171450">
                  <a:buFontTx/>
                  <a:buChar char="-"/>
                </a:pPr>
                <a:r>
                  <a:rPr lang="en-US" dirty="0"/>
                  <a:t>Orthogonal curves are added wherever the possibility of motion in a direction not bounded by a previously defined curve can occur</a:t>
                </a:r>
              </a:p>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generalized expression of the determination of the location of points given the assumed input data:</a:t>
                </a:r>
              </a:p>
              <a:p>
                <a:pPr marL="171450" indent="-171450">
                  <a:buFontTx/>
                  <a:buChar char="-"/>
                </a:pPr>
                <a:r>
                  <a:rPr lang="en-US" dirty="0"/>
                  <a:t>Coordinate systems at each joint are defined. These coordinate systems and related calculations will be described in more detail in subsequent slide</a:t>
                </a:r>
              </a:p>
              <a:p>
                <a:pPr marL="171450" indent="-171450">
                  <a:buFontTx/>
                  <a:buChar char="-"/>
                </a:pPr>
                <a:r>
                  <a:rPr lang="en-US" dirty="0"/>
                  <a:t>The origin of the coordinate system is located at the center of the joint. Boundary points near each joint are defined and their location within the closest joint’s coordinate system is known</a:t>
                </a:r>
              </a:p>
              <a:p>
                <a:pPr marL="171450" indent="-171450">
                  <a:buFontTx/>
                  <a:buChar char="-"/>
                </a:pPr>
                <a:r>
                  <a:rPr lang="en-US" dirty="0"/>
                  <a:t>To find the location of the point in the fixed coordinate system after an arbitrary rotation of the closest joints and all joints preceding it in the kinematic chain, transformation and rotation matrices are used.</a:t>
                </a:r>
              </a:p>
              <a:p>
                <a:pPr marL="171450" indent="-171450">
                  <a:buFontTx/>
                  <a:buChar char="-"/>
                </a:pPr>
                <a:r>
                  <a:rPr lang="en-US" dirty="0"/>
                  <a:t>The location of point P in coordinate system n can be translated to the fixed coordinate system my </a:t>
                </a:r>
                <a:r>
                  <a:rPr lang="en-US" dirty="0" err="1"/>
                  <a:t>premultuplying</a:t>
                </a:r>
                <a:r>
                  <a:rPr lang="en-US" dirty="0"/>
                  <a:t> by a series of transformation and rotation </a:t>
                </a:r>
                <a:r>
                  <a:rPr lang="en-US" dirty="0" err="1"/>
                  <a:t>matricies</a:t>
                </a:r>
                <a:r>
                  <a:rPr lang="en-US" dirty="0"/>
                  <a:t>. </a:t>
                </a:r>
              </a:p>
              <a:p>
                <a:pPr marL="0" indent="0">
                  <a:buFontTx/>
                  <a:buNone/>
                </a:pP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Boundary curves generated in two orthogonal directions </a:t>
                </a:r>
              </a:p>
              <a:p>
                <a:pPr marL="171450" indent="-171450">
                  <a:buFontTx/>
                  <a:buChar char="-"/>
                </a:pPr>
                <a:r>
                  <a:rPr lang="en-US" dirty="0"/>
                  <a:t>At this point boundary curves are just described as a series of points defined along the modeled object’s boundary. When the Coons patches are implemented, more points between these boundary points will be defined to describe the curve in a discrete manner.</a:t>
                </a:r>
              </a:p>
              <a:p>
                <a:pPr marL="171450" indent="-171450">
                  <a:buFontTx/>
                  <a:buChar char="-"/>
                </a:pPr>
                <a:r>
                  <a:rPr lang="en-US" dirty="0"/>
                  <a:t>The two curves are referred to as the normal and orthogonal curves</a:t>
                </a:r>
              </a:p>
              <a:p>
                <a:pPr marL="171450" indent="-171450">
                  <a:buFontTx/>
                  <a:buChar char="-"/>
                </a:pPr>
                <a:r>
                  <a:rPr lang="en-US" dirty="0"/>
                  <a:t>Both curves are required. If only one is used and the modeled object moves in a direction in plane with the curve, then the generated volume will lie entirely in one plane.</a:t>
                </a:r>
              </a:p>
              <a:p>
                <a:pPr marL="171450" indent="-171450">
                  <a:buFontTx/>
                  <a:buChar char="-"/>
                </a:pPr>
                <a:r>
                  <a:rPr lang="en-US" dirty="0"/>
                  <a:t>By using both curves, no matter the direction of motion, the outer edges of the object will be modeled</a:t>
                </a:r>
              </a:p>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robot for this work is symmetric and modeled with the same two curves offset by 90</a:t>
                </a:r>
                <a:r>
                  <a:rPr lang="en-US" i="0">
                    <a:latin typeface="Cambria Math" panose="02040503050406030204" pitchFamily="18" charset="0"/>
                    <a:ea typeface="Cambria Math" panose="02040503050406030204" pitchFamily="18" charset="0"/>
                  </a:rPr>
                  <a:t>°</a:t>
                </a:r>
                <a:endParaRPr lang="en-US" dirty="0"/>
              </a:p>
              <a:p>
                <a:pPr marL="171450" indent="-171450">
                  <a:buFontTx/>
                  <a:buChar char="-"/>
                </a:pPr>
                <a:endParaRPr lang="en-US" dirty="0"/>
              </a:p>
              <a:p>
                <a:pPr marL="0" indent="0">
                  <a:buFontTx/>
                  <a:buNone/>
                </a:pPr>
                <a:r>
                  <a:rPr lang="en-US" dirty="0"/>
                  <a:t>The human is modeled by one normal curve, and three orthogonal curves</a:t>
                </a:r>
              </a:p>
              <a:p>
                <a:pPr marL="171450" indent="-171450">
                  <a:buFontTx/>
                  <a:buChar char="-"/>
                </a:pPr>
                <a:r>
                  <a:rPr lang="en-US" dirty="0"/>
                  <a:t>Two curves for the arms </a:t>
                </a:r>
              </a:p>
              <a:p>
                <a:pPr marL="171450" indent="-171450">
                  <a:buFontTx/>
                  <a:buChar char="-"/>
                </a:pPr>
                <a:r>
                  <a:rPr lang="en-US" dirty="0"/>
                  <a:t>One for the head neck and torso</a:t>
                </a:r>
              </a:p>
              <a:p>
                <a:pPr marL="171450" indent="-171450">
                  <a:buFontTx/>
                  <a:buChar char="-"/>
                </a:pPr>
                <a:r>
                  <a:rPr lang="en-US" dirty="0"/>
                  <a:t>Orthogonal curves are added wherever the possibility of motion in a direction not bounded by a previously defined curve can occur</a:t>
                </a:r>
              </a:p>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generalized expression of the determination of the location of points given the assumed input data:</a:t>
                </a:r>
              </a:p>
              <a:p>
                <a:pPr marL="171450" indent="-171450">
                  <a:buFontTx/>
                  <a:buChar char="-"/>
                </a:pPr>
                <a:r>
                  <a:rPr lang="en-US" dirty="0"/>
                  <a:t>Coordinate systems at each joint are defined. These coordinate systems and related calculations will be described in more detail in subsequent slide</a:t>
                </a:r>
              </a:p>
              <a:p>
                <a:pPr marL="171450" indent="-171450">
                  <a:buFontTx/>
                  <a:buChar char="-"/>
                </a:pPr>
                <a:r>
                  <a:rPr lang="en-US" dirty="0"/>
                  <a:t>The origin of the coordinate system is located at the center of the joint. Boundary points near each joint are defined and their location within the closest joint’s coordinate system is known</a:t>
                </a:r>
              </a:p>
              <a:p>
                <a:pPr marL="171450" indent="-171450">
                  <a:buFontTx/>
                  <a:buChar char="-"/>
                </a:pPr>
                <a:r>
                  <a:rPr lang="en-US" dirty="0"/>
                  <a:t>To find the location of the point in the fixed coordinate system after an arbitrary rotation of the closest joints and all joints preceding it in the kinematic chain, transformation and rotation matrices are used.</a:t>
                </a:r>
              </a:p>
              <a:p>
                <a:pPr marL="171450" indent="-171450">
                  <a:buFontTx/>
                  <a:buChar char="-"/>
                </a:pPr>
                <a:r>
                  <a:rPr lang="en-US" dirty="0"/>
                  <a:t>The location of point P in coordinate system n can be translated to the fixed coordinate system my </a:t>
                </a:r>
                <a:r>
                  <a:rPr lang="en-US" dirty="0" err="1"/>
                  <a:t>premultuplying</a:t>
                </a:r>
                <a:r>
                  <a:rPr lang="en-US" dirty="0"/>
                  <a:t> by a series of transformation and rotation </a:t>
                </a:r>
                <a:r>
                  <a:rPr lang="en-US" dirty="0" err="1"/>
                  <a:t>matricies</a:t>
                </a:r>
                <a:r>
                  <a:rPr lang="en-US" dirty="0"/>
                  <a:t>. </a:t>
                </a:r>
              </a:p>
              <a:p>
                <a:pPr marL="0" indent="0">
                  <a:buFontTx/>
                  <a:buNone/>
                </a:pPr>
                <a:endParaRPr lang="en-US" dirty="0"/>
              </a:p>
            </p:txBody>
          </p:sp>
        </mc:Fallback>
      </mc:AlternateContent>
      <p:sp>
        <p:nvSpPr>
          <p:cNvPr id="4" name="Slide Number Placeholder 3"/>
          <p:cNvSpPr>
            <a:spLocks noGrp="1"/>
          </p:cNvSpPr>
          <p:nvPr>
            <p:ph type="sldNum" sz="quarter" idx="5"/>
          </p:nvPr>
        </p:nvSpPr>
        <p:spPr/>
        <p:txBody>
          <a:bodyPr/>
          <a:lstStyle/>
          <a:p>
            <a:fld id="{E360F78D-D767-4E32-BCBD-B5B5D51D2AEE}" type="slidenum">
              <a:rPr lang="en-US" smtClean="0"/>
              <a:t>5</a:t>
            </a:fld>
            <a:endParaRPr lang="en-US"/>
          </a:p>
        </p:txBody>
      </p:sp>
    </p:spTree>
    <p:extLst>
      <p:ext uri="{BB962C8B-B14F-4D97-AF65-F5344CB8AC3E}">
        <p14:creationId xmlns:p14="http://schemas.microsoft.com/office/powerpoint/2010/main" val="549834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Coordinate systems defined at each joint</a:t>
            </a:r>
          </a:p>
          <a:p>
            <a:r>
              <a:rPr lang="en-US" dirty="0"/>
              <a:t>- Each system shown is a revolute joint</a:t>
            </a:r>
          </a:p>
          <a:p>
            <a:r>
              <a:rPr lang="en-US" dirty="0"/>
              <a:t>- As seen in the figure the X axis is to the left, Y is out of the page and Z is upward. The origin is along the centerline of the robot</a:t>
            </a:r>
          </a:p>
          <a:p>
            <a:r>
              <a:rPr lang="en-US" dirty="0"/>
              <a:t>- Systems 1, 4, and 6 rotate about their Z axes</a:t>
            </a:r>
          </a:p>
          <a:p>
            <a:r>
              <a:rPr lang="en-US" dirty="0"/>
              <a:t>- Systems 2,3, and 5 rotate about their X axes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Boundary points defined in each system</a:t>
            </a:r>
          </a:p>
          <a:p>
            <a:pPr marL="171450" indent="-171450">
              <a:buFontTx/>
              <a:buChar char="-"/>
            </a:pPr>
            <a:r>
              <a:rPr lang="en-US" dirty="0"/>
              <a:t>As shown in the figure, the boundary points used to describe the robot are color coded to match a system</a:t>
            </a:r>
          </a:p>
          <a:p>
            <a:pPr marL="171450" indent="-171450">
              <a:buFontTx/>
              <a:buChar char="-"/>
            </a:pPr>
            <a:r>
              <a:rPr lang="en-US" dirty="0"/>
              <a:t>The location of these points is known with respect to the corresponding system and is expressed in homogenous coordinates [x y z 1] so that the array would be compatible with the forward kinematics techniques used.</a:t>
            </a:r>
          </a:p>
          <a:p>
            <a:pPr marL="0" indent="0">
              <a:buFontTx/>
              <a:buNone/>
            </a:pPr>
            <a:r>
              <a:rPr lang="en-US" dirty="0"/>
              <a:t>-   This is done because as all joints undergo arbitrary rotation, only the point’s location in the system it rotates with will remain known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Relation between each coordinate system and the prior system is described by a transformation matrix</a:t>
            </a:r>
          </a:p>
          <a:p>
            <a:pPr marL="171450" indent="-171450">
              <a:buFontTx/>
              <a:buChar char="-"/>
            </a:pPr>
            <a:r>
              <a:rPr lang="en-US" dirty="0"/>
              <a:t>After arbitrary rotation, it is necessary to translate the known position of each point within its own coordinate system to the fixed coordinate system</a:t>
            </a:r>
          </a:p>
          <a:p>
            <a:pPr marL="171450" indent="-171450">
              <a:buFontTx/>
              <a:buChar char="-"/>
            </a:pPr>
            <a:r>
              <a:rPr lang="en-US" dirty="0"/>
              <a:t>Since the joint angles are assumed to be known, and the linkage geometry constant, this can be done by </a:t>
            </a:r>
            <a:r>
              <a:rPr lang="en-US" dirty="0" err="1"/>
              <a:t>premultiplyig</a:t>
            </a:r>
            <a:r>
              <a:rPr lang="en-US" dirty="0"/>
              <a:t> the point by the preceding transformation </a:t>
            </a:r>
            <a:r>
              <a:rPr lang="en-US" dirty="0" err="1"/>
              <a:t>matricies</a:t>
            </a:r>
            <a:r>
              <a:rPr lang="en-US" dirty="0"/>
              <a:t> along with rotation matrices to account for rotation of each prior joint</a:t>
            </a:r>
          </a:p>
          <a:p>
            <a:pPr marL="171450" indent="-171450">
              <a:buFontTx/>
              <a:buChar char="-"/>
            </a:pPr>
            <a:r>
              <a:rPr lang="en-US" dirty="0"/>
              <a:t>It is a trivial extension to adapt this approach to various other types of joints (ball joints, prismatic, cylindric, </a:t>
            </a:r>
            <a:r>
              <a:rPr lang="en-US" dirty="0" err="1"/>
              <a:t>ect</a:t>
            </a:r>
            <a:r>
              <a:rPr lang="en-US" dirty="0"/>
              <a:t>.) by placing variables in the transformation matrices, but since the robot we have for testing uses only revolute joints, this is what I developed the algorithm for.</a:t>
            </a:r>
          </a:p>
          <a:p>
            <a:pPr marL="171450" indent="-171450">
              <a:buFontTx/>
              <a:buChar char="-"/>
            </a:pPr>
            <a:endParaRPr lang="en-US" dirty="0"/>
          </a:p>
          <a:p>
            <a:pPr marL="0" indent="0" algn="l">
              <a:lnSpc>
                <a:spcPct val="110000"/>
              </a:lnSpc>
              <a:buFont typeface="Arial" panose="020B0604020202020204" pitchFamily="34" charset="0"/>
              <a:buNone/>
            </a:pPr>
            <a:r>
              <a:rPr lang="en-US" sz="1200" dirty="0"/>
              <a:t>Each point found in such way is tracked throughout each pose in the assumed input information.</a:t>
            </a:r>
          </a:p>
          <a:p>
            <a:pPr marL="171450" indent="-171450" algn="l">
              <a:lnSpc>
                <a:spcPct val="110000"/>
              </a:lnSpc>
              <a:buFontTx/>
              <a:buChar char="-"/>
            </a:pPr>
            <a:r>
              <a:rPr lang="en-US" sz="1200" dirty="0"/>
              <a:t>So far only the points throughout time are being tracked, actual curves are not being created between the points yet.</a:t>
            </a:r>
          </a:p>
          <a:p>
            <a:pPr marL="171450" indent="-171450" algn="l">
              <a:lnSpc>
                <a:spcPct val="110000"/>
              </a:lnSpc>
              <a:buFontTx/>
              <a:buChar char="-"/>
            </a:pPr>
            <a:r>
              <a:rPr lang="en-US" sz="1200" dirty="0"/>
              <a:t>The curves will be generated in the next step. These serve as the boundary points of the curves</a:t>
            </a:r>
          </a:p>
          <a:p>
            <a:pPr marL="171450" indent="-171450" algn="l">
              <a:lnSpc>
                <a:spcPct val="110000"/>
              </a:lnSpc>
              <a:buFontTx/>
              <a:buChar char="-"/>
            </a:pPr>
            <a:r>
              <a:rPr lang="en-US" sz="1200" dirty="0"/>
              <a:t>By selecting points the wrap the entire robot, the sweep of this curve as the robot moves envelops the robots position throughout its trajectory</a:t>
            </a:r>
          </a:p>
          <a:p>
            <a:pPr marL="0" indent="0" algn="l">
              <a:lnSpc>
                <a:spcPct val="110000"/>
              </a:lnSpc>
              <a:buFont typeface="Arial" panose="020B0604020202020204" pitchFamily="34" charset="0"/>
              <a:buNone/>
            </a:pPr>
            <a:endParaRPr lang="en-US" sz="1200" dirty="0"/>
          </a:p>
          <a:p>
            <a:pPr marL="0" indent="0" algn="l">
              <a:lnSpc>
                <a:spcPct val="110000"/>
              </a:lnSpc>
              <a:buFont typeface="Arial" panose="020B0604020202020204" pitchFamily="34" charset="0"/>
              <a:buNone/>
            </a:pPr>
            <a:r>
              <a:rPr lang="en-US" sz="1200" dirty="0"/>
              <a:t>Due to symmetry of the robot, the orthogonal curve us the same as the normal curve only defined in the Y-Z plane</a:t>
            </a:r>
          </a:p>
          <a:p>
            <a:pPr marL="0" indent="0" algn="l">
              <a:lnSpc>
                <a:spcPct val="110000"/>
              </a:lnSpc>
              <a:buFont typeface="Arial" panose="020B0604020202020204" pitchFamily="34" charset="0"/>
              <a:buNone/>
            </a:pPr>
            <a:r>
              <a:rPr lang="en-US" sz="1200" dirty="0"/>
              <a:t>- The normal curve was defined entirely in the XZ plane and the orthogonal curve entirely in the Y-Z plane</a:t>
            </a:r>
          </a:p>
          <a:p>
            <a:pPr marL="0" indent="0" algn="l">
              <a:lnSpc>
                <a:spcPct val="110000"/>
              </a:lnSpc>
              <a:buFont typeface="Arial" panose="020B0604020202020204" pitchFamily="34" charset="0"/>
              <a:buNone/>
            </a:pPr>
            <a:r>
              <a:rPr lang="en-US" sz="1200" dirty="0"/>
              <a:t>- As shown in the figure, this is the assumed home position of the robot. Arbitrary starting and ending joint angles can be supplied, but they are supplied with respect to this orientation</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360F78D-D767-4E32-BCBD-B5B5D51D2AEE}" type="slidenum">
              <a:rPr lang="en-US" smtClean="0"/>
              <a:t>6</a:t>
            </a:fld>
            <a:endParaRPr lang="en-US"/>
          </a:p>
        </p:txBody>
      </p:sp>
    </p:spTree>
    <p:extLst>
      <p:ext uri="{BB962C8B-B14F-4D97-AF65-F5344CB8AC3E}">
        <p14:creationId xmlns:p14="http://schemas.microsoft.com/office/powerpoint/2010/main" val="1879382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Coordinate systems modeled at each joint that is free to rotate.</a:t>
            </a:r>
          </a:p>
          <a:p>
            <a:pPr marL="171450" indent="-171450">
              <a:buFontTx/>
              <a:buChar char="-"/>
            </a:pPr>
            <a:r>
              <a:rPr lang="en-US" dirty="0"/>
              <a:t>Systems 1-6 represent the Torso, Left shoulder, Left Elbow, Right shoulder, Right Elbow, and Head and Neck respectively</a:t>
            </a:r>
          </a:p>
          <a:p>
            <a:pPr marL="171450" indent="-171450">
              <a:buFontTx/>
              <a:buChar char="-"/>
            </a:pPr>
            <a:r>
              <a:rPr lang="en-US" dirty="0"/>
              <a:t>The torso, neck, left shoulder, and right shoulder are modeled as ball joints and are free to rotate about their respective X, Y, and Z axes</a:t>
            </a:r>
          </a:p>
          <a:p>
            <a:pPr marL="171450" indent="-171450">
              <a:buFontTx/>
              <a:buChar char="-"/>
            </a:pPr>
            <a:r>
              <a:rPr lang="en-US" dirty="0"/>
              <a:t>The Left and Right shoulders are modeled as revolute joints, and constrained to rotate only about their X axes</a:t>
            </a:r>
          </a:p>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seated worker engaged in a tabletop activity is modeled to interface with the robot</a:t>
            </a:r>
          </a:p>
          <a:p>
            <a:pPr marL="0" indent="0">
              <a:buFontTx/>
              <a:buNone/>
            </a:pPr>
            <a:r>
              <a:rPr lang="en-US" dirty="0"/>
              <a:t>-   Because the robot selected to interface with the human is a tabletop low payload pick and place robot, the human was modeled to stand near the robot and interact</a:t>
            </a:r>
          </a:p>
          <a:p>
            <a:pPr marL="171450" indent="-171450">
              <a:buFontTx/>
              <a:buChar char="-"/>
            </a:pPr>
            <a:r>
              <a:rPr lang="en-US" dirty="0"/>
              <a:t>Since the human is assumed to stand at the same location at a collaborative worktable, only the upper portion of the human was modeled. This was done to maximize computational time while still modeling a meaningful HRC interaction</a:t>
            </a:r>
          </a:p>
          <a:p>
            <a:pPr marL="171450" indent="-171450">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same rotation matrices as used on the robot model are used here, </a:t>
            </a:r>
          </a:p>
          <a:p>
            <a:pPr marL="171450" indent="-171450">
              <a:buFontTx/>
              <a:buChar char="-"/>
            </a:pPr>
            <a:r>
              <a:rPr lang="en-US" dirty="0"/>
              <a:t>The same rotation matrices as used in the robot model are used here</a:t>
            </a:r>
          </a:p>
          <a:p>
            <a:pPr marL="171450" indent="-171450">
              <a:buFontTx/>
              <a:buChar char="-"/>
            </a:pPr>
            <a:r>
              <a:rPr lang="en-US" dirty="0"/>
              <a:t>Translation matrices are defined to translate the position of the indicated points defining the boundary of the human from their joint’s system to a fixed system</a:t>
            </a:r>
          </a:p>
          <a:p>
            <a:pPr marL="171450" indent="-171450">
              <a:buFontTx/>
              <a:buChar char="-"/>
            </a:pPr>
            <a:r>
              <a:rPr lang="en-US" dirty="0"/>
              <a:t>The fixed system here is the same as the fixed system used in the robot model</a:t>
            </a:r>
          </a:p>
        </p:txBody>
      </p:sp>
      <p:sp>
        <p:nvSpPr>
          <p:cNvPr id="4" name="Slide Number Placeholder 3"/>
          <p:cNvSpPr>
            <a:spLocks noGrp="1"/>
          </p:cNvSpPr>
          <p:nvPr>
            <p:ph type="sldNum" sz="quarter" idx="5"/>
          </p:nvPr>
        </p:nvSpPr>
        <p:spPr/>
        <p:txBody>
          <a:bodyPr/>
          <a:lstStyle/>
          <a:p>
            <a:fld id="{E360F78D-D767-4E32-BCBD-B5B5D51D2AEE}" type="slidenum">
              <a:rPr lang="en-US" smtClean="0"/>
              <a:t>7</a:t>
            </a:fld>
            <a:endParaRPr lang="en-US"/>
          </a:p>
        </p:txBody>
      </p:sp>
    </p:spTree>
    <p:extLst>
      <p:ext uri="{BB962C8B-B14F-4D97-AF65-F5344CB8AC3E}">
        <p14:creationId xmlns:p14="http://schemas.microsoft.com/office/powerpoint/2010/main" val="3993493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dirty="0"/>
              <a:t>These curves are used to describe the side profile of the human</a:t>
            </a:r>
          </a:p>
          <a:p>
            <a:pPr marL="0" indent="0" algn="l">
              <a:buFont typeface="Arial" panose="020B0604020202020204" pitchFamily="34" charset="0"/>
              <a:buNone/>
            </a:pPr>
            <a:r>
              <a:rPr lang="en-US" dirty="0"/>
              <a:t>-   Since the two arms and the torso can each move independently in the multiple axes of motion, it is necessary to define an orthogonal component of the profile for them all</a:t>
            </a:r>
          </a:p>
          <a:p>
            <a:pPr marL="171450" indent="-171450" algn="l">
              <a:buFontTx/>
              <a:buChar char="-"/>
            </a:pPr>
            <a:r>
              <a:rPr lang="en-US" dirty="0"/>
              <a:t>To maximize on computational efficiency, rather than use 1 continuously connected curve, three separate curves are used: The left arm, the right arm, and the head neck and torso</a:t>
            </a:r>
          </a:p>
          <a:p>
            <a:pPr marL="171450" indent="-171450" algn="l">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orthogonal component is necessary to capture the full profile of the human</a:t>
            </a:r>
          </a:p>
          <a:p>
            <a:pPr marL="171450" indent="-171450" algn="l">
              <a:buFontTx/>
              <a:buChar char="-"/>
            </a:pPr>
            <a:r>
              <a:rPr lang="en-US" dirty="0"/>
              <a:t>This is most clearly understood by considering if only the normal component was used. In this case if any of the joints were to rotate about their Y axis the result would be an entirely planar surface.</a:t>
            </a:r>
          </a:p>
          <a:p>
            <a:pPr marL="171450" indent="-171450" algn="l">
              <a:buFontTx/>
              <a:buChar char="-"/>
            </a:pPr>
            <a:r>
              <a:rPr lang="en-US" dirty="0"/>
              <a:t>Adding side profiles captures the full volume of the moving human such that the motion in any direction will have some component in the normal and some component in the orthogonal direction</a:t>
            </a:r>
          </a:p>
          <a:p>
            <a:pPr marL="171450" indent="-171450" algn="l">
              <a:buFontTx/>
              <a:buChar char="-"/>
            </a:pPr>
            <a:r>
              <a:rPr lang="en-US" dirty="0"/>
              <a:t>By sweeping both curves, and overlaying the resultant surfaces, the outermost surface represents the true volume swept out by the human.</a:t>
            </a:r>
          </a:p>
          <a:p>
            <a:pPr marL="171450" indent="-171450" algn="l">
              <a:buFontTx/>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same coordinate systems defined for the normal curves can be reused</a:t>
            </a:r>
          </a:p>
          <a:p>
            <a:pPr marL="171450" indent="-171450" algn="l">
              <a:buFontTx/>
              <a:buChar char="-"/>
            </a:pPr>
            <a:r>
              <a:rPr lang="en-US" dirty="0"/>
              <a:t>As seen in the figure, the Z axis is upward, the Y axis is to the right and the X axis is coming out of the page</a:t>
            </a:r>
          </a:p>
          <a:p>
            <a:pPr marL="171450" indent="-171450" algn="l">
              <a:buFontTx/>
              <a:buChar char="-"/>
            </a:pPr>
            <a:r>
              <a:rPr lang="en-US" dirty="0"/>
              <a:t>The same transformation and rotation matrices can also be used along with the same assumed input joint data</a:t>
            </a:r>
          </a:p>
          <a:p>
            <a:pPr marL="171450" indent="-171450" algn="l">
              <a:buFontTx/>
              <a:buChar char="-"/>
            </a:pPr>
            <a:endParaRPr lang="en-US" dirty="0"/>
          </a:p>
          <a:p>
            <a:pPr marL="171450" indent="-171450" algn="l">
              <a:buFontTx/>
              <a:buChar char="-"/>
            </a:pPr>
            <a:endParaRPr lang="en-US" dirty="0"/>
          </a:p>
        </p:txBody>
      </p:sp>
      <p:sp>
        <p:nvSpPr>
          <p:cNvPr id="4" name="Slide Number Placeholder 3"/>
          <p:cNvSpPr>
            <a:spLocks noGrp="1"/>
          </p:cNvSpPr>
          <p:nvPr>
            <p:ph type="sldNum" sz="quarter" idx="5"/>
          </p:nvPr>
        </p:nvSpPr>
        <p:spPr/>
        <p:txBody>
          <a:bodyPr/>
          <a:lstStyle/>
          <a:p>
            <a:fld id="{E360F78D-D767-4E32-BCBD-B5B5D51D2AEE}" type="slidenum">
              <a:rPr lang="en-US" smtClean="0"/>
              <a:t>8</a:t>
            </a:fld>
            <a:endParaRPr lang="en-US"/>
          </a:p>
        </p:txBody>
      </p:sp>
    </p:spTree>
    <p:extLst>
      <p:ext uri="{BB962C8B-B14F-4D97-AF65-F5344CB8AC3E}">
        <p14:creationId xmlns:p14="http://schemas.microsoft.com/office/powerpoint/2010/main" val="3180635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Safety factors built into definition of the boundary points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is done for two reasons: 1) to account for uncertainty in the prediction of the human and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2) to account for human comfort levels as close calls where the robot knows there will be collisions can be unsettling and counterproductive if humans abruptly alter their motion when the robot approaches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effect of the safety factors is to enlarge the body parts of the human by an amount equal to the product of the elapsed time between the initiation of the algorithm and the prediction and a scaling factor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Safety factors defined to grow with time at a specified rate for each body part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 should be noted that it may be the case that the head neck or torso is deemed more critical than the arms. Due to differing importance, the safety factors are designed such that different body parts can be set to expand at higher rates than others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human is divided into 10 sections that can be weighted individually: The head, neck, left shoulder, left arm, left forearm, right shoulder, right arm, right forearm, torso and waist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While this ability was built in and can be easily updated, for the purposes of demonstrating the algorithm, all of the safety factors expand at the same 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 the table, the safety factors are shown to start at unity, representing no expansion of the human at the first orientation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time increases, K increases as well in proportion to n. n can be individually defined for each body part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Scaling factors added to strategic position of boundary points to enlarge the human boundary in a meaningful way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shown in the figure, points on the arms and neck are set to increase change their position in the X direction.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While points on the shoulder and top of the head are set to expand in both the X and Z direction.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is also done for the orthogonal curves. Expansion in this case takes place in the Y and Z directions.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junctions between two body parts, to promote continuity of the model, the points are set to expand according to the larger safety factor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calculation of the location of the top left point on the head</a:t>
            </a:r>
          </a:p>
          <a:p>
            <a:pPr marL="171450" indent="-171450">
              <a:buFontTx/>
              <a:buChar char="-"/>
            </a:pPr>
            <a:r>
              <a:rPr lang="en-US" dirty="0"/>
              <a:t>First, the appropriate safety factor, the one corresponding to the head, is selected.</a:t>
            </a:r>
          </a:p>
          <a:p>
            <a:pPr marL="171450" indent="-171450">
              <a:buFontTx/>
              <a:buChar char="-"/>
            </a:pPr>
            <a:r>
              <a:rPr lang="en-US" dirty="0"/>
              <a:t>If this calculation was competed for say a point on the elbow, the safety factors of the arm and forearm would be compared and the larger one selected</a:t>
            </a:r>
          </a:p>
          <a:p>
            <a:pPr marL="171450" indent="-171450">
              <a:buFontTx/>
              <a:buChar char="-"/>
            </a:pPr>
            <a:r>
              <a:rPr lang="en-US" dirty="0"/>
              <a:t>Next the position of the point is scaled by the safety factor</a:t>
            </a:r>
          </a:p>
          <a:p>
            <a:pPr marL="171450" indent="-171450">
              <a:buFontTx/>
              <a:buChar char="-"/>
            </a:pPr>
            <a:r>
              <a:rPr lang="en-US" dirty="0"/>
              <a:t>Finally, the location of the point is translated back to the fixed frame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360F78D-D767-4E32-BCBD-B5B5D51D2AEE}" type="slidenum">
              <a:rPr lang="en-US" smtClean="0"/>
              <a:t>9</a:t>
            </a:fld>
            <a:endParaRPr lang="en-US"/>
          </a:p>
        </p:txBody>
      </p:sp>
    </p:spTree>
    <p:extLst>
      <p:ext uri="{BB962C8B-B14F-4D97-AF65-F5344CB8AC3E}">
        <p14:creationId xmlns:p14="http://schemas.microsoft.com/office/powerpoint/2010/main" val="2658623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dirty="0"/>
              <a:t>A composite surface created by patching together the boundary points from consecutive time steps.</a:t>
            </a:r>
          </a:p>
          <a:p>
            <a:pPr marL="171450" indent="-171450" algn="l">
              <a:buFontTx/>
              <a:buChar char="-"/>
            </a:pPr>
            <a:r>
              <a:rPr lang="en-US" dirty="0"/>
              <a:t>Surfaces are generated within the boundary points found in the forward kinematics step</a:t>
            </a:r>
          </a:p>
          <a:p>
            <a:pPr marL="171450" indent="-171450" algn="l">
              <a:buFontTx/>
              <a:buChar char="-"/>
            </a:pPr>
            <a:r>
              <a:rPr lang="en-US" dirty="0"/>
              <a:t>A surface is generated to describe all points occupied by a specific segment of the modeled object as it moves from one orientation to the next</a:t>
            </a:r>
          </a:p>
          <a:p>
            <a:pPr marL="171450" indent="-171450" algn="l">
              <a:buFontTx/>
              <a:buChar char="-"/>
            </a:pPr>
            <a:r>
              <a:rPr lang="en-US" dirty="0"/>
              <a:t>Iterating this process for all segments used to define the boundary between each instance in time for which the forward kinematics procedure was implemented, the overall surface can be generated in a general manner applicable to any inputted set of these boundary points.</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Discrete Coons Patches are implemented to define points at a mesh size within the boundaries </a:t>
            </a:r>
          </a:p>
          <a:p>
            <a:pPr marL="171450" indent="-171450" algn="l">
              <a:buFontTx/>
              <a:buChar char="-"/>
            </a:pPr>
            <a:r>
              <a:rPr lang="en-US" dirty="0"/>
              <a:t>Coons patches are a computer aided modeling technique for defining surfaces.</a:t>
            </a:r>
          </a:p>
          <a:p>
            <a:pPr marL="171450" indent="-171450" algn="l">
              <a:buFontTx/>
              <a:buChar char="-"/>
            </a:pPr>
            <a:r>
              <a:rPr lang="en-US" dirty="0"/>
              <a:t>A discrete version of the Coons patch formulation is implemented here in which</a:t>
            </a:r>
          </a:p>
          <a:p>
            <a:pPr marL="171450" indent="-171450" algn="l">
              <a:buFontTx/>
              <a:buChar char="-"/>
            </a:pPr>
            <a:r>
              <a:rPr lang="en-US" dirty="0"/>
              <a:t>An ordered mesh of points is defined to fill in data between set boundaries such that the filled in data represents an interpolation between the four boundary curves</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The boundary points are placed in the corners of a matrix (called in this work a patch)</a:t>
            </a:r>
          </a:p>
          <a:p>
            <a:pPr marL="0" indent="0" algn="l">
              <a:buFont typeface="Arial" panose="020B0604020202020204" pitchFamily="34" charset="0"/>
              <a:buNone/>
            </a:pPr>
            <a:r>
              <a:rPr lang="en-US" dirty="0"/>
              <a:t>- To begin the definition of the boundaries of the discrete Coons patch to be formed, the points found in the forward kinematics step are placed into the corners of the discrete Coons Patch</a:t>
            </a:r>
          </a:p>
          <a:p>
            <a:pPr marL="171450" indent="-171450" algn="l">
              <a:buFontTx/>
              <a:buChar char="-"/>
            </a:pPr>
            <a:r>
              <a:rPr lang="en-US" dirty="0"/>
              <a:t>The boundary curves, which will be fully defined in the next step, are defined to connect these points. </a:t>
            </a:r>
          </a:p>
          <a:p>
            <a:pPr marL="171450" indent="-171450" algn="l">
              <a:buFontTx/>
              <a:buChar char="-"/>
            </a:pPr>
            <a:r>
              <a:rPr lang="en-US" dirty="0"/>
              <a:t>Curve 1 traces out the trajectory of one point on the modeled object as it travels between one orientation to the next.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Similarly, Curve 3 traces out the trajectory of a consecutive point on the modeled object as it travels between one orientation to the next.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Curve 4 connects the two points at the first time instance and curve 2 connects the same points at the second time instance.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formulation is used for the X, Y, and Z dimension</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Patches are created to store the X, Y, Z, and time components of the modeled object’s motion</a:t>
            </a:r>
          </a:p>
          <a:p>
            <a:pPr marL="171450" indent="-171450">
              <a:buFontTx/>
              <a:buChar char="-"/>
            </a:pPr>
            <a:r>
              <a:rPr lang="en-US" dirty="0"/>
              <a:t>A total of four patches are required to describe the motion, both spatially and temporally, of one segment of the modeled object between two poses</a:t>
            </a:r>
          </a:p>
          <a:p>
            <a:pPr marL="171450" indent="-171450">
              <a:buFontTx/>
              <a:buChar char="-"/>
            </a:pPr>
            <a:r>
              <a:rPr lang="en-US" dirty="0"/>
              <a:t>The curve definition for the time patch is a bit simpler. B11 and BV1 are both the time at which the first orientation occurs and B1U and BVU are both the time at which the second orientation occurs </a:t>
            </a:r>
          </a:p>
        </p:txBody>
      </p:sp>
      <p:sp>
        <p:nvSpPr>
          <p:cNvPr id="4" name="Slide Number Placeholder 3"/>
          <p:cNvSpPr>
            <a:spLocks noGrp="1"/>
          </p:cNvSpPr>
          <p:nvPr>
            <p:ph type="sldNum" sz="quarter" idx="5"/>
          </p:nvPr>
        </p:nvSpPr>
        <p:spPr/>
        <p:txBody>
          <a:bodyPr/>
          <a:lstStyle/>
          <a:p>
            <a:fld id="{E360F78D-D767-4E32-BCBD-B5B5D51D2AEE}" type="slidenum">
              <a:rPr lang="en-US" smtClean="0"/>
              <a:t>10</a:t>
            </a:fld>
            <a:endParaRPr lang="en-US"/>
          </a:p>
        </p:txBody>
      </p:sp>
    </p:spTree>
    <p:extLst>
      <p:ext uri="{BB962C8B-B14F-4D97-AF65-F5344CB8AC3E}">
        <p14:creationId xmlns:p14="http://schemas.microsoft.com/office/powerpoint/2010/main" val="297183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44AF-AF23-402F-ACB2-60CBD5465F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1A8104-1C14-44CF-B90F-47403C969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BFE87F-5106-4AC8-9534-6C63F1816B08}"/>
              </a:ext>
            </a:extLst>
          </p:cNvPr>
          <p:cNvSpPr>
            <a:spLocks noGrp="1"/>
          </p:cNvSpPr>
          <p:nvPr>
            <p:ph type="dt" sz="half" idx="10"/>
          </p:nvPr>
        </p:nvSpPr>
        <p:spPr/>
        <p:txBody>
          <a:bodyPr/>
          <a:lstStyle/>
          <a:p>
            <a:fld id="{A0D7854D-D089-42B5-8F08-040D098CE105}" type="datetimeFigureOut">
              <a:rPr lang="en-US" smtClean="0"/>
              <a:t>6/9/2020</a:t>
            </a:fld>
            <a:endParaRPr lang="en-US"/>
          </a:p>
        </p:txBody>
      </p:sp>
      <p:sp>
        <p:nvSpPr>
          <p:cNvPr id="5" name="Footer Placeholder 4">
            <a:extLst>
              <a:ext uri="{FF2B5EF4-FFF2-40B4-BE49-F238E27FC236}">
                <a16:creationId xmlns:a16="http://schemas.microsoft.com/office/drawing/2014/main" id="{5707A6EF-90F2-46D8-A970-5B7E4ED84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C0FA3-2C16-4145-A195-71EE265C767E}"/>
              </a:ext>
            </a:extLst>
          </p:cNvPr>
          <p:cNvSpPr>
            <a:spLocks noGrp="1"/>
          </p:cNvSpPr>
          <p:nvPr>
            <p:ph type="sldNum" sz="quarter" idx="12"/>
          </p:nvPr>
        </p:nvSpPr>
        <p:spPr/>
        <p:txBody>
          <a:bodyPr/>
          <a:lstStyle/>
          <a:p>
            <a:fld id="{D98E4190-3299-4F71-88A6-D3981AD4C534}" type="slidenum">
              <a:rPr lang="en-US" smtClean="0"/>
              <a:t>‹#›</a:t>
            </a:fld>
            <a:endParaRPr lang="en-US"/>
          </a:p>
        </p:txBody>
      </p:sp>
    </p:spTree>
    <p:extLst>
      <p:ext uri="{BB962C8B-B14F-4D97-AF65-F5344CB8AC3E}">
        <p14:creationId xmlns:p14="http://schemas.microsoft.com/office/powerpoint/2010/main" val="1675071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550B-6D34-4159-9E49-31FA67F681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A438CB-E6D8-4139-8E89-BC70776878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26AFC-131B-4BC7-8024-BE48DF3EF4EF}"/>
              </a:ext>
            </a:extLst>
          </p:cNvPr>
          <p:cNvSpPr>
            <a:spLocks noGrp="1"/>
          </p:cNvSpPr>
          <p:nvPr>
            <p:ph type="dt" sz="half" idx="10"/>
          </p:nvPr>
        </p:nvSpPr>
        <p:spPr/>
        <p:txBody>
          <a:bodyPr/>
          <a:lstStyle/>
          <a:p>
            <a:fld id="{A0D7854D-D089-42B5-8F08-040D098CE105}" type="datetimeFigureOut">
              <a:rPr lang="en-US" smtClean="0"/>
              <a:t>6/9/2020</a:t>
            </a:fld>
            <a:endParaRPr lang="en-US"/>
          </a:p>
        </p:txBody>
      </p:sp>
      <p:sp>
        <p:nvSpPr>
          <p:cNvPr id="5" name="Footer Placeholder 4">
            <a:extLst>
              <a:ext uri="{FF2B5EF4-FFF2-40B4-BE49-F238E27FC236}">
                <a16:creationId xmlns:a16="http://schemas.microsoft.com/office/drawing/2014/main" id="{53A3EBA0-92CE-481B-B4A6-52AD867F4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59A4B-3D7D-4DDF-9AFA-4169EE885CDF}"/>
              </a:ext>
            </a:extLst>
          </p:cNvPr>
          <p:cNvSpPr>
            <a:spLocks noGrp="1"/>
          </p:cNvSpPr>
          <p:nvPr>
            <p:ph type="sldNum" sz="quarter" idx="12"/>
          </p:nvPr>
        </p:nvSpPr>
        <p:spPr/>
        <p:txBody>
          <a:bodyPr/>
          <a:lstStyle/>
          <a:p>
            <a:fld id="{D98E4190-3299-4F71-88A6-D3981AD4C534}" type="slidenum">
              <a:rPr lang="en-US" smtClean="0"/>
              <a:t>‹#›</a:t>
            </a:fld>
            <a:endParaRPr lang="en-US"/>
          </a:p>
        </p:txBody>
      </p:sp>
    </p:spTree>
    <p:extLst>
      <p:ext uri="{BB962C8B-B14F-4D97-AF65-F5344CB8AC3E}">
        <p14:creationId xmlns:p14="http://schemas.microsoft.com/office/powerpoint/2010/main" val="2204637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C5819-A7A5-4DE8-A266-7F007EC24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9229F5-6C8C-4A27-9878-D2E6DD3A60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0C8A6-0C33-4544-8294-6700ABA38257}"/>
              </a:ext>
            </a:extLst>
          </p:cNvPr>
          <p:cNvSpPr>
            <a:spLocks noGrp="1"/>
          </p:cNvSpPr>
          <p:nvPr>
            <p:ph type="dt" sz="half" idx="10"/>
          </p:nvPr>
        </p:nvSpPr>
        <p:spPr/>
        <p:txBody>
          <a:bodyPr/>
          <a:lstStyle/>
          <a:p>
            <a:fld id="{A0D7854D-D089-42B5-8F08-040D098CE105}" type="datetimeFigureOut">
              <a:rPr lang="en-US" smtClean="0"/>
              <a:t>6/9/2020</a:t>
            </a:fld>
            <a:endParaRPr lang="en-US"/>
          </a:p>
        </p:txBody>
      </p:sp>
      <p:sp>
        <p:nvSpPr>
          <p:cNvPr id="5" name="Footer Placeholder 4">
            <a:extLst>
              <a:ext uri="{FF2B5EF4-FFF2-40B4-BE49-F238E27FC236}">
                <a16:creationId xmlns:a16="http://schemas.microsoft.com/office/drawing/2014/main" id="{1BB725D9-0B23-45B4-8C34-2528CE83A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378CAA-E6BE-4DE3-B750-C878312F4830}"/>
              </a:ext>
            </a:extLst>
          </p:cNvPr>
          <p:cNvSpPr>
            <a:spLocks noGrp="1"/>
          </p:cNvSpPr>
          <p:nvPr>
            <p:ph type="sldNum" sz="quarter" idx="12"/>
          </p:nvPr>
        </p:nvSpPr>
        <p:spPr/>
        <p:txBody>
          <a:bodyPr/>
          <a:lstStyle/>
          <a:p>
            <a:fld id="{D98E4190-3299-4F71-88A6-D3981AD4C534}" type="slidenum">
              <a:rPr lang="en-US" smtClean="0"/>
              <a:t>‹#›</a:t>
            </a:fld>
            <a:endParaRPr lang="en-US"/>
          </a:p>
        </p:txBody>
      </p:sp>
    </p:spTree>
    <p:extLst>
      <p:ext uri="{BB962C8B-B14F-4D97-AF65-F5344CB8AC3E}">
        <p14:creationId xmlns:p14="http://schemas.microsoft.com/office/powerpoint/2010/main" val="4007873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Date Placeholder 3"/>
          <p:cNvSpPr>
            <a:spLocks noGrp="1"/>
          </p:cNvSpPr>
          <p:nvPr>
            <p:ph type="dt" sz="half" idx="10"/>
          </p:nvPr>
        </p:nvSpPr>
        <p:spPr>
          <a:xfrm>
            <a:off x="609600" y="8333734"/>
            <a:ext cx="2844800" cy="365125"/>
          </a:xfrm>
          <a:prstGeom prst="rect">
            <a:avLst/>
          </a:prstGeom>
        </p:spPr>
        <p:txBody>
          <a:bodyPr/>
          <a:lstStyle/>
          <a:p>
            <a:r>
              <a:rPr lang="en-US" dirty="0"/>
              <a:t>www.bestppt.com</a:t>
            </a:r>
          </a:p>
        </p:txBody>
      </p:sp>
      <p:sp>
        <p:nvSpPr>
          <p:cNvPr id="6" name="Slide Number Placeholder 5"/>
          <p:cNvSpPr>
            <a:spLocks noGrp="1"/>
          </p:cNvSpPr>
          <p:nvPr>
            <p:ph type="sldNum" sz="quarter" idx="12"/>
          </p:nvPr>
        </p:nvSpPr>
        <p:spPr/>
        <p:txBody>
          <a:bodyPr/>
          <a:lstStyle/>
          <a:p>
            <a:fld id="{D60D1EDE-7116-2443-9BDD-368CE5B37660}" type="slidenum">
              <a:rPr lang="en-US" smtClean="0"/>
              <a:t>‹#›</a:t>
            </a:fld>
            <a:endParaRPr lang="en-US" dirty="0"/>
          </a:p>
        </p:txBody>
      </p:sp>
    </p:spTree>
    <p:extLst>
      <p:ext uri="{BB962C8B-B14F-4D97-AF65-F5344CB8AC3E}">
        <p14:creationId xmlns:p14="http://schemas.microsoft.com/office/powerpoint/2010/main" val="755365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E505-8B75-4EE5-BEA4-A3FDC7616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5694D9-429E-4385-9CE7-FF07E2BB40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5B5FC-8CDF-4F96-8AB3-B2DE63180980}"/>
              </a:ext>
            </a:extLst>
          </p:cNvPr>
          <p:cNvSpPr>
            <a:spLocks noGrp="1"/>
          </p:cNvSpPr>
          <p:nvPr>
            <p:ph type="dt" sz="half" idx="10"/>
          </p:nvPr>
        </p:nvSpPr>
        <p:spPr/>
        <p:txBody>
          <a:bodyPr/>
          <a:lstStyle/>
          <a:p>
            <a:fld id="{A0D7854D-D089-42B5-8F08-040D098CE105}" type="datetimeFigureOut">
              <a:rPr lang="en-US" smtClean="0"/>
              <a:t>6/9/2020</a:t>
            </a:fld>
            <a:endParaRPr lang="en-US"/>
          </a:p>
        </p:txBody>
      </p:sp>
      <p:sp>
        <p:nvSpPr>
          <p:cNvPr id="5" name="Footer Placeholder 4">
            <a:extLst>
              <a:ext uri="{FF2B5EF4-FFF2-40B4-BE49-F238E27FC236}">
                <a16:creationId xmlns:a16="http://schemas.microsoft.com/office/drawing/2014/main" id="{2E7601AB-AF57-468B-B7EB-5C4783A96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1DEEB-AF5A-4E74-B04C-70916BC72441}"/>
              </a:ext>
            </a:extLst>
          </p:cNvPr>
          <p:cNvSpPr>
            <a:spLocks noGrp="1"/>
          </p:cNvSpPr>
          <p:nvPr>
            <p:ph type="sldNum" sz="quarter" idx="12"/>
          </p:nvPr>
        </p:nvSpPr>
        <p:spPr/>
        <p:txBody>
          <a:bodyPr/>
          <a:lstStyle/>
          <a:p>
            <a:fld id="{D98E4190-3299-4F71-88A6-D3981AD4C534}" type="slidenum">
              <a:rPr lang="en-US" smtClean="0"/>
              <a:t>‹#›</a:t>
            </a:fld>
            <a:endParaRPr lang="en-US"/>
          </a:p>
        </p:txBody>
      </p:sp>
    </p:spTree>
    <p:extLst>
      <p:ext uri="{BB962C8B-B14F-4D97-AF65-F5344CB8AC3E}">
        <p14:creationId xmlns:p14="http://schemas.microsoft.com/office/powerpoint/2010/main" val="206000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15BC8-2933-497A-B7B7-B052E219FF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3F20AF-90F4-49AA-A136-1E9EC2178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439A27-6148-48CB-9D6E-31EF6D1C1865}"/>
              </a:ext>
            </a:extLst>
          </p:cNvPr>
          <p:cNvSpPr>
            <a:spLocks noGrp="1"/>
          </p:cNvSpPr>
          <p:nvPr>
            <p:ph type="dt" sz="half" idx="10"/>
          </p:nvPr>
        </p:nvSpPr>
        <p:spPr/>
        <p:txBody>
          <a:bodyPr/>
          <a:lstStyle/>
          <a:p>
            <a:fld id="{A0D7854D-D089-42B5-8F08-040D098CE105}" type="datetimeFigureOut">
              <a:rPr lang="en-US" smtClean="0"/>
              <a:t>6/9/2020</a:t>
            </a:fld>
            <a:endParaRPr lang="en-US"/>
          </a:p>
        </p:txBody>
      </p:sp>
      <p:sp>
        <p:nvSpPr>
          <p:cNvPr id="5" name="Footer Placeholder 4">
            <a:extLst>
              <a:ext uri="{FF2B5EF4-FFF2-40B4-BE49-F238E27FC236}">
                <a16:creationId xmlns:a16="http://schemas.microsoft.com/office/drawing/2014/main" id="{7ED841EB-B911-4054-8E97-53B69D7EB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1A0EF-D31B-4D0E-AF86-D929CD4A4BA7}"/>
              </a:ext>
            </a:extLst>
          </p:cNvPr>
          <p:cNvSpPr>
            <a:spLocks noGrp="1"/>
          </p:cNvSpPr>
          <p:nvPr>
            <p:ph type="sldNum" sz="quarter" idx="12"/>
          </p:nvPr>
        </p:nvSpPr>
        <p:spPr/>
        <p:txBody>
          <a:bodyPr/>
          <a:lstStyle/>
          <a:p>
            <a:fld id="{D98E4190-3299-4F71-88A6-D3981AD4C534}" type="slidenum">
              <a:rPr lang="en-US" smtClean="0"/>
              <a:t>‹#›</a:t>
            </a:fld>
            <a:endParaRPr lang="en-US"/>
          </a:p>
        </p:txBody>
      </p:sp>
    </p:spTree>
    <p:extLst>
      <p:ext uri="{BB962C8B-B14F-4D97-AF65-F5344CB8AC3E}">
        <p14:creationId xmlns:p14="http://schemas.microsoft.com/office/powerpoint/2010/main" val="415200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C2EF-55F1-4DA7-98B5-5F05EAE21E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84A785-4C44-4B15-96B1-6AAB33AE89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22D536-C128-4DB8-B9E1-82F479DE6D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849A87-64B2-49C3-A940-1FFFF9D1D28D}"/>
              </a:ext>
            </a:extLst>
          </p:cNvPr>
          <p:cNvSpPr>
            <a:spLocks noGrp="1"/>
          </p:cNvSpPr>
          <p:nvPr>
            <p:ph type="dt" sz="half" idx="10"/>
          </p:nvPr>
        </p:nvSpPr>
        <p:spPr/>
        <p:txBody>
          <a:bodyPr/>
          <a:lstStyle/>
          <a:p>
            <a:fld id="{A0D7854D-D089-42B5-8F08-040D098CE105}" type="datetimeFigureOut">
              <a:rPr lang="en-US" smtClean="0"/>
              <a:t>6/9/2020</a:t>
            </a:fld>
            <a:endParaRPr lang="en-US"/>
          </a:p>
        </p:txBody>
      </p:sp>
      <p:sp>
        <p:nvSpPr>
          <p:cNvPr id="6" name="Footer Placeholder 5">
            <a:extLst>
              <a:ext uri="{FF2B5EF4-FFF2-40B4-BE49-F238E27FC236}">
                <a16:creationId xmlns:a16="http://schemas.microsoft.com/office/drawing/2014/main" id="{EF5F4EB3-B911-450D-A6E1-BE09AE70CB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B5FB38-EA9F-4966-AD55-B6E704BDC076}"/>
              </a:ext>
            </a:extLst>
          </p:cNvPr>
          <p:cNvSpPr>
            <a:spLocks noGrp="1"/>
          </p:cNvSpPr>
          <p:nvPr>
            <p:ph type="sldNum" sz="quarter" idx="12"/>
          </p:nvPr>
        </p:nvSpPr>
        <p:spPr/>
        <p:txBody>
          <a:bodyPr/>
          <a:lstStyle/>
          <a:p>
            <a:fld id="{D98E4190-3299-4F71-88A6-D3981AD4C534}" type="slidenum">
              <a:rPr lang="en-US" smtClean="0"/>
              <a:t>‹#›</a:t>
            </a:fld>
            <a:endParaRPr lang="en-US"/>
          </a:p>
        </p:txBody>
      </p:sp>
    </p:spTree>
    <p:extLst>
      <p:ext uri="{BB962C8B-B14F-4D97-AF65-F5344CB8AC3E}">
        <p14:creationId xmlns:p14="http://schemas.microsoft.com/office/powerpoint/2010/main" val="212375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B9431-B946-47DA-B22E-2FE5097B01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FA4061-D9EA-46F5-8BD3-1731C09705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C4E4F3-B7B2-41F8-9F2E-FC3B8AFF17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769B1E-9E8C-4137-8E77-5DC8B63F35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8518EF-9773-48F7-A48D-3A537325E0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137ADE-1E94-4347-9511-C717E21DF81F}"/>
              </a:ext>
            </a:extLst>
          </p:cNvPr>
          <p:cNvSpPr>
            <a:spLocks noGrp="1"/>
          </p:cNvSpPr>
          <p:nvPr>
            <p:ph type="dt" sz="half" idx="10"/>
          </p:nvPr>
        </p:nvSpPr>
        <p:spPr/>
        <p:txBody>
          <a:bodyPr/>
          <a:lstStyle/>
          <a:p>
            <a:fld id="{A0D7854D-D089-42B5-8F08-040D098CE105}" type="datetimeFigureOut">
              <a:rPr lang="en-US" smtClean="0"/>
              <a:t>6/9/2020</a:t>
            </a:fld>
            <a:endParaRPr lang="en-US"/>
          </a:p>
        </p:txBody>
      </p:sp>
      <p:sp>
        <p:nvSpPr>
          <p:cNvPr id="8" name="Footer Placeholder 7">
            <a:extLst>
              <a:ext uri="{FF2B5EF4-FFF2-40B4-BE49-F238E27FC236}">
                <a16:creationId xmlns:a16="http://schemas.microsoft.com/office/drawing/2014/main" id="{D291DA22-4CE6-415F-A93C-D40D51D24E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6C8E63-0628-4304-A8E2-75A266374A51}"/>
              </a:ext>
            </a:extLst>
          </p:cNvPr>
          <p:cNvSpPr>
            <a:spLocks noGrp="1"/>
          </p:cNvSpPr>
          <p:nvPr>
            <p:ph type="sldNum" sz="quarter" idx="12"/>
          </p:nvPr>
        </p:nvSpPr>
        <p:spPr/>
        <p:txBody>
          <a:bodyPr/>
          <a:lstStyle/>
          <a:p>
            <a:fld id="{D98E4190-3299-4F71-88A6-D3981AD4C534}" type="slidenum">
              <a:rPr lang="en-US" smtClean="0"/>
              <a:t>‹#›</a:t>
            </a:fld>
            <a:endParaRPr lang="en-US"/>
          </a:p>
        </p:txBody>
      </p:sp>
    </p:spTree>
    <p:extLst>
      <p:ext uri="{BB962C8B-B14F-4D97-AF65-F5344CB8AC3E}">
        <p14:creationId xmlns:p14="http://schemas.microsoft.com/office/powerpoint/2010/main" val="138762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C599-864E-448A-A42F-4375CFD905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267010-BE1E-47AA-8121-6C7990F6309A}"/>
              </a:ext>
            </a:extLst>
          </p:cNvPr>
          <p:cNvSpPr>
            <a:spLocks noGrp="1"/>
          </p:cNvSpPr>
          <p:nvPr>
            <p:ph type="dt" sz="half" idx="10"/>
          </p:nvPr>
        </p:nvSpPr>
        <p:spPr/>
        <p:txBody>
          <a:bodyPr/>
          <a:lstStyle/>
          <a:p>
            <a:fld id="{A0D7854D-D089-42B5-8F08-040D098CE105}" type="datetimeFigureOut">
              <a:rPr lang="en-US" smtClean="0"/>
              <a:t>6/9/2020</a:t>
            </a:fld>
            <a:endParaRPr lang="en-US"/>
          </a:p>
        </p:txBody>
      </p:sp>
      <p:sp>
        <p:nvSpPr>
          <p:cNvPr id="4" name="Footer Placeholder 3">
            <a:extLst>
              <a:ext uri="{FF2B5EF4-FFF2-40B4-BE49-F238E27FC236}">
                <a16:creationId xmlns:a16="http://schemas.microsoft.com/office/drawing/2014/main" id="{22FB64E4-B7E0-40BB-BB64-CCD7D92038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6F2052-5AD0-4013-A521-488C79E49775}"/>
              </a:ext>
            </a:extLst>
          </p:cNvPr>
          <p:cNvSpPr>
            <a:spLocks noGrp="1"/>
          </p:cNvSpPr>
          <p:nvPr>
            <p:ph type="sldNum" sz="quarter" idx="12"/>
          </p:nvPr>
        </p:nvSpPr>
        <p:spPr/>
        <p:txBody>
          <a:bodyPr/>
          <a:lstStyle/>
          <a:p>
            <a:fld id="{D98E4190-3299-4F71-88A6-D3981AD4C534}" type="slidenum">
              <a:rPr lang="en-US" smtClean="0"/>
              <a:t>‹#›</a:t>
            </a:fld>
            <a:endParaRPr lang="en-US"/>
          </a:p>
        </p:txBody>
      </p:sp>
    </p:spTree>
    <p:extLst>
      <p:ext uri="{BB962C8B-B14F-4D97-AF65-F5344CB8AC3E}">
        <p14:creationId xmlns:p14="http://schemas.microsoft.com/office/powerpoint/2010/main" val="242219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1E14BE-D53B-4C48-939D-F5443F6E2881}"/>
              </a:ext>
            </a:extLst>
          </p:cNvPr>
          <p:cNvSpPr>
            <a:spLocks noGrp="1"/>
          </p:cNvSpPr>
          <p:nvPr>
            <p:ph type="dt" sz="half" idx="10"/>
          </p:nvPr>
        </p:nvSpPr>
        <p:spPr/>
        <p:txBody>
          <a:bodyPr/>
          <a:lstStyle/>
          <a:p>
            <a:fld id="{A0D7854D-D089-42B5-8F08-040D098CE105}" type="datetimeFigureOut">
              <a:rPr lang="en-US" smtClean="0"/>
              <a:t>6/9/2020</a:t>
            </a:fld>
            <a:endParaRPr lang="en-US"/>
          </a:p>
        </p:txBody>
      </p:sp>
      <p:sp>
        <p:nvSpPr>
          <p:cNvPr id="3" name="Footer Placeholder 2">
            <a:extLst>
              <a:ext uri="{FF2B5EF4-FFF2-40B4-BE49-F238E27FC236}">
                <a16:creationId xmlns:a16="http://schemas.microsoft.com/office/drawing/2014/main" id="{06C241A0-9B09-4AB8-9050-896CDF7414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8EC455-EC45-49EE-B711-F6B766D24A35}"/>
              </a:ext>
            </a:extLst>
          </p:cNvPr>
          <p:cNvSpPr>
            <a:spLocks noGrp="1"/>
          </p:cNvSpPr>
          <p:nvPr>
            <p:ph type="sldNum" sz="quarter" idx="12"/>
          </p:nvPr>
        </p:nvSpPr>
        <p:spPr/>
        <p:txBody>
          <a:bodyPr/>
          <a:lstStyle/>
          <a:p>
            <a:fld id="{D98E4190-3299-4F71-88A6-D3981AD4C534}" type="slidenum">
              <a:rPr lang="en-US" smtClean="0"/>
              <a:t>‹#›</a:t>
            </a:fld>
            <a:endParaRPr lang="en-US"/>
          </a:p>
        </p:txBody>
      </p:sp>
    </p:spTree>
    <p:extLst>
      <p:ext uri="{BB962C8B-B14F-4D97-AF65-F5344CB8AC3E}">
        <p14:creationId xmlns:p14="http://schemas.microsoft.com/office/powerpoint/2010/main" val="2210724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52C6-EA49-48B3-AFD1-FA9B58D908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AA0790-173C-44B2-ACC1-348849BC54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E8316C-3E03-485E-9081-6BE39905E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8653C3-5C39-424D-974D-A0A7B067410A}"/>
              </a:ext>
            </a:extLst>
          </p:cNvPr>
          <p:cNvSpPr>
            <a:spLocks noGrp="1"/>
          </p:cNvSpPr>
          <p:nvPr>
            <p:ph type="dt" sz="half" idx="10"/>
          </p:nvPr>
        </p:nvSpPr>
        <p:spPr/>
        <p:txBody>
          <a:bodyPr/>
          <a:lstStyle/>
          <a:p>
            <a:fld id="{A0D7854D-D089-42B5-8F08-040D098CE105}" type="datetimeFigureOut">
              <a:rPr lang="en-US" smtClean="0"/>
              <a:t>6/9/2020</a:t>
            </a:fld>
            <a:endParaRPr lang="en-US"/>
          </a:p>
        </p:txBody>
      </p:sp>
      <p:sp>
        <p:nvSpPr>
          <p:cNvPr id="6" name="Footer Placeholder 5">
            <a:extLst>
              <a:ext uri="{FF2B5EF4-FFF2-40B4-BE49-F238E27FC236}">
                <a16:creationId xmlns:a16="http://schemas.microsoft.com/office/drawing/2014/main" id="{F87FC83A-86AE-44A4-A8C4-345B403E8E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FE35E-416B-4450-81BE-20975476D640}"/>
              </a:ext>
            </a:extLst>
          </p:cNvPr>
          <p:cNvSpPr>
            <a:spLocks noGrp="1"/>
          </p:cNvSpPr>
          <p:nvPr>
            <p:ph type="sldNum" sz="quarter" idx="12"/>
          </p:nvPr>
        </p:nvSpPr>
        <p:spPr/>
        <p:txBody>
          <a:bodyPr/>
          <a:lstStyle/>
          <a:p>
            <a:fld id="{D98E4190-3299-4F71-88A6-D3981AD4C534}" type="slidenum">
              <a:rPr lang="en-US" smtClean="0"/>
              <a:t>‹#›</a:t>
            </a:fld>
            <a:endParaRPr lang="en-US"/>
          </a:p>
        </p:txBody>
      </p:sp>
    </p:spTree>
    <p:extLst>
      <p:ext uri="{BB962C8B-B14F-4D97-AF65-F5344CB8AC3E}">
        <p14:creationId xmlns:p14="http://schemas.microsoft.com/office/powerpoint/2010/main" val="2951752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1FFA-6D53-499F-ABA0-E733B2DA83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F00537-6219-4BEB-94A7-057BE4823D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CCF6AA-1F55-4B3A-9CEE-B61FA8EBA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5FAA1B-311A-46BF-96DB-457D27E691F4}"/>
              </a:ext>
            </a:extLst>
          </p:cNvPr>
          <p:cNvSpPr>
            <a:spLocks noGrp="1"/>
          </p:cNvSpPr>
          <p:nvPr>
            <p:ph type="dt" sz="half" idx="10"/>
          </p:nvPr>
        </p:nvSpPr>
        <p:spPr/>
        <p:txBody>
          <a:bodyPr/>
          <a:lstStyle/>
          <a:p>
            <a:fld id="{A0D7854D-D089-42B5-8F08-040D098CE105}" type="datetimeFigureOut">
              <a:rPr lang="en-US" smtClean="0"/>
              <a:t>6/9/2020</a:t>
            </a:fld>
            <a:endParaRPr lang="en-US"/>
          </a:p>
        </p:txBody>
      </p:sp>
      <p:sp>
        <p:nvSpPr>
          <p:cNvPr id="6" name="Footer Placeholder 5">
            <a:extLst>
              <a:ext uri="{FF2B5EF4-FFF2-40B4-BE49-F238E27FC236}">
                <a16:creationId xmlns:a16="http://schemas.microsoft.com/office/drawing/2014/main" id="{B6FA7B29-C9AE-4846-9CFD-AF7C5F4F8E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4A7AAE-9E14-495E-8161-F1C045D9C855}"/>
              </a:ext>
            </a:extLst>
          </p:cNvPr>
          <p:cNvSpPr>
            <a:spLocks noGrp="1"/>
          </p:cNvSpPr>
          <p:nvPr>
            <p:ph type="sldNum" sz="quarter" idx="12"/>
          </p:nvPr>
        </p:nvSpPr>
        <p:spPr/>
        <p:txBody>
          <a:bodyPr/>
          <a:lstStyle/>
          <a:p>
            <a:fld id="{D98E4190-3299-4F71-88A6-D3981AD4C534}" type="slidenum">
              <a:rPr lang="en-US" smtClean="0"/>
              <a:t>‹#›</a:t>
            </a:fld>
            <a:endParaRPr lang="en-US"/>
          </a:p>
        </p:txBody>
      </p:sp>
    </p:spTree>
    <p:extLst>
      <p:ext uri="{BB962C8B-B14F-4D97-AF65-F5344CB8AC3E}">
        <p14:creationId xmlns:p14="http://schemas.microsoft.com/office/powerpoint/2010/main" val="1993934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9BEFA4-1359-416B-A622-D4C2CEE9DD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604422-464A-4FF9-A46B-13EF65625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836DC-3ABF-4E57-996D-866600BCD4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D7854D-D089-42B5-8F08-040D098CE105}" type="datetimeFigureOut">
              <a:rPr lang="en-US" smtClean="0"/>
              <a:t>6/9/2020</a:t>
            </a:fld>
            <a:endParaRPr lang="en-US"/>
          </a:p>
        </p:txBody>
      </p:sp>
      <p:sp>
        <p:nvSpPr>
          <p:cNvPr id="5" name="Footer Placeholder 4">
            <a:extLst>
              <a:ext uri="{FF2B5EF4-FFF2-40B4-BE49-F238E27FC236}">
                <a16:creationId xmlns:a16="http://schemas.microsoft.com/office/drawing/2014/main" id="{FEDE66BE-4F38-4D77-A46F-7602FFE9E9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248098-DEDF-4259-9608-8E0BDA124A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8E4190-3299-4F71-88A6-D3981AD4C534}" type="slidenum">
              <a:rPr lang="en-US" smtClean="0"/>
              <a:t>‹#›</a:t>
            </a:fld>
            <a:endParaRPr lang="en-US"/>
          </a:p>
        </p:txBody>
      </p:sp>
    </p:spTree>
    <p:extLst>
      <p:ext uri="{BB962C8B-B14F-4D97-AF65-F5344CB8AC3E}">
        <p14:creationId xmlns:p14="http://schemas.microsoft.com/office/powerpoint/2010/main" val="3419096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5.jp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2.jpg"/></Relationships>
</file>

<file path=ppt/slides/_rels/slide13.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jpg"/></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4.png"/><Relationship Id="rId7"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1600200" y="899233"/>
            <a:ext cx="9144000" cy="2387600"/>
          </a:xfrm>
        </p:spPr>
        <p:txBody>
          <a:bodyPr>
            <a:noAutofit/>
          </a:bodyPr>
          <a:lstStyle/>
          <a:p>
            <a:r>
              <a:rPr lang="en-US" sz="4400" b="1" dirty="0"/>
              <a:t>Trajectory and Environment Modeling for Human Robot Collaboration Predictive Collision Detection</a:t>
            </a:r>
          </a:p>
        </p:txBody>
      </p:sp>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1524000" y="3602038"/>
            <a:ext cx="9144000" cy="2519362"/>
          </a:xfrm>
        </p:spPr>
        <p:txBody>
          <a:bodyPr>
            <a:normAutofit fontScale="25000" lnSpcReduction="20000"/>
          </a:bodyPr>
          <a:lstStyle/>
          <a:p>
            <a:r>
              <a:rPr lang="en-US" sz="12800" dirty="0"/>
              <a:t>Gabriel Streitmatter</a:t>
            </a:r>
          </a:p>
          <a:p>
            <a:r>
              <a:rPr lang="en-US" sz="12800" i="1" dirty="0"/>
              <a:t> </a:t>
            </a:r>
            <a:r>
              <a:rPr lang="en-US" sz="12800" dirty="0"/>
              <a:t>Under the advisement of Faculty Member</a:t>
            </a:r>
          </a:p>
          <a:p>
            <a:r>
              <a:rPr lang="en-US" sz="12800" dirty="0"/>
              <a:t>Dr. Gloria Wiens</a:t>
            </a:r>
          </a:p>
          <a:p>
            <a:r>
              <a:rPr lang="en-US" sz="12800" dirty="0"/>
              <a:t> </a:t>
            </a:r>
          </a:p>
          <a:p>
            <a:r>
              <a:rPr lang="en-US" sz="12800" dirty="0"/>
              <a:t>April 17, 2020</a:t>
            </a:r>
          </a:p>
          <a:p>
            <a:endParaRPr lang="en-US" dirty="0"/>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2">
            <a:extLst>
              <a:ext uri="{FF2B5EF4-FFF2-40B4-BE49-F238E27FC236}">
                <a16:creationId xmlns:a16="http://schemas.microsoft.com/office/drawing/2014/main" id="{AE3A7628-A7D3-433D-8E90-C7678E91776D}"/>
              </a:ext>
            </a:extLst>
          </p:cNvPr>
          <p:cNvSpPr txBox="1">
            <a:spLocks/>
          </p:cNvSpPr>
          <p:nvPr/>
        </p:nvSpPr>
        <p:spPr>
          <a:xfrm>
            <a:off x="1524000" y="77820"/>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5600" dirty="0"/>
              <a:t>A Thesis Presented to The Faculty of the MAE Within the HWCOE, University of Florida</a:t>
            </a:r>
          </a:p>
          <a:p>
            <a:pPr algn="l"/>
            <a:r>
              <a:rPr lang="en-US" sz="5600" dirty="0"/>
              <a:t> </a:t>
            </a:r>
            <a:endParaRPr lang="en-US" dirty="0"/>
          </a:p>
        </p:txBody>
      </p:sp>
    </p:spTree>
    <p:extLst>
      <p:ext uri="{BB962C8B-B14F-4D97-AF65-F5344CB8AC3E}">
        <p14:creationId xmlns:p14="http://schemas.microsoft.com/office/powerpoint/2010/main" val="410452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4125899" y="1288721"/>
            <a:ext cx="7481601" cy="4516968"/>
          </a:xfrm>
        </p:spPr>
        <p:txBody>
          <a:bodyPr>
            <a:normAutofit/>
          </a:bodyPr>
          <a:lstStyle/>
          <a:p>
            <a:pPr marL="342900" indent="-342900" algn="l">
              <a:buFont typeface="Arial" panose="020B0604020202020204" pitchFamily="34" charset="0"/>
              <a:buChar char="•"/>
            </a:pPr>
            <a:r>
              <a:rPr lang="en-US" dirty="0"/>
              <a:t>A composite surface created by patching together the boundary points from consecutive time steps.</a:t>
            </a:r>
          </a:p>
          <a:p>
            <a:pPr marL="342900" indent="-342900" algn="l">
              <a:buFont typeface="Arial" panose="020B0604020202020204" pitchFamily="34" charset="0"/>
              <a:buChar char="•"/>
            </a:pPr>
            <a:r>
              <a:rPr lang="en-US" dirty="0"/>
              <a:t>Discrete Coons Patches are implemented to define points at a mesh size within the boundaries </a:t>
            </a:r>
          </a:p>
          <a:p>
            <a:pPr marL="342900" indent="-342900" algn="l">
              <a:buFont typeface="Arial" panose="020B0604020202020204" pitchFamily="34" charset="0"/>
              <a:buChar char="•"/>
            </a:pPr>
            <a:r>
              <a:rPr lang="en-US" dirty="0"/>
              <a:t>The boundary points are placed in the corners of a matrix (called in this work a patch)</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Patches are created to store the X, Y, Z, and time components of the modeled object’s motion</a:t>
            </a:r>
          </a:p>
        </p:txBody>
      </p:sp>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1583267" y="269610"/>
            <a:ext cx="9144000" cy="748770"/>
          </a:xfrm>
        </p:spPr>
        <p:txBody>
          <a:bodyPr>
            <a:normAutofit fontScale="90000"/>
          </a:bodyPr>
          <a:lstStyle/>
          <a:p>
            <a:r>
              <a:rPr lang="en-US" b="1" dirty="0"/>
              <a:t>Connection of Boundary Curves</a:t>
            </a:r>
            <a:endParaRPr lang="en-US" dirty="0"/>
          </a:p>
        </p:txBody>
      </p:sp>
      <p:pic>
        <p:nvPicPr>
          <p:cNvPr id="7" name="Picture 6">
            <a:extLst>
              <a:ext uri="{FF2B5EF4-FFF2-40B4-BE49-F238E27FC236}">
                <a16:creationId xmlns:a16="http://schemas.microsoft.com/office/drawing/2014/main" id="{1F486BE3-B562-4285-BBA4-E83172BC9A1E}"/>
              </a:ext>
            </a:extLst>
          </p:cNvPr>
          <p:cNvPicPr>
            <a:picLocks noChangeAspect="1"/>
          </p:cNvPicPr>
          <p:nvPr/>
        </p:nvPicPr>
        <p:blipFill>
          <a:blip r:embed="rId3"/>
          <a:stretch>
            <a:fillRect/>
          </a:stretch>
        </p:blipFill>
        <p:spPr>
          <a:xfrm>
            <a:off x="6321910" y="3805535"/>
            <a:ext cx="2447925" cy="1009650"/>
          </a:xfrm>
          <a:prstGeom prst="rect">
            <a:avLst/>
          </a:prstGeom>
        </p:spPr>
      </p:pic>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E83569C-1D5C-46C6-9E44-17E7015A21A8}"/>
              </a:ext>
            </a:extLst>
          </p:cNvPr>
          <p:cNvPicPr>
            <a:picLocks noChangeAspect="1"/>
          </p:cNvPicPr>
          <p:nvPr/>
        </p:nvPicPr>
        <p:blipFill>
          <a:blip r:embed="rId4"/>
          <a:stretch>
            <a:fillRect/>
          </a:stretch>
        </p:blipFill>
        <p:spPr>
          <a:xfrm>
            <a:off x="31910" y="1136893"/>
            <a:ext cx="4093990" cy="5337284"/>
          </a:xfrm>
          <a:prstGeom prst="rect">
            <a:avLst/>
          </a:prstGeom>
        </p:spPr>
      </p:pic>
    </p:spTree>
    <p:extLst>
      <p:ext uri="{BB962C8B-B14F-4D97-AF65-F5344CB8AC3E}">
        <p14:creationId xmlns:p14="http://schemas.microsoft.com/office/powerpoint/2010/main" val="458475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0" y="55605"/>
            <a:ext cx="12192000" cy="846094"/>
          </a:xfrm>
        </p:spPr>
        <p:txBody>
          <a:bodyPr>
            <a:noAutofit/>
          </a:bodyPr>
          <a:lstStyle/>
          <a:p>
            <a:r>
              <a:rPr lang="en-US" sz="3600" b="1" dirty="0"/>
              <a:t>Application of Coons Patches to Fill the Boundary Curves</a:t>
            </a:r>
          </a:p>
        </p:txBody>
      </p:sp>
      <p:pic>
        <p:nvPicPr>
          <p:cNvPr id="7" name="Picture 6">
            <a:extLst>
              <a:ext uri="{FF2B5EF4-FFF2-40B4-BE49-F238E27FC236}">
                <a16:creationId xmlns:a16="http://schemas.microsoft.com/office/drawing/2014/main" id="{45122717-8FFB-487D-A411-1122F2A973CA}"/>
              </a:ext>
            </a:extLst>
          </p:cNvPr>
          <p:cNvPicPr>
            <a:picLocks noChangeAspect="1"/>
          </p:cNvPicPr>
          <p:nvPr/>
        </p:nvPicPr>
        <p:blipFill>
          <a:blip r:embed="rId3"/>
          <a:stretch>
            <a:fillRect/>
          </a:stretch>
        </p:blipFill>
        <p:spPr>
          <a:xfrm>
            <a:off x="364640" y="1439333"/>
            <a:ext cx="2297456" cy="1498979"/>
          </a:xfrm>
          <a:prstGeom prst="rect">
            <a:avLst/>
          </a:prstGeom>
        </p:spPr>
      </p:pic>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2662096" y="1439333"/>
            <a:ext cx="8923889" cy="3818467"/>
          </a:xfrm>
        </p:spPr>
        <p:txBody>
          <a:bodyPr/>
          <a:lstStyle/>
          <a:p>
            <a:pPr marL="342900" indent="-342900" algn="l">
              <a:buFont typeface="Arial" panose="020B0604020202020204" pitchFamily="34" charset="0"/>
              <a:buChar char="•"/>
            </a:pPr>
            <a:r>
              <a:rPr lang="en-US" dirty="0"/>
              <a:t>The mesh of the Coons patch (determining the density of points) is selected based on the grid size on which the objects are modeled</a:t>
            </a:r>
          </a:p>
          <a:p>
            <a:pPr marL="342900" indent="-342900" algn="l">
              <a:buFont typeface="Arial" panose="020B0604020202020204" pitchFamily="34" charset="0"/>
              <a:buChar char="•"/>
            </a:pPr>
            <a:r>
              <a:rPr lang="en-US" i="1" dirty="0"/>
              <a:t>u </a:t>
            </a:r>
            <a:r>
              <a:rPr lang="en-US" dirty="0"/>
              <a:t>and </a:t>
            </a:r>
            <a:r>
              <a:rPr lang="en-US" i="1" dirty="0"/>
              <a:t>v </a:t>
            </a:r>
            <a:r>
              <a:rPr lang="en-US" dirty="0"/>
              <a:t>represents the number of points along the horizontal and vertical dimension of the patch respectively</a:t>
            </a:r>
          </a:p>
          <a:p>
            <a:pPr marL="342900" indent="-342900" algn="l">
              <a:buFont typeface="Arial" panose="020B0604020202020204" pitchFamily="34" charset="0"/>
              <a:buChar char="•"/>
            </a:pPr>
            <a:r>
              <a:rPr lang="en-US" dirty="0"/>
              <a:t>The boundary curves are fully defined by linearly interpolated </a:t>
            </a:r>
            <a:r>
              <a:rPr lang="en-US" i="1" dirty="0"/>
              <a:t>u </a:t>
            </a:r>
            <a:r>
              <a:rPr lang="en-US" dirty="0"/>
              <a:t>and </a:t>
            </a:r>
            <a:r>
              <a:rPr lang="en-US" i="1" dirty="0"/>
              <a:t>v </a:t>
            </a:r>
            <a:r>
              <a:rPr lang="en-US" dirty="0"/>
              <a:t>points between the two boundary points at either end of the boundary curve</a:t>
            </a:r>
          </a:p>
          <a:p>
            <a:pPr marL="342900" indent="-342900" algn="l">
              <a:buFont typeface="Arial" panose="020B0604020202020204" pitchFamily="34" charset="0"/>
              <a:buChar char="•"/>
            </a:pPr>
            <a:r>
              <a:rPr lang="en-US" dirty="0"/>
              <a:t>Finally, using the discrete Coons patch equation, all interior points on each patch are defined</a:t>
            </a:r>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867BE66-EAF3-4C92-8AEE-27986BE9806D}"/>
              </a:ext>
            </a:extLst>
          </p:cNvPr>
          <p:cNvPicPr>
            <a:picLocks noChangeAspect="1"/>
          </p:cNvPicPr>
          <p:nvPr/>
        </p:nvPicPr>
        <p:blipFill>
          <a:blip r:embed="rId4"/>
          <a:stretch>
            <a:fillRect/>
          </a:stretch>
        </p:blipFill>
        <p:spPr>
          <a:xfrm>
            <a:off x="398873" y="3131465"/>
            <a:ext cx="2263223" cy="985392"/>
          </a:xfrm>
          <a:prstGeom prst="rect">
            <a:avLst/>
          </a:prstGeom>
        </p:spPr>
      </p:pic>
      <p:pic>
        <p:nvPicPr>
          <p:cNvPr id="9" name="Picture 8">
            <a:extLst>
              <a:ext uri="{FF2B5EF4-FFF2-40B4-BE49-F238E27FC236}">
                <a16:creationId xmlns:a16="http://schemas.microsoft.com/office/drawing/2014/main" id="{C775F39E-DA55-4ABB-9B0C-5F949CE38C69}"/>
              </a:ext>
            </a:extLst>
          </p:cNvPr>
          <p:cNvPicPr>
            <a:picLocks noChangeAspect="1"/>
          </p:cNvPicPr>
          <p:nvPr/>
        </p:nvPicPr>
        <p:blipFill>
          <a:blip r:embed="rId5"/>
          <a:stretch>
            <a:fillRect/>
          </a:stretch>
        </p:blipFill>
        <p:spPr>
          <a:xfrm>
            <a:off x="4650914" y="5060111"/>
            <a:ext cx="5195920" cy="1268771"/>
          </a:xfrm>
          <a:prstGeom prst="rect">
            <a:avLst/>
          </a:prstGeom>
        </p:spPr>
      </p:pic>
      <p:pic>
        <p:nvPicPr>
          <p:cNvPr id="11" name="Picture 10" descr="A close up of a device&#10;&#10;Description automatically generated">
            <a:extLst>
              <a:ext uri="{FF2B5EF4-FFF2-40B4-BE49-F238E27FC236}">
                <a16:creationId xmlns:a16="http://schemas.microsoft.com/office/drawing/2014/main" id="{447DEDB7-FF0F-40C9-898E-39017ADEE54F}"/>
              </a:ext>
            </a:extLst>
          </p:cNvPr>
          <p:cNvPicPr/>
          <p:nvPr/>
        </p:nvPicPr>
        <p:blipFill rotWithShape="1">
          <a:blip r:embed="rId6">
            <a:extLst>
              <a:ext uri="{28A0092B-C50C-407E-A947-70E740481C1C}">
                <a14:useLocalDpi xmlns:a14="http://schemas.microsoft.com/office/drawing/2010/main" val="0"/>
              </a:ext>
            </a:extLst>
          </a:blip>
          <a:srcRect l="25089" t="20594" r="50623" b="45831"/>
          <a:stretch/>
        </p:blipFill>
        <p:spPr bwMode="auto">
          <a:xfrm>
            <a:off x="64545" y="4272294"/>
            <a:ext cx="2597551" cy="216416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86C1EB24-3762-424A-BCAD-87EE442A1696}"/>
              </a:ext>
            </a:extLst>
          </p:cNvPr>
          <p:cNvPicPr>
            <a:picLocks noChangeAspect="1"/>
          </p:cNvPicPr>
          <p:nvPr/>
        </p:nvPicPr>
        <p:blipFill>
          <a:blip r:embed="rId7"/>
          <a:stretch>
            <a:fillRect/>
          </a:stretch>
        </p:blipFill>
        <p:spPr>
          <a:xfrm>
            <a:off x="64545" y="4310010"/>
            <a:ext cx="752475" cy="1390650"/>
          </a:xfrm>
          <a:prstGeom prst="rect">
            <a:avLst/>
          </a:prstGeom>
        </p:spPr>
      </p:pic>
      <p:pic>
        <p:nvPicPr>
          <p:cNvPr id="10" name="Picture 9">
            <a:extLst>
              <a:ext uri="{FF2B5EF4-FFF2-40B4-BE49-F238E27FC236}">
                <a16:creationId xmlns:a16="http://schemas.microsoft.com/office/drawing/2014/main" id="{97A99324-D4F9-4EEE-914D-55F8A0415F4E}"/>
              </a:ext>
            </a:extLst>
          </p:cNvPr>
          <p:cNvPicPr>
            <a:picLocks noChangeAspect="1"/>
          </p:cNvPicPr>
          <p:nvPr/>
        </p:nvPicPr>
        <p:blipFill>
          <a:blip r:embed="rId8"/>
          <a:stretch>
            <a:fillRect/>
          </a:stretch>
        </p:blipFill>
        <p:spPr>
          <a:xfrm>
            <a:off x="2447783" y="4421129"/>
            <a:ext cx="428625" cy="314325"/>
          </a:xfrm>
          <a:prstGeom prst="rect">
            <a:avLst/>
          </a:prstGeom>
        </p:spPr>
      </p:pic>
      <p:pic>
        <p:nvPicPr>
          <p:cNvPr id="12" name="Picture 11">
            <a:extLst>
              <a:ext uri="{FF2B5EF4-FFF2-40B4-BE49-F238E27FC236}">
                <a16:creationId xmlns:a16="http://schemas.microsoft.com/office/drawing/2014/main" id="{16417121-4C8C-4722-96E0-40902CFFE5BB}"/>
              </a:ext>
            </a:extLst>
          </p:cNvPr>
          <p:cNvPicPr>
            <a:picLocks noChangeAspect="1"/>
          </p:cNvPicPr>
          <p:nvPr/>
        </p:nvPicPr>
        <p:blipFill>
          <a:blip r:embed="rId9"/>
          <a:stretch>
            <a:fillRect/>
          </a:stretch>
        </p:blipFill>
        <p:spPr>
          <a:xfrm>
            <a:off x="2187739" y="4976429"/>
            <a:ext cx="714375" cy="638175"/>
          </a:xfrm>
          <a:prstGeom prst="rect">
            <a:avLst/>
          </a:prstGeom>
        </p:spPr>
      </p:pic>
      <p:pic>
        <p:nvPicPr>
          <p:cNvPr id="13" name="Picture 12">
            <a:extLst>
              <a:ext uri="{FF2B5EF4-FFF2-40B4-BE49-F238E27FC236}">
                <a16:creationId xmlns:a16="http://schemas.microsoft.com/office/drawing/2014/main" id="{D98B193C-0BB9-4231-A51E-7E2085ED5D13}"/>
              </a:ext>
            </a:extLst>
          </p:cNvPr>
          <p:cNvPicPr>
            <a:picLocks noChangeAspect="1"/>
          </p:cNvPicPr>
          <p:nvPr/>
        </p:nvPicPr>
        <p:blipFill>
          <a:blip r:embed="rId10"/>
          <a:stretch>
            <a:fillRect/>
          </a:stretch>
        </p:blipFill>
        <p:spPr>
          <a:xfrm>
            <a:off x="1291377" y="4192529"/>
            <a:ext cx="800100" cy="228600"/>
          </a:xfrm>
          <a:prstGeom prst="rect">
            <a:avLst/>
          </a:prstGeom>
        </p:spPr>
      </p:pic>
      <p:pic>
        <p:nvPicPr>
          <p:cNvPr id="14" name="Picture 13">
            <a:extLst>
              <a:ext uri="{FF2B5EF4-FFF2-40B4-BE49-F238E27FC236}">
                <a16:creationId xmlns:a16="http://schemas.microsoft.com/office/drawing/2014/main" id="{F2DAA7FA-3F87-4F15-A770-9FC7571E5352}"/>
              </a:ext>
            </a:extLst>
          </p:cNvPr>
          <p:cNvPicPr>
            <a:picLocks noChangeAspect="1"/>
          </p:cNvPicPr>
          <p:nvPr/>
        </p:nvPicPr>
        <p:blipFill>
          <a:blip r:embed="rId11"/>
          <a:stretch>
            <a:fillRect/>
          </a:stretch>
        </p:blipFill>
        <p:spPr>
          <a:xfrm>
            <a:off x="1023136" y="5794994"/>
            <a:ext cx="680368" cy="141989"/>
          </a:xfrm>
          <a:prstGeom prst="rect">
            <a:avLst/>
          </a:prstGeom>
        </p:spPr>
      </p:pic>
    </p:spTree>
    <p:extLst>
      <p:ext uri="{BB962C8B-B14F-4D97-AF65-F5344CB8AC3E}">
        <p14:creationId xmlns:p14="http://schemas.microsoft.com/office/powerpoint/2010/main" val="3011474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1583267" y="269610"/>
            <a:ext cx="9144000" cy="748770"/>
          </a:xfrm>
        </p:spPr>
        <p:txBody>
          <a:bodyPr>
            <a:noAutofit/>
          </a:bodyPr>
          <a:lstStyle/>
          <a:p>
            <a:r>
              <a:rPr lang="en-US" sz="4400" dirty="0"/>
              <a:t>Result From Iteration of Coons Patches</a:t>
            </a:r>
          </a:p>
        </p:txBody>
      </p:sp>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3991626" y="1641801"/>
            <a:ext cx="7895575" cy="4832375"/>
          </a:xfrm>
        </p:spPr>
        <p:txBody>
          <a:bodyPr>
            <a:normAutofit/>
          </a:bodyPr>
          <a:lstStyle/>
          <a:p>
            <a:pPr marL="342900" indent="-342900" algn="l">
              <a:buFont typeface="Arial" panose="020B0604020202020204" pitchFamily="34" charset="0"/>
              <a:buChar char="•"/>
            </a:pPr>
            <a:r>
              <a:rPr lang="en-US" dirty="0"/>
              <a:t>X, Y, Z and time dimension patches are created for the normal and orthogonal boundary curves</a:t>
            </a:r>
          </a:p>
          <a:p>
            <a:pPr algn="l"/>
            <a:endParaRPr lang="en-US" dirty="0"/>
          </a:p>
          <a:p>
            <a:pPr marL="342900" indent="-342900" algn="l">
              <a:buFont typeface="Arial" panose="020B0604020202020204" pitchFamily="34" charset="0"/>
              <a:buChar char="•"/>
            </a:pPr>
            <a:r>
              <a:rPr lang="en-US" dirty="0"/>
              <a:t>The surfaces created from the normal and orthogonal boundary curves are overlaid to fully represent the motion</a:t>
            </a:r>
          </a:p>
          <a:p>
            <a:pPr algn="l"/>
            <a:endParaRPr lang="en-US" dirty="0"/>
          </a:p>
          <a:p>
            <a:pPr marL="342900" indent="-342900" algn="l">
              <a:buFont typeface="Arial" panose="020B0604020202020204" pitchFamily="34" charset="0"/>
              <a:buChar char="•"/>
            </a:pPr>
            <a:r>
              <a:rPr lang="en-US" dirty="0"/>
              <a:t>This algorithm is applied to both the human and the robot</a:t>
            </a:r>
          </a:p>
          <a:p>
            <a:pPr algn="l"/>
            <a:endParaRPr lang="en-US" dirty="0"/>
          </a:p>
          <a:p>
            <a:pPr marL="342900" indent="-342900" algn="l">
              <a:buFont typeface="Arial" panose="020B0604020202020204" pitchFamily="34" charset="0"/>
              <a:buChar char="•"/>
            </a:pPr>
            <a:r>
              <a:rPr lang="en-US" dirty="0"/>
              <a:t>Boundary conditions are still needed to close the surface</a:t>
            </a:r>
          </a:p>
          <a:p>
            <a:pPr algn="l"/>
            <a:endParaRPr lang="en-US" dirty="0"/>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ECA1702-DDED-48DC-980D-F172CA4DF025}"/>
              </a:ext>
            </a:extLst>
          </p:cNvPr>
          <p:cNvPicPr>
            <a:picLocks noChangeAspect="1"/>
          </p:cNvPicPr>
          <p:nvPr/>
        </p:nvPicPr>
        <p:blipFill>
          <a:blip r:embed="rId3"/>
          <a:stretch>
            <a:fillRect/>
          </a:stretch>
        </p:blipFill>
        <p:spPr>
          <a:xfrm>
            <a:off x="402357" y="1439333"/>
            <a:ext cx="3589269" cy="2387066"/>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F10A8062-BDAC-412D-B5E1-09282C57649F}"/>
              </a:ext>
            </a:extLst>
          </p:cNvPr>
          <p:cNvPicPr/>
          <p:nvPr/>
        </p:nvPicPr>
        <p:blipFill rotWithShape="1">
          <a:blip r:embed="rId4">
            <a:extLst>
              <a:ext uri="{28A0092B-C50C-407E-A947-70E740481C1C}">
                <a14:useLocalDpi xmlns:a14="http://schemas.microsoft.com/office/drawing/2010/main" val="0"/>
              </a:ext>
            </a:extLst>
          </a:blip>
          <a:srcRect l="41881" t="14673" r="22329" b="18945"/>
          <a:stretch/>
        </p:blipFill>
        <p:spPr bwMode="auto">
          <a:xfrm>
            <a:off x="1152616" y="3734602"/>
            <a:ext cx="1994845" cy="27395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7824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1583267" y="269610"/>
            <a:ext cx="9144000" cy="748770"/>
          </a:xfrm>
        </p:spPr>
        <p:txBody>
          <a:bodyPr>
            <a:noAutofit/>
          </a:bodyPr>
          <a:lstStyle/>
          <a:p>
            <a:r>
              <a:rPr lang="en-US" sz="4800" b="1" dirty="0"/>
              <a:t>Setting Initial and Final Conditions</a:t>
            </a:r>
            <a:endParaRPr lang="en-US" sz="4800" dirty="0"/>
          </a:p>
        </p:txBody>
      </p:sp>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6096000" y="1439333"/>
            <a:ext cx="5672866" cy="4649495"/>
          </a:xfrm>
        </p:spPr>
        <p:txBody>
          <a:bodyPr>
            <a:normAutofit lnSpcReduction="10000"/>
          </a:bodyPr>
          <a:lstStyle/>
          <a:p>
            <a:pPr marL="342900" indent="-342900" algn="l">
              <a:buFont typeface="Arial" panose="020B0604020202020204" pitchFamily="34" charset="0"/>
              <a:buChar char="•"/>
            </a:pPr>
            <a:r>
              <a:rPr lang="en-US" dirty="0"/>
              <a:t>The Coons patch portion of the algorithm is reimplemented to wrap a surface around the initial and final conditions</a:t>
            </a:r>
          </a:p>
          <a:p>
            <a:pPr algn="l"/>
            <a:endParaRPr lang="en-US" dirty="0"/>
          </a:p>
          <a:p>
            <a:pPr marL="342900" indent="-342900" algn="l">
              <a:buFont typeface="Arial" panose="020B0604020202020204" pitchFamily="34" charset="0"/>
              <a:buChar char="•"/>
            </a:pPr>
            <a:r>
              <a:rPr lang="en-US" dirty="0"/>
              <a:t>The resulting surfaces are overlaid with the surfaces previously generated</a:t>
            </a:r>
          </a:p>
          <a:p>
            <a:pPr algn="l"/>
            <a:endParaRPr lang="en-US" dirty="0"/>
          </a:p>
          <a:p>
            <a:pPr marL="342900" indent="-342900" algn="l">
              <a:buFont typeface="Arial" panose="020B0604020202020204" pitchFamily="34" charset="0"/>
              <a:buChar char="•"/>
            </a:pPr>
            <a:r>
              <a:rPr lang="en-US" dirty="0"/>
              <a:t>The surface is now closed, representing a swept volume</a:t>
            </a:r>
          </a:p>
          <a:p>
            <a:pPr algn="l"/>
            <a:endParaRPr lang="en-US" dirty="0"/>
          </a:p>
          <a:p>
            <a:pPr marL="342900" indent="-342900" algn="l">
              <a:buFont typeface="Arial" panose="020B0604020202020204" pitchFamily="34" charset="0"/>
              <a:buChar char="•"/>
            </a:pPr>
            <a:r>
              <a:rPr lang="en-US" dirty="0"/>
              <a:t>These surfaces can finally be overlaid and compared for collision</a:t>
            </a:r>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5757D70-8A80-4C7A-8C9A-F93ED8211F05}"/>
              </a:ext>
            </a:extLst>
          </p:cNvPr>
          <p:cNvPicPr/>
          <p:nvPr/>
        </p:nvPicPr>
        <p:blipFill rotWithShape="1">
          <a:blip r:embed="rId3" cstate="print">
            <a:extLst>
              <a:ext uri="{28A0092B-C50C-407E-A947-70E740481C1C}">
                <a14:useLocalDpi xmlns:a14="http://schemas.microsoft.com/office/drawing/2010/main" val="0"/>
              </a:ext>
            </a:extLst>
          </a:blip>
          <a:srcRect l="41239" t="17600" r="37821" b="33630"/>
          <a:stretch/>
        </p:blipFill>
        <p:spPr bwMode="auto">
          <a:xfrm>
            <a:off x="-1" y="1236025"/>
            <a:ext cx="2156059" cy="2625477"/>
          </a:xfrm>
          <a:prstGeom prst="rect">
            <a:avLst/>
          </a:prstGeom>
          <a:ln>
            <a:noFill/>
          </a:ln>
          <a:extLst>
            <a:ext uri="{53640926-AAD7-44D8-BBD7-CCE9431645EC}">
              <a14:shadowObscured xmlns:a14="http://schemas.microsoft.com/office/drawing/2010/main"/>
            </a:ext>
          </a:extLst>
        </p:spPr>
      </p:pic>
      <p:pic>
        <p:nvPicPr>
          <p:cNvPr id="7" name="Picture 6" descr="A close up of a piece of paper&#10;&#10;Description automatically generated">
            <a:extLst>
              <a:ext uri="{FF2B5EF4-FFF2-40B4-BE49-F238E27FC236}">
                <a16:creationId xmlns:a16="http://schemas.microsoft.com/office/drawing/2014/main" id="{E7E89B97-DA33-4C10-B4A9-AAE77A5F7B17}"/>
              </a:ext>
            </a:extLst>
          </p:cNvPr>
          <p:cNvPicPr/>
          <p:nvPr/>
        </p:nvPicPr>
        <p:blipFill rotWithShape="1">
          <a:blip r:embed="rId4">
            <a:extLst>
              <a:ext uri="{28A0092B-C50C-407E-A947-70E740481C1C}">
                <a14:useLocalDpi xmlns:a14="http://schemas.microsoft.com/office/drawing/2010/main" val="0"/>
              </a:ext>
            </a:extLst>
          </a:blip>
          <a:srcRect l="40171" t="7123" r="24252" b="17094"/>
          <a:stretch/>
        </p:blipFill>
        <p:spPr bwMode="auto">
          <a:xfrm>
            <a:off x="2082865" y="1504117"/>
            <a:ext cx="1809216" cy="2476657"/>
          </a:xfrm>
          <a:prstGeom prst="rect">
            <a:avLst/>
          </a:prstGeom>
          <a:ln>
            <a:noFill/>
          </a:ln>
          <a:extLst>
            <a:ext uri="{53640926-AAD7-44D8-BBD7-CCE9431645EC}">
              <a14:shadowObscured xmlns:a14="http://schemas.microsoft.com/office/drawing/2010/main"/>
            </a:ext>
          </a:extLst>
        </p:spPr>
      </p:pic>
      <p:pic>
        <p:nvPicPr>
          <p:cNvPr id="8" name="Picture 7" descr="A picture containing sitting, table, large, computer&#10;&#10;Description automatically generated">
            <a:extLst>
              <a:ext uri="{FF2B5EF4-FFF2-40B4-BE49-F238E27FC236}">
                <a16:creationId xmlns:a16="http://schemas.microsoft.com/office/drawing/2014/main" id="{94FAF0F3-0097-43D6-8459-C192E0417CDC}"/>
              </a:ext>
            </a:extLst>
          </p:cNvPr>
          <p:cNvPicPr/>
          <p:nvPr/>
        </p:nvPicPr>
        <p:blipFill rotWithShape="1">
          <a:blip r:embed="rId5" cstate="print">
            <a:extLst>
              <a:ext uri="{28A0092B-C50C-407E-A947-70E740481C1C}">
                <a14:useLocalDpi xmlns:a14="http://schemas.microsoft.com/office/drawing/2010/main" val="0"/>
              </a:ext>
            </a:extLst>
          </a:blip>
          <a:srcRect l="41821" t="16833" r="23264" b="24250"/>
          <a:stretch/>
        </p:blipFill>
        <p:spPr bwMode="auto">
          <a:xfrm>
            <a:off x="3811036" y="1710730"/>
            <a:ext cx="1984208" cy="2474430"/>
          </a:xfrm>
          <a:prstGeom prst="rect">
            <a:avLst/>
          </a:prstGeom>
          <a:ln>
            <a:noFill/>
          </a:ln>
          <a:extLst>
            <a:ext uri="{53640926-AAD7-44D8-BBD7-CCE9431645EC}">
              <a14:shadowObscured xmlns:a14="http://schemas.microsoft.com/office/drawing/2010/main"/>
            </a:ext>
          </a:extLst>
        </p:spPr>
      </p:pic>
      <p:pic>
        <p:nvPicPr>
          <p:cNvPr id="9" name="Picture 8" descr="A close up of a device&#10;&#10;Description automatically generated">
            <a:extLst>
              <a:ext uri="{FF2B5EF4-FFF2-40B4-BE49-F238E27FC236}">
                <a16:creationId xmlns:a16="http://schemas.microsoft.com/office/drawing/2014/main" id="{10FA29EA-DA9B-4D24-A215-9A8E70FD4E1B}"/>
              </a:ext>
            </a:extLst>
          </p:cNvPr>
          <p:cNvPicPr/>
          <p:nvPr/>
        </p:nvPicPr>
        <p:blipFill rotWithShape="1">
          <a:blip r:embed="rId6">
            <a:extLst>
              <a:ext uri="{28A0092B-C50C-407E-A947-70E740481C1C}">
                <a14:useLocalDpi xmlns:a14="http://schemas.microsoft.com/office/drawing/2010/main" val="0"/>
              </a:ext>
            </a:extLst>
          </a:blip>
          <a:srcRect l="21024" t="14387" r="23183" b="22222"/>
          <a:stretch/>
        </p:blipFill>
        <p:spPr bwMode="auto">
          <a:xfrm>
            <a:off x="0" y="4245326"/>
            <a:ext cx="2616200" cy="2228850"/>
          </a:xfrm>
          <a:prstGeom prst="rect">
            <a:avLst/>
          </a:prstGeom>
          <a:ln>
            <a:noFill/>
          </a:ln>
          <a:extLst>
            <a:ext uri="{53640926-AAD7-44D8-BBD7-CCE9431645EC}">
              <a14:shadowObscured xmlns:a14="http://schemas.microsoft.com/office/drawing/2010/main"/>
            </a:ext>
          </a:extLst>
        </p:spPr>
      </p:pic>
      <p:pic>
        <p:nvPicPr>
          <p:cNvPr id="10" name="Picture 9" descr="A close up of a logo&#10;&#10;Description automatically generated">
            <a:extLst>
              <a:ext uri="{FF2B5EF4-FFF2-40B4-BE49-F238E27FC236}">
                <a16:creationId xmlns:a16="http://schemas.microsoft.com/office/drawing/2014/main" id="{4848E2AE-F899-4BC9-96A0-99068DAED5D0}"/>
              </a:ext>
            </a:extLst>
          </p:cNvPr>
          <p:cNvPicPr/>
          <p:nvPr/>
        </p:nvPicPr>
        <p:blipFill rotWithShape="1">
          <a:blip r:embed="rId7" cstate="print">
            <a:extLst>
              <a:ext uri="{28A0092B-C50C-407E-A947-70E740481C1C}">
                <a14:useLocalDpi xmlns:a14="http://schemas.microsoft.com/office/drawing/2010/main" val="0"/>
              </a:ext>
            </a:extLst>
          </a:blip>
          <a:srcRect l="14116" t="14565" r="20457" b="16196"/>
          <a:stretch/>
        </p:blipFill>
        <p:spPr bwMode="auto">
          <a:xfrm>
            <a:off x="2616200" y="4301841"/>
            <a:ext cx="2186940" cy="21723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7568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0" y="55605"/>
            <a:ext cx="12192000" cy="846094"/>
          </a:xfrm>
        </p:spPr>
        <p:txBody>
          <a:bodyPr>
            <a:noAutofit/>
          </a:bodyPr>
          <a:lstStyle/>
          <a:p>
            <a:r>
              <a:rPr lang="en-US" sz="3600" b="1" dirty="0"/>
              <a:t>Collision Check: Standardized Grid</a:t>
            </a:r>
          </a:p>
        </p:txBody>
      </p:sp>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1000461" y="1443405"/>
            <a:ext cx="10165977" cy="4666939"/>
          </a:xfrm>
        </p:spPr>
        <p:txBody>
          <a:bodyPr>
            <a:normAutofit fontScale="92500" lnSpcReduction="20000"/>
          </a:bodyPr>
          <a:lstStyle/>
          <a:p>
            <a:pPr marL="342900" indent="-342900" algn="l">
              <a:buFont typeface="Arial" panose="020B0604020202020204" pitchFamily="34" charset="0"/>
              <a:buChar char="•"/>
            </a:pPr>
            <a:r>
              <a:rPr lang="en-US" dirty="0"/>
              <a:t>Both surfaces are converted back to the standardized grid for direct comparison</a:t>
            </a:r>
          </a:p>
          <a:p>
            <a:pPr marL="342900" indent="-342900" algn="l">
              <a:buFont typeface="Arial" panose="020B0604020202020204" pitchFamily="34" charset="0"/>
              <a:buChar char="•"/>
            </a:pPr>
            <a:r>
              <a:rPr lang="en-US" dirty="0"/>
              <a:t>Each spatial dimension (X,Y,Z) is cast into an array</a:t>
            </a:r>
          </a:p>
          <a:p>
            <a:pPr marL="342900" indent="-342900" algn="l">
              <a:buFont typeface="Arial" panose="020B0604020202020204" pitchFamily="34" charset="0"/>
              <a:buChar char="•"/>
            </a:pPr>
            <a:r>
              <a:rPr lang="en-US" dirty="0"/>
              <a:t>Taking advantage of the known grid spacing, an upper and lower bound for each point is defined</a:t>
            </a:r>
          </a:p>
          <a:p>
            <a:pPr algn="l"/>
            <a:endParaRPr lang="en-US" dirty="0"/>
          </a:p>
          <a:p>
            <a:pPr algn="l"/>
            <a:endParaRPr lang="en-US" dirty="0"/>
          </a:p>
          <a:p>
            <a:pPr algn="l"/>
            <a:endParaRPr lang="en-US" dirty="0"/>
          </a:p>
          <a:p>
            <a:pPr marL="342900" indent="-342900" algn="l">
              <a:buFont typeface="Arial" panose="020B0604020202020204" pitchFamily="34" charset="0"/>
              <a:buChar char="•"/>
            </a:pPr>
            <a:r>
              <a:rPr lang="en-US" dirty="0"/>
              <a:t>The point is then set equal to whatever bound it is closest to</a:t>
            </a:r>
          </a:p>
          <a:p>
            <a:pPr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This is completed for the time dimension by adopting a discrete standardized timeline</a:t>
            </a:r>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D9989A3-4F39-445B-B7A1-B145CAE3AA54}"/>
              </a:ext>
            </a:extLst>
          </p:cNvPr>
          <p:cNvPicPr>
            <a:picLocks noChangeAspect="1"/>
          </p:cNvPicPr>
          <p:nvPr/>
        </p:nvPicPr>
        <p:blipFill>
          <a:blip r:embed="rId3"/>
          <a:stretch>
            <a:fillRect/>
          </a:stretch>
        </p:blipFill>
        <p:spPr>
          <a:xfrm>
            <a:off x="3518759" y="2728293"/>
            <a:ext cx="3400425" cy="1076325"/>
          </a:xfrm>
          <a:prstGeom prst="rect">
            <a:avLst/>
          </a:prstGeom>
        </p:spPr>
      </p:pic>
      <p:pic>
        <p:nvPicPr>
          <p:cNvPr id="7" name="Picture 6">
            <a:extLst>
              <a:ext uri="{FF2B5EF4-FFF2-40B4-BE49-F238E27FC236}">
                <a16:creationId xmlns:a16="http://schemas.microsoft.com/office/drawing/2014/main" id="{47621B37-4D12-40E3-B34C-446D23224516}"/>
              </a:ext>
            </a:extLst>
          </p:cNvPr>
          <p:cNvPicPr>
            <a:picLocks noChangeAspect="1"/>
          </p:cNvPicPr>
          <p:nvPr/>
        </p:nvPicPr>
        <p:blipFill>
          <a:blip r:embed="rId4"/>
          <a:stretch>
            <a:fillRect/>
          </a:stretch>
        </p:blipFill>
        <p:spPr>
          <a:xfrm>
            <a:off x="3716431" y="4283594"/>
            <a:ext cx="3514725" cy="904875"/>
          </a:xfrm>
          <a:prstGeom prst="rect">
            <a:avLst/>
          </a:prstGeom>
        </p:spPr>
      </p:pic>
    </p:spTree>
    <p:extLst>
      <p:ext uri="{BB962C8B-B14F-4D97-AF65-F5344CB8AC3E}">
        <p14:creationId xmlns:p14="http://schemas.microsoft.com/office/powerpoint/2010/main" val="1636894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0" y="55605"/>
            <a:ext cx="12192000" cy="846094"/>
          </a:xfrm>
        </p:spPr>
        <p:txBody>
          <a:bodyPr>
            <a:noAutofit/>
          </a:bodyPr>
          <a:lstStyle/>
          <a:p>
            <a:r>
              <a:rPr lang="en-US" sz="3600" b="1" dirty="0"/>
              <a:t>Collision Check: Evaluation of </a:t>
            </a:r>
            <a:r>
              <a:rPr lang="en-US" sz="3600" b="1" dirty="0" err="1"/>
              <a:t>Spatio</a:t>
            </a:r>
            <a:r>
              <a:rPr lang="en-US" sz="3600" b="1" dirty="0"/>
              <a:t>-Temporal Intersection</a:t>
            </a:r>
          </a:p>
        </p:txBody>
      </p:sp>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656217" y="4827790"/>
            <a:ext cx="10108604" cy="1179662"/>
          </a:xfrm>
        </p:spPr>
        <p:txBody>
          <a:bodyPr>
            <a:normAutofit lnSpcReduction="10000"/>
          </a:bodyPr>
          <a:lstStyle/>
          <a:p>
            <a:pPr marL="342900" indent="-342900" algn="l">
              <a:buFont typeface="Arial" panose="020B0604020202020204" pitchFamily="34" charset="0"/>
              <a:buChar char="•"/>
            </a:pPr>
            <a:r>
              <a:rPr lang="en-US" dirty="0"/>
              <a:t>Finally, the volumes can be directly compared</a:t>
            </a:r>
          </a:p>
          <a:p>
            <a:pPr marL="342900" indent="-342900" algn="l">
              <a:buFont typeface="Arial" panose="020B0604020202020204" pitchFamily="34" charset="0"/>
              <a:buChar char="•"/>
            </a:pPr>
            <a:r>
              <a:rPr lang="en-US" dirty="0"/>
              <a:t>Anywhere the data exhibits </a:t>
            </a:r>
            <a:r>
              <a:rPr lang="en-US" dirty="0" err="1"/>
              <a:t>spatio</a:t>
            </a:r>
            <a:r>
              <a:rPr lang="en-US" dirty="0"/>
              <a:t>-temporal intersection, a collision has been identified from the predicted input data</a:t>
            </a:r>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6B24E90-FDD9-4A57-9A53-19AE64F3C19F}"/>
              </a:ext>
            </a:extLst>
          </p:cNvPr>
          <p:cNvPicPr/>
          <p:nvPr/>
        </p:nvPicPr>
        <p:blipFill rotWithShape="1">
          <a:blip r:embed="rId3" cstate="print">
            <a:extLst>
              <a:ext uri="{28A0092B-C50C-407E-A947-70E740481C1C}">
                <a14:useLocalDpi xmlns:a14="http://schemas.microsoft.com/office/drawing/2010/main" val="0"/>
              </a:ext>
            </a:extLst>
          </a:blip>
          <a:srcRect l="15112" b="11857"/>
          <a:stretch/>
        </p:blipFill>
        <p:spPr bwMode="auto">
          <a:xfrm>
            <a:off x="2259106" y="1460039"/>
            <a:ext cx="3743661" cy="2961354"/>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8E6D3956-833D-4C52-A6BC-BF8A16DAAFE7}"/>
              </a:ext>
            </a:extLst>
          </p:cNvPr>
          <p:cNvPicPr/>
          <p:nvPr/>
        </p:nvPicPr>
        <p:blipFill rotWithShape="1">
          <a:blip r:embed="rId4" cstate="print">
            <a:extLst>
              <a:ext uri="{28A0092B-C50C-407E-A947-70E740481C1C}">
                <a14:useLocalDpi xmlns:a14="http://schemas.microsoft.com/office/drawing/2010/main" val="0"/>
              </a:ext>
            </a:extLst>
          </a:blip>
          <a:srcRect l="18871" t="14250" r="15640" b="17242"/>
          <a:stretch/>
        </p:blipFill>
        <p:spPr bwMode="auto">
          <a:xfrm>
            <a:off x="6095999" y="1541458"/>
            <a:ext cx="3499821" cy="29613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2552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1583267" y="269610"/>
            <a:ext cx="9144000" cy="748770"/>
          </a:xfrm>
        </p:spPr>
        <p:txBody>
          <a:bodyPr>
            <a:normAutofit fontScale="90000"/>
          </a:bodyPr>
          <a:lstStyle/>
          <a:p>
            <a:r>
              <a:rPr lang="en-US" b="1" dirty="0"/>
              <a:t>Timed Testing</a:t>
            </a:r>
          </a:p>
        </p:txBody>
      </p:sp>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5541645" y="1480593"/>
            <a:ext cx="6508375" cy="4640508"/>
          </a:xfrm>
        </p:spPr>
        <p:txBody>
          <a:bodyPr>
            <a:normAutofit/>
          </a:bodyPr>
          <a:lstStyle/>
          <a:p>
            <a:pPr marL="342900" indent="-342900" algn="l">
              <a:buFont typeface="Arial" panose="020B0604020202020204" pitchFamily="34" charset="0"/>
              <a:buChar char="•"/>
            </a:pPr>
            <a:r>
              <a:rPr lang="en-US" dirty="0"/>
              <a:t>For all testing, randomized joint trajectories were used each iteration of the test</a:t>
            </a:r>
          </a:p>
          <a:p>
            <a:pPr algn="l"/>
            <a:endParaRPr lang="en-US" dirty="0"/>
          </a:p>
          <a:p>
            <a:pPr marL="342900" indent="-342900" algn="l">
              <a:buFont typeface="Arial" panose="020B0604020202020204" pitchFamily="34" charset="0"/>
              <a:buChar char="•"/>
            </a:pPr>
            <a:r>
              <a:rPr lang="en-US" dirty="0"/>
              <a:t>Computational efficiency for a range of grid sizes was tested</a:t>
            </a:r>
          </a:p>
          <a:p>
            <a:pPr algn="l"/>
            <a:endParaRPr lang="en-US" dirty="0"/>
          </a:p>
          <a:p>
            <a:pPr marL="342900" indent="-342900" algn="l">
              <a:buFont typeface="Arial" panose="020B0604020202020204" pitchFamily="34" charset="0"/>
              <a:buChar char="•"/>
            </a:pPr>
            <a:r>
              <a:rPr lang="en-US" dirty="0"/>
              <a:t>Plotted results indicate an exponential increase in computation as grid sizes decreases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For grid sizes greater than 0.07 m, the algorithm runs in real time (less than 30 </a:t>
            </a:r>
            <a:r>
              <a:rPr lang="en-US" dirty="0" err="1"/>
              <a:t>ms</a:t>
            </a:r>
            <a:r>
              <a:rPr lang="en-US" dirty="0"/>
              <a:t>).</a:t>
            </a:r>
          </a:p>
          <a:p>
            <a:pPr algn="l"/>
            <a:endParaRPr lang="en-US" dirty="0"/>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a:extLst>
              <a:ext uri="{FF2B5EF4-FFF2-40B4-BE49-F238E27FC236}">
                <a16:creationId xmlns:a16="http://schemas.microsoft.com/office/drawing/2014/main" id="{8B29EA80-6A87-4B4D-A072-E74B901F83E7}"/>
              </a:ext>
            </a:extLst>
          </p:cNvPr>
          <p:cNvGraphicFramePr/>
          <p:nvPr>
            <p:extLst>
              <p:ext uri="{D42A27DB-BD31-4B8C-83A1-F6EECF244321}">
                <p14:modId xmlns:p14="http://schemas.microsoft.com/office/powerpoint/2010/main" val="2118869778"/>
              </p:ext>
            </p:extLst>
          </p:nvPr>
        </p:nvGraphicFramePr>
        <p:xfrm>
          <a:off x="0" y="1289797"/>
          <a:ext cx="5274644" cy="27439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2C3897DB-5A6A-4A5A-B622-99D9A27450D1}"/>
              </a:ext>
            </a:extLst>
          </p:cNvPr>
          <p:cNvGraphicFramePr/>
          <p:nvPr>
            <p:extLst>
              <p:ext uri="{D42A27DB-BD31-4B8C-83A1-F6EECF244321}">
                <p14:modId xmlns:p14="http://schemas.microsoft.com/office/powerpoint/2010/main" val="2306389793"/>
              </p:ext>
            </p:extLst>
          </p:nvPr>
        </p:nvGraphicFramePr>
        <p:xfrm>
          <a:off x="0" y="4033717"/>
          <a:ext cx="5541645" cy="24190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13543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7EE6-0995-4296-99F0-76BC91E918B6}"/>
              </a:ext>
            </a:extLst>
          </p:cNvPr>
          <p:cNvSpPr>
            <a:spLocks noGrp="1"/>
          </p:cNvSpPr>
          <p:nvPr>
            <p:ph type="title"/>
          </p:nvPr>
        </p:nvSpPr>
        <p:spPr/>
        <p:txBody>
          <a:bodyPr/>
          <a:lstStyle/>
          <a:p>
            <a:r>
              <a:rPr lang="en-US" dirty="0"/>
              <a:t>Modeling Different Types of Obstacles</a:t>
            </a:r>
          </a:p>
        </p:txBody>
      </p:sp>
      <p:sp>
        <p:nvSpPr>
          <p:cNvPr id="3" name="Content Placeholder 2">
            <a:extLst>
              <a:ext uri="{FF2B5EF4-FFF2-40B4-BE49-F238E27FC236}">
                <a16:creationId xmlns:a16="http://schemas.microsoft.com/office/drawing/2014/main" id="{8A10D3D2-60AB-4A72-A64F-AF8629255B40}"/>
              </a:ext>
            </a:extLst>
          </p:cNvPr>
          <p:cNvSpPr>
            <a:spLocks noGrp="1"/>
          </p:cNvSpPr>
          <p:nvPr>
            <p:ph idx="1"/>
          </p:nvPr>
        </p:nvSpPr>
        <p:spPr>
          <a:xfrm>
            <a:off x="4095750" y="1825625"/>
            <a:ext cx="7522296" cy="4351338"/>
          </a:xfrm>
        </p:spPr>
        <p:txBody>
          <a:bodyPr/>
          <a:lstStyle/>
          <a:p>
            <a:r>
              <a:rPr lang="en-US" dirty="0"/>
              <a:t>In addition to the modeling technique used for articulated objects, another technique was tried</a:t>
            </a:r>
          </a:p>
          <a:p>
            <a:r>
              <a:rPr lang="en-US" dirty="0"/>
              <a:t>A swept ellipse was modeled along a trajectory</a:t>
            </a:r>
          </a:p>
          <a:p>
            <a:r>
              <a:rPr lang="en-US" dirty="0"/>
              <a:t>Timed tests on this approach indicated an expected run time of 62.3 </a:t>
            </a:r>
            <a:r>
              <a:rPr lang="en-US" dirty="0" err="1"/>
              <a:t>ms</a:t>
            </a:r>
            <a:endParaRPr lang="en-US" dirty="0"/>
          </a:p>
          <a:p>
            <a:r>
              <a:rPr lang="en-US" dirty="0"/>
              <a:t>If an obstacle like this is desired, it is suggested that Coons patches be implemented to increase </a:t>
            </a:r>
            <a:r>
              <a:rPr lang="en-US"/>
              <a:t>computational efficiency</a:t>
            </a:r>
            <a:endParaRPr lang="en-US" dirty="0"/>
          </a:p>
        </p:txBody>
      </p:sp>
      <p:pic>
        <p:nvPicPr>
          <p:cNvPr id="4" name="Picture 3">
            <a:extLst>
              <a:ext uri="{FF2B5EF4-FFF2-40B4-BE49-F238E27FC236}">
                <a16:creationId xmlns:a16="http://schemas.microsoft.com/office/drawing/2014/main" id="{D7BC7956-310F-4DF3-994E-08D48E4E2F05}"/>
              </a:ext>
            </a:extLst>
          </p:cNvPr>
          <p:cNvPicPr/>
          <p:nvPr/>
        </p:nvPicPr>
        <p:blipFill rotWithShape="1">
          <a:blip r:embed="rId3"/>
          <a:srcRect l="-1" r="49594"/>
          <a:stretch/>
        </p:blipFill>
        <p:spPr>
          <a:xfrm>
            <a:off x="676224" y="1440492"/>
            <a:ext cx="3006415" cy="2688447"/>
          </a:xfrm>
          <a:prstGeom prst="rect">
            <a:avLst/>
          </a:prstGeom>
        </p:spPr>
      </p:pic>
      <p:pic>
        <p:nvPicPr>
          <p:cNvPr id="5" name="Picture 4">
            <a:extLst>
              <a:ext uri="{FF2B5EF4-FFF2-40B4-BE49-F238E27FC236}">
                <a16:creationId xmlns:a16="http://schemas.microsoft.com/office/drawing/2014/main" id="{A8D8035B-553E-478D-B6B2-567F6E69B98E}"/>
              </a:ext>
            </a:extLst>
          </p:cNvPr>
          <p:cNvPicPr>
            <a:picLocks noChangeAspect="1"/>
          </p:cNvPicPr>
          <p:nvPr/>
        </p:nvPicPr>
        <p:blipFill>
          <a:blip r:embed="rId4"/>
          <a:stretch>
            <a:fillRect/>
          </a:stretch>
        </p:blipFill>
        <p:spPr>
          <a:xfrm>
            <a:off x="1937857" y="4939147"/>
            <a:ext cx="2199098" cy="1103434"/>
          </a:xfrm>
          <a:prstGeom prst="rect">
            <a:avLst/>
          </a:prstGeom>
        </p:spPr>
      </p:pic>
      <p:pic>
        <p:nvPicPr>
          <p:cNvPr id="6" name="Picture 5">
            <a:extLst>
              <a:ext uri="{FF2B5EF4-FFF2-40B4-BE49-F238E27FC236}">
                <a16:creationId xmlns:a16="http://schemas.microsoft.com/office/drawing/2014/main" id="{6AD35E94-4F27-47B8-B55E-D6221801AE4D}"/>
              </a:ext>
            </a:extLst>
          </p:cNvPr>
          <p:cNvPicPr>
            <a:picLocks noChangeAspect="1"/>
          </p:cNvPicPr>
          <p:nvPr/>
        </p:nvPicPr>
        <p:blipFill>
          <a:blip r:embed="rId5"/>
          <a:stretch>
            <a:fillRect/>
          </a:stretch>
        </p:blipFill>
        <p:spPr>
          <a:xfrm>
            <a:off x="0" y="4498619"/>
            <a:ext cx="1959283" cy="1837777"/>
          </a:xfrm>
          <a:prstGeom prst="rect">
            <a:avLst/>
          </a:prstGeom>
        </p:spPr>
      </p:pic>
    </p:spTree>
    <p:extLst>
      <p:ext uri="{BB962C8B-B14F-4D97-AF65-F5344CB8AC3E}">
        <p14:creationId xmlns:p14="http://schemas.microsoft.com/office/powerpoint/2010/main" val="378093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1583267" y="269610"/>
            <a:ext cx="9144000" cy="748770"/>
          </a:xfrm>
        </p:spPr>
        <p:txBody>
          <a:bodyPr>
            <a:normAutofit fontScale="90000"/>
          </a:bodyPr>
          <a:lstStyle/>
          <a:p>
            <a:r>
              <a:rPr lang="en-US" b="1" dirty="0"/>
              <a:t>Effectiveness Testing</a:t>
            </a:r>
          </a:p>
        </p:txBody>
      </p:sp>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1524000" y="1767150"/>
            <a:ext cx="9144000" cy="4004036"/>
          </a:xfrm>
        </p:spPr>
        <p:txBody>
          <a:bodyPr/>
          <a:lstStyle/>
          <a:p>
            <a:pPr marL="342900" indent="-342900" algn="l">
              <a:buFont typeface="Arial" panose="020B0604020202020204" pitchFamily="34" charset="0"/>
              <a:buChar char="•"/>
            </a:pPr>
            <a:r>
              <a:rPr lang="en-US" dirty="0"/>
              <a:t>Effectiveness was defined as the ability of the algorithm to consistently identify if a collision occurred or not</a:t>
            </a:r>
          </a:p>
          <a:p>
            <a:pPr marL="342900" indent="-342900" algn="l">
              <a:buFont typeface="Arial" panose="020B0604020202020204" pitchFamily="34" charset="0"/>
              <a:buChar char="•"/>
            </a:pPr>
            <a:r>
              <a:rPr lang="en-US" dirty="0"/>
              <a:t>For this test, one scenario was tested at 15 different grid sizes</a:t>
            </a:r>
          </a:p>
          <a:p>
            <a:pPr marL="342900" indent="-342900" algn="l">
              <a:buFont typeface="Arial" panose="020B0604020202020204" pitchFamily="34" charset="0"/>
              <a:buChar char="•"/>
            </a:pPr>
            <a:r>
              <a:rPr lang="en-US" dirty="0"/>
              <a:t>This test was carried out for 100 randomly generated tests</a:t>
            </a:r>
          </a:p>
          <a:p>
            <a:pPr marL="342900" indent="-342900" algn="l">
              <a:buFont typeface="Arial" panose="020B0604020202020204" pitchFamily="34" charset="0"/>
              <a:buChar char="•"/>
            </a:pPr>
            <a:r>
              <a:rPr lang="en-US" dirty="0"/>
              <a:t>Results:</a:t>
            </a:r>
          </a:p>
          <a:p>
            <a:pPr algn="l"/>
            <a:r>
              <a:rPr lang="en-US" dirty="0"/>
              <a:t>	- 87 tests maintained the solution across all grid sizes</a:t>
            </a:r>
          </a:p>
          <a:p>
            <a:pPr algn="l"/>
            <a:r>
              <a:rPr lang="en-US" dirty="0"/>
              <a:t>	- 5 tests converged to a consistent solution</a:t>
            </a:r>
          </a:p>
          <a:p>
            <a:pPr algn="l"/>
            <a:r>
              <a:rPr lang="en-US" dirty="0"/>
              <a:t>	- 4 tests were unable to converge to a consistent solution</a:t>
            </a:r>
          </a:p>
          <a:p>
            <a:pPr marL="342900" indent="-342900" algn="l">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3024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0" y="55605"/>
            <a:ext cx="12192000" cy="846094"/>
          </a:xfrm>
        </p:spPr>
        <p:txBody>
          <a:bodyPr>
            <a:noAutofit/>
          </a:bodyPr>
          <a:lstStyle/>
          <a:p>
            <a:r>
              <a:rPr lang="en-US" sz="3600" b="1" dirty="0"/>
              <a:t>Computational Effect of Collision Detection with Multiple Humans</a:t>
            </a:r>
          </a:p>
        </p:txBody>
      </p:sp>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620358" y="1297594"/>
            <a:ext cx="10951284" cy="3818467"/>
          </a:xfrm>
        </p:spPr>
        <p:txBody>
          <a:bodyPr/>
          <a:lstStyle/>
          <a:p>
            <a:pPr marL="342900" indent="-342900" algn="l">
              <a:buFont typeface="Arial" panose="020B0604020202020204" pitchFamily="34" charset="0"/>
              <a:buChar char="•"/>
            </a:pPr>
            <a:r>
              <a:rPr lang="en-US" dirty="0"/>
              <a:t>The computational efficiency of the algorithm was further evaluated as more humans were introduced to the environment</a:t>
            </a:r>
          </a:p>
          <a:p>
            <a:pPr marL="342900" indent="-342900" algn="l">
              <a:buFont typeface="Arial" panose="020B0604020202020204" pitchFamily="34" charset="0"/>
              <a:buChar char="•"/>
            </a:pPr>
            <a:r>
              <a:rPr lang="en-US" dirty="0"/>
              <a:t>In addition to the data from scenarios with 1 human, scenarios with 2, 3, 4, and 5 humans were tested</a:t>
            </a:r>
          </a:p>
          <a:p>
            <a:pPr marL="342900" indent="-342900" algn="l">
              <a:buFont typeface="Arial" panose="020B0604020202020204" pitchFamily="34" charset="0"/>
              <a:buChar char="•"/>
            </a:pPr>
            <a:r>
              <a:rPr lang="en-US" dirty="0"/>
              <a:t>The same testing procedure as implemented before was implemented again</a:t>
            </a:r>
          </a:p>
          <a:p>
            <a:pPr marL="342900" indent="-342900" algn="l">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71B3ECD-4579-47CE-A029-954325C10AC0}"/>
              </a:ext>
            </a:extLst>
          </p:cNvPr>
          <p:cNvPicPr/>
          <p:nvPr/>
        </p:nvPicPr>
        <p:blipFill rotWithShape="1">
          <a:blip r:embed="rId3">
            <a:extLst>
              <a:ext uri="{28A0092B-C50C-407E-A947-70E740481C1C}">
                <a14:useLocalDpi xmlns:a14="http://schemas.microsoft.com/office/drawing/2010/main" val="0"/>
              </a:ext>
            </a:extLst>
          </a:blip>
          <a:srcRect l="18696" t="16667" r="27991" b="22508"/>
          <a:stretch/>
        </p:blipFill>
        <p:spPr bwMode="auto">
          <a:xfrm>
            <a:off x="3748352" y="3355967"/>
            <a:ext cx="4419533" cy="29556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6071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magine 17" descr="Immagine che contiene testo, mappa&#10;&#10;Descrizione generata automaticamente">
            <a:extLst>
              <a:ext uri="{FF2B5EF4-FFF2-40B4-BE49-F238E27FC236}">
                <a16:creationId xmlns:a16="http://schemas.microsoft.com/office/drawing/2014/main" id="{D6385978-6E61-43B6-B8EE-45BA48B106E7}"/>
              </a:ext>
            </a:extLst>
          </p:cNvPr>
          <p:cNvPicPr>
            <a:picLocks noChangeAspect="1"/>
          </p:cNvPicPr>
          <p:nvPr/>
        </p:nvPicPr>
        <p:blipFill>
          <a:blip r:embed="rId3"/>
          <a:stretch>
            <a:fillRect/>
          </a:stretch>
        </p:blipFill>
        <p:spPr>
          <a:xfrm>
            <a:off x="90854" y="1220429"/>
            <a:ext cx="7408367" cy="4810921"/>
          </a:xfrm>
          <a:prstGeom prst="rect">
            <a:avLst/>
          </a:prstGeom>
        </p:spPr>
      </p:pic>
      <p:pic>
        <p:nvPicPr>
          <p:cNvPr id="7" name="Elemento grafico 6" descr="Freccia: inversione a U orizzontale">
            <a:hlinkClick r:id="rId4" action="ppaction://hlinksldjump"/>
            <a:extLst>
              <a:ext uri="{FF2B5EF4-FFF2-40B4-BE49-F238E27FC236}">
                <a16:creationId xmlns:a16="http://schemas.microsoft.com/office/drawing/2014/main" id="{E5A45DE1-EE9B-4589-8775-30F9B07CE6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23904" y="100437"/>
            <a:ext cx="548640" cy="548640"/>
          </a:xfrm>
          <a:prstGeom prst="rect">
            <a:avLst/>
          </a:prstGeom>
        </p:spPr>
      </p:pic>
      <p:sp>
        <p:nvSpPr>
          <p:cNvPr id="10" name="Title 2">
            <a:extLst>
              <a:ext uri="{FF2B5EF4-FFF2-40B4-BE49-F238E27FC236}">
                <a16:creationId xmlns:a16="http://schemas.microsoft.com/office/drawing/2014/main" id="{0FF454EE-A997-4D6A-8804-3CED20284A1F}"/>
              </a:ext>
            </a:extLst>
          </p:cNvPr>
          <p:cNvSpPr txBox="1">
            <a:spLocks/>
          </p:cNvSpPr>
          <p:nvPr/>
        </p:nvSpPr>
        <p:spPr>
          <a:xfrm>
            <a:off x="281389" y="174298"/>
            <a:ext cx="8128000" cy="474780"/>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mn-lt"/>
                <a:ea typeface="+mj-ea"/>
                <a:cs typeface="Raleway"/>
              </a:defRPr>
            </a:lvl1pPr>
          </a:lstStyle>
          <a:p>
            <a:r>
              <a:rPr lang="en-US" sz="2133" dirty="0"/>
              <a:t>Motivation - Scope of collaborative effort</a:t>
            </a:r>
          </a:p>
        </p:txBody>
      </p:sp>
      <p:sp>
        <p:nvSpPr>
          <p:cNvPr id="5" name="TextBox 4">
            <a:extLst>
              <a:ext uri="{FF2B5EF4-FFF2-40B4-BE49-F238E27FC236}">
                <a16:creationId xmlns:a16="http://schemas.microsoft.com/office/drawing/2014/main" id="{C6877CC6-BC05-4D72-A0A4-8A30D9E526C5}"/>
              </a:ext>
            </a:extLst>
          </p:cNvPr>
          <p:cNvSpPr txBox="1"/>
          <p:nvPr/>
        </p:nvSpPr>
        <p:spPr>
          <a:xfrm>
            <a:off x="6991517" y="826651"/>
            <a:ext cx="5200484" cy="5510739"/>
          </a:xfrm>
          <a:prstGeom prst="rect">
            <a:avLst/>
          </a:prstGeom>
          <a:noFill/>
        </p:spPr>
        <p:txBody>
          <a:bodyPr wrap="square" rtlCol="0">
            <a:spAutoFit/>
          </a:bodyPr>
          <a:lstStyle/>
          <a:p>
            <a:pPr marL="683392" algn="just">
              <a:defRPr/>
            </a:pPr>
            <a:endParaRPr lang="en-US" sz="1467" u="sng" dirty="0">
              <a:latin typeface="Arial" panose="020B0604020202020204" pitchFamily="34" charset="0"/>
              <a:cs typeface="Arial" panose="020B0604020202020204" pitchFamily="34" charset="0"/>
            </a:endParaRPr>
          </a:p>
          <a:p>
            <a:pPr marL="683392">
              <a:defRPr/>
            </a:pPr>
            <a:r>
              <a:rPr lang="en-US" sz="1467" b="1" dirty="0">
                <a:latin typeface="Arial" panose="020B0604020202020204" pitchFamily="34" charset="0"/>
                <a:cs typeface="Arial" panose="020B0604020202020204" pitchFamily="34" charset="0"/>
              </a:rPr>
              <a:t>1) Perception</a:t>
            </a:r>
            <a:r>
              <a:rPr lang="en-US" sz="1467" dirty="0">
                <a:latin typeface="Arial" panose="020B0604020202020204" pitchFamily="34" charset="0"/>
                <a:cs typeface="Arial" panose="020B0604020202020204" pitchFamily="34" charset="0"/>
              </a:rPr>
              <a:t>: </a:t>
            </a:r>
          </a:p>
          <a:p>
            <a:pPr marL="969134" indent="-285744">
              <a:buFont typeface="Arial" panose="020B0604020202020204" pitchFamily="34" charset="0"/>
              <a:buChar char="•"/>
              <a:defRPr/>
            </a:pPr>
            <a:r>
              <a:rPr lang="en-US" sz="1467" dirty="0">
                <a:latin typeface="Arial" panose="020B0604020202020204" pitchFamily="34" charset="0"/>
                <a:cs typeface="Arial" panose="020B0604020202020204" pitchFamily="34" charset="0"/>
              </a:rPr>
              <a:t>Object detection, tracking and recognition</a:t>
            </a:r>
          </a:p>
          <a:p>
            <a:pPr marL="969134" indent="-285744">
              <a:buFont typeface="Arial" panose="020B0604020202020204" pitchFamily="34" charset="0"/>
              <a:buChar char="•"/>
              <a:defRPr/>
            </a:pPr>
            <a:r>
              <a:rPr lang="en-US" sz="1467" dirty="0">
                <a:latin typeface="Arial" panose="020B0604020202020204" pitchFamily="34" charset="0"/>
                <a:cs typeface="Arial" panose="020B0604020202020204" pitchFamily="34" charset="0"/>
              </a:rPr>
              <a:t>Many-to-one collaborative sensing</a:t>
            </a:r>
          </a:p>
          <a:p>
            <a:pPr marL="969134" indent="-285744">
              <a:buFont typeface="Arial" panose="020B0604020202020204" pitchFamily="34" charset="0"/>
              <a:buChar char="•"/>
              <a:defRPr/>
            </a:pPr>
            <a:r>
              <a:rPr lang="en-US" sz="1467" dirty="0">
                <a:latin typeface="Arial" panose="020B0604020202020204" pitchFamily="34" charset="0"/>
                <a:cs typeface="Arial" panose="020B0604020202020204" pitchFamily="34" charset="0"/>
              </a:rPr>
              <a:t>Combination of passive and active sensing</a:t>
            </a:r>
          </a:p>
          <a:p>
            <a:pPr marL="969134" indent="-285744">
              <a:buFont typeface="Arial" panose="020B0604020202020204" pitchFamily="34" charset="0"/>
              <a:buChar char="•"/>
              <a:defRPr/>
            </a:pPr>
            <a:r>
              <a:rPr lang="en-US" sz="1467" dirty="0">
                <a:latin typeface="Arial" panose="020B0604020202020204" pitchFamily="34" charset="0"/>
                <a:cs typeface="Arial" panose="020B0604020202020204" pitchFamily="34" charset="0"/>
              </a:rPr>
              <a:t>Implementation of local and global sensing</a:t>
            </a:r>
          </a:p>
          <a:p>
            <a:pPr marL="683392">
              <a:defRPr/>
            </a:pPr>
            <a:endParaRPr lang="en-US" sz="1467" dirty="0">
              <a:latin typeface="Arial" panose="020B0604020202020204" pitchFamily="34" charset="0"/>
              <a:cs typeface="Arial" panose="020B0604020202020204" pitchFamily="34" charset="0"/>
            </a:endParaRPr>
          </a:p>
          <a:p>
            <a:pPr marL="683392">
              <a:defRPr/>
            </a:pPr>
            <a:r>
              <a:rPr lang="en-US" sz="1467" b="1" dirty="0">
                <a:latin typeface="Arial" panose="020B0604020202020204" pitchFamily="34" charset="0"/>
                <a:cs typeface="Arial" panose="020B0604020202020204" pitchFamily="34" charset="0"/>
              </a:rPr>
              <a:t>2) Cognition</a:t>
            </a:r>
            <a:r>
              <a:rPr lang="en-US" sz="1467" dirty="0">
                <a:latin typeface="Arial" panose="020B0604020202020204" pitchFamily="34" charset="0"/>
                <a:cs typeface="Arial" panose="020B0604020202020204" pitchFamily="34" charset="0"/>
              </a:rPr>
              <a:t>: </a:t>
            </a:r>
          </a:p>
          <a:p>
            <a:pPr marL="969134" indent="-285744">
              <a:buFont typeface="Arial" panose="020B0604020202020204" pitchFamily="34" charset="0"/>
              <a:buChar char="•"/>
              <a:defRPr/>
            </a:pPr>
            <a:r>
              <a:rPr lang="en-US" sz="1467" dirty="0">
                <a:latin typeface="Arial" panose="020B0604020202020204" pitchFamily="34" charset="0"/>
                <a:cs typeface="Arial" panose="020B0604020202020204" pitchFamily="34" charset="0"/>
              </a:rPr>
              <a:t>An adaptation architecture to customize initial cognition models and understand human actions within different manufacturing cells</a:t>
            </a:r>
          </a:p>
          <a:p>
            <a:pPr marL="683392">
              <a:defRPr/>
            </a:pPr>
            <a:endParaRPr lang="en-US" sz="1467" dirty="0">
              <a:latin typeface="Arial" panose="020B0604020202020204" pitchFamily="34" charset="0"/>
              <a:cs typeface="Arial" panose="020B0604020202020204" pitchFamily="34" charset="0"/>
            </a:endParaRPr>
          </a:p>
          <a:p>
            <a:pPr marL="683392">
              <a:defRPr/>
            </a:pPr>
            <a:r>
              <a:rPr lang="en-US" sz="1467" b="1" dirty="0">
                <a:latin typeface="Arial" panose="020B0604020202020204" pitchFamily="34" charset="0"/>
                <a:cs typeface="Arial" panose="020B0604020202020204" pitchFamily="34" charset="0"/>
              </a:rPr>
              <a:t>3) Prediction</a:t>
            </a:r>
            <a:r>
              <a:rPr lang="en-US" sz="1467" dirty="0">
                <a:latin typeface="Arial" panose="020B0604020202020204" pitchFamily="34" charset="0"/>
                <a:cs typeface="Arial" panose="020B0604020202020204" pitchFamily="34" charset="0"/>
              </a:rPr>
              <a:t>: </a:t>
            </a:r>
          </a:p>
          <a:p>
            <a:pPr marL="969134" indent="-285744">
              <a:buFont typeface="Arial" panose="020B0604020202020204" pitchFamily="34" charset="0"/>
              <a:buChar char="•"/>
              <a:defRPr/>
            </a:pPr>
            <a:r>
              <a:rPr lang="en-US" sz="1467" dirty="0">
                <a:latin typeface="Arial" panose="020B0604020202020204" pitchFamily="34" charset="0"/>
                <a:cs typeface="Arial" panose="020B0604020202020204" pitchFamily="34" charset="0"/>
              </a:rPr>
              <a:t>Integrated distributed particle filters with human motion models </a:t>
            </a:r>
          </a:p>
          <a:p>
            <a:pPr marL="969134" indent="-285744">
              <a:buFont typeface="Arial" panose="020B0604020202020204" pitchFamily="34" charset="0"/>
              <a:buChar char="•"/>
              <a:defRPr/>
            </a:pPr>
            <a:r>
              <a:rPr lang="en-US" sz="1467" dirty="0">
                <a:latin typeface="Arial" panose="020B0604020202020204" pitchFamily="34" charset="0"/>
                <a:cs typeface="Arial" panose="020B0604020202020204" pitchFamily="34" charset="0"/>
              </a:rPr>
              <a:t>Tracks and predicts human motion trajectory with probabilistic uncertainty evaluation</a:t>
            </a:r>
          </a:p>
          <a:p>
            <a:pPr marL="683392">
              <a:defRPr/>
            </a:pPr>
            <a:endParaRPr lang="en-US" sz="1467" dirty="0">
              <a:latin typeface="Arial" panose="020B0604020202020204" pitchFamily="34" charset="0"/>
              <a:cs typeface="Arial" panose="020B0604020202020204" pitchFamily="34" charset="0"/>
            </a:endParaRPr>
          </a:p>
          <a:p>
            <a:pPr marL="683392">
              <a:defRPr/>
            </a:pPr>
            <a:r>
              <a:rPr lang="en-US" sz="1467" b="1" dirty="0">
                <a:latin typeface="Arial" panose="020B0604020202020204" pitchFamily="34" charset="0"/>
                <a:cs typeface="Arial" panose="020B0604020202020204" pitchFamily="34" charset="0"/>
              </a:rPr>
              <a:t>4) Action</a:t>
            </a:r>
            <a:r>
              <a:rPr lang="en-US" sz="1467" dirty="0">
                <a:latin typeface="Arial" panose="020B0604020202020204" pitchFamily="34" charset="0"/>
                <a:cs typeface="Arial" panose="020B0604020202020204" pitchFamily="34" charset="0"/>
              </a:rPr>
              <a:t>: </a:t>
            </a:r>
          </a:p>
          <a:p>
            <a:pPr marL="969134" indent="-285744">
              <a:buFont typeface="Arial" panose="020B0604020202020204" pitchFamily="34" charset="0"/>
              <a:buChar char="•"/>
              <a:defRPr/>
            </a:pPr>
            <a:r>
              <a:rPr lang="en-US" sz="1467" dirty="0">
                <a:latin typeface="Arial" panose="020B0604020202020204" pitchFamily="34" charset="0"/>
                <a:cs typeface="Arial" panose="020B0604020202020204" pitchFamily="34" charset="0"/>
              </a:rPr>
              <a:t>Multilayer, modular control structures</a:t>
            </a:r>
          </a:p>
          <a:p>
            <a:pPr marL="969134" indent="-285744">
              <a:buFont typeface="Arial" panose="020B0604020202020204" pitchFamily="34" charset="0"/>
              <a:buChar char="•"/>
              <a:defRPr/>
            </a:pPr>
            <a:r>
              <a:rPr lang="en-US" sz="1467" dirty="0">
                <a:latin typeface="Arial" panose="020B0604020202020204" pitchFamily="34" charset="0"/>
                <a:cs typeface="Arial" panose="020B0604020202020204" pitchFamily="34" charset="0"/>
              </a:rPr>
              <a:t>Stable mode switching for flexibility in defining the ‘optimized’ robot response to a disturbance</a:t>
            </a:r>
          </a:p>
          <a:p>
            <a:pPr marL="969134" indent="-285744">
              <a:buFont typeface="Arial" panose="020B0604020202020204" pitchFamily="34" charset="0"/>
              <a:buChar char="•"/>
              <a:defRPr/>
            </a:pPr>
            <a:r>
              <a:rPr lang="en-US" sz="1467" dirty="0">
                <a:latin typeface="Arial" panose="020B0604020202020204" pitchFamily="34" charset="0"/>
                <a:cs typeface="Arial" panose="020B0604020202020204" pitchFamily="34" charset="0"/>
              </a:rPr>
              <a:t>Adaptability to unplanned interactions and disturbances within the workspace</a:t>
            </a:r>
            <a:endParaRPr lang="en-US" sz="1600" dirty="0"/>
          </a:p>
        </p:txBody>
      </p:sp>
      <p:sp>
        <p:nvSpPr>
          <p:cNvPr id="6" name="CasellaDiTesto 5">
            <a:extLst>
              <a:ext uri="{FF2B5EF4-FFF2-40B4-BE49-F238E27FC236}">
                <a16:creationId xmlns:a16="http://schemas.microsoft.com/office/drawing/2014/main" id="{B0ADC35C-5E2D-4A92-92C3-7B23C7A96EA0}"/>
              </a:ext>
            </a:extLst>
          </p:cNvPr>
          <p:cNvSpPr txBox="1"/>
          <p:nvPr/>
        </p:nvSpPr>
        <p:spPr>
          <a:xfrm>
            <a:off x="-5361" y="6475846"/>
            <a:ext cx="3665106" cy="338554"/>
          </a:xfrm>
          <a:prstGeom prst="rect">
            <a:avLst/>
          </a:prstGeom>
          <a:noFill/>
        </p:spPr>
        <p:txBody>
          <a:bodyPr wrap="none" rtlCol="0">
            <a:spAutoFit/>
          </a:bodyPr>
          <a:lstStyle/>
          <a:p>
            <a:r>
              <a:rPr lang="it-IT" sz="1600" dirty="0"/>
              <a:t>Graduate </a:t>
            </a:r>
            <a:r>
              <a:rPr lang="it-IT" sz="1600" dirty="0" err="1"/>
              <a:t>researcher</a:t>
            </a:r>
            <a:r>
              <a:rPr lang="it-IT" sz="1600" dirty="0"/>
              <a:t>: Gabriel </a:t>
            </a:r>
            <a:r>
              <a:rPr lang="it-IT" sz="1600" dirty="0" err="1"/>
              <a:t>Streitmatter</a:t>
            </a:r>
            <a:endParaRPr lang="it-IT" sz="1600" dirty="0"/>
          </a:p>
        </p:txBody>
      </p:sp>
    </p:spTree>
    <p:extLst>
      <p:ext uri="{BB962C8B-B14F-4D97-AF65-F5344CB8AC3E}">
        <p14:creationId xmlns:p14="http://schemas.microsoft.com/office/powerpoint/2010/main" val="718404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0" y="55605"/>
            <a:ext cx="12192000" cy="846094"/>
          </a:xfrm>
        </p:spPr>
        <p:txBody>
          <a:bodyPr>
            <a:noAutofit/>
          </a:bodyPr>
          <a:lstStyle/>
          <a:p>
            <a:r>
              <a:rPr lang="en-US" sz="3600" b="1" dirty="0"/>
              <a:t>Computational Effect of Collision Detection with Multiple Humans</a:t>
            </a:r>
          </a:p>
        </p:txBody>
      </p:sp>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5467148" y="1439333"/>
            <a:ext cx="6409294" cy="4801481"/>
          </a:xfrm>
        </p:spPr>
        <p:txBody>
          <a:bodyPr/>
          <a:lstStyle/>
          <a:p>
            <a:pPr marL="342900" indent="-342900" algn="l">
              <a:buFont typeface="Arial" panose="020B0604020202020204" pitchFamily="34" charset="0"/>
              <a:buChar char="•"/>
            </a:pPr>
            <a:r>
              <a:rPr lang="en-US" dirty="0"/>
              <a:t>The algorithm’s average run time for each scenario is plotted versus the corresponding grid size</a:t>
            </a:r>
          </a:p>
          <a:p>
            <a:pPr marL="342900" indent="-342900" algn="l">
              <a:buFont typeface="Arial" panose="020B0604020202020204" pitchFamily="34" charset="0"/>
              <a:buChar char="•"/>
            </a:pPr>
            <a:r>
              <a:rPr lang="en-US" dirty="0"/>
              <a:t>Results show a nearly proportional increase in computational time with the addition of more humans to the environment</a:t>
            </a:r>
          </a:p>
          <a:p>
            <a:pPr marL="342900" indent="-342900" algn="l">
              <a:buFont typeface="Arial" panose="020B0604020202020204" pitchFamily="34" charset="0"/>
              <a:buChar char="•"/>
            </a:pPr>
            <a:r>
              <a:rPr lang="en-US" dirty="0"/>
              <a:t>A diminishing proportion as humans are added can be explained by overhead costs of running the algorithm and modeling of the robot</a:t>
            </a:r>
          </a:p>
          <a:p>
            <a:pPr marL="342900" indent="-342900" algn="l">
              <a:buFont typeface="Arial" panose="020B0604020202020204" pitchFamily="34" charset="0"/>
              <a:buChar char="•"/>
            </a:pPr>
            <a:r>
              <a:rPr lang="en-US" dirty="0"/>
              <a:t>While the algorithm can handle additional humans in the environment without blowing up, doing so causes the algorithm to not run in real time</a:t>
            </a:r>
          </a:p>
          <a:p>
            <a:pPr marL="342900" indent="-342900" algn="l">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hart 6">
            <a:extLst>
              <a:ext uri="{FF2B5EF4-FFF2-40B4-BE49-F238E27FC236}">
                <a16:creationId xmlns:a16="http://schemas.microsoft.com/office/drawing/2014/main" id="{AF6586F1-C666-45CD-AFBC-C58DCFBF3874}"/>
              </a:ext>
            </a:extLst>
          </p:cNvPr>
          <p:cNvGraphicFramePr/>
          <p:nvPr>
            <p:extLst>
              <p:ext uri="{D42A27DB-BD31-4B8C-83A1-F6EECF244321}">
                <p14:modId xmlns:p14="http://schemas.microsoft.com/office/powerpoint/2010/main" val="1331576036"/>
              </p:ext>
            </p:extLst>
          </p:nvPr>
        </p:nvGraphicFramePr>
        <p:xfrm>
          <a:off x="0" y="1135061"/>
          <a:ext cx="5380355" cy="2870200"/>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a:extLst>
              <a:ext uri="{FF2B5EF4-FFF2-40B4-BE49-F238E27FC236}">
                <a16:creationId xmlns:a16="http://schemas.microsoft.com/office/drawing/2014/main" id="{A395287D-65EB-4FB4-B26A-7193F6F06DD9}"/>
              </a:ext>
            </a:extLst>
          </p:cNvPr>
          <p:cNvSpPr/>
          <p:nvPr/>
        </p:nvSpPr>
        <p:spPr>
          <a:xfrm>
            <a:off x="2139348" y="2570161"/>
            <a:ext cx="3004419" cy="74168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aphicFrame>
        <p:nvGraphicFramePr>
          <p:cNvPr id="11" name="Chart 10">
            <a:extLst>
              <a:ext uri="{FF2B5EF4-FFF2-40B4-BE49-F238E27FC236}">
                <a16:creationId xmlns:a16="http://schemas.microsoft.com/office/drawing/2014/main" id="{A4963380-9646-41BA-988E-9A28715C08F9}"/>
              </a:ext>
            </a:extLst>
          </p:cNvPr>
          <p:cNvGraphicFramePr/>
          <p:nvPr>
            <p:extLst>
              <p:ext uri="{D42A27DB-BD31-4B8C-83A1-F6EECF244321}">
                <p14:modId xmlns:p14="http://schemas.microsoft.com/office/powerpoint/2010/main" val="215274906"/>
              </p:ext>
            </p:extLst>
          </p:nvPr>
        </p:nvGraphicFramePr>
        <p:xfrm>
          <a:off x="22442" y="4005261"/>
          <a:ext cx="5380355" cy="246891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08976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1583267" y="269610"/>
            <a:ext cx="9144000" cy="748770"/>
          </a:xfrm>
        </p:spPr>
        <p:txBody>
          <a:bodyPr>
            <a:normAutofit fontScale="90000"/>
          </a:bodyPr>
          <a:lstStyle/>
          <a:p>
            <a:r>
              <a:rPr lang="en-US" b="1" dirty="0"/>
              <a:t>Conclusion</a:t>
            </a:r>
            <a:endParaRPr lang="en-US" dirty="0"/>
          </a:p>
        </p:txBody>
      </p:sp>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1583267" y="1342514"/>
            <a:ext cx="10008198" cy="4832375"/>
          </a:xfrm>
        </p:spPr>
        <p:txBody>
          <a:bodyPr>
            <a:normAutofit lnSpcReduction="10000"/>
          </a:bodyPr>
          <a:lstStyle/>
          <a:p>
            <a:pPr marL="342900" indent="-342900" algn="l">
              <a:buFont typeface="Arial" panose="020B0604020202020204" pitchFamily="34" charset="0"/>
              <a:buChar char="•"/>
            </a:pPr>
            <a:r>
              <a:rPr lang="en-US" b="1" dirty="0"/>
              <a:t>Contribution</a:t>
            </a:r>
            <a:r>
              <a:rPr lang="en-US" dirty="0"/>
              <a:t>: a quick, effective predictive collision detection algorithm</a:t>
            </a:r>
          </a:p>
          <a:p>
            <a:pPr algn="l"/>
            <a:endParaRPr lang="en-US" dirty="0"/>
          </a:p>
          <a:p>
            <a:pPr marL="342900" indent="-342900" algn="l">
              <a:buFont typeface="Arial" panose="020B0604020202020204" pitchFamily="34" charset="0"/>
              <a:buChar char="•"/>
            </a:pPr>
            <a:r>
              <a:rPr lang="en-US" b="1" dirty="0"/>
              <a:t>Novelty</a:t>
            </a:r>
            <a:r>
              <a:rPr lang="en-US" dirty="0"/>
              <a:t>: The approach used Coons patches to interpolate between sampled orientations of a body throughout time </a:t>
            </a:r>
          </a:p>
          <a:p>
            <a:pPr algn="l"/>
            <a:endParaRPr lang="en-US" dirty="0"/>
          </a:p>
          <a:p>
            <a:pPr marL="342900" indent="-342900" algn="l">
              <a:buFont typeface="Arial" panose="020B0604020202020204" pitchFamily="34" charset="0"/>
              <a:buChar char="•"/>
            </a:pPr>
            <a:r>
              <a:rPr lang="en-US" b="1" dirty="0"/>
              <a:t>Application</a:t>
            </a:r>
            <a:r>
              <a:rPr lang="en-US" dirty="0"/>
              <a:t>: Use in a suite of robot control techniques for Human robot Collaboration</a:t>
            </a:r>
          </a:p>
          <a:p>
            <a:pPr algn="l"/>
            <a:endParaRPr lang="en-US" dirty="0"/>
          </a:p>
          <a:p>
            <a:pPr marL="342900" indent="-342900" algn="l">
              <a:buFont typeface="Arial" panose="020B0604020202020204" pitchFamily="34" charset="0"/>
              <a:buChar char="•"/>
            </a:pPr>
            <a:r>
              <a:rPr lang="en-US" b="1" dirty="0"/>
              <a:t>Future Works</a:t>
            </a:r>
            <a:r>
              <a:rPr lang="en-US" dirty="0"/>
              <a:t>: </a:t>
            </a:r>
          </a:p>
          <a:p>
            <a:pPr marL="342900" indent="-342900" algn="l">
              <a:buFontTx/>
              <a:buChar char="-"/>
            </a:pPr>
            <a:r>
              <a:rPr lang="en-US" dirty="0"/>
              <a:t>Adaptations of the algorithm’s initial steps based on variation in input data</a:t>
            </a:r>
          </a:p>
          <a:p>
            <a:pPr marL="342900" indent="-342900" algn="l">
              <a:buFontTx/>
              <a:buChar char="-"/>
            </a:pPr>
            <a:r>
              <a:rPr lang="en-US" dirty="0"/>
              <a:t>Evaluation of optimal number of poses used to construct the sweep</a:t>
            </a:r>
          </a:p>
          <a:p>
            <a:pPr marL="342900" indent="-342900" algn="l">
              <a:buFontTx/>
              <a:buChar char="-"/>
            </a:pPr>
            <a:r>
              <a:rPr lang="en-US" dirty="0"/>
              <a:t>Optimization of the grid size based on input data</a:t>
            </a:r>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5438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1583267" y="269610"/>
            <a:ext cx="9144000" cy="748770"/>
          </a:xfrm>
        </p:spPr>
        <p:txBody>
          <a:bodyPr>
            <a:normAutofit fontScale="90000"/>
          </a:bodyPr>
          <a:lstStyle/>
          <a:p>
            <a:r>
              <a:rPr lang="en-US" b="1" dirty="0"/>
              <a:t>Acknowledgements</a:t>
            </a:r>
            <a:endParaRPr lang="en-US" dirty="0"/>
          </a:p>
        </p:txBody>
      </p:sp>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1524000" y="1650469"/>
            <a:ext cx="9144000" cy="4578791"/>
          </a:xfrm>
        </p:spPr>
        <p:txBody>
          <a:bodyPr/>
          <a:lstStyle/>
          <a:p>
            <a:r>
              <a:rPr lang="en-US" dirty="0"/>
              <a:t>Funding was provided by University of Florida’s Scholars Program.</a:t>
            </a:r>
          </a:p>
          <a:p>
            <a:r>
              <a:rPr lang="en-US" dirty="0"/>
              <a:t> </a:t>
            </a:r>
          </a:p>
          <a:p>
            <a:r>
              <a:rPr lang="en-US" dirty="0"/>
              <a:t> Research conducted in support of NSF/NRI: INT: COLLAB: Manufacturing USA: Intelligent Human-Robot Collaboration for Smart Factory (Award I.D. #:1830383). </a:t>
            </a:r>
          </a:p>
          <a:p>
            <a:endParaRPr lang="en-US" dirty="0"/>
          </a:p>
          <a:p>
            <a:r>
              <a:rPr lang="en-US" dirty="0"/>
              <a:t> Any opinions, findings and conclusions or recommendations expressed are those of the researchers and do not necessarily reflect the views of the National Science Foundation.</a:t>
            </a:r>
          </a:p>
          <a:p>
            <a:pPr marL="342900" indent="-342900" algn="l">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605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1583267" y="269610"/>
            <a:ext cx="9144000" cy="748770"/>
          </a:xfrm>
        </p:spPr>
        <p:txBody>
          <a:bodyPr>
            <a:normAutofit fontScale="90000"/>
          </a:bodyPr>
          <a:lstStyle/>
          <a:p>
            <a:r>
              <a:rPr lang="en-US" dirty="0"/>
              <a:t>Introduction</a:t>
            </a:r>
          </a:p>
        </p:txBody>
      </p:sp>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559398" y="1439333"/>
            <a:ext cx="10951284" cy="3818467"/>
          </a:xfrm>
        </p:spPr>
        <p:txBody>
          <a:bodyPr/>
          <a:lstStyle/>
          <a:p>
            <a:pPr marL="342900" indent="-342900" algn="l">
              <a:buFont typeface="Arial" panose="020B0604020202020204" pitchFamily="34" charset="0"/>
              <a:buChar char="•"/>
            </a:pPr>
            <a:r>
              <a:rPr lang="en-US" dirty="0"/>
              <a:t>The algorithm developed in this work is a predictive collision detection algorithm</a:t>
            </a:r>
          </a:p>
          <a:p>
            <a:pPr marL="342900" indent="-342900" algn="l">
              <a:buFont typeface="Arial" panose="020B0604020202020204" pitchFamily="34" charset="0"/>
              <a:buChar char="•"/>
            </a:pPr>
            <a:r>
              <a:rPr lang="en-US" dirty="0"/>
              <a:t>Common approaches to predictive collision detection:</a:t>
            </a:r>
          </a:p>
          <a:p>
            <a:pPr algn="l"/>
            <a:r>
              <a:rPr lang="en-US" dirty="0"/>
              <a:t>	</a:t>
            </a:r>
            <a:r>
              <a:rPr lang="en-US" b="1" dirty="0"/>
              <a:t>Multiple Interference Detection</a:t>
            </a:r>
            <a:r>
              <a:rPr lang="en-US" dirty="0"/>
              <a:t>: Computationally quick but highly prone to 	missing collisions</a:t>
            </a:r>
          </a:p>
          <a:p>
            <a:pPr algn="l"/>
            <a:r>
              <a:rPr lang="en-US" dirty="0"/>
              <a:t>	</a:t>
            </a:r>
            <a:r>
              <a:rPr lang="en-US" b="1" dirty="0"/>
              <a:t>Swept Volume Interference</a:t>
            </a:r>
            <a:r>
              <a:rPr lang="en-US" dirty="0"/>
              <a:t>:  Computational expensive but much more robust 	in that it provides continuous collision detection</a:t>
            </a:r>
          </a:p>
          <a:p>
            <a:pPr marL="342900" indent="-342900" algn="l">
              <a:buFont typeface="Arial" panose="020B0604020202020204" pitchFamily="34" charset="0"/>
              <a:buChar char="•"/>
            </a:pPr>
            <a:r>
              <a:rPr lang="en-US" dirty="0"/>
              <a:t>The goal of this algorithm is to use concepts from both approaches to strike a tradeoff, and provide a solution that is both robust and quick</a:t>
            </a:r>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13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1583267" y="269610"/>
            <a:ext cx="9144000" cy="748770"/>
          </a:xfrm>
        </p:spPr>
        <p:txBody>
          <a:bodyPr>
            <a:normAutofit fontScale="90000"/>
          </a:bodyPr>
          <a:lstStyle/>
          <a:p>
            <a:r>
              <a:rPr lang="en-US" b="1" dirty="0"/>
              <a:t>Overview of the Approach</a:t>
            </a:r>
            <a:endParaRPr lang="en-US" dirty="0"/>
          </a:p>
        </p:txBody>
      </p:sp>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533400" y="1401233"/>
            <a:ext cx="11036300" cy="4956262"/>
          </a:xfrm>
        </p:spPr>
        <p:txBody>
          <a:bodyPr>
            <a:normAutofit/>
          </a:bodyPr>
          <a:lstStyle/>
          <a:p>
            <a:pPr marL="342900" indent="-342900" algn="l">
              <a:lnSpc>
                <a:spcPct val="150000"/>
              </a:lnSpc>
              <a:buFont typeface="Arial" panose="020B0604020202020204" pitchFamily="34" charset="0"/>
              <a:buChar char="•"/>
            </a:pPr>
            <a:r>
              <a:rPr lang="en-US" dirty="0"/>
              <a:t>Create a common discretized workspace described in X Y Z coordinates</a:t>
            </a:r>
          </a:p>
          <a:p>
            <a:pPr marL="342900" indent="-342900" algn="l">
              <a:lnSpc>
                <a:spcPct val="150000"/>
              </a:lnSpc>
              <a:buFont typeface="Arial" panose="020B0604020202020204" pitchFamily="34" charset="0"/>
              <a:buChar char="•"/>
            </a:pPr>
            <a:r>
              <a:rPr lang="en-US" dirty="0"/>
              <a:t>Determine the location of points along the boundary of the robot and human</a:t>
            </a:r>
          </a:p>
          <a:p>
            <a:pPr marL="342900" indent="-342900" algn="l">
              <a:lnSpc>
                <a:spcPct val="150000"/>
              </a:lnSpc>
              <a:buFont typeface="Arial" panose="020B0604020202020204" pitchFamily="34" charset="0"/>
              <a:buChar char="•"/>
            </a:pPr>
            <a:r>
              <a:rPr lang="en-US" dirty="0"/>
              <a:t>Iterate this process for various instances in time</a:t>
            </a:r>
          </a:p>
          <a:p>
            <a:pPr marL="342900" indent="-342900" algn="l">
              <a:lnSpc>
                <a:spcPct val="150000"/>
              </a:lnSpc>
              <a:buFont typeface="Arial" panose="020B0604020202020204" pitchFamily="34" charset="0"/>
              <a:buChar char="•"/>
            </a:pPr>
            <a:r>
              <a:rPr lang="en-US" dirty="0"/>
              <a:t>Interpolate continuous position throughout time by leveraging Coons patches</a:t>
            </a:r>
          </a:p>
          <a:p>
            <a:pPr marL="342900" indent="-342900" algn="l">
              <a:lnSpc>
                <a:spcPct val="150000"/>
              </a:lnSpc>
              <a:buFont typeface="Arial" panose="020B0604020202020204" pitchFamily="34" charset="0"/>
              <a:buChar char="•"/>
            </a:pPr>
            <a:r>
              <a:rPr lang="en-US" dirty="0"/>
              <a:t>Apply initial and final boundary orientations</a:t>
            </a:r>
          </a:p>
          <a:p>
            <a:pPr marL="342900" indent="-342900" algn="l">
              <a:lnSpc>
                <a:spcPct val="150000"/>
              </a:lnSpc>
              <a:buFont typeface="Arial" panose="020B0604020202020204" pitchFamily="34" charset="0"/>
              <a:buChar char="•"/>
            </a:pPr>
            <a:r>
              <a:rPr lang="en-US" dirty="0"/>
              <a:t>Convert all computed swept volumes to a standard coordinate system </a:t>
            </a:r>
          </a:p>
          <a:p>
            <a:pPr marL="342900" indent="-342900" algn="l">
              <a:lnSpc>
                <a:spcPct val="150000"/>
              </a:lnSpc>
              <a:buFont typeface="Arial" panose="020B0604020202020204" pitchFamily="34" charset="0"/>
              <a:buChar char="•"/>
            </a:pPr>
            <a:r>
              <a:rPr lang="en-US" dirty="0"/>
              <a:t>Directly compare all volumes for spatiotemporal intersection</a:t>
            </a:r>
          </a:p>
          <a:p>
            <a:pPr marL="342900" indent="-342900" algn="l">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23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0" y="55605"/>
            <a:ext cx="12192000" cy="846094"/>
          </a:xfrm>
        </p:spPr>
        <p:txBody>
          <a:bodyPr>
            <a:noAutofit/>
          </a:bodyPr>
          <a:lstStyle/>
          <a:p>
            <a:r>
              <a:rPr lang="en-US" sz="4000" b="1" dirty="0"/>
              <a:t>Definition of the Boundary Curves with Forward Kinematics</a:t>
            </a:r>
            <a:endParaRPr lang="en-US" sz="4000" dirty="0"/>
          </a:p>
        </p:txBody>
      </p:sp>
      <p:pic>
        <p:nvPicPr>
          <p:cNvPr id="11" name="Picture 10">
            <a:extLst>
              <a:ext uri="{FF2B5EF4-FFF2-40B4-BE49-F238E27FC236}">
                <a16:creationId xmlns:a16="http://schemas.microsoft.com/office/drawing/2014/main" id="{D65B1955-54EE-4466-86BF-C2F44704F977}"/>
              </a:ext>
            </a:extLst>
          </p:cNvPr>
          <p:cNvPicPr>
            <a:picLocks noChangeAspect="1"/>
          </p:cNvPicPr>
          <p:nvPr/>
        </p:nvPicPr>
        <p:blipFill>
          <a:blip r:embed="rId3"/>
          <a:stretch>
            <a:fillRect/>
          </a:stretch>
        </p:blipFill>
        <p:spPr>
          <a:xfrm>
            <a:off x="6096000" y="4313767"/>
            <a:ext cx="3571875" cy="1104900"/>
          </a:xfrm>
          <a:prstGeom prst="rect">
            <a:avLst/>
          </a:prstGeom>
        </p:spPr>
      </p:pic>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4381500" y="1439333"/>
                <a:ext cx="7587639" cy="3818467"/>
              </a:xfrm>
            </p:spPr>
            <p:txBody>
              <a:bodyPr/>
              <a:lstStyle/>
              <a:p>
                <a:pPr marL="342900" indent="-342900" algn="l">
                  <a:buFont typeface="Arial" panose="020B0604020202020204" pitchFamily="34" charset="0"/>
                  <a:buChar char="•"/>
                </a:pPr>
                <a:r>
                  <a:rPr lang="en-US" dirty="0"/>
                  <a:t>Boundary curves generated in two orthogonal directions</a:t>
                </a:r>
              </a:p>
              <a:p>
                <a:pPr marL="342900" indent="-342900" algn="l">
                  <a:buFont typeface="Arial" panose="020B0604020202020204" pitchFamily="34" charset="0"/>
                  <a:buChar char="•"/>
                </a:pPr>
                <a:r>
                  <a:rPr lang="en-US" dirty="0"/>
                  <a:t>The robot for this work is symmetric and modeled with the same two curves offset by 90</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endParaRPr lang="en-US" dirty="0"/>
              </a:p>
              <a:p>
                <a:pPr marL="342900" indent="-342900" algn="l">
                  <a:buFont typeface="Arial" panose="020B0604020202020204" pitchFamily="34" charset="0"/>
                  <a:buChar char="•"/>
                </a:pPr>
                <a:r>
                  <a:rPr lang="en-US" dirty="0"/>
                  <a:t>The human is modeled by one normal curve, and three orthogonal curves</a:t>
                </a:r>
              </a:p>
              <a:p>
                <a:pPr marL="342900" indent="-342900" algn="l">
                  <a:buFont typeface="Arial" panose="020B0604020202020204" pitchFamily="34" charset="0"/>
                  <a:buChar char="•"/>
                </a:pPr>
                <a:r>
                  <a:rPr lang="en-US" dirty="0"/>
                  <a:t>A generalized expression of the determination of the location of points given the assumed input data:</a:t>
                </a:r>
              </a:p>
            </p:txBody>
          </p:sp>
        </mc:Choice>
        <mc:Fallback xmlns="">
          <p:sp>
            <p:nvSpPr>
              <p:cNvPr id="3" name="Subtitle 2">
                <a:extLst>
                  <a:ext uri="{FF2B5EF4-FFF2-40B4-BE49-F238E27FC236}">
                    <a16:creationId xmlns:a16="http://schemas.microsoft.com/office/drawing/2014/main" id="{DC31CDBD-A195-4579-A067-AD953CBEDD40}"/>
                  </a:ext>
                </a:extLst>
              </p:cNvPr>
              <p:cNvSpPr>
                <a:spLocks noGrp="1" noRot="1" noChangeAspect="1" noMove="1" noResize="1" noEditPoints="1" noAdjustHandles="1" noChangeArrowheads="1" noChangeShapeType="1" noTextEdit="1"/>
              </p:cNvSpPr>
              <p:nvPr>
                <p:ph type="subTitle" idx="1"/>
              </p:nvPr>
            </p:nvSpPr>
            <p:spPr>
              <a:xfrm>
                <a:off x="4381500" y="1439333"/>
                <a:ext cx="7587639" cy="3818467"/>
              </a:xfrm>
              <a:blipFill>
                <a:blip r:embed="rId4"/>
                <a:stretch>
                  <a:fillRect l="-1125" t="-223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map&#10;&#10;Description automatically generated">
            <a:extLst>
              <a:ext uri="{FF2B5EF4-FFF2-40B4-BE49-F238E27FC236}">
                <a16:creationId xmlns:a16="http://schemas.microsoft.com/office/drawing/2014/main" id="{A88598BD-BDDE-4DDA-804A-6BD56862F15F}"/>
              </a:ext>
            </a:extLst>
          </p:cNvPr>
          <p:cNvPicPr/>
          <p:nvPr/>
        </p:nvPicPr>
        <p:blipFill rotWithShape="1">
          <a:blip r:embed="rId5" cstate="print">
            <a:extLst>
              <a:ext uri="{28A0092B-C50C-407E-A947-70E740481C1C}">
                <a14:useLocalDpi xmlns:a14="http://schemas.microsoft.com/office/drawing/2010/main" val="0"/>
              </a:ext>
            </a:extLst>
          </a:blip>
          <a:srcRect l="33882" t="18534" r="45752" b="44226"/>
          <a:stretch/>
        </p:blipFill>
        <p:spPr bwMode="auto">
          <a:xfrm>
            <a:off x="222862" y="3836135"/>
            <a:ext cx="2149046" cy="2345084"/>
          </a:xfrm>
          <a:prstGeom prst="rect">
            <a:avLst/>
          </a:prstGeom>
          <a:ln>
            <a:noFill/>
          </a:ln>
          <a:extLst>
            <a:ext uri="{53640926-AAD7-44D8-BBD7-CCE9431645EC}">
              <a14:shadowObscured xmlns:a14="http://schemas.microsoft.com/office/drawing/2010/main"/>
            </a:ext>
          </a:extLst>
        </p:spPr>
      </p:pic>
      <p:pic>
        <p:nvPicPr>
          <p:cNvPr id="8" name="Picture 7" descr="A picture containing table, covered, white, street&#10;&#10;Description automatically generated">
            <a:extLst>
              <a:ext uri="{FF2B5EF4-FFF2-40B4-BE49-F238E27FC236}">
                <a16:creationId xmlns:a16="http://schemas.microsoft.com/office/drawing/2014/main" id="{1B20861A-AB47-460B-A0AC-CB2023E4ABF0}"/>
              </a:ext>
            </a:extLst>
          </p:cNvPr>
          <p:cNvPicPr/>
          <p:nvPr/>
        </p:nvPicPr>
        <p:blipFill rotWithShape="1">
          <a:blip r:embed="rId6" cstate="print">
            <a:extLst>
              <a:ext uri="{28A0092B-C50C-407E-A947-70E740481C1C}">
                <a14:useLocalDpi xmlns:a14="http://schemas.microsoft.com/office/drawing/2010/main" val="0"/>
              </a:ext>
            </a:extLst>
          </a:blip>
          <a:srcRect l="36892" t="16173" r="33673" b="15072"/>
          <a:stretch/>
        </p:blipFill>
        <p:spPr bwMode="auto">
          <a:xfrm>
            <a:off x="147838" y="1135061"/>
            <a:ext cx="2602279" cy="2638042"/>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126D9CEB-4211-453D-B668-AD96C9844BDA}"/>
              </a:ext>
            </a:extLst>
          </p:cNvPr>
          <p:cNvPicPr/>
          <p:nvPr/>
        </p:nvPicPr>
        <p:blipFill rotWithShape="1">
          <a:blip r:embed="rId7" cstate="print">
            <a:extLst>
              <a:ext uri="{28A0092B-C50C-407E-A947-70E740481C1C}">
                <a14:useLocalDpi xmlns:a14="http://schemas.microsoft.com/office/drawing/2010/main" val="0"/>
              </a:ext>
            </a:extLst>
          </a:blip>
          <a:srcRect l="44032" t="19268" r="33892" b="17813"/>
          <a:stretch/>
        </p:blipFill>
        <p:spPr bwMode="auto">
          <a:xfrm>
            <a:off x="2371907" y="1288222"/>
            <a:ext cx="1724025" cy="2331720"/>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ED4F02EE-FCC4-47D2-BFE2-6F04B3DE44DA}"/>
              </a:ext>
            </a:extLst>
          </p:cNvPr>
          <p:cNvPicPr/>
          <p:nvPr/>
        </p:nvPicPr>
        <p:blipFill rotWithShape="1">
          <a:blip r:embed="rId8">
            <a:extLst>
              <a:ext uri="{28A0092B-C50C-407E-A947-70E740481C1C}">
                <a14:useLocalDpi xmlns:a14="http://schemas.microsoft.com/office/drawing/2010/main" val="0"/>
              </a:ext>
            </a:extLst>
          </a:blip>
          <a:srcRect l="46611" t="20107" r="24140" b="26880"/>
          <a:stretch/>
        </p:blipFill>
        <p:spPr bwMode="auto">
          <a:xfrm>
            <a:off x="2381501" y="3849303"/>
            <a:ext cx="1621790" cy="22047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5988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1583267" y="269610"/>
            <a:ext cx="9144000" cy="748770"/>
          </a:xfrm>
        </p:spPr>
        <p:txBody>
          <a:bodyPr>
            <a:normAutofit fontScale="90000"/>
          </a:bodyPr>
          <a:lstStyle/>
          <a:p>
            <a:r>
              <a:rPr lang="en-US" b="1" dirty="0"/>
              <a:t>Robot Model</a:t>
            </a:r>
          </a:p>
        </p:txBody>
      </p:sp>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3496826" y="1439333"/>
            <a:ext cx="8320036" cy="4193025"/>
          </a:xfrm>
        </p:spPr>
        <p:txBody>
          <a:bodyPr>
            <a:noAutofit/>
          </a:bodyPr>
          <a:lstStyle/>
          <a:p>
            <a:pPr marL="342900" indent="-342900" algn="l">
              <a:lnSpc>
                <a:spcPct val="110000"/>
              </a:lnSpc>
              <a:buFont typeface="Arial" panose="020B0604020202020204" pitchFamily="34" charset="0"/>
              <a:buChar char="•"/>
            </a:pPr>
            <a:r>
              <a:rPr lang="en-US" sz="2300" dirty="0"/>
              <a:t>Coordinate systems defined at each joint</a:t>
            </a:r>
          </a:p>
          <a:p>
            <a:pPr marL="342900" indent="-342900" algn="l">
              <a:lnSpc>
                <a:spcPct val="110000"/>
              </a:lnSpc>
              <a:buFont typeface="Arial" panose="020B0604020202020204" pitchFamily="34" charset="0"/>
              <a:buChar char="•"/>
            </a:pPr>
            <a:r>
              <a:rPr lang="en-US" sz="2300" dirty="0"/>
              <a:t>Boundary points defined in each system</a:t>
            </a:r>
          </a:p>
          <a:p>
            <a:pPr marL="342900" indent="-342900" algn="l">
              <a:lnSpc>
                <a:spcPct val="110000"/>
              </a:lnSpc>
              <a:buFont typeface="Arial" panose="020B0604020202020204" pitchFamily="34" charset="0"/>
              <a:buChar char="•"/>
            </a:pPr>
            <a:r>
              <a:rPr lang="en-US" sz="2300" dirty="0"/>
              <a:t>Relation between each coordinate system and the prior system is described by a transformation matrix</a:t>
            </a:r>
          </a:p>
          <a:p>
            <a:pPr marL="342900" indent="-342900" algn="l">
              <a:lnSpc>
                <a:spcPct val="110000"/>
              </a:lnSpc>
              <a:buFont typeface="Arial" panose="020B0604020202020204" pitchFamily="34" charset="0"/>
              <a:buChar char="•"/>
            </a:pPr>
            <a:endParaRPr lang="en-US" sz="2300" dirty="0"/>
          </a:p>
          <a:p>
            <a:pPr marL="342900" indent="-342900" algn="l">
              <a:lnSpc>
                <a:spcPct val="110000"/>
              </a:lnSpc>
              <a:buFont typeface="Arial" panose="020B0604020202020204" pitchFamily="34" charset="0"/>
              <a:buChar char="•"/>
            </a:pPr>
            <a:r>
              <a:rPr lang="en-US" sz="2300" dirty="0"/>
              <a:t>Each point found in such way is tracked throughout each pose in the assumed input information.</a:t>
            </a:r>
          </a:p>
          <a:p>
            <a:pPr marL="342900" indent="-342900" algn="l">
              <a:lnSpc>
                <a:spcPct val="110000"/>
              </a:lnSpc>
              <a:buFont typeface="Arial" panose="020B0604020202020204" pitchFamily="34" charset="0"/>
              <a:buChar char="•"/>
            </a:pPr>
            <a:r>
              <a:rPr lang="en-US" sz="2300" dirty="0"/>
              <a:t>Due to symmetry of the robot, the orthogonal curve us the same is the normal curve only defined in the Y-Z plane</a:t>
            </a:r>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78DBDBC-DB00-402C-B9ED-357E6468208C}"/>
              </a:ext>
            </a:extLst>
          </p:cNvPr>
          <p:cNvPicPr>
            <a:picLocks noChangeAspect="1"/>
          </p:cNvPicPr>
          <p:nvPr/>
        </p:nvPicPr>
        <p:blipFill rotWithShape="1">
          <a:blip r:embed="rId3"/>
          <a:srcRect l="2589" t="7403" b="6269"/>
          <a:stretch/>
        </p:blipFill>
        <p:spPr>
          <a:xfrm>
            <a:off x="231006" y="1145404"/>
            <a:ext cx="3397718" cy="5333334"/>
          </a:xfrm>
          <a:prstGeom prst="rect">
            <a:avLst/>
          </a:prstGeom>
        </p:spPr>
      </p:pic>
      <p:pic>
        <p:nvPicPr>
          <p:cNvPr id="14" name="Picture 13">
            <a:extLst>
              <a:ext uri="{FF2B5EF4-FFF2-40B4-BE49-F238E27FC236}">
                <a16:creationId xmlns:a16="http://schemas.microsoft.com/office/drawing/2014/main" id="{C262380B-0D8C-4A30-A938-8C537F4CDEB1}"/>
              </a:ext>
            </a:extLst>
          </p:cNvPr>
          <p:cNvPicPr>
            <a:picLocks noChangeAspect="1"/>
          </p:cNvPicPr>
          <p:nvPr/>
        </p:nvPicPr>
        <p:blipFill>
          <a:blip r:embed="rId4"/>
          <a:stretch>
            <a:fillRect/>
          </a:stretch>
        </p:blipFill>
        <p:spPr>
          <a:xfrm>
            <a:off x="4911410" y="3429000"/>
            <a:ext cx="5181600" cy="552450"/>
          </a:xfrm>
          <a:prstGeom prst="rect">
            <a:avLst/>
          </a:prstGeom>
        </p:spPr>
      </p:pic>
      <p:pic>
        <p:nvPicPr>
          <p:cNvPr id="8" name="Picture 7">
            <a:extLst>
              <a:ext uri="{FF2B5EF4-FFF2-40B4-BE49-F238E27FC236}">
                <a16:creationId xmlns:a16="http://schemas.microsoft.com/office/drawing/2014/main" id="{36EF9171-8462-45E1-B958-36485E42C1F7}"/>
              </a:ext>
            </a:extLst>
          </p:cNvPr>
          <p:cNvPicPr>
            <a:picLocks noChangeAspect="1"/>
          </p:cNvPicPr>
          <p:nvPr/>
        </p:nvPicPr>
        <p:blipFill>
          <a:blip r:embed="rId5"/>
          <a:stretch>
            <a:fillRect/>
          </a:stretch>
        </p:blipFill>
        <p:spPr>
          <a:xfrm>
            <a:off x="4418029" y="5569917"/>
            <a:ext cx="6524426" cy="893916"/>
          </a:xfrm>
          <a:prstGeom prst="rect">
            <a:avLst/>
          </a:prstGeom>
        </p:spPr>
      </p:pic>
    </p:spTree>
    <p:extLst>
      <p:ext uri="{BB962C8B-B14F-4D97-AF65-F5344CB8AC3E}">
        <p14:creationId xmlns:p14="http://schemas.microsoft.com/office/powerpoint/2010/main" val="3942186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1583267" y="269610"/>
            <a:ext cx="9144000" cy="748770"/>
          </a:xfrm>
        </p:spPr>
        <p:txBody>
          <a:bodyPr>
            <a:normAutofit fontScale="90000"/>
          </a:bodyPr>
          <a:lstStyle/>
          <a:p>
            <a:r>
              <a:rPr lang="en-US" b="1" dirty="0"/>
              <a:t>Human Model</a:t>
            </a:r>
          </a:p>
        </p:txBody>
      </p:sp>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5335675" y="1439333"/>
            <a:ext cx="6601767" cy="4918162"/>
          </a:xfrm>
        </p:spPr>
        <p:txBody>
          <a:bodyPr>
            <a:normAutofit/>
          </a:bodyPr>
          <a:lstStyle/>
          <a:p>
            <a:pPr marL="342900" indent="-342900" algn="l">
              <a:buFont typeface="Arial" panose="020B0604020202020204" pitchFamily="34" charset="0"/>
              <a:buChar char="•"/>
            </a:pPr>
            <a:r>
              <a:rPr lang="en-US" dirty="0"/>
              <a:t>Coordinate systems are modeled at each joint that is free to rotate</a:t>
            </a:r>
          </a:p>
          <a:p>
            <a:pPr marL="342900" indent="-342900" algn="l">
              <a:buFont typeface="Arial" panose="020B0604020202020204" pitchFamily="34" charset="0"/>
              <a:buChar char="•"/>
            </a:pPr>
            <a:r>
              <a:rPr lang="en-US" dirty="0"/>
              <a:t>A seated worker engaged in a tabletop activity is modeled to interface with the robot</a:t>
            </a:r>
          </a:p>
          <a:p>
            <a:pPr marL="342900" indent="-342900" algn="l">
              <a:buFont typeface="Arial" panose="020B0604020202020204" pitchFamily="34" charset="0"/>
              <a:buChar char="•"/>
            </a:pPr>
            <a:r>
              <a:rPr lang="en-US" dirty="0"/>
              <a:t>The same forwarded kinematic technique is used</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As done with the robot, these boundary points are located for each known pose of the human</a:t>
            </a:r>
          </a:p>
          <a:p>
            <a:pPr marL="342900" indent="-342900" algn="l">
              <a:buFont typeface="Arial" panose="020B0604020202020204" pitchFamily="34" charset="0"/>
              <a:buChar char="•"/>
            </a:pPr>
            <a:r>
              <a:rPr lang="en-US" dirty="0"/>
              <a:t>The orthogonal curve is more complicated for the human than the robot, and requires further development </a:t>
            </a:r>
          </a:p>
          <a:p>
            <a:pPr marL="342900" indent="-342900" algn="l">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8074119-F277-4546-A26B-27C03D843B5B}"/>
              </a:ext>
            </a:extLst>
          </p:cNvPr>
          <p:cNvPicPr>
            <a:picLocks noChangeAspect="1"/>
          </p:cNvPicPr>
          <p:nvPr/>
        </p:nvPicPr>
        <p:blipFill>
          <a:blip r:embed="rId3"/>
          <a:stretch>
            <a:fillRect/>
          </a:stretch>
        </p:blipFill>
        <p:spPr>
          <a:xfrm>
            <a:off x="8208" y="1135061"/>
            <a:ext cx="5160559" cy="5336872"/>
          </a:xfrm>
          <a:prstGeom prst="rect">
            <a:avLst/>
          </a:prstGeom>
        </p:spPr>
      </p:pic>
      <p:pic>
        <p:nvPicPr>
          <p:cNvPr id="8" name="Picture 7">
            <a:extLst>
              <a:ext uri="{FF2B5EF4-FFF2-40B4-BE49-F238E27FC236}">
                <a16:creationId xmlns:a16="http://schemas.microsoft.com/office/drawing/2014/main" id="{1DEF0192-340D-4FB4-848E-6674D7468EE6}"/>
              </a:ext>
            </a:extLst>
          </p:cNvPr>
          <p:cNvPicPr>
            <a:picLocks noChangeAspect="1"/>
          </p:cNvPicPr>
          <p:nvPr/>
        </p:nvPicPr>
        <p:blipFill>
          <a:blip r:embed="rId4"/>
          <a:stretch>
            <a:fillRect/>
          </a:stretch>
        </p:blipFill>
        <p:spPr>
          <a:xfrm>
            <a:off x="6096000" y="3569630"/>
            <a:ext cx="4895850" cy="876300"/>
          </a:xfrm>
          <a:prstGeom prst="rect">
            <a:avLst/>
          </a:prstGeom>
        </p:spPr>
      </p:pic>
    </p:spTree>
    <p:extLst>
      <p:ext uri="{BB962C8B-B14F-4D97-AF65-F5344CB8AC3E}">
        <p14:creationId xmlns:p14="http://schemas.microsoft.com/office/powerpoint/2010/main" val="3875916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1583266" y="269610"/>
            <a:ext cx="10022579" cy="748770"/>
          </a:xfrm>
        </p:spPr>
        <p:txBody>
          <a:bodyPr>
            <a:normAutofit fontScale="90000"/>
          </a:bodyPr>
          <a:lstStyle/>
          <a:p>
            <a:r>
              <a:rPr lang="en-US" b="1" dirty="0"/>
              <a:t>Human Model Orthogonal Curves</a:t>
            </a:r>
          </a:p>
        </p:txBody>
      </p:sp>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5335675" y="1439333"/>
            <a:ext cx="6601767" cy="4810742"/>
          </a:xfrm>
        </p:spPr>
        <p:txBody>
          <a:bodyPr>
            <a:normAutofit/>
          </a:bodyPr>
          <a:lstStyle/>
          <a:p>
            <a:pPr marL="342900" indent="-342900" algn="l">
              <a:lnSpc>
                <a:spcPct val="100000"/>
              </a:lnSpc>
              <a:buFont typeface="Arial" panose="020B0604020202020204" pitchFamily="34" charset="0"/>
              <a:buChar char="•"/>
            </a:pPr>
            <a:r>
              <a:rPr lang="en-US" dirty="0"/>
              <a:t>These curves are used to describe the side profile of the human</a:t>
            </a:r>
          </a:p>
          <a:p>
            <a:pPr marL="342900" indent="-342900" algn="l">
              <a:lnSpc>
                <a:spcPct val="100000"/>
              </a:lnSpc>
              <a:buFont typeface="Arial" panose="020B0604020202020204" pitchFamily="34" charset="0"/>
              <a:buChar char="•"/>
            </a:pPr>
            <a:r>
              <a:rPr lang="en-US" dirty="0"/>
              <a:t>The orthogonal component is necessary to capture the full profile of the human</a:t>
            </a:r>
          </a:p>
          <a:p>
            <a:pPr marL="342900" indent="-342900" algn="l">
              <a:lnSpc>
                <a:spcPct val="100000"/>
              </a:lnSpc>
              <a:buFont typeface="Arial" panose="020B0604020202020204" pitchFamily="34" charset="0"/>
              <a:buChar char="•"/>
            </a:pPr>
            <a:r>
              <a:rPr lang="en-US" dirty="0"/>
              <a:t>The same coordinate systems defined for the normal curves can be reused</a:t>
            </a:r>
          </a:p>
          <a:p>
            <a:pPr marL="342900" indent="-342900" algn="l">
              <a:lnSpc>
                <a:spcPct val="100000"/>
              </a:lnSpc>
              <a:buFont typeface="Arial" panose="020B0604020202020204" pitchFamily="34" charset="0"/>
              <a:buChar char="•"/>
            </a:pPr>
            <a:r>
              <a:rPr lang="en-US" dirty="0"/>
              <a:t>The same forwarded kinematic technique is used</a:t>
            </a:r>
          </a:p>
          <a:p>
            <a:pPr marL="342900" indent="-342900" algn="l">
              <a:lnSpc>
                <a:spcPct val="100000"/>
              </a:lnSpc>
              <a:buFont typeface="Arial" panose="020B0604020202020204" pitchFamily="34" charset="0"/>
              <a:buChar char="•"/>
            </a:pPr>
            <a:r>
              <a:rPr lang="en-US" dirty="0"/>
              <a:t>These points are tracked throughout time along with the points on the normal curve</a:t>
            </a:r>
          </a:p>
          <a:p>
            <a:pPr marL="342900" indent="-342900" algn="l">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8EEC7C8-0115-44FA-9FB7-1468E65EC7E3}"/>
              </a:ext>
            </a:extLst>
          </p:cNvPr>
          <p:cNvPicPr>
            <a:picLocks noChangeAspect="1"/>
          </p:cNvPicPr>
          <p:nvPr/>
        </p:nvPicPr>
        <p:blipFill>
          <a:blip r:embed="rId3"/>
          <a:stretch>
            <a:fillRect/>
          </a:stretch>
        </p:blipFill>
        <p:spPr>
          <a:xfrm>
            <a:off x="1583266" y="4848855"/>
            <a:ext cx="1231822" cy="1625321"/>
          </a:xfrm>
          <a:prstGeom prst="rect">
            <a:avLst/>
          </a:prstGeom>
        </p:spPr>
      </p:pic>
      <p:pic>
        <p:nvPicPr>
          <p:cNvPr id="12" name="Picture 11">
            <a:extLst>
              <a:ext uri="{FF2B5EF4-FFF2-40B4-BE49-F238E27FC236}">
                <a16:creationId xmlns:a16="http://schemas.microsoft.com/office/drawing/2014/main" id="{73D8C3EE-9776-4FBE-89FA-87F91FF3EFDF}"/>
              </a:ext>
            </a:extLst>
          </p:cNvPr>
          <p:cNvPicPr>
            <a:picLocks noChangeAspect="1"/>
          </p:cNvPicPr>
          <p:nvPr/>
        </p:nvPicPr>
        <p:blipFill>
          <a:blip r:embed="rId4"/>
          <a:stretch>
            <a:fillRect/>
          </a:stretch>
        </p:blipFill>
        <p:spPr>
          <a:xfrm>
            <a:off x="0" y="1135061"/>
            <a:ext cx="4501662" cy="3678904"/>
          </a:xfrm>
          <a:prstGeom prst="rect">
            <a:avLst/>
          </a:prstGeom>
        </p:spPr>
      </p:pic>
    </p:spTree>
    <p:extLst>
      <p:ext uri="{BB962C8B-B14F-4D97-AF65-F5344CB8AC3E}">
        <p14:creationId xmlns:p14="http://schemas.microsoft.com/office/powerpoint/2010/main" val="422202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A91E-77F9-4465-AE54-0753D909651F}"/>
              </a:ext>
            </a:extLst>
          </p:cNvPr>
          <p:cNvSpPr>
            <a:spLocks noGrp="1"/>
          </p:cNvSpPr>
          <p:nvPr>
            <p:ph type="ctrTitle"/>
          </p:nvPr>
        </p:nvSpPr>
        <p:spPr>
          <a:xfrm>
            <a:off x="0" y="55605"/>
            <a:ext cx="12192000" cy="846094"/>
          </a:xfrm>
        </p:spPr>
        <p:txBody>
          <a:bodyPr>
            <a:noAutofit/>
          </a:bodyPr>
          <a:lstStyle/>
          <a:p>
            <a:r>
              <a:rPr lang="en-US" sz="4000" b="1" dirty="0"/>
              <a:t>Safety Factors</a:t>
            </a:r>
            <a:endParaRPr lang="en-US" sz="4000" dirty="0"/>
          </a:p>
        </p:txBody>
      </p:sp>
      <p:sp>
        <p:nvSpPr>
          <p:cNvPr id="3" name="Subtitle 2">
            <a:extLst>
              <a:ext uri="{FF2B5EF4-FFF2-40B4-BE49-F238E27FC236}">
                <a16:creationId xmlns:a16="http://schemas.microsoft.com/office/drawing/2014/main" id="{DC31CDBD-A195-4579-A067-AD953CBEDD40}"/>
              </a:ext>
            </a:extLst>
          </p:cNvPr>
          <p:cNvSpPr>
            <a:spLocks noGrp="1"/>
          </p:cNvSpPr>
          <p:nvPr>
            <p:ph type="subTitle" idx="1"/>
          </p:nvPr>
        </p:nvSpPr>
        <p:spPr>
          <a:xfrm>
            <a:off x="4069582" y="1439333"/>
            <a:ext cx="6598417" cy="3818467"/>
          </a:xfrm>
        </p:spPr>
        <p:txBody>
          <a:bodyPr>
            <a:normAutofit lnSpcReduction="10000"/>
          </a:bodyPr>
          <a:lstStyle/>
          <a:p>
            <a:pPr marL="342900" indent="-342900" algn="l">
              <a:buFont typeface="Arial" panose="020B0604020202020204" pitchFamily="34" charset="0"/>
              <a:buChar char="•"/>
            </a:pPr>
            <a:r>
              <a:rPr lang="en-US" dirty="0"/>
              <a:t>Safety factors built into definition of the boundary points</a:t>
            </a:r>
          </a:p>
          <a:p>
            <a:pPr marL="342900" indent="-342900" algn="l">
              <a:buFont typeface="Arial" panose="020B0604020202020204" pitchFamily="34" charset="0"/>
              <a:buChar char="•"/>
            </a:pPr>
            <a:r>
              <a:rPr lang="en-US" dirty="0"/>
              <a:t>Safety factors defined to grow with time at a specified rate for each body part</a:t>
            </a:r>
          </a:p>
          <a:p>
            <a:pPr marL="342900" indent="-342900" algn="l">
              <a:buFont typeface="Arial" panose="020B0604020202020204" pitchFamily="34" charset="0"/>
              <a:buChar char="•"/>
            </a:pPr>
            <a:r>
              <a:rPr lang="en-US" dirty="0"/>
              <a:t>Scaling factors added to strategic position of boundary points to enlarge the human boundary in a meaningful way</a:t>
            </a:r>
          </a:p>
          <a:p>
            <a:pPr algn="l"/>
            <a:endParaRPr lang="en-US" dirty="0"/>
          </a:p>
          <a:p>
            <a:pPr marL="342900" indent="-342900" algn="l">
              <a:buFont typeface="Arial" panose="020B0604020202020204" pitchFamily="34" charset="0"/>
              <a:buChar char="•"/>
            </a:pPr>
            <a:r>
              <a:rPr lang="en-US" dirty="0"/>
              <a:t>Example calculation of the location of the left shoulder</a:t>
            </a:r>
          </a:p>
          <a:p>
            <a:pPr marL="342900" indent="-342900" algn="l">
              <a:buFont typeface="Arial" panose="020B0604020202020204" pitchFamily="34" charset="0"/>
              <a:buChar char="•"/>
            </a:pPr>
            <a:endParaRPr lang="en-US" dirty="0"/>
          </a:p>
        </p:txBody>
      </p:sp>
      <p:sp>
        <p:nvSpPr>
          <p:cNvPr id="4" name="Rectangle 3">
            <a:extLst>
              <a:ext uri="{FF2B5EF4-FFF2-40B4-BE49-F238E27FC236}">
                <a16:creationId xmlns:a16="http://schemas.microsoft.com/office/drawing/2014/main" id="{8B786EC5-24B6-4004-9A52-B92458B78AEC}"/>
              </a:ext>
            </a:extLst>
          </p:cNvPr>
          <p:cNvSpPr/>
          <p:nvPr/>
        </p:nvSpPr>
        <p:spPr>
          <a:xfrm flipV="1">
            <a:off x="0" y="901699"/>
            <a:ext cx="12192000" cy="233362"/>
          </a:xfrm>
          <a:prstGeom prst="rect">
            <a:avLst/>
          </a:prstGeom>
          <a:gradFill flip="none" rotWithShape="1">
            <a:gsLst>
              <a:gs pos="0">
                <a:srgbClr val="FA4616"/>
              </a:gs>
              <a:gs pos="25000">
                <a:srgbClr val="FA4616"/>
              </a:gs>
              <a:gs pos="100000">
                <a:srgbClr val="FA4616">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F3396D-743B-4629-BCE3-587C8A54F834}"/>
              </a:ext>
            </a:extLst>
          </p:cNvPr>
          <p:cNvSpPr/>
          <p:nvPr/>
        </p:nvSpPr>
        <p:spPr>
          <a:xfrm>
            <a:off x="0" y="6474176"/>
            <a:ext cx="12192000" cy="383823"/>
          </a:xfrm>
          <a:prstGeom prst="rect">
            <a:avLst/>
          </a:prstGeom>
          <a:solidFill>
            <a:srgbClr val="0021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FBD6597-95DF-41CE-973D-E9960FFF0529}"/>
              </a:ext>
            </a:extLst>
          </p:cNvPr>
          <p:cNvPicPr>
            <a:picLocks noChangeAspect="1"/>
          </p:cNvPicPr>
          <p:nvPr/>
        </p:nvPicPr>
        <p:blipFill>
          <a:blip r:embed="rId3"/>
          <a:stretch>
            <a:fillRect/>
          </a:stretch>
        </p:blipFill>
        <p:spPr>
          <a:xfrm>
            <a:off x="1023549" y="1184841"/>
            <a:ext cx="1488539" cy="2265167"/>
          </a:xfrm>
          <a:prstGeom prst="rect">
            <a:avLst/>
          </a:prstGeom>
        </p:spPr>
      </p:pic>
      <p:pic>
        <p:nvPicPr>
          <p:cNvPr id="13" name="Picture 12">
            <a:extLst>
              <a:ext uri="{FF2B5EF4-FFF2-40B4-BE49-F238E27FC236}">
                <a16:creationId xmlns:a16="http://schemas.microsoft.com/office/drawing/2014/main" id="{7EE83369-D0C2-47BB-B339-BA5BC6FC193A}"/>
              </a:ext>
            </a:extLst>
          </p:cNvPr>
          <p:cNvPicPr>
            <a:picLocks noChangeAspect="1"/>
          </p:cNvPicPr>
          <p:nvPr/>
        </p:nvPicPr>
        <p:blipFill>
          <a:blip r:embed="rId4"/>
          <a:stretch>
            <a:fillRect/>
          </a:stretch>
        </p:blipFill>
        <p:spPr>
          <a:xfrm>
            <a:off x="388432" y="3525137"/>
            <a:ext cx="2838450" cy="2949039"/>
          </a:xfrm>
          <a:prstGeom prst="rect">
            <a:avLst/>
          </a:prstGeom>
        </p:spPr>
      </p:pic>
      <p:pic>
        <p:nvPicPr>
          <p:cNvPr id="14" name="Picture 13">
            <a:extLst>
              <a:ext uri="{FF2B5EF4-FFF2-40B4-BE49-F238E27FC236}">
                <a16:creationId xmlns:a16="http://schemas.microsoft.com/office/drawing/2014/main" id="{7BC6BE44-4D1A-4674-94F2-D44132B86CDE}"/>
              </a:ext>
            </a:extLst>
          </p:cNvPr>
          <p:cNvPicPr>
            <a:picLocks noChangeAspect="1"/>
          </p:cNvPicPr>
          <p:nvPr/>
        </p:nvPicPr>
        <p:blipFill>
          <a:blip r:embed="rId5"/>
          <a:stretch>
            <a:fillRect/>
          </a:stretch>
        </p:blipFill>
        <p:spPr>
          <a:xfrm>
            <a:off x="5406644" y="5144651"/>
            <a:ext cx="3888082" cy="394687"/>
          </a:xfrm>
          <a:prstGeom prst="rect">
            <a:avLst/>
          </a:prstGeom>
        </p:spPr>
      </p:pic>
      <p:pic>
        <p:nvPicPr>
          <p:cNvPr id="15" name="Picture 14">
            <a:extLst>
              <a:ext uri="{FF2B5EF4-FFF2-40B4-BE49-F238E27FC236}">
                <a16:creationId xmlns:a16="http://schemas.microsoft.com/office/drawing/2014/main" id="{7D0570F8-8495-426C-B940-650296B51119}"/>
              </a:ext>
            </a:extLst>
          </p:cNvPr>
          <p:cNvPicPr>
            <a:picLocks noChangeAspect="1"/>
          </p:cNvPicPr>
          <p:nvPr/>
        </p:nvPicPr>
        <p:blipFill>
          <a:blip r:embed="rId6"/>
          <a:stretch>
            <a:fillRect/>
          </a:stretch>
        </p:blipFill>
        <p:spPr>
          <a:xfrm>
            <a:off x="5216978" y="5600359"/>
            <a:ext cx="4489729" cy="355942"/>
          </a:xfrm>
          <a:prstGeom prst="rect">
            <a:avLst/>
          </a:prstGeom>
        </p:spPr>
      </p:pic>
    </p:spTree>
    <p:extLst>
      <p:ext uri="{BB962C8B-B14F-4D97-AF65-F5344CB8AC3E}">
        <p14:creationId xmlns:p14="http://schemas.microsoft.com/office/powerpoint/2010/main" val="4196082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33068EFB7F5149866DEC6F38452401" ma:contentTypeVersion="41" ma:contentTypeDescription="Create a new document." ma:contentTypeScope="" ma:versionID="bed576a850b0673060467ccc13f0c951">
  <xsd:schema xmlns:xsd="http://www.w3.org/2001/XMLSchema" xmlns:xs="http://www.w3.org/2001/XMLSchema" xmlns:p="http://schemas.microsoft.com/office/2006/metadata/properties" xmlns:ns2="7a71743b-4df6-4b22-bbd2-3eec92d6b978" xmlns:ns3="d35084e8-920c-48a3-a5cb-daa761c0314c" targetNamespace="http://schemas.microsoft.com/office/2006/metadata/properties" ma:root="true" ma:fieldsID="652ab51be94cb54926d6cafa2de03188" ns2:_="" ns3:_="">
    <xsd:import namespace="7a71743b-4df6-4b22-bbd2-3eec92d6b978"/>
    <xsd:import namespace="d35084e8-920c-48a3-a5cb-daa761c0314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3:TaxCatchAll" minOccurs="0"/>
                <xsd:element ref="ns2:lcf76f155ced4ddcb4097134ff3c332f"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71743b-4df6-4b22-bbd2-3eec92d6b9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5084e8-920c-48a3-a5cb-daa761c0314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438d447f-77f9-4cbf-b07b-9267fe3bcb93}" ma:internalName="TaxCatchAll" ma:showField="CatchAllData" ma:web="d35084e8-920c-48a3-a5cb-daa761c0314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35084e8-920c-48a3-a5cb-daa761c0314c" xsi:nil="true"/>
    <lcf76f155ced4ddcb4097134ff3c332f xmlns="7a71743b-4df6-4b22-bbd2-3eec92d6b97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497402C-6D73-47B9-A459-F9D79E9B33D0}"/>
</file>

<file path=customXml/itemProps2.xml><?xml version="1.0" encoding="utf-8"?>
<ds:datastoreItem xmlns:ds="http://schemas.openxmlformats.org/officeDocument/2006/customXml" ds:itemID="{95C2C289-6A8E-4A8A-83CB-FD67D68E575E}"/>
</file>

<file path=customXml/itemProps3.xml><?xml version="1.0" encoding="utf-8"?>
<ds:datastoreItem xmlns:ds="http://schemas.openxmlformats.org/officeDocument/2006/customXml" ds:itemID="{8F5C89FE-48A1-425F-A5B4-7E7B384BD7F9}"/>
</file>

<file path=docProps/app.xml><?xml version="1.0" encoding="utf-8"?>
<Properties xmlns="http://schemas.openxmlformats.org/officeDocument/2006/extended-properties" xmlns:vt="http://schemas.openxmlformats.org/officeDocument/2006/docPropsVTypes">
  <TotalTime>1012</TotalTime>
  <Words>7517</Words>
  <Application>Microsoft Office PowerPoint</Application>
  <PresentationFormat>Widescreen</PresentationFormat>
  <Paragraphs>517</Paragraphs>
  <Slides>22</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Times New Roman</vt:lpstr>
      <vt:lpstr>Office Theme</vt:lpstr>
      <vt:lpstr>Trajectory and Environment Modeling for Human Robot Collaboration Predictive Collision Detection</vt:lpstr>
      <vt:lpstr>PowerPoint Presentation</vt:lpstr>
      <vt:lpstr>Introduction</vt:lpstr>
      <vt:lpstr>Overview of the Approach</vt:lpstr>
      <vt:lpstr>Definition of the Boundary Curves with Forward Kinematics</vt:lpstr>
      <vt:lpstr>Robot Model</vt:lpstr>
      <vt:lpstr>Human Model</vt:lpstr>
      <vt:lpstr>Human Model Orthogonal Curves</vt:lpstr>
      <vt:lpstr>Safety Factors</vt:lpstr>
      <vt:lpstr>Connection of Boundary Curves</vt:lpstr>
      <vt:lpstr>Application of Coons Patches to Fill the Boundary Curves</vt:lpstr>
      <vt:lpstr>Result From Iteration of Coons Patches</vt:lpstr>
      <vt:lpstr>Setting Initial and Final Conditions</vt:lpstr>
      <vt:lpstr>Collision Check: Standardized Grid</vt:lpstr>
      <vt:lpstr>Collision Check: Evaluation of Spatio-Temporal Intersection</vt:lpstr>
      <vt:lpstr>Timed Testing</vt:lpstr>
      <vt:lpstr>Modeling Different Types of Obstacles</vt:lpstr>
      <vt:lpstr>Effectiveness Testing</vt:lpstr>
      <vt:lpstr>Computational Effect of Collision Detection with Multiple Humans</vt:lpstr>
      <vt:lpstr>Computational Effect of Collision Detection with Multiple Humans</vt:lpstr>
      <vt:lpstr>Conclusion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Trajectory and Environment Modeling for Human Robot Collaboration Predictive Collision Detection</dc:title>
  <dc:creator>Gabe Streitmatter</dc:creator>
  <cp:lastModifiedBy>Gabe Streitmatter</cp:lastModifiedBy>
  <cp:revision>62</cp:revision>
  <dcterms:created xsi:type="dcterms:W3CDTF">2020-04-11T13:58:32Z</dcterms:created>
  <dcterms:modified xsi:type="dcterms:W3CDTF">2020-06-09T13:36:20Z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0x010100AB33068EFB7F5149866DEC6F38452401</vt:lpwstr>
  </property>
</Properties>
</file>