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6" r:id="rId36"/>
    <p:sldId id="297" r:id="rId37"/>
    <p:sldId id="298" r:id="rId38"/>
    <p:sldId id="305" r:id="rId39"/>
    <p:sldId id="302" r:id="rId40"/>
    <p:sldId id="303" r:id="rId41"/>
    <p:sldId id="304" r:id="rId42"/>
    <p:sldId id="306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AFD14-D6AA-4CCD-9252-4C99B08C72D5}" type="datetimeFigureOut">
              <a:rPr lang="en-CA" smtClean="0"/>
              <a:t>2016-01-15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9298A-1EF0-4E92-99E5-50894CA4B6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86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77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43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66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9064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0262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0469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6636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6967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3631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596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44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95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87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079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700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05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689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983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64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164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21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86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23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1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77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24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Process Groups-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46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251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298A-1EF0-4E92-99E5-50894CA4B662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762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7623-E710-4498-9ED9-B69ABFF91051}" type="datetime1">
              <a:rPr lang="en-CA" smtClean="0"/>
              <a:t>2016-01-15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4CE365-4BF6-46AE-B412-8688B4467F8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691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3391-4116-4BAF-AA65-F02452793A08}" type="datetime1">
              <a:rPr lang="en-CA" smtClean="0"/>
              <a:t>2016-01-15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19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3B0F-8EEB-4888-B0AE-3C69660C95FB}" type="datetime1">
              <a:rPr lang="en-CA" smtClean="0"/>
              <a:t>2016-01-15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3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B31-7A5F-458B-9E10-BC711210CBAC}" type="datetime1">
              <a:rPr lang="en-CA" smtClean="0"/>
              <a:t>2016-01-15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4CE365-4BF6-46AE-B412-8688B4467F8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7650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7D0-6448-4CF2-93E6-91769D5A130A}" type="datetime1">
              <a:rPr lang="en-CA" smtClean="0"/>
              <a:t>2016-01-15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873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F32A-11FC-4677-860C-7214D1054000}" type="datetime1">
              <a:rPr lang="en-CA" smtClean="0"/>
              <a:t>2016-01-15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4CE365-4BF6-46AE-B412-8688B4467F8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611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9E7-8B8C-45F6-96A4-9C2459FEE280}" type="datetime1">
              <a:rPr lang="en-CA" smtClean="0"/>
              <a:t>2016-01-15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1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63E-CA18-4D13-A7C0-641BAA289C06}" type="datetime1">
              <a:rPr lang="en-CA" smtClean="0"/>
              <a:t>2016-01-15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80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4998-3F4C-4293-8CD0-DA21CCD6A0C7}" type="datetime1">
              <a:rPr lang="en-CA" smtClean="0"/>
              <a:t>2016-01-15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4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DD07-FF52-4001-9E52-B2C0EC08B622}" type="datetime1">
              <a:rPr lang="en-CA" smtClean="0"/>
              <a:t>2016-01-15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35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6483-5F47-4D2A-9A5F-7818292C9771}" type="datetime1">
              <a:rPr lang="en-CA" smtClean="0"/>
              <a:t>2016-01-15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45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7D0-6448-4CF2-93E6-91769D5A130A}" type="datetime1">
              <a:rPr lang="en-CA" smtClean="0"/>
              <a:t>2016-01-15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4CE365-4BF6-46AE-B412-8688B4467F8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096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ravichva@ufl.edu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m-mpi.org/" TargetMode="External"/><Relationship Id="rId2" Type="http://schemas.openxmlformats.org/officeDocument/2006/relationships/hyperlink" Target="http://www-unix.mcs.anl.gov/m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pi-forum.org/docs/mpi-3.1/mpi31-report.pdf" TargetMode="External"/><Relationship Id="rId5" Type="http://schemas.openxmlformats.org/officeDocument/2006/relationships/hyperlink" Target="http://wiki.rc.ufl.edu/doc/UF_Research_Computing_Wiki" TargetMode="External"/><Relationship Id="rId4" Type="http://schemas.openxmlformats.org/officeDocument/2006/relationships/hyperlink" Target="http://www-unix.mcs.anl.gov/mpi/tutorial/gropp/talk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MPI: Message Passing Interface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Dhananjay Kumar and Vandana Ravichandran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Teaching Assistants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1/15/2016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>
                <a:solidFill>
                  <a:schemeClr val="tx1"/>
                </a:solidFill>
              </a:rPr>
              <a:t>1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941CF8-7828-4955-8D8A-E0772B080D4C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2253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OpenMPI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87842"/>
            <a:ext cx="10515600" cy="4351338"/>
          </a:xfrm>
          <a:noFill/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 smtClean="0"/>
              <a:t>Merger between three well known MPI implementations: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 smtClean="0"/>
              <a:t>FT-MPI ( University of Tennessee)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 smtClean="0"/>
              <a:t>LA-MPI (Los Alamos National Laboratory)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 smtClean="0"/>
              <a:t>LAM/MPI (Indiana University)</a:t>
            </a:r>
            <a:endParaRPr lang="en-US" altLang="en-US" sz="2000" dirty="0"/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Very widely used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 smtClean="0"/>
              <a:t>Used by many top500 computers</a:t>
            </a:r>
            <a:endParaRPr lang="en-US" altLang="en-US" sz="2400" dirty="0"/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32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3814AF-1472-461E-A5BB-77CFA58BF7FE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2355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Writing MPI Programs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618" y="1597163"/>
            <a:ext cx="9331468" cy="455893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669900"/>
                </a:solidFill>
              </a:rPr>
              <a:t>#include "mpi.h" 		</a:t>
            </a:r>
            <a:r>
              <a:rPr lang="en-US" altLang="en-US" sz="3200" dirty="0" smtClean="0">
                <a:solidFill>
                  <a:srgbClr val="669900"/>
                </a:solidFill>
              </a:rPr>
              <a:t>            // </a:t>
            </a:r>
            <a:r>
              <a:rPr lang="en-US" altLang="en-US" sz="3200" dirty="0">
                <a:solidFill>
                  <a:srgbClr val="669900"/>
                </a:solidFill>
              </a:rPr>
              <a:t>Gives basic MPI types, definitions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669900"/>
                </a:solidFill>
              </a:rPr>
              <a:t>#include &lt;stdio.h&gt; 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669900"/>
                </a:solidFill>
              </a:rPr>
              <a:t>int main(int argc, char **argv 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MPI_Init( &amp;argc, &amp;argv ); 	</a:t>
            </a:r>
            <a:r>
              <a:rPr lang="en-US" altLang="en-US" sz="3200" dirty="0" smtClean="0"/>
              <a:t>           </a:t>
            </a:r>
            <a:r>
              <a:rPr lang="en-US" altLang="en-US" sz="3200" dirty="0" smtClean="0">
                <a:solidFill>
                  <a:srgbClr val="669900"/>
                </a:solidFill>
              </a:rPr>
              <a:t>// </a:t>
            </a:r>
            <a:r>
              <a:rPr lang="en-US" altLang="en-US" sz="3200" dirty="0">
                <a:solidFill>
                  <a:srgbClr val="669900"/>
                </a:solidFill>
              </a:rPr>
              <a:t>Starts MPI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669900"/>
                </a:solidFill>
              </a:rPr>
              <a:t>		</a:t>
            </a:r>
            <a:r>
              <a:rPr lang="en-US" altLang="en-US" sz="3200" dirty="0"/>
              <a:t>::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669900"/>
                </a:solidFill>
              </a:rPr>
              <a:t>Actual code including normal </a:t>
            </a:r>
            <a:endParaRPr lang="en-US" altLang="en-US" sz="3200" dirty="0" smtClean="0">
              <a:solidFill>
                <a:srgbClr val="6699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669900"/>
                </a:solidFill>
              </a:rPr>
              <a:t>‘</a:t>
            </a:r>
            <a:r>
              <a:rPr lang="en-US" altLang="en-US" sz="3200" dirty="0">
                <a:solidFill>
                  <a:srgbClr val="669900"/>
                </a:solidFill>
              </a:rPr>
              <a:t>C’ calls and MPI calls</a:t>
            </a:r>
            <a:r>
              <a:rPr lang="en-US" altLang="en-US" sz="3200" dirty="0"/>
              <a:t>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::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MPI_Finalize(); 		</a:t>
            </a:r>
            <a:r>
              <a:rPr lang="en-US" altLang="en-US" sz="3200" dirty="0" smtClean="0"/>
              <a:t>          </a:t>
            </a:r>
            <a:r>
              <a:rPr lang="en-US" altLang="en-US" sz="3200" dirty="0" smtClean="0">
                <a:solidFill>
                  <a:srgbClr val="669900"/>
                </a:solidFill>
              </a:rPr>
              <a:t>// </a:t>
            </a:r>
            <a:r>
              <a:rPr lang="en-US" altLang="en-US" sz="3200" dirty="0">
                <a:solidFill>
                  <a:srgbClr val="669900"/>
                </a:solidFill>
              </a:rPr>
              <a:t>Ends MPI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return 0;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} </a:t>
            </a:r>
          </a:p>
        </p:txBody>
      </p:sp>
      <p:sp>
        <p:nvSpPr>
          <p:cNvPr id="23557" name="AutoShape 4"/>
          <p:cNvSpPr>
            <a:spLocks/>
          </p:cNvSpPr>
          <p:nvPr/>
        </p:nvSpPr>
        <p:spPr bwMode="auto">
          <a:xfrm>
            <a:off x="1844586" y="1597164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 rot="10800000">
            <a:off x="1261635" y="1411674"/>
            <a:ext cx="46166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Part of all programs</a:t>
            </a:r>
          </a:p>
        </p:txBody>
      </p:sp>
    </p:spTree>
    <p:extLst>
      <p:ext uri="{BB962C8B-B14F-4D97-AF65-F5344CB8AC3E}">
        <p14:creationId xmlns:p14="http://schemas.microsoft.com/office/powerpoint/2010/main" val="16977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EBCD2B-ABD3-44CA-9E18-682AC48567D1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2457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Initialize and Finalize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9721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MPI_Init</a:t>
            </a:r>
          </a:p>
          <a:p>
            <a:pPr lvl="1" eaLnBrk="1" hangingPunct="1"/>
            <a:r>
              <a:rPr lang="en-US" altLang="en-US" sz="2000" dirty="0"/>
              <a:t>Initializes all necessary MPI variables</a:t>
            </a:r>
          </a:p>
          <a:p>
            <a:pPr lvl="1" eaLnBrk="1" hangingPunct="1"/>
            <a:r>
              <a:rPr lang="en-US" altLang="en-US" sz="2000" dirty="0"/>
              <a:t>Forms the MPI_COMM_WORLD communicator</a:t>
            </a:r>
          </a:p>
          <a:p>
            <a:pPr lvl="2" eaLnBrk="1" hangingPunct="1"/>
            <a:r>
              <a:rPr lang="en-US" altLang="en-US" sz="1800" dirty="0"/>
              <a:t>A communicator is a list of all the connections between nodes</a:t>
            </a:r>
          </a:p>
          <a:p>
            <a:pPr lvl="1" eaLnBrk="1" hangingPunct="1"/>
            <a:r>
              <a:rPr lang="en-US" altLang="en-US" sz="2000" dirty="0"/>
              <a:t>Opens necessary TCP connections</a:t>
            </a:r>
          </a:p>
          <a:p>
            <a:pPr eaLnBrk="1" hangingPunct="1"/>
            <a:r>
              <a:rPr lang="en-US" altLang="en-US" sz="2400" dirty="0"/>
              <a:t>MPI_Finalize</a:t>
            </a:r>
          </a:p>
          <a:p>
            <a:pPr lvl="1" eaLnBrk="1" hangingPunct="1"/>
            <a:r>
              <a:rPr lang="en-US" altLang="en-US" sz="2000" dirty="0"/>
              <a:t>Waits for all processes to reach the function</a:t>
            </a:r>
          </a:p>
          <a:p>
            <a:pPr lvl="1" eaLnBrk="1" hangingPunct="1"/>
            <a:r>
              <a:rPr lang="en-US" altLang="en-US" sz="2000" dirty="0"/>
              <a:t>Closes TCP connections</a:t>
            </a:r>
          </a:p>
          <a:p>
            <a:pPr lvl="1" eaLnBrk="1" hangingPunct="1"/>
            <a:r>
              <a:rPr lang="en-US" altLang="en-US" sz="2000" dirty="0"/>
              <a:t>Cleans up</a:t>
            </a:r>
          </a:p>
        </p:txBody>
      </p:sp>
    </p:spTree>
    <p:extLst>
      <p:ext uri="{BB962C8B-B14F-4D97-AF65-F5344CB8AC3E}">
        <p14:creationId xmlns:p14="http://schemas.microsoft.com/office/powerpoint/2010/main" val="9464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EB9610-947B-4EC1-9540-3AFCC1EA4CA0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2560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Rank and Size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9721"/>
            <a:ext cx="10515600" cy="4351338"/>
          </a:xfrm>
          <a:noFill/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Environment details: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200" dirty="0"/>
              <a:t>How many processes are there?</a:t>
            </a:r>
            <a:r>
              <a:rPr lang="en-US" altLang="en-US" sz="2200" dirty="0">
                <a:solidFill>
                  <a:srgbClr val="669900"/>
                </a:solidFill>
              </a:rPr>
              <a:t> (MPI_Comm_size)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200" dirty="0"/>
              <a:t>Who am I?</a:t>
            </a:r>
            <a:r>
              <a:rPr lang="en-US" altLang="en-US" sz="2200" dirty="0">
                <a:solidFill>
                  <a:srgbClr val="669900"/>
                </a:solidFill>
              </a:rPr>
              <a:t> (MPI_Comm_rank)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>
                <a:solidFill>
                  <a:srgbClr val="669900"/>
                </a:solidFill>
              </a:rPr>
              <a:t>MPI_Comm_size( MPI_COMM_WORLD, &amp;size )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>
                <a:solidFill>
                  <a:srgbClr val="669900"/>
                </a:solidFill>
              </a:rPr>
              <a:t>MPI_Comm_rank( MPI_COMM_WORLD, &amp;rank )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The rank is a number between 0 and size-1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74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EFC5EA-B494-450E-8B60-733D4DC580F7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2662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MPI Communications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491" y="1597164"/>
            <a:ext cx="7924800" cy="4343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Typical blocking send:</a:t>
            </a:r>
          </a:p>
          <a:p>
            <a:pPr lvl="1" eaLnBrk="1" hangingPunct="1"/>
            <a:r>
              <a:rPr lang="en-US" altLang="en-US" sz="2000" dirty="0">
                <a:solidFill>
                  <a:srgbClr val="669900"/>
                </a:solidFill>
              </a:rPr>
              <a:t>send (dest, type, address, length)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hlink"/>
                </a:solidFill>
              </a:rPr>
              <a:t>dest</a:t>
            </a:r>
            <a:r>
              <a:rPr lang="en-US" altLang="en-US" sz="2000" dirty="0"/>
              <a:t>: integer representing the process to receive the message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hlink"/>
                </a:solidFill>
              </a:rPr>
              <a:t>type</a:t>
            </a:r>
            <a:r>
              <a:rPr lang="en-US" altLang="en-US" sz="2000" dirty="0"/>
              <a:t>: data type being sent </a:t>
            </a:r>
            <a:r>
              <a:rPr lang="en-US" altLang="en-US" sz="2000" dirty="0">
                <a:solidFill>
                  <a:schemeClr val="tx2"/>
                </a:solidFill>
              </a:rPr>
              <a:t>(often overloaded)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(</a:t>
            </a:r>
            <a:r>
              <a:rPr lang="en-US" altLang="en-US" sz="2000" dirty="0">
                <a:solidFill>
                  <a:schemeClr val="hlink"/>
                </a:solidFill>
              </a:rPr>
              <a:t>address, length)</a:t>
            </a:r>
            <a:r>
              <a:rPr lang="en-US" altLang="en-US" sz="2000" dirty="0"/>
              <a:t>: </a:t>
            </a:r>
            <a:r>
              <a:rPr lang="en-US" altLang="en-US" sz="2000" dirty="0">
                <a:solidFill>
                  <a:schemeClr val="hlink"/>
                </a:solidFill>
              </a:rPr>
              <a:t>contiguous</a:t>
            </a:r>
            <a:r>
              <a:rPr lang="en-US" altLang="en-US" sz="2000" dirty="0"/>
              <a:t> area in memory being sent</a:t>
            </a:r>
          </a:p>
          <a:p>
            <a:pPr lvl="1" eaLnBrk="1" hangingPunct="1"/>
            <a:r>
              <a:rPr lang="en-US" altLang="en-US" sz="2000" dirty="0">
                <a:solidFill>
                  <a:srgbClr val="669900"/>
                </a:solidFill>
              </a:rPr>
              <a:t>MPI_Send/MPI_Recv</a:t>
            </a:r>
            <a:r>
              <a:rPr lang="en-US" altLang="en-US" sz="2000" dirty="0"/>
              <a:t> provide point-to-point communication</a:t>
            </a:r>
          </a:p>
          <a:p>
            <a:pPr eaLnBrk="1" hangingPunct="1"/>
            <a:r>
              <a:rPr lang="en-US" altLang="en-US" sz="2400" dirty="0"/>
              <a:t>Typical global operation:</a:t>
            </a:r>
          </a:p>
          <a:p>
            <a:pPr lvl="1" eaLnBrk="1" hangingPunct="1"/>
            <a:r>
              <a:rPr lang="en-US" altLang="en-US" sz="2000" dirty="0">
                <a:solidFill>
                  <a:srgbClr val="669900"/>
                </a:solidFill>
              </a:rPr>
              <a:t>broadcast (type, address, length)</a:t>
            </a:r>
          </a:p>
          <a:p>
            <a:pPr eaLnBrk="1" hangingPunct="1"/>
            <a:r>
              <a:rPr lang="en-US" altLang="en-US" sz="2400" dirty="0"/>
              <a:t>Six basic MPI calls (init, finalize, comm, rank, send, recv)</a:t>
            </a:r>
          </a:p>
        </p:txBody>
      </p:sp>
    </p:spTree>
    <p:extLst>
      <p:ext uri="{BB962C8B-B14F-4D97-AF65-F5344CB8AC3E}">
        <p14:creationId xmlns:p14="http://schemas.microsoft.com/office/powerpoint/2010/main" val="10431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644307-F953-4724-9C70-CD307667FA84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2765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 Datatypes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742" y="1575610"/>
            <a:ext cx="8001000" cy="4343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000" b="1" dirty="0"/>
              <a:t>MPI_CHAR 		: </a:t>
            </a:r>
            <a:r>
              <a:rPr lang="en-US" altLang="en-US" sz="2000" dirty="0"/>
              <a:t>char </a:t>
            </a:r>
          </a:p>
          <a:p>
            <a:pPr eaLnBrk="1" hangingPunct="1"/>
            <a:r>
              <a:rPr lang="en-US" altLang="en-US" sz="2000" b="1" dirty="0"/>
              <a:t>MPI_BYTE 		: </a:t>
            </a:r>
            <a:r>
              <a:rPr lang="en-US" altLang="en-US" sz="2000" dirty="0"/>
              <a:t>See standard; like unsigned char </a:t>
            </a:r>
          </a:p>
          <a:p>
            <a:pPr eaLnBrk="1" hangingPunct="1"/>
            <a:r>
              <a:rPr lang="en-US" altLang="en-US" sz="2000" b="1" dirty="0"/>
              <a:t>MPI_SHORT 	</a:t>
            </a:r>
            <a:r>
              <a:rPr lang="en-US" altLang="en-US" sz="2000" b="1" dirty="0" smtClean="0"/>
              <a:t>                 : </a:t>
            </a:r>
            <a:r>
              <a:rPr lang="en-US" altLang="en-US" sz="2000" dirty="0"/>
              <a:t>short </a:t>
            </a:r>
          </a:p>
          <a:p>
            <a:pPr eaLnBrk="1" hangingPunct="1"/>
            <a:r>
              <a:rPr lang="en-US" altLang="en-US" sz="2000" b="1" dirty="0"/>
              <a:t>MPI_INT 		: </a:t>
            </a:r>
            <a:r>
              <a:rPr lang="en-US" altLang="en-US" sz="2000" dirty="0"/>
              <a:t>int </a:t>
            </a:r>
          </a:p>
          <a:p>
            <a:pPr eaLnBrk="1" hangingPunct="1"/>
            <a:r>
              <a:rPr lang="en-US" altLang="en-US" sz="2000" b="1" dirty="0"/>
              <a:t>MPI_LONG 		: </a:t>
            </a:r>
            <a:r>
              <a:rPr lang="en-US" altLang="en-US" sz="2000" dirty="0"/>
              <a:t>long </a:t>
            </a:r>
          </a:p>
          <a:p>
            <a:pPr eaLnBrk="1" hangingPunct="1"/>
            <a:r>
              <a:rPr lang="en-US" altLang="en-US" sz="2000" b="1" dirty="0"/>
              <a:t>MPI_FLOAT 	</a:t>
            </a:r>
            <a:r>
              <a:rPr lang="en-US" altLang="en-US" sz="2000" b="1" dirty="0" smtClean="0"/>
              <a:t>                 : </a:t>
            </a:r>
            <a:r>
              <a:rPr lang="en-US" altLang="en-US" sz="2000" dirty="0"/>
              <a:t>float </a:t>
            </a:r>
          </a:p>
          <a:p>
            <a:pPr eaLnBrk="1" hangingPunct="1"/>
            <a:r>
              <a:rPr lang="en-US" altLang="en-US" sz="2000" b="1" dirty="0"/>
              <a:t>MPI_DOUBLE 	</a:t>
            </a:r>
            <a:r>
              <a:rPr lang="en-US" altLang="en-US" sz="2000" b="1" dirty="0" smtClean="0"/>
              <a:t>                 : </a:t>
            </a:r>
            <a:r>
              <a:rPr lang="en-US" altLang="en-US" sz="2000" dirty="0"/>
              <a:t>double </a:t>
            </a:r>
          </a:p>
          <a:p>
            <a:pPr eaLnBrk="1" hangingPunct="1"/>
            <a:r>
              <a:rPr lang="en-US" altLang="en-US" sz="2000" b="1" dirty="0"/>
              <a:t>MPI_UNSIGNED_CHAR </a:t>
            </a:r>
            <a:r>
              <a:rPr lang="en-US" altLang="en-US" sz="2000" b="1" dirty="0" smtClean="0"/>
              <a:t>   : </a:t>
            </a:r>
            <a:r>
              <a:rPr lang="en-US" altLang="en-US" sz="2000" dirty="0"/>
              <a:t>unsigned char </a:t>
            </a:r>
          </a:p>
          <a:p>
            <a:pPr eaLnBrk="1" hangingPunct="1"/>
            <a:r>
              <a:rPr lang="en-US" altLang="en-US" sz="2000" b="1" dirty="0"/>
              <a:t>MPI_UNSIGNED_SHORT </a:t>
            </a:r>
            <a:r>
              <a:rPr lang="en-US" altLang="en-US" sz="2000" b="1" dirty="0" smtClean="0"/>
              <a:t> : </a:t>
            </a:r>
            <a:r>
              <a:rPr lang="en-US" altLang="en-US" sz="2000" dirty="0"/>
              <a:t>unsigned short </a:t>
            </a:r>
          </a:p>
          <a:p>
            <a:pPr eaLnBrk="1" hangingPunct="1"/>
            <a:r>
              <a:rPr lang="en-US" altLang="en-US" sz="2000" b="1" dirty="0"/>
              <a:t>MPI_UNSIGNED 	: </a:t>
            </a:r>
            <a:r>
              <a:rPr lang="en-US" altLang="en-US" sz="2000" dirty="0"/>
              <a:t>unsigned int </a:t>
            </a:r>
          </a:p>
          <a:p>
            <a:pPr eaLnBrk="1" hangingPunct="1"/>
            <a:r>
              <a:rPr lang="en-US" altLang="en-US" sz="2000" b="1" dirty="0"/>
              <a:t>MPI_UNSIGNED_LONG </a:t>
            </a:r>
            <a:r>
              <a:rPr lang="en-US" altLang="en-US" sz="2000" b="1" dirty="0" smtClean="0"/>
              <a:t>   : </a:t>
            </a:r>
            <a:r>
              <a:rPr lang="en-US" altLang="en-US" sz="2000" dirty="0"/>
              <a:t>unsigned long </a:t>
            </a:r>
          </a:p>
          <a:p>
            <a:pPr eaLnBrk="1" hangingPunct="1"/>
            <a:r>
              <a:rPr lang="en-US" altLang="en-US" sz="2000" b="1" dirty="0"/>
              <a:t>MPI_LONG_DOUBLE </a:t>
            </a:r>
            <a:r>
              <a:rPr lang="en-US" altLang="en-US" sz="2000" b="1" dirty="0" smtClean="0"/>
              <a:t>        : </a:t>
            </a:r>
            <a:r>
              <a:rPr lang="en-US" altLang="en-US" sz="2000" dirty="0"/>
              <a:t>long double</a:t>
            </a:r>
          </a:p>
        </p:txBody>
      </p:sp>
    </p:spTree>
    <p:extLst>
      <p:ext uri="{BB962C8B-B14F-4D97-AF65-F5344CB8AC3E}">
        <p14:creationId xmlns:p14="http://schemas.microsoft.com/office/powerpoint/2010/main" val="36646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B939EC-C880-4FFB-B0A6-B084A709488D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2867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MPI Basic Send/Recv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93641"/>
            <a:ext cx="8382000" cy="4343400"/>
          </a:xfrm>
        </p:spPr>
        <p:txBody>
          <a:bodyPr>
            <a:normAutofit lnSpcReduction="10000"/>
          </a:bodyPr>
          <a:lstStyle/>
          <a:p>
            <a:pPr marL="225425" indent="-225425">
              <a:buNone/>
            </a:pPr>
            <a:r>
              <a:rPr lang="en-US" altLang="en-US" sz="2400" dirty="0">
                <a:solidFill>
                  <a:srgbClr val="669900"/>
                </a:solidFill>
              </a:rPr>
              <a:t>int MPI_Send( void *buf, int count, MPI_Datatype datatype, int dest, int tag, MPI_Comm comm )</a:t>
            </a:r>
            <a:r>
              <a:rPr lang="en-US" altLang="en-US" dirty="0" smtClean="0"/>
              <a:t> </a:t>
            </a:r>
          </a:p>
          <a:p>
            <a:pPr marL="225425" indent="-225425">
              <a:buNone/>
            </a:pPr>
            <a:r>
              <a:rPr lang="en-US" altLang="en-US" sz="2000" b="1" dirty="0"/>
              <a:t>	</a:t>
            </a:r>
            <a:r>
              <a:rPr lang="en-US" altLang="en-US" sz="1600" b="1" dirty="0"/>
              <a:t>buf: </a:t>
            </a:r>
            <a:r>
              <a:rPr lang="en-US" altLang="en-US" sz="1600" dirty="0"/>
              <a:t>initial address of send buffer 		</a:t>
            </a:r>
            <a:r>
              <a:rPr lang="en-US" altLang="en-US" sz="1600" b="1" dirty="0"/>
              <a:t>dest: </a:t>
            </a:r>
            <a:r>
              <a:rPr lang="en-US" altLang="en-US" sz="1600" dirty="0"/>
              <a:t>rank of destination (integer)</a:t>
            </a:r>
          </a:p>
          <a:p>
            <a:pPr marL="225425" indent="-225425">
              <a:buNone/>
            </a:pPr>
            <a:r>
              <a:rPr lang="en-US" altLang="en-US" sz="1600" b="1" dirty="0"/>
              <a:t>	tag: </a:t>
            </a:r>
            <a:r>
              <a:rPr lang="en-US" altLang="en-US" sz="1600" dirty="0"/>
              <a:t>message tag (integer)			</a:t>
            </a:r>
            <a:r>
              <a:rPr lang="en-US" altLang="en-US" sz="1600" b="1" dirty="0"/>
              <a:t>comm: </a:t>
            </a:r>
            <a:r>
              <a:rPr lang="en-US" altLang="en-US" sz="1600" dirty="0"/>
              <a:t>communicator (handle)</a:t>
            </a:r>
          </a:p>
          <a:p>
            <a:pPr marL="225425" indent="-225425">
              <a:buNone/>
            </a:pPr>
            <a:r>
              <a:rPr lang="en-US" altLang="en-US" sz="1600" dirty="0"/>
              <a:t>	</a:t>
            </a:r>
            <a:r>
              <a:rPr lang="en-US" altLang="en-US" sz="1600" b="1" dirty="0"/>
              <a:t>count: </a:t>
            </a:r>
            <a:r>
              <a:rPr lang="en-US" altLang="en-US" sz="1600" dirty="0"/>
              <a:t>number of elements in send buffer (nonnegative integer)</a:t>
            </a:r>
          </a:p>
          <a:p>
            <a:pPr marL="225425" indent="-225425">
              <a:buNone/>
            </a:pPr>
            <a:r>
              <a:rPr lang="en-US" altLang="en-US" sz="1600" dirty="0"/>
              <a:t>	</a:t>
            </a:r>
            <a:r>
              <a:rPr lang="en-US" altLang="en-US" sz="1600" b="1" dirty="0"/>
              <a:t>datatype: </a:t>
            </a:r>
            <a:r>
              <a:rPr lang="en-US" altLang="en-US" sz="1600" dirty="0"/>
              <a:t>datatype of each send buffer element (handle) </a:t>
            </a:r>
            <a:br>
              <a:rPr lang="en-US" altLang="en-US" sz="1600" dirty="0"/>
            </a:br>
            <a:endParaRPr lang="en-US" altLang="en-US" sz="1600" dirty="0"/>
          </a:p>
          <a:p>
            <a:pPr marL="225425" indent="-225425">
              <a:buNone/>
            </a:pPr>
            <a:r>
              <a:rPr lang="en-US" altLang="en-US" sz="2400" dirty="0">
                <a:solidFill>
                  <a:srgbClr val="669900"/>
                </a:solidFill>
              </a:rPr>
              <a:t>int MPI_Recv( void *buf, int count, MPI_Datatype datatype, int source, int tag, MPI_Comm comm, MPI_Status *status )</a:t>
            </a:r>
          </a:p>
          <a:p>
            <a:pPr marL="225425" indent="-225425">
              <a:buNone/>
            </a:pPr>
            <a:r>
              <a:rPr lang="en-US" altLang="en-US" sz="2400" dirty="0">
                <a:solidFill>
                  <a:srgbClr val="669900"/>
                </a:solidFill>
              </a:rPr>
              <a:t>	</a:t>
            </a:r>
            <a:r>
              <a:rPr lang="en-US" altLang="en-US" sz="1600" b="1" dirty="0"/>
              <a:t>status:</a:t>
            </a:r>
            <a:r>
              <a:rPr lang="en-US" altLang="en-US" sz="1600" dirty="0"/>
              <a:t> status object (Status)		</a:t>
            </a:r>
            <a:r>
              <a:rPr lang="en-US" altLang="en-US" sz="1600" b="1" dirty="0"/>
              <a:t>source:</a:t>
            </a:r>
            <a:r>
              <a:rPr lang="en-US" altLang="en-US" sz="1600" dirty="0"/>
              <a:t> rank of source (integer)</a:t>
            </a:r>
          </a:p>
          <a:p>
            <a:pPr marL="225425" indent="-225425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1600" dirty="0"/>
          </a:p>
          <a:p>
            <a:pPr marL="225425" indent="-225425"/>
            <a:r>
              <a:rPr lang="en-US" altLang="en-US" sz="2000" dirty="0"/>
              <a:t>status is mainly useful when messages are received with </a:t>
            </a:r>
            <a:r>
              <a:rPr lang="en-US" altLang="en-US" sz="2000" dirty="0">
                <a:solidFill>
                  <a:srgbClr val="669900"/>
                </a:solidFill>
              </a:rPr>
              <a:t>MPI_ANY_TAG</a:t>
            </a:r>
            <a:r>
              <a:rPr lang="en-US" altLang="en-US" sz="2000" dirty="0"/>
              <a:t> and/or </a:t>
            </a:r>
            <a:r>
              <a:rPr lang="en-US" altLang="en-US" sz="2000" dirty="0">
                <a:solidFill>
                  <a:srgbClr val="669900"/>
                </a:solidFill>
              </a:rPr>
              <a:t>MPI_ANY_SOURCE</a:t>
            </a:r>
          </a:p>
        </p:txBody>
      </p:sp>
    </p:spTree>
    <p:extLst>
      <p:ext uri="{BB962C8B-B14F-4D97-AF65-F5344CB8AC3E}">
        <p14:creationId xmlns:p14="http://schemas.microsoft.com/office/powerpoint/2010/main" val="4093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E9AEDA-085D-4ACB-87E3-468779A375B4}" type="slidenum">
              <a:rPr lang="en-US" altLang="en-US"/>
              <a:pPr/>
              <a:t>17</a:t>
            </a:fld>
            <a:endParaRPr lang="en-US" altLang="en-US" dirty="0"/>
          </a:p>
        </p:txBody>
      </p:sp>
      <p:sp>
        <p:nvSpPr>
          <p:cNvPr id="2969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Information about a Message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073"/>
            <a:ext cx="7693025" cy="4267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669900"/>
                </a:solidFill>
              </a:rPr>
              <a:t>count</a:t>
            </a:r>
            <a:r>
              <a:rPr lang="en-US" altLang="en-US" sz="2400" dirty="0"/>
              <a:t> argument in </a:t>
            </a:r>
            <a:r>
              <a:rPr lang="en-US" altLang="en-US" sz="2400" dirty="0">
                <a:solidFill>
                  <a:srgbClr val="669900"/>
                </a:solidFill>
              </a:rPr>
              <a:t>recv</a:t>
            </a:r>
            <a:r>
              <a:rPr lang="en-US" altLang="en-US" sz="2400" dirty="0"/>
              <a:t> indicates maximum length of a message</a:t>
            </a:r>
          </a:p>
          <a:p>
            <a:pPr eaLnBrk="1" hangingPunct="1"/>
            <a:r>
              <a:rPr lang="en-US" altLang="en-US" sz="2400" dirty="0"/>
              <a:t>Actual length of message can be found using</a:t>
            </a:r>
            <a:r>
              <a:rPr lang="en-US" altLang="en-US" dirty="0" smtClean="0"/>
              <a:t> </a:t>
            </a:r>
            <a:r>
              <a:rPr lang="en-US" altLang="en-US" sz="2200" dirty="0">
                <a:solidFill>
                  <a:srgbClr val="669900"/>
                </a:solidFill>
              </a:rPr>
              <a:t>MPI_Get_Count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>
              <a:solidFill>
                <a:srgbClr val="6699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669900"/>
                </a:solidFill>
              </a:rPr>
              <a:t>	MPI_Status status;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669900"/>
                </a:solidFill>
              </a:rPr>
              <a:t>	MPI_Recv( ..., &amp;status 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669900"/>
                </a:solidFill>
              </a:rPr>
              <a:t>	... status.MPI_TAG;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669900"/>
                </a:solidFill>
              </a:rPr>
              <a:t>	... status.MPI_SOURCE;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669900"/>
                </a:solidFill>
              </a:rPr>
              <a:t>	MPI_Get_count( &amp;status, datatype, &amp;count );</a:t>
            </a:r>
            <a:r>
              <a:rPr lang="en-US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5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1D8612-86D0-4783-B843-533D28A8A94E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307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Sample Hello World Program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90918"/>
            <a:ext cx="8305800" cy="5467082"/>
          </a:xfrm>
        </p:spPr>
        <p:txBody>
          <a:bodyPr>
            <a:normAutofit/>
          </a:bodyPr>
          <a:lstStyle/>
          <a:p>
            <a:pPr marL="0" indent="1588">
              <a:lnSpc>
                <a:spcPct val="80000"/>
              </a:lnSpc>
              <a:buNone/>
            </a:pPr>
            <a:r>
              <a:rPr lang="en-US" altLang="en-US" sz="1200" b="1" dirty="0"/>
              <a:t>#includes……     </a:t>
            </a:r>
            <a:br>
              <a:rPr lang="en-US" altLang="en-US" sz="1200" b="1" dirty="0"/>
            </a:br>
            <a:r>
              <a:rPr lang="en-US" altLang="en-US" sz="1200" b="1" dirty="0"/>
              <a:t>int main(int argc, char* argv[])</a:t>
            </a:r>
          </a:p>
          <a:p>
            <a:pPr marL="0" indent="1588">
              <a:lnSpc>
                <a:spcPct val="80000"/>
              </a:lnSpc>
              <a:buNone/>
            </a:pPr>
            <a:r>
              <a:rPr lang="en-US" altLang="en-US" sz="1200" b="1" dirty="0"/>
              <a:t> { </a:t>
            </a:r>
            <a:br>
              <a:rPr lang="en-US" altLang="en-US" sz="1200" b="1" dirty="0"/>
            </a:br>
            <a:r>
              <a:rPr lang="en-US" altLang="en-US" sz="1200" b="1" dirty="0"/>
              <a:t>    int my_rank, p;        		</a:t>
            </a:r>
            <a:r>
              <a:rPr lang="en-US" altLang="en-US" sz="1200" b="1" dirty="0">
                <a:solidFill>
                  <a:srgbClr val="669900"/>
                </a:solidFill>
              </a:rPr>
              <a:t>// process rank and number of processes</a:t>
            </a:r>
            <a:br>
              <a:rPr lang="en-US" altLang="en-US" sz="1200" b="1" dirty="0">
                <a:solidFill>
                  <a:srgbClr val="669900"/>
                </a:solidFill>
              </a:rPr>
            </a:br>
            <a:r>
              <a:rPr lang="en-US" altLang="en-US" sz="1200" b="1" dirty="0"/>
              <a:t>    int source, dest;    		</a:t>
            </a:r>
            <a:r>
              <a:rPr lang="en-US" altLang="en-US" sz="1200" b="1" dirty="0">
                <a:solidFill>
                  <a:srgbClr val="669900"/>
                </a:solidFill>
              </a:rPr>
              <a:t>// rank of sender and receiving process</a:t>
            </a:r>
            <a:br>
              <a:rPr lang="en-US" altLang="en-US" sz="1200" b="1" dirty="0">
                <a:solidFill>
                  <a:srgbClr val="669900"/>
                </a:solidFill>
              </a:rPr>
            </a:br>
            <a:r>
              <a:rPr lang="en-US" altLang="en-US" sz="1200" b="1" dirty="0"/>
              <a:t>    int tag = 0;        		</a:t>
            </a:r>
            <a:r>
              <a:rPr lang="en-US" altLang="en-US" sz="1200" b="1" dirty="0">
                <a:solidFill>
                  <a:srgbClr val="669900"/>
                </a:solidFill>
              </a:rPr>
              <a:t>// tag for messages</a:t>
            </a:r>
            <a:br>
              <a:rPr lang="en-US" altLang="en-US" sz="1200" b="1" dirty="0">
                <a:solidFill>
                  <a:srgbClr val="669900"/>
                </a:solidFill>
              </a:rPr>
            </a:br>
            <a:r>
              <a:rPr lang="en-US" altLang="en-US" sz="1200" b="1" dirty="0"/>
              <a:t>    char mesg[100];  		</a:t>
            </a:r>
            <a:r>
              <a:rPr lang="en-US" altLang="en-US" sz="1200" b="1" dirty="0">
                <a:solidFill>
                  <a:srgbClr val="669900"/>
                </a:solidFill>
              </a:rPr>
              <a:t>// storage for message</a:t>
            </a:r>
            <a:br>
              <a:rPr lang="en-US" altLang="en-US" sz="1200" b="1" dirty="0">
                <a:solidFill>
                  <a:srgbClr val="669900"/>
                </a:solidFill>
              </a:rPr>
            </a:br>
            <a:r>
              <a:rPr lang="en-US" altLang="en-US" sz="1200" b="1" dirty="0"/>
              <a:t>    MPI_Status status;  		</a:t>
            </a:r>
            <a:r>
              <a:rPr lang="en-US" altLang="en-US" sz="1200" b="1" dirty="0">
                <a:solidFill>
                  <a:srgbClr val="669900"/>
                </a:solidFill>
              </a:rPr>
              <a:t>// stores status for MPI_Recv statements</a:t>
            </a:r>
            <a:br>
              <a:rPr lang="en-US" altLang="en-US" sz="1200" b="1" dirty="0">
                <a:solidFill>
                  <a:srgbClr val="669900"/>
                </a:solidFill>
              </a:rPr>
            </a:br>
            <a:r>
              <a:rPr lang="en-US" altLang="en-US" sz="1200" b="1" dirty="0"/>
              <a:t/>
            </a:r>
            <a:br>
              <a:rPr lang="en-US" altLang="en-US" sz="1200" b="1" dirty="0"/>
            </a:br>
            <a:r>
              <a:rPr lang="en-US" altLang="en-US" sz="1200" b="1" dirty="0"/>
              <a:t>    MPI_Init(&amp;argc, &amp;argv);</a:t>
            </a:r>
            <a:br>
              <a:rPr lang="en-US" altLang="en-US" sz="1200" b="1" dirty="0"/>
            </a:br>
            <a:r>
              <a:rPr lang="en-US" altLang="en-US" sz="1200" b="1" dirty="0"/>
              <a:t>    MPI_Comm_rank(MPI_COMM_WORLD, &amp;my_rank);  </a:t>
            </a:r>
            <a:br>
              <a:rPr lang="en-US" altLang="en-US" sz="1200" b="1" dirty="0"/>
            </a:br>
            <a:r>
              <a:rPr lang="en-US" altLang="en-US" sz="1200" b="1" dirty="0"/>
              <a:t>    MPI_Comm_size(MPI_COMM_WORLD, &amp;p); </a:t>
            </a:r>
            <a:br>
              <a:rPr lang="en-US" altLang="en-US" sz="1200" b="1" dirty="0"/>
            </a:br>
            <a:r>
              <a:rPr lang="en-US" altLang="en-US" sz="1200" b="1" dirty="0"/>
              <a:t/>
            </a:r>
            <a:br>
              <a:rPr lang="en-US" altLang="en-US" sz="1200" b="1" dirty="0"/>
            </a:br>
            <a:r>
              <a:rPr lang="en-US" altLang="en-US" sz="1200" b="1" dirty="0"/>
              <a:t>    if (my_rank!=0)</a:t>
            </a:r>
          </a:p>
          <a:p>
            <a:pPr marL="0" indent="1588">
              <a:lnSpc>
                <a:spcPct val="80000"/>
              </a:lnSpc>
              <a:buNone/>
            </a:pPr>
            <a:r>
              <a:rPr lang="en-US" altLang="en-US" sz="1200" b="1" dirty="0"/>
              <a:t>                  {</a:t>
            </a:r>
            <a:br>
              <a:rPr lang="en-US" altLang="en-US" sz="1200" b="1" dirty="0"/>
            </a:br>
            <a:r>
              <a:rPr lang="en-US" altLang="en-US" sz="1200" b="1" dirty="0"/>
              <a:t>        	sprintf(mesg, "Greetings from %d!", my_rank); 		</a:t>
            </a:r>
            <a:r>
              <a:rPr lang="en-US" altLang="en-US" sz="1200" b="1" dirty="0">
                <a:solidFill>
                  <a:srgbClr val="669900"/>
                </a:solidFill>
              </a:rPr>
              <a:t>// stores into character array</a:t>
            </a:r>
            <a:br>
              <a:rPr lang="en-US" altLang="en-US" sz="1200" b="1" dirty="0">
                <a:solidFill>
                  <a:srgbClr val="669900"/>
                </a:solidFill>
              </a:rPr>
            </a:br>
            <a:r>
              <a:rPr lang="en-US" altLang="en-US" sz="1200" b="1" dirty="0"/>
              <a:t>        	dest = 0; 				</a:t>
            </a:r>
            <a:r>
              <a:rPr lang="en-US" altLang="en-US" sz="1200" b="1" dirty="0">
                <a:solidFill>
                  <a:srgbClr val="669900"/>
                </a:solidFill>
              </a:rPr>
              <a:t>// sets destination for MPI_Send to process 0</a:t>
            </a:r>
            <a:br>
              <a:rPr lang="en-US" altLang="en-US" sz="1200" b="1" dirty="0">
                <a:solidFill>
                  <a:srgbClr val="669900"/>
                </a:solidFill>
              </a:rPr>
            </a:br>
            <a:r>
              <a:rPr lang="en-US" altLang="en-US" sz="1200" b="1" dirty="0"/>
              <a:t>        	MPI_Send(mesg, strlen(mesg)+1, MPI_CHAR, dest, tag, MPI_COMM_WORLD); </a:t>
            </a:r>
          </a:p>
          <a:p>
            <a:pPr marL="0" indent="1588">
              <a:lnSpc>
                <a:spcPct val="80000"/>
              </a:lnSpc>
              <a:buNone/>
            </a:pPr>
            <a:r>
              <a:rPr lang="en-US" altLang="en-US" sz="1200" b="1" dirty="0"/>
              <a:t>	 }	</a:t>
            </a:r>
            <a:r>
              <a:rPr lang="en-US" altLang="en-US" sz="1200" b="1" dirty="0">
                <a:solidFill>
                  <a:srgbClr val="669900"/>
                </a:solidFill>
              </a:rPr>
              <a:t>				// sends string to process 0</a:t>
            </a:r>
            <a:br>
              <a:rPr lang="en-US" altLang="en-US" sz="1200" b="1" dirty="0">
                <a:solidFill>
                  <a:srgbClr val="669900"/>
                </a:solidFill>
              </a:rPr>
            </a:br>
            <a:r>
              <a:rPr lang="en-US" altLang="en-US" sz="1200" b="1" dirty="0"/>
              <a:t>           else {</a:t>
            </a:r>
            <a:br>
              <a:rPr lang="en-US" altLang="en-US" sz="1200" b="1" dirty="0"/>
            </a:br>
            <a:r>
              <a:rPr lang="en-US" altLang="en-US" sz="1200" b="1" dirty="0"/>
              <a:t>        	for(source = 1; source &lt; p; source++){</a:t>
            </a:r>
            <a:br>
              <a:rPr lang="en-US" altLang="en-US" sz="1200" b="1" dirty="0"/>
            </a:br>
            <a:r>
              <a:rPr lang="en-US" altLang="en-US" sz="1200" b="1" dirty="0"/>
              <a:t>        	MPI_Recv(message, 100, MPI_CHAR, source, tag, MPI_COMM_WORLD, &amp;status); </a:t>
            </a:r>
          </a:p>
          <a:p>
            <a:pPr marL="0" indent="1588">
              <a:lnSpc>
                <a:spcPct val="80000"/>
              </a:lnSpc>
              <a:buNone/>
            </a:pPr>
            <a:r>
              <a:rPr lang="en-US" altLang="en-US" sz="1200" b="1" dirty="0">
                <a:solidFill>
                  <a:srgbClr val="669900"/>
                </a:solidFill>
              </a:rPr>
              <a:t>						// recv from each process</a:t>
            </a:r>
            <a:br>
              <a:rPr lang="en-US" altLang="en-US" sz="1200" b="1" dirty="0">
                <a:solidFill>
                  <a:srgbClr val="669900"/>
                </a:solidFill>
              </a:rPr>
            </a:br>
            <a:r>
              <a:rPr lang="en-US" altLang="en-US" sz="1200" b="1" dirty="0"/>
              <a:t>        	printf("%s\n", message); 				</a:t>
            </a:r>
            <a:r>
              <a:rPr lang="en-US" altLang="en-US" sz="1200" b="1" dirty="0">
                <a:solidFill>
                  <a:srgbClr val="669900"/>
                </a:solidFill>
              </a:rPr>
              <a:t>// prints out greeting to screen</a:t>
            </a:r>
            <a:br>
              <a:rPr lang="en-US" altLang="en-US" sz="1200" b="1" dirty="0">
                <a:solidFill>
                  <a:srgbClr val="669900"/>
                </a:solidFill>
              </a:rPr>
            </a:br>
            <a:r>
              <a:rPr lang="en-US" altLang="en-US" sz="1200" b="1" dirty="0"/>
              <a:t>    	}</a:t>
            </a:r>
            <a:br>
              <a:rPr lang="en-US" altLang="en-US" sz="1200" b="1" dirty="0"/>
            </a:br>
            <a:endParaRPr lang="en-US" altLang="en-US" sz="1200" b="1" dirty="0"/>
          </a:p>
          <a:p>
            <a:pPr marL="0" indent="1588">
              <a:lnSpc>
                <a:spcPct val="80000"/>
              </a:lnSpc>
              <a:buNone/>
            </a:pPr>
            <a:r>
              <a:rPr lang="en-US" altLang="en-US" sz="1200" b="1" dirty="0"/>
              <a:t>    MPI_Finalize(); 				</a:t>
            </a:r>
            <a:r>
              <a:rPr lang="en-US" altLang="en-US" sz="1200" b="1" dirty="0">
                <a:solidFill>
                  <a:srgbClr val="669900"/>
                </a:solidFill>
              </a:rPr>
              <a:t>// shuts down MPI</a:t>
            </a:r>
            <a:br>
              <a:rPr lang="en-US" altLang="en-US" sz="1200" b="1" dirty="0">
                <a:solidFill>
                  <a:srgbClr val="669900"/>
                </a:solidFill>
              </a:rPr>
            </a:br>
            <a:r>
              <a:rPr lang="en-US" altLang="en-US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99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380F2E-CF01-4960-A216-5243335CED34}" type="slidenum">
              <a:rPr lang="en-US" altLang="en-US"/>
              <a:pPr/>
              <a:t>19</a:t>
            </a:fld>
            <a:endParaRPr lang="en-US" altLang="en-US" dirty="0"/>
          </a:p>
        </p:txBody>
      </p:sp>
      <p:sp>
        <p:nvSpPr>
          <p:cNvPr id="34819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689814"/>
            <a:ext cx="965038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Miscellaneous Point-to-Point Commands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669900"/>
                </a:solidFill>
              </a:rPr>
              <a:t>MPI_Sendrecv</a:t>
            </a:r>
          </a:p>
          <a:p>
            <a:pPr eaLnBrk="1" hangingPunct="1"/>
            <a:r>
              <a:rPr lang="en-US" altLang="en-US" smtClean="0">
                <a:solidFill>
                  <a:srgbClr val="669900"/>
                </a:solidFill>
              </a:rPr>
              <a:t>MPI_Sendrecv_replace</a:t>
            </a:r>
          </a:p>
          <a:p>
            <a:pPr eaLnBrk="1" hangingPunct="1"/>
            <a:r>
              <a:rPr lang="en-US" altLang="en-US" smtClean="0">
                <a:solidFill>
                  <a:srgbClr val="669900"/>
                </a:solidFill>
              </a:rPr>
              <a:t>MPI_cancel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Used for buffered modes</a:t>
            </a:r>
          </a:p>
          <a:p>
            <a:pPr lvl="1" eaLnBrk="1" hangingPunct="1"/>
            <a:r>
              <a:rPr lang="en-US" altLang="en-US" smtClean="0">
                <a:solidFill>
                  <a:srgbClr val="669900"/>
                </a:solidFill>
              </a:rPr>
              <a:t>MPI_Buffer_attach</a:t>
            </a:r>
          </a:p>
          <a:p>
            <a:pPr lvl="1" eaLnBrk="1" hangingPunct="1"/>
            <a:r>
              <a:rPr lang="en-US" altLang="en-US" smtClean="0">
                <a:solidFill>
                  <a:srgbClr val="669900"/>
                </a:solidFill>
              </a:rPr>
              <a:t>MPI_Buffer_detach</a:t>
            </a:r>
          </a:p>
        </p:txBody>
      </p:sp>
    </p:spTree>
    <p:extLst>
      <p:ext uri="{BB962C8B-B14F-4D97-AF65-F5344CB8AC3E}">
        <p14:creationId xmlns:p14="http://schemas.microsoft.com/office/powerpoint/2010/main" val="31540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EB7BA5-1516-4BF3-AD64-7BB0D232CE96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 – MPI Usage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845" y="1607043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  <a:p>
            <a:pPr eaLnBrk="1" hangingPunct="1"/>
            <a:r>
              <a:rPr lang="en-US" altLang="en-US" dirty="0" smtClean="0"/>
              <a:t>MPI standard</a:t>
            </a:r>
          </a:p>
          <a:p>
            <a:pPr eaLnBrk="1" hangingPunct="1"/>
            <a:r>
              <a:rPr lang="en-US" altLang="en-US" dirty="0" smtClean="0"/>
              <a:t>MPI implementations</a:t>
            </a:r>
          </a:p>
          <a:p>
            <a:pPr eaLnBrk="1" hangingPunct="1"/>
            <a:r>
              <a:rPr lang="en-US" altLang="en-US" dirty="0" smtClean="0"/>
              <a:t>MPI calls</a:t>
            </a:r>
          </a:p>
          <a:p>
            <a:pPr eaLnBrk="1" hangingPunct="1"/>
            <a:r>
              <a:rPr lang="en-US" altLang="en-US" dirty="0" smtClean="0"/>
              <a:t>Example code</a:t>
            </a:r>
          </a:p>
          <a:p>
            <a:pPr eaLnBrk="1" hangingPunct="1"/>
            <a:r>
              <a:rPr lang="en-US" altLang="en-US" dirty="0"/>
              <a:t>D</a:t>
            </a:r>
            <a:r>
              <a:rPr lang="en-US" altLang="en-US" dirty="0" smtClean="0"/>
              <a:t>emo</a:t>
            </a:r>
          </a:p>
        </p:txBody>
      </p:sp>
    </p:spTree>
    <p:extLst>
      <p:ext uri="{BB962C8B-B14F-4D97-AF65-F5344CB8AC3E}">
        <p14:creationId xmlns:p14="http://schemas.microsoft.com/office/powerpoint/2010/main" val="28931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622E80-E668-47BE-A6DB-E54C2ECC42F6}" type="slidenum">
              <a:rPr lang="en-US" altLang="en-US"/>
              <a:pPr/>
              <a:t>20</a:t>
            </a:fld>
            <a:endParaRPr lang="en-US" altLang="en-US" dirty="0"/>
          </a:p>
        </p:txBody>
      </p:sp>
      <p:sp>
        <p:nvSpPr>
          <p:cNvPr id="358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Collective Communication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7043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Data movement</a:t>
            </a:r>
          </a:p>
          <a:p>
            <a:pPr lvl="1"/>
            <a:r>
              <a:rPr lang="en-US" altLang="en-US" sz="2000" dirty="0" smtClean="0"/>
              <a:t>One </a:t>
            </a:r>
            <a:r>
              <a:rPr lang="en-US" altLang="en-US" sz="2000" dirty="0"/>
              <a:t>to Many  (Broadcast, Scatter)</a:t>
            </a:r>
          </a:p>
          <a:p>
            <a:pPr lvl="1"/>
            <a:r>
              <a:rPr lang="en-US" altLang="en-US" sz="2000" dirty="0"/>
              <a:t>Many to One  (Reduce, Gather)</a:t>
            </a:r>
          </a:p>
          <a:p>
            <a:pPr lvl="1"/>
            <a:r>
              <a:rPr lang="en-US" altLang="en-US" sz="2000" dirty="0"/>
              <a:t>Many to Many (</a:t>
            </a:r>
            <a:r>
              <a:rPr lang="en-US" altLang="en-US" sz="2000" dirty="0" err="1"/>
              <a:t>Allreduce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Allgather</a:t>
            </a:r>
            <a:r>
              <a:rPr lang="en-US" altLang="en-US" sz="20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Synchronization</a:t>
            </a:r>
          </a:p>
          <a:p>
            <a:pPr lvl="1"/>
            <a:r>
              <a:rPr lang="en-US" altLang="en-US" sz="2000" dirty="0" smtClean="0"/>
              <a:t>Barriers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/>
            <a:endParaRPr lang="en-US" altLang="en-US" sz="2400" dirty="0"/>
          </a:p>
        </p:txBody>
      </p:sp>
      <p:pic>
        <p:nvPicPr>
          <p:cNvPr id="35845" name="Picture 4" descr="d3bybxvo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4114801"/>
            <a:ext cx="2239962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5" descr="4mh0dgv2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91001"/>
            <a:ext cx="23622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02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DC3F9-D644-43DE-8612-C2BE1BF5EFB9}" type="slidenum">
              <a:rPr lang="en-US" altLang="en-US"/>
              <a:pPr/>
              <a:t>21</a:t>
            </a:fld>
            <a:endParaRPr lang="en-US" altLang="en-US" dirty="0"/>
          </a:p>
        </p:txBody>
      </p:sp>
      <p:sp>
        <p:nvSpPr>
          <p:cNvPr id="368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Broadcast and Barrier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687513"/>
            <a:ext cx="9706981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Any type of message can be sent; size of message should be known to all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MPI_Bcast</a:t>
            </a:r>
            <a:r>
              <a:rPr lang="en-US" altLang="en-US" sz="2400" dirty="0">
                <a:solidFill>
                  <a:srgbClr val="669900"/>
                </a:solidFill>
              </a:rPr>
              <a:t> ( void *buffer, 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count, </a:t>
            </a:r>
            <a:r>
              <a:rPr lang="en-US" altLang="en-US" sz="2400" dirty="0" err="1">
                <a:solidFill>
                  <a:srgbClr val="669900"/>
                </a:solidFill>
              </a:rPr>
              <a:t>MPI_Datatype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datatype</a:t>
            </a:r>
            <a:r>
              <a:rPr lang="en-US" altLang="en-US" sz="2400" dirty="0">
                <a:solidFill>
                  <a:srgbClr val="669900"/>
                </a:solidFill>
              </a:rPr>
              <a:t>, 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root, </a:t>
            </a:r>
            <a:r>
              <a:rPr lang="en-US" altLang="en-US" sz="2400" dirty="0" err="1">
                <a:solidFill>
                  <a:srgbClr val="669900"/>
                </a:solidFill>
              </a:rPr>
              <a:t>MPI_Comm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comm</a:t>
            </a:r>
            <a:r>
              <a:rPr lang="en-US" altLang="en-US" sz="2400" dirty="0">
                <a:solidFill>
                  <a:srgbClr val="669900"/>
                </a:solidFill>
              </a:rPr>
              <a:t> )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/>
              <a:t>	buffer</a:t>
            </a:r>
            <a:r>
              <a:rPr lang="en-US" altLang="en-US" sz="1600" dirty="0"/>
              <a:t>: pointer to message buffer	</a:t>
            </a:r>
            <a:r>
              <a:rPr lang="en-US" altLang="en-US" sz="1600" b="1" dirty="0"/>
              <a:t>count</a:t>
            </a:r>
            <a:r>
              <a:rPr lang="en-US" altLang="en-US" sz="1600" dirty="0"/>
              <a:t>: number of items sent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/>
              <a:t>	</a:t>
            </a:r>
            <a:r>
              <a:rPr lang="en-US" altLang="en-US" sz="1600" b="1" dirty="0" err="1"/>
              <a:t>datatype</a:t>
            </a:r>
            <a:r>
              <a:rPr lang="en-US" altLang="en-US" sz="1600" dirty="0"/>
              <a:t>: type of item sent	</a:t>
            </a:r>
            <a:r>
              <a:rPr lang="en-US" altLang="en-US" sz="1600" smtClean="0"/>
              <a:t>                    </a:t>
            </a:r>
            <a:r>
              <a:rPr lang="en-US" altLang="en-US" sz="1600" b="1" smtClean="0"/>
              <a:t>root</a:t>
            </a:r>
            <a:r>
              <a:rPr lang="en-US" altLang="en-US" sz="1600" b="1" dirty="0"/>
              <a:t>:</a:t>
            </a:r>
            <a:r>
              <a:rPr lang="en-US" altLang="en-US" sz="1600" dirty="0"/>
              <a:t> sending processor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b="1" dirty="0" err="1"/>
              <a:t>comm</a:t>
            </a:r>
            <a:r>
              <a:rPr lang="en-US" altLang="en-US" sz="1600" b="1" dirty="0"/>
              <a:t>:</a:t>
            </a:r>
            <a:r>
              <a:rPr lang="en-US" altLang="en-US" sz="1600" dirty="0"/>
              <a:t> communicator within which broadcast takes place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b="1" dirty="0" smtClean="0">
                <a:solidFill>
                  <a:schemeClr val="tx2"/>
                </a:solidFill>
              </a:rPr>
              <a:t>Note</a:t>
            </a:r>
            <a:r>
              <a:rPr lang="en-US" altLang="en-US" sz="1600" dirty="0">
                <a:solidFill>
                  <a:schemeClr val="tx2"/>
                </a:solidFill>
              </a:rPr>
              <a:t>: count and type should be the same on all processors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  <a:spcAft>
                <a:spcPct val="25000"/>
              </a:spcAft>
            </a:pPr>
            <a:r>
              <a:rPr lang="en-US" altLang="en-US" sz="2400" dirty="0"/>
              <a:t>Barrier </a:t>
            </a:r>
            <a:r>
              <a:rPr lang="en-US" altLang="en-US" sz="2400" dirty="0" smtClean="0"/>
              <a:t>synchronization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MPI_Barrier</a:t>
            </a:r>
            <a:r>
              <a:rPr lang="en-US" altLang="en-US" sz="2400" dirty="0">
                <a:solidFill>
                  <a:srgbClr val="669900"/>
                </a:solidFill>
              </a:rPr>
              <a:t> ( </a:t>
            </a:r>
            <a:r>
              <a:rPr lang="en-US" altLang="en-US" sz="2400" dirty="0" err="1">
                <a:solidFill>
                  <a:srgbClr val="669900"/>
                </a:solidFill>
              </a:rPr>
              <a:t>MPI_Comm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comm</a:t>
            </a:r>
            <a:r>
              <a:rPr lang="en-US" altLang="en-US" sz="2400" dirty="0">
                <a:solidFill>
                  <a:srgbClr val="669900"/>
                </a:solidFill>
              </a:rPr>
              <a:t> 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70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33B9F8-FD84-4CE0-8A3B-D40494686B07}" type="slidenum">
              <a:rPr lang="en-US" altLang="en-US"/>
              <a:pPr/>
              <a:t>22</a:t>
            </a:fld>
            <a:endParaRPr lang="en-US" altLang="en-US" dirty="0"/>
          </a:p>
        </p:txBody>
      </p:sp>
      <p:sp>
        <p:nvSpPr>
          <p:cNvPr id="378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Reduce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507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Reverse of broadcast; all processors send to a single processor</a:t>
            </a:r>
          </a:p>
          <a:p>
            <a:pPr eaLnBrk="1" hangingPunct="1"/>
            <a:r>
              <a:rPr lang="en-US" altLang="en-US" dirty="0" smtClean="0"/>
              <a:t>Several combining functions available</a:t>
            </a:r>
          </a:p>
          <a:p>
            <a:pPr lvl="1" eaLnBrk="1" hangingPunct="1"/>
            <a:r>
              <a:rPr lang="en-US" altLang="en-US" sz="2000" dirty="0"/>
              <a:t>MAX, MIN, SUM, PROD, LAND, BAND, LOR, BOR, LXOR, BXOR, MAXLOC, MINLOC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MPI_Reduce</a:t>
            </a:r>
            <a:r>
              <a:rPr lang="en-US" altLang="en-US" sz="2400" dirty="0">
                <a:solidFill>
                  <a:srgbClr val="669900"/>
                </a:solidFill>
              </a:rPr>
              <a:t> ( void *</a:t>
            </a:r>
            <a:r>
              <a:rPr lang="en-US" altLang="en-US" sz="2400" dirty="0" err="1">
                <a:solidFill>
                  <a:srgbClr val="669900"/>
                </a:solidFill>
              </a:rPr>
              <a:t>sentbuf</a:t>
            </a:r>
            <a:r>
              <a:rPr lang="en-US" altLang="en-US" sz="2400" dirty="0">
                <a:solidFill>
                  <a:srgbClr val="669900"/>
                </a:solidFill>
              </a:rPr>
              <a:t>, void *result, 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count, </a:t>
            </a:r>
            <a:r>
              <a:rPr lang="en-US" altLang="en-US" sz="2400" dirty="0" err="1">
                <a:solidFill>
                  <a:srgbClr val="669900"/>
                </a:solidFill>
              </a:rPr>
              <a:t>MPI_Datatype</a:t>
            </a:r>
            <a:r>
              <a:rPr lang="en-US" altLang="en-US" sz="2400" dirty="0">
                <a:solidFill>
                  <a:srgbClr val="669900"/>
                </a:solidFill>
              </a:rPr>
              <a:t> datatype, </a:t>
            </a:r>
            <a:r>
              <a:rPr lang="en-US" altLang="en-US" sz="2400" dirty="0" err="1">
                <a:solidFill>
                  <a:srgbClr val="669900"/>
                </a:solidFill>
              </a:rPr>
              <a:t>MPI_Op</a:t>
            </a:r>
            <a:r>
              <a:rPr lang="en-US" altLang="en-US" sz="2400" dirty="0">
                <a:solidFill>
                  <a:srgbClr val="669900"/>
                </a:solidFill>
              </a:rPr>
              <a:t> op, 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root, </a:t>
            </a:r>
            <a:r>
              <a:rPr lang="en-US" altLang="en-US" sz="2400" dirty="0" err="1">
                <a:solidFill>
                  <a:srgbClr val="669900"/>
                </a:solidFill>
              </a:rPr>
              <a:t>MPI_Comm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comm</a:t>
            </a:r>
            <a:r>
              <a:rPr lang="en-US" altLang="en-US" sz="2400" dirty="0">
                <a:solidFill>
                  <a:srgbClr val="669900"/>
                </a:solidFill>
              </a:rPr>
              <a:t> )</a:t>
            </a:r>
            <a:r>
              <a:rPr lang="en-US" altLang="en-US" dirty="0" smtClean="0"/>
              <a:t> </a:t>
            </a:r>
          </a:p>
        </p:txBody>
      </p:sp>
      <p:pic>
        <p:nvPicPr>
          <p:cNvPr id="37893" name="Picture 4" descr="redu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28660"/>
            <a:ext cx="29527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6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C8884-0C4E-4E1E-AA05-638C273596E7}" type="slidenum">
              <a:rPr lang="en-US" altLang="en-US"/>
              <a:pPr/>
              <a:t>23</a:t>
            </a:fld>
            <a:endParaRPr lang="en-US" altLang="en-US" dirty="0"/>
          </a:p>
        </p:txBody>
      </p:sp>
      <p:sp>
        <p:nvSpPr>
          <p:cNvPr id="3891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 and Gather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>
                <a:solidFill>
                  <a:srgbClr val="669900"/>
                </a:solidFill>
              </a:rPr>
              <a:t>MPI_Scatter</a:t>
            </a:r>
            <a:r>
              <a:rPr lang="en-US" altLang="en-US" sz="2400"/>
              <a:t>: Source (array) on the sending processor is spread to all processors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>
                <a:solidFill>
                  <a:srgbClr val="669900"/>
                </a:solidFill>
              </a:rPr>
              <a:t>MPI_Gather</a:t>
            </a:r>
            <a:r>
              <a:rPr lang="en-US" altLang="en-US" sz="2400"/>
              <a:t>: Opposite of scatter; array locations at the receiver correspond to the rank of the senders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en-US" altLang="en-US" sz="2400"/>
          </a:p>
        </p:txBody>
      </p:sp>
      <p:pic>
        <p:nvPicPr>
          <p:cNvPr id="38917" name="Picture 4" descr="scatg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55" y="3582615"/>
            <a:ext cx="41719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7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79878-8921-46E1-BD99-F09D8432E99C}" type="slidenum">
              <a:rPr lang="en-US" altLang="en-US"/>
              <a:pPr/>
              <a:t>24</a:t>
            </a:fld>
            <a:endParaRPr lang="en-US" altLang="en-US" dirty="0"/>
          </a:p>
        </p:txBody>
      </p:sp>
      <p:sp>
        <p:nvSpPr>
          <p:cNvPr id="3993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Many-to-Many Communication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551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 dirty="0" err="1">
                <a:solidFill>
                  <a:srgbClr val="669900"/>
                </a:solidFill>
              </a:rPr>
              <a:t>MPI_Allreduce</a:t>
            </a:r>
            <a:endParaRPr lang="en-US" altLang="en-US" sz="2400" dirty="0">
              <a:solidFill>
                <a:srgbClr val="669900"/>
              </a:solidFill>
            </a:endParaRPr>
          </a:p>
          <a:p>
            <a:pPr lvl="1" eaLnBrk="1" hangingPunct="1"/>
            <a:r>
              <a:rPr lang="en-US" altLang="en-US" dirty="0" smtClean="0"/>
              <a:t>Syntax like reduce, except no root parameter</a:t>
            </a:r>
          </a:p>
          <a:p>
            <a:pPr lvl="1" eaLnBrk="1" hangingPunct="1"/>
            <a:r>
              <a:rPr lang="en-US" altLang="en-US" dirty="0" smtClean="0"/>
              <a:t>All nodes get result</a:t>
            </a:r>
          </a:p>
          <a:p>
            <a:pPr eaLnBrk="1" hangingPunct="1"/>
            <a:r>
              <a:rPr lang="en-US" altLang="en-US" sz="2400" dirty="0" err="1">
                <a:solidFill>
                  <a:srgbClr val="669900"/>
                </a:solidFill>
              </a:rPr>
              <a:t>MPI_Allgather</a:t>
            </a:r>
            <a:endParaRPr lang="en-US" altLang="en-US" sz="2400" dirty="0">
              <a:solidFill>
                <a:srgbClr val="669900"/>
              </a:solidFill>
            </a:endParaRPr>
          </a:p>
          <a:p>
            <a:pPr lvl="1" eaLnBrk="1" hangingPunct="1"/>
            <a:r>
              <a:rPr lang="en-US" altLang="en-US" dirty="0" smtClean="0"/>
              <a:t>Syntax like gather, except no root parameter</a:t>
            </a:r>
          </a:p>
          <a:p>
            <a:pPr lvl="1" eaLnBrk="1" hangingPunct="1"/>
            <a:r>
              <a:rPr lang="en-US" altLang="en-US" dirty="0" smtClean="0"/>
              <a:t>All nodes get resulting array</a:t>
            </a:r>
          </a:p>
        </p:txBody>
      </p:sp>
    </p:spTree>
    <p:extLst>
      <p:ext uri="{BB962C8B-B14F-4D97-AF65-F5344CB8AC3E}">
        <p14:creationId xmlns:p14="http://schemas.microsoft.com/office/powerpoint/2010/main" val="846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4DCD0F-C7DC-4025-B838-345AF1BB2D9A}" type="slidenum">
              <a:rPr lang="en-US" altLang="en-US"/>
              <a:pPr/>
              <a:t>25</a:t>
            </a:fld>
            <a:endParaRPr lang="en-US" altLang="en-US" dirty="0"/>
          </a:p>
        </p:txBody>
      </p:sp>
      <p:sp>
        <p:nvSpPr>
          <p:cNvPr id="40963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134305"/>
          </a:xfrm>
        </p:spPr>
        <p:txBody>
          <a:bodyPr/>
          <a:lstStyle/>
          <a:p>
            <a:pPr eaLnBrk="1" hangingPunct="1"/>
            <a:r>
              <a:rPr lang="en-US" altLang="en-US" sz="3200"/>
              <a:t>Example: Matrix Multiplication Program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7043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/>
              <a:t>Multiplies two N x N matrices</a:t>
            </a:r>
          </a:p>
          <a:p>
            <a:pPr lvl="1" eaLnBrk="1" hangingPunct="1"/>
            <a:r>
              <a:rPr lang="en-US" altLang="en-US" sz="2000"/>
              <a:t>C = AB</a:t>
            </a:r>
          </a:p>
          <a:p>
            <a:pPr lvl="1" eaLnBrk="1" hangingPunct="1"/>
            <a:r>
              <a:rPr lang="en-US" altLang="en-US" sz="2000"/>
              <a:t>Rows of Matrix A are distributed among processors</a:t>
            </a:r>
          </a:p>
          <a:p>
            <a:pPr lvl="1" eaLnBrk="1" hangingPunct="1"/>
            <a:r>
              <a:rPr lang="en-US" altLang="en-US" sz="2000"/>
              <a:t>All processors receive Matrix B</a:t>
            </a:r>
          </a:p>
          <a:p>
            <a:pPr lvl="1" eaLnBrk="1" hangingPunct="1"/>
            <a:r>
              <a:rPr lang="en-US" altLang="en-US" sz="2000"/>
              <a:t>Each node processes its individual data set to create a partial C matrix</a:t>
            </a:r>
          </a:p>
          <a:p>
            <a:pPr eaLnBrk="1" hangingPunct="1"/>
            <a:r>
              <a:rPr lang="en-US" altLang="en-US" sz="2400"/>
              <a:t>Uses a Master/Worker type architecture</a:t>
            </a:r>
          </a:p>
          <a:p>
            <a:pPr lvl="1" eaLnBrk="1" hangingPunct="1"/>
            <a:r>
              <a:rPr lang="en-US" altLang="en-US" sz="2000"/>
              <a:t>One node used to coordinate communication</a:t>
            </a:r>
          </a:p>
          <a:p>
            <a:pPr lvl="1" eaLnBrk="1" hangingPunct="1"/>
            <a:r>
              <a:rPr lang="en-US" altLang="en-US" sz="2000"/>
              <a:t>Master is not part of the matrix computation</a:t>
            </a:r>
          </a:p>
        </p:txBody>
      </p:sp>
    </p:spTree>
    <p:extLst>
      <p:ext uri="{BB962C8B-B14F-4D97-AF65-F5344CB8AC3E}">
        <p14:creationId xmlns:p14="http://schemas.microsoft.com/office/powerpoint/2010/main" val="36872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63A734-5CB9-45BF-85CC-FBE9DEF53395}" type="slidenum">
              <a:rPr lang="en-US" altLang="en-US"/>
              <a:pPr/>
              <a:t>26</a:t>
            </a:fld>
            <a:endParaRPr lang="en-US" altLang="en-US" dirty="0"/>
          </a:p>
        </p:txBody>
      </p:sp>
      <p:sp>
        <p:nvSpPr>
          <p:cNvPr id="4198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Example: Matrix Multiplication Program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896938" y="1289050"/>
            <a:ext cx="11054656" cy="54925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/* send matrix data to the worker tasks */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averow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= NRA/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numworkers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extra =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NRA%numworkers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offset = 0;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= FROM_MASTER;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for (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dest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=1;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dest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&lt;=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numworkers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;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dest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++) {			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	rows = (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dest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&lt;= extra) ? averow+1 :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averow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;   	</a:t>
            </a:r>
            <a:r>
              <a:rPr lang="en-US" altLang="ko-KR" b="1" dirty="0" smtClean="0">
                <a:latin typeface="Arial Narrow" panose="020B0606020202030204" pitchFamily="34" charset="0"/>
                <a:ea typeface="Batang" panose="02030600000101010101" pitchFamily="18" charset="-127"/>
              </a:rPr>
              <a:t>                     </a:t>
            </a:r>
            <a:r>
              <a:rPr lang="en-US" altLang="ko-KR" b="1" dirty="0" smtClean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If # rows not divisible absolutely by # workers 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	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printf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("sending %d rows to task %d\n",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rows,dest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);	</a:t>
            </a:r>
            <a:r>
              <a:rPr lang="en-US" altLang="ko-KR" b="1" dirty="0" smtClean="0">
                <a:latin typeface="Arial Narrow" panose="020B0606020202030204" pitchFamily="34" charset="0"/>
                <a:ea typeface="Batang" panose="02030600000101010101" pitchFamily="18" charset="-127"/>
              </a:rPr>
              <a:t>                     </a:t>
            </a:r>
            <a:r>
              <a:rPr lang="en-US" altLang="ko-KR" b="1" dirty="0" smtClean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some workers get an additional row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	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MPI_Send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(&amp;offset, 1, MPI_INT,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dest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MPI_COMM_WORLD);     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Starting row being sent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	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MPI_Send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(&amp;rows, 1, MPI_INT,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dest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MPI_COMM_WORLD</a:t>
            </a:r>
            <a:r>
              <a:rPr lang="en-US" altLang="ko-KR" b="1" dirty="0" smtClean="0">
                <a:latin typeface="Arial Narrow" panose="020B0606020202030204" pitchFamily="34" charset="0"/>
                <a:ea typeface="Batang" panose="02030600000101010101" pitchFamily="18" charset="-127"/>
              </a:rPr>
              <a:t>);      </a:t>
            </a:r>
            <a:r>
              <a:rPr lang="en-US" altLang="ko-KR" b="1" dirty="0" smtClean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# rows sent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	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	count = rows*NCA;			</a:t>
            </a:r>
            <a:r>
              <a:rPr lang="en-US" altLang="ko-KR" b="1" dirty="0" smtClean="0">
                <a:latin typeface="Arial Narrow" panose="020B0606020202030204" pitchFamily="34" charset="0"/>
                <a:ea typeface="Batang" panose="02030600000101010101" pitchFamily="18" charset="-127"/>
              </a:rPr>
              <a:t>                                              </a:t>
            </a:r>
            <a:r>
              <a:rPr lang="en-US" altLang="ko-KR" b="1" dirty="0" smtClean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Gives total # elements being sent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	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MPI_Send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(&amp;a[offset][0], count, MPI_DOUBLE,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dest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MPI_COMM_WORLD);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	count = NCA*NCB;			</a:t>
            </a:r>
            <a:r>
              <a:rPr lang="en-US" altLang="ko-KR" b="1" dirty="0" smtClean="0">
                <a:latin typeface="Arial Narrow" panose="020B0606020202030204" pitchFamily="34" charset="0"/>
                <a:ea typeface="Batang" panose="02030600000101010101" pitchFamily="18" charset="-127"/>
              </a:rPr>
              <a:t>                                             </a:t>
            </a:r>
            <a:r>
              <a:rPr lang="en-US" altLang="ko-KR" b="1" dirty="0" smtClean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Equivalent to NRB * NCB; # elements in B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	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MPI_Send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(&amp;b, count, MPI_DOUBLE,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dest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MPI_COMM_WORLD);</a:t>
            </a:r>
          </a:p>
          <a:p>
            <a:endParaRPr lang="en-US" altLang="ko-KR" sz="14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offset = offset + rows;				</a:t>
            </a:r>
            <a:r>
              <a:rPr lang="en-US" altLang="ko-KR" b="1" dirty="0" smtClean="0">
                <a:latin typeface="Arial Narrow" panose="020B0606020202030204" pitchFamily="34" charset="0"/>
                <a:ea typeface="Batang" panose="02030600000101010101" pitchFamily="18" charset="-127"/>
              </a:rPr>
              <a:t>                           </a:t>
            </a:r>
            <a:r>
              <a:rPr lang="en-US" altLang="ko-KR" b="1" dirty="0" smtClean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Increment offset for the next worker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}</a:t>
            </a:r>
            <a:endParaRPr lang="en-US" altLang="ko-KR" b="1" dirty="0">
              <a:latin typeface="Arial Narrow" panose="020B0606020202030204" pitchFamily="34" charset="0"/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0600386" y="1396000"/>
            <a:ext cx="1219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MASTER SIDE </a:t>
            </a:r>
          </a:p>
        </p:txBody>
      </p:sp>
    </p:spTree>
    <p:extLst>
      <p:ext uri="{BB962C8B-B14F-4D97-AF65-F5344CB8AC3E}">
        <p14:creationId xmlns:p14="http://schemas.microsoft.com/office/powerpoint/2010/main" val="16505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B88BCB-A8E4-4472-820D-BB17A3F834DC}" type="slidenum">
              <a:rPr lang="en-US" altLang="en-US"/>
              <a:pPr/>
              <a:t>27</a:t>
            </a:fld>
            <a:endParaRPr lang="en-US" altLang="en-US" dirty="0"/>
          </a:p>
        </p:txBody>
      </p:sp>
      <p:sp>
        <p:nvSpPr>
          <p:cNvPr id="4301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Example: Matrix Multiplication Program (contd.)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936804" y="1413290"/>
            <a:ext cx="10136188" cy="5220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/* wait for results from all worker tasks */</a:t>
            </a:r>
            <a:endParaRPr lang="en-US" altLang="ko-KR" sz="2000" b="1" dirty="0">
              <a:solidFill>
                <a:srgbClr val="669900"/>
              </a:solidFill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endParaRPr lang="en-US" altLang="ko-KR" sz="20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1400" b="1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mtype = FROM_WORKER;</a:t>
            </a:r>
            <a:endParaRPr lang="en-US" altLang="ko-KR" sz="20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1400" b="1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for (i=1; i&lt;=numworkers; i++)			</a:t>
            </a:r>
            <a:r>
              <a:rPr lang="en-US" altLang="ko-KR" sz="2000" b="1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Get results from each worker	</a:t>
            </a:r>
            <a:endParaRPr lang="en-US" altLang="ko-KR" sz="2000" b="1" dirty="0">
              <a:solidFill>
                <a:srgbClr val="669900"/>
              </a:solidFill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1400" b="1">
                <a:latin typeface="Arial Narrow" panose="020B0606020202030204" pitchFamily="34" charset="0"/>
                <a:ea typeface="Batang" panose="02030600000101010101" pitchFamily="18" charset="-127"/>
              </a:rPr>
              <a:t>       </a:t>
            </a:r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{			</a:t>
            </a:r>
            <a:endParaRPr lang="en-US" altLang="ko-KR" sz="20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1400" b="1">
                <a:latin typeface="Arial Narrow" panose="020B0606020202030204" pitchFamily="34" charset="0"/>
                <a:ea typeface="Batang" panose="02030600000101010101" pitchFamily="18" charset="-127"/>
              </a:rPr>
              <a:t>    	</a:t>
            </a:r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source = i;</a:t>
            </a:r>
            <a:endParaRPr lang="en-US" altLang="ko-KR" sz="20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1400" b="1">
                <a:latin typeface="Arial Narrow" panose="020B0606020202030204" pitchFamily="34" charset="0"/>
                <a:ea typeface="Batang" panose="02030600000101010101" pitchFamily="18" charset="-127"/>
              </a:rPr>
              <a:t>    	</a:t>
            </a:r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MPI_Recv(&amp;offset, 1, MPI_INT, source, mtype, MPI_COMM_WORLD, &amp;status);</a:t>
            </a:r>
            <a:endParaRPr lang="en-US" altLang="ko-KR" sz="20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1400" b="1">
                <a:latin typeface="Arial Narrow" panose="020B0606020202030204" pitchFamily="34" charset="0"/>
                <a:ea typeface="Batang" panose="02030600000101010101" pitchFamily="18" charset="-127"/>
              </a:rPr>
              <a:t>    	</a:t>
            </a:r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MPI_Recv(&amp;rows, 1, MPI_INT, source, mtype, MPI_COMM_WORLD, &amp;status);</a:t>
            </a:r>
            <a:endParaRPr lang="en-US" altLang="ko-KR" sz="20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    	</a:t>
            </a:r>
            <a:endParaRPr lang="en-US" altLang="ko-KR" sz="20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1400" b="1">
                <a:latin typeface="Arial Narrow" panose="020B0606020202030204" pitchFamily="34" charset="0"/>
                <a:ea typeface="Batang" panose="02030600000101010101" pitchFamily="18" charset="-127"/>
              </a:rPr>
              <a:t>	</a:t>
            </a:r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count = rows*NCB;			</a:t>
            </a:r>
            <a:r>
              <a:rPr lang="en-US" altLang="ko-KR" sz="2000" b="1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#elements in the result from the worker</a:t>
            </a:r>
            <a:endParaRPr lang="en-US" altLang="ko-KR" sz="2000" b="1" dirty="0">
              <a:solidFill>
                <a:srgbClr val="669900"/>
              </a:solidFill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1400" b="1">
                <a:latin typeface="Arial Narrow" panose="020B0606020202030204" pitchFamily="34" charset="0"/>
                <a:ea typeface="Batang" panose="02030600000101010101" pitchFamily="18" charset="-127"/>
              </a:rPr>
              <a:t>    	</a:t>
            </a:r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MPI_Recv(&amp;c[offset][0], count, MPI_DOUBLE, source, mtype, MPI_COMM_WORLD, &amp;status);</a:t>
            </a:r>
            <a:endParaRPr lang="en-US" altLang="ko-KR" sz="20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1400" b="1">
                <a:latin typeface="Arial Narrow" panose="020B0606020202030204" pitchFamily="34" charset="0"/>
                <a:ea typeface="Batang" panose="02030600000101010101" pitchFamily="18" charset="-127"/>
              </a:rPr>
              <a:t>          </a:t>
            </a:r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}</a:t>
            </a:r>
            <a:endParaRPr lang="en-US" altLang="ko-KR" sz="20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endParaRPr lang="en-US" altLang="ko-KR" sz="20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2000" b="1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/* print results */</a:t>
            </a:r>
            <a:endParaRPr lang="en-US" altLang="ko-KR" sz="2000" b="1" dirty="0">
              <a:solidFill>
                <a:srgbClr val="669900"/>
              </a:solidFill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endParaRPr lang="en-US" altLang="ko-KR" sz="1400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sz="2000" b="1">
                <a:latin typeface="Arial Narrow" panose="020B0606020202030204" pitchFamily="34" charset="0"/>
                <a:ea typeface="Batang" panose="02030600000101010101" pitchFamily="18" charset="-127"/>
              </a:rPr>
              <a:t>}  </a:t>
            </a:r>
            <a:r>
              <a:rPr lang="en-US" altLang="ko-KR" sz="2000" b="1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/* end of master section */</a:t>
            </a:r>
            <a:endParaRPr lang="en-US" altLang="ko-KR" sz="2000" b="1" dirty="0">
              <a:solidFill>
                <a:srgbClr val="669900"/>
              </a:solidFill>
              <a:latin typeface="Arial Narrow" panose="020B0606020202030204" pitchFamily="34" charset="0"/>
              <a:ea typeface="Batang" panose="02030600000101010101" pitchFamily="18" charset="-127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9665404" y="1573464"/>
            <a:ext cx="1219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MASTER SIDE </a:t>
            </a:r>
          </a:p>
        </p:txBody>
      </p:sp>
    </p:spTree>
    <p:extLst>
      <p:ext uri="{BB962C8B-B14F-4D97-AF65-F5344CB8AC3E}">
        <p14:creationId xmlns:p14="http://schemas.microsoft.com/office/powerpoint/2010/main" val="26767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AA4326-DC6F-4914-B458-A73C9EE6DBBD}" type="slidenum">
              <a:rPr lang="en-US" altLang="en-US"/>
              <a:pPr/>
              <a:t>28</a:t>
            </a:fld>
            <a:endParaRPr lang="en-US" altLang="en-US" dirty="0"/>
          </a:p>
        </p:txBody>
      </p:sp>
      <p:sp>
        <p:nvSpPr>
          <p:cNvPr id="440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Example: Matrix Multiplication Program (contd.)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933717" y="1422041"/>
            <a:ext cx="9820141" cy="52994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if (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taskid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&gt; MASTER)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{				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Implies a worker node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= FROM_MASTER;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source = MASTER;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printf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("Master =%d,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=%d\n", source,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);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				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Receive the offset and number of rows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MPI_Recv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(&amp;offset, 1, MPI_INT, source,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MPI_COMM_WORLD, &amp;status);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printf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("offset =%d\n", offset);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MPI_Recv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(&amp;rows, 1, MPI_INT, source,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MPI_COMM_WORLD, &amp;status);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printf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("row =%d\n", rows);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count = rows*NCA;			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# elements to receive for matrix A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MPI_Recv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(&amp;a, count, MPI_DOUBLE, source,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MPI_COMM_WORLD, &amp;status);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printf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("a[0][0] =%e\n", a[0][0]);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count = NCA*NCB;			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// # elements to receive for matrix B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MPI_Recv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(&amp;b, count, MPI_DOUBLE, source,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MPI_COMM_WORLD, &amp;status);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endParaRPr lang="en-US" altLang="en-US" b="1" dirty="0">
              <a:latin typeface="Arial Narrow" panose="020B0606020202030204" pitchFamily="34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9334500" y="1588396"/>
            <a:ext cx="1295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WORKER SIDE </a:t>
            </a:r>
          </a:p>
        </p:txBody>
      </p:sp>
    </p:spTree>
    <p:extLst>
      <p:ext uri="{BB962C8B-B14F-4D97-AF65-F5344CB8AC3E}">
        <p14:creationId xmlns:p14="http://schemas.microsoft.com/office/powerpoint/2010/main" val="3400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C9EB46-C5C1-437E-B2AB-22F858FDDF17}" type="slidenum">
              <a:rPr lang="en-US" altLang="en-US"/>
              <a:pPr/>
              <a:t>29</a:t>
            </a:fld>
            <a:endParaRPr lang="en-US" altLang="en-US" dirty="0"/>
          </a:p>
        </p:txBody>
      </p:sp>
      <p:sp>
        <p:nvSpPr>
          <p:cNvPr id="4505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Example: Matrix Multiplication Program (contd.)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914399" y="1389577"/>
            <a:ext cx="10315977" cy="53318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 smtClean="0">
                <a:latin typeface="Arial Narrow" panose="020B0606020202030204" pitchFamily="34" charset="0"/>
                <a:ea typeface="Batang" panose="02030600000101010101" pitchFamily="18" charset="-127"/>
              </a:rPr>
              <a:t>for 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(k=0; k&lt;NCB; k++)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for (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i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=0;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i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&lt;rows;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i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++) {		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    c[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i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][k] = 0.0;		 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Gulim" panose="020B0600000101010101" pitchFamily="34" charset="-127"/>
              </a:rPr>
              <a:t>// Do the matrix multiplication fro the # rows you are assigned to</a:t>
            </a:r>
            <a:endParaRPr lang="en-US" altLang="ko-KR" b="1" dirty="0">
              <a:solidFill>
                <a:srgbClr val="669900"/>
              </a:solidFill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    for (j=0; j&lt;NCA; j++)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         c[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i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][k] = c[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i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][k] + a[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i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][j] * b[j][k];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    }</a:t>
            </a:r>
          </a:p>
          <a:p>
            <a:endParaRPr lang="en-US" altLang="ko-KR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= FROM_WORKER;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printf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("after computing \n");</a:t>
            </a:r>
          </a:p>
          <a:p>
            <a:endParaRPr lang="en-US" altLang="ko-KR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MPI_Send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(&amp;offset, 1, MPI_INT, MASTER,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MPI_COMM_WORLD);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MPI_Send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(&amp;rows, 1, MPI_INT, MASTER,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MPI_COMM_WORLD);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						</a:t>
            </a: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MPI_Send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(&amp;c, rows*NCB, MPI_DOUBLE, MASTER,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mtype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, MPI_COMM_WORLD);      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Gulim" panose="020B0600000101010101" pitchFamily="34" charset="-127"/>
              </a:rPr>
              <a:t>// Sending the actual result</a:t>
            </a:r>
            <a:endParaRPr lang="en-US" altLang="ko-KR" b="1" dirty="0">
              <a:solidFill>
                <a:srgbClr val="669900"/>
              </a:solidFill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endParaRPr lang="en-US" altLang="ko-KR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</a:t>
            </a:r>
            <a:r>
              <a:rPr lang="en-US" altLang="ko-KR" b="1" dirty="0" err="1">
                <a:latin typeface="Arial Narrow" panose="020B0606020202030204" pitchFamily="34" charset="0"/>
                <a:ea typeface="Batang" panose="02030600000101010101" pitchFamily="18" charset="-127"/>
              </a:rPr>
              <a:t>printf</a:t>
            </a:r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("after send \n");</a:t>
            </a:r>
          </a:p>
          <a:p>
            <a:endParaRPr lang="en-US" altLang="ko-KR" b="1" dirty="0">
              <a:latin typeface="Arial Narrow" panose="020B0606020202030204" pitchFamily="34" charset="0"/>
              <a:ea typeface="Batang" panose="02030600000101010101" pitchFamily="18" charset="-127"/>
            </a:endParaRPr>
          </a:p>
          <a:p>
            <a:r>
              <a:rPr lang="en-US" altLang="ko-KR" b="1" dirty="0">
                <a:latin typeface="Arial Narrow" panose="020B0606020202030204" pitchFamily="34" charset="0"/>
                <a:ea typeface="Batang" panose="02030600000101010101" pitchFamily="18" charset="-127"/>
              </a:rPr>
              <a:t>  }  </a:t>
            </a:r>
            <a:r>
              <a:rPr lang="en-US" altLang="ko-KR" b="1" dirty="0">
                <a:solidFill>
                  <a:srgbClr val="669900"/>
                </a:solidFill>
                <a:latin typeface="Arial Narrow" panose="020B0606020202030204" pitchFamily="34" charset="0"/>
                <a:ea typeface="Batang" panose="02030600000101010101" pitchFamily="18" charset="-127"/>
              </a:rPr>
              <a:t>/* end of worker */</a:t>
            </a:r>
            <a:endParaRPr lang="en-US" altLang="en-US" b="1" dirty="0">
              <a:solidFill>
                <a:srgbClr val="669900"/>
              </a:solidFill>
              <a:latin typeface="Arial Narrow" panose="020B0606020202030204" pitchFamily="34" charset="0"/>
              <a:ea typeface="Batang" panose="02030600000101010101" pitchFamily="18" charset="-127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9739648" y="1524001"/>
            <a:ext cx="1295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WORKER SIDE </a:t>
            </a:r>
          </a:p>
        </p:txBody>
      </p:sp>
    </p:spTree>
    <p:extLst>
      <p:ext uri="{BB962C8B-B14F-4D97-AF65-F5344CB8AC3E}">
        <p14:creationId xmlns:p14="http://schemas.microsoft.com/office/powerpoint/2010/main" val="12591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CA2607-D7B0-4C52-9A39-108B81C95A85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1638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742" y="1601339"/>
            <a:ext cx="7696200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dirty="0"/>
              <a:t>Motivated by high computational complexity and memory requirements of large applications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dirty="0"/>
              <a:t>Cooperation with other </a:t>
            </a:r>
            <a:r>
              <a:rPr lang="en-US" altLang="en-US" sz="2400" dirty="0" smtClean="0"/>
              <a:t>processes</a:t>
            </a:r>
          </a:p>
          <a:p>
            <a:pPr lvl="1">
              <a:spcAft>
                <a:spcPct val="20000"/>
              </a:spcAft>
            </a:pPr>
            <a:r>
              <a:rPr lang="en-US" altLang="en-US" sz="2000" dirty="0" smtClean="0"/>
              <a:t>Processes- Program Counter and Address Space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dirty="0"/>
              <a:t>Cooperative and one-sided operations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dirty="0"/>
              <a:t>Processes interact with each other by exchanging information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dirty="0"/>
              <a:t>Models: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SIMD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/>
              <a:t>SPMD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/>
              <a:t>MIMD</a:t>
            </a:r>
          </a:p>
        </p:txBody>
      </p:sp>
      <p:pic>
        <p:nvPicPr>
          <p:cNvPr id="16389" name="Picture 4" descr="0svyakvo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973" y="4229417"/>
            <a:ext cx="28956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8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7B0136-B9DB-455E-BB82-A4F6C2C4FCE7}" type="slidenum">
              <a:rPr lang="en-US" altLang="en-US"/>
              <a:pPr/>
              <a:t>30</a:t>
            </a:fld>
            <a:endParaRPr lang="en-US" altLang="en-US" dirty="0"/>
          </a:p>
        </p:txBody>
      </p:sp>
      <p:sp>
        <p:nvSpPr>
          <p:cNvPr id="46083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Asynchronous Send/Receive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2130"/>
            <a:ext cx="8382000" cy="4191000"/>
          </a:xfrm>
        </p:spPr>
        <p:txBody>
          <a:bodyPr/>
          <a:lstStyle/>
          <a:p>
            <a:pPr eaLnBrk="1" hangingPunct="1"/>
            <a:r>
              <a:rPr lang="en-US" altLang="en-US" sz="2400" dirty="0" err="1">
                <a:solidFill>
                  <a:srgbClr val="669900"/>
                </a:solidFill>
              </a:rPr>
              <a:t>MPI_Isend</a:t>
            </a:r>
            <a:r>
              <a:rPr lang="en-US" altLang="en-US" sz="2400" dirty="0">
                <a:solidFill>
                  <a:srgbClr val="669900"/>
                </a:solidFill>
              </a:rPr>
              <a:t>()</a:t>
            </a:r>
            <a:r>
              <a:rPr lang="en-US" altLang="en-US" sz="2400" dirty="0"/>
              <a:t> and </a:t>
            </a:r>
            <a:r>
              <a:rPr lang="en-US" altLang="en-US" sz="2400" dirty="0" err="1">
                <a:solidFill>
                  <a:srgbClr val="669900"/>
                </a:solidFill>
              </a:rPr>
              <a:t>MPI_Irecv</a:t>
            </a:r>
            <a:r>
              <a:rPr lang="en-US" altLang="en-US" sz="2400" dirty="0">
                <a:solidFill>
                  <a:srgbClr val="669900"/>
                </a:solidFill>
              </a:rPr>
              <a:t>()</a:t>
            </a:r>
            <a:r>
              <a:rPr lang="en-US" altLang="en-US" sz="2400" dirty="0"/>
              <a:t>  are non-blocking; control returns to program after call is made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MPI_Isend</a:t>
            </a:r>
            <a:r>
              <a:rPr lang="en-US" altLang="en-US" sz="2400" dirty="0">
                <a:solidFill>
                  <a:srgbClr val="669900"/>
                </a:solidFill>
              </a:rPr>
              <a:t>( void *</a:t>
            </a:r>
            <a:r>
              <a:rPr lang="en-US" altLang="en-US" sz="2400" dirty="0" err="1">
                <a:solidFill>
                  <a:srgbClr val="669900"/>
                </a:solidFill>
              </a:rPr>
              <a:t>buf</a:t>
            </a:r>
            <a:r>
              <a:rPr lang="en-US" altLang="en-US" sz="2400" dirty="0">
                <a:solidFill>
                  <a:srgbClr val="669900"/>
                </a:solidFill>
              </a:rPr>
              <a:t>, 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count, </a:t>
            </a:r>
            <a:r>
              <a:rPr lang="en-US" altLang="en-US" sz="2400" dirty="0" err="1">
                <a:solidFill>
                  <a:srgbClr val="669900"/>
                </a:solidFill>
              </a:rPr>
              <a:t>MPI_Datatype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datatype</a:t>
            </a:r>
            <a:r>
              <a:rPr lang="en-US" altLang="en-US" sz="2400" dirty="0">
                <a:solidFill>
                  <a:srgbClr val="669900"/>
                </a:solidFill>
              </a:rPr>
              <a:t>, 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dest</a:t>
            </a:r>
            <a:r>
              <a:rPr lang="en-US" altLang="en-US" sz="2400" dirty="0">
                <a:solidFill>
                  <a:srgbClr val="669900"/>
                </a:solidFill>
              </a:rPr>
              <a:t>, 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tag, </a:t>
            </a:r>
            <a:r>
              <a:rPr lang="en-US" altLang="en-US" sz="2400" dirty="0" err="1">
                <a:solidFill>
                  <a:srgbClr val="669900"/>
                </a:solidFill>
              </a:rPr>
              <a:t>MPI_Comm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comm</a:t>
            </a:r>
            <a:r>
              <a:rPr lang="en-US" altLang="en-US" sz="2400" dirty="0">
                <a:solidFill>
                  <a:srgbClr val="669900"/>
                </a:solidFill>
              </a:rPr>
              <a:t>, </a:t>
            </a:r>
            <a:r>
              <a:rPr lang="en-US" altLang="en-US" sz="2400" dirty="0" err="1">
                <a:solidFill>
                  <a:srgbClr val="669900"/>
                </a:solidFill>
              </a:rPr>
              <a:t>MPI_Request</a:t>
            </a:r>
            <a:r>
              <a:rPr lang="en-US" altLang="en-US" sz="2400" dirty="0">
                <a:solidFill>
                  <a:srgbClr val="669900"/>
                </a:solidFill>
              </a:rPr>
              <a:t> *request )</a:t>
            </a: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MPI_Irecv</a:t>
            </a:r>
            <a:r>
              <a:rPr lang="en-US" altLang="en-US" sz="2400" dirty="0">
                <a:solidFill>
                  <a:srgbClr val="669900"/>
                </a:solidFill>
              </a:rPr>
              <a:t>( void *</a:t>
            </a:r>
            <a:r>
              <a:rPr lang="en-US" altLang="en-US" sz="2400" dirty="0" err="1">
                <a:solidFill>
                  <a:srgbClr val="669900"/>
                </a:solidFill>
              </a:rPr>
              <a:t>buf</a:t>
            </a:r>
            <a:r>
              <a:rPr lang="en-US" altLang="en-US" sz="2400" dirty="0">
                <a:solidFill>
                  <a:srgbClr val="669900"/>
                </a:solidFill>
              </a:rPr>
              <a:t>, 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count, </a:t>
            </a:r>
            <a:r>
              <a:rPr lang="en-US" altLang="en-US" sz="2400" dirty="0" err="1">
                <a:solidFill>
                  <a:srgbClr val="669900"/>
                </a:solidFill>
              </a:rPr>
              <a:t>MPI_Datatype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datatype</a:t>
            </a:r>
            <a:r>
              <a:rPr lang="en-US" altLang="en-US" sz="2400" dirty="0">
                <a:solidFill>
                  <a:srgbClr val="669900"/>
                </a:solidFill>
              </a:rPr>
              <a:t>, 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source, 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tag, </a:t>
            </a:r>
            <a:r>
              <a:rPr lang="en-US" altLang="en-US" sz="2400" dirty="0" err="1">
                <a:solidFill>
                  <a:srgbClr val="669900"/>
                </a:solidFill>
              </a:rPr>
              <a:t>MPI_Comm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comm</a:t>
            </a:r>
            <a:r>
              <a:rPr lang="en-US" altLang="en-US" sz="2400" dirty="0">
                <a:solidFill>
                  <a:srgbClr val="669900"/>
                </a:solidFill>
              </a:rPr>
              <a:t>, </a:t>
            </a:r>
            <a:r>
              <a:rPr lang="en-US" altLang="en-US" sz="2400" dirty="0" err="1">
                <a:solidFill>
                  <a:srgbClr val="669900"/>
                </a:solidFill>
              </a:rPr>
              <a:t>MPI_Request</a:t>
            </a:r>
            <a:r>
              <a:rPr lang="en-US" altLang="en-US" sz="2400" dirty="0">
                <a:solidFill>
                  <a:srgbClr val="669900"/>
                </a:solidFill>
              </a:rPr>
              <a:t> *request )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en-US" sz="1800" b="1" dirty="0"/>
              <a:t>request</a:t>
            </a:r>
            <a:r>
              <a:rPr lang="en-US" altLang="en-US" sz="1800" dirty="0"/>
              <a:t>: communication request (handle); output parameter </a:t>
            </a:r>
          </a:p>
        </p:txBody>
      </p:sp>
    </p:spTree>
    <p:extLst>
      <p:ext uri="{BB962C8B-B14F-4D97-AF65-F5344CB8AC3E}">
        <p14:creationId xmlns:p14="http://schemas.microsoft.com/office/powerpoint/2010/main" val="6398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E8F6B2-EF49-435F-ADA3-DD14DD2686D4}" type="slidenum">
              <a:rPr lang="en-US" altLang="en-US"/>
              <a:pPr/>
              <a:t>31</a:t>
            </a:fld>
            <a:endParaRPr lang="en-US" altLang="en-US" dirty="0"/>
          </a:p>
        </p:txBody>
      </p:sp>
      <p:sp>
        <p:nvSpPr>
          <p:cNvPr id="4710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Detecting Completions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524" y="1460679"/>
            <a:ext cx="8153400" cy="4343400"/>
          </a:xfrm>
          <a:noFill/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Non-blocking operations return (immediately) “request handles” that can be waited on and queried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 err="1">
                <a:solidFill>
                  <a:srgbClr val="669900"/>
                </a:solidFill>
              </a:rPr>
              <a:t>MPI_Wait</a:t>
            </a:r>
            <a:r>
              <a:rPr lang="en-US" altLang="en-US" sz="2400" dirty="0"/>
              <a:t> waits for an MPI send or receive to complete</a:t>
            </a:r>
            <a:endParaRPr lang="en-US" altLang="en-US" sz="2400" dirty="0">
              <a:solidFill>
                <a:srgbClr val="66990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MPI_Wait</a:t>
            </a:r>
            <a:r>
              <a:rPr lang="en-US" altLang="en-US" sz="2400" dirty="0">
                <a:solidFill>
                  <a:srgbClr val="669900"/>
                </a:solidFill>
              </a:rPr>
              <a:t> ( </a:t>
            </a:r>
            <a:r>
              <a:rPr lang="en-US" altLang="en-US" sz="2400" dirty="0" err="1">
                <a:solidFill>
                  <a:srgbClr val="669900"/>
                </a:solidFill>
              </a:rPr>
              <a:t>MPI_Request</a:t>
            </a:r>
            <a:r>
              <a:rPr lang="en-US" altLang="en-US" sz="2400" dirty="0">
                <a:solidFill>
                  <a:srgbClr val="669900"/>
                </a:solidFill>
              </a:rPr>
              <a:t> *request, </a:t>
            </a:r>
            <a:r>
              <a:rPr lang="en-US" altLang="en-US" sz="2400" dirty="0" err="1">
                <a:solidFill>
                  <a:srgbClr val="669900"/>
                </a:solidFill>
              </a:rPr>
              <a:t>MPI_Status</a:t>
            </a:r>
            <a:r>
              <a:rPr lang="en-US" altLang="en-US" sz="2400" dirty="0">
                <a:solidFill>
                  <a:srgbClr val="669900"/>
                </a:solidFill>
              </a:rPr>
              <a:t> *status)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200" dirty="0"/>
              <a:t>request matches request on </a:t>
            </a:r>
            <a:r>
              <a:rPr lang="en-US" altLang="en-US" sz="2200" dirty="0" err="1"/>
              <a:t>Isend</a:t>
            </a:r>
            <a:r>
              <a:rPr lang="en-US" altLang="en-US" sz="2200" dirty="0"/>
              <a:t> or </a:t>
            </a:r>
            <a:r>
              <a:rPr lang="en-US" altLang="en-US" sz="2200" dirty="0" err="1"/>
              <a:t>Irecv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200" dirty="0"/>
              <a:t>status returns the status equivalent to status for </a:t>
            </a:r>
            <a:r>
              <a:rPr lang="en-US" altLang="en-US" sz="2200" dirty="0" err="1">
                <a:solidFill>
                  <a:srgbClr val="669900"/>
                </a:solidFill>
              </a:rPr>
              <a:t>MPI_Recv</a:t>
            </a:r>
            <a:r>
              <a:rPr lang="en-US" altLang="en-US" sz="2200" dirty="0"/>
              <a:t> when complete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200" dirty="0"/>
              <a:t>blocks for send until message is buffered or sent so message variable is free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200" dirty="0"/>
              <a:t>blocks for receive until message is received and ready</a:t>
            </a:r>
          </a:p>
        </p:txBody>
      </p:sp>
    </p:spTree>
    <p:extLst>
      <p:ext uri="{BB962C8B-B14F-4D97-AF65-F5344CB8AC3E}">
        <p14:creationId xmlns:p14="http://schemas.microsoft.com/office/powerpoint/2010/main" val="40016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8284D5-5F8D-4A5C-9BCA-B8150B697C2A}" type="slidenum">
              <a:rPr lang="en-US" altLang="en-US"/>
              <a:pPr/>
              <a:t>32</a:t>
            </a:fld>
            <a:endParaRPr lang="en-US" altLang="en-US" dirty="0"/>
          </a:p>
        </p:txBody>
      </p:sp>
      <p:sp>
        <p:nvSpPr>
          <p:cNvPr id="4813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Detecting Completions (contd.)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99316"/>
            <a:ext cx="8001000" cy="372427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en-US" sz="2400" dirty="0" err="1">
                <a:solidFill>
                  <a:srgbClr val="669900"/>
                </a:solidFill>
              </a:rPr>
              <a:t>MPI_Test</a:t>
            </a:r>
            <a:r>
              <a:rPr lang="en-US" altLang="en-US" sz="2400" dirty="0"/>
              <a:t> tests for the completion of a send or receive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669900"/>
                </a:solidFill>
              </a:rPr>
              <a:t>	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 err="1">
                <a:solidFill>
                  <a:srgbClr val="669900"/>
                </a:solidFill>
              </a:rPr>
              <a:t>MPI_Test</a:t>
            </a:r>
            <a:r>
              <a:rPr lang="en-US" altLang="en-US" sz="2400" dirty="0">
                <a:solidFill>
                  <a:srgbClr val="669900"/>
                </a:solidFill>
              </a:rPr>
              <a:t> ( </a:t>
            </a:r>
            <a:r>
              <a:rPr lang="en-US" altLang="en-US" sz="2400" dirty="0" err="1">
                <a:solidFill>
                  <a:srgbClr val="669900"/>
                </a:solidFill>
              </a:rPr>
              <a:t>MPI_Request</a:t>
            </a:r>
            <a:r>
              <a:rPr lang="en-US" altLang="en-US" sz="2400" dirty="0">
                <a:solidFill>
                  <a:srgbClr val="669900"/>
                </a:solidFill>
              </a:rPr>
              <a:t> *request, </a:t>
            </a:r>
            <a:r>
              <a:rPr lang="en-US" altLang="en-US" sz="2400" dirty="0" err="1">
                <a:solidFill>
                  <a:srgbClr val="669900"/>
                </a:solidFill>
              </a:rPr>
              <a:t>int</a:t>
            </a:r>
            <a:r>
              <a:rPr lang="en-US" altLang="en-US" sz="2400" dirty="0">
                <a:solidFill>
                  <a:srgbClr val="669900"/>
                </a:solidFill>
              </a:rPr>
              <a:t> *flag, </a:t>
            </a:r>
            <a:r>
              <a:rPr lang="en-US" altLang="en-US" sz="2400" dirty="0" err="1">
                <a:solidFill>
                  <a:srgbClr val="669900"/>
                </a:solidFill>
              </a:rPr>
              <a:t>MPI_Status</a:t>
            </a:r>
            <a:r>
              <a:rPr lang="en-US" altLang="en-US" sz="2400" dirty="0">
                <a:solidFill>
                  <a:srgbClr val="669900"/>
                </a:solidFill>
              </a:rPr>
              <a:t> *status)</a:t>
            </a:r>
            <a:endParaRPr lang="en-US" altLang="en-US" sz="2600" dirty="0"/>
          </a:p>
          <a:p>
            <a:pPr lvl="1" eaLnBrk="1" hangingPunct="1"/>
            <a:r>
              <a:rPr lang="en-US" altLang="en-US" sz="2200" dirty="0"/>
              <a:t>request, status as for </a:t>
            </a:r>
            <a:r>
              <a:rPr lang="en-US" altLang="en-US" sz="2200" dirty="0" err="1">
                <a:solidFill>
                  <a:srgbClr val="669900"/>
                </a:solidFill>
              </a:rPr>
              <a:t>MPI_Wait</a:t>
            </a:r>
            <a:endParaRPr lang="en-US" altLang="en-US" sz="2200" dirty="0">
              <a:solidFill>
                <a:srgbClr val="669900"/>
              </a:solidFill>
            </a:endParaRPr>
          </a:p>
          <a:p>
            <a:pPr lvl="1" eaLnBrk="1" hangingPunct="1"/>
            <a:r>
              <a:rPr lang="en-US" altLang="en-US" sz="2200" dirty="0"/>
              <a:t>does not block</a:t>
            </a:r>
          </a:p>
          <a:p>
            <a:pPr lvl="1" eaLnBrk="1" hangingPunct="1"/>
            <a:r>
              <a:rPr lang="en-US" altLang="en-US" sz="2200" dirty="0"/>
              <a:t>flag indicates whether operation is complete or not</a:t>
            </a:r>
          </a:p>
          <a:p>
            <a:pPr lvl="1" eaLnBrk="1" hangingPunct="1"/>
            <a:r>
              <a:rPr lang="en-US" altLang="en-US" sz="2200" dirty="0"/>
              <a:t>enables code which can repeatedly check for communication completion</a:t>
            </a:r>
          </a:p>
          <a:p>
            <a:pPr eaLnBrk="1" hangingPunct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37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EE51B9-F960-4E39-BFC6-7576EBE82A5C}" type="slidenum">
              <a:rPr lang="en-US" altLang="en-US"/>
              <a:pPr/>
              <a:t>33</a:t>
            </a:fld>
            <a:endParaRPr lang="en-US" altLang="en-US" dirty="0"/>
          </a:p>
        </p:txBody>
      </p:sp>
      <p:sp>
        <p:nvSpPr>
          <p:cNvPr id="4915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Completions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99316"/>
            <a:ext cx="8534400" cy="4191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Often desirable to wait on multiple requests; ex., A master/slave program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en-US" sz="2200" dirty="0" err="1">
                <a:solidFill>
                  <a:srgbClr val="669900"/>
                </a:solidFill>
              </a:rPr>
              <a:t>int</a:t>
            </a:r>
            <a:r>
              <a:rPr lang="en-US" altLang="en-US" sz="2200" dirty="0">
                <a:solidFill>
                  <a:srgbClr val="669900"/>
                </a:solidFill>
              </a:rPr>
              <a:t> </a:t>
            </a:r>
            <a:r>
              <a:rPr lang="en-US" altLang="en-US" sz="2200" dirty="0" err="1">
                <a:solidFill>
                  <a:srgbClr val="669900"/>
                </a:solidFill>
              </a:rPr>
              <a:t>MPI_Waitall</a:t>
            </a:r>
            <a:r>
              <a:rPr lang="en-US" altLang="en-US" sz="2200" dirty="0">
                <a:solidFill>
                  <a:srgbClr val="669900"/>
                </a:solidFill>
              </a:rPr>
              <a:t>( </a:t>
            </a:r>
            <a:r>
              <a:rPr lang="en-US" altLang="en-US" sz="2200" dirty="0" err="1">
                <a:solidFill>
                  <a:srgbClr val="669900"/>
                </a:solidFill>
              </a:rPr>
              <a:t>int</a:t>
            </a:r>
            <a:r>
              <a:rPr lang="en-US" altLang="en-US" sz="2200" dirty="0">
                <a:solidFill>
                  <a:srgbClr val="669900"/>
                </a:solidFill>
              </a:rPr>
              <a:t> count, </a:t>
            </a:r>
            <a:r>
              <a:rPr lang="en-US" altLang="en-US" sz="2200" dirty="0" err="1">
                <a:solidFill>
                  <a:srgbClr val="669900"/>
                </a:solidFill>
              </a:rPr>
              <a:t>MPI_Request</a:t>
            </a:r>
            <a:r>
              <a:rPr lang="en-US" altLang="en-US" sz="2200" dirty="0">
                <a:solidFill>
                  <a:srgbClr val="669900"/>
                </a:solidFill>
              </a:rPr>
              <a:t> </a:t>
            </a:r>
            <a:r>
              <a:rPr lang="en-US" altLang="en-US" sz="2200" dirty="0" err="1">
                <a:solidFill>
                  <a:srgbClr val="669900"/>
                </a:solidFill>
              </a:rPr>
              <a:t>array_of_requests</a:t>
            </a:r>
            <a:r>
              <a:rPr lang="en-US" altLang="en-US" sz="2200" dirty="0">
                <a:solidFill>
                  <a:srgbClr val="669900"/>
                </a:solidFill>
              </a:rPr>
              <a:t>[], </a:t>
            </a:r>
            <a:r>
              <a:rPr lang="en-US" altLang="en-US" sz="2200" dirty="0" err="1">
                <a:solidFill>
                  <a:srgbClr val="669900"/>
                </a:solidFill>
              </a:rPr>
              <a:t>MPI_Status</a:t>
            </a:r>
            <a:r>
              <a:rPr lang="en-US" altLang="en-US" sz="2200" dirty="0">
                <a:solidFill>
                  <a:srgbClr val="669900"/>
                </a:solidFill>
              </a:rPr>
              <a:t> </a:t>
            </a:r>
            <a:r>
              <a:rPr lang="en-US" altLang="en-US" sz="2200" dirty="0" err="1">
                <a:solidFill>
                  <a:srgbClr val="669900"/>
                </a:solidFill>
              </a:rPr>
              <a:t>array_of_statuses</a:t>
            </a:r>
            <a:r>
              <a:rPr lang="en-US" altLang="en-US" sz="2200" dirty="0">
                <a:solidFill>
                  <a:srgbClr val="669900"/>
                </a:solidFill>
              </a:rPr>
              <a:t>[] )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en-US" sz="2200" dirty="0" err="1">
                <a:solidFill>
                  <a:srgbClr val="669900"/>
                </a:solidFill>
              </a:rPr>
              <a:t>int</a:t>
            </a:r>
            <a:r>
              <a:rPr lang="en-US" altLang="en-US" sz="2200" dirty="0">
                <a:solidFill>
                  <a:srgbClr val="669900"/>
                </a:solidFill>
              </a:rPr>
              <a:t> </a:t>
            </a:r>
            <a:r>
              <a:rPr lang="en-US" altLang="en-US" sz="2200" dirty="0" err="1">
                <a:solidFill>
                  <a:srgbClr val="669900"/>
                </a:solidFill>
              </a:rPr>
              <a:t>MPI_Waitany</a:t>
            </a:r>
            <a:r>
              <a:rPr lang="en-US" altLang="en-US" sz="2200" dirty="0">
                <a:solidFill>
                  <a:srgbClr val="669900"/>
                </a:solidFill>
              </a:rPr>
              <a:t>( </a:t>
            </a:r>
            <a:r>
              <a:rPr lang="en-US" altLang="en-US" sz="2200" dirty="0" err="1">
                <a:solidFill>
                  <a:srgbClr val="669900"/>
                </a:solidFill>
              </a:rPr>
              <a:t>int</a:t>
            </a:r>
            <a:r>
              <a:rPr lang="en-US" altLang="en-US" sz="2200" dirty="0">
                <a:solidFill>
                  <a:srgbClr val="669900"/>
                </a:solidFill>
              </a:rPr>
              <a:t> count, </a:t>
            </a:r>
            <a:r>
              <a:rPr lang="en-US" altLang="en-US" sz="2200" dirty="0" err="1">
                <a:solidFill>
                  <a:srgbClr val="669900"/>
                </a:solidFill>
              </a:rPr>
              <a:t>MPI_Request</a:t>
            </a:r>
            <a:r>
              <a:rPr lang="en-US" altLang="en-US" sz="2200" dirty="0">
                <a:solidFill>
                  <a:srgbClr val="669900"/>
                </a:solidFill>
              </a:rPr>
              <a:t> </a:t>
            </a:r>
            <a:r>
              <a:rPr lang="en-US" altLang="en-US" sz="2200" dirty="0" err="1">
                <a:solidFill>
                  <a:srgbClr val="669900"/>
                </a:solidFill>
              </a:rPr>
              <a:t>array_of_requests</a:t>
            </a:r>
            <a:r>
              <a:rPr lang="en-US" altLang="en-US" sz="2200" dirty="0">
                <a:solidFill>
                  <a:srgbClr val="669900"/>
                </a:solidFill>
              </a:rPr>
              <a:t>[], </a:t>
            </a:r>
            <a:r>
              <a:rPr lang="en-US" altLang="en-US" sz="2200" dirty="0" err="1">
                <a:solidFill>
                  <a:srgbClr val="669900"/>
                </a:solidFill>
              </a:rPr>
              <a:t>int</a:t>
            </a:r>
            <a:r>
              <a:rPr lang="en-US" altLang="en-US" sz="2200" dirty="0">
                <a:solidFill>
                  <a:srgbClr val="669900"/>
                </a:solidFill>
              </a:rPr>
              <a:t> *index, </a:t>
            </a:r>
            <a:r>
              <a:rPr lang="en-US" altLang="en-US" sz="2200" dirty="0" err="1">
                <a:solidFill>
                  <a:srgbClr val="669900"/>
                </a:solidFill>
              </a:rPr>
              <a:t>MPI_Status</a:t>
            </a:r>
            <a:r>
              <a:rPr lang="en-US" altLang="en-US" sz="2200" dirty="0">
                <a:solidFill>
                  <a:srgbClr val="669900"/>
                </a:solidFill>
              </a:rPr>
              <a:t> *status )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en-US" sz="2200" dirty="0" err="1">
                <a:solidFill>
                  <a:srgbClr val="669900"/>
                </a:solidFill>
              </a:rPr>
              <a:t>int</a:t>
            </a:r>
            <a:r>
              <a:rPr lang="en-US" altLang="en-US" sz="2200" dirty="0">
                <a:solidFill>
                  <a:srgbClr val="669900"/>
                </a:solidFill>
              </a:rPr>
              <a:t> </a:t>
            </a:r>
            <a:r>
              <a:rPr lang="en-US" altLang="en-US" sz="2200" dirty="0" err="1">
                <a:solidFill>
                  <a:srgbClr val="669900"/>
                </a:solidFill>
              </a:rPr>
              <a:t>MPI_Waitsome</a:t>
            </a:r>
            <a:r>
              <a:rPr lang="en-US" altLang="en-US" sz="2200" dirty="0">
                <a:solidFill>
                  <a:srgbClr val="669900"/>
                </a:solidFill>
              </a:rPr>
              <a:t>( </a:t>
            </a:r>
            <a:r>
              <a:rPr lang="en-US" altLang="en-US" sz="2200" dirty="0" err="1">
                <a:solidFill>
                  <a:srgbClr val="669900"/>
                </a:solidFill>
              </a:rPr>
              <a:t>int</a:t>
            </a:r>
            <a:r>
              <a:rPr lang="en-US" altLang="en-US" sz="2200" dirty="0">
                <a:solidFill>
                  <a:srgbClr val="669900"/>
                </a:solidFill>
              </a:rPr>
              <a:t> </a:t>
            </a:r>
            <a:r>
              <a:rPr lang="en-US" altLang="en-US" sz="2200" dirty="0" err="1">
                <a:solidFill>
                  <a:srgbClr val="669900"/>
                </a:solidFill>
              </a:rPr>
              <a:t>incount</a:t>
            </a:r>
            <a:r>
              <a:rPr lang="en-US" altLang="en-US" sz="2200" dirty="0">
                <a:solidFill>
                  <a:srgbClr val="669900"/>
                </a:solidFill>
              </a:rPr>
              <a:t>, </a:t>
            </a:r>
            <a:r>
              <a:rPr lang="en-US" altLang="en-US" sz="2200" dirty="0" err="1">
                <a:solidFill>
                  <a:srgbClr val="669900"/>
                </a:solidFill>
              </a:rPr>
              <a:t>MPI_Request</a:t>
            </a:r>
            <a:r>
              <a:rPr lang="en-US" altLang="en-US" sz="2200" dirty="0">
                <a:solidFill>
                  <a:srgbClr val="669900"/>
                </a:solidFill>
              </a:rPr>
              <a:t> </a:t>
            </a:r>
            <a:r>
              <a:rPr lang="en-US" altLang="en-US" sz="2200" dirty="0" err="1">
                <a:solidFill>
                  <a:srgbClr val="669900"/>
                </a:solidFill>
              </a:rPr>
              <a:t>array_of_requests</a:t>
            </a:r>
            <a:r>
              <a:rPr lang="en-US" altLang="en-US" sz="2200" dirty="0">
                <a:solidFill>
                  <a:srgbClr val="669900"/>
                </a:solidFill>
              </a:rPr>
              <a:t>[], </a:t>
            </a:r>
            <a:r>
              <a:rPr lang="en-US" altLang="en-US" sz="2200" dirty="0" err="1">
                <a:solidFill>
                  <a:srgbClr val="669900"/>
                </a:solidFill>
              </a:rPr>
              <a:t>int</a:t>
            </a:r>
            <a:r>
              <a:rPr lang="en-US" altLang="en-US" sz="2200" dirty="0">
                <a:solidFill>
                  <a:srgbClr val="669900"/>
                </a:solidFill>
              </a:rPr>
              <a:t> *</a:t>
            </a:r>
            <a:r>
              <a:rPr lang="en-US" altLang="en-US" sz="2200" dirty="0" err="1">
                <a:solidFill>
                  <a:srgbClr val="669900"/>
                </a:solidFill>
              </a:rPr>
              <a:t>outcount</a:t>
            </a:r>
            <a:r>
              <a:rPr lang="en-US" altLang="en-US" sz="2200" dirty="0">
                <a:solidFill>
                  <a:srgbClr val="669900"/>
                </a:solidFill>
              </a:rPr>
              <a:t>, </a:t>
            </a:r>
            <a:r>
              <a:rPr lang="en-US" altLang="en-US" sz="2200" dirty="0" err="1">
                <a:solidFill>
                  <a:srgbClr val="669900"/>
                </a:solidFill>
              </a:rPr>
              <a:t>int</a:t>
            </a:r>
            <a:r>
              <a:rPr lang="en-US" altLang="en-US" sz="2200" dirty="0">
                <a:solidFill>
                  <a:srgbClr val="669900"/>
                </a:solidFill>
              </a:rPr>
              <a:t> </a:t>
            </a:r>
            <a:r>
              <a:rPr lang="en-US" altLang="en-US" sz="2200" dirty="0" err="1">
                <a:solidFill>
                  <a:srgbClr val="669900"/>
                </a:solidFill>
              </a:rPr>
              <a:t>array_of_indices</a:t>
            </a:r>
            <a:r>
              <a:rPr lang="en-US" altLang="en-US" sz="2200" dirty="0">
                <a:solidFill>
                  <a:srgbClr val="669900"/>
                </a:solidFill>
              </a:rPr>
              <a:t>[], </a:t>
            </a:r>
            <a:r>
              <a:rPr lang="en-US" altLang="en-US" sz="2200" dirty="0" err="1">
                <a:solidFill>
                  <a:srgbClr val="669900"/>
                </a:solidFill>
              </a:rPr>
              <a:t>MPI_Status</a:t>
            </a:r>
            <a:r>
              <a:rPr lang="en-US" altLang="en-US" sz="2200" dirty="0">
                <a:solidFill>
                  <a:srgbClr val="669900"/>
                </a:solidFill>
              </a:rPr>
              <a:t> </a:t>
            </a:r>
            <a:r>
              <a:rPr lang="en-US" altLang="en-US" sz="2200" dirty="0" err="1">
                <a:solidFill>
                  <a:srgbClr val="669900"/>
                </a:solidFill>
              </a:rPr>
              <a:t>array_of_statuses</a:t>
            </a:r>
            <a:r>
              <a:rPr lang="en-US" altLang="en-US" sz="2200" dirty="0">
                <a:solidFill>
                  <a:srgbClr val="669900"/>
                </a:solidFill>
              </a:rPr>
              <a:t>[] )</a:t>
            </a:r>
            <a:r>
              <a:rPr lang="en-US" altLang="en-US" dirty="0" smtClean="0"/>
              <a:t> 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There are corresponding versions of test for each of these</a:t>
            </a:r>
          </a:p>
        </p:txBody>
      </p:sp>
    </p:spTree>
    <p:extLst>
      <p:ext uri="{BB962C8B-B14F-4D97-AF65-F5344CB8AC3E}">
        <p14:creationId xmlns:p14="http://schemas.microsoft.com/office/powerpoint/2010/main" val="35919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6EC57E-C8AF-4C09-8671-214B12F7FC1B}" type="slidenum">
              <a:rPr lang="en-US" altLang="en-US"/>
              <a:pPr/>
              <a:t>34</a:t>
            </a:fld>
            <a:endParaRPr lang="en-US" altLang="en-US" dirty="0"/>
          </a:p>
        </p:txBody>
      </p:sp>
      <p:sp>
        <p:nvSpPr>
          <p:cNvPr id="5017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Parallel Programs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6589"/>
            <a:ext cx="7924800" cy="4343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MPI provides tools to evaluate performance of parallel programs</a:t>
            </a:r>
          </a:p>
          <a:p>
            <a:pPr lvl="1" eaLnBrk="1" hangingPunct="1"/>
            <a:r>
              <a:rPr lang="en-US" altLang="en-US" sz="2000" dirty="0"/>
              <a:t>Timer</a:t>
            </a:r>
          </a:p>
          <a:p>
            <a:pPr lvl="1" eaLnBrk="1" hangingPunct="1"/>
            <a:r>
              <a:rPr lang="en-US" altLang="en-US" sz="2000" dirty="0"/>
              <a:t>Profiling Interface</a:t>
            </a:r>
          </a:p>
          <a:p>
            <a:pPr eaLnBrk="1" hangingPunct="1"/>
            <a:r>
              <a:rPr lang="en-US" altLang="en-US" sz="2400" dirty="0" err="1">
                <a:solidFill>
                  <a:srgbClr val="669900"/>
                </a:solidFill>
              </a:rPr>
              <a:t>MPI_Wtime</a:t>
            </a:r>
            <a:r>
              <a:rPr lang="en-US" altLang="en-US" sz="2400" dirty="0">
                <a:solidFill>
                  <a:srgbClr val="669900"/>
                </a:solidFill>
              </a:rPr>
              <a:t> </a:t>
            </a:r>
            <a:r>
              <a:rPr lang="en-US" altLang="en-US" sz="2400" dirty="0"/>
              <a:t>gives the wall clock time</a:t>
            </a:r>
          </a:p>
          <a:p>
            <a:pPr eaLnBrk="1" hangingPunct="1"/>
            <a:r>
              <a:rPr lang="en-US" altLang="en-US" sz="2400" dirty="0">
                <a:solidFill>
                  <a:srgbClr val="669900"/>
                </a:solidFill>
              </a:rPr>
              <a:t>MPI_WTIME_IS_GLOBAL </a:t>
            </a:r>
            <a:r>
              <a:rPr lang="en-US" altLang="en-US" sz="2400" dirty="0"/>
              <a:t>can be used to check the synchronization of times for all the processes</a:t>
            </a:r>
          </a:p>
          <a:p>
            <a:pPr eaLnBrk="1" hangingPunct="1"/>
            <a:r>
              <a:rPr lang="en-US" altLang="en-US" sz="2400" dirty="0">
                <a:solidFill>
                  <a:srgbClr val="669900"/>
                </a:solidFill>
              </a:rPr>
              <a:t>PMPI_....</a:t>
            </a:r>
            <a:r>
              <a:rPr lang="en-US" altLang="en-US" sz="2400" dirty="0"/>
              <a:t> is an entry point for all routines; can be used for profiling</a:t>
            </a:r>
          </a:p>
          <a:p>
            <a:pPr eaLnBrk="1" hangingPunct="1"/>
            <a:r>
              <a:rPr lang="en-US" altLang="en-US" sz="2400" dirty="0">
                <a:solidFill>
                  <a:srgbClr val="669900"/>
                </a:solidFill>
              </a:rPr>
              <a:t>-</a:t>
            </a:r>
            <a:r>
              <a:rPr lang="en-US" altLang="en-US" sz="2400" dirty="0" err="1">
                <a:solidFill>
                  <a:srgbClr val="669900"/>
                </a:solidFill>
              </a:rPr>
              <a:t>mpilog</a:t>
            </a:r>
            <a:r>
              <a:rPr lang="en-US" altLang="en-US" sz="2400" dirty="0"/>
              <a:t> option at compile time can be used to generate </a:t>
            </a:r>
            <a:r>
              <a:rPr lang="en-US" altLang="en-US" sz="2400" dirty="0" err="1"/>
              <a:t>logfiles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A6B440-25A7-4855-9EE2-19ACCEE7BCE9}" type="slidenum">
              <a:rPr lang="en-US" altLang="en-US"/>
              <a:pPr/>
              <a:t>35</a:t>
            </a:fld>
            <a:endParaRPr lang="en-US" altLang="en-US" dirty="0"/>
          </a:p>
        </p:txBody>
      </p:sp>
      <p:sp>
        <p:nvSpPr>
          <p:cNvPr id="5427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Recent Developments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3653"/>
            <a:ext cx="10515600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MPI-3</a:t>
            </a:r>
          </a:p>
          <a:p>
            <a:pPr lvl="1"/>
            <a:r>
              <a:rPr lang="en-US" altLang="en-US" dirty="0" smtClean="0"/>
              <a:t>Enhancements to collective communication</a:t>
            </a:r>
          </a:p>
          <a:p>
            <a:pPr lvl="1"/>
            <a:r>
              <a:rPr lang="en-US" altLang="en-US" dirty="0" smtClean="0"/>
              <a:t>Fault-tolerance additions</a:t>
            </a:r>
          </a:p>
          <a:p>
            <a:pPr lvl="1"/>
            <a:r>
              <a:rPr lang="en-US" altLang="en-US" dirty="0" smtClean="0"/>
              <a:t>New shared memory capabilities</a:t>
            </a:r>
          </a:p>
          <a:p>
            <a:pPr eaLnBrk="1" hangingPunct="1"/>
            <a:r>
              <a:rPr lang="en-US" altLang="en-US" dirty="0" smtClean="0"/>
              <a:t>MPI-2</a:t>
            </a:r>
          </a:p>
          <a:p>
            <a:pPr lvl="1" eaLnBrk="1" hangingPunct="1"/>
            <a:r>
              <a:rPr lang="en-US" altLang="en-US" dirty="0" smtClean="0"/>
              <a:t>Dynamic process management</a:t>
            </a:r>
          </a:p>
          <a:p>
            <a:pPr lvl="1" eaLnBrk="1" hangingPunct="1"/>
            <a:r>
              <a:rPr lang="en-US" altLang="en-US" dirty="0" smtClean="0"/>
              <a:t>One-sided communication</a:t>
            </a:r>
          </a:p>
          <a:p>
            <a:pPr lvl="1" eaLnBrk="1" hangingPunct="1"/>
            <a:r>
              <a:rPr lang="en-US" altLang="en-US" dirty="0" smtClean="0"/>
              <a:t>Parallel file-IO</a:t>
            </a:r>
          </a:p>
          <a:p>
            <a:pPr lvl="1" eaLnBrk="1" hangingPunct="1"/>
            <a:r>
              <a:rPr lang="en-US" altLang="en-US" dirty="0" smtClean="0"/>
              <a:t>Extended collective operations</a:t>
            </a:r>
          </a:p>
          <a:p>
            <a:pPr eaLnBrk="1" hangingPunct="1"/>
            <a:r>
              <a:rPr lang="en-US" altLang="en-US" dirty="0" smtClean="0"/>
              <a:t>MPI for Grids; ex., MPICH-G, MPICH-G2</a:t>
            </a:r>
          </a:p>
          <a:p>
            <a:pPr eaLnBrk="1" hangingPunct="1"/>
            <a:r>
              <a:rPr lang="en-US" altLang="en-US" dirty="0" smtClean="0"/>
              <a:t>Fault-tolerant MPI; ex., Starfish, </a:t>
            </a:r>
            <a:r>
              <a:rPr lang="en-US" altLang="en-US" dirty="0" err="1" smtClean="0"/>
              <a:t>Cocheck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8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27E65-2EB0-4B56-857C-8B60DC9E9192}" type="slidenum">
              <a:rPr lang="en-US" altLang="en-US"/>
              <a:pPr/>
              <a:t>36</a:t>
            </a:fld>
            <a:endParaRPr lang="en-US" altLang="en-US" dirty="0"/>
          </a:p>
        </p:txBody>
      </p:sp>
      <p:sp>
        <p:nvSpPr>
          <p:cNvPr id="55299" name="AutoShape 2"/>
          <p:cNvSpPr>
            <a:spLocks noGrp="1" noChangeArrowheads="1"/>
          </p:cNvSpPr>
          <p:nvPr>
            <p:ph type="title"/>
          </p:nvPr>
        </p:nvSpPr>
        <p:spPr>
          <a:xfrm>
            <a:off x="933718" y="440028"/>
            <a:ext cx="8153400" cy="9895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One-Sided Operations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312" y="1429555"/>
            <a:ext cx="4648200" cy="3724275"/>
          </a:xfrm>
          <a:noFill/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>
                <a:solidFill>
                  <a:srgbClr val="669900"/>
                </a:solidFill>
              </a:rPr>
              <a:t>One-sided</a:t>
            </a:r>
            <a:r>
              <a:rPr lang="en-US" altLang="en-US" sz="2400"/>
              <a:t>: one worker performs transfer of data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/>
              <a:t>Remote memory reads and writes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/>
              <a:t>Data can be accessed without waiting for other processes</a:t>
            </a:r>
          </a:p>
        </p:txBody>
      </p:sp>
      <p:pic>
        <p:nvPicPr>
          <p:cNvPr id="55301" name="Picture 4" descr="onesi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05" y="1319011"/>
            <a:ext cx="3609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4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BA7230-FECD-4D17-9240-F289F89E2E3A}" type="slidenum">
              <a:rPr lang="en-US" altLang="en-US"/>
              <a:pPr/>
              <a:t>37</a:t>
            </a:fld>
            <a:endParaRPr lang="en-US" altLang="en-US" dirty="0"/>
          </a:p>
        </p:txBody>
      </p:sp>
      <p:sp>
        <p:nvSpPr>
          <p:cNvPr id="563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File Handling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12194"/>
            <a:ext cx="7696200" cy="4191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Similar to general programming languages</a:t>
            </a:r>
          </a:p>
          <a:p>
            <a:pPr eaLnBrk="1" hangingPunct="1"/>
            <a:r>
              <a:rPr lang="en-US" altLang="en-US" sz="2400" dirty="0"/>
              <a:t>Sample function calls:</a:t>
            </a:r>
          </a:p>
          <a:p>
            <a:pPr lvl="1" eaLnBrk="1" hangingPunct="1"/>
            <a:r>
              <a:rPr lang="en-US" altLang="en-US" sz="2200" dirty="0" err="1">
                <a:solidFill>
                  <a:srgbClr val="669900"/>
                </a:solidFill>
              </a:rPr>
              <a:t>MPI_File_open</a:t>
            </a:r>
            <a:endParaRPr lang="en-US" altLang="en-US" sz="2200" dirty="0">
              <a:solidFill>
                <a:srgbClr val="669900"/>
              </a:solidFill>
            </a:endParaRPr>
          </a:p>
          <a:p>
            <a:pPr lvl="1" eaLnBrk="1" hangingPunct="1"/>
            <a:r>
              <a:rPr lang="en-US" altLang="en-US" sz="2200" dirty="0" err="1">
                <a:solidFill>
                  <a:srgbClr val="669900"/>
                </a:solidFill>
              </a:rPr>
              <a:t>MPI_File_read</a:t>
            </a:r>
            <a:endParaRPr lang="en-US" altLang="en-US" sz="2200" dirty="0">
              <a:solidFill>
                <a:srgbClr val="669900"/>
              </a:solidFill>
            </a:endParaRPr>
          </a:p>
          <a:p>
            <a:pPr lvl="1" eaLnBrk="1" hangingPunct="1"/>
            <a:r>
              <a:rPr lang="en-US" altLang="en-US" sz="2200" dirty="0" err="1">
                <a:solidFill>
                  <a:srgbClr val="669900"/>
                </a:solidFill>
              </a:rPr>
              <a:t>MPI_File_seek</a:t>
            </a:r>
            <a:endParaRPr lang="en-US" altLang="en-US" sz="2200" dirty="0">
              <a:solidFill>
                <a:srgbClr val="669900"/>
              </a:solidFill>
            </a:endParaRPr>
          </a:p>
          <a:p>
            <a:pPr lvl="1" eaLnBrk="1" hangingPunct="1"/>
            <a:r>
              <a:rPr lang="en-US" altLang="en-US" sz="2200" dirty="0" err="1">
                <a:solidFill>
                  <a:srgbClr val="669900"/>
                </a:solidFill>
              </a:rPr>
              <a:t>MPI_File_write</a:t>
            </a:r>
            <a:endParaRPr lang="en-US" altLang="en-US" sz="2200" dirty="0">
              <a:solidFill>
                <a:srgbClr val="669900"/>
              </a:solidFill>
            </a:endParaRPr>
          </a:p>
          <a:p>
            <a:pPr lvl="1" eaLnBrk="1" hangingPunct="1"/>
            <a:r>
              <a:rPr lang="en-US" altLang="en-US" sz="2200" dirty="0" err="1">
                <a:solidFill>
                  <a:srgbClr val="669900"/>
                </a:solidFill>
              </a:rPr>
              <a:t>MPI_File_set_size</a:t>
            </a:r>
            <a:endParaRPr lang="en-US" altLang="en-US" sz="2200" dirty="0">
              <a:solidFill>
                <a:srgbClr val="669900"/>
              </a:solidFill>
            </a:endParaRPr>
          </a:p>
          <a:p>
            <a:pPr eaLnBrk="1" hangingPunct="1"/>
            <a:r>
              <a:rPr lang="en-US" altLang="en-US" sz="2400" dirty="0"/>
              <a:t>Non-blocking reads and writes are also possible</a:t>
            </a:r>
          </a:p>
          <a:p>
            <a:pPr lvl="1" eaLnBrk="1" hangingPunct="1"/>
            <a:r>
              <a:rPr lang="en-US" altLang="en-US" sz="2200" dirty="0" err="1">
                <a:solidFill>
                  <a:srgbClr val="669900"/>
                </a:solidFill>
              </a:rPr>
              <a:t>MPI_File_Iread</a:t>
            </a:r>
            <a:endParaRPr lang="en-US" altLang="en-US" sz="2200" dirty="0">
              <a:solidFill>
                <a:srgbClr val="669900"/>
              </a:solidFill>
            </a:endParaRPr>
          </a:p>
          <a:p>
            <a:pPr lvl="1" eaLnBrk="1" hangingPunct="1"/>
            <a:r>
              <a:rPr lang="en-US" altLang="en-US" sz="2200" dirty="0" err="1">
                <a:solidFill>
                  <a:srgbClr val="669900"/>
                </a:solidFill>
              </a:rPr>
              <a:t>MPI_File_Iwrite</a:t>
            </a:r>
            <a:endParaRPr lang="en-US" altLang="en-US" sz="220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CA" dirty="0" smtClean="0"/>
              <a:t>Recommended Workflow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5203064"/>
          </a:xfrm>
        </p:spPr>
        <p:txBody>
          <a:bodyPr/>
          <a:lstStyle/>
          <a:p>
            <a:r>
              <a:rPr lang="en-CA" dirty="0" smtClean="0"/>
              <a:t>Use putty or other </a:t>
            </a:r>
            <a:r>
              <a:rPr lang="en-CA" dirty="0" err="1" smtClean="0"/>
              <a:t>ssh</a:t>
            </a:r>
            <a:r>
              <a:rPr lang="en-CA" dirty="0" smtClean="0"/>
              <a:t> client to connect to hipergator.rc.ufl.edu</a:t>
            </a:r>
          </a:p>
          <a:p>
            <a:r>
              <a:rPr lang="en-CA" dirty="0" smtClean="0"/>
              <a:t>Login using credentials</a:t>
            </a:r>
          </a:p>
          <a:p>
            <a:r>
              <a:rPr lang="en-CA" b="1" dirty="0" smtClean="0"/>
              <a:t>Connect to a </a:t>
            </a:r>
            <a:r>
              <a:rPr lang="en-CA" b="1" dirty="0" err="1" smtClean="0"/>
              <a:t>dev</a:t>
            </a:r>
            <a:r>
              <a:rPr lang="en-CA" b="1" dirty="0" smtClean="0"/>
              <a:t> node using “</a:t>
            </a:r>
            <a:r>
              <a:rPr lang="en-CA" b="1" dirty="0" err="1" smtClean="0"/>
              <a:t>ssh</a:t>
            </a:r>
            <a:r>
              <a:rPr lang="en-CA" b="1" dirty="0" smtClean="0"/>
              <a:t> dev1” or “</a:t>
            </a:r>
            <a:r>
              <a:rPr lang="en-CA" b="1" dirty="0" err="1" smtClean="0"/>
              <a:t>ssh</a:t>
            </a:r>
            <a:r>
              <a:rPr lang="en-CA" b="1" dirty="0" smtClean="0"/>
              <a:t> dev2”</a:t>
            </a:r>
          </a:p>
          <a:p>
            <a:r>
              <a:rPr lang="en-CA" dirty="0" smtClean="0"/>
              <a:t>Make sure your code is in the scratch area:</a:t>
            </a:r>
          </a:p>
          <a:p>
            <a:pPr marL="0" indent="0">
              <a:buNone/>
            </a:pPr>
            <a:r>
              <a:rPr lang="en-CA" dirty="0" smtClean="0"/>
              <a:t>      </a:t>
            </a:r>
            <a:r>
              <a:rPr lang="en-CA" b="1" dirty="0" smtClean="0"/>
              <a:t>cd  /scratch/</a:t>
            </a:r>
            <a:r>
              <a:rPr lang="en-CA" b="1" dirty="0" err="1" smtClean="0"/>
              <a:t>lfs</a:t>
            </a:r>
            <a:r>
              <a:rPr lang="en-CA" b="1" dirty="0" smtClean="0"/>
              <a:t>/$USER/</a:t>
            </a:r>
          </a:p>
          <a:p>
            <a:r>
              <a:rPr lang="en-CA" dirty="0" smtClean="0"/>
              <a:t>Compile code, fix any errors</a:t>
            </a:r>
          </a:p>
          <a:p>
            <a:r>
              <a:rPr lang="en-CA" dirty="0" smtClean="0"/>
              <a:t>Run the executable with 2 cores</a:t>
            </a:r>
          </a:p>
          <a:p>
            <a:r>
              <a:rPr lang="en-CA" dirty="0" smtClean="0"/>
              <a:t>Increase number of cores if execution was successful</a:t>
            </a:r>
          </a:p>
          <a:p>
            <a:r>
              <a:rPr lang="en-CA" dirty="0" smtClean="0"/>
              <a:t>If execution time is low then continue on </a:t>
            </a:r>
            <a:r>
              <a:rPr lang="en-CA" dirty="0" err="1" smtClean="0"/>
              <a:t>dev</a:t>
            </a:r>
            <a:r>
              <a:rPr lang="en-CA" dirty="0" smtClean="0"/>
              <a:t> </a:t>
            </a:r>
            <a:r>
              <a:rPr lang="en-CA" dirty="0" err="1" smtClean="0"/>
              <a:t>node,else</a:t>
            </a:r>
            <a:r>
              <a:rPr lang="en-CA" dirty="0" smtClean="0"/>
              <a:t> run on cluster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1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A9B7EF-50DB-4A92-AFDD-40A7AB4463CE}" type="slidenum">
              <a:rPr lang="en-US" altLang="en-US"/>
              <a:pPr/>
              <a:t>39</a:t>
            </a:fld>
            <a:endParaRPr lang="en-US" altLang="en-US" dirty="0"/>
          </a:p>
        </p:txBody>
      </p:sp>
      <p:sp>
        <p:nvSpPr>
          <p:cNvPr id="3174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Compiling MPI Programs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919" y="1512194"/>
            <a:ext cx="7693025" cy="4343400"/>
          </a:xfrm>
          <a:noFill/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Compilation commands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000" dirty="0" err="1">
                <a:solidFill>
                  <a:srgbClr val="669900"/>
                </a:solidFill>
              </a:rPr>
              <a:t>mpicc</a:t>
            </a:r>
            <a:r>
              <a:rPr lang="en-US" altLang="en-US" sz="2000" dirty="0">
                <a:solidFill>
                  <a:srgbClr val="669900"/>
                </a:solidFill>
              </a:rPr>
              <a:t> -o </a:t>
            </a:r>
            <a:r>
              <a:rPr lang="en-US" altLang="en-US" sz="2000" dirty="0" err="1">
                <a:solidFill>
                  <a:srgbClr val="669900"/>
                </a:solidFill>
              </a:rPr>
              <a:t>hello_world</a:t>
            </a:r>
            <a:r>
              <a:rPr lang="en-US" altLang="en-US" sz="2000" dirty="0">
                <a:solidFill>
                  <a:srgbClr val="669900"/>
                </a:solidFill>
              </a:rPr>
              <a:t> hello-</a:t>
            </a:r>
            <a:r>
              <a:rPr lang="en-US" altLang="en-US" sz="2000" dirty="0" err="1">
                <a:solidFill>
                  <a:srgbClr val="669900"/>
                </a:solidFill>
              </a:rPr>
              <a:t>world.c</a:t>
            </a:r>
            <a:r>
              <a:rPr lang="en-US" altLang="en-US" sz="2000" dirty="0">
                <a:solidFill>
                  <a:srgbClr val="6699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000" dirty="0">
                <a:solidFill>
                  <a:srgbClr val="669900"/>
                </a:solidFill>
              </a:rPr>
              <a:t>mpif77 -o </a:t>
            </a:r>
            <a:r>
              <a:rPr lang="en-US" altLang="en-US" sz="2000" dirty="0" err="1">
                <a:solidFill>
                  <a:srgbClr val="669900"/>
                </a:solidFill>
              </a:rPr>
              <a:t>hello_world</a:t>
            </a:r>
            <a:r>
              <a:rPr lang="en-US" altLang="en-US" sz="2000" dirty="0">
                <a:solidFill>
                  <a:srgbClr val="669900"/>
                </a:solidFill>
              </a:rPr>
              <a:t> hello-</a:t>
            </a:r>
            <a:r>
              <a:rPr lang="en-US" altLang="en-US" sz="2000" dirty="0" err="1">
                <a:solidFill>
                  <a:srgbClr val="669900"/>
                </a:solidFill>
              </a:rPr>
              <a:t>world.f</a:t>
            </a:r>
            <a:endParaRPr lang="en-US" altLang="en-US" sz="2000" dirty="0">
              <a:solidFill>
                <a:srgbClr val="669900"/>
              </a:solidFill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altLang="en-US" sz="2000" dirty="0"/>
              <a:t>Likewise </a:t>
            </a:r>
            <a:r>
              <a:rPr lang="en-US" altLang="en-US" sz="2000" dirty="0" err="1" smtClean="0">
                <a:solidFill>
                  <a:srgbClr val="669900"/>
                </a:solidFill>
              </a:rPr>
              <a:t>mpiCC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669900"/>
                </a:solidFill>
              </a:rPr>
              <a:t>mpif90</a:t>
            </a:r>
            <a:r>
              <a:rPr lang="en-US" altLang="en-US" sz="2000" dirty="0"/>
              <a:t> are available for C++ and Fortran90 respectively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9919" y="3683894"/>
            <a:ext cx="723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Note: Remember to load modules before compiling code on </a:t>
            </a:r>
            <a:r>
              <a:rPr lang="en-CA" dirty="0" err="1" smtClean="0"/>
              <a:t>dev</a:t>
            </a:r>
            <a:r>
              <a:rPr lang="en-CA" dirty="0" smtClean="0"/>
              <a:t>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     module load intel/2013 </a:t>
            </a:r>
            <a:r>
              <a:rPr lang="en-CA" dirty="0" err="1" smtClean="0"/>
              <a:t>openmpi</a:t>
            </a:r>
            <a:r>
              <a:rPr lang="en-CA" dirty="0" smtClean="0"/>
              <a:t>/1.6.5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78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81892E-D33C-4618-97BF-55F46EFA0078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1741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Cooperative Operations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2398"/>
            <a:ext cx="10515600" cy="4351338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>
                <a:solidFill>
                  <a:srgbClr val="669900"/>
                </a:solidFill>
              </a:rPr>
              <a:t>Cooperative</a:t>
            </a:r>
            <a:r>
              <a:rPr lang="en-US" altLang="en-US" sz="2400" dirty="0"/>
              <a:t>: all parties agree to transfer data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Message-passing is an approach that makes the exchange of data cooperative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Data must both be explicitly sent and received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/>
              <a:t>Any change in the receiver's memory is made with the receiver's participation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en-US" altLang="en-US" sz="2400" dirty="0"/>
          </a:p>
        </p:txBody>
      </p:sp>
      <p:pic>
        <p:nvPicPr>
          <p:cNvPr id="17413" name="Picture 4" descr="cooper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15" y="4041499"/>
            <a:ext cx="4465614" cy="197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9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02A7E6-FA90-4022-91C7-2D78B3FFA6FD}" type="slidenum">
              <a:rPr lang="en-US" altLang="en-US"/>
              <a:pPr/>
              <a:t>40</a:t>
            </a:fld>
            <a:endParaRPr lang="en-US" altLang="en-US" dirty="0"/>
          </a:p>
        </p:txBody>
      </p:sp>
      <p:sp>
        <p:nvSpPr>
          <p:cNvPr id="327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Running MPI Programs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4864"/>
            <a:ext cx="10515600" cy="4351338"/>
          </a:xfrm>
        </p:spPr>
        <p:txBody>
          <a:bodyPr/>
          <a:lstStyle/>
          <a:p>
            <a:pPr marL="0" indent="0" eaLnBrk="1" hangingPunct="1">
              <a:spcBef>
                <a:spcPct val="25000"/>
              </a:spcBef>
              <a:spcAft>
                <a:spcPct val="25000"/>
              </a:spcAft>
              <a:buNone/>
            </a:pPr>
            <a:endParaRPr lang="en-US" altLang="en-US" sz="2400" dirty="0" smtClean="0"/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 smtClean="0"/>
              <a:t>To </a:t>
            </a:r>
            <a:r>
              <a:rPr lang="en-US" altLang="en-US" sz="2400" dirty="0"/>
              <a:t>run </a:t>
            </a:r>
            <a:r>
              <a:rPr lang="en-US" altLang="en-US" sz="2400" dirty="0" err="1"/>
              <a:t>hello_world</a:t>
            </a:r>
            <a:r>
              <a:rPr lang="en-US" altLang="en-US" sz="2400" dirty="0"/>
              <a:t> on two </a:t>
            </a:r>
            <a:r>
              <a:rPr lang="en-US" altLang="en-US" sz="2400" dirty="0" smtClean="0"/>
              <a:t>cores on </a:t>
            </a:r>
            <a:r>
              <a:rPr lang="en-US" altLang="en-US" sz="2400" dirty="0" err="1" smtClean="0"/>
              <a:t>dev</a:t>
            </a:r>
            <a:r>
              <a:rPr lang="en-US" altLang="en-US" sz="2400" dirty="0" smtClean="0"/>
              <a:t> node: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200" dirty="0" err="1" smtClean="0">
                <a:solidFill>
                  <a:srgbClr val="669900"/>
                </a:solidFill>
              </a:rPr>
              <a:t>mpiexec</a:t>
            </a:r>
            <a:r>
              <a:rPr lang="en-US" altLang="en-US" sz="2200" dirty="0" smtClean="0">
                <a:solidFill>
                  <a:srgbClr val="669900"/>
                </a:solidFill>
              </a:rPr>
              <a:t> </a:t>
            </a:r>
            <a:r>
              <a:rPr lang="en-US" altLang="en-US" sz="2200" dirty="0">
                <a:solidFill>
                  <a:srgbClr val="669900"/>
                </a:solidFill>
              </a:rPr>
              <a:t>-np 2 </a:t>
            </a:r>
            <a:r>
              <a:rPr lang="en-US" altLang="en-US" sz="2200" dirty="0" err="1">
                <a:solidFill>
                  <a:srgbClr val="669900"/>
                </a:solidFill>
              </a:rPr>
              <a:t>hello_world</a:t>
            </a:r>
            <a:endParaRPr lang="en-US" altLang="en-US" sz="2200" dirty="0">
              <a:solidFill>
                <a:srgbClr val="6699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200" dirty="0"/>
              <a:t>Must specify full path of ‘executable’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None/>
            </a:pPr>
            <a:endParaRPr lang="en-US" altLang="en-US" sz="2200" dirty="0">
              <a:solidFill>
                <a:srgbClr val="6699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endParaRPr lang="en-US" altLang="en-US" sz="220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04766C-8E7A-411D-9CD1-BA002DA14052}" type="slidenum">
              <a:rPr lang="en-US" altLang="en-US"/>
              <a:pPr/>
              <a:t>41</a:t>
            </a:fld>
            <a:endParaRPr lang="en-US" altLang="en-US" dirty="0"/>
          </a:p>
        </p:txBody>
      </p:sp>
      <p:sp>
        <p:nvSpPr>
          <p:cNvPr id="337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Running MPI Programs on RC Cluster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800" dirty="0" smtClean="0"/>
              <a:t>Use submission script uploaded onto Canvas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800" dirty="0" smtClean="0"/>
              <a:t>Replace user name and other inputs accordingly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800" dirty="0" smtClean="0"/>
              <a:t>Submitting a job:</a:t>
            </a:r>
          </a:p>
          <a:p>
            <a:pPr marL="457200" lvl="1" indent="0">
              <a:spcBef>
                <a:spcPct val="15000"/>
              </a:spcBef>
              <a:spcAft>
                <a:spcPct val="15000"/>
              </a:spcAft>
              <a:buNone/>
              <a:defRPr/>
            </a:pPr>
            <a:r>
              <a:rPr lang="en-US" sz="2800" dirty="0" smtClean="0">
                <a:solidFill>
                  <a:srgbClr val="92D050"/>
                </a:solidFill>
              </a:rPr>
              <a:t>     </a:t>
            </a:r>
            <a:r>
              <a:rPr lang="en-US" sz="2200" dirty="0" err="1">
                <a:solidFill>
                  <a:srgbClr val="669900"/>
                </a:solidFill>
              </a:rPr>
              <a:t>qsub</a:t>
            </a:r>
            <a:r>
              <a:rPr lang="en-US" sz="2200" dirty="0">
                <a:solidFill>
                  <a:srgbClr val="669900"/>
                </a:solidFill>
              </a:rPr>
              <a:t> </a:t>
            </a:r>
            <a:r>
              <a:rPr lang="en-US" sz="2200" dirty="0" err="1">
                <a:solidFill>
                  <a:srgbClr val="669900"/>
                </a:solidFill>
              </a:rPr>
              <a:t>submit.job</a:t>
            </a:r>
            <a:endParaRPr lang="en-US" sz="2200" dirty="0">
              <a:solidFill>
                <a:srgbClr val="669900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800" dirty="0"/>
              <a:t> </a:t>
            </a:r>
            <a:r>
              <a:rPr lang="en-US" sz="2800" dirty="0" smtClean="0"/>
              <a:t>check status of job:</a:t>
            </a:r>
          </a:p>
          <a:p>
            <a:pPr marL="457200" lvl="1" indent="0">
              <a:spcBef>
                <a:spcPct val="15000"/>
              </a:spcBef>
              <a:spcAft>
                <a:spcPct val="15000"/>
              </a:spcAft>
              <a:buNone/>
              <a:defRPr/>
            </a:pPr>
            <a:r>
              <a:rPr lang="en-US" sz="2800" dirty="0" smtClean="0"/>
              <a:t>       </a:t>
            </a:r>
            <a:r>
              <a:rPr lang="en-US" sz="2200" dirty="0" err="1">
                <a:solidFill>
                  <a:srgbClr val="669900"/>
                </a:solidFill>
              </a:rPr>
              <a:t>qstat</a:t>
            </a:r>
            <a:r>
              <a:rPr lang="en-US" sz="2200" dirty="0">
                <a:solidFill>
                  <a:srgbClr val="669900"/>
                </a:solidFill>
              </a:rPr>
              <a:t> –u &lt;user&gt;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800" dirty="0" smtClean="0"/>
              <a:t>To delete job:</a:t>
            </a:r>
          </a:p>
          <a:p>
            <a:pPr marL="457200" lvl="1" indent="0">
              <a:spcBef>
                <a:spcPct val="15000"/>
              </a:spcBef>
              <a:spcAft>
                <a:spcPct val="15000"/>
              </a:spcAft>
              <a:buNone/>
              <a:defRPr/>
            </a:pPr>
            <a:r>
              <a:rPr lang="en-US" sz="2800" dirty="0" smtClean="0"/>
              <a:t>       </a:t>
            </a:r>
            <a:r>
              <a:rPr lang="en-US" sz="2200" dirty="0" err="1">
                <a:solidFill>
                  <a:srgbClr val="669900"/>
                </a:solidFill>
              </a:rPr>
              <a:t>qdel</a:t>
            </a:r>
            <a:r>
              <a:rPr lang="en-US" sz="2200" dirty="0">
                <a:solidFill>
                  <a:srgbClr val="669900"/>
                </a:solidFill>
              </a:rPr>
              <a:t> &lt;JOB_ID&gt;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2800" dirty="0" smtClean="0"/>
              <a:t>       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endParaRPr lang="en-US" sz="2800" dirty="0"/>
          </a:p>
          <a:p>
            <a:pPr lvl="1" eaLnBrk="1" hangingPunct="1">
              <a:spcBef>
                <a:spcPct val="15000"/>
              </a:spcBef>
              <a:spcAft>
                <a:spcPct val="15000"/>
              </a:spcAft>
              <a:defRPr/>
            </a:pPr>
            <a:endParaRPr lang="en-US" sz="2200" dirty="0">
              <a:solidFill>
                <a:srgbClr val="669900"/>
              </a:solidFill>
            </a:endParaRPr>
          </a:p>
          <a:p>
            <a:pPr marL="0" indent="0">
              <a:spcBef>
                <a:spcPct val="15000"/>
              </a:spcBef>
              <a:spcAft>
                <a:spcPct val="15000"/>
              </a:spcAft>
              <a:buNone/>
              <a:defRPr/>
            </a:pPr>
            <a:endParaRPr lang="en-US" sz="260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Submission 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43925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600" dirty="0" smtClean="0"/>
              <a:t>#!/bin/bash</a:t>
            </a:r>
          </a:p>
          <a:p>
            <a:pPr marL="0" indent="0">
              <a:buNone/>
            </a:pPr>
            <a:r>
              <a:rPr lang="en-CA" sz="1600" dirty="0" smtClean="0"/>
              <a:t>#PBS –N </a:t>
            </a:r>
            <a:r>
              <a:rPr lang="en-CA" sz="1600" dirty="0" err="1" smtClean="0"/>
              <a:t>mpi_test</a:t>
            </a:r>
            <a:endParaRPr lang="en-CA" sz="1600" dirty="0" smtClean="0"/>
          </a:p>
          <a:p>
            <a:pPr marL="0" indent="0">
              <a:buNone/>
            </a:pPr>
            <a:r>
              <a:rPr lang="en-CA" sz="1600" dirty="0" smtClean="0"/>
              <a:t>#PBS -</a:t>
            </a:r>
            <a:r>
              <a:rPr lang="en-CA" sz="1600" smtClean="0"/>
              <a:t>M </a:t>
            </a:r>
            <a:r>
              <a:rPr lang="en-CA" sz="1600" smtClean="0">
                <a:hlinkClick r:id="rId2"/>
              </a:rPr>
              <a:t>ravichva@ufl.edu</a:t>
            </a:r>
            <a:endParaRPr lang="en-CA" sz="1600" dirty="0" smtClean="0"/>
          </a:p>
          <a:p>
            <a:pPr marL="0" indent="0">
              <a:buNone/>
            </a:pPr>
            <a:r>
              <a:rPr lang="en-CA" sz="1600" dirty="0" smtClean="0"/>
              <a:t>#PBS -m </a:t>
            </a:r>
            <a:r>
              <a:rPr lang="en-CA" sz="1600" dirty="0" err="1" smtClean="0"/>
              <a:t>abe</a:t>
            </a:r>
            <a:endParaRPr lang="en-CA" sz="1600" dirty="0" smtClean="0"/>
          </a:p>
          <a:p>
            <a:pPr marL="0" indent="0">
              <a:buNone/>
            </a:pPr>
            <a:r>
              <a:rPr lang="en-CA" sz="1600" dirty="0" smtClean="0"/>
              <a:t>#PBS -o mpi_test.log</a:t>
            </a:r>
          </a:p>
          <a:p>
            <a:pPr marL="0" indent="0">
              <a:buNone/>
            </a:pPr>
            <a:r>
              <a:rPr lang="en-CA" sz="1600" dirty="0" smtClean="0"/>
              <a:t>#PBS -e </a:t>
            </a:r>
            <a:r>
              <a:rPr lang="en-CA" sz="1600" dirty="0" err="1" smtClean="0"/>
              <a:t>mpi_test.err</a:t>
            </a:r>
            <a:endParaRPr lang="en-CA" sz="1600" dirty="0" smtClean="0"/>
          </a:p>
          <a:p>
            <a:pPr marL="0" indent="0">
              <a:buNone/>
            </a:pPr>
            <a:r>
              <a:rPr lang="en-CA" sz="1600" dirty="0" smtClean="0"/>
              <a:t>#PBS -l nodes=1:ppn=2</a:t>
            </a:r>
          </a:p>
          <a:p>
            <a:pPr marL="0" indent="0">
              <a:buNone/>
            </a:pPr>
            <a:r>
              <a:rPr lang="en-CA" sz="1600" dirty="0" smtClean="0"/>
              <a:t>#PBS –l </a:t>
            </a:r>
            <a:r>
              <a:rPr lang="en-CA" sz="1600" dirty="0" err="1" smtClean="0"/>
              <a:t>pmem</a:t>
            </a:r>
            <a:r>
              <a:rPr lang="en-CA" sz="1600" dirty="0" smtClean="0"/>
              <a:t>=1800mb</a:t>
            </a:r>
          </a:p>
          <a:p>
            <a:pPr marL="0" indent="0">
              <a:buNone/>
            </a:pPr>
            <a:r>
              <a:rPr lang="en-CA" sz="1600" dirty="0" smtClean="0"/>
              <a:t>#PBS -l </a:t>
            </a:r>
            <a:r>
              <a:rPr lang="en-CA" sz="1600" dirty="0" err="1" smtClean="0"/>
              <a:t>walltime</a:t>
            </a:r>
            <a:r>
              <a:rPr lang="en-CA" sz="1600" dirty="0" smtClean="0"/>
              <a:t>=00:05:00</a:t>
            </a:r>
          </a:p>
          <a:p>
            <a:pPr marL="0" indent="0">
              <a:buNone/>
            </a:pPr>
            <a:r>
              <a:rPr lang="en-CA" sz="1600" dirty="0" smtClean="0"/>
              <a:t>cd $PBS_O_WORKDIR</a:t>
            </a:r>
          </a:p>
          <a:p>
            <a:pPr marL="0" indent="0">
              <a:buNone/>
            </a:pPr>
            <a:r>
              <a:rPr lang="en-CA" sz="1600" dirty="0" smtClean="0"/>
              <a:t>Date</a:t>
            </a:r>
          </a:p>
          <a:p>
            <a:pPr marL="0" indent="0">
              <a:buNone/>
            </a:pPr>
            <a:r>
              <a:rPr lang="en-CA" sz="1600" dirty="0" smtClean="0"/>
              <a:t>module load intel/2013 </a:t>
            </a:r>
            <a:r>
              <a:rPr lang="en-CA" sz="1600" dirty="0" err="1" smtClean="0"/>
              <a:t>openmpi</a:t>
            </a:r>
            <a:r>
              <a:rPr lang="en-CA" sz="1600" dirty="0" smtClean="0"/>
              <a:t>/1.6.5</a:t>
            </a:r>
          </a:p>
          <a:p>
            <a:pPr marL="0" indent="0">
              <a:buNone/>
            </a:pPr>
            <a:r>
              <a:rPr lang="en-CA" sz="1600" dirty="0" err="1" smtClean="0"/>
              <a:t>mpiexec</a:t>
            </a:r>
            <a:r>
              <a:rPr lang="en-CA" sz="1600" dirty="0" smtClean="0"/>
              <a:t> </a:t>
            </a:r>
            <a:r>
              <a:rPr lang="en-CA" sz="1600" dirty="0" err="1" smtClean="0"/>
              <a:t>a.out</a:t>
            </a: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7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D5476A-A445-4993-B1D4-B9D5BD88DEB1}" type="slidenum">
              <a:rPr lang="en-US" altLang="en-US"/>
              <a:pPr/>
              <a:t>43</a:t>
            </a:fld>
            <a:endParaRPr lang="en-US" altLang="en-US" dirty="0"/>
          </a:p>
        </p:txBody>
      </p:sp>
      <p:sp>
        <p:nvSpPr>
          <p:cNvPr id="5734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6683"/>
            <a:ext cx="7848600" cy="4267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/>
              <a:t>The parallel computing community has cooperated to develop a full-featured standard message-passing library interface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/>
              <a:t>Several implementations are available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/>
              <a:t>Many applications are being developed or ported presently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/>
              <a:t>Lots of MPI material available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/>
              <a:t>Very good facilities</a:t>
            </a:r>
            <a:r>
              <a:rPr lang="en-US" altLang="en-US" sz="2000" dirty="0">
                <a:sym typeface="Wingdings" panose="05000000000000000000" pitchFamily="2" charset="2"/>
              </a:rPr>
              <a:t> available at the </a:t>
            </a:r>
            <a:r>
              <a:rPr lang="en-US" altLang="en-US" sz="2000" dirty="0" smtClean="0">
                <a:sym typeface="Wingdings" panose="05000000000000000000" pitchFamily="2" charset="2"/>
              </a:rPr>
              <a:t>Research Computing Lab </a:t>
            </a:r>
            <a:r>
              <a:rPr lang="en-US" altLang="en-US" sz="2000" dirty="0">
                <a:sym typeface="Wingdings" panose="05000000000000000000" pitchFamily="2" charset="2"/>
              </a:rPr>
              <a:t>for MPI-based projects</a:t>
            </a:r>
          </a:p>
          <a:p>
            <a:pPr marL="0" indent="0"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66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FA2CAB-843C-4215-A415-DC694FE5142A}" type="slidenum">
              <a:rPr lang="en-US" altLang="en-US"/>
              <a:pPr/>
              <a:t>44</a:t>
            </a:fld>
            <a:endParaRPr lang="en-US" altLang="en-US" dirty="0"/>
          </a:p>
        </p:txBody>
      </p:sp>
      <p:sp>
        <p:nvSpPr>
          <p:cNvPr id="583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8552"/>
            <a:ext cx="11190668" cy="4029075"/>
          </a:xfrm>
        </p:spPr>
        <p:txBody>
          <a:bodyPr>
            <a:normAutofit/>
          </a:bodyPr>
          <a:lstStyle/>
          <a:p>
            <a:pPr marL="533400" indent="-533400">
              <a:spcAft>
                <a:spcPct val="20000"/>
              </a:spcAft>
              <a:buNone/>
            </a:pPr>
            <a:r>
              <a:rPr lang="en-US" altLang="en-US" sz="2400" dirty="0"/>
              <a:t>[1]  “The Message Passing Interface (MPI) Standard,” </a:t>
            </a:r>
            <a:r>
              <a:rPr lang="en-US" altLang="en-US" sz="2400" dirty="0">
                <a:hlinkClick r:id="rId2"/>
              </a:rPr>
              <a:t>http://www-unix.mcs.anl.gov/mpi/</a:t>
            </a:r>
            <a:endParaRPr lang="en-US" altLang="en-US" sz="2400" dirty="0"/>
          </a:p>
          <a:p>
            <a:pPr marL="533400" indent="-533400">
              <a:spcAft>
                <a:spcPct val="20000"/>
              </a:spcAft>
              <a:buNone/>
            </a:pPr>
            <a:r>
              <a:rPr lang="en-US" altLang="en-US" sz="2400" dirty="0"/>
              <a:t>[2]  “LAM/MPI Parallel Computing,” </a:t>
            </a:r>
            <a:r>
              <a:rPr lang="en-US" altLang="en-US" sz="2400" dirty="0">
                <a:hlinkClick r:id="rId3"/>
              </a:rPr>
              <a:t>http://www.lam-mpi.org</a:t>
            </a:r>
            <a:endParaRPr lang="en-US" altLang="en-US" sz="2400" dirty="0"/>
          </a:p>
          <a:p>
            <a:pPr marL="533400" indent="-533400">
              <a:spcAft>
                <a:spcPct val="20000"/>
              </a:spcAft>
              <a:buNone/>
            </a:pPr>
            <a:r>
              <a:rPr lang="en-US" altLang="en-US" sz="2400" dirty="0"/>
              <a:t>[3]  W. </a:t>
            </a:r>
            <a:r>
              <a:rPr lang="en-US" altLang="en-US" sz="2400" dirty="0" err="1"/>
              <a:t>Gropp</a:t>
            </a:r>
            <a:r>
              <a:rPr lang="en-US" altLang="en-US" sz="2400" dirty="0"/>
              <a:t>, “Tutorial on MPI: The Message-Passing Interface,” </a:t>
            </a:r>
            <a:r>
              <a:rPr lang="en-US" altLang="en-US" sz="2400" dirty="0">
                <a:hlinkClick r:id="rId4"/>
              </a:rPr>
              <a:t>http://www-unix.mcs.anl.gov/mpi/tutorial/gropp/talk.html</a:t>
            </a:r>
            <a:endParaRPr lang="en-US" altLang="en-US" sz="2400" dirty="0"/>
          </a:p>
          <a:p>
            <a:pPr marL="533400" indent="-533400">
              <a:spcAft>
                <a:spcPct val="20000"/>
              </a:spcAft>
              <a:buNone/>
            </a:pPr>
            <a:r>
              <a:rPr lang="en-US" altLang="en-US" sz="2400" dirty="0"/>
              <a:t>[4]	D. Culler and J. Singh, “Parallel Computer Architecture: A Hardware/Software </a:t>
            </a:r>
            <a:r>
              <a:rPr lang="en-US" altLang="en-US" sz="2400" dirty="0" smtClean="0"/>
              <a:t>Approach”</a:t>
            </a:r>
          </a:p>
          <a:p>
            <a:pPr marL="533400" indent="-533400">
              <a:spcAft>
                <a:spcPct val="20000"/>
              </a:spcAft>
              <a:buNone/>
            </a:pPr>
            <a:r>
              <a:rPr lang="en-US" altLang="en-US" sz="2400" dirty="0" smtClean="0"/>
              <a:t>[5] </a:t>
            </a:r>
            <a:r>
              <a:rPr lang="en-US" altLang="en-US" sz="2400" dirty="0" smtClean="0">
                <a:hlinkClick r:id="rId5"/>
              </a:rPr>
              <a:t>http://wiki.rc.ufl.edu/doc/UF_Research_Computing_Wiki</a:t>
            </a:r>
            <a:endParaRPr lang="en-US" altLang="en-US" sz="2400" dirty="0" smtClean="0"/>
          </a:p>
          <a:p>
            <a:pPr marL="533400" indent="-533400">
              <a:spcAft>
                <a:spcPct val="20000"/>
              </a:spcAft>
              <a:buNone/>
            </a:pPr>
            <a:r>
              <a:rPr lang="en-US" altLang="en-US" sz="2400" dirty="0" smtClean="0"/>
              <a:t>[6] </a:t>
            </a:r>
            <a:r>
              <a:rPr lang="en-US" altLang="en-US" sz="2400" dirty="0"/>
              <a:t>MPI forum: </a:t>
            </a:r>
            <a:r>
              <a:rPr lang="en-US" altLang="en-US" sz="2400" dirty="0">
                <a:hlinkClick r:id="rId6"/>
              </a:rPr>
              <a:t>http://</a:t>
            </a:r>
            <a:r>
              <a:rPr lang="en-US" altLang="en-US" sz="2400" dirty="0" smtClean="0">
                <a:hlinkClick r:id="rId6"/>
              </a:rPr>
              <a:t>www.mpi-forum.org/docs/mpi-3.1/mpi31-report.pdf</a:t>
            </a:r>
            <a:endParaRPr lang="en-US" altLang="en-US" sz="2400" dirty="0" smtClean="0"/>
          </a:p>
          <a:p>
            <a:pPr marL="533400" indent="-533400">
              <a:spcAft>
                <a:spcPct val="20000"/>
              </a:spcAft>
              <a:buNone/>
            </a:pPr>
            <a:endParaRPr lang="en-US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7439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D740A8-6938-4902-BEE8-D9D2BE44C5AB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184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MPI: Message Passing Interface*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87842"/>
            <a:ext cx="7848600" cy="4038600"/>
          </a:xfrm>
          <a:noFill/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MPI: A message passing library specification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A message passing model and not a specific product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Designed for parallel computers, clusters and heterogeneous networks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Standardization began in 1992 and the final draft was made available in 1994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Broad participation of vendors, library writers, application specialists and scientists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253505" y="5540974"/>
            <a:ext cx="822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9900"/>
                </a:solidFill>
              </a:rPr>
              <a:t>* Message Passing Interface Forum accessible at http://www.mpi-forum.org/</a:t>
            </a:r>
          </a:p>
        </p:txBody>
      </p:sp>
      <p:pic>
        <p:nvPicPr>
          <p:cNvPr id="18438" name="Picture 5" descr="4clbvpfs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54" y="3966653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1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Reasons to Use MPI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7842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CA" sz="2400" dirty="0" smtClean="0"/>
              <a:t>Standardization</a:t>
            </a:r>
            <a:endParaRPr lang="en-CA" sz="2400" dirty="0"/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CA" sz="2400" dirty="0" smtClean="0"/>
              <a:t>Portability</a:t>
            </a:r>
            <a:endParaRPr lang="en-CA" sz="2400" dirty="0"/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CA" sz="2400" dirty="0" smtClean="0"/>
              <a:t>Performance </a:t>
            </a:r>
            <a:r>
              <a:rPr lang="en-CA" sz="2400" dirty="0"/>
              <a:t>Opportunities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CA" sz="2400" dirty="0" smtClean="0"/>
              <a:t>Functionality</a:t>
            </a:r>
            <a:endParaRPr lang="en-CA" sz="2400" dirty="0"/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CA" sz="2400" dirty="0" smtClean="0"/>
              <a:t>Availability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E365-4BF6-46AE-B412-8688B4467F88}" type="slidenum">
              <a:rPr lang="en-CA" smtClean="0">
                <a:solidFill>
                  <a:schemeClr val="tx1"/>
                </a:solidFill>
              </a:rPr>
              <a:t>6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05EE28-0936-478F-80EA-3171041D48C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45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Features of MPI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96" y="1733778"/>
            <a:ext cx="7696200" cy="4495800"/>
          </a:xfrm>
          <a:noFill/>
        </p:spPr>
        <p:txBody>
          <a:bodyPr>
            <a:normAutofit fontScale="92500"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Point-to-point communication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Collective operations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Process groups </a:t>
            </a:r>
            <a:endParaRPr lang="en-US" altLang="en-US" sz="2400" dirty="0" smtClean="0"/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sz="2000" dirty="0"/>
              <a:t>fixed, ordered set of unique MPI </a:t>
            </a:r>
            <a:r>
              <a:rPr lang="en-US" sz="2000" dirty="0" smtClean="0"/>
              <a:t>processes</a:t>
            </a:r>
            <a:endParaRPr lang="en-US" sz="2000" dirty="0"/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 smtClean="0"/>
              <a:t>Communicators used for communicating within and between groups</a:t>
            </a:r>
            <a:endParaRPr lang="en-US" altLang="en-US" sz="2000" dirty="0"/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 smtClean="0"/>
              <a:t>Bindings </a:t>
            </a:r>
            <a:r>
              <a:rPr lang="en-US" altLang="en-US" sz="2400" dirty="0"/>
              <a:t>for Fortran 77 and C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Environmental management and </a:t>
            </a:r>
            <a:r>
              <a:rPr lang="en-US" altLang="en-US" sz="2400" dirty="0" smtClean="0"/>
              <a:t>inquiry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 smtClean="0"/>
              <a:t>Add specific implementation based parameters to the communicator </a:t>
            </a:r>
            <a:endParaRPr lang="en-US" altLang="en-US" sz="2000" dirty="0"/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Profiling </a:t>
            </a:r>
            <a:r>
              <a:rPr lang="en-US" altLang="en-US" sz="2400" dirty="0" smtClean="0"/>
              <a:t>interface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 smtClean="0"/>
              <a:t>Allows you to intercept MPI calls and study performance </a:t>
            </a:r>
            <a:endParaRPr lang="en-US" altLang="en-US" sz="2000" dirty="0"/>
          </a:p>
        </p:txBody>
      </p:sp>
      <p:pic>
        <p:nvPicPr>
          <p:cNvPr id="19461" name="Picture 4" descr="4qxztxzt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579080"/>
            <a:ext cx="15017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5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025" y="6370637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59A617-23F2-49EB-813C-1EE0CDCECC29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Features NOT included in MPI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87841"/>
            <a:ext cx="8607552" cy="4682795"/>
          </a:xfrm>
          <a:noFill/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Explicit shared-memory </a:t>
            </a:r>
            <a:r>
              <a:rPr lang="en-US" altLang="en-US" sz="2400" dirty="0" smtClean="0"/>
              <a:t>operations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smtClean="0"/>
              <a:t>MPI is used </a:t>
            </a:r>
            <a:r>
              <a:rPr lang="en-US" altLang="en-US" sz="2000" dirty="0" smtClean="0"/>
              <a:t>between processes having separate address spaces </a:t>
            </a:r>
            <a:endParaRPr lang="en-US" altLang="en-US" sz="2000" dirty="0"/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Operations that require more operating system support than the </a:t>
            </a:r>
            <a:r>
              <a:rPr lang="en-US" altLang="en-US" sz="2400" dirty="0" smtClean="0"/>
              <a:t>standard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000" dirty="0" smtClean="0"/>
              <a:t> </a:t>
            </a:r>
            <a:r>
              <a:rPr lang="en-US" altLang="en-US" sz="2000" dirty="0"/>
              <a:t>E</a:t>
            </a:r>
            <a:r>
              <a:rPr lang="en-US" altLang="en-US" sz="2000" dirty="0" smtClean="0"/>
              <a:t>.g. </a:t>
            </a:r>
            <a:r>
              <a:rPr lang="en-US" altLang="en-US" sz="2000" dirty="0"/>
              <a:t>interrupt-driven receives, remote execution, or active messages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Program construction tools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Explicit support for threads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Support for task management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dirty="0"/>
              <a:t>I/O functions </a:t>
            </a:r>
          </a:p>
        </p:txBody>
      </p:sp>
    </p:spTree>
    <p:extLst>
      <p:ext uri="{BB962C8B-B14F-4D97-AF65-F5344CB8AC3E}">
        <p14:creationId xmlns:p14="http://schemas.microsoft.com/office/powerpoint/2010/main" val="15999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BB73C5-F451-4291-92BA-8FA4CB975E1E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2150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MPI Implementations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97" y="1687842"/>
            <a:ext cx="8394495" cy="43929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Listed below are a few relevant MPI implementations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MPICH / MPICH2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First available full-featured open-source MPI implementation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Recently released MPICH3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OpenMPI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/>
              <a:t>High-Performance open-source MPI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MVAPICH (Infiniband)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Infiniband specific MPI library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err="1" smtClean="0"/>
              <a:t>Infiniband</a:t>
            </a:r>
            <a:r>
              <a:rPr lang="en-US" altLang="en-US" dirty="0" smtClean="0"/>
              <a:t>- popular networking standards used in HPC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7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1766</Words>
  <Application>Microsoft Office PowerPoint</Application>
  <PresentationFormat>Widescreen</PresentationFormat>
  <Paragraphs>483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맑은 고딕</vt:lpstr>
      <vt:lpstr>Arial</vt:lpstr>
      <vt:lpstr>Arial Narrow</vt:lpstr>
      <vt:lpstr>Batang</vt:lpstr>
      <vt:lpstr>Calibri</vt:lpstr>
      <vt:lpstr>Calibri Light</vt:lpstr>
      <vt:lpstr>Gulim</vt:lpstr>
      <vt:lpstr>Wingdings</vt:lpstr>
      <vt:lpstr>Office Theme</vt:lpstr>
      <vt:lpstr>MPI: Message Passing Interface</vt:lpstr>
      <vt:lpstr>Outline – MPI Usage</vt:lpstr>
      <vt:lpstr>Introduction</vt:lpstr>
      <vt:lpstr>Cooperative Operations</vt:lpstr>
      <vt:lpstr>MPI: Message Passing Interface*</vt:lpstr>
      <vt:lpstr>Reasons to Use MPI</vt:lpstr>
      <vt:lpstr>Features of MPI</vt:lpstr>
      <vt:lpstr>Features NOT included in MPI</vt:lpstr>
      <vt:lpstr>MPI Implementations</vt:lpstr>
      <vt:lpstr>OpenMPI</vt:lpstr>
      <vt:lpstr>Writing MPI Programs</vt:lpstr>
      <vt:lpstr>Initialize and Finalize</vt:lpstr>
      <vt:lpstr>Rank and Size</vt:lpstr>
      <vt:lpstr>MPI Communications</vt:lpstr>
      <vt:lpstr>C Datatypes</vt:lpstr>
      <vt:lpstr>MPI Basic Send/Recv</vt:lpstr>
      <vt:lpstr>Information about a Message</vt:lpstr>
      <vt:lpstr>Sample Hello World Program</vt:lpstr>
      <vt:lpstr>Miscellaneous Point-to-Point Commands</vt:lpstr>
      <vt:lpstr>Collective Communication</vt:lpstr>
      <vt:lpstr>Broadcast and Barrier</vt:lpstr>
      <vt:lpstr>Reduce</vt:lpstr>
      <vt:lpstr>Scatter and Gather</vt:lpstr>
      <vt:lpstr>Many-to-Many Communication</vt:lpstr>
      <vt:lpstr>Example: Matrix Multiplication Program</vt:lpstr>
      <vt:lpstr>Example: Matrix Multiplication Program</vt:lpstr>
      <vt:lpstr>Example: Matrix Multiplication Program (contd.)</vt:lpstr>
      <vt:lpstr>Example: Matrix Multiplication Program (contd.)</vt:lpstr>
      <vt:lpstr>Example: Matrix Multiplication Program (contd.)</vt:lpstr>
      <vt:lpstr>Asynchronous Send/Receive</vt:lpstr>
      <vt:lpstr>Detecting Completions</vt:lpstr>
      <vt:lpstr>Detecting Completions (contd.)</vt:lpstr>
      <vt:lpstr>Multiple Completions</vt:lpstr>
      <vt:lpstr>Evaluating Parallel Programs</vt:lpstr>
      <vt:lpstr>Recent Developments</vt:lpstr>
      <vt:lpstr>One-Sided Operations</vt:lpstr>
      <vt:lpstr>File Handling</vt:lpstr>
      <vt:lpstr>Recommended Workflow</vt:lpstr>
      <vt:lpstr>Compiling MPI Programs</vt:lpstr>
      <vt:lpstr>Running MPI Programs</vt:lpstr>
      <vt:lpstr>Running MPI Programs on RC Cluster</vt:lpstr>
      <vt:lpstr>Sample Submission Script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MPI: Message Passing Interface</dc:title>
  <dc:creator>Chandru</dc:creator>
  <cp:lastModifiedBy>Vandana Ravichandran</cp:lastModifiedBy>
  <cp:revision>55</cp:revision>
  <dcterms:created xsi:type="dcterms:W3CDTF">2015-01-15T15:50:41Z</dcterms:created>
  <dcterms:modified xsi:type="dcterms:W3CDTF">2016-01-15T17:09:55Z</dcterms:modified>
</cp:coreProperties>
</file>